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8"/>
  </p:notesMasterIdLst>
  <p:sldIdLst>
    <p:sldId id="291" r:id="rId3"/>
    <p:sldId id="292" r:id="rId4"/>
    <p:sldId id="293" r:id="rId5"/>
    <p:sldId id="300" r:id="rId6"/>
    <p:sldId id="301" r:id="rId7"/>
    <p:sldId id="303" r:id="rId8"/>
    <p:sldId id="294" r:id="rId9"/>
    <p:sldId id="302" r:id="rId10"/>
    <p:sldId id="308" r:id="rId11"/>
    <p:sldId id="304" r:id="rId12"/>
    <p:sldId id="305" r:id="rId13"/>
    <p:sldId id="306" r:id="rId14"/>
    <p:sldId id="307" r:id="rId15"/>
    <p:sldId id="296" r:id="rId16"/>
    <p:sldId id="314" r:id="rId17"/>
    <p:sldId id="311" r:id="rId18"/>
    <p:sldId id="312" r:id="rId19"/>
    <p:sldId id="313" r:id="rId20"/>
    <p:sldId id="315" r:id="rId21"/>
    <p:sldId id="316" r:id="rId22"/>
    <p:sldId id="317" r:id="rId23"/>
    <p:sldId id="318" r:id="rId24"/>
    <p:sldId id="332" r:id="rId25"/>
    <p:sldId id="320" r:id="rId26"/>
    <p:sldId id="321" r:id="rId27"/>
    <p:sldId id="322" r:id="rId28"/>
    <p:sldId id="323" r:id="rId29"/>
    <p:sldId id="324" r:id="rId30"/>
    <p:sldId id="325" r:id="rId31"/>
    <p:sldId id="326" r:id="rId32"/>
    <p:sldId id="327" r:id="rId33"/>
    <p:sldId id="328" r:id="rId34"/>
    <p:sldId id="329" r:id="rId35"/>
    <p:sldId id="330" r:id="rId36"/>
    <p:sldId id="331" r:id="rId37"/>
  </p:sldIdLst>
  <p:sldSz cx="9144000" cy="6858000" type="screen4x3"/>
  <p:notesSz cx="6797675" cy="987425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3D0F"/>
    <a:srgbClr val="8E2462"/>
    <a:srgbClr val="BFBFBF"/>
    <a:srgbClr val="BBE0E3"/>
    <a:srgbClr val="99CCFF"/>
    <a:srgbClr val="FF9900"/>
    <a:srgbClr val="E495C3"/>
    <a:srgbClr val="000000"/>
    <a:srgbClr val="FFC2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autoAdjust="0"/>
    <p:restoredTop sz="67159" autoAdjust="0"/>
  </p:normalViewPr>
  <p:slideViewPr>
    <p:cSldViewPr snapToGrid="0">
      <p:cViewPr varScale="1">
        <p:scale>
          <a:sx n="48" d="100"/>
          <a:sy n="48" d="100"/>
        </p:scale>
        <p:origin x="-21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oleObject" Target="file:///G:\ENSAM%20Documents\Thesis%20Documents\Publications\Journal%20Papers\Loss%20Prevention\Book1.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G:\ENSAM%20Documents\Thesis%20Documents\Publications\Journal%20Papers\Loss%20Prevention\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39129483814523"/>
          <c:y val="2.8871007686949043E-2"/>
          <c:w val="0.84805314960629929"/>
          <c:h val="0.52882724837516404"/>
        </c:manualLayout>
      </c:layout>
      <c:lineChart>
        <c:grouping val="standard"/>
        <c:varyColors val="0"/>
        <c:ser>
          <c:idx val="0"/>
          <c:order val="0"/>
          <c:tx>
            <c:strRef>
              <c:f>Sheet1!$E$138</c:f>
              <c:strCache>
                <c:ptCount val="1"/>
                <c:pt idx="0">
                  <c:v>MI-or-CI</c:v>
                </c:pt>
              </c:strCache>
            </c:strRef>
          </c:tx>
          <c:spPr>
            <a:ln w="38100">
              <a:solidFill>
                <a:srgbClr val="002060"/>
              </a:solidFill>
            </a:ln>
          </c:spPr>
          <c:marker>
            <c:symbol val="circle"/>
            <c:size val="7"/>
            <c:spPr>
              <a:solidFill>
                <a:srgbClr val="002060"/>
              </a:solidFill>
              <a:ln w="38100">
                <a:solidFill>
                  <a:srgbClr val="002060"/>
                </a:solidFill>
              </a:ln>
            </c:spPr>
          </c:marker>
          <c:cat>
            <c:strRef>
              <c:f>Sheet1!$D$139:$D$146</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Sheet1!$E$139:$E$146</c:f>
              <c:numCache>
                <c:formatCode>General</c:formatCode>
                <c:ptCount val="8"/>
                <c:pt idx="0">
                  <c:v>5160250</c:v>
                </c:pt>
                <c:pt idx="1">
                  <c:v>5160250</c:v>
                </c:pt>
                <c:pt idx="2">
                  <c:v>5160250</c:v>
                </c:pt>
                <c:pt idx="3">
                  <c:v>5369950</c:v>
                </c:pt>
                <c:pt idx="4">
                  <c:v>6080603</c:v>
                </c:pt>
                <c:pt idx="5">
                  <c:v>5160250</c:v>
                </c:pt>
                <c:pt idx="6">
                  <c:v>6396190</c:v>
                </c:pt>
                <c:pt idx="7">
                  <c:v>6500003</c:v>
                </c:pt>
              </c:numCache>
            </c:numRef>
          </c:val>
          <c:smooth val="0"/>
        </c:ser>
        <c:ser>
          <c:idx val="1"/>
          <c:order val="1"/>
          <c:tx>
            <c:strRef>
              <c:f>Sheet1!$F$138</c:f>
              <c:strCache>
                <c:ptCount val="1"/>
                <c:pt idx="0">
                  <c:v>MI-and-CI</c:v>
                </c:pt>
              </c:strCache>
            </c:strRef>
          </c:tx>
          <c:spPr>
            <a:ln w="38100">
              <a:solidFill>
                <a:srgbClr val="00B050"/>
              </a:solidFill>
            </a:ln>
          </c:spPr>
          <c:marker>
            <c:symbol val="square"/>
            <c:size val="7"/>
            <c:spPr>
              <a:solidFill>
                <a:srgbClr val="00B050"/>
              </a:solidFill>
              <a:ln w="38100">
                <a:solidFill>
                  <a:srgbClr val="00B050"/>
                </a:solidFill>
              </a:ln>
            </c:spPr>
          </c:marker>
          <c:cat>
            <c:strRef>
              <c:f>Sheet1!$D$139:$D$146</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Sheet1!$F$139:$F$146</c:f>
              <c:numCache>
                <c:formatCode>General</c:formatCode>
                <c:ptCount val="8"/>
                <c:pt idx="0">
                  <c:v>5068120</c:v>
                </c:pt>
                <c:pt idx="1">
                  <c:v>5079900</c:v>
                </c:pt>
                <c:pt idx="2">
                  <c:v>5069060</c:v>
                </c:pt>
                <c:pt idx="3">
                  <c:v>5173170</c:v>
                </c:pt>
                <c:pt idx="4">
                  <c:v>6000253</c:v>
                </c:pt>
                <c:pt idx="5">
                  <c:v>5079900</c:v>
                </c:pt>
                <c:pt idx="6">
                  <c:v>6253453</c:v>
                </c:pt>
                <c:pt idx="7">
                  <c:v>6409190</c:v>
                </c:pt>
              </c:numCache>
            </c:numRef>
          </c:val>
          <c:smooth val="0"/>
        </c:ser>
        <c:dLbls>
          <c:showLegendKey val="0"/>
          <c:showVal val="0"/>
          <c:showCatName val="0"/>
          <c:showSerName val="0"/>
          <c:showPercent val="0"/>
          <c:showBubbleSize val="0"/>
        </c:dLbls>
        <c:marker val="1"/>
        <c:smooth val="0"/>
        <c:axId val="213854080"/>
        <c:axId val="213883904"/>
      </c:lineChart>
      <c:catAx>
        <c:axId val="213854080"/>
        <c:scaling>
          <c:orientation val="minMax"/>
        </c:scaling>
        <c:delete val="0"/>
        <c:axPos val="b"/>
        <c:title>
          <c:tx>
            <c:rich>
              <a:bodyPr/>
              <a:lstStyle/>
              <a:p>
                <a:pPr>
                  <a:defRPr/>
                </a:pPr>
                <a:r>
                  <a:rPr lang="fr-FR"/>
                  <a:t>Source of Uncertainty</a:t>
                </a:r>
              </a:p>
            </c:rich>
          </c:tx>
          <c:layout>
            <c:manualLayout>
              <c:xMode val="edge"/>
              <c:yMode val="edge"/>
              <c:x val="0.41709842519685086"/>
              <c:y val="0.92091243802858036"/>
            </c:manualLayout>
          </c:layout>
          <c:overlay val="0"/>
        </c:title>
        <c:majorTickMark val="out"/>
        <c:minorTickMark val="none"/>
        <c:tickLblPos val="nextTo"/>
        <c:txPr>
          <a:bodyPr rot="-5400000" vert="horz"/>
          <a:lstStyle/>
          <a:p>
            <a:pPr>
              <a:defRPr/>
            </a:pPr>
            <a:endParaRPr lang="en-US"/>
          </a:p>
        </c:txPr>
        <c:crossAx val="213883904"/>
        <c:crosses val="autoZero"/>
        <c:auto val="1"/>
        <c:lblAlgn val="ctr"/>
        <c:lblOffset val="100"/>
        <c:noMultiLvlLbl val="0"/>
      </c:catAx>
      <c:valAx>
        <c:axId val="213883904"/>
        <c:scaling>
          <c:orientation val="minMax"/>
          <c:min val="5000000"/>
        </c:scaling>
        <c:delete val="0"/>
        <c:axPos val="l"/>
        <c:majorGridlines/>
        <c:title>
          <c:tx>
            <c:rich>
              <a:bodyPr rot="-5400000" vert="horz"/>
              <a:lstStyle/>
              <a:p>
                <a:pPr>
                  <a:defRPr/>
                </a:pPr>
                <a:r>
                  <a:rPr lang="fr-FR"/>
                  <a:t>Total Cost</a:t>
                </a:r>
              </a:p>
            </c:rich>
          </c:tx>
          <c:layout>
            <c:manualLayout>
              <c:xMode val="edge"/>
              <c:yMode val="edge"/>
              <c:x val="3.013779527559061E-3"/>
              <c:y val="0.19964749198016932"/>
            </c:manualLayout>
          </c:layout>
          <c:overlay val="0"/>
        </c:title>
        <c:numFmt formatCode="General" sourceLinked="1"/>
        <c:majorTickMark val="out"/>
        <c:minorTickMark val="none"/>
        <c:tickLblPos val="nextTo"/>
        <c:crossAx val="213854080"/>
        <c:crosses val="autoZero"/>
        <c:crossBetween val="between"/>
        <c:majorUnit val="400000"/>
        <c:dispUnits>
          <c:builtInUnit val="millions"/>
          <c:dispUnitsLbl>
            <c:layout>
              <c:manualLayout>
                <c:xMode val="edge"/>
                <c:yMode val="edge"/>
                <c:x val="0.12881403768065969"/>
                <c:y val="6.5289457897866554E-2"/>
              </c:manualLayout>
            </c:layout>
            <c:txPr>
              <a:bodyPr rot="0" vert="horz"/>
              <a:lstStyle/>
              <a:p>
                <a:pPr>
                  <a:defRPr/>
                </a:pPr>
                <a:endParaRPr lang="en-US"/>
              </a:p>
            </c:txPr>
          </c:dispUnitsLbl>
        </c:dispUnits>
      </c:valAx>
    </c:plotArea>
    <c:legend>
      <c:legendPos val="b"/>
      <c:layout>
        <c:manualLayout>
          <c:xMode val="edge"/>
          <c:yMode val="edge"/>
          <c:x val="0.32393741489576938"/>
          <c:y val="6.9060544328766349E-2"/>
          <c:w val="0.40713385826771625"/>
          <c:h val="8.3717191601049956E-2"/>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431202279675495"/>
          <c:y val="4.1710526315789483E-2"/>
          <c:w val="0.85776755822463524"/>
          <c:h val="0.54794788892912161"/>
        </c:manualLayout>
      </c:layout>
      <c:lineChart>
        <c:grouping val="standard"/>
        <c:varyColors val="0"/>
        <c:ser>
          <c:idx val="0"/>
          <c:order val="0"/>
          <c:tx>
            <c:strRef>
              <c:f>Sheet1!$C$4</c:f>
              <c:strCache>
                <c:ptCount val="1"/>
                <c:pt idx="0">
                  <c:v>MI-or-CI</c:v>
                </c:pt>
              </c:strCache>
            </c:strRef>
          </c:tx>
          <c:spPr>
            <a:ln w="28575">
              <a:solidFill>
                <a:srgbClr val="002060"/>
              </a:solidFill>
            </a:ln>
          </c:spPr>
          <c:marker>
            <c:symbol val="circle"/>
            <c:size val="4"/>
            <c:spPr>
              <a:solidFill>
                <a:srgbClr val="002060"/>
              </a:solidFill>
              <a:ln w="28575">
                <a:solidFill>
                  <a:srgbClr val="002060"/>
                </a:solidFill>
              </a:ln>
            </c:spPr>
          </c:marker>
          <c:cat>
            <c:strRef>
              <c:f>Sheet1!$B$5:$B$12</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Sheet1!$C$5:$C$12</c:f>
              <c:numCache>
                <c:formatCode>General</c:formatCode>
                <c:ptCount val="8"/>
                <c:pt idx="0">
                  <c:v>24200</c:v>
                </c:pt>
                <c:pt idx="1">
                  <c:v>24200</c:v>
                </c:pt>
                <c:pt idx="2">
                  <c:v>24200</c:v>
                </c:pt>
                <c:pt idx="3">
                  <c:v>24200</c:v>
                </c:pt>
                <c:pt idx="4">
                  <c:v>1760</c:v>
                </c:pt>
                <c:pt idx="5">
                  <c:v>24200</c:v>
                </c:pt>
                <c:pt idx="6">
                  <c:v>3080</c:v>
                </c:pt>
                <c:pt idx="7">
                  <c:v>1760</c:v>
                </c:pt>
              </c:numCache>
            </c:numRef>
          </c:val>
          <c:smooth val="0"/>
        </c:ser>
        <c:ser>
          <c:idx val="1"/>
          <c:order val="1"/>
          <c:tx>
            <c:strRef>
              <c:f>Sheet1!$D$4</c:f>
              <c:strCache>
                <c:ptCount val="1"/>
                <c:pt idx="0">
                  <c:v>MI-and-CI</c:v>
                </c:pt>
              </c:strCache>
            </c:strRef>
          </c:tx>
          <c:spPr>
            <a:ln w="28575">
              <a:solidFill>
                <a:srgbClr val="00B050"/>
              </a:solidFill>
            </a:ln>
          </c:spPr>
          <c:marker>
            <c:symbol val="square"/>
            <c:size val="4"/>
            <c:spPr>
              <a:solidFill>
                <a:srgbClr val="00B050"/>
              </a:solidFill>
              <a:ln w="28575">
                <a:solidFill>
                  <a:srgbClr val="00B050"/>
                </a:solidFill>
              </a:ln>
            </c:spPr>
          </c:marker>
          <c:cat>
            <c:strRef>
              <c:f>Sheet1!$B$5:$B$12</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Sheet1!$D$5:$D$12</c:f>
              <c:numCache>
                <c:formatCode>General</c:formatCode>
                <c:ptCount val="8"/>
                <c:pt idx="0">
                  <c:v>38720</c:v>
                </c:pt>
                <c:pt idx="1">
                  <c:v>51700</c:v>
                </c:pt>
                <c:pt idx="2">
                  <c:v>40260</c:v>
                </c:pt>
                <c:pt idx="3">
                  <c:v>41320</c:v>
                </c:pt>
                <c:pt idx="4">
                  <c:v>29260</c:v>
                </c:pt>
                <c:pt idx="5">
                  <c:v>51700</c:v>
                </c:pt>
                <c:pt idx="6">
                  <c:v>72160</c:v>
                </c:pt>
                <c:pt idx="7">
                  <c:v>18480</c:v>
                </c:pt>
              </c:numCache>
            </c:numRef>
          </c:val>
          <c:smooth val="0"/>
        </c:ser>
        <c:dLbls>
          <c:showLegendKey val="0"/>
          <c:showVal val="0"/>
          <c:showCatName val="0"/>
          <c:showSerName val="0"/>
          <c:showPercent val="0"/>
          <c:showBubbleSize val="0"/>
        </c:dLbls>
        <c:marker val="1"/>
        <c:smooth val="0"/>
        <c:axId val="116700672"/>
        <c:axId val="126197760"/>
      </c:lineChart>
      <c:catAx>
        <c:axId val="116700672"/>
        <c:scaling>
          <c:orientation val="minMax"/>
        </c:scaling>
        <c:delete val="0"/>
        <c:axPos val="b"/>
        <c:title>
          <c:tx>
            <c:rich>
              <a:bodyPr/>
              <a:lstStyle/>
              <a:p>
                <a:pPr>
                  <a:defRPr/>
                </a:pPr>
                <a:r>
                  <a:rPr lang="en-US" dirty="0"/>
                  <a:t>Source of Uncertainty</a:t>
                </a:r>
              </a:p>
            </c:rich>
          </c:tx>
          <c:layout>
            <c:manualLayout>
              <c:xMode val="edge"/>
              <c:yMode val="edge"/>
              <c:x val="0.40795437072329932"/>
              <c:y val="0.93761366790414269"/>
            </c:manualLayout>
          </c:layout>
          <c:overlay val="0"/>
        </c:title>
        <c:majorTickMark val="out"/>
        <c:minorTickMark val="none"/>
        <c:tickLblPos val="nextTo"/>
        <c:txPr>
          <a:bodyPr rot="-5400000" vert="horz"/>
          <a:lstStyle/>
          <a:p>
            <a:pPr>
              <a:defRPr/>
            </a:pPr>
            <a:endParaRPr lang="en-US"/>
          </a:p>
        </c:txPr>
        <c:crossAx val="126197760"/>
        <c:crosses val="autoZero"/>
        <c:auto val="1"/>
        <c:lblAlgn val="ctr"/>
        <c:lblOffset val="100"/>
        <c:noMultiLvlLbl val="0"/>
      </c:catAx>
      <c:valAx>
        <c:axId val="126197760"/>
        <c:scaling>
          <c:orientation val="minMax"/>
        </c:scaling>
        <c:delete val="0"/>
        <c:axPos val="l"/>
        <c:majorGridlines/>
        <c:title>
          <c:tx>
            <c:rich>
              <a:bodyPr rot="-5400000" vert="horz"/>
              <a:lstStyle/>
              <a:p>
                <a:pPr>
                  <a:defRPr/>
                </a:pPr>
                <a:r>
                  <a:rPr lang="en-US" dirty="0"/>
                  <a:t>Warranty Cost</a:t>
                </a:r>
              </a:p>
            </c:rich>
          </c:tx>
          <c:layout>
            <c:manualLayout>
              <c:xMode val="edge"/>
              <c:yMode val="edge"/>
              <c:x val="1.5681636633365515E-3"/>
              <c:y val="0.14982760144682739"/>
            </c:manualLayout>
          </c:layout>
          <c:overlay val="0"/>
        </c:title>
        <c:numFmt formatCode="General" sourceLinked="1"/>
        <c:majorTickMark val="out"/>
        <c:minorTickMark val="none"/>
        <c:tickLblPos val="nextTo"/>
        <c:crossAx val="116700672"/>
        <c:crosses val="autoZero"/>
        <c:crossBetween val="between"/>
        <c:majorUnit val="20000"/>
        <c:dispUnits>
          <c:builtInUnit val="hundredThousands"/>
          <c:dispUnitsLbl>
            <c:layout>
              <c:manualLayout>
                <c:xMode val="edge"/>
                <c:yMode val="edge"/>
                <c:x val="0.11751640093007815"/>
                <c:y val="5.5709413985731412E-2"/>
              </c:manualLayout>
            </c:layout>
            <c:txPr>
              <a:bodyPr rot="0" vert="horz"/>
              <a:lstStyle/>
              <a:p>
                <a:pPr>
                  <a:defRPr/>
                </a:pPr>
                <a:endParaRPr lang="en-US"/>
              </a:p>
            </c:txPr>
          </c:dispUnitsLbl>
        </c:dispUnits>
      </c:valAx>
    </c:plotArea>
    <c:legend>
      <c:legendPos val="t"/>
      <c:layout>
        <c:manualLayout>
          <c:xMode val="edge"/>
          <c:yMode val="edge"/>
          <c:x val="0.28535479986713203"/>
          <c:y val="3.4483114515109492E-2"/>
          <c:w val="0.42889229156177522"/>
          <c:h val="0.14022261406446576"/>
        </c:manualLayout>
      </c:layout>
      <c:overlay val="0"/>
    </c:legend>
    <c:plotVisOnly val="1"/>
    <c:dispBlanksAs val="gap"/>
    <c:showDLblsOverMax val="0"/>
  </c:chart>
  <c:txPr>
    <a:bodyPr/>
    <a:lstStyle/>
    <a:p>
      <a:pPr>
        <a:defRPr sz="1600" b="1">
          <a:latin typeface="+mj-lt"/>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3813698502252352E-2"/>
          <c:y val="2.6508388730610954E-2"/>
          <c:w val="0.89413049433170066"/>
          <c:h val="0.59131598591735557"/>
        </c:manualLayout>
      </c:layout>
      <c:lineChart>
        <c:grouping val="standard"/>
        <c:varyColors val="0"/>
        <c:ser>
          <c:idx val="0"/>
          <c:order val="0"/>
          <c:tx>
            <c:strRef>
              <c:f>Sheet1!$B$20</c:f>
              <c:strCache>
                <c:ptCount val="1"/>
                <c:pt idx="0">
                  <c:v>MI-or-CI</c:v>
                </c:pt>
              </c:strCache>
            </c:strRef>
          </c:tx>
          <c:spPr>
            <a:ln w="38100">
              <a:solidFill>
                <a:srgbClr val="002060"/>
              </a:solidFill>
            </a:ln>
          </c:spPr>
          <c:marker>
            <c:symbol val="circle"/>
            <c:size val="4"/>
            <c:spPr>
              <a:solidFill>
                <a:srgbClr val="002060"/>
              </a:solidFill>
              <a:ln w="38100">
                <a:solidFill>
                  <a:srgbClr val="002060"/>
                </a:solidFill>
              </a:ln>
            </c:spPr>
          </c:marker>
          <c:cat>
            <c:strRef>
              <c:f>Sheet1!$A$21:$A$28</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Sheet1!$B$21:$B$28</c:f>
              <c:numCache>
                <c:formatCode>General</c:formatCode>
                <c:ptCount val="8"/>
                <c:pt idx="0">
                  <c:v>5136050</c:v>
                </c:pt>
                <c:pt idx="1">
                  <c:v>5136050</c:v>
                </c:pt>
                <c:pt idx="2">
                  <c:v>5136050</c:v>
                </c:pt>
                <c:pt idx="3">
                  <c:v>5345750</c:v>
                </c:pt>
                <c:pt idx="4">
                  <c:v>6078843</c:v>
                </c:pt>
                <c:pt idx="5">
                  <c:v>5136050</c:v>
                </c:pt>
                <c:pt idx="6">
                  <c:v>6393110</c:v>
                </c:pt>
                <c:pt idx="7">
                  <c:v>6498243</c:v>
                </c:pt>
              </c:numCache>
            </c:numRef>
          </c:val>
          <c:smooth val="0"/>
        </c:ser>
        <c:ser>
          <c:idx val="1"/>
          <c:order val="1"/>
          <c:tx>
            <c:strRef>
              <c:f>Sheet1!$C$20</c:f>
              <c:strCache>
                <c:ptCount val="1"/>
                <c:pt idx="0">
                  <c:v>MI-and-CI</c:v>
                </c:pt>
              </c:strCache>
            </c:strRef>
          </c:tx>
          <c:spPr>
            <a:ln w="38100">
              <a:solidFill>
                <a:srgbClr val="00B050"/>
              </a:solidFill>
            </a:ln>
          </c:spPr>
          <c:marker>
            <c:symbol val="square"/>
            <c:size val="4"/>
            <c:spPr>
              <a:solidFill>
                <a:srgbClr val="00B050"/>
              </a:solidFill>
              <a:ln w="38100">
                <a:solidFill>
                  <a:srgbClr val="00B050"/>
                </a:solidFill>
              </a:ln>
            </c:spPr>
          </c:marker>
          <c:cat>
            <c:strRef>
              <c:f>Sheet1!$A$21:$A$28</c:f>
              <c:strCache>
                <c:ptCount val="8"/>
                <c:pt idx="0">
                  <c:v>Deterministic</c:v>
                </c:pt>
                <c:pt idx="1">
                  <c:v>Error Type I</c:v>
                </c:pt>
                <c:pt idx="2">
                  <c:v>Error Type II</c:v>
                </c:pt>
                <c:pt idx="3">
                  <c:v>Production Time</c:v>
                </c:pt>
                <c:pt idx="4">
                  <c:v>Misadjustment</c:v>
                </c:pt>
                <c:pt idx="5">
                  <c:v>Dispersion</c:v>
                </c:pt>
                <c:pt idx="6">
                  <c:v>Misadjustment &amp; Dispersion</c:v>
                </c:pt>
                <c:pt idx="7">
                  <c:v>All parameters</c:v>
                </c:pt>
              </c:strCache>
            </c:strRef>
          </c:cat>
          <c:val>
            <c:numRef>
              <c:f>Sheet1!$C$21:$C$28</c:f>
              <c:numCache>
                <c:formatCode>General</c:formatCode>
                <c:ptCount val="8"/>
                <c:pt idx="0">
                  <c:v>5029400</c:v>
                </c:pt>
                <c:pt idx="1">
                  <c:v>5028200</c:v>
                </c:pt>
                <c:pt idx="2">
                  <c:v>5028800</c:v>
                </c:pt>
                <c:pt idx="3">
                  <c:v>5131850</c:v>
                </c:pt>
                <c:pt idx="4">
                  <c:v>5970993</c:v>
                </c:pt>
                <c:pt idx="5">
                  <c:v>5028200</c:v>
                </c:pt>
                <c:pt idx="6">
                  <c:v>6181293</c:v>
                </c:pt>
                <c:pt idx="7">
                  <c:v>6390710</c:v>
                </c:pt>
              </c:numCache>
            </c:numRef>
          </c:val>
          <c:smooth val="0"/>
        </c:ser>
        <c:dLbls>
          <c:showLegendKey val="0"/>
          <c:showVal val="0"/>
          <c:showCatName val="0"/>
          <c:showSerName val="0"/>
          <c:showPercent val="0"/>
          <c:showBubbleSize val="0"/>
        </c:dLbls>
        <c:marker val="1"/>
        <c:smooth val="0"/>
        <c:axId val="125419904"/>
        <c:axId val="127332736"/>
      </c:lineChart>
      <c:catAx>
        <c:axId val="125419904"/>
        <c:scaling>
          <c:orientation val="minMax"/>
        </c:scaling>
        <c:delete val="0"/>
        <c:axPos val="b"/>
        <c:title>
          <c:tx>
            <c:rich>
              <a:bodyPr/>
              <a:lstStyle/>
              <a:p>
                <a:pPr>
                  <a:defRPr/>
                </a:pPr>
                <a:r>
                  <a:rPr lang="en-US" dirty="0"/>
                  <a:t>Source of Uncertainty</a:t>
                </a:r>
              </a:p>
            </c:rich>
          </c:tx>
          <c:layout/>
          <c:overlay val="0"/>
        </c:title>
        <c:majorTickMark val="out"/>
        <c:minorTickMark val="none"/>
        <c:tickLblPos val="nextTo"/>
        <c:txPr>
          <a:bodyPr rot="-5400000" vert="horz"/>
          <a:lstStyle/>
          <a:p>
            <a:pPr>
              <a:defRPr b="1"/>
            </a:pPr>
            <a:endParaRPr lang="en-US"/>
          </a:p>
        </c:txPr>
        <c:crossAx val="127332736"/>
        <c:crosses val="autoZero"/>
        <c:auto val="1"/>
        <c:lblAlgn val="ctr"/>
        <c:lblOffset val="100"/>
        <c:noMultiLvlLbl val="0"/>
      </c:catAx>
      <c:valAx>
        <c:axId val="127332736"/>
        <c:scaling>
          <c:orientation val="minMax"/>
          <c:min val="5000000"/>
        </c:scaling>
        <c:delete val="0"/>
        <c:axPos val="l"/>
        <c:majorGridlines/>
        <c:title>
          <c:tx>
            <c:rich>
              <a:bodyPr rot="-5400000" vert="horz"/>
              <a:lstStyle/>
              <a:p>
                <a:pPr>
                  <a:defRPr/>
                </a:pPr>
                <a:r>
                  <a:rPr lang="en-US" dirty="0" smtClean="0"/>
                  <a:t>Manufacturing </a:t>
                </a:r>
                <a:r>
                  <a:rPr lang="en-US" dirty="0"/>
                  <a:t>Cost</a:t>
                </a:r>
              </a:p>
            </c:rich>
          </c:tx>
          <c:layout>
            <c:manualLayout>
              <c:xMode val="edge"/>
              <c:yMode val="edge"/>
              <c:x val="9.3761247234639105E-4"/>
              <c:y val="0.1624416973290628"/>
            </c:manualLayout>
          </c:layout>
          <c:overlay val="0"/>
        </c:title>
        <c:numFmt formatCode="General" sourceLinked="1"/>
        <c:majorTickMark val="out"/>
        <c:minorTickMark val="none"/>
        <c:tickLblPos val="nextTo"/>
        <c:crossAx val="125419904"/>
        <c:crosses val="autoZero"/>
        <c:crossBetween val="between"/>
        <c:majorUnit val="400000"/>
        <c:dispUnits>
          <c:builtInUnit val="millions"/>
          <c:dispUnitsLbl>
            <c:layout>
              <c:manualLayout>
                <c:xMode val="edge"/>
                <c:yMode val="edge"/>
                <c:x val="0.10527537182852156"/>
                <c:y val="4.6543962100238853E-2"/>
              </c:manualLayout>
            </c:layout>
            <c:txPr>
              <a:bodyPr rot="0" vert="horz"/>
              <a:lstStyle/>
              <a:p>
                <a:pPr>
                  <a:defRPr/>
                </a:pPr>
                <a:endParaRPr lang="en-US"/>
              </a:p>
            </c:txPr>
          </c:dispUnitsLbl>
        </c:dispUnits>
      </c:valAx>
    </c:plotArea>
    <c:legend>
      <c:legendPos val="t"/>
      <c:layout>
        <c:manualLayout>
          <c:xMode val="edge"/>
          <c:yMode val="edge"/>
          <c:x val="0.31032195975503102"/>
          <c:y val="4.7888012273944507E-2"/>
          <c:w val="0.42418416447944063"/>
          <c:h val="7.4627104827257471E-2"/>
        </c:manualLayout>
      </c:layout>
      <c:overlay val="0"/>
      <c:txPr>
        <a:bodyPr/>
        <a:lstStyle/>
        <a:p>
          <a:pPr>
            <a:defRPr b="1"/>
          </a:pPr>
          <a:endParaRPr lang="en-US"/>
        </a:p>
      </c:txPr>
    </c:legend>
    <c:plotVisOnly val="1"/>
    <c:dispBlanksAs val="gap"/>
    <c:showDLblsOverMax val="0"/>
  </c:chart>
  <c:txPr>
    <a:bodyPr/>
    <a:lstStyle/>
    <a:p>
      <a:pPr>
        <a:defRPr sz="1600">
          <a:latin typeface="+mj-lt"/>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image" Target="../media/image2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2E8F6988-1E33-4D48-A073-C28F5A49101C}" type="datetimeFigureOut">
              <a:rPr lang="fr-FR" smtClean="0"/>
              <a:pPr/>
              <a:t>05/06/2014</a:t>
            </a:fld>
            <a:endParaRPr lang="fr-FR"/>
          </a:p>
        </p:txBody>
      </p:sp>
      <p:sp>
        <p:nvSpPr>
          <p:cNvPr id="4" name="Espace réservé de l'image des diapositives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714F33E-FF7F-434A-84C5-DAAC7436968E}" type="slidenum">
              <a:rPr lang="fr-FR" smtClean="0"/>
              <a:pPr/>
              <a:t>‹#›</a:t>
            </a:fld>
            <a:endParaRPr lang="fr-FR"/>
          </a:p>
        </p:txBody>
      </p:sp>
    </p:spTree>
    <p:extLst>
      <p:ext uri="{BB962C8B-B14F-4D97-AF65-F5344CB8AC3E}">
        <p14:creationId xmlns:p14="http://schemas.microsoft.com/office/powerpoint/2010/main" val="1432112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Les travaux effectués au sein du </a:t>
            </a:r>
            <a:r>
              <a:rPr lang="fr-FR" dirty="0" err="1" smtClean="0"/>
              <a:t>lcfc</a:t>
            </a:r>
            <a:r>
              <a:rPr lang="fr-FR" dirty="0" smtClean="0"/>
              <a:t> et en partie en collaboration avec l’université de </a:t>
            </a:r>
            <a:r>
              <a:rPr lang="fr-FR" dirty="0" err="1" smtClean="0"/>
              <a:t>téhéran</a:t>
            </a:r>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première idée est une décomposition de la démarche en trois grandes axes  impliquée par la logique du flux d’information mais avant l’</a:t>
            </a:r>
            <a:r>
              <a:rPr lang="fr-FR" sz="1200" kern="1200" dirty="0" err="1" smtClean="0">
                <a:solidFill>
                  <a:schemeClr val="tx1"/>
                </a:solidFill>
                <a:latin typeface="+mn-lt"/>
                <a:ea typeface="+mn-ea"/>
                <a:cs typeface="+mn-cs"/>
              </a:rPr>
              <a:t>execution</a:t>
            </a:r>
            <a:r>
              <a:rPr lang="fr-FR" sz="1200" kern="1200" dirty="0" smtClean="0">
                <a:solidFill>
                  <a:schemeClr val="tx1"/>
                </a:solidFill>
                <a:latin typeface="+mn-lt"/>
                <a:ea typeface="+mn-ea"/>
                <a:cs typeface="+mn-cs"/>
              </a:rPr>
              <a:t> de ces </a:t>
            </a:r>
            <a:r>
              <a:rPr lang="fr-FR" sz="1200" kern="1200" dirty="0" err="1" smtClean="0">
                <a:solidFill>
                  <a:schemeClr val="tx1"/>
                </a:solidFill>
                <a:latin typeface="+mn-lt"/>
                <a:ea typeface="+mn-ea"/>
                <a:cs typeface="+mn-cs"/>
              </a:rPr>
              <a:t>activites</a:t>
            </a:r>
            <a:r>
              <a:rPr lang="fr-FR" sz="1200" kern="1200" dirty="0" smtClean="0">
                <a:solidFill>
                  <a:schemeClr val="tx1"/>
                </a:solidFill>
                <a:latin typeface="+mn-lt"/>
                <a:ea typeface="+mn-ea"/>
                <a:cs typeface="+mn-cs"/>
              </a:rPr>
              <a:t> dites «  </a:t>
            </a:r>
            <a:r>
              <a:rPr lang="fr-FR" sz="1200" kern="1200" dirty="0" err="1" smtClean="0">
                <a:solidFill>
                  <a:schemeClr val="tx1"/>
                </a:solidFill>
                <a:latin typeface="+mn-lt"/>
                <a:ea typeface="+mn-ea"/>
                <a:cs typeface="+mn-cs"/>
              </a:rPr>
              <a:t>operationelles</a:t>
            </a:r>
            <a:r>
              <a:rPr lang="fr-FR" sz="1200" kern="1200" dirty="0" smtClean="0">
                <a:solidFill>
                  <a:schemeClr val="tx1"/>
                </a:solidFill>
                <a:latin typeface="+mn-lt"/>
                <a:ea typeface="+mn-ea"/>
                <a:cs typeface="+mn-cs"/>
              </a:rPr>
              <a:t>», une </a:t>
            </a:r>
            <a:r>
              <a:rPr lang="fr-FR" sz="1200" kern="1200" dirty="0" err="1" smtClean="0">
                <a:solidFill>
                  <a:schemeClr val="tx1"/>
                </a:solidFill>
                <a:latin typeface="+mn-lt"/>
                <a:ea typeface="+mn-ea"/>
                <a:cs typeface="+mn-cs"/>
              </a:rPr>
              <a:t>activite</a:t>
            </a:r>
            <a:r>
              <a:rPr lang="fr-FR" sz="1200" kern="1200" baseline="0" dirty="0" smtClean="0">
                <a:solidFill>
                  <a:schemeClr val="tx1"/>
                </a:solidFill>
                <a:latin typeface="+mn-lt"/>
                <a:ea typeface="+mn-ea"/>
                <a:cs typeface="+mn-cs"/>
              </a:rPr>
              <a:t> stratégique s’impose afin de répondre a l ’analyse multicritères et dont la sortie s’agit de la </a:t>
            </a:r>
            <a:r>
              <a:rPr lang="fr-FR" sz="1200" kern="1200" baseline="0" dirty="0" err="1" smtClean="0">
                <a:solidFill>
                  <a:schemeClr val="tx1"/>
                </a:solidFill>
                <a:latin typeface="+mn-lt"/>
                <a:ea typeface="+mn-ea"/>
                <a:cs typeface="+mn-cs"/>
              </a:rPr>
              <a:t>definition</a:t>
            </a:r>
            <a:r>
              <a:rPr lang="fr-FR" sz="1200" kern="1200" baseline="0" dirty="0" smtClean="0">
                <a:solidFill>
                  <a:schemeClr val="tx1"/>
                </a:solidFill>
                <a:latin typeface="+mn-lt"/>
                <a:ea typeface="+mn-ea"/>
                <a:cs typeface="+mn-cs"/>
              </a:rPr>
              <a:t> des </a:t>
            </a:r>
            <a:r>
              <a:rPr lang="fr-FR" sz="1200" kern="1200" baseline="0" dirty="0" err="1" smtClean="0">
                <a:solidFill>
                  <a:schemeClr val="tx1"/>
                </a:solidFill>
                <a:latin typeface="+mn-lt"/>
                <a:ea typeface="+mn-ea"/>
                <a:cs typeface="+mn-cs"/>
              </a:rPr>
              <a:t>criteres</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Cette définition stratégique est inhérente à la stratégie de l’entreprise, du contexte économique et du type de produit.</a:t>
            </a:r>
            <a:r>
              <a:rPr lang="fr-FR" sz="1200" kern="1200" baseline="0" dirty="0" smtClean="0">
                <a:solidFill>
                  <a:schemeClr val="tx1"/>
                </a:solidFill>
                <a:latin typeface="+mn-lt"/>
                <a:ea typeface="+mn-ea"/>
                <a:cs typeface="+mn-cs"/>
              </a:rPr>
              <a:t> Il faut également savoir que les </a:t>
            </a:r>
            <a:r>
              <a:rPr lang="fr-FR" sz="1200" kern="1200" baseline="0" dirty="0" err="1" smtClean="0">
                <a:solidFill>
                  <a:schemeClr val="tx1"/>
                </a:solidFill>
                <a:latin typeface="+mn-lt"/>
                <a:ea typeface="+mn-ea"/>
                <a:cs typeface="+mn-cs"/>
              </a:rPr>
              <a:t>criteres</a:t>
            </a:r>
            <a:r>
              <a:rPr lang="fr-FR" sz="1200" kern="1200" baseline="0" dirty="0" smtClean="0">
                <a:solidFill>
                  <a:schemeClr val="tx1"/>
                </a:solidFill>
                <a:latin typeface="+mn-lt"/>
                <a:ea typeface="+mn-ea"/>
                <a:cs typeface="+mn-cs"/>
              </a:rPr>
              <a:t> sont établis au regard des besoin de chacune des </a:t>
            </a:r>
            <a:r>
              <a:rPr lang="fr-FR" sz="1200" kern="1200" baseline="0" dirty="0" err="1" smtClean="0">
                <a:solidFill>
                  <a:schemeClr val="tx1"/>
                </a:solidFill>
                <a:latin typeface="+mn-lt"/>
                <a:ea typeface="+mn-ea"/>
                <a:cs typeface="+mn-cs"/>
              </a:rPr>
              <a:t>activites</a:t>
            </a:r>
            <a:r>
              <a:rPr lang="fr-FR" sz="1200" kern="1200" baseline="0" dirty="0" smtClean="0">
                <a:solidFill>
                  <a:schemeClr val="tx1"/>
                </a:solidFill>
                <a:latin typeface="+mn-lt"/>
                <a:ea typeface="+mn-ea"/>
                <a:cs typeface="+mn-cs"/>
              </a:rPr>
              <a:t> indépendamment. C’est par ailleurs cela qui nous a mené a séparer cette activité des activités opérationnelles pour les quelles nous avons identifie </a:t>
            </a:r>
            <a:r>
              <a:rPr lang="fr-FR" sz="1200" kern="1200" baseline="0" dirty="0" err="1" smtClean="0">
                <a:solidFill>
                  <a:schemeClr val="tx1"/>
                </a:solidFill>
                <a:latin typeface="+mn-lt"/>
                <a:ea typeface="+mn-ea"/>
                <a:cs typeface="+mn-cs"/>
              </a:rPr>
              <a:t>egalement</a:t>
            </a:r>
            <a:r>
              <a:rPr lang="fr-FR" sz="1200" kern="1200" baseline="0" dirty="0" smtClean="0">
                <a:solidFill>
                  <a:schemeClr val="tx1"/>
                </a:solidFill>
                <a:latin typeface="+mn-lt"/>
                <a:ea typeface="+mn-ea"/>
                <a:cs typeface="+mn-cs"/>
              </a:rPr>
              <a:t> les </a:t>
            </a:r>
            <a:r>
              <a:rPr lang="fr-FR" baseline="0" dirty="0" smtClean="0"/>
              <a:t>entrées, contrôle, ressource, sortie. Je tiens aussi a </a:t>
            </a:r>
            <a:r>
              <a:rPr lang="fr-FR" baseline="0" dirty="0" err="1" smtClean="0"/>
              <a:t>preciser</a:t>
            </a:r>
            <a:r>
              <a:rPr lang="fr-FR" baseline="0" dirty="0" smtClean="0"/>
              <a:t> qu’on fait la distinguions entre les info nécessaire et les info issus du retour d’expérience.</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smtClean="0">
                <a:solidFill>
                  <a:schemeClr val="tx1"/>
                </a:solidFill>
                <a:latin typeface="+mn-lt"/>
                <a:ea typeface="+mn-ea"/>
                <a:cs typeface="+mn-cs"/>
              </a:rPr>
              <a:t>Alors voyons plus </a:t>
            </a:r>
            <a:r>
              <a:rPr lang="fr-FR" sz="1200" kern="1200" baseline="0" dirty="0" err="1" smtClean="0">
                <a:solidFill>
                  <a:schemeClr val="tx1"/>
                </a:solidFill>
                <a:latin typeface="+mn-lt"/>
                <a:ea typeface="+mn-ea"/>
                <a:cs typeface="+mn-cs"/>
              </a:rPr>
              <a:t>precisement</a:t>
            </a:r>
            <a:r>
              <a:rPr lang="fr-FR" sz="1200" kern="1200" baseline="0" dirty="0" smtClean="0">
                <a:solidFill>
                  <a:schemeClr val="tx1"/>
                </a:solidFill>
                <a:latin typeface="+mn-lt"/>
                <a:ea typeface="+mn-ea"/>
                <a:cs typeface="+mn-cs"/>
              </a:rPr>
              <a:t> qu’est ce qu’on sous entend par les </a:t>
            </a:r>
            <a:r>
              <a:rPr lang="fr-FR" sz="1200" kern="1200" baseline="0" dirty="0" err="1" smtClean="0">
                <a:solidFill>
                  <a:schemeClr val="tx1"/>
                </a:solidFill>
                <a:latin typeface="+mn-lt"/>
                <a:ea typeface="+mn-ea"/>
                <a:cs typeface="+mn-cs"/>
              </a:rPr>
              <a:t>criteres</a:t>
            </a:r>
            <a:r>
              <a:rPr lang="fr-FR" sz="1200" kern="1200" baseline="0" dirty="0" smtClean="0">
                <a:solidFill>
                  <a:schemeClr val="tx1"/>
                </a:solidFill>
                <a:latin typeface="+mn-lt"/>
                <a:ea typeface="+mn-ea"/>
                <a:cs typeface="+mn-cs"/>
              </a:rPr>
              <a:t> …</a:t>
            </a:r>
          </a:p>
          <a:p>
            <a:endParaRPr lang="fr-FR" dirty="0" smtClean="0"/>
          </a:p>
          <a:p>
            <a:endParaRPr lang="fr-FR" dirty="0" smtClean="0"/>
          </a:p>
          <a:p>
            <a:r>
              <a:rPr lang="fr-FR" dirty="0" smtClean="0"/>
              <a:t>J’attire votre attention</a:t>
            </a:r>
            <a:r>
              <a:rPr lang="fr-FR" baseline="0" dirty="0" smtClean="0"/>
              <a:t> sur …</a:t>
            </a:r>
          </a:p>
          <a:p>
            <a:r>
              <a:rPr lang="fr-FR" baseline="0" dirty="0" smtClean="0"/>
              <a:t>Les entrées, contrôle, ressource, sortie</a:t>
            </a:r>
          </a:p>
          <a:p>
            <a:r>
              <a:rPr lang="fr-FR" baseline="0" dirty="0" smtClean="0"/>
              <a:t>Faire la distinguions entre les info nécessaire et les info issus du retour d’expérience</a:t>
            </a:r>
          </a:p>
          <a:p>
            <a:r>
              <a:rPr lang="fr-FR" baseline="0" dirty="0" smtClean="0"/>
              <a:t>L’activité ou le choix est le plus subjective car rarement s’appuie sur des critères pas facile a évaluer (contrairement a l’estimation du cout / certaine risque, alpha-beta) </a:t>
            </a:r>
            <a:r>
              <a:rPr lang="fr-FR" baseline="0" dirty="0" smtClean="0">
                <a:sym typeface="Wingdings" pitchFamily="2" charset="2"/>
              </a:rPr>
              <a:t> on manipule des chiffre </a:t>
            </a:r>
            <a:endParaRPr lang="fr-FR" dirty="0"/>
          </a:p>
        </p:txBody>
      </p:sp>
      <p:sp>
        <p:nvSpPr>
          <p:cNvPr id="4" name="Espace réservé du numéro de diapositive 3"/>
          <p:cNvSpPr>
            <a:spLocks noGrp="1"/>
          </p:cNvSpPr>
          <p:nvPr>
            <p:ph type="sldNum" sz="quarter" idx="10"/>
          </p:nvPr>
        </p:nvSpPr>
        <p:spPr/>
        <p:txBody>
          <a:bodyPr/>
          <a:lstStyle/>
          <a:p>
            <a:fld id="{8EF4F197-3FF7-4543-8703-67617F87FF40}" type="slidenum">
              <a:rPr lang="en-US" smtClean="0">
                <a:solidFill>
                  <a:prstClr val="black"/>
                </a:solidFill>
              </a:rPr>
              <a:pPr/>
              <a:t>10</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dirty="0" smtClean="0"/>
              <a:t>Nous </a:t>
            </a:r>
            <a:r>
              <a:rPr lang="fr-FR" dirty="0" err="1" smtClean="0"/>
              <a:t>conciderons</a:t>
            </a:r>
            <a:r>
              <a:rPr lang="fr-FR" dirty="0" smtClean="0"/>
              <a:t> que 3</a:t>
            </a:r>
            <a:r>
              <a:rPr lang="fr-FR" baseline="0" dirty="0" smtClean="0"/>
              <a:t> </a:t>
            </a:r>
            <a:r>
              <a:rPr lang="fr-FR" baseline="0" dirty="0" err="1" smtClean="0"/>
              <a:t>criteres</a:t>
            </a:r>
            <a:r>
              <a:rPr lang="fr-FR" baseline="0" dirty="0" smtClean="0"/>
              <a:t> </a:t>
            </a:r>
            <a:r>
              <a:rPr lang="fr-FR" baseline="0" dirty="0" err="1" smtClean="0"/>
              <a:t>principals</a:t>
            </a:r>
            <a:r>
              <a:rPr lang="fr-FR" baseline="0" dirty="0" smtClean="0"/>
              <a:t> englobe toutes les indication </a:t>
            </a:r>
            <a:r>
              <a:rPr lang="fr-FR" baseline="0" dirty="0" err="1" smtClean="0"/>
              <a:t>necessaire</a:t>
            </a:r>
            <a:r>
              <a:rPr lang="fr-FR" baseline="0" dirty="0" smtClean="0"/>
              <a:t> a manipuler : …, … , …</a:t>
            </a:r>
            <a:endParaRPr lang="fr-FR" dirty="0" smtClean="0"/>
          </a:p>
          <a:p>
            <a:r>
              <a:rPr lang="fr-FR" dirty="0" smtClean="0"/>
              <a:t>Alors</a:t>
            </a:r>
            <a:r>
              <a:rPr lang="fr-FR" baseline="0" dirty="0" smtClean="0"/>
              <a:t> j</a:t>
            </a:r>
            <a:r>
              <a:rPr lang="fr-FR" dirty="0" smtClean="0"/>
              <a:t>’attire </a:t>
            </a:r>
            <a:r>
              <a:rPr lang="fr-FR" dirty="0" err="1" smtClean="0"/>
              <a:t>particulierement</a:t>
            </a:r>
            <a:r>
              <a:rPr lang="fr-FR" dirty="0" smtClean="0"/>
              <a:t> votre attention</a:t>
            </a:r>
            <a:r>
              <a:rPr lang="fr-FR" baseline="0" dirty="0" smtClean="0"/>
              <a:t> sur l’activité ou le choix est le plus subjective car rarement s’appuie sur des critères facile a évaluer (contrairement a l’estimation du cout / certaine risque, alpha-beta) </a:t>
            </a:r>
            <a:r>
              <a:rPr lang="fr-FR" baseline="0" dirty="0" smtClean="0">
                <a:sym typeface="Wingdings" pitchFamily="2" charset="2"/>
              </a:rPr>
              <a:t> ou j’allais dire on manipule des chiffre </a:t>
            </a:r>
            <a:endParaRPr lang="fr-FR" dirty="0" smtClean="0"/>
          </a:p>
          <a:p>
            <a:pPr rtl="0" eaLnBrk="1" latinLnBrk="0" hangingPunct="1"/>
            <a:endParaRPr lang="fr-FR" sz="1200" kern="1200" dirty="0" smtClean="0">
              <a:solidFill>
                <a:schemeClr val="tx1"/>
              </a:solidFill>
              <a:latin typeface="+mn-lt"/>
              <a:ea typeface="+mn-ea"/>
              <a:cs typeface="+mn-cs"/>
            </a:endParaRPr>
          </a:p>
          <a:p>
            <a:pPr rtl="0" eaLnBrk="1" latinLnBrk="0" hangingPunct="1"/>
            <a:r>
              <a:rPr lang="fr-FR" sz="1200" kern="1200" dirty="0" smtClean="0">
                <a:solidFill>
                  <a:schemeClr val="tx1"/>
                </a:solidFill>
                <a:latin typeface="+mn-lt"/>
                <a:ea typeface="+mn-ea"/>
                <a:cs typeface="+mn-cs"/>
              </a:rPr>
              <a:t>Satisfaction de client - critère qui peut prendre plusieurs formes : la classe de gravité de chaque caractéristique, la hiérarchie des caractéristiques d’un même niveau (produit, pièce ou procédé), … Une échelle de cotation doit être définie. Cette cotation a pour but d’évaluer le risque de non-conformités pour le client ou l’usager, ...</a:t>
            </a:r>
            <a:endParaRPr lang="fr-FR" dirty="0" smtClean="0"/>
          </a:p>
          <a:p>
            <a:pPr rtl="0" eaLnBrk="1" latinLnBrk="0" hangingPunct="1"/>
            <a:r>
              <a:rPr lang="fr-FR" sz="1200" kern="1200" dirty="0" smtClean="0">
                <a:solidFill>
                  <a:schemeClr val="tx1"/>
                </a:solidFill>
                <a:latin typeface="+mn-lt"/>
                <a:ea typeface="+mn-ea"/>
                <a:cs typeface="+mn-cs"/>
              </a:rPr>
              <a:t>Difficulté de réalisation – ce critère est généralement synonyme de capabilité : La capabilité est un critère mesurable adimensionnel. Ce critère permet de quantifier l’aptitude d’un procédé, processus, pièce ou produit à respecter les tolérances fixé par le cahier des charges. La capabilité permet un choix objectif à un niveau de qualité requis (ni trop capable ni pas assez). Les indicateurs de capabilité ont pour but de comparer la qualité d’une production sur une période donnée, par rapport à un objectif donné. Ce critère peut être aussi synonyme de défaillance de production et de fréquence de défaillance de production, …</a:t>
            </a:r>
            <a:endParaRPr lang="fr-FR" dirty="0" smtClean="0"/>
          </a:p>
          <a:p>
            <a:pPr rtl="0" eaLnBrk="1" latinLnBrk="0" hangingPunct="1"/>
            <a:r>
              <a:rPr lang="fr-FR" sz="1200" kern="1200" dirty="0" smtClean="0">
                <a:solidFill>
                  <a:schemeClr val="tx1"/>
                </a:solidFill>
                <a:latin typeface="+mn-lt"/>
                <a:ea typeface="+mn-ea"/>
                <a:cs typeface="+mn-cs"/>
              </a:rPr>
              <a:t>Cout : Ce critère est implicitement prise en compte dans les deux critères précédent, exemple dans la cotation de la gravité (le cout de défaillance externe, </a:t>
            </a:r>
            <a:r>
              <a:rPr lang="fr-FR" sz="1200" kern="1200" dirty="0" err="1" smtClean="0">
                <a:solidFill>
                  <a:schemeClr val="tx1"/>
                </a:solidFill>
                <a:latin typeface="+mn-lt"/>
                <a:ea typeface="+mn-ea"/>
                <a:cs typeface="+mn-cs"/>
              </a:rPr>
              <a:t>Error</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cost</a:t>
            </a:r>
            <a:r>
              <a:rPr lang="fr-FR" sz="1200" kern="1200" dirty="0" smtClean="0">
                <a:solidFill>
                  <a:schemeClr val="tx1"/>
                </a:solidFill>
                <a:latin typeface="+mn-lt"/>
                <a:ea typeface="+mn-ea"/>
                <a:cs typeface="+mn-cs"/>
              </a:rPr>
              <a:t> [4]). Beaucoup de travaux ont été réalisés dans le domaine de l’estimation du coût, lié aux activités d’inspection qui peut être décomposé en différents coûts : le cout de l’activité, le cout impacté par une non détection d’une non-conformité, …</a:t>
            </a:r>
            <a:endParaRPr lang="fr-FR" dirty="0" smtClean="0"/>
          </a:p>
          <a:p>
            <a:pPr rtl="0" eaLnBrk="1" latinLnBrk="0" hangingPunct="1"/>
            <a:r>
              <a:rPr lang="fr-FR" sz="1200" kern="1200" dirty="0" smtClean="0">
                <a:solidFill>
                  <a:schemeClr val="tx1"/>
                </a:solidFill>
                <a:latin typeface="+mn-lt"/>
                <a:ea typeface="+mn-ea"/>
                <a:cs typeface="+mn-cs"/>
              </a:rPr>
              <a:t>Cette sous-activité nécessite l’analyse du produit afin d’identifier et classifier les KCs  impactant la satisfaction du client, l’analyse du processus de fabrication afin d’identifier et classifier les KCs  qui sont sujettes à une difficulté de réalisation</a:t>
            </a:r>
          </a:p>
          <a:p>
            <a:pPr rtl="0" eaLnBrk="1" latinLnBrk="0" hangingPunct="1"/>
            <a:r>
              <a:rPr lang="fr-FR" sz="1200" kern="1200" dirty="0" smtClean="0">
                <a:solidFill>
                  <a:schemeClr val="tx1"/>
                </a:solidFill>
                <a:latin typeface="+mn-lt"/>
                <a:ea typeface="+mn-ea"/>
                <a:cs typeface="+mn-cs"/>
              </a:rPr>
              <a:t> </a:t>
            </a:r>
            <a:endParaRPr lang="fr-FR" dirty="0" smtClean="0"/>
          </a:p>
          <a:p>
            <a:pPr rtl="0" eaLnBrk="1" latinLnBrk="0" hangingPunct="1"/>
            <a:endParaRPr lang="fr-FR" sz="1200" kern="1200" dirty="0" smtClean="0">
              <a:solidFill>
                <a:schemeClr val="tx1"/>
              </a:solidFill>
              <a:latin typeface="+mn-lt"/>
              <a:ea typeface="+mn-ea"/>
              <a:cs typeface="+mn-cs"/>
            </a:endParaRPr>
          </a:p>
          <a:p>
            <a:pPr rtl="0" eaLnBrk="1" latinLnBrk="0" hangingPunct="1"/>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EF4F197-3FF7-4543-8703-67617F87FF40}" type="slidenum">
              <a:rPr lang="en-US" smtClean="0">
                <a:solidFill>
                  <a:prstClr val="black"/>
                </a:solidFill>
              </a:rPr>
              <a:pPr/>
              <a:t>11</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1" latinLnBrk="0" hangingPunct="1"/>
            <a:r>
              <a:rPr lang="fr-FR" dirty="0" smtClean="0"/>
              <a:t> </a:t>
            </a:r>
            <a:r>
              <a:rPr lang="fr-FR" sz="1200" kern="1200" dirty="0" smtClean="0">
                <a:solidFill>
                  <a:schemeClr val="tx1"/>
                </a:solidFill>
                <a:latin typeface="+mn-lt"/>
                <a:ea typeface="+mn-ea"/>
                <a:cs typeface="+mn-cs"/>
              </a:rPr>
              <a:t>Satisfaction de client : Par rapport à la sous activité précédente, ce critère est relatif au risque de non détection d’une non-conformité de la KC considérée via les moyens d’inspection sélectionnée (difficulté de détection). Ce critère est impacté par les incertitudes de mesure et les incertitudes de méthode qui sont détaillées dans le GUM (Guide to the Expression of </a:t>
            </a:r>
            <a:r>
              <a:rPr lang="fr-FR" sz="1200" kern="1200" dirty="0" err="1" smtClean="0">
                <a:solidFill>
                  <a:schemeClr val="tx1"/>
                </a:solidFill>
                <a:latin typeface="+mn-lt"/>
                <a:ea typeface="+mn-ea"/>
                <a:cs typeface="+mn-cs"/>
              </a:rPr>
              <a:t>Uncertainty</a:t>
            </a:r>
            <a:r>
              <a:rPr lang="fr-FR" sz="1200" kern="1200" dirty="0" smtClean="0">
                <a:solidFill>
                  <a:schemeClr val="tx1"/>
                </a:solidFill>
                <a:latin typeface="+mn-lt"/>
                <a:ea typeface="+mn-ea"/>
                <a:cs typeface="+mn-cs"/>
              </a:rPr>
              <a:t> in </a:t>
            </a:r>
            <a:r>
              <a:rPr lang="fr-FR" sz="1200" kern="1200" dirty="0" err="1" smtClean="0">
                <a:solidFill>
                  <a:schemeClr val="tx1"/>
                </a:solidFill>
                <a:latin typeface="+mn-lt"/>
                <a:ea typeface="+mn-ea"/>
                <a:cs typeface="+mn-cs"/>
              </a:rPr>
              <a:t>Measurement</a:t>
            </a:r>
            <a:r>
              <a:rPr lang="fr-FR" sz="1200" kern="1200" dirty="0" smtClean="0">
                <a:solidFill>
                  <a:schemeClr val="tx1"/>
                </a:solidFill>
                <a:latin typeface="+mn-lt"/>
                <a:ea typeface="+mn-ea"/>
                <a:cs typeface="+mn-cs"/>
              </a:rPr>
              <a:t>) [5], et dont la prise en compte lors de la prise de décision de conformité est formalisée dans la norme DIN EN ISO 14253, </a:t>
            </a:r>
            <a:r>
              <a:rPr lang="fr-FR" sz="1200" kern="1200" dirty="0" err="1" smtClean="0">
                <a:solidFill>
                  <a:schemeClr val="tx1"/>
                </a:solidFill>
                <a:latin typeface="+mn-lt"/>
                <a:ea typeface="+mn-ea"/>
                <a:cs typeface="+mn-cs"/>
              </a:rPr>
              <a:t>Geometrical</a:t>
            </a:r>
            <a:r>
              <a:rPr lang="fr-FR" sz="1200" kern="1200" dirty="0" smtClean="0">
                <a:solidFill>
                  <a:schemeClr val="tx1"/>
                </a:solidFill>
                <a:latin typeface="+mn-lt"/>
                <a:ea typeface="+mn-ea"/>
                <a:cs typeface="+mn-cs"/>
              </a:rPr>
              <a:t> Product </a:t>
            </a:r>
            <a:r>
              <a:rPr lang="fr-FR" sz="1200" kern="1200" dirty="0" err="1" smtClean="0">
                <a:solidFill>
                  <a:schemeClr val="tx1"/>
                </a:solidFill>
                <a:latin typeface="+mn-lt"/>
                <a:ea typeface="+mn-ea"/>
                <a:cs typeface="+mn-cs"/>
              </a:rPr>
              <a:t>Specifications</a:t>
            </a:r>
            <a:r>
              <a:rPr lang="fr-FR" sz="1200" kern="1200" dirty="0" smtClean="0">
                <a:solidFill>
                  <a:schemeClr val="tx1"/>
                </a:solidFill>
                <a:latin typeface="+mn-lt"/>
                <a:ea typeface="+mn-ea"/>
                <a:cs typeface="+mn-cs"/>
              </a:rPr>
              <a:t> (GPS) – Inspection by </a:t>
            </a:r>
            <a:r>
              <a:rPr lang="fr-FR" sz="1200" kern="1200" dirty="0" err="1" smtClean="0">
                <a:solidFill>
                  <a:schemeClr val="tx1"/>
                </a:solidFill>
                <a:latin typeface="+mn-lt"/>
                <a:ea typeface="+mn-ea"/>
                <a:cs typeface="+mn-cs"/>
              </a:rPr>
              <a:t>measurement</a:t>
            </a:r>
            <a:r>
              <a:rPr lang="fr-FR" sz="1200" kern="1200" dirty="0" smtClean="0">
                <a:solidFill>
                  <a:schemeClr val="tx1"/>
                </a:solidFill>
                <a:latin typeface="+mn-lt"/>
                <a:ea typeface="+mn-ea"/>
                <a:cs typeface="+mn-cs"/>
              </a:rPr>
              <a:t> of </a:t>
            </a:r>
            <a:r>
              <a:rPr lang="fr-FR" sz="1200" kern="1200" dirty="0" err="1" smtClean="0">
                <a:solidFill>
                  <a:schemeClr val="tx1"/>
                </a:solidFill>
                <a:latin typeface="+mn-lt"/>
                <a:ea typeface="+mn-ea"/>
                <a:cs typeface="+mn-cs"/>
              </a:rPr>
              <a:t>workpieces</a:t>
            </a:r>
            <a:r>
              <a:rPr lang="fr-FR" sz="1200" kern="1200" dirty="0" smtClean="0">
                <a:solidFill>
                  <a:schemeClr val="tx1"/>
                </a:solidFill>
                <a:latin typeface="+mn-lt"/>
                <a:ea typeface="+mn-ea"/>
                <a:cs typeface="+mn-cs"/>
              </a:rPr>
              <a:t> and </a:t>
            </a:r>
            <a:r>
              <a:rPr lang="fr-FR" sz="1200" kern="1200" dirty="0" err="1" smtClean="0">
                <a:solidFill>
                  <a:schemeClr val="tx1"/>
                </a:solidFill>
                <a:latin typeface="+mn-lt"/>
                <a:ea typeface="+mn-ea"/>
                <a:cs typeface="+mn-cs"/>
              </a:rPr>
              <a:t>measurement</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equipment</a:t>
            </a:r>
            <a:r>
              <a:rPr lang="fr-FR" sz="1200" kern="1200" dirty="0" smtClean="0">
                <a:solidFill>
                  <a:schemeClr val="tx1"/>
                </a:solidFill>
                <a:latin typeface="+mn-lt"/>
                <a:ea typeface="+mn-ea"/>
                <a:cs typeface="+mn-cs"/>
              </a:rPr>
              <a:t> – Part 1: </a:t>
            </a:r>
            <a:r>
              <a:rPr lang="fr-FR" sz="1200" kern="1200" dirty="0" err="1" smtClean="0">
                <a:solidFill>
                  <a:schemeClr val="tx1"/>
                </a:solidFill>
                <a:latin typeface="+mn-lt"/>
                <a:ea typeface="+mn-ea"/>
                <a:cs typeface="+mn-cs"/>
              </a:rPr>
              <a:t>Decision</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rules</a:t>
            </a:r>
            <a:r>
              <a:rPr lang="fr-FR" sz="1200" kern="1200" dirty="0" smtClean="0">
                <a:solidFill>
                  <a:schemeClr val="tx1"/>
                </a:solidFill>
                <a:latin typeface="+mn-lt"/>
                <a:ea typeface="+mn-ea"/>
                <a:cs typeface="+mn-cs"/>
              </a:rPr>
              <a:t> for </a:t>
            </a:r>
            <a:r>
              <a:rPr lang="fr-FR" sz="1200" kern="1200" dirty="0" err="1" smtClean="0">
                <a:solidFill>
                  <a:schemeClr val="tx1"/>
                </a:solidFill>
                <a:latin typeface="+mn-lt"/>
                <a:ea typeface="+mn-ea"/>
                <a:cs typeface="+mn-cs"/>
              </a:rPr>
              <a:t>proving</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conformance</a:t>
            </a:r>
            <a:r>
              <a:rPr lang="fr-FR" sz="1200" kern="1200" dirty="0" smtClean="0">
                <a:solidFill>
                  <a:schemeClr val="tx1"/>
                </a:solidFill>
                <a:latin typeface="+mn-lt"/>
                <a:ea typeface="+mn-ea"/>
                <a:cs typeface="+mn-cs"/>
              </a:rPr>
              <a:t> or </a:t>
            </a:r>
            <a:r>
              <a:rPr lang="fr-FR" sz="1200" kern="1200" dirty="0" err="1" smtClean="0">
                <a:solidFill>
                  <a:schemeClr val="tx1"/>
                </a:solidFill>
                <a:latin typeface="+mn-lt"/>
                <a:ea typeface="+mn-ea"/>
                <a:cs typeface="+mn-cs"/>
              </a:rPr>
              <a:t>nonconformance</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with</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specifications</a:t>
            </a:r>
            <a:r>
              <a:rPr lang="fr-FR" sz="1200" kern="1200" dirty="0" smtClean="0">
                <a:solidFill>
                  <a:schemeClr val="tx1"/>
                </a:solidFill>
                <a:latin typeface="+mn-lt"/>
                <a:ea typeface="+mn-ea"/>
                <a:cs typeface="+mn-cs"/>
              </a:rPr>
              <a:t> [6]. </a:t>
            </a:r>
          </a:p>
          <a:p>
            <a:pPr rtl="0" eaLnBrk="1" latinLnBrk="0" hangingPunct="1"/>
            <a:r>
              <a:rPr lang="fr-FR" sz="1200" kern="1200" dirty="0" smtClean="0">
                <a:solidFill>
                  <a:schemeClr val="tx1"/>
                </a:solidFill>
                <a:latin typeface="+mn-lt"/>
                <a:ea typeface="+mn-ea"/>
                <a:cs typeface="+mn-cs"/>
              </a:rPr>
              <a:t>Difficulté de réalisation : Ce critère est comme le précédent synonyme de non détection d’une difficulté de réalisation : défaillance du système de production ou déréglage de celui-ci. Généralement, il est impacté par l’efficacité de la stratégie de suivi de fabrication (comme le risque de seconde espèce des cartes de contrôle) et des incertitudes de mesure et de méthode.  QRC (Qualité Risque Client) ou NQA (Niveau de Qualité Acceptable) sont généralement utilisés dans l’industrie.</a:t>
            </a:r>
          </a:p>
          <a:p>
            <a:pPr rtl="0" eaLnBrk="1" latinLnBrk="0" hangingPunct="1"/>
            <a:r>
              <a:rPr lang="fr-FR" sz="1200" kern="1200" dirty="0" smtClean="0">
                <a:solidFill>
                  <a:schemeClr val="tx1"/>
                </a:solidFill>
                <a:latin typeface="+mn-lt"/>
                <a:ea typeface="+mn-ea"/>
                <a:cs typeface="+mn-cs"/>
              </a:rPr>
              <a:t>Cout : Ce critère a principalement deux composantes : le cout de contrôle (</a:t>
            </a:r>
            <a:r>
              <a:rPr lang="fr-FR" sz="1200" kern="1200" dirty="0" err="1" smtClean="0">
                <a:solidFill>
                  <a:schemeClr val="tx1"/>
                </a:solidFill>
                <a:latin typeface="+mn-lt"/>
                <a:ea typeface="+mn-ea"/>
                <a:cs typeface="+mn-cs"/>
              </a:rPr>
              <a:t>Measurement</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cost</a:t>
            </a:r>
            <a:r>
              <a:rPr lang="fr-FR" sz="1200" kern="1200" dirty="0" smtClean="0">
                <a:solidFill>
                  <a:schemeClr val="tx1"/>
                </a:solidFill>
                <a:latin typeface="+mn-lt"/>
                <a:ea typeface="+mn-ea"/>
                <a:cs typeface="+mn-cs"/>
              </a:rPr>
              <a:t> [4], cout inhérent aux choix des activités et ressources d’inspection) et le cout engendré par le risque de non détection (</a:t>
            </a:r>
            <a:r>
              <a:rPr lang="fr-FR" sz="1200" kern="1200" dirty="0" err="1" smtClean="0">
                <a:solidFill>
                  <a:schemeClr val="tx1"/>
                </a:solidFill>
                <a:latin typeface="+mn-lt"/>
                <a:ea typeface="+mn-ea"/>
                <a:cs typeface="+mn-cs"/>
              </a:rPr>
              <a:t>Error</a:t>
            </a:r>
            <a:r>
              <a:rPr lang="fr-FR" sz="1200" kern="1200" dirty="0" smtClean="0">
                <a:solidFill>
                  <a:schemeClr val="tx1"/>
                </a:solidFill>
                <a:latin typeface="+mn-lt"/>
                <a:ea typeface="+mn-ea"/>
                <a:cs typeface="+mn-cs"/>
              </a:rPr>
              <a:t> </a:t>
            </a:r>
            <a:r>
              <a:rPr lang="fr-FR" sz="1200" kern="1200" dirty="0" err="1" smtClean="0">
                <a:solidFill>
                  <a:schemeClr val="tx1"/>
                </a:solidFill>
                <a:latin typeface="+mn-lt"/>
                <a:ea typeface="+mn-ea"/>
                <a:cs typeface="+mn-cs"/>
              </a:rPr>
              <a:t>cost</a:t>
            </a:r>
            <a:r>
              <a:rPr lang="fr-FR" sz="1200" kern="1200" dirty="0" smtClean="0">
                <a:solidFill>
                  <a:schemeClr val="tx1"/>
                </a:solidFill>
                <a:latin typeface="+mn-lt"/>
                <a:ea typeface="+mn-ea"/>
                <a:cs typeface="+mn-cs"/>
              </a:rPr>
              <a:t>, cout inhérent aux incertitudes liées à la prise de décision). </a:t>
            </a:r>
          </a:p>
          <a:p>
            <a:endParaRPr lang="fr-FR" dirty="0"/>
          </a:p>
        </p:txBody>
      </p:sp>
      <p:sp>
        <p:nvSpPr>
          <p:cNvPr id="4" name="Espace réservé du numéro de diapositive 3"/>
          <p:cNvSpPr>
            <a:spLocks noGrp="1"/>
          </p:cNvSpPr>
          <p:nvPr>
            <p:ph type="sldNum" sz="quarter" idx="10"/>
          </p:nvPr>
        </p:nvSpPr>
        <p:spPr/>
        <p:txBody>
          <a:bodyPr/>
          <a:lstStyle/>
          <a:p>
            <a:fld id="{8EF4F197-3FF7-4543-8703-67617F87FF40}" type="slidenum">
              <a:rPr lang="en-US" smtClean="0">
                <a:solidFill>
                  <a:prstClr val="black"/>
                </a:solidFill>
              </a:rPr>
              <a:pPr/>
              <a:t>12</a:t>
            </a:fld>
            <a:endParaRPr 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rtl="0" eaLnBrk="1" latinLnBrk="0" hangingPunct="1"/>
            <a:r>
              <a:rPr lang="fr-FR" sz="1200" kern="1200" dirty="0" smtClean="0">
                <a:solidFill>
                  <a:schemeClr val="tx1"/>
                </a:solidFill>
                <a:latin typeface="+mn-lt"/>
                <a:ea typeface="+mn-ea"/>
                <a:cs typeface="+mn-cs"/>
              </a:rPr>
              <a:t>Satisfaction de client : idem à la précédente sous activité ; par contre la planification a beaucoup moins d’impact sur ce critère.</a:t>
            </a:r>
          </a:p>
          <a:p>
            <a:pPr rtl="0" eaLnBrk="1" latinLnBrk="0" hangingPunct="1"/>
            <a:r>
              <a:rPr lang="fr-FR" sz="1200" kern="1200" dirty="0" smtClean="0">
                <a:solidFill>
                  <a:schemeClr val="tx1"/>
                </a:solidFill>
                <a:latin typeface="+mn-lt"/>
                <a:ea typeface="+mn-ea"/>
                <a:cs typeface="+mn-cs"/>
              </a:rPr>
              <a:t>Difficulté de réalisation : La planification des activités d’inspection va impacter ce critère lié à la détection des défaillances du système de production ou des déréglages de celui-ci, puisqu’elle a un effet sur le temps de détection et donc la réactivité du suivi de fabrication et du pilotage du système de production.</a:t>
            </a:r>
          </a:p>
          <a:p>
            <a:pPr rtl="0" eaLnBrk="1" latinLnBrk="0" hangingPunct="1"/>
            <a:r>
              <a:rPr lang="fr-FR" sz="1200" kern="1200" dirty="0" smtClean="0">
                <a:solidFill>
                  <a:schemeClr val="tx1"/>
                </a:solidFill>
                <a:latin typeface="+mn-lt"/>
                <a:ea typeface="+mn-ea"/>
                <a:cs typeface="+mn-cs"/>
              </a:rPr>
              <a:t>Cout : Ce critère pour cette sous activité a plusieurs composantes : la productivité du système de production (l’impact des activités d’inspection sur la productivité), le fait de maintenir des produits non conformes dans la chaine de production car non détectés, … </a:t>
            </a:r>
          </a:p>
          <a:p>
            <a:pPr rtl="0" eaLnBrk="1" latinLnBrk="0" hangingPunct="1"/>
            <a:endParaRPr lang="fr-FR" sz="1200" kern="1200" dirty="0">
              <a:solidFill>
                <a:schemeClr val="tx1"/>
              </a:solidFill>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8EF4F197-3FF7-4543-8703-67617F87FF40}" type="slidenum">
              <a:rPr lang="en-US" smtClean="0">
                <a:solidFill>
                  <a:prstClr val="black"/>
                </a:solidFill>
              </a:rPr>
              <a:pPr/>
              <a:t>13</a:t>
            </a:fld>
            <a:endParaRPr 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dirty="0" smtClean="0"/>
              <a:t>Grace a diverse application des outils sur un cas d’étude nous avons pu proposer un cadre de … qui englobe des informations jugées indispensable mais non seulement. Nous avons pu identifier également celles qui peuvent jouer un rôle de déclencheur de la décision mais pas « vital ». Ce cadre donne une certaine cohérence a une décision primordial mais traitée souvent d’une façon non-organisée (tout et n’importe quel manière) a travers l’entreprise.</a:t>
            </a:r>
          </a:p>
          <a:p>
            <a:r>
              <a:rPr lang="fr-FR" sz="1200" dirty="0" smtClean="0"/>
              <a:t>Par la suite pour reconfirmer le</a:t>
            </a:r>
            <a:r>
              <a:rPr lang="fr-FR" sz="1200" baseline="0" dirty="0" smtClean="0"/>
              <a:t> cadre, nous avons repris des outils pour deux raison :</a:t>
            </a:r>
          </a:p>
          <a:p>
            <a:r>
              <a:rPr lang="fr-FR" sz="1200" dirty="0" smtClean="0"/>
              <a:t>Identifier si tous</a:t>
            </a:r>
            <a:r>
              <a:rPr lang="fr-FR" sz="1200" baseline="0" dirty="0" smtClean="0"/>
              <a:t> les élément de la décision sont légitimes et si ils apportent tous a ce but.</a:t>
            </a:r>
          </a:p>
          <a:p>
            <a:r>
              <a:rPr lang="fr-FR" sz="1200" baseline="0" dirty="0" smtClean="0"/>
              <a:t>Mettre en avant les manque des outils qui ne traitent pas nécessairement les informations qu’on juge indispensables et les outils qui ne suivent pas d’une façon rationnel certaine étapes établies pour une meilleur prise de décision</a:t>
            </a:r>
          </a:p>
          <a:p>
            <a:endParaRPr lang="fr-FR" sz="1200" baseline="0" dirty="0" smtClean="0"/>
          </a:p>
          <a:p>
            <a:r>
              <a:rPr lang="fr-FR" sz="1200" baseline="0" dirty="0" smtClean="0"/>
              <a:t>Cependant ce dont je parle en détail aujourd'hui est la proposition d’outil et modèle d’évaluation</a:t>
            </a:r>
            <a:endParaRPr lang="fr-FR" sz="1200" dirty="0" smtClean="0"/>
          </a:p>
          <a:p>
            <a:endParaRPr lang="fr-FR" dirty="0" smtClean="0"/>
          </a:p>
          <a:p>
            <a:r>
              <a:rPr lang="fr-FR" dirty="0" smtClean="0"/>
              <a:t>Le résulta de cette analyse est résumé dans deux tableaux.</a:t>
            </a:r>
            <a:r>
              <a:rPr lang="fr-FR" baseline="0" dirty="0" smtClean="0"/>
              <a:t> Le constat s’agit du fait que l’ensemble des étapes de l’AMDEC classique sont capable de mener une analyse multicritères. En </a:t>
            </a:r>
            <a:r>
              <a:rPr lang="fr-FR" baseline="0" dirty="0" err="1" smtClean="0"/>
              <a:t>meme</a:t>
            </a:r>
            <a:r>
              <a:rPr lang="fr-FR" baseline="0" dirty="0" smtClean="0"/>
              <a:t> </a:t>
            </a:r>
            <a:r>
              <a:rPr lang="fr-FR" baseline="0" dirty="0" err="1" smtClean="0"/>
              <a:t>tamps</a:t>
            </a:r>
            <a:r>
              <a:rPr lang="fr-FR" baseline="0" dirty="0" smtClean="0"/>
              <a:t> KC Flowdown est le seul outil qui prend en compte des causalités entre trois niveaux souhaités; produit, pièce, processus</a:t>
            </a:r>
          </a:p>
          <a:p>
            <a:r>
              <a:rPr lang="fr-FR" baseline="0" dirty="0" smtClean="0"/>
              <a:t>Ces deux outil nous </a:t>
            </a:r>
            <a:r>
              <a:rPr lang="fr-FR" baseline="0" dirty="0" err="1" smtClean="0"/>
              <a:t>parraissent</a:t>
            </a:r>
            <a:r>
              <a:rPr lang="fr-FR" baseline="0" dirty="0" smtClean="0"/>
              <a:t> apte a </a:t>
            </a:r>
            <a:r>
              <a:rPr lang="fr-FR" baseline="0" dirty="0" err="1" smtClean="0"/>
              <a:t>etre</a:t>
            </a:r>
            <a:r>
              <a:rPr lang="fr-FR" baseline="0" dirty="0" smtClean="0"/>
              <a:t> </a:t>
            </a:r>
            <a:r>
              <a:rPr lang="fr-FR" baseline="0" dirty="0" err="1" smtClean="0"/>
              <a:t>integrer</a:t>
            </a:r>
            <a:r>
              <a:rPr lang="fr-FR" baseline="0" dirty="0" smtClean="0"/>
              <a:t> dans la processus </a:t>
            </a:r>
            <a:r>
              <a:rPr lang="fr-FR" baseline="0" dirty="0" err="1" smtClean="0"/>
              <a:t>decisionel</a:t>
            </a:r>
            <a:r>
              <a:rPr lang="fr-FR" baseline="0" dirty="0" smtClean="0"/>
              <a:t>, </a:t>
            </a:r>
            <a:r>
              <a:rPr lang="fr-FR" baseline="0" dirty="0" err="1" smtClean="0"/>
              <a:t>nottament</a:t>
            </a:r>
            <a:r>
              <a:rPr lang="fr-FR" baseline="0" dirty="0" smtClean="0"/>
              <a:t> lors de l’</a:t>
            </a:r>
            <a:r>
              <a:rPr lang="fr-FR" baseline="0" dirty="0" err="1" smtClean="0"/>
              <a:t>executuion</a:t>
            </a:r>
            <a:r>
              <a:rPr lang="fr-FR" baseline="0" dirty="0" smtClean="0"/>
              <a:t> de l’</a:t>
            </a:r>
            <a:r>
              <a:rPr lang="fr-FR" baseline="0" dirty="0" err="1" smtClean="0"/>
              <a:t>activite</a:t>
            </a:r>
            <a:r>
              <a:rPr lang="fr-FR" baseline="0" dirty="0" smtClean="0"/>
              <a:t> A01</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Je détaille la nouvelle structure proposée inspirée d’AMDEC.</a:t>
            </a:r>
            <a:r>
              <a:rPr lang="fr-FR" baseline="0" dirty="0" smtClean="0"/>
              <a:t> Trois niveaux d’analyse mais justement pour la prise en compte des relations causale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16</a:t>
            </a:fld>
            <a:endParaRPr lang="fr-F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Grande série, produit mécanique et autre</a:t>
            </a:r>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r>
              <a:rPr lang="fr-FR" dirty="0" smtClean="0"/>
              <a:t>Cela nous permet de prendre que des décision dites locale, mais justement cette structure familière de KC Flowdown</a:t>
            </a:r>
            <a:r>
              <a:rPr lang="fr-FR" baseline="0" dirty="0" smtClean="0"/>
              <a:t> nous permet de voir, en tout cas visualiser, l’effet de ces décisions a la base locale mais finalement avec des impacts globaux dans tous le système</a:t>
            </a:r>
          </a:p>
          <a:p>
            <a:r>
              <a:rPr lang="fr-FR" baseline="0" dirty="0" smtClean="0"/>
              <a:t>An effet pour étendre ces décisions locales a celles globales, certaine stratégies ou règles entrent en jeu.</a:t>
            </a:r>
            <a:endParaRPr lang="fr-FR" smtClean="0"/>
          </a:p>
          <a:p>
            <a:pPr marL="0" marR="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A8CA664-9412-4C0A-AB56-79AAFF394329}" type="slidenum">
              <a:rPr lang="en-US" smtClean="0"/>
              <a:pPr/>
              <a:t>19</a:t>
            </a:fld>
            <a:endParaRPr lang="en-US"/>
          </a:p>
        </p:txBody>
      </p:sp>
    </p:spTree>
    <p:extLst>
      <p:ext uri="{BB962C8B-B14F-4D97-AF65-F5344CB8AC3E}">
        <p14:creationId xmlns:p14="http://schemas.microsoft.com/office/powerpoint/2010/main" val="2458370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On vous propose donc</a:t>
            </a:r>
            <a:r>
              <a:rPr lang="fr-FR" baseline="0" dirty="0" smtClean="0"/>
              <a:t> un plan de </a:t>
            </a:r>
            <a:r>
              <a:rPr lang="fr-FR" baseline="0" dirty="0" err="1" smtClean="0"/>
              <a:t>presentation</a:t>
            </a:r>
            <a:r>
              <a:rPr lang="fr-FR" baseline="0" dirty="0" smtClean="0"/>
              <a:t> une première partie sur … et une deuxième partie sur «  </a:t>
            </a:r>
            <a:r>
              <a:rPr lang="en-US" baseline="0" dirty="0" smtClean="0"/>
              <a:t>An Optimization-Based Framework for Inspection Planning under Uncertainty for Production Metrology </a:t>
            </a:r>
            <a:r>
              <a:rPr lang="fr-FR" baseline="0" dirty="0" smtClean="0"/>
              <a:t>»</a:t>
            </a:r>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Le contexte économique et compétitif actuel qui touche les entreprises, ne laisse pas indifférent les concepteurs. Les années 50 ont été marquées (</a:t>
            </a:r>
            <a:r>
              <a:rPr lang="fr-FR" dirty="0" err="1" smtClean="0"/>
              <a:t>Matousek</a:t>
            </a:r>
            <a:r>
              <a:rPr lang="fr-FR" dirty="0" smtClean="0"/>
              <a:t> 1957) (</a:t>
            </a:r>
            <a:r>
              <a:rPr lang="fr-FR" dirty="0" err="1" smtClean="0"/>
              <a:t>Everhart</a:t>
            </a:r>
            <a:r>
              <a:rPr lang="fr-FR" dirty="0" smtClean="0"/>
              <a:t> 1960) par la prise de conscience de ceux-ci de l’impact des décisions prises en amont du cycle de développement d’un système, sur des activités en aval du processus de développement. Ceci a donnée naissance aux techniques de l’intégration de retour d’expérience dans le cycle de développement du produit et de son processus de fabrication dans l’objectif de l’amélioration continue. La prochaine étape était de passer d’une conception séquentielle à une conception intégrée qui malgré les difficultés de mise en œuvre que cela représentait, contribuait à la satisfaction des objectifs stratégiques communs auxquels le système devrait répondre : qualité, coût, délai. D’autant plus que les avancées technologiques permettaient d’envisager ce passage.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Nombreuses recherches ont été effectuées afin de répondre à cette tendance à l’ingénierie intégrée. Elles ont été souvent consacrées à la co-conception du produit et du processus de fabrication. Nous considérons que ce qui permet cette intégration, est avant tout le fait que ces deux étapes de la conception partagent les mêmes </a:t>
            </a:r>
            <a:r>
              <a:rPr lang="fr-FR" sz="1200" b="1" dirty="0" smtClean="0"/>
              <a:t>objectifs</a:t>
            </a:r>
            <a:r>
              <a:rPr lang="fr-FR" sz="1200" dirty="0" smtClean="0"/>
              <a:t> (et contraintes) fondamentaux : réduction des coûts, diminution des risques, amélioration de la qualité, de la productivité, et de la satisfaction du client …. La deuxième raison est l’interdépendance des </a:t>
            </a:r>
            <a:r>
              <a:rPr lang="fr-FR" sz="1200" b="1" dirty="0" smtClean="0"/>
              <a:t>caractéristiques</a:t>
            </a:r>
            <a:r>
              <a:rPr lang="fr-FR" sz="1200" dirty="0" smtClean="0"/>
              <a:t> (l’ensemble des tolérances géométriques, des spécifications des composants, et des exigences fonctionnelles ou non-fonctionnelles du produit, ainsi que les paramètres opératoires du processus de fabrication) et de leurs </a:t>
            </a:r>
            <a:r>
              <a:rPr lang="fr-FR" sz="1200" b="1" dirty="0" smtClean="0"/>
              <a:t>variations</a:t>
            </a:r>
            <a:r>
              <a:rPr lang="fr-FR" sz="1200" dirty="0" smtClean="0"/>
              <a:t>. </a:t>
            </a:r>
          </a:p>
          <a:p>
            <a:endParaRPr lang="fr-FR" dirty="0" smtClean="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Certaines définitions donc s’impose</a:t>
            </a:r>
            <a:r>
              <a:rPr lang="fr-FR" sz="1200" kern="1200" baseline="0" dirty="0" smtClean="0">
                <a:solidFill>
                  <a:schemeClr val="tx1"/>
                </a:solidFill>
                <a:latin typeface="+mn-lt"/>
                <a:ea typeface="+mn-ea"/>
                <a:cs typeface="+mn-cs"/>
              </a:rPr>
              <a:t> ; variation, vérification, qualité</a:t>
            </a:r>
            <a:endParaRPr lang="fr-FR" sz="1200" dirty="0" smtClean="0"/>
          </a:p>
          <a:p>
            <a:r>
              <a:rPr lang="fr-FR" sz="1200" dirty="0" smtClean="0"/>
              <a:t>On</a:t>
            </a:r>
            <a:r>
              <a:rPr lang="fr-FR" sz="1200" baseline="0" dirty="0" smtClean="0"/>
              <a:t> sait que tous les processus varient. </a:t>
            </a:r>
            <a:r>
              <a:rPr lang="fr-FR" sz="1200" kern="1200" dirty="0" smtClean="0">
                <a:solidFill>
                  <a:schemeClr val="tx1"/>
                </a:solidFill>
                <a:latin typeface="+mn-lt"/>
                <a:ea typeface="+mn-ea"/>
                <a:cs typeface="+mn-cs"/>
              </a:rPr>
              <a:t>Dans un système lors que quelque chose varie, il est dit ayant un écart entre l’idéal et la situation réelle. Cela dit, il n’existe pas deux choses identiques. La variabilité se présente dans tout système ou processus et en conséquence sur tous types de produits ou de services. La variabilité peut être grande ou petite, prévisible ou imprévisible. Puisqu’on ne peut pas empêcher la survenue de ces variations et que les variations aléatoires ne s’avèrent pas être toujours prévisible, nous pouvons dire qu’au moins lors qu’elles sont prévisibles ou naturelles, une chose est dite</a:t>
            </a:r>
          </a:p>
          <a:p>
            <a:pPr>
              <a:buNone/>
            </a:pPr>
            <a:r>
              <a:rPr lang="fr-FR" sz="1200" dirty="0" smtClean="0"/>
              <a:t>« L’amélioration d’un système consiste dans un premier temps à restreindre les variations à celles prévisibles et à réduire la variabilité au sein de celles prévisibles mais inévitable. Les variations imprévisibles se représentent par l’instabilité de la dispersion ou le décentrage du processus par rapport aux limites définies lors de la conception ayant une parfaite connaissance des valeurs de toutes les variables et périmètres de processus »</a:t>
            </a:r>
          </a:p>
          <a:p>
            <a:pPr>
              <a:buNone/>
            </a:pPr>
            <a:endParaRPr lang="fr-FR" sz="1200" dirty="0" smtClean="0"/>
          </a:p>
          <a:p>
            <a:pPr>
              <a:buNone/>
            </a:pPr>
            <a:r>
              <a:rPr lang="fr-FR" sz="1200" dirty="0" smtClean="0"/>
              <a:t>« l’inspection s’agit d’une action, détective ou préventive, qui permet de vérifier la conformité de l’état du système (prédire la non-conformité) par rapport à un cahier des charges (aux exigences opérationnelles) et d’avoir une bonne veille sur le déroulement de processus par des mesures de métrologie d’une façon régulière ou ponctuelle (irrégulière) »</a:t>
            </a:r>
          </a:p>
          <a:p>
            <a:r>
              <a:rPr lang="fr-FR" sz="1200" kern="1200" dirty="0" smtClean="0">
                <a:solidFill>
                  <a:schemeClr val="tx1"/>
                </a:solidFill>
                <a:latin typeface="+mn-lt"/>
                <a:ea typeface="+mn-ea"/>
                <a:cs typeface="+mn-cs"/>
              </a:rPr>
              <a:t> assurée ; l’uniformité du processus, produit, service, … . </a:t>
            </a:r>
          </a:p>
          <a:p>
            <a:endParaRPr lang="fr-FR" sz="1200" kern="1200" dirty="0" smtClean="0">
              <a:solidFill>
                <a:schemeClr val="tx1"/>
              </a:solidFill>
              <a:latin typeface="+mn-lt"/>
              <a:ea typeface="+mn-ea"/>
              <a:cs typeface="+mn-cs"/>
            </a:endParaRPr>
          </a:p>
          <a:p>
            <a:r>
              <a:rPr lang="fr-FR" sz="1200" kern="1200" dirty="0" smtClean="0">
                <a:solidFill>
                  <a:schemeClr val="tx1"/>
                </a:solidFill>
                <a:latin typeface="+mn-lt"/>
                <a:ea typeface="+mn-ea"/>
                <a:cs typeface="+mn-cs"/>
              </a:rPr>
              <a:t>Maintenant voyons a quoi</a:t>
            </a:r>
            <a:r>
              <a:rPr lang="fr-FR" sz="1200" kern="1200" baseline="0" dirty="0" smtClean="0">
                <a:solidFill>
                  <a:schemeClr val="tx1"/>
                </a:solidFill>
                <a:latin typeface="+mn-lt"/>
                <a:ea typeface="+mn-ea"/>
                <a:cs typeface="+mn-cs"/>
              </a:rPr>
              <a:t> mène tout ca, a la qualité bien sur</a:t>
            </a:r>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dirty="0" smtClean="0"/>
              <a:t>La</a:t>
            </a:r>
            <a:r>
              <a:rPr lang="fr-FR" sz="1200" baseline="0" dirty="0" smtClean="0"/>
              <a:t> définition de la qualité a BCP évoluée au fil du temps, ca vaut dire d’un simple jugement du client a une appréciation du bénéficiaire, </a:t>
            </a:r>
            <a:r>
              <a:rPr lang="fr-FR" sz="1200" dirty="0" smtClean="0"/>
              <a:t>« le jugement et l’appréciation du bénéficiaire (interne ou externe a l’entreprise, le client, les acteurs et toutes les parties prenantes), basé sur son expérience au regard de ses besoins et attentes, exprimé ou non, conscients ou intuitifs, techniques ou subjectifs » qui couvre un ensemble d’approche des points de vues différents, produit,</a:t>
            </a:r>
            <a:r>
              <a:rPr lang="fr-FR" sz="1200" baseline="0" dirty="0" smtClean="0"/>
              <a:t> utilisateur, processus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baseline="0" dirty="0" smtClean="0"/>
              <a:t>Mais le problème c’est que dans un système ce n’est pas que la qualité qui compte. Dans ca cas multiple facteurs entrent en jeu; productivité, cout, … qui vont pas toujours dans le même sens ou bien ils sont contradictoire.</a:t>
            </a:r>
            <a:endParaRPr lang="fr-FR" sz="1200" dirty="0" smtClean="0"/>
          </a:p>
          <a:p>
            <a:pPr rtl="0" eaLnBrk="1" latinLnBrk="0" hangingPunct="1"/>
            <a:r>
              <a:rPr lang="fr-FR" sz="1200" kern="1200" dirty="0" smtClean="0">
                <a:solidFill>
                  <a:schemeClr val="tx1"/>
                </a:solidFill>
                <a:latin typeface="+mn-lt"/>
                <a:ea typeface="+mn-ea"/>
                <a:cs typeface="+mn-cs"/>
              </a:rPr>
              <a:t>A titre d’exemple la diminution des activités d’inspection ce n’est pas une chose qui favorise la satisfaction du client. ou bien augmentation de ces dernières ne contribue pas d’une manière positive a la productivité ni aux couts</a:t>
            </a:r>
            <a:r>
              <a:rPr lang="fr-FR" sz="1200" kern="1200" baseline="0" dirty="0" smtClean="0">
                <a:solidFill>
                  <a:schemeClr val="tx1"/>
                </a:solidFill>
                <a:latin typeface="+mn-lt"/>
                <a:ea typeface="+mn-ea"/>
                <a:cs typeface="+mn-cs"/>
              </a:rPr>
              <a:t> de production. </a:t>
            </a:r>
            <a:endParaRPr lang="fr-FR" sz="1200" dirty="0" smtClean="0"/>
          </a:p>
          <a:p>
            <a:pPr rtl="0" eaLnBrk="1" latinLnBrk="0" hangingPunct="1"/>
            <a:r>
              <a:rPr lang="fr-FR" sz="1200" kern="1200" baseline="0" dirty="0" smtClean="0">
                <a:solidFill>
                  <a:schemeClr val="tx1"/>
                </a:solidFill>
                <a:latin typeface="+mn-lt"/>
                <a:ea typeface="+mn-ea"/>
                <a:cs typeface="+mn-cs"/>
              </a:rPr>
              <a:t>Par contre une chose est sur, le CC et SF </a:t>
            </a:r>
            <a:r>
              <a:rPr lang="fr-FR" sz="1200" kern="1200" dirty="0" smtClean="0">
                <a:solidFill>
                  <a:schemeClr val="tx1"/>
                </a:solidFill>
                <a:latin typeface="+mn-lt"/>
                <a:ea typeface="+mn-ea"/>
                <a:cs typeface="+mn-cs"/>
              </a:rPr>
              <a:t>suivent au final un seul objectif. C’est pour cela  qu’il nous parait insuffisant de traiter un plan de suivi de fabrication et un plan de contrôle de conformité séparément. Nous devons mettre en relation les causes (l’intérêt du pilotage) et les conséquences (l’intérêt du contrôle de conformité). Cela nous permet de diminuer le nombre d’intervention du contrôle et alors d augmenter la productivité également ainsi que réduire le coût de production. </a:t>
            </a:r>
            <a:endParaRPr lang="fr-FR" sz="1200" dirty="0" smtClean="0"/>
          </a:p>
          <a:p>
            <a:pPr rtl="0" eaLnBrk="1" latinLnBrk="0" hangingPunct="1"/>
            <a:r>
              <a:rPr lang="fr-FR" sz="1200" kern="1200" dirty="0" smtClean="0">
                <a:solidFill>
                  <a:schemeClr val="tx1"/>
                </a:solidFill>
                <a:latin typeface="+mn-lt"/>
                <a:ea typeface="+mn-ea"/>
                <a:cs typeface="+mn-cs"/>
              </a:rPr>
              <a:t>Donc pour le meilleur compromis entre tout cela, une prise de décision s’impose. Sauf que</a:t>
            </a:r>
            <a:r>
              <a:rPr lang="fr-FR" sz="1200" kern="1200" baseline="0" dirty="0" smtClean="0">
                <a:solidFill>
                  <a:schemeClr val="tx1"/>
                </a:solidFill>
                <a:latin typeface="+mn-lt"/>
                <a:ea typeface="+mn-ea"/>
                <a:cs typeface="+mn-cs"/>
              </a:rPr>
              <a:t> lors de la prise de décision </a:t>
            </a:r>
            <a:r>
              <a:rPr lang="fr-FR" sz="1200" kern="1200" dirty="0" smtClean="0">
                <a:solidFill>
                  <a:schemeClr val="tx1"/>
                </a:solidFill>
                <a:latin typeface="+mn-lt"/>
                <a:ea typeface="+mn-ea"/>
                <a:cs typeface="+mn-cs"/>
              </a:rPr>
              <a:t>on est contrainte par</a:t>
            </a:r>
            <a:r>
              <a:rPr lang="fr-FR" sz="1200" kern="1200" baseline="0" dirty="0" smtClean="0">
                <a:solidFill>
                  <a:schemeClr val="tx1"/>
                </a:solidFill>
                <a:latin typeface="+mn-lt"/>
                <a:ea typeface="+mn-ea"/>
                <a:cs typeface="+mn-cs"/>
              </a:rPr>
              <a:t> des informations venantes de différentes étapes de la conception. </a:t>
            </a:r>
            <a:endParaRPr lang="fr-FR" sz="1200" kern="1200" dirty="0" smtClean="0">
              <a:solidFill>
                <a:schemeClr val="tx1"/>
              </a:solidFill>
              <a:latin typeface="+mn-lt"/>
              <a:ea typeface="+mn-ea"/>
              <a:cs typeface="+mn-cs"/>
            </a:endParaRPr>
          </a:p>
          <a:p>
            <a:endParaRPr lang="fr-FR" sz="1200"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Alors ou est qu’on se positionne par rapport aux étapes du développement du produit. Prenons le cycle de développement classique qu’on connait</a:t>
            </a:r>
            <a:r>
              <a:rPr lang="fr-FR" sz="1200" kern="1200" baseline="0" dirty="0" smtClean="0">
                <a:solidFill>
                  <a:schemeClr val="tx1"/>
                </a:solidFill>
                <a:latin typeface="+mn-lt"/>
                <a:ea typeface="+mn-ea"/>
                <a:cs typeface="+mn-cs"/>
              </a:rPr>
              <a:t> tous avec des livrable qui vont avec.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baseline="0" dirty="0" smtClean="0">
                <a:solidFill>
                  <a:schemeClr val="tx1"/>
                </a:solidFill>
                <a:latin typeface="+mn-lt"/>
                <a:ea typeface="+mn-ea"/>
                <a:cs typeface="+mn-cs"/>
              </a:rPr>
              <a:t>Des indices pour le plan d’inspection …</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D’une manière générale</a:t>
            </a:r>
            <a:r>
              <a:rPr lang="fr-FR" sz="1200" kern="1200" baseline="0" dirty="0" smtClean="0">
                <a:solidFill>
                  <a:schemeClr val="tx1"/>
                </a:solidFill>
                <a:latin typeface="+mn-lt"/>
                <a:ea typeface="+mn-ea"/>
                <a:cs typeface="+mn-cs"/>
              </a:rPr>
              <a:t>, la planification d’inspection se fait dans le cadre de l’industrialisation,</a:t>
            </a:r>
            <a:r>
              <a:rPr lang="fr-FR" sz="1200" kern="1200" dirty="0" smtClean="0">
                <a:solidFill>
                  <a:schemeClr val="tx1"/>
                </a:solidFill>
                <a:latin typeface="+mn-lt"/>
                <a:ea typeface="+mn-ea"/>
                <a:cs typeface="+mn-cs"/>
              </a:rPr>
              <a:t> suite aux étapes de la conception</a:t>
            </a:r>
            <a:r>
              <a:rPr lang="fr-FR" sz="1200" kern="1200" baseline="0" dirty="0" smtClean="0">
                <a:solidFill>
                  <a:schemeClr val="tx1"/>
                </a:solidFill>
                <a:latin typeface="+mn-lt"/>
                <a:ea typeface="+mn-ea"/>
                <a:cs typeface="+mn-cs"/>
              </a:rPr>
              <a:t> du produit et du processus. Mais pour un cycle de développement plus court et plus efficace en terme de traitement d’information, l</a:t>
            </a:r>
            <a:r>
              <a:rPr lang="fr-FR" sz="1200" kern="1200" dirty="0" smtClean="0">
                <a:solidFill>
                  <a:schemeClr val="tx1"/>
                </a:solidFill>
                <a:latin typeface="+mn-lt"/>
                <a:ea typeface="+mn-ea"/>
                <a:cs typeface="+mn-cs"/>
              </a:rPr>
              <a:t>a tendance est bien sur de s’approcher au début du</a:t>
            </a:r>
            <a:r>
              <a:rPr lang="fr-FR" sz="1200" kern="1200" baseline="0" dirty="0" smtClean="0">
                <a:solidFill>
                  <a:schemeClr val="tx1"/>
                </a:solidFill>
                <a:latin typeface="+mn-lt"/>
                <a:ea typeface="+mn-ea"/>
                <a:cs typeface="+mn-cs"/>
              </a:rPr>
              <a:t> processus de la conception mais pour cela, surtout pour l’identification des besoins, il faut commencer par « un bout d’intégration ».</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Commencons</a:t>
            </a:r>
            <a:r>
              <a:rPr lang="en-US" sz="1200" kern="1200" dirty="0" smtClean="0">
                <a:solidFill>
                  <a:schemeClr val="tx1"/>
                </a:solidFill>
                <a:latin typeface="+mn-lt"/>
                <a:ea typeface="+mn-ea"/>
                <a:cs typeface="+mn-cs"/>
              </a:rPr>
              <a:t> par la … don’t 1 des </a:t>
            </a:r>
            <a:r>
              <a:rPr lang="en-US" sz="1200" kern="1200" dirty="0" err="1" smtClean="0">
                <a:solidFill>
                  <a:schemeClr val="tx1"/>
                </a:solidFill>
                <a:latin typeface="+mn-lt"/>
                <a:ea typeface="+mn-ea"/>
                <a:cs typeface="+mn-cs"/>
              </a:rPr>
              <a:t>livrables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est</a:t>
            </a:r>
            <a:r>
              <a:rPr lang="en-US" sz="1200" kern="1200" dirty="0" smtClean="0">
                <a:solidFill>
                  <a:schemeClr val="tx1"/>
                </a:solidFill>
                <a:latin typeface="+mn-lt"/>
                <a:ea typeface="+mn-ea"/>
                <a:cs typeface="+mn-cs"/>
              </a:rPr>
              <a:t> …</a:t>
            </a:r>
            <a:endParaRPr lang="fr-FR" sz="1200" kern="1200" dirty="0" smtClean="0">
              <a:solidFill>
                <a:schemeClr val="tx1"/>
              </a:solidFill>
              <a:latin typeface="+mn-lt"/>
              <a:ea typeface="+mn-ea"/>
              <a:cs typeface="+mn-cs"/>
            </a:endParaRPr>
          </a:p>
          <a:p>
            <a:pPr rtl="0" eaLnBrk="1" latinLnBrk="0" hangingPunct="1"/>
            <a:r>
              <a:rPr lang="fr-FR" sz="1200" kern="1200" dirty="0" smtClean="0">
                <a:solidFill>
                  <a:schemeClr val="tx1"/>
                </a:solidFill>
                <a:latin typeface="+mn-lt"/>
                <a:ea typeface="+mn-ea"/>
                <a:cs typeface="+mn-cs"/>
              </a:rPr>
              <a:t>Ensuite on passe a … ou on commence a avoir l’intention de </a:t>
            </a:r>
            <a:r>
              <a:rPr lang="fr-FR" sz="1200" kern="1200" dirty="0" err="1" smtClean="0">
                <a:solidFill>
                  <a:schemeClr val="tx1"/>
                </a:solidFill>
                <a:latin typeface="+mn-lt"/>
                <a:ea typeface="+mn-ea"/>
                <a:cs typeface="+mn-cs"/>
              </a:rPr>
              <a:t>realiser</a:t>
            </a:r>
            <a:r>
              <a:rPr lang="fr-FR" sz="1200" kern="1200" dirty="0" smtClean="0">
                <a:solidFill>
                  <a:schemeClr val="tx1"/>
                </a:solidFill>
                <a:latin typeface="+mn-lt"/>
                <a:ea typeface="+mn-ea"/>
                <a:cs typeface="+mn-cs"/>
              </a:rPr>
              <a:t> cette </a:t>
            </a:r>
            <a:r>
              <a:rPr lang="fr-FR" sz="1200" kern="1200" dirty="0" err="1" smtClean="0">
                <a:solidFill>
                  <a:schemeClr val="tx1"/>
                </a:solidFill>
                <a:latin typeface="+mn-lt"/>
                <a:ea typeface="+mn-ea"/>
                <a:cs typeface="+mn-cs"/>
              </a:rPr>
              <a:t>integration</a:t>
            </a:r>
            <a:r>
              <a:rPr lang="fr-FR" sz="1200" kern="1200" dirty="0" smtClean="0">
                <a:solidFill>
                  <a:schemeClr val="tx1"/>
                </a:solidFill>
                <a:latin typeface="+mn-lt"/>
                <a:ea typeface="+mn-ea"/>
                <a:cs typeface="+mn-cs"/>
              </a:rPr>
              <a:t> de la conception et de l’industrialisation.</a:t>
            </a:r>
            <a:endParaRPr lang="fr-FR" sz="1200" dirty="0" smtClean="0"/>
          </a:p>
          <a:p>
            <a:pPr rtl="0" eaLnBrk="1" latinLnBrk="0" hangingPunct="1"/>
            <a:r>
              <a:rPr lang="fr-FR" sz="1200" kern="1200" dirty="0" smtClean="0">
                <a:solidFill>
                  <a:schemeClr val="tx1"/>
                </a:solidFill>
                <a:latin typeface="+mn-lt"/>
                <a:ea typeface="+mn-ea"/>
                <a:cs typeface="+mn-cs"/>
              </a:rPr>
              <a:t>Les </a:t>
            </a:r>
            <a:r>
              <a:rPr lang="fr-FR" sz="1200" kern="1200" dirty="0" err="1" smtClean="0">
                <a:solidFill>
                  <a:schemeClr val="tx1"/>
                </a:solidFill>
                <a:latin typeface="+mn-lt"/>
                <a:ea typeface="+mn-ea"/>
                <a:cs typeface="+mn-cs"/>
              </a:rPr>
              <a:t>etapes</a:t>
            </a:r>
            <a:r>
              <a:rPr lang="fr-FR" sz="1200" kern="1200" dirty="0" smtClean="0">
                <a:solidFill>
                  <a:schemeClr val="tx1"/>
                </a:solidFill>
                <a:latin typeface="+mn-lt"/>
                <a:ea typeface="+mn-ea"/>
                <a:cs typeface="+mn-cs"/>
              </a:rPr>
              <a:t> prochaine sont donc … et … ou les livrable attendue sont … </a:t>
            </a:r>
            <a:endParaRPr lang="fr-FR" sz="1200" dirty="0" smtClean="0"/>
          </a:p>
          <a:p>
            <a:pPr rtl="0" eaLnBrk="1" latinLnBrk="0" hangingPunct="1"/>
            <a:endParaRPr lang="fr-FR" sz="1200" kern="1200" dirty="0" smtClean="0">
              <a:solidFill>
                <a:schemeClr val="tx1"/>
              </a:solidFill>
              <a:latin typeface="+mn-lt"/>
              <a:ea typeface="+mn-ea"/>
              <a:cs typeface="+mn-cs"/>
            </a:endParaRPr>
          </a:p>
          <a:p>
            <a:pPr rtl="0" eaLnBrk="1" latinLnBrk="0" hangingPunct="1"/>
            <a:r>
              <a:rPr lang="fr-FR" sz="1200" kern="1200" dirty="0" smtClean="0">
                <a:solidFill>
                  <a:schemeClr val="tx1"/>
                </a:solidFill>
                <a:latin typeface="+mn-lt"/>
                <a:ea typeface="+mn-ea"/>
                <a:cs typeface="+mn-cs"/>
              </a:rPr>
              <a:t>cahier des charges, exigence technique et </a:t>
            </a:r>
            <a:r>
              <a:rPr lang="fr-FR" sz="1200" kern="1200" dirty="0" err="1" smtClean="0">
                <a:solidFill>
                  <a:schemeClr val="tx1"/>
                </a:solidFill>
                <a:latin typeface="+mn-lt"/>
                <a:ea typeface="+mn-ea"/>
                <a:cs typeface="+mn-cs"/>
              </a:rPr>
              <a:t>fonctionelle</a:t>
            </a:r>
            <a:r>
              <a:rPr lang="fr-FR" sz="1200" kern="1200" dirty="0" smtClean="0">
                <a:solidFill>
                  <a:schemeClr val="tx1"/>
                </a:solidFill>
                <a:latin typeface="+mn-lt"/>
                <a:ea typeface="+mn-ea"/>
                <a:cs typeface="+mn-cs"/>
              </a:rPr>
              <a:t>.  </a:t>
            </a:r>
            <a:endParaRPr lang="fr-FR" sz="1200" dirty="0" smtClean="0"/>
          </a:p>
          <a:p>
            <a:pPr rtl="0" eaLnBrk="1" fontAlgn="auto" latinLnBrk="0" hangingPunct="1"/>
            <a:r>
              <a:rPr lang="fr-FR" sz="1200" kern="1200" dirty="0" smtClean="0">
                <a:solidFill>
                  <a:schemeClr val="tx1"/>
                </a:solidFill>
                <a:latin typeface="+mn-lt"/>
                <a:ea typeface="+mn-ea"/>
                <a:cs typeface="+mn-cs"/>
              </a:rPr>
              <a:t>Et de dire qu’on s’arrête pas au niveau de la pièce</a:t>
            </a:r>
            <a:endParaRPr lang="fr-FR" sz="1200" dirty="0" smtClean="0"/>
          </a:p>
          <a:p>
            <a:pPr rtl="0" eaLnBrk="1" latinLnBrk="0" hangingPunct="1"/>
            <a:r>
              <a:rPr lang="fr-FR" sz="1200" kern="1200" dirty="0" smtClean="0">
                <a:solidFill>
                  <a:schemeClr val="tx1"/>
                </a:solidFill>
                <a:latin typeface="+mn-lt"/>
                <a:ea typeface="+mn-ea"/>
                <a:cs typeface="+mn-cs"/>
              </a:rPr>
              <a:t> </a:t>
            </a:r>
          </a:p>
          <a:p>
            <a:pPr rtl="0" eaLnBrk="1" latinLnBrk="0" hangingPunct="1"/>
            <a:r>
              <a:rPr lang="fr-FR" sz="1200" kern="1200" dirty="0" smtClean="0">
                <a:solidFill>
                  <a:schemeClr val="tx1"/>
                </a:solidFill>
                <a:latin typeface="+mn-lt"/>
                <a:ea typeface="+mn-ea"/>
                <a:cs typeface="+mn-cs"/>
              </a:rPr>
              <a:t>Donc étant donnée le produit et le processus déjà conçus, nous avons pour but de générer le plan d’inspection y compris …</a:t>
            </a:r>
            <a:endParaRPr lang="en-US" sz="1200" dirty="0" smtClean="0"/>
          </a:p>
          <a:p>
            <a:pPr rtl="0" eaLnBrk="1" latinLnBrk="0" hangingPunct="1"/>
            <a:r>
              <a:rPr lang="fr-FR" sz="1200" kern="1200" dirty="0" smtClean="0">
                <a:solidFill>
                  <a:schemeClr val="tx1"/>
                </a:solidFill>
                <a:latin typeface="+mn-lt"/>
                <a:ea typeface="+mn-ea"/>
                <a:cs typeface="+mn-cs"/>
              </a:rPr>
              <a:t>Maintenant qu’on s’est fixe les entrées et les sortie de notre démarche, nous allons faire le liens entre les deux sortie, souvent traitées indépendamment. </a:t>
            </a:r>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Une définition donc s’impose</a:t>
            </a:r>
            <a:r>
              <a:rPr lang="fr-FR" sz="1200" kern="1200" baseline="0" dirty="0" smtClean="0">
                <a:solidFill>
                  <a:schemeClr val="tx1"/>
                </a:solidFill>
                <a:latin typeface="+mn-lt"/>
                <a:ea typeface="+mn-ea"/>
                <a:cs typeface="+mn-cs"/>
              </a:rPr>
              <a:t> ; INSPECTION </a:t>
            </a: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En</a:t>
            </a:r>
            <a:r>
              <a:rPr lang="fr-FR" sz="1200" kern="1200" baseline="0" dirty="0" smtClean="0">
                <a:solidFill>
                  <a:schemeClr val="tx1"/>
                </a:solidFill>
                <a:latin typeface="+mn-lt"/>
                <a:ea typeface="+mn-ea"/>
                <a:cs typeface="+mn-cs"/>
              </a:rPr>
              <a:t> effet d</a:t>
            </a:r>
            <a:r>
              <a:rPr lang="fr-FR" sz="1200" kern="1200" dirty="0" smtClean="0">
                <a:solidFill>
                  <a:schemeClr val="tx1"/>
                </a:solidFill>
                <a:latin typeface="+mn-lt"/>
                <a:ea typeface="+mn-ea"/>
                <a:cs typeface="+mn-cs"/>
              </a:rPr>
              <a:t>ans le cycle de conception du produit et de son processus de fabrication , il est inévitable de prendre en compte la variabilité des caractéristiques. Cette variabilité impacte sur le comportement et la fonctionnalité du produit.</a:t>
            </a:r>
            <a:r>
              <a:rPr lang="fr-FR" sz="1200" kern="1200" baseline="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De ce fait, elle risque d’engendrer une non-satisfaction des utilisateurs au regard des besoins voir la non-conformité de produit.</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Dans l’objectif d’assurer le fonctionnement attendu par le client, le contrôle de conformité du produit vise à vérifier la satisfaction de toutes les exigences </a:t>
            </a:r>
            <a:r>
              <a:rPr lang="fr-FR" sz="900" kern="1200" dirty="0" smtClean="0">
                <a:solidFill>
                  <a:schemeClr val="tx1"/>
                </a:solidFill>
                <a:latin typeface="+mn-lt"/>
                <a:ea typeface="+mn-ea"/>
                <a:cs typeface="+mn-cs"/>
              </a:rPr>
              <a:t>(expressions formelles des besoins via des contraintes sur des caractéristiques du produit, des sous-ensembles ou des composants). </a:t>
            </a:r>
            <a:r>
              <a:rPr lang="fr-FR" sz="1200" kern="1200" dirty="0" smtClean="0">
                <a:solidFill>
                  <a:schemeClr val="tx1"/>
                </a:solidFill>
                <a:latin typeface="+mn-lt"/>
                <a:ea typeface="+mn-ea"/>
                <a:cs typeface="+mn-cs"/>
              </a:rPr>
              <a:t>Egalement afin de réduire ces non-conformités, il est possible de piloter le système de production en appliquant un suivi de fabrication préventif.</a:t>
            </a:r>
            <a:r>
              <a:rPr lang="fr-FR" sz="1200" kern="1200" baseline="0" dirty="0" smtClean="0">
                <a:solidFill>
                  <a:schemeClr val="tx1"/>
                </a:solidFill>
                <a:latin typeface="+mn-lt"/>
                <a:ea typeface="+mn-ea"/>
                <a:cs typeface="+mn-cs"/>
              </a:rPr>
              <a:t> </a:t>
            </a:r>
            <a:r>
              <a:rPr lang="fr-FR" sz="1200" kern="1200" dirty="0" smtClean="0">
                <a:solidFill>
                  <a:schemeClr val="tx1"/>
                </a:solidFill>
                <a:latin typeface="+mn-lt"/>
                <a:ea typeface="+mn-ea"/>
                <a:cs typeface="+mn-cs"/>
              </a:rPr>
              <a:t> Un point commun : l’exploitation de mesures de caractéristiques du produit, des composants ou des paramètres de procédés mais aboutissent à des fins différentes.</a:t>
            </a: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t>
            </a:r>
            <a:r>
              <a:rPr lang="fr-FR" sz="1200" kern="1200" dirty="0" err="1" smtClean="0">
                <a:solidFill>
                  <a:schemeClr val="tx1"/>
                </a:solidFill>
                <a:latin typeface="+mn-lt"/>
                <a:ea typeface="+mn-ea"/>
                <a:cs typeface="+mn-cs"/>
              </a:rPr>
              <a:t>ideal</a:t>
            </a:r>
            <a:r>
              <a:rPr lang="fr-FR" sz="1200" kern="1200" dirty="0" smtClean="0">
                <a:solidFill>
                  <a:schemeClr val="tx1"/>
                </a:solidFill>
                <a:latin typeface="+mn-lt"/>
                <a:ea typeface="+mn-ea"/>
                <a:cs typeface="+mn-cs"/>
              </a:rPr>
              <a:t> serait donc de réduire les activités d’inspection le plus possible</a:t>
            </a:r>
          </a:p>
          <a:p>
            <a:pPr marL="0" marR="0" indent="0" algn="l" defTabSz="9144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smtClean="0">
                <a:solidFill>
                  <a:schemeClr val="tx1"/>
                </a:solidFill>
                <a:latin typeface="+mn-lt"/>
                <a:ea typeface="+mn-ea"/>
                <a:cs typeface="+mn-cs"/>
              </a:rPr>
              <a:t>La mise au point du suivi de fabrication ou / et du contrôle de conformité peut non seulement être intégrée à la phase de conception afin de diminuer le temps de développement, mais aussi permettre une amélioration continue de la qualité attendue par le client.</a:t>
            </a:r>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7</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200" kern="1200" dirty="0" smtClean="0">
                <a:solidFill>
                  <a:schemeClr val="tx1"/>
                </a:solidFill>
                <a:latin typeface="+mn-lt"/>
                <a:ea typeface="+mn-ea"/>
                <a:cs typeface="+mn-cs"/>
              </a:rPr>
              <a:t>D’une manière générale certains points ont été particulièrement mis en lumière par ces travaux. Le premier est la nécessité de la maîtrise des variations du processus de fabrication. Le deuxième est le fait que le contrôle des procèdes se fait certes dans le but de garantir la qualité, mais il faut garder à l’esprit que la performance ne se résume pas qu’en qualité. Elle est multi facettes. Nous pouvons parler ensuite de l’importance de l’utilisation des données recueillies sur des risques, identifiés au cours des contrôles des procédés, en processus de conception pour une amélioration continue. Ce qui permet la capitalisation de ces données, est les outils et méthodes de gestion de risque et de qualité.</a:t>
            </a:r>
          </a:p>
          <a:p>
            <a:r>
              <a:rPr lang="fr-FR" sz="1200" kern="1200" dirty="0" smtClean="0">
                <a:solidFill>
                  <a:schemeClr val="tx1"/>
                </a:solidFill>
                <a:latin typeface="+mn-lt"/>
                <a:ea typeface="+mn-ea"/>
                <a:cs typeface="+mn-cs"/>
              </a:rPr>
              <a:t>Bien que l’amélioration de la conception du produit, de son processus de fabrication, et la maîtrise de leurs variations soient souvent au cœur de ces travaux de recherche, il est impératif de poursuivre l’effet de ces variations redoutées au cours de la production et sur le produit et ces exigences. Pour cela le meilleur moyen reste l’inspection par le biais des mesures. Elle comprend la vérification de la conformité du produit et de ses composants au regard du cahier des charges, le </a:t>
            </a:r>
            <a:r>
              <a:rPr lang="fr-FR" sz="1200" b="1" kern="1200" dirty="0" smtClean="0">
                <a:solidFill>
                  <a:schemeClr val="tx1"/>
                </a:solidFill>
                <a:latin typeface="+mn-lt"/>
                <a:ea typeface="+mn-ea"/>
                <a:cs typeface="+mn-cs"/>
              </a:rPr>
              <a:t>contrôle de conformité</a:t>
            </a:r>
            <a:r>
              <a:rPr lang="fr-FR" sz="1200" kern="1200" dirty="0" smtClean="0">
                <a:solidFill>
                  <a:schemeClr val="tx1"/>
                </a:solidFill>
                <a:latin typeface="+mn-lt"/>
                <a:ea typeface="+mn-ea"/>
                <a:cs typeface="+mn-cs"/>
              </a:rPr>
              <a:t>, et la vérification de ce qui peut engendrer ces variations, c'est-à-dire le processus de fabrication, le </a:t>
            </a:r>
            <a:r>
              <a:rPr lang="fr-FR" sz="1200" b="1" kern="1200" dirty="0" smtClean="0">
                <a:solidFill>
                  <a:schemeClr val="tx1"/>
                </a:solidFill>
                <a:latin typeface="+mn-lt"/>
                <a:ea typeface="+mn-ea"/>
                <a:cs typeface="+mn-cs"/>
              </a:rPr>
              <a:t>suivi de fabrication</a:t>
            </a:r>
            <a:r>
              <a:rPr lang="fr-FR" sz="1200" kern="1200" dirty="0" smtClean="0">
                <a:solidFill>
                  <a:schemeClr val="tx1"/>
                </a:solidFill>
                <a:latin typeface="+mn-lt"/>
                <a:ea typeface="+mn-ea"/>
                <a:cs typeface="+mn-cs"/>
              </a:rPr>
              <a:t>. Nous démontrons par ce travail la nécessité de mise en relation de ces deux derniers pour un plan d’inspection optimal vus les objectifs fondamentaux de tous systèmes abordés précédemment. Cette co-conception partage donc les mêmes motivations que toutes démarches de la conception intégrée du produit et du processus de fabrication : la causalité des caractéristiques.</a:t>
            </a:r>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8</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Trois questions </a:t>
            </a:r>
            <a:r>
              <a:rPr lang="fr-FR" dirty="0" err="1" smtClean="0"/>
              <a:t>decesives</a:t>
            </a:r>
            <a:r>
              <a:rPr lang="fr-FR" dirty="0" smtClean="0"/>
              <a:t> sont abordé pour</a:t>
            </a:r>
            <a:r>
              <a:rPr lang="fr-FR" baseline="0" dirty="0" smtClean="0"/>
              <a:t> </a:t>
            </a:r>
            <a:r>
              <a:rPr lang="fr-FR" sz="1200" kern="1200" dirty="0" smtClean="0">
                <a:solidFill>
                  <a:schemeClr val="tx1"/>
                </a:solidFill>
                <a:latin typeface="+mn-lt"/>
                <a:ea typeface="+mn-ea"/>
                <a:cs typeface="+mn-cs"/>
              </a:rPr>
              <a:t>la génération de plan d’inspection, …</a:t>
            </a:r>
          </a:p>
          <a:p>
            <a:r>
              <a:rPr lang="fr-FR" sz="1200" kern="1200" dirty="0" smtClean="0">
                <a:solidFill>
                  <a:schemeClr val="tx1"/>
                </a:solidFill>
                <a:latin typeface="+mn-lt"/>
                <a:ea typeface="+mn-ea"/>
                <a:cs typeface="+mn-cs"/>
              </a:rPr>
              <a:t>Cette</a:t>
            </a:r>
            <a:r>
              <a:rPr lang="fr-FR" sz="1200" kern="1200" baseline="0" dirty="0" smtClean="0">
                <a:solidFill>
                  <a:schemeClr val="tx1"/>
                </a:solidFill>
                <a:latin typeface="+mn-lt"/>
                <a:ea typeface="+mn-ea"/>
                <a:cs typeface="+mn-cs"/>
              </a:rPr>
              <a:t> </a:t>
            </a:r>
            <a:r>
              <a:rPr lang="fr-FR" sz="1200" kern="1200" baseline="0" dirty="0" err="1" smtClean="0">
                <a:solidFill>
                  <a:schemeClr val="tx1"/>
                </a:solidFill>
                <a:latin typeface="+mn-lt"/>
                <a:ea typeface="+mn-ea"/>
                <a:cs typeface="+mn-cs"/>
              </a:rPr>
              <a:t>decomposition</a:t>
            </a:r>
            <a:r>
              <a:rPr lang="fr-FR" sz="1200" kern="1200" baseline="0" dirty="0" smtClean="0">
                <a:solidFill>
                  <a:schemeClr val="tx1"/>
                </a:solidFill>
                <a:latin typeface="+mn-lt"/>
                <a:ea typeface="+mn-ea"/>
                <a:cs typeface="+mn-cs"/>
              </a:rPr>
              <a:t> est issu d’une </a:t>
            </a:r>
            <a:r>
              <a:rPr lang="fr-FR" sz="1200" kern="1200" baseline="0" dirty="0" err="1" smtClean="0">
                <a:solidFill>
                  <a:schemeClr val="tx1"/>
                </a:solidFill>
                <a:latin typeface="+mn-lt"/>
                <a:ea typeface="+mn-ea"/>
                <a:cs typeface="+mn-cs"/>
              </a:rPr>
              <a:t>reflexion</a:t>
            </a:r>
            <a:r>
              <a:rPr lang="fr-FR" sz="1200" kern="1200" baseline="0" dirty="0" smtClean="0">
                <a:solidFill>
                  <a:schemeClr val="tx1"/>
                </a:solidFill>
                <a:latin typeface="+mn-lt"/>
                <a:ea typeface="+mn-ea"/>
                <a:cs typeface="+mn-cs"/>
              </a:rPr>
              <a:t> </a:t>
            </a:r>
            <a:r>
              <a:rPr lang="fr-FR" sz="1200" kern="1200" baseline="0" dirty="0" err="1" smtClean="0">
                <a:solidFill>
                  <a:schemeClr val="tx1"/>
                </a:solidFill>
                <a:latin typeface="+mn-lt"/>
                <a:ea typeface="+mn-ea"/>
                <a:cs typeface="+mn-cs"/>
              </a:rPr>
              <a:t>strategique</a:t>
            </a:r>
            <a:r>
              <a:rPr lang="fr-FR" sz="1200" kern="1200" baseline="0" dirty="0" smtClean="0">
                <a:solidFill>
                  <a:schemeClr val="tx1"/>
                </a:solidFill>
                <a:latin typeface="+mn-lt"/>
                <a:ea typeface="+mn-ea"/>
                <a:cs typeface="+mn-cs"/>
              </a:rPr>
              <a:t> qui est comme un support pour des activités </a:t>
            </a:r>
            <a:r>
              <a:rPr lang="fr-FR" sz="1200" kern="1200" baseline="0" dirty="0" err="1" smtClean="0">
                <a:solidFill>
                  <a:schemeClr val="tx1"/>
                </a:solidFill>
                <a:latin typeface="+mn-lt"/>
                <a:ea typeface="+mn-ea"/>
                <a:cs typeface="+mn-cs"/>
              </a:rPr>
              <a:t>operationelles</a:t>
            </a:r>
            <a:r>
              <a:rPr lang="fr-FR" sz="1200" kern="1200" baseline="0" dirty="0" smtClean="0">
                <a:solidFill>
                  <a:schemeClr val="tx1"/>
                </a:solidFill>
                <a:latin typeface="+mn-lt"/>
                <a:ea typeface="+mn-ea"/>
                <a:cs typeface="+mn-cs"/>
              </a:rPr>
              <a:t>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5714F33E-FF7F-434A-84C5-DAAC7436968E}"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Titre 7"/>
          <p:cNvSpPr>
            <a:spLocks noGrp="1"/>
          </p:cNvSpPr>
          <p:nvPr>
            <p:ph type="title"/>
          </p:nvPr>
        </p:nvSpPr>
        <p:spPr/>
        <p:txBody>
          <a:bodyPr/>
          <a:lstStyle/>
          <a:p>
            <a:r>
              <a:rPr lang="fr-FR" dirty="0" smtClean="0"/>
              <a:t>Cliquez pour modifier le style du titre</a:t>
            </a:r>
            <a:endParaRPr lang="fr-FR"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5270500" cy="914400"/>
          </a:xfrm>
          <a:prstGeom prst="rect">
            <a:avLst/>
          </a:prstGeom>
          <a:solidFill>
            <a:srgbClr val="FF9900"/>
          </a:soli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5" name="Rectangle 4"/>
          <p:cNvSpPr>
            <a:spLocks noChangeArrowheads="1"/>
          </p:cNvSpPr>
          <p:nvPr/>
        </p:nvSpPr>
        <p:spPr bwMode="auto">
          <a:xfrm>
            <a:off x="5232400" y="0"/>
            <a:ext cx="3035300" cy="914400"/>
          </a:xfrm>
          <a:prstGeom prst="rect">
            <a:avLst/>
          </a:prstGeom>
          <a:gradFill rotWithShape="1">
            <a:gsLst>
              <a:gs pos="0">
                <a:srgbClr val="FF9900"/>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6" name="Rectangle 5"/>
          <p:cNvSpPr>
            <a:spLocks noChangeArrowheads="1"/>
          </p:cNvSpPr>
          <p:nvPr/>
        </p:nvSpPr>
        <p:spPr bwMode="auto">
          <a:xfrm>
            <a:off x="0" y="773113"/>
            <a:ext cx="9137650" cy="268287"/>
          </a:xfrm>
          <a:prstGeom prst="rect">
            <a:avLst/>
          </a:prstGeom>
          <a:solidFill>
            <a:schemeClr val="bg1"/>
          </a:solidFill>
          <a:ln w="9525">
            <a:solidFill>
              <a:schemeClr val="bg1"/>
            </a:solid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7" name="Freeform 7"/>
          <p:cNvSpPr>
            <a:spLocks/>
          </p:cNvSpPr>
          <p:nvPr/>
        </p:nvSpPr>
        <p:spPr bwMode="auto">
          <a:xfrm>
            <a:off x="8229600" y="6088063"/>
            <a:ext cx="914400" cy="769937"/>
          </a:xfrm>
          <a:custGeom>
            <a:avLst/>
            <a:gdLst/>
            <a:ahLst/>
            <a:cxnLst>
              <a:cxn ang="0">
                <a:pos x="82" y="485"/>
              </a:cxn>
              <a:cxn ang="0">
                <a:pos x="576" y="485"/>
              </a:cxn>
              <a:cxn ang="0">
                <a:pos x="576" y="61"/>
              </a:cxn>
              <a:cxn ang="0">
                <a:pos x="82" y="485"/>
              </a:cxn>
            </a:cxnLst>
            <a:rect l="0" t="0" r="r" b="b"/>
            <a:pathLst>
              <a:path w="576" h="485">
                <a:moveTo>
                  <a:pt x="82" y="485"/>
                </a:moveTo>
                <a:cubicBezTo>
                  <a:pt x="329" y="485"/>
                  <a:pt x="576" y="485"/>
                  <a:pt x="576" y="485"/>
                </a:cubicBezTo>
                <a:lnTo>
                  <a:pt x="576" y="61"/>
                </a:lnTo>
                <a:cubicBezTo>
                  <a:pt x="154" y="0"/>
                  <a:pt x="0" y="225"/>
                  <a:pt x="82" y="485"/>
                </a:cubicBezTo>
                <a:close/>
              </a:path>
            </a:pathLst>
          </a:custGeom>
          <a:solidFill>
            <a:srgbClr val="F7941D"/>
          </a:solidFill>
          <a:ln w="9525" cap="flat" cmpd="sng">
            <a:noFill/>
            <a:prstDash val="solid"/>
            <a:round/>
            <a:headEnd type="none" w="med" len="med"/>
            <a:tailEnd type="none" w="med" len="med"/>
          </a:ln>
          <a:effectLst/>
        </p:spPr>
        <p:txBody>
          <a:bodyPr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8" name="Freeform 8"/>
          <p:cNvSpPr>
            <a:spLocks/>
          </p:cNvSpPr>
          <p:nvPr/>
        </p:nvSpPr>
        <p:spPr bwMode="auto">
          <a:xfrm>
            <a:off x="8369300" y="6134100"/>
            <a:ext cx="774700" cy="723900"/>
          </a:xfrm>
          <a:custGeom>
            <a:avLst/>
            <a:gdLst/>
            <a:ahLst/>
            <a:cxnLst>
              <a:cxn ang="0">
                <a:pos x="64" y="536"/>
              </a:cxn>
              <a:cxn ang="0">
                <a:pos x="448" y="536"/>
              </a:cxn>
              <a:cxn ang="0">
                <a:pos x="448" y="64"/>
              </a:cxn>
              <a:cxn ang="0">
                <a:pos x="64" y="536"/>
              </a:cxn>
            </a:cxnLst>
            <a:rect l="0" t="0" r="r" b="b"/>
            <a:pathLst>
              <a:path w="448" h="536">
                <a:moveTo>
                  <a:pt x="64" y="536"/>
                </a:moveTo>
                <a:cubicBezTo>
                  <a:pt x="256" y="536"/>
                  <a:pt x="448" y="536"/>
                  <a:pt x="448" y="536"/>
                </a:cubicBezTo>
                <a:cubicBezTo>
                  <a:pt x="448" y="536"/>
                  <a:pt x="448" y="300"/>
                  <a:pt x="448" y="64"/>
                </a:cubicBezTo>
                <a:cubicBezTo>
                  <a:pt x="120" y="0"/>
                  <a:pt x="0" y="264"/>
                  <a:pt x="64" y="536"/>
                </a:cubicBezTo>
                <a:close/>
              </a:path>
            </a:pathLst>
          </a:custGeom>
          <a:solidFill>
            <a:srgbClr val="872766"/>
          </a:solidFill>
          <a:ln w="9525" cap="flat" cmpd="sng">
            <a:noFill/>
            <a:prstDash val="solid"/>
            <a:round/>
            <a:headEnd type="none" w="med" len="med"/>
            <a:tailEnd type="none" w="med" len="med"/>
          </a:ln>
          <a:effectLst/>
        </p:spPr>
        <p:txBody>
          <a:bodyPr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9" name="Freeform 9"/>
          <p:cNvSpPr>
            <a:spLocks/>
          </p:cNvSpPr>
          <p:nvPr/>
        </p:nvSpPr>
        <p:spPr bwMode="auto">
          <a:xfrm>
            <a:off x="8362950" y="6124575"/>
            <a:ext cx="781050" cy="735013"/>
          </a:xfrm>
          <a:custGeom>
            <a:avLst/>
            <a:gdLst/>
            <a:ahLst/>
            <a:cxnLst>
              <a:cxn ang="0">
                <a:pos x="75" y="463"/>
              </a:cxn>
              <a:cxn ang="0">
                <a:pos x="492" y="64"/>
              </a:cxn>
            </a:cxnLst>
            <a:rect l="0" t="0" r="r" b="b"/>
            <a:pathLst>
              <a:path w="492" h="463">
                <a:moveTo>
                  <a:pt x="75" y="463"/>
                </a:moveTo>
                <a:cubicBezTo>
                  <a:pt x="0" y="216"/>
                  <a:pt x="156" y="0"/>
                  <a:pt x="492" y="64"/>
                </a:cubicBezTo>
              </a:path>
            </a:pathLst>
          </a:custGeom>
          <a:noFill/>
          <a:ln w="28575" cap="flat" cmpd="sng">
            <a:solidFill>
              <a:schemeClr val="bg1"/>
            </a:solidFill>
            <a:prstDash val="solid"/>
            <a:round/>
            <a:headEnd type="none" w="med" len="med"/>
            <a:tailEnd type="none" w="med" len="med"/>
          </a:ln>
          <a:effectLst/>
        </p:spPr>
        <p:txBody>
          <a:bodyPr wrap="none"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10" name="Rectangle 10"/>
          <p:cNvSpPr>
            <a:spLocks noChangeArrowheads="1"/>
          </p:cNvSpPr>
          <p:nvPr/>
        </p:nvSpPr>
        <p:spPr bwMode="auto">
          <a:xfrm>
            <a:off x="8496300" y="6381750"/>
            <a:ext cx="647700" cy="476250"/>
          </a:xfrm>
          <a:prstGeom prst="rect">
            <a:avLst/>
          </a:prstGeom>
          <a:noFill/>
          <a:ln w="9525">
            <a:noFill/>
            <a:miter lim="800000"/>
            <a:headEnd/>
            <a:tailEnd/>
          </a:ln>
          <a:effectLst/>
        </p:spPr>
        <p:txBody>
          <a:bodyPr/>
          <a:lstStyle/>
          <a:p>
            <a:pPr algn="ctr" fontAlgn="base">
              <a:spcBef>
                <a:spcPct val="0"/>
              </a:spcBef>
              <a:spcAft>
                <a:spcPct val="0"/>
              </a:spcAft>
              <a:defRPr/>
            </a:pPr>
            <a:fld id="{C1381E8F-1173-4BEA-B440-2995DA080267}" type="slidenum">
              <a:rPr lang="fr-FR" b="1">
                <a:solidFill>
                  <a:srgbClr val="FFFFFF"/>
                </a:solidFill>
                <a:cs typeface="Arial" pitchFamily="34" charset="0"/>
              </a:rPr>
              <a:pPr algn="ctr" fontAlgn="base">
                <a:spcBef>
                  <a:spcPct val="0"/>
                </a:spcBef>
                <a:spcAft>
                  <a:spcPct val="0"/>
                </a:spcAft>
                <a:defRPr/>
              </a:pPr>
              <a:t>‹#›</a:t>
            </a:fld>
            <a:endParaRPr lang="fr-FR" b="1" dirty="0">
              <a:solidFill>
                <a:srgbClr val="FFFFFF"/>
              </a:solidFill>
              <a:cs typeface="Arial" pitchFamily="34" charset="0"/>
            </a:endParaRPr>
          </a:p>
        </p:txBody>
      </p:sp>
      <p:sp>
        <p:nvSpPr>
          <p:cNvPr id="11" name="Rectangle 11"/>
          <p:cNvSpPr>
            <a:spLocks noChangeArrowheads="1"/>
          </p:cNvSpPr>
          <p:nvPr/>
        </p:nvSpPr>
        <p:spPr bwMode="auto">
          <a:xfrm>
            <a:off x="0" y="819150"/>
            <a:ext cx="7620000" cy="201613"/>
          </a:xfrm>
          <a:prstGeom prst="rect">
            <a:avLst/>
          </a:prstGeom>
          <a:solidFill>
            <a:srgbClr val="872766"/>
          </a:soli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12" name="Freeform 12"/>
          <p:cNvSpPr>
            <a:spLocks/>
          </p:cNvSpPr>
          <p:nvPr/>
        </p:nvSpPr>
        <p:spPr bwMode="auto">
          <a:xfrm>
            <a:off x="7339013" y="579438"/>
            <a:ext cx="1804987" cy="447675"/>
          </a:xfrm>
          <a:custGeom>
            <a:avLst/>
            <a:gdLst/>
            <a:ahLst/>
            <a:cxnLst>
              <a:cxn ang="0">
                <a:pos x="156" y="0"/>
              </a:cxn>
              <a:cxn ang="0">
                <a:pos x="0" y="282"/>
              </a:cxn>
              <a:cxn ang="0">
                <a:pos x="1137" y="281"/>
              </a:cxn>
              <a:cxn ang="0">
                <a:pos x="1137" y="2"/>
              </a:cxn>
              <a:cxn ang="0">
                <a:pos x="156" y="0"/>
              </a:cxn>
            </a:cxnLst>
            <a:rect l="0" t="0" r="r" b="b"/>
            <a:pathLst>
              <a:path w="1137" h="282">
                <a:moveTo>
                  <a:pt x="156" y="0"/>
                </a:moveTo>
                <a:lnTo>
                  <a:pt x="0" y="282"/>
                </a:lnTo>
                <a:lnTo>
                  <a:pt x="1137" y="281"/>
                </a:lnTo>
                <a:lnTo>
                  <a:pt x="1137" y="2"/>
                </a:lnTo>
                <a:lnTo>
                  <a:pt x="156" y="0"/>
                </a:lnTo>
                <a:close/>
              </a:path>
            </a:pathLst>
          </a:custGeom>
          <a:solidFill>
            <a:schemeClr val="bg1"/>
          </a:solidFill>
          <a:ln w="9525">
            <a:solidFill>
              <a:schemeClr val="bg1"/>
            </a:solidFill>
            <a:round/>
            <a:headEnd/>
            <a:tailEnd/>
          </a:ln>
          <a:effectLst/>
        </p:spPr>
        <p:txBody>
          <a:bodyPr/>
          <a:lstStyle/>
          <a:p>
            <a:pPr fontAlgn="base">
              <a:spcBef>
                <a:spcPct val="0"/>
              </a:spcBef>
              <a:spcAft>
                <a:spcPct val="0"/>
              </a:spcAft>
              <a:defRPr/>
            </a:pPr>
            <a:endParaRPr lang="fr-FR" dirty="0">
              <a:solidFill>
                <a:srgbClr val="000000"/>
              </a:solidFill>
              <a:cs typeface="Arial" pitchFamily="34" charset="0"/>
            </a:endParaRPr>
          </a:p>
        </p:txBody>
      </p:sp>
      <p:pic>
        <p:nvPicPr>
          <p:cNvPr id="13" name="Picture 13" descr="logo-ensam-petit"/>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500938" y="622300"/>
            <a:ext cx="1516062" cy="455613"/>
          </a:xfrm>
          <a:prstGeom prst="rect">
            <a:avLst/>
          </a:prstGeom>
          <a:noFill/>
          <a:ln w="9525">
            <a:noFill/>
            <a:miter lim="800000"/>
            <a:headEnd/>
            <a:tailEnd/>
          </a:ln>
        </p:spPr>
      </p:pic>
      <p:sp>
        <p:nvSpPr>
          <p:cNvPr id="14" name="Line 15"/>
          <p:cNvSpPr>
            <a:spLocks noChangeShapeType="1"/>
          </p:cNvSpPr>
          <p:nvPr/>
        </p:nvSpPr>
        <p:spPr bwMode="auto">
          <a:xfrm>
            <a:off x="165100" y="6540500"/>
            <a:ext cx="6096000" cy="0"/>
          </a:xfrm>
          <a:prstGeom prst="line">
            <a:avLst/>
          </a:prstGeom>
          <a:noFill/>
          <a:ln w="9525">
            <a:solidFill>
              <a:srgbClr val="F7941D"/>
            </a:solidFill>
            <a:round/>
            <a:headEnd/>
            <a:tailEnd/>
          </a:ln>
          <a:effectLst/>
        </p:spPr>
        <p:txBody>
          <a:bodyPr wrap="none"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pic>
        <p:nvPicPr>
          <p:cNvPr id="15" name="Picture 24"/>
          <p:cNvPicPr>
            <a:picLocks noChangeAspect="1" noChangeArrowheads="1"/>
          </p:cNvPicPr>
          <p:nvPr userDrawn="1"/>
        </p:nvPicPr>
        <p:blipFill>
          <a:blip r:embed="rId3" cstate="print"/>
          <a:srcRect/>
          <a:stretch>
            <a:fillRect/>
          </a:stretch>
        </p:blipFill>
        <p:spPr bwMode="auto">
          <a:xfrm>
            <a:off x="7500938" y="0"/>
            <a:ext cx="1643062" cy="571500"/>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fr-FR"/>
              <a:t>Cliquez pour modifier le style des sous-titres du masque</a:t>
            </a:r>
          </a:p>
        </p:txBody>
      </p:sp>
      <p:sp>
        <p:nvSpPr>
          <p:cNvPr id="5134" name="Rectangle 14"/>
          <p:cNvSpPr>
            <a:spLocks noGrp="1" noChangeArrowheads="1"/>
          </p:cNvSpPr>
          <p:nvPr>
            <p:ph type="ctrTitle"/>
          </p:nvPr>
        </p:nvSpPr>
        <p:spPr>
          <a:xfrm>
            <a:off x="685800" y="2130425"/>
            <a:ext cx="7772400" cy="1470025"/>
          </a:xfrm>
        </p:spPr>
        <p:txBody>
          <a:bodyPr/>
          <a:lstStyle>
            <a:lvl1pPr>
              <a:defRPr>
                <a:solidFill>
                  <a:schemeClr val="tx1"/>
                </a:solidFill>
              </a:defRPr>
            </a:lvl1pPr>
          </a:lstStyle>
          <a:p>
            <a:r>
              <a:rPr lang="fr-FR"/>
              <a:t>Cliquez pour modifier le style du titre</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emf"/><Relationship Id="rId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rrowheads="1"/>
          </p:cNvSpPr>
          <p:nvPr/>
        </p:nvSpPr>
        <p:spPr bwMode="auto">
          <a:xfrm>
            <a:off x="0" y="0"/>
            <a:ext cx="5270500" cy="914400"/>
          </a:xfrm>
          <a:prstGeom prst="rect">
            <a:avLst/>
          </a:prstGeom>
          <a:solidFill>
            <a:srgbClr val="FF9900"/>
          </a:solidFill>
          <a:ln w="9525">
            <a:noFill/>
            <a:miter lim="800000"/>
            <a:headEnd/>
            <a:tailEnd/>
          </a:ln>
          <a:effectLst/>
        </p:spPr>
        <p:txBody>
          <a:bodyPr wrap="none" anchor="ctr"/>
          <a:lstStyle/>
          <a:p>
            <a:pPr>
              <a:defRPr/>
            </a:pPr>
            <a:endParaRPr lang="fr-FR" dirty="0"/>
          </a:p>
        </p:txBody>
      </p:sp>
      <p:sp>
        <p:nvSpPr>
          <p:cNvPr id="8" name="Rectangle 7"/>
          <p:cNvSpPr>
            <a:spLocks noChangeArrowheads="1"/>
          </p:cNvSpPr>
          <p:nvPr/>
        </p:nvSpPr>
        <p:spPr bwMode="auto">
          <a:xfrm>
            <a:off x="5232400" y="0"/>
            <a:ext cx="3035300" cy="914400"/>
          </a:xfrm>
          <a:prstGeom prst="rect">
            <a:avLst/>
          </a:prstGeom>
          <a:gradFill rotWithShape="1">
            <a:gsLst>
              <a:gs pos="0">
                <a:srgbClr val="FF9900"/>
              </a:gs>
              <a:gs pos="100000">
                <a:schemeClr val="bg1"/>
              </a:gs>
            </a:gsLst>
            <a:lin ang="0" scaled="1"/>
          </a:gradFill>
          <a:ln w="9525">
            <a:noFill/>
            <a:miter lim="800000"/>
            <a:headEnd/>
            <a:tailEnd/>
          </a:ln>
          <a:effectLst/>
        </p:spPr>
        <p:txBody>
          <a:bodyPr wrap="none" anchor="ctr"/>
          <a:lstStyle/>
          <a:p>
            <a:pPr>
              <a:defRPr/>
            </a:pPr>
            <a:endParaRPr lang="fr-FR" dirty="0"/>
          </a:p>
        </p:txBody>
      </p:sp>
      <p:sp>
        <p:nvSpPr>
          <p:cNvPr id="9" name="Rectangle 8"/>
          <p:cNvSpPr>
            <a:spLocks noChangeArrowheads="1"/>
          </p:cNvSpPr>
          <p:nvPr/>
        </p:nvSpPr>
        <p:spPr bwMode="auto">
          <a:xfrm>
            <a:off x="0" y="749963"/>
            <a:ext cx="9137650" cy="268287"/>
          </a:xfrm>
          <a:prstGeom prst="rect">
            <a:avLst/>
          </a:prstGeom>
          <a:solidFill>
            <a:schemeClr val="bg1"/>
          </a:solidFill>
          <a:ln w="9525">
            <a:solidFill>
              <a:schemeClr val="bg1"/>
            </a:solidFill>
            <a:miter lim="800000"/>
            <a:headEnd/>
            <a:tailEnd/>
          </a:ln>
          <a:effectLst/>
        </p:spPr>
        <p:txBody>
          <a:bodyPr wrap="none" anchor="ctr"/>
          <a:lstStyle/>
          <a:p>
            <a:pPr>
              <a:defRPr/>
            </a:pPr>
            <a:endParaRPr lang="fr-FR" dirty="0"/>
          </a:p>
        </p:txBody>
      </p:sp>
      <p:sp>
        <p:nvSpPr>
          <p:cNvPr id="10" name="Freeform 7"/>
          <p:cNvSpPr>
            <a:spLocks/>
          </p:cNvSpPr>
          <p:nvPr/>
        </p:nvSpPr>
        <p:spPr bwMode="auto">
          <a:xfrm>
            <a:off x="8229600" y="6088063"/>
            <a:ext cx="914400" cy="769937"/>
          </a:xfrm>
          <a:custGeom>
            <a:avLst/>
            <a:gdLst/>
            <a:ahLst/>
            <a:cxnLst>
              <a:cxn ang="0">
                <a:pos x="82" y="485"/>
              </a:cxn>
              <a:cxn ang="0">
                <a:pos x="576" y="485"/>
              </a:cxn>
              <a:cxn ang="0">
                <a:pos x="576" y="61"/>
              </a:cxn>
              <a:cxn ang="0">
                <a:pos x="82" y="485"/>
              </a:cxn>
            </a:cxnLst>
            <a:rect l="0" t="0" r="r" b="b"/>
            <a:pathLst>
              <a:path w="576" h="485">
                <a:moveTo>
                  <a:pt x="82" y="485"/>
                </a:moveTo>
                <a:cubicBezTo>
                  <a:pt x="329" y="485"/>
                  <a:pt x="576" y="485"/>
                  <a:pt x="576" y="485"/>
                </a:cubicBezTo>
                <a:lnTo>
                  <a:pt x="576" y="61"/>
                </a:lnTo>
                <a:cubicBezTo>
                  <a:pt x="154" y="0"/>
                  <a:pt x="0" y="225"/>
                  <a:pt x="82" y="485"/>
                </a:cubicBezTo>
                <a:close/>
              </a:path>
            </a:pathLst>
          </a:custGeom>
          <a:solidFill>
            <a:srgbClr val="F7941D"/>
          </a:solidFill>
          <a:ln w="9525" cap="flat" cmpd="sng">
            <a:noFill/>
            <a:prstDash val="solid"/>
            <a:round/>
            <a:headEnd type="none" w="med" len="med"/>
            <a:tailEnd type="none" w="med" len="med"/>
          </a:ln>
          <a:effectLst/>
        </p:spPr>
        <p:txBody>
          <a:bodyPr lIns="0" tIns="0" rIns="0" bIns="0">
            <a:spAutoFit/>
          </a:bodyPr>
          <a:lstStyle/>
          <a:p>
            <a:pPr>
              <a:defRPr/>
            </a:pPr>
            <a:endParaRPr lang="fr-FR" dirty="0"/>
          </a:p>
        </p:txBody>
      </p:sp>
      <p:sp>
        <p:nvSpPr>
          <p:cNvPr id="11" name="Freeform 8"/>
          <p:cNvSpPr>
            <a:spLocks/>
          </p:cNvSpPr>
          <p:nvPr/>
        </p:nvSpPr>
        <p:spPr bwMode="auto">
          <a:xfrm>
            <a:off x="8369300" y="6134100"/>
            <a:ext cx="774700" cy="723900"/>
          </a:xfrm>
          <a:custGeom>
            <a:avLst/>
            <a:gdLst/>
            <a:ahLst/>
            <a:cxnLst>
              <a:cxn ang="0">
                <a:pos x="64" y="536"/>
              </a:cxn>
              <a:cxn ang="0">
                <a:pos x="448" y="536"/>
              </a:cxn>
              <a:cxn ang="0">
                <a:pos x="448" y="64"/>
              </a:cxn>
              <a:cxn ang="0">
                <a:pos x="64" y="536"/>
              </a:cxn>
            </a:cxnLst>
            <a:rect l="0" t="0" r="r" b="b"/>
            <a:pathLst>
              <a:path w="448" h="536">
                <a:moveTo>
                  <a:pt x="64" y="536"/>
                </a:moveTo>
                <a:cubicBezTo>
                  <a:pt x="256" y="536"/>
                  <a:pt x="448" y="536"/>
                  <a:pt x="448" y="536"/>
                </a:cubicBezTo>
                <a:cubicBezTo>
                  <a:pt x="448" y="536"/>
                  <a:pt x="448" y="300"/>
                  <a:pt x="448" y="64"/>
                </a:cubicBezTo>
                <a:cubicBezTo>
                  <a:pt x="120" y="0"/>
                  <a:pt x="0" y="264"/>
                  <a:pt x="64" y="536"/>
                </a:cubicBezTo>
                <a:close/>
              </a:path>
            </a:pathLst>
          </a:custGeom>
          <a:solidFill>
            <a:srgbClr val="872766"/>
          </a:solidFill>
          <a:ln w="9525" cap="flat" cmpd="sng">
            <a:noFill/>
            <a:prstDash val="solid"/>
            <a:round/>
            <a:headEnd type="none" w="med" len="med"/>
            <a:tailEnd type="none" w="med" len="med"/>
          </a:ln>
          <a:effectLst/>
        </p:spPr>
        <p:txBody>
          <a:bodyPr lIns="0" tIns="0" rIns="0" bIns="0">
            <a:spAutoFit/>
          </a:bodyPr>
          <a:lstStyle/>
          <a:p>
            <a:pPr>
              <a:defRPr/>
            </a:pPr>
            <a:endParaRPr lang="fr-FR" dirty="0"/>
          </a:p>
        </p:txBody>
      </p:sp>
      <p:sp>
        <p:nvSpPr>
          <p:cNvPr id="12" name="Freeform 9"/>
          <p:cNvSpPr>
            <a:spLocks/>
          </p:cNvSpPr>
          <p:nvPr/>
        </p:nvSpPr>
        <p:spPr bwMode="auto">
          <a:xfrm>
            <a:off x="8362950" y="6124575"/>
            <a:ext cx="781050" cy="735013"/>
          </a:xfrm>
          <a:custGeom>
            <a:avLst/>
            <a:gdLst/>
            <a:ahLst/>
            <a:cxnLst>
              <a:cxn ang="0">
                <a:pos x="75" y="463"/>
              </a:cxn>
              <a:cxn ang="0">
                <a:pos x="492" y="64"/>
              </a:cxn>
            </a:cxnLst>
            <a:rect l="0" t="0" r="r" b="b"/>
            <a:pathLst>
              <a:path w="492" h="463">
                <a:moveTo>
                  <a:pt x="75" y="463"/>
                </a:moveTo>
                <a:cubicBezTo>
                  <a:pt x="0" y="216"/>
                  <a:pt x="156" y="0"/>
                  <a:pt x="492" y="64"/>
                </a:cubicBezTo>
              </a:path>
            </a:pathLst>
          </a:custGeom>
          <a:noFill/>
          <a:ln w="28575" cap="flat" cmpd="sng">
            <a:solidFill>
              <a:schemeClr val="bg1"/>
            </a:solidFill>
            <a:prstDash val="solid"/>
            <a:round/>
            <a:headEnd type="none" w="med" len="med"/>
            <a:tailEnd type="none" w="med" len="med"/>
          </a:ln>
          <a:effectLst/>
        </p:spPr>
        <p:txBody>
          <a:bodyPr wrap="none" lIns="0" tIns="0" rIns="0" bIns="0">
            <a:spAutoFit/>
          </a:bodyPr>
          <a:lstStyle/>
          <a:p>
            <a:pPr>
              <a:defRPr/>
            </a:pPr>
            <a:endParaRPr lang="fr-FR" dirty="0"/>
          </a:p>
        </p:txBody>
      </p:sp>
      <p:sp>
        <p:nvSpPr>
          <p:cNvPr id="14" name="Rectangle 11"/>
          <p:cNvSpPr>
            <a:spLocks noChangeArrowheads="1"/>
          </p:cNvSpPr>
          <p:nvPr/>
        </p:nvSpPr>
        <p:spPr bwMode="auto">
          <a:xfrm>
            <a:off x="-1" y="795324"/>
            <a:ext cx="8046715" cy="252000"/>
          </a:xfrm>
          <a:prstGeom prst="rect">
            <a:avLst/>
          </a:prstGeom>
          <a:solidFill>
            <a:srgbClr val="872766"/>
          </a:solidFill>
          <a:ln w="9525">
            <a:noFill/>
            <a:miter lim="800000"/>
            <a:headEnd/>
            <a:tailEnd/>
          </a:ln>
          <a:effectLst/>
        </p:spPr>
        <p:txBody>
          <a:bodyPr wrap="none" anchor="ctr"/>
          <a:lstStyle/>
          <a:p>
            <a:pPr>
              <a:defRPr/>
            </a:pPr>
            <a:endParaRPr lang="fr-FR" dirty="0"/>
          </a:p>
        </p:txBody>
      </p:sp>
      <p:sp>
        <p:nvSpPr>
          <p:cNvPr id="15" name="Freeform 12"/>
          <p:cNvSpPr>
            <a:spLocks/>
          </p:cNvSpPr>
          <p:nvPr/>
        </p:nvSpPr>
        <p:spPr bwMode="auto">
          <a:xfrm>
            <a:off x="7721084" y="763139"/>
            <a:ext cx="1392435" cy="449262"/>
          </a:xfrm>
          <a:custGeom>
            <a:avLst/>
            <a:gdLst>
              <a:gd name="connsiteX0" fmla="*/ 1620 w 10000"/>
              <a:gd name="connsiteY0" fmla="*/ 0 h 10000"/>
              <a:gd name="connsiteX1" fmla="*/ 0 w 10000"/>
              <a:gd name="connsiteY1" fmla="*/ 10000 h 10000"/>
              <a:gd name="connsiteX2" fmla="*/ 10000 w 10000"/>
              <a:gd name="connsiteY2" fmla="*/ 9965 h 10000"/>
              <a:gd name="connsiteX3" fmla="*/ 10000 w 10000"/>
              <a:gd name="connsiteY3" fmla="*/ 71 h 10000"/>
              <a:gd name="connsiteX4" fmla="*/ 1620 w 10000"/>
              <a:gd name="connsiteY4" fmla="*/ 0 h 10000"/>
              <a:gd name="connsiteX0" fmla="*/ 1983 w 10363"/>
              <a:gd name="connsiteY0" fmla="*/ 0 h 10000"/>
              <a:gd name="connsiteX1" fmla="*/ 0 w 10363"/>
              <a:gd name="connsiteY1" fmla="*/ 10000 h 10000"/>
              <a:gd name="connsiteX2" fmla="*/ 10363 w 10363"/>
              <a:gd name="connsiteY2" fmla="*/ 9965 h 10000"/>
              <a:gd name="connsiteX3" fmla="*/ 10363 w 10363"/>
              <a:gd name="connsiteY3" fmla="*/ 71 h 10000"/>
              <a:gd name="connsiteX4" fmla="*/ 1983 w 10363"/>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 h="10000">
                <a:moveTo>
                  <a:pt x="1983" y="0"/>
                </a:moveTo>
                <a:lnTo>
                  <a:pt x="0" y="10000"/>
                </a:lnTo>
                <a:lnTo>
                  <a:pt x="10363" y="9965"/>
                </a:lnTo>
                <a:lnTo>
                  <a:pt x="10363" y="71"/>
                </a:lnTo>
                <a:lnTo>
                  <a:pt x="1983" y="0"/>
                </a:lnTo>
                <a:close/>
              </a:path>
            </a:pathLst>
          </a:custGeom>
          <a:solidFill>
            <a:schemeClr val="bg1"/>
          </a:solidFill>
          <a:ln w="9525">
            <a:solidFill>
              <a:schemeClr val="bg1"/>
            </a:solidFill>
            <a:round/>
            <a:headEnd/>
            <a:tailEnd/>
          </a:ln>
          <a:effectLst/>
        </p:spPr>
        <p:txBody>
          <a:bodyPr/>
          <a:lstStyle/>
          <a:p>
            <a:pPr>
              <a:defRPr/>
            </a:pPr>
            <a:endParaRPr lang="fr-FR" dirty="0"/>
          </a:p>
        </p:txBody>
      </p:sp>
      <p:pic>
        <p:nvPicPr>
          <p:cNvPr id="16" name="Picture 13" descr="logo-ensam-petit"/>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859812" y="84130"/>
            <a:ext cx="1018617" cy="306000"/>
          </a:xfrm>
          <a:prstGeom prst="rect">
            <a:avLst/>
          </a:prstGeom>
          <a:noFill/>
          <a:ln w="9525">
            <a:noFill/>
            <a:miter lim="800000"/>
            <a:headEnd/>
            <a:tailEnd/>
          </a:ln>
        </p:spPr>
      </p:pic>
      <p:sp>
        <p:nvSpPr>
          <p:cNvPr id="17" name="Line 15"/>
          <p:cNvSpPr>
            <a:spLocks noChangeShapeType="1"/>
          </p:cNvSpPr>
          <p:nvPr/>
        </p:nvSpPr>
        <p:spPr bwMode="auto">
          <a:xfrm>
            <a:off x="165100" y="6540500"/>
            <a:ext cx="6096000" cy="0"/>
          </a:xfrm>
          <a:prstGeom prst="line">
            <a:avLst/>
          </a:prstGeom>
          <a:noFill/>
          <a:ln w="9525">
            <a:solidFill>
              <a:srgbClr val="F7941D"/>
            </a:solidFill>
            <a:round/>
            <a:headEnd/>
            <a:tailEnd/>
          </a:ln>
          <a:effectLst/>
        </p:spPr>
        <p:txBody>
          <a:bodyPr wrap="none" lIns="0" tIns="0" rIns="0" bIns="0">
            <a:spAutoFit/>
          </a:bodyPr>
          <a:lstStyle/>
          <a:p>
            <a:pPr>
              <a:defRPr/>
            </a:pPr>
            <a:endParaRPr lang="fr-FR" dirty="0"/>
          </a:p>
        </p:txBody>
      </p:sp>
      <p:sp>
        <p:nvSpPr>
          <p:cNvPr id="18" name="Rectangle 18"/>
          <p:cNvSpPr/>
          <p:nvPr/>
        </p:nvSpPr>
        <p:spPr>
          <a:xfrm>
            <a:off x="190500" y="6565900"/>
            <a:ext cx="7951788" cy="246221"/>
          </a:xfrm>
          <a:prstGeom prst="rect">
            <a:avLst/>
          </a:prstGeom>
        </p:spPr>
        <p:txBody>
          <a:bodyPr wrap="square">
            <a:spAutoFit/>
          </a:bodyPr>
          <a:lstStyle/>
          <a:p>
            <a:pPr>
              <a:defRPr/>
            </a:pPr>
            <a:r>
              <a:rPr lang="fr-FR" sz="1000" dirty="0" smtClean="0"/>
              <a:t>GRT / Juin </a:t>
            </a:r>
            <a:r>
              <a:rPr lang="fr-FR" sz="1000" baseline="0" dirty="0" smtClean="0"/>
              <a:t>2</a:t>
            </a:r>
            <a:r>
              <a:rPr lang="fr-FR" sz="1000" dirty="0" smtClean="0"/>
              <a:t>014</a:t>
            </a:r>
            <a:r>
              <a:rPr lang="fr-FR" sz="1000" baseline="0" dirty="0" smtClean="0"/>
              <a:t> / Shirin MIRDAMADI &amp; Mehrdad MOHAMMADI</a:t>
            </a:r>
            <a:endParaRPr lang="fr-FR" sz="1000" dirty="0"/>
          </a:p>
        </p:txBody>
      </p:sp>
      <p:pic>
        <p:nvPicPr>
          <p:cNvPr id="19" name="Picture 24"/>
          <p:cNvPicPr>
            <a:picLocks noChangeAspect="1" noChangeArrowheads="1"/>
          </p:cNvPicPr>
          <p:nvPr/>
        </p:nvPicPr>
        <p:blipFill>
          <a:blip r:embed="rId5" cstate="print"/>
          <a:srcRect/>
          <a:stretch>
            <a:fillRect/>
          </a:stretch>
        </p:blipFill>
        <p:spPr bwMode="auto">
          <a:xfrm>
            <a:off x="7856301" y="783132"/>
            <a:ext cx="1250869" cy="382210"/>
          </a:xfrm>
          <a:prstGeom prst="rect">
            <a:avLst/>
          </a:prstGeom>
          <a:noFill/>
          <a:ln w="9525">
            <a:noFill/>
            <a:miter lim="800000"/>
            <a:headEnd/>
            <a:tailEnd/>
          </a:ln>
        </p:spPr>
      </p:pic>
      <p:sp>
        <p:nvSpPr>
          <p:cNvPr id="25" name="Rectangle 14"/>
          <p:cNvSpPr>
            <a:spLocks noGrp="1" noChangeArrowheads="1"/>
          </p:cNvSpPr>
          <p:nvPr>
            <p:ph type="title"/>
          </p:nvPr>
        </p:nvSpPr>
        <p:spPr bwMode="auto">
          <a:xfrm>
            <a:off x="127000" y="88900"/>
            <a:ext cx="6883400" cy="603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pic>
        <p:nvPicPr>
          <p:cNvPr id="22" name="Image 21" descr="D:\Arts_et_Metiers_ParisTech\Logothèque\enim.png"/>
          <p:cNvPicPr>
            <a:picLocks noChangeAspect="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8381405" y="377395"/>
            <a:ext cx="716665" cy="321768"/>
          </a:xfrm>
          <a:prstGeom prst="rect">
            <a:avLst/>
          </a:prstGeom>
          <a:noFill/>
          <a:ln>
            <a:noFill/>
          </a:ln>
        </p:spPr>
      </p:pic>
      <p:sp>
        <p:nvSpPr>
          <p:cNvPr id="20" name="Rectangle 10"/>
          <p:cNvSpPr>
            <a:spLocks noChangeArrowheads="1"/>
          </p:cNvSpPr>
          <p:nvPr userDrawn="1"/>
        </p:nvSpPr>
        <p:spPr bwMode="auto">
          <a:xfrm>
            <a:off x="8762886" y="6479349"/>
            <a:ext cx="444533" cy="307260"/>
          </a:xfrm>
          <a:prstGeom prst="rect">
            <a:avLst/>
          </a:prstGeom>
          <a:noFill/>
          <a:ln w="9525">
            <a:noFill/>
            <a:miter lim="800000"/>
            <a:headEnd/>
            <a:tailEnd/>
          </a:ln>
          <a:effectLst/>
        </p:spPr>
        <p:txBody>
          <a:bodyPr/>
          <a:lstStyle/>
          <a:p>
            <a:pPr algn="l">
              <a:defRPr/>
            </a:pPr>
            <a:r>
              <a:rPr lang="fr-FR" b="1" dirty="0" smtClean="0">
                <a:solidFill>
                  <a:schemeClr val="bg1"/>
                </a:solidFill>
              </a:rPr>
              <a:t>35</a:t>
            </a:r>
            <a:endParaRPr lang="fr-FR" b="1" dirty="0">
              <a:solidFill>
                <a:schemeClr val="bg1"/>
              </a:solidFill>
            </a:endParaRPr>
          </a:p>
        </p:txBody>
      </p:sp>
      <p:sp>
        <p:nvSpPr>
          <p:cNvPr id="2" name="Forme libre 1"/>
          <p:cNvSpPr/>
          <p:nvPr userDrawn="1"/>
        </p:nvSpPr>
        <p:spPr>
          <a:xfrm>
            <a:off x="8785183" y="6458675"/>
            <a:ext cx="108000" cy="231494"/>
          </a:xfrm>
          <a:custGeom>
            <a:avLst/>
            <a:gdLst>
              <a:gd name="connsiteX0" fmla="*/ 81023 w 81023"/>
              <a:gd name="connsiteY0" fmla="*/ 0 h 231494"/>
              <a:gd name="connsiteX1" fmla="*/ 0 w 81023"/>
              <a:gd name="connsiteY1" fmla="*/ 231494 h 231494"/>
            </a:gdLst>
            <a:ahLst/>
            <a:cxnLst>
              <a:cxn ang="0">
                <a:pos x="connsiteX0" y="connsiteY0"/>
              </a:cxn>
              <a:cxn ang="0">
                <a:pos x="connsiteX1" y="connsiteY1"/>
              </a:cxn>
            </a:cxnLst>
            <a:rect l="l" t="t" r="r" b="b"/>
            <a:pathLst>
              <a:path w="81023" h="231494">
                <a:moveTo>
                  <a:pt x="81023" y="0"/>
                </a:moveTo>
                <a:lnTo>
                  <a:pt x="0" y="231494"/>
                </a:lnTo>
              </a:path>
            </a:pathLst>
          </a:custGeom>
          <a:noFill/>
          <a:ln w="12700">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3" name="Rectangle 10"/>
          <p:cNvSpPr>
            <a:spLocks noChangeArrowheads="1"/>
          </p:cNvSpPr>
          <p:nvPr/>
        </p:nvSpPr>
        <p:spPr bwMode="auto">
          <a:xfrm>
            <a:off x="8256125" y="6316515"/>
            <a:ext cx="647700" cy="307260"/>
          </a:xfrm>
          <a:prstGeom prst="rect">
            <a:avLst/>
          </a:prstGeom>
          <a:noFill/>
          <a:ln w="9525">
            <a:noFill/>
            <a:miter lim="800000"/>
            <a:headEnd/>
            <a:tailEnd/>
          </a:ln>
          <a:effectLst/>
        </p:spPr>
        <p:txBody>
          <a:bodyPr/>
          <a:lstStyle/>
          <a:p>
            <a:pPr algn="r">
              <a:defRPr/>
            </a:pPr>
            <a:fld id="{B798C6F9-7F06-4C6A-81A9-BE8C1AAE917B}" type="slidenum">
              <a:rPr lang="fr-FR" b="1">
                <a:solidFill>
                  <a:schemeClr val="bg1"/>
                </a:solidFill>
              </a:rPr>
              <a:pPr algn="r">
                <a:defRPr/>
              </a:pPr>
              <a:t>‹#›</a:t>
            </a:fld>
            <a:endParaRPr lang="fr-FR"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3" r:id="rId2"/>
  </p:sldLayoutIdLst>
  <p:timing>
    <p:tnLst>
      <p:par>
        <p:cTn id="1" dur="indefinite" restart="never" nodeType="tmRoot"/>
      </p:par>
    </p:tnLst>
  </p:timing>
  <p:txStyles>
    <p:titleStyle>
      <a:lvl1pPr algn="l" defTabSz="914400" rtl="0" eaLnBrk="1" latinLnBrk="0" hangingPunct="1">
        <a:spcBef>
          <a:spcPct val="0"/>
        </a:spcBef>
        <a:buNone/>
        <a:defRPr sz="2400" kern="1200">
          <a:solidFill>
            <a:schemeClr val="bg1"/>
          </a:solidFill>
          <a:latin typeface="Arial Black"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457200" y="1268413"/>
            <a:ext cx="8229600" cy="5040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099" name="Rectangle 3"/>
          <p:cNvSpPr>
            <a:spLocks noChangeArrowheads="1"/>
          </p:cNvSpPr>
          <p:nvPr/>
        </p:nvSpPr>
        <p:spPr bwMode="auto">
          <a:xfrm>
            <a:off x="0" y="0"/>
            <a:ext cx="5270500" cy="914400"/>
          </a:xfrm>
          <a:prstGeom prst="rect">
            <a:avLst/>
          </a:prstGeom>
          <a:solidFill>
            <a:srgbClr val="FF9900"/>
          </a:soli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4100" name="Rectangle 4"/>
          <p:cNvSpPr>
            <a:spLocks noChangeArrowheads="1"/>
          </p:cNvSpPr>
          <p:nvPr/>
        </p:nvSpPr>
        <p:spPr bwMode="auto">
          <a:xfrm>
            <a:off x="5232400" y="0"/>
            <a:ext cx="3035300" cy="914400"/>
          </a:xfrm>
          <a:prstGeom prst="rect">
            <a:avLst/>
          </a:prstGeom>
          <a:gradFill rotWithShape="1">
            <a:gsLst>
              <a:gs pos="0">
                <a:srgbClr val="FF9900"/>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4101" name="Rectangle 5"/>
          <p:cNvSpPr>
            <a:spLocks noChangeArrowheads="1"/>
          </p:cNvSpPr>
          <p:nvPr/>
        </p:nvSpPr>
        <p:spPr bwMode="auto">
          <a:xfrm>
            <a:off x="0" y="773113"/>
            <a:ext cx="9137650" cy="268287"/>
          </a:xfrm>
          <a:prstGeom prst="rect">
            <a:avLst/>
          </a:prstGeom>
          <a:solidFill>
            <a:schemeClr val="bg1"/>
          </a:solidFill>
          <a:ln w="9525">
            <a:solidFill>
              <a:schemeClr val="bg1"/>
            </a:solid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4103" name="Freeform 7"/>
          <p:cNvSpPr>
            <a:spLocks/>
          </p:cNvSpPr>
          <p:nvPr/>
        </p:nvSpPr>
        <p:spPr bwMode="auto">
          <a:xfrm>
            <a:off x="8229600" y="6088063"/>
            <a:ext cx="914400" cy="769937"/>
          </a:xfrm>
          <a:custGeom>
            <a:avLst/>
            <a:gdLst/>
            <a:ahLst/>
            <a:cxnLst>
              <a:cxn ang="0">
                <a:pos x="82" y="485"/>
              </a:cxn>
              <a:cxn ang="0">
                <a:pos x="576" y="485"/>
              </a:cxn>
              <a:cxn ang="0">
                <a:pos x="576" y="61"/>
              </a:cxn>
              <a:cxn ang="0">
                <a:pos x="82" y="485"/>
              </a:cxn>
            </a:cxnLst>
            <a:rect l="0" t="0" r="r" b="b"/>
            <a:pathLst>
              <a:path w="576" h="485">
                <a:moveTo>
                  <a:pt x="82" y="485"/>
                </a:moveTo>
                <a:cubicBezTo>
                  <a:pt x="329" y="485"/>
                  <a:pt x="576" y="485"/>
                  <a:pt x="576" y="485"/>
                </a:cubicBezTo>
                <a:lnTo>
                  <a:pt x="576" y="61"/>
                </a:lnTo>
                <a:cubicBezTo>
                  <a:pt x="154" y="0"/>
                  <a:pt x="0" y="225"/>
                  <a:pt x="82" y="485"/>
                </a:cubicBezTo>
                <a:close/>
              </a:path>
            </a:pathLst>
          </a:custGeom>
          <a:solidFill>
            <a:srgbClr val="F7941D"/>
          </a:solidFill>
          <a:ln w="9525" cap="flat" cmpd="sng">
            <a:noFill/>
            <a:prstDash val="solid"/>
            <a:round/>
            <a:headEnd type="none" w="med" len="med"/>
            <a:tailEnd type="none" w="med" len="med"/>
          </a:ln>
          <a:effectLst/>
        </p:spPr>
        <p:txBody>
          <a:bodyPr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4104" name="Freeform 8"/>
          <p:cNvSpPr>
            <a:spLocks/>
          </p:cNvSpPr>
          <p:nvPr/>
        </p:nvSpPr>
        <p:spPr bwMode="auto">
          <a:xfrm>
            <a:off x="8369300" y="6134100"/>
            <a:ext cx="774700" cy="723900"/>
          </a:xfrm>
          <a:custGeom>
            <a:avLst/>
            <a:gdLst/>
            <a:ahLst/>
            <a:cxnLst>
              <a:cxn ang="0">
                <a:pos x="64" y="536"/>
              </a:cxn>
              <a:cxn ang="0">
                <a:pos x="448" y="536"/>
              </a:cxn>
              <a:cxn ang="0">
                <a:pos x="448" y="64"/>
              </a:cxn>
              <a:cxn ang="0">
                <a:pos x="64" y="536"/>
              </a:cxn>
            </a:cxnLst>
            <a:rect l="0" t="0" r="r" b="b"/>
            <a:pathLst>
              <a:path w="448" h="536">
                <a:moveTo>
                  <a:pt x="64" y="536"/>
                </a:moveTo>
                <a:cubicBezTo>
                  <a:pt x="256" y="536"/>
                  <a:pt x="448" y="536"/>
                  <a:pt x="448" y="536"/>
                </a:cubicBezTo>
                <a:cubicBezTo>
                  <a:pt x="448" y="536"/>
                  <a:pt x="448" y="300"/>
                  <a:pt x="448" y="64"/>
                </a:cubicBezTo>
                <a:cubicBezTo>
                  <a:pt x="120" y="0"/>
                  <a:pt x="0" y="264"/>
                  <a:pt x="64" y="536"/>
                </a:cubicBezTo>
                <a:close/>
              </a:path>
            </a:pathLst>
          </a:custGeom>
          <a:solidFill>
            <a:srgbClr val="872766"/>
          </a:solidFill>
          <a:ln w="9525" cap="flat" cmpd="sng">
            <a:noFill/>
            <a:prstDash val="solid"/>
            <a:round/>
            <a:headEnd type="none" w="med" len="med"/>
            <a:tailEnd type="none" w="med" len="med"/>
          </a:ln>
          <a:effectLst/>
        </p:spPr>
        <p:txBody>
          <a:bodyPr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4105" name="Freeform 9"/>
          <p:cNvSpPr>
            <a:spLocks/>
          </p:cNvSpPr>
          <p:nvPr/>
        </p:nvSpPr>
        <p:spPr bwMode="auto">
          <a:xfrm>
            <a:off x="8362950" y="6124575"/>
            <a:ext cx="781050" cy="735013"/>
          </a:xfrm>
          <a:custGeom>
            <a:avLst/>
            <a:gdLst/>
            <a:ahLst/>
            <a:cxnLst>
              <a:cxn ang="0">
                <a:pos x="75" y="463"/>
              </a:cxn>
              <a:cxn ang="0">
                <a:pos x="492" y="64"/>
              </a:cxn>
            </a:cxnLst>
            <a:rect l="0" t="0" r="r" b="b"/>
            <a:pathLst>
              <a:path w="492" h="463">
                <a:moveTo>
                  <a:pt x="75" y="463"/>
                </a:moveTo>
                <a:cubicBezTo>
                  <a:pt x="0" y="216"/>
                  <a:pt x="156" y="0"/>
                  <a:pt x="492" y="64"/>
                </a:cubicBezTo>
              </a:path>
            </a:pathLst>
          </a:custGeom>
          <a:noFill/>
          <a:ln w="28575" cap="flat" cmpd="sng">
            <a:solidFill>
              <a:schemeClr val="bg1"/>
            </a:solidFill>
            <a:prstDash val="solid"/>
            <a:round/>
            <a:headEnd type="none" w="med" len="med"/>
            <a:tailEnd type="none" w="med" len="med"/>
          </a:ln>
          <a:effectLst/>
        </p:spPr>
        <p:txBody>
          <a:bodyPr wrap="none"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sp>
        <p:nvSpPr>
          <p:cNvPr id="4107" name="Rectangle 11"/>
          <p:cNvSpPr>
            <a:spLocks noChangeArrowheads="1"/>
          </p:cNvSpPr>
          <p:nvPr/>
        </p:nvSpPr>
        <p:spPr bwMode="auto">
          <a:xfrm>
            <a:off x="0" y="819150"/>
            <a:ext cx="7620000" cy="201613"/>
          </a:xfrm>
          <a:prstGeom prst="rect">
            <a:avLst/>
          </a:prstGeom>
          <a:solidFill>
            <a:srgbClr val="872766"/>
          </a:solidFill>
          <a:ln w="9525">
            <a:noFill/>
            <a:miter lim="800000"/>
            <a:headEnd/>
            <a:tailEnd/>
          </a:ln>
          <a:effectLst/>
        </p:spPr>
        <p:txBody>
          <a:bodyPr wrap="none" anchor="ctr"/>
          <a:lstStyle/>
          <a:p>
            <a:pPr fontAlgn="base">
              <a:spcBef>
                <a:spcPct val="0"/>
              </a:spcBef>
              <a:spcAft>
                <a:spcPct val="0"/>
              </a:spcAft>
              <a:defRPr/>
            </a:pPr>
            <a:endParaRPr lang="fr-FR" dirty="0">
              <a:solidFill>
                <a:srgbClr val="000000"/>
              </a:solidFill>
              <a:cs typeface="Arial" pitchFamily="34" charset="0"/>
            </a:endParaRPr>
          </a:p>
        </p:txBody>
      </p:sp>
      <p:sp>
        <p:nvSpPr>
          <p:cNvPr id="4108" name="Freeform 12"/>
          <p:cNvSpPr>
            <a:spLocks/>
          </p:cNvSpPr>
          <p:nvPr/>
        </p:nvSpPr>
        <p:spPr bwMode="auto">
          <a:xfrm>
            <a:off x="7339013" y="579438"/>
            <a:ext cx="1804987" cy="447675"/>
          </a:xfrm>
          <a:custGeom>
            <a:avLst/>
            <a:gdLst/>
            <a:ahLst/>
            <a:cxnLst>
              <a:cxn ang="0">
                <a:pos x="156" y="0"/>
              </a:cxn>
              <a:cxn ang="0">
                <a:pos x="0" y="282"/>
              </a:cxn>
              <a:cxn ang="0">
                <a:pos x="1137" y="281"/>
              </a:cxn>
              <a:cxn ang="0">
                <a:pos x="1137" y="2"/>
              </a:cxn>
              <a:cxn ang="0">
                <a:pos x="156" y="0"/>
              </a:cxn>
            </a:cxnLst>
            <a:rect l="0" t="0" r="r" b="b"/>
            <a:pathLst>
              <a:path w="1137" h="282">
                <a:moveTo>
                  <a:pt x="156" y="0"/>
                </a:moveTo>
                <a:lnTo>
                  <a:pt x="0" y="282"/>
                </a:lnTo>
                <a:lnTo>
                  <a:pt x="1137" y="281"/>
                </a:lnTo>
                <a:lnTo>
                  <a:pt x="1137" y="2"/>
                </a:lnTo>
                <a:lnTo>
                  <a:pt x="156" y="0"/>
                </a:lnTo>
                <a:close/>
              </a:path>
            </a:pathLst>
          </a:custGeom>
          <a:solidFill>
            <a:schemeClr val="bg1"/>
          </a:solidFill>
          <a:ln w="9525">
            <a:solidFill>
              <a:schemeClr val="bg1"/>
            </a:solidFill>
            <a:round/>
            <a:headEnd/>
            <a:tailEnd/>
          </a:ln>
          <a:effectLst/>
        </p:spPr>
        <p:txBody>
          <a:bodyPr/>
          <a:lstStyle/>
          <a:p>
            <a:pPr fontAlgn="base">
              <a:spcBef>
                <a:spcPct val="0"/>
              </a:spcBef>
              <a:spcAft>
                <a:spcPct val="0"/>
              </a:spcAft>
              <a:defRPr/>
            </a:pPr>
            <a:endParaRPr lang="fr-FR" dirty="0">
              <a:solidFill>
                <a:srgbClr val="000000"/>
              </a:solidFill>
              <a:cs typeface="Arial" pitchFamily="34" charset="0"/>
            </a:endParaRPr>
          </a:p>
        </p:txBody>
      </p:sp>
      <p:pic>
        <p:nvPicPr>
          <p:cNvPr id="2" name="Picture 13" descr="logo-ensam-petit"/>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15250" y="622300"/>
            <a:ext cx="1301750" cy="390525"/>
          </a:xfrm>
          <a:prstGeom prst="rect">
            <a:avLst/>
          </a:prstGeom>
          <a:noFill/>
          <a:ln w="9525">
            <a:noFill/>
            <a:miter lim="800000"/>
            <a:headEnd/>
            <a:tailEnd/>
          </a:ln>
        </p:spPr>
      </p:pic>
      <p:sp>
        <p:nvSpPr>
          <p:cNvPr id="4109" name="Rectangle 14"/>
          <p:cNvSpPr>
            <a:spLocks noGrp="1" noChangeArrowheads="1"/>
          </p:cNvSpPr>
          <p:nvPr>
            <p:ph type="title"/>
          </p:nvPr>
        </p:nvSpPr>
        <p:spPr bwMode="auto">
          <a:xfrm>
            <a:off x="127000" y="88900"/>
            <a:ext cx="7253288" cy="603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4111" name="Line 15"/>
          <p:cNvSpPr>
            <a:spLocks noChangeShapeType="1"/>
          </p:cNvSpPr>
          <p:nvPr/>
        </p:nvSpPr>
        <p:spPr bwMode="auto">
          <a:xfrm>
            <a:off x="165100" y="6540500"/>
            <a:ext cx="6096000" cy="0"/>
          </a:xfrm>
          <a:prstGeom prst="line">
            <a:avLst/>
          </a:prstGeom>
          <a:noFill/>
          <a:ln w="9525">
            <a:solidFill>
              <a:srgbClr val="F7941D"/>
            </a:solidFill>
            <a:round/>
            <a:headEnd/>
            <a:tailEnd/>
          </a:ln>
          <a:effectLst/>
        </p:spPr>
        <p:txBody>
          <a:bodyPr wrap="none" lIns="0" tIns="0" rIns="0" bIns="0">
            <a:spAutoFit/>
          </a:bodyPr>
          <a:lstStyle/>
          <a:p>
            <a:pPr fontAlgn="base">
              <a:spcBef>
                <a:spcPct val="0"/>
              </a:spcBef>
              <a:spcAft>
                <a:spcPct val="0"/>
              </a:spcAft>
              <a:defRPr/>
            </a:pPr>
            <a:endParaRPr lang="fr-FR" dirty="0">
              <a:solidFill>
                <a:srgbClr val="000000"/>
              </a:solidFill>
              <a:cs typeface="Arial" pitchFamily="34" charset="0"/>
            </a:endParaRPr>
          </a:p>
        </p:txBody>
      </p:sp>
      <p:pic>
        <p:nvPicPr>
          <p:cNvPr id="3" name="Picture 24"/>
          <p:cNvPicPr>
            <a:picLocks noChangeAspect="1" noChangeArrowheads="1"/>
          </p:cNvPicPr>
          <p:nvPr/>
        </p:nvPicPr>
        <p:blipFill>
          <a:blip r:embed="rId5" cstate="print"/>
          <a:srcRect/>
          <a:stretch>
            <a:fillRect/>
          </a:stretch>
        </p:blipFill>
        <p:spPr bwMode="auto">
          <a:xfrm>
            <a:off x="7715250" y="142875"/>
            <a:ext cx="1428750" cy="436563"/>
          </a:xfrm>
          <a:prstGeom prst="rect">
            <a:avLst/>
          </a:prstGeom>
          <a:noFill/>
          <a:ln w="9525">
            <a:noFill/>
            <a:miter lim="800000"/>
            <a:headEnd/>
            <a:tailEnd/>
          </a:ln>
        </p:spPr>
      </p:pic>
      <p:sp>
        <p:nvSpPr>
          <p:cNvPr id="17" name="Rectangle 18"/>
          <p:cNvSpPr/>
          <p:nvPr userDrawn="1"/>
        </p:nvSpPr>
        <p:spPr>
          <a:xfrm>
            <a:off x="190500" y="6565900"/>
            <a:ext cx="7951788" cy="246221"/>
          </a:xfrm>
          <a:prstGeom prst="rect">
            <a:avLst/>
          </a:prstGeom>
        </p:spPr>
        <p:txBody>
          <a:bodyPr wrap="square">
            <a:spAutoFit/>
          </a:bodyPr>
          <a:lstStyle/>
          <a:p>
            <a:pPr>
              <a:defRPr/>
            </a:pPr>
            <a:r>
              <a:rPr lang="fr-FR" sz="1000" dirty="0" smtClean="0"/>
              <a:t>GRT / Juin </a:t>
            </a:r>
            <a:r>
              <a:rPr lang="fr-FR" sz="1000" baseline="0" dirty="0" smtClean="0"/>
              <a:t>2</a:t>
            </a:r>
            <a:r>
              <a:rPr lang="fr-FR" sz="1000" dirty="0" smtClean="0"/>
              <a:t>014</a:t>
            </a:r>
            <a:r>
              <a:rPr lang="fr-FR" sz="1000" baseline="0" dirty="0" smtClean="0"/>
              <a:t> / Shirin MIRDAMADI &amp; Mehrdad MOHAMMADI</a:t>
            </a:r>
            <a:endParaRPr lang="fr-FR" sz="1000" dirty="0"/>
          </a:p>
        </p:txBody>
      </p:sp>
      <p:sp>
        <p:nvSpPr>
          <p:cNvPr id="19" name="Rectangle 10"/>
          <p:cNvSpPr>
            <a:spLocks noChangeArrowheads="1"/>
          </p:cNvSpPr>
          <p:nvPr userDrawn="1"/>
        </p:nvSpPr>
        <p:spPr bwMode="auto">
          <a:xfrm>
            <a:off x="8762886" y="6479349"/>
            <a:ext cx="444533" cy="307260"/>
          </a:xfrm>
          <a:prstGeom prst="rect">
            <a:avLst/>
          </a:prstGeom>
          <a:noFill/>
          <a:ln w="9525">
            <a:noFill/>
            <a:miter lim="800000"/>
            <a:headEnd/>
            <a:tailEnd/>
          </a:ln>
          <a:effectLst/>
        </p:spPr>
        <p:txBody>
          <a:bodyPr/>
          <a:lstStyle/>
          <a:p>
            <a:pPr algn="l">
              <a:defRPr/>
            </a:pPr>
            <a:r>
              <a:rPr lang="fr-FR" b="1" dirty="0" smtClean="0">
                <a:solidFill>
                  <a:schemeClr val="bg1"/>
                </a:solidFill>
              </a:rPr>
              <a:t>35</a:t>
            </a:r>
            <a:endParaRPr lang="fr-FR" b="1" dirty="0">
              <a:solidFill>
                <a:schemeClr val="bg1"/>
              </a:solidFill>
            </a:endParaRPr>
          </a:p>
        </p:txBody>
      </p:sp>
      <p:sp>
        <p:nvSpPr>
          <p:cNvPr id="20" name="Forme libre 19"/>
          <p:cNvSpPr/>
          <p:nvPr userDrawn="1"/>
        </p:nvSpPr>
        <p:spPr>
          <a:xfrm>
            <a:off x="8785183" y="6458675"/>
            <a:ext cx="108000" cy="231494"/>
          </a:xfrm>
          <a:custGeom>
            <a:avLst/>
            <a:gdLst>
              <a:gd name="connsiteX0" fmla="*/ 81023 w 81023"/>
              <a:gd name="connsiteY0" fmla="*/ 0 h 231494"/>
              <a:gd name="connsiteX1" fmla="*/ 0 w 81023"/>
              <a:gd name="connsiteY1" fmla="*/ 231494 h 231494"/>
            </a:gdLst>
            <a:ahLst/>
            <a:cxnLst>
              <a:cxn ang="0">
                <a:pos x="connsiteX0" y="connsiteY0"/>
              </a:cxn>
              <a:cxn ang="0">
                <a:pos x="connsiteX1" y="connsiteY1"/>
              </a:cxn>
            </a:cxnLst>
            <a:rect l="l" t="t" r="r" b="b"/>
            <a:pathLst>
              <a:path w="81023" h="231494">
                <a:moveTo>
                  <a:pt x="81023" y="0"/>
                </a:moveTo>
                <a:lnTo>
                  <a:pt x="0" y="231494"/>
                </a:lnTo>
              </a:path>
            </a:pathLst>
          </a:custGeom>
          <a:noFill/>
          <a:ln w="12700">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1" name="Rectangle 10"/>
          <p:cNvSpPr>
            <a:spLocks noChangeArrowheads="1"/>
          </p:cNvSpPr>
          <p:nvPr userDrawn="1"/>
        </p:nvSpPr>
        <p:spPr bwMode="auto">
          <a:xfrm>
            <a:off x="8256125" y="6316515"/>
            <a:ext cx="647700" cy="307260"/>
          </a:xfrm>
          <a:prstGeom prst="rect">
            <a:avLst/>
          </a:prstGeom>
          <a:noFill/>
          <a:ln w="9525">
            <a:noFill/>
            <a:miter lim="800000"/>
            <a:headEnd/>
            <a:tailEnd/>
          </a:ln>
          <a:effectLst/>
        </p:spPr>
        <p:txBody>
          <a:bodyPr/>
          <a:lstStyle/>
          <a:p>
            <a:pPr algn="r">
              <a:defRPr/>
            </a:pPr>
            <a:fld id="{B798C6F9-7F06-4C6A-81A9-BE8C1AAE917B}" type="slidenum">
              <a:rPr lang="fr-FR" b="1">
                <a:solidFill>
                  <a:schemeClr val="bg1"/>
                </a:solidFill>
              </a:rPr>
              <a:pPr algn="r">
                <a:defRPr/>
              </a:pPr>
              <a:t>‹#›</a:t>
            </a:fld>
            <a:endParaRPr lang="fr-FR" b="1"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Lst>
  <p:timing>
    <p:tnLst>
      <p:par>
        <p:cTn id="1" dur="indefinite" restart="never" nodeType="tmRoot"/>
      </p:par>
    </p:tnLst>
  </p:timing>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Black" pitchFamily="34" charset="0"/>
        </a:defRPr>
      </a:lvl2pPr>
      <a:lvl3pPr algn="l" rtl="0" eaLnBrk="0" fontAlgn="base" hangingPunct="0">
        <a:spcBef>
          <a:spcPct val="0"/>
        </a:spcBef>
        <a:spcAft>
          <a:spcPct val="0"/>
        </a:spcAft>
        <a:defRPr sz="3200">
          <a:solidFill>
            <a:schemeClr val="bg1"/>
          </a:solidFill>
          <a:latin typeface="Arial Black" pitchFamily="34" charset="0"/>
        </a:defRPr>
      </a:lvl3pPr>
      <a:lvl4pPr algn="l" rtl="0" eaLnBrk="0" fontAlgn="base" hangingPunct="0">
        <a:spcBef>
          <a:spcPct val="0"/>
        </a:spcBef>
        <a:spcAft>
          <a:spcPct val="0"/>
        </a:spcAft>
        <a:defRPr sz="3200">
          <a:solidFill>
            <a:schemeClr val="bg1"/>
          </a:solidFill>
          <a:latin typeface="Arial Black" pitchFamily="34" charset="0"/>
        </a:defRPr>
      </a:lvl4pPr>
      <a:lvl5pPr algn="l" rtl="0" eaLnBrk="0" fontAlgn="base" hangingPunct="0">
        <a:spcBef>
          <a:spcPct val="0"/>
        </a:spcBef>
        <a:spcAft>
          <a:spcPct val="0"/>
        </a:spcAft>
        <a:defRPr sz="3200">
          <a:solidFill>
            <a:schemeClr val="bg1"/>
          </a:solidFill>
          <a:latin typeface="Arial Black" pitchFamily="34" charset="0"/>
        </a:defRPr>
      </a:lvl5pPr>
      <a:lvl6pPr marL="457200" algn="l" rtl="0" fontAlgn="base">
        <a:spcBef>
          <a:spcPct val="0"/>
        </a:spcBef>
        <a:spcAft>
          <a:spcPct val="0"/>
        </a:spcAft>
        <a:defRPr sz="3200">
          <a:solidFill>
            <a:schemeClr val="bg1"/>
          </a:solidFill>
          <a:latin typeface="Arial Black" pitchFamily="34" charset="0"/>
        </a:defRPr>
      </a:lvl6pPr>
      <a:lvl7pPr marL="914400" algn="l" rtl="0" fontAlgn="base">
        <a:spcBef>
          <a:spcPct val="0"/>
        </a:spcBef>
        <a:spcAft>
          <a:spcPct val="0"/>
        </a:spcAft>
        <a:defRPr sz="3200">
          <a:solidFill>
            <a:schemeClr val="bg1"/>
          </a:solidFill>
          <a:latin typeface="Arial Black" pitchFamily="34" charset="0"/>
        </a:defRPr>
      </a:lvl7pPr>
      <a:lvl8pPr marL="1371600" algn="l" rtl="0" fontAlgn="base">
        <a:spcBef>
          <a:spcPct val="0"/>
        </a:spcBef>
        <a:spcAft>
          <a:spcPct val="0"/>
        </a:spcAft>
        <a:defRPr sz="3200">
          <a:solidFill>
            <a:schemeClr val="bg1"/>
          </a:solidFill>
          <a:latin typeface="Arial Black" pitchFamily="34" charset="0"/>
        </a:defRPr>
      </a:lvl8pPr>
      <a:lvl9pPr marL="1828800" algn="l" rtl="0" fontAlgn="base">
        <a:spcBef>
          <a:spcPct val="0"/>
        </a:spcBef>
        <a:spcAft>
          <a:spcPct val="0"/>
        </a:spcAft>
        <a:defRPr sz="32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14.e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4.emf"/><Relationship Id="rId4"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14.emf"/><Relationship Id="rId4" Type="http://schemas.openxmlformats.org/officeDocument/2006/relationships/oleObject" Target="../embeddings/oleObject5.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mlDrawing" Target="../drawings/vmlDrawing6.vml"/><Relationship Id="rId5" Type="http://schemas.openxmlformats.org/officeDocument/2006/relationships/image" Target="../media/image14.emf"/><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emf"/></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microsoft.com/office/2007/relationships/hdphoto" Target="../media/hdphoto1.wdp"/><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4.emf"/><Relationship Id="rId4" Type="http://schemas.openxmlformats.org/officeDocument/2006/relationships/image" Target="../media/image23.emf"/><Relationship Id="rId9"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31.jpeg"/><Relationship Id="rId7" Type="http://schemas.openxmlformats.org/officeDocument/2006/relationships/image" Target="../media/image29.emf"/><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microsoft.com/office/2007/relationships/hdphoto" Target="../media/hdphoto2.wdp"/><Relationship Id="rId4" Type="http://schemas.openxmlformats.org/officeDocument/2006/relationships/image" Target="../media/image32.png"/><Relationship Id="rId9" Type="http://schemas.openxmlformats.org/officeDocument/2006/relationships/image" Target="../media/image30.emf"/></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7.png"/><Relationship Id="rId1" Type="http://schemas.openxmlformats.org/officeDocument/2006/relationships/slideLayout" Target="../slideLayouts/slideLayout1.xml"/><Relationship Id="rId5" Type="http://schemas.microsoft.com/office/2007/relationships/hdphoto" Target="../media/hdphoto6.wdp"/><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6.xml"/><Relationship Id="rId7"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emf"/><Relationship Id="rId10" Type="http://schemas.openxmlformats.org/officeDocument/2006/relationships/image" Target="../media/image12.png"/><Relationship Id="rId4" Type="http://schemas.openxmlformats.org/officeDocument/2006/relationships/oleObject" Target="../embeddings/oleObject1.bin"/><Relationship Id="rId9"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13.emf"/><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3200" dirty="0" smtClean="0"/>
              <a:t>GRT</a:t>
            </a:r>
            <a:endParaRPr lang="en-US" sz="3200" dirty="0"/>
          </a:p>
        </p:txBody>
      </p:sp>
      <p:sp>
        <p:nvSpPr>
          <p:cNvPr id="5" name="Titre 1"/>
          <p:cNvSpPr txBox="1">
            <a:spLocks/>
          </p:cNvSpPr>
          <p:nvPr/>
        </p:nvSpPr>
        <p:spPr bwMode="auto">
          <a:xfrm>
            <a:off x="376014" y="1159515"/>
            <a:ext cx="8366333" cy="519611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endParaRPr lang="en-US" sz="1800" dirty="0" smtClean="0">
              <a:solidFill>
                <a:schemeClr val="tx1"/>
              </a:solidFill>
              <a:effectLst>
                <a:outerShdw blurRad="38100" dist="38100" dir="2700000" algn="tl">
                  <a:srgbClr val="000000">
                    <a:alpha val="43137"/>
                  </a:srgbClr>
                </a:outerShdw>
              </a:effectLst>
              <a:latin typeface="+mj-lt"/>
            </a:endParaRPr>
          </a:p>
          <a:p>
            <a:pPr algn="ctr"/>
            <a:r>
              <a:rPr lang="en-US" sz="2800" b="1" dirty="0" smtClean="0">
                <a:solidFill>
                  <a:srgbClr val="000000"/>
                </a:solidFill>
                <a:effectLst>
                  <a:outerShdw blurRad="38100" dist="38100" dir="2700000" algn="tl">
                    <a:srgbClr val="000000">
                      <a:alpha val="43137"/>
                    </a:srgbClr>
                  </a:outerShdw>
                </a:effectLst>
                <a:latin typeface="+mj-lt"/>
              </a:rPr>
              <a:t>A Framework for Inspection Planning under Uncertainty for Production Metrology</a:t>
            </a:r>
          </a:p>
          <a:p>
            <a:pPr algn="ctr"/>
            <a:endParaRPr lang="en-US" sz="2800" b="1" dirty="0" smtClean="0">
              <a:solidFill>
                <a:srgbClr val="000000"/>
              </a:solidFill>
              <a:effectLst>
                <a:outerShdw blurRad="38100" dist="38100" dir="2700000" algn="tl">
                  <a:srgbClr val="000000">
                    <a:alpha val="43137"/>
                  </a:srgbClr>
                </a:outerShdw>
              </a:effectLst>
              <a:latin typeface="+mj-lt"/>
            </a:endParaRPr>
          </a:p>
          <a:p>
            <a:pPr algn="ctr"/>
            <a:endParaRPr lang="en-US" sz="2800" b="1" dirty="0">
              <a:solidFill>
                <a:srgbClr val="000000"/>
              </a:solidFill>
              <a:effectLst>
                <a:outerShdw blurRad="38100" dist="38100" dir="2700000" algn="tl">
                  <a:srgbClr val="000000">
                    <a:alpha val="43137"/>
                  </a:srgbClr>
                </a:outerShdw>
              </a:effectLst>
              <a:latin typeface="+mj-lt"/>
            </a:endParaRPr>
          </a:p>
          <a:p>
            <a:pPr algn="ctr"/>
            <a:r>
              <a:rPr lang="en-US" dirty="0" smtClean="0">
                <a:solidFill>
                  <a:srgbClr val="000000"/>
                </a:solidFill>
                <a:effectLst>
                  <a:outerShdw blurRad="38100" dist="38100" dir="2700000" algn="tl">
                    <a:srgbClr val="000000">
                      <a:alpha val="43137"/>
                    </a:srgbClr>
                  </a:outerShdw>
                </a:effectLst>
                <a:latin typeface="+mj-lt"/>
              </a:rPr>
              <a:t>Shirin </a:t>
            </a:r>
            <a:r>
              <a:rPr lang="en-US" dirty="0" err="1" smtClean="0">
                <a:solidFill>
                  <a:srgbClr val="000000"/>
                </a:solidFill>
                <a:effectLst>
                  <a:outerShdw blurRad="38100" dist="38100" dir="2700000" algn="tl">
                    <a:srgbClr val="000000">
                      <a:alpha val="43137"/>
                    </a:srgbClr>
                  </a:outerShdw>
                </a:effectLst>
                <a:latin typeface="+mj-lt"/>
              </a:rPr>
              <a:t>MIRDAMADI</a:t>
            </a:r>
            <a:r>
              <a:rPr lang="en-US" i="1" baseline="30000" dirty="0" err="1" smtClean="0">
                <a:solidFill>
                  <a:schemeClr val="tx1"/>
                </a:solidFill>
                <a:latin typeface="+mj-lt"/>
                <a:cs typeface="Times New Roman" pitchFamily="18" charset="0"/>
              </a:rPr>
              <a:t>a</a:t>
            </a:r>
            <a:endParaRPr lang="en-US" i="1" dirty="0" smtClean="0">
              <a:solidFill>
                <a:srgbClr val="000000"/>
              </a:solidFill>
              <a:effectLst>
                <a:outerShdw blurRad="38100" dist="38100" dir="2700000" algn="tl">
                  <a:srgbClr val="000000">
                    <a:alpha val="43137"/>
                  </a:srgbClr>
                </a:outerShdw>
              </a:effectLst>
              <a:latin typeface="+mj-lt"/>
            </a:endParaRPr>
          </a:p>
          <a:p>
            <a:pPr algn="ctr"/>
            <a:r>
              <a:rPr lang="en-US" dirty="0" err="1" smtClean="0">
                <a:solidFill>
                  <a:srgbClr val="000000"/>
                </a:solidFill>
                <a:effectLst>
                  <a:outerShdw blurRad="38100" dist="38100" dir="2700000" algn="tl">
                    <a:srgbClr val="000000">
                      <a:alpha val="43137"/>
                    </a:srgbClr>
                  </a:outerShdw>
                </a:effectLst>
                <a:latin typeface="+mj-lt"/>
              </a:rPr>
              <a:t>Mehrdad</a:t>
            </a:r>
            <a:r>
              <a:rPr lang="en-US" dirty="0" smtClean="0">
                <a:solidFill>
                  <a:srgbClr val="000000"/>
                </a:solidFill>
                <a:effectLst>
                  <a:outerShdw blurRad="38100" dist="38100" dir="2700000" algn="tl">
                    <a:srgbClr val="000000">
                      <a:alpha val="43137"/>
                    </a:srgbClr>
                  </a:outerShdw>
                </a:effectLst>
                <a:latin typeface="+mj-lt"/>
              </a:rPr>
              <a:t> </a:t>
            </a:r>
            <a:r>
              <a:rPr lang="en-US" dirty="0" err="1" smtClean="0">
                <a:solidFill>
                  <a:srgbClr val="000000"/>
                </a:solidFill>
                <a:effectLst>
                  <a:outerShdw blurRad="38100" dist="38100" dir="2700000" algn="tl">
                    <a:srgbClr val="000000">
                      <a:alpha val="43137"/>
                    </a:srgbClr>
                  </a:outerShdw>
                </a:effectLst>
                <a:latin typeface="+mj-lt"/>
              </a:rPr>
              <a:t>MOHAMMADI</a:t>
            </a:r>
            <a:r>
              <a:rPr lang="en-US" i="1" baseline="30000" dirty="0" err="1" smtClean="0">
                <a:solidFill>
                  <a:schemeClr val="tx1"/>
                </a:solidFill>
                <a:latin typeface="+mj-lt"/>
                <a:cs typeface="Times New Roman" pitchFamily="18" charset="0"/>
              </a:rPr>
              <a:t>a,b</a:t>
            </a:r>
            <a:endParaRPr lang="en-US" i="1" dirty="0" smtClean="0">
              <a:solidFill>
                <a:schemeClr val="tx1"/>
              </a:solidFill>
              <a:effectLst>
                <a:outerShdw blurRad="38100" dist="38100" dir="2700000" algn="tl">
                  <a:srgbClr val="000000">
                    <a:alpha val="43137"/>
                  </a:srgbClr>
                </a:outerShdw>
              </a:effectLst>
              <a:latin typeface="+mj-lt"/>
            </a:endParaRPr>
          </a:p>
          <a:p>
            <a:pPr algn="ctr"/>
            <a:endParaRPr lang="en-US" sz="1800" dirty="0" smtClean="0">
              <a:solidFill>
                <a:schemeClr val="tx1"/>
              </a:solidFill>
              <a:effectLst>
                <a:outerShdw blurRad="38100" dist="38100" dir="2700000" algn="tl">
                  <a:srgbClr val="000000">
                    <a:alpha val="43137"/>
                  </a:srgbClr>
                </a:outerShdw>
              </a:effectLst>
              <a:latin typeface="+mj-lt"/>
            </a:endParaRPr>
          </a:p>
          <a:p>
            <a:pPr algn="ctr"/>
            <a:endParaRPr lang="en-US" sz="2000" dirty="0" smtClean="0">
              <a:solidFill>
                <a:schemeClr val="tx1"/>
              </a:solidFill>
              <a:effectLst>
                <a:outerShdw blurRad="38100" dist="38100" dir="2700000" algn="tl">
                  <a:srgbClr val="000000">
                    <a:alpha val="43137"/>
                  </a:srgbClr>
                </a:outerShdw>
              </a:effectLst>
              <a:latin typeface="+mj-lt"/>
            </a:endParaRPr>
          </a:p>
          <a:p>
            <a:pPr algn="ctr"/>
            <a:r>
              <a:rPr lang="pt-BR" sz="2000" b="1" dirty="0">
                <a:solidFill>
                  <a:schemeClr val="tx1"/>
                </a:solidFill>
                <a:effectLst>
                  <a:outerShdw blurRad="38100" dist="38100" dir="2700000" algn="tl">
                    <a:srgbClr val="000000">
                      <a:alpha val="43137"/>
                    </a:srgbClr>
                  </a:outerShdw>
                </a:effectLst>
                <a:latin typeface="+mj-lt"/>
              </a:rPr>
              <a:t>Pr. Jean-Yves DANTAN</a:t>
            </a:r>
            <a:r>
              <a:rPr lang="pt-BR" sz="2000" i="1" baseline="30000" dirty="0">
                <a:solidFill>
                  <a:prstClr val="black"/>
                </a:solidFill>
                <a:latin typeface="+mj-lt"/>
                <a:ea typeface="+mn-ea"/>
                <a:cs typeface="Times New Roman" pitchFamily="18" charset="0"/>
              </a:rPr>
              <a:t>a</a:t>
            </a:r>
          </a:p>
          <a:p>
            <a:pPr algn="ctr"/>
            <a:r>
              <a:rPr lang="pt-BR" sz="2000" dirty="0">
                <a:solidFill>
                  <a:schemeClr val="tx1"/>
                </a:solidFill>
                <a:effectLst>
                  <a:outerShdw blurRad="38100" dist="38100" dir="2700000" algn="tl">
                    <a:srgbClr val="000000">
                      <a:alpha val="43137"/>
                    </a:srgbClr>
                  </a:outerShdw>
                </a:effectLst>
                <a:latin typeface="+mj-lt"/>
              </a:rPr>
              <a:t> </a:t>
            </a:r>
            <a:r>
              <a:rPr lang="pt-BR" sz="2000" b="1" dirty="0">
                <a:solidFill>
                  <a:schemeClr val="tx1"/>
                </a:solidFill>
                <a:effectLst>
                  <a:outerShdw blurRad="38100" dist="38100" dir="2700000" algn="tl">
                    <a:srgbClr val="000000">
                      <a:alpha val="43137"/>
                    </a:srgbClr>
                  </a:outerShdw>
                </a:effectLst>
                <a:latin typeface="+mj-lt"/>
              </a:rPr>
              <a:t>Dr. Ali SIADAT</a:t>
            </a:r>
            <a:r>
              <a:rPr lang="pt-BR" sz="2000" i="1" baseline="30000" dirty="0">
                <a:solidFill>
                  <a:prstClr val="black"/>
                </a:solidFill>
                <a:latin typeface="+mj-lt"/>
                <a:ea typeface="+mn-ea"/>
                <a:cs typeface="Times New Roman" pitchFamily="18" charset="0"/>
              </a:rPr>
              <a:t>a</a:t>
            </a:r>
          </a:p>
          <a:p>
            <a:pPr algn="ctr"/>
            <a:r>
              <a:rPr lang="en-US" sz="2000" b="1" dirty="0" smtClean="0">
                <a:solidFill>
                  <a:schemeClr val="tx1"/>
                </a:solidFill>
                <a:effectLst>
                  <a:outerShdw blurRad="38100" dist="38100" dir="2700000" algn="tl">
                    <a:srgbClr val="000000">
                      <a:alpha val="43137"/>
                    </a:srgbClr>
                  </a:outerShdw>
                </a:effectLst>
                <a:latin typeface="+mj-lt"/>
              </a:rPr>
              <a:t>Pr. Reza TAVAKKOLI-</a:t>
            </a:r>
            <a:r>
              <a:rPr lang="en-US" sz="2000" b="1" dirty="0" err="1" smtClean="0">
                <a:solidFill>
                  <a:schemeClr val="tx1"/>
                </a:solidFill>
                <a:effectLst>
                  <a:outerShdw blurRad="38100" dist="38100" dir="2700000" algn="tl">
                    <a:srgbClr val="000000">
                      <a:alpha val="43137"/>
                    </a:srgbClr>
                  </a:outerShdw>
                </a:effectLst>
                <a:latin typeface="+mj-lt"/>
              </a:rPr>
              <a:t>MOGHADDAM</a:t>
            </a:r>
            <a:r>
              <a:rPr lang="en-US" sz="2000" i="1" baseline="30000" dirty="0" err="1" smtClean="0">
                <a:solidFill>
                  <a:prstClr val="black"/>
                </a:solidFill>
                <a:latin typeface="+mj-lt"/>
                <a:ea typeface="+mn-ea"/>
                <a:cs typeface="Times New Roman" pitchFamily="18" charset="0"/>
              </a:rPr>
              <a:t>b</a:t>
            </a:r>
            <a:endParaRPr lang="en-US" sz="2000" i="1" dirty="0" smtClean="0">
              <a:solidFill>
                <a:schemeClr val="tx1"/>
              </a:solidFill>
              <a:effectLst>
                <a:outerShdw blurRad="38100" dist="38100" dir="2700000" algn="tl">
                  <a:srgbClr val="000000">
                    <a:alpha val="43137"/>
                  </a:srgbClr>
                </a:outerShdw>
              </a:effectLst>
              <a:latin typeface="+mj-lt"/>
            </a:endParaRPr>
          </a:p>
          <a:p>
            <a:pPr algn="ctr"/>
            <a:endParaRPr lang="en-US" sz="2000" baseline="30000" dirty="0" smtClean="0">
              <a:solidFill>
                <a:prstClr val="black"/>
              </a:solidFill>
              <a:effectLst>
                <a:outerShdw blurRad="38100" dist="38100" dir="2700000" algn="tl">
                  <a:srgbClr val="000000">
                    <a:alpha val="43137"/>
                  </a:srgbClr>
                </a:outerShdw>
              </a:effectLst>
              <a:latin typeface="+mj-lt"/>
              <a:cs typeface="Times New Roman" pitchFamily="18" charset="0"/>
            </a:endParaRPr>
          </a:p>
          <a:p>
            <a:pPr algn="ctr"/>
            <a:endParaRPr lang="en-US" sz="2000" baseline="30000" dirty="0" smtClean="0">
              <a:solidFill>
                <a:prstClr val="black"/>
              </a:solidFill>
              <a:effectLst>
                <a:outerShdw blurRad="38100" dist="38100" dir="2700000" algn="tl">
                  <a:srgbClr val="000000">
                    <a:alpha val="43137"/>
                  </a:srgbClr>
                </a:outerShdw>
              </a:effectLst>
              <a:latin typeface="+mj-lt"/>
              <a:cs typeface="Times New Roman" pitchFamily="18" charset="0"/>
            </a:endParaRPr>
          </a:p>
          <a:p>
            <a:pPr algn="ctr"/>
            <a:r>
              <a:rPr lang="en-US" sz="2000" i="1" baseline="30000" dirty="0" smtClean="0">
                <a:solidFill>
                  <a:schemeClr val="tx1"/>
                </a:solidFill>
                <a:latin typeface="+mj-lt"/>
                <a:cs typeface="Times New Roman" pitchFamily="18" charset="0"/>
              </a:rPr>
              <a:t>a</a:t>
            </a:r>
            <a:r>
              <a:rPr lang="fr-FR" sz="1600" i="1" dirty="0" smtClean="0">
                <a:solidFill>
                  <a:schemeClr val="tx1"/>
                </a:solidFill>
                <a:latin typeface="+mj-lt"/>
              </a:rPr>
              <a:t>LCFC, Arts et Métiers </a:t>
            </a:r>
            <a:r>
              <a:rPr lang="fr-FR" sz="1600" i="1" dirty="0" err="1" smtClean="0">
                <a:solidFill>
                  <a:schemeClr val="tx1"/>
                </a:solidFill>
                <a:latin typeface="+mj-lt"/>
              </a:rPr>
              <a:t>ParisTech</a:t>
            </a:r>
            <a:r>
              <a:rPr lang="fr-FR" sz="1600" i="1" dirty="0" smtClean="0">
                <a:solidFill>
                  <a:schemeClr val="tx1"/>
                </a:solidFill>
                <a:latin typeface="+mj-lt"/>
              </a:rPr>
              <a:t>, Metz, France</a:t>
            </a:r>
          </a:p>
          <a:p>
            <a:pPr algn="ctr"/>
            <a:r>
              <a:rPr lang="en-US" sz="2000" i="1" baseline="30000" dirty="0" err="1" smtClean="0">
                <a:solidFill>
                  <a:schemeClr val="tx1"/>
                </a:solidFill>
                <a:latin typeface="+mj-lt"/>
                <a:cs typeface="Times New Roman" pitchFamily="18" charset="0"/>
              </a:rPr>
              <a:t>b</a:t>
            </a:r>
            <a:r>
              <a:rPr lang="en-US" sz="1600" i="1" dirty="0" err="1">
                <a:solidFill>
                  <a:schemeClr val="tx1"/>
                </a:solidFill>
                <a:latin typeface="+mj-lt"/>
              </a:rPr>
              <a:t>School</a:t>
            </a:r>
            <a:r>
              <a:rPr lang="en-US" sz="1600" i="1" dirty="0">
                <a:solidFill>
                  <a:schemeClr val="tx1"/>
                </a:solidFill>
                <a:latin typeface="+mj-lt"/>
              </a:rPr>
              <a:t> of Industrial Engineering, College of Engineering, University of Tehran, </a:t>
            </a:r>
            <a:r>
              <a:rPr lang="fr-FR" sz="1600" i="1" dirty="0" smtClean="0">
                <a:solidFill>
                  <a:schemeClr val="tx1"/>
                </a:solidFill>
                <a:latin typeface="+mj-lt"/>
              </a:rPr>
              <a:t>Téhéran, Iran</a:t>
            </a:r>
          </a:p>
          <a:p>
            <a:pPr algn="ctr"/>
            <a:endParaRPr lang="en-US" sz="2000" dirty="0" smtClean="0">
              <a:solidFill>
                <a:schemeClr val="tx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496318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7000" y="88900"/>
            <a:ext cx="8261424" cy="603250"/>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sz="1800" dirty="0" smtClean="0"/>
              <a:t>Inspection plan generation decisional process</a:t>
            </a:r>
            <a:endParaRPr lang="fr-FR" sz="1800" dirty="0" smtClean="0"/>
          </a:p>
        </p:txBody>
      </p:sp>
      <p:sp>
        <p:nvSpPr>
          <p:cNvPr id="270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rgbClr val="000000"/>
              </a:solidFill>
            </a:endParaRPr>
          </a:p>
        </p:txBody>
      </p:sp>
      <p:graphicFrame>
        <p:nvGraphicFramePr>
          <p:cNvPr id="270337" name="Object 1"/>
          <p:cNvGraphicFramePr>
            <a:graphicFrameLocks noChangeAspect="1"/>
          </p:cNvGraphicFramePr>
          <p:nvPr/>
        </p:nvGraphicFramePr>
        <p:xfrm>
          <a:off x="539552" y="1124744"/>
          <a:ext cx="7893050" cy="5468937"/>
        </p:xfrm>
        <a:graphic>
          <a:graphicData uri="http://schemas.openxmlformats.org/presentationml/2006/ole">
            <mc:AlternateContent xmlns:mc="http://schemas.openxmlformats.org/markup-compatibility/2006">
              <mc:Choice xmlns:v="urn:schemas-microsoft-com:vml" Requires="v">
                <p:oleObj spid="_x0000_s8199" name="Visio" r:id="rId4" imgW="10444734" imgH="7240905" progId="Visio.Drawing.11">
                  <p:embed/>
                </p:oleObj>
              </mc:Choice>
              <mc:Fallback>
                <p:oleObj name="Visio" r:id="rId4" imgW="10444734" imgH="7240905"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124744"/>
                        <a:ext cx="7893050" cy="546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a:off x="1835696" y="2564904"/>
            <a:ext cx="1872208" cy="648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9" name="Rectangle 8"/>
          <p:cNvSpPr/>
          <p:nvPr/>
        </p:nvSpPr>
        <p:spPr>
          <a:xfrm>
            <a:off x="5076056" y="1844824"/>
            <a:ext cx="1836000" cy="540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0" name="Rectangle 9"/>
          <p:cNvSpPr/>
          <p:nvPr/>
        </p:nvSpPr>
        <p:spPr>
          <a:xfrm>
            <a:off x="4067944" y="3933056"/>
            <a:ext cx="1620000" cy="648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1" name="Rectangle 10"/>
          <p:cNvSpPr/>
          <p:nvPr/>
        </p:nvSpPr>
        <p:spPr>
          <a:xfrm>
            <a:off x="6084168" y="5013176"/>
            <a:ext cx="1656184" cy="756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2" name="ZoneTexte 11"/>
          <p:cNvSpPr txBox="1"/>
          <p:nvPr/>
        </p:nvSpPr>
        <p:spPr>
          <a:xfrm>
            <a:off x="611560" y="3645024"/>
            <a:ext cx="7704856" cy="369332"/>
          </a:xfrm>
          <a:prstGeom prst="rect">
            <a:avLst/>
          </a:prstGeom>
          <a:noFill/>
        </p:spPr>
        <p:txBody>
          <a:bodyPr wrap="square" rtlCol="0">
            <a:spAutoFit/>
          </a:bodyPr>
          <a:lstStyle/>
          <a:p>
            <a:endParaRPr lang="fr-FR" dirty="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xit" presetSubtype="10" fill="hold" grpId="1" nodeType="clickEffect">
                                  <p:stCondLst>
                                    <p:cond delay="0"/>
                                  </p:stCondLst>
                                  <p:childTnLst>
                                    <p:animEffect transition="out" filter="checkerboard(across)">
                                      <p:cBhvr>
                                        <p:cTn id="14" dur="500"/>
                                        <p:tgtEl>
                                          <p:spTgt spid="7"/>
                                        </p:tgtEl>
                                      </p:cBhvr>
                                    </p:animEffect>
                                    <p:set>
                                      <p:cBhvr>
                                        <p:cTn id="15" dur="1" fill="hold">
                                          <p:stCondLst>
                                            <p:cond delay="499"/>
                                          </p:stCondLst>
                                        </p:cTn>
                                        <p:tgtEl>
                                          <p:spTgt spid="7"/>
                                        </p:tgtEl>
                                        <p:attrNameLst>
                                          <p:attrName>style.visibility</p:attrName>
                                        </p:attrNameLst>
                                      </p:cBhvr>
                                      <p:to>
                                        <p:strVal val="hidden"/>
                                      </p:to>
                                    </p:set>
                                  </p:childTnLst>
                                </p:cTn>
                              </p:par>
                              <p:par>
                                <p:cTn id="16" presetID="5"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checkerboard(across)">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xit" presetSubtype="10" fill="hold" grpId="1" nodeType="clickEffect">
                                  <p:stCondLst>
                                    <p:cond delay="0"/>
                                  </p:stCondLst>
                                  <p:childTnLst>
                                    <p:animEffect transition="out" filter="checkerboard(across)">
                                      <p:cBhvr>
                                        <p:cTn id="22" dur="500"/>
                                        <p:tgtEl>
                                          <p:spTgt spid="10"/>
                                        </p:tgtEl>
                                      </p:cBhvr>
                                    </p:animEffect>
                                    <p:set>
                                      <p:cBhvr>
                                        <p:cTn id="23" dur="1" fill="hold">
                                          <p:stCondLst>
                                            <p:cond delay="499"/>
                                          </p:stCondLst>
                                        </p:cTn>
                                        <p:tgtEl>
                                          <p:spTgt spid="10"/>
                                        </p:tgtEl>
                                        <p:attrNameLst>
                                          <p:attrName>style.visibility</p:attrName>
                                        </p:attrNameLst>
                                      </p:cBhvr>
                                      <p:to>
                                        <p:strVal val="hidden"/>
                                      </p:to>
                                    </p:set>
                                  </p:childTnLst>
                                </p:cTn>
                              </p:par>
                              <p:par>
                                <p:cTn id="24" presetID="5"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P spid="10" grpId="0" animBg="1"/>
      <p:bldP spid="10" grpId="1"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7000" y="88900"/>
            <a:ext cx="8261424" cy="603250"/>
          </a:xfrm>
          <a:noFill/>
          <a:ln w="9525">
            <a:noFill/>
            <a:miter lim="800000"/>
            <a:headEnd/>
            <a:tailEnd/>
          </a:ln>
        </p:spPr>
        <p:txBody>
          <a:bodyPr vert="horz" wrap="square" lIns="91440" tIns="45720" rIns="91440" bIns="45720" numCol="1" anchor="ctr" anchorCtr="0" compatLnSpc="1">
            <a:prstTxWarp prst="textNoShape">
              <a:avLst/>
            </a:prstTxWarp>
          </a:bodyPr>
          <a:lstStyle/>
          <a:p>
            <a:pPr lvl="1"/>
            <a:r>
              <a:rPr lang="en-US" sz="1800" dirty="0" smtClean="0"/>
              <a:t>Inspection plan generation decisional process</a:t>
            </a:r>
            <a:endParaRPr lang="fr-FR" sz="1800" dirty="0" smtClean="0"/>
          </a:p>
        </p:txBody>
      </p:sp>
      <p:sp>
        <p:nvSpPr>
          <p:cNvPr id="12" name="ZoneTexte 11"/>
          <p:cNvSpPr txBox="1"/>
          <p:nvPr/>
        </p:nvSpPr>
        <p:spPr>
          <a:xfrm>
            <a:off x="611560" y="3645024"/>
            <a:ext cx="7704856" cy="369332"/>
          </a:xfrm>
          <a:prstGeom prst="rect">
            <a:avLst/>
          </a:prstGeom>
          <a:noFill/>
        </p:spPr>
        <p:txBody>
          <a:bodyPr wrap="square" rtlCol="0">
            <a:spAutoFit/>
          </a:bodyPr>
          <a:lstStyle/>
          <a:p>
            <a:endParaRPr lang="fr-FR" dirty="0">
              <a:solidFill>
                <a:srgbClr val="000000"/>
              </a:solidFill>
            </a:endParaRPr>
          </a:p>
        </p:txBody>
      </p:sp>
      <p:sp>
        <p:nvSpPr>
          <p:cNvPr id="270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rgbClr val="000000"/>
              </a:solidFill>
            </a:endParaRPr>
          </a:p>
        </p:txBody>
      </p:sp>
      <p:graphicFrame>
        <p:nvGraphicFramePr>
          <p:cNvPr id="270337" name="Object 1"/>
          <p:cNvGraphicFramePr>
            <a:graphicFrameLocks noChangeAspect="1"/>
          </p:cNvGraphicFramePr>
          <p:nvPr/>
        </p:nvGraphicFramePr>
        <p:xfrm>
          <a:off x="539552" y="1124744"/>
          <a:ext cx="7893050" cy="5468937"/>
        </p:xfrm>
        <a:graphic>
          <a:graphicData uri="http://schemas.openxmlformats.org/presentationml/2006/ole">
            <mc:AlternateContent xmlns:mc="http://schemas.openxmlformats.org/markup-compatibility/2006">
              <mc:Choice xmlns:v="urn:schemas-microsoft-com:vml" Requires="v">
                <p:oleObj spid="_x0000_s9223" name="Visio" r:id="rId4" imgW="10444734" imgH="7240905" progId="Visio.Drawing.11">
                  <p:embed/>
                </p:oleObj>
              </mc:Choice>
              <mc:Fallback>
                <p:oleObj name="Visio" r:id="rId4" imgW="10444734" imgH="7240905"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124744"/>
                        <a:ext cx="7893050" cy="546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a:off x="1835696" y="2564904"/>
            <a:ext cx="1872208" cy="648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9" name="Rectangle 8"/>
          <p:cNvSpPr/>
          <p:nvPr/>
        </p:nvSpPr>
        <p:spPr>
          <a:xfrm>
            <a:off x="5076056" y="1844824"/>
            <a:ext cx="1836000" cy="540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3" name="ZoneTexte 12"/>
          <p:cNvSpPr txBox="1"/>
          <p:nvPr/>
        </p:nvSpPr>
        <p:spPr>
          <a:xfrm>
            <a:off x="568830" y="3828127"/>
            <a:ext cx="7823139" cy="2700860"/>
          </a:xfrm>
          <a:prstGeom prst="rect">
            <a:avLst/>
          </a:prstGeom>
          <a:solidFill>
            <a:schemeClr val="bg1"/>
          </a:solidFill>
        </p:spPr>
        <p:txBody>
          <a:bodyPr wrap="square" rtlCol="0">
            <a:spAutoFit/>
          </a:bodyPr>
          <a:lstStyle/>
          <a:p>
            <a:endParaRPr lang="fr-FR" sz="1400" i="1" dirty="0" smtClean="0">
              <a:solidFill>
                <a:srgbClr val="000000"/>
              </a:solidFill>
              <a:latin typeface="Times New Roman" pitchFamily="18" charset="0"/>
              <a:cs typeface="Times New Roman" pitchFamily="18" charset="0"/>
            </a:endParaRPr>
          </a:p>
          <a:p>
            <a:pPr marL="271463" indent="-271463">
              <a:buFont typeface="Wingdings" pitchFamily="2" charset="2"/>
              <a:buChar char="§"/>
              <a:tabLst>
                <a:tab pos="271463" algn="l"/>
              </a:tabLst>
            </a:pPr>
            <a:r>
              <a:rPr lang="fr-FR" sz="1400" b="1" i="1" dirty="0" smtClean="0">
                <a:solidFill>
                  <a:srgbClr val="000000"/>
                </a:solidFill>
                <a:latin typeface="Times New Roman" pitchFamily="18" charset="0"/>
                <a:cs typeface="Times New Roman" pitchFamily="18" charset="0"/>
              </a:rPr>
              <a:t>Satisfaction de client</a:t>
            </a:r>
            <a:r>
              <a:rPr lang="fr-FR" sz="1400" i="1" dirty="0" smtClean="0">
                <a:solidFill>
                  <a:srgbClr val="000000"/>
                </a:solidFill>
                <a:latin typeface="Times New Roman" pitchFamily="18" charset="0"/>
                <a:cs typeface="Times New Roman" pitchFamily="18" charset="0"/>
              </a:rPr>
              <a:t> - </a:t>
            </a:r>
            <a:r>
              <a:rPr lang="fr-FR" sz="1400" dirty="0" smtClean="0">
                <a:ln>
                  <a:solidFill>
                    <a:srgbClr val="004FC8"/>
                  </a:solidFill>
                </a:ln>
                <a:solidFill>
                  <a:srgbClr val="000000"/>
                </a:solidFill>
                <a:latin typeface="Times New Roman" pitchFamily="18" charset="0"/>
                <a:cs typeface="Times New Roman" pitchFamily="18" charset="0"/>
              </a:rPr>
              <a:t>La classe de gravité de chaque caractéristique</a:t>
            </a:r>
            <a:r>
              <a:rPr lang="fr-FR" sz="1400" dirty="0" smtClean="0">
                <a:ln>
                  <a:solidFill>
                    <a:srgbClr val="7030A0"/>
                  </a:solidFill>
                </a:ln>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la hiérarchie des caractéristiques d’un même niveau (produit, pièce ou procédé), …</a:t>
            </a:r>
            <a:endParaRPr lang="fr-FR" sz="1400" i="1" dirty="0" smtClean="0">
              <a:solidFill>
                <a:srgbClr val="000000"/>
              </a:solidFill>
              <a:latin typeface="Times New Roman" pitchFamily="18" charset="0"/>
              <a:cs typeface="Times New Roman" pitchFamily="18" charset="0"/>
            </a:endParaRPr>
          </a:p>
          <a:p>
            <a:pPr marL="271463" indent="-271463">
              <a:tabLst>
                <a:tab pos="271463" algn="l"/>
              </a:tabLst>
            </a:pPr>
            <a:endParaRPr lang="fr-FR" sz="1400" i="1" dirty="0" smtClean="0">
              <a:solidFill>
                <a:srgbClr val="000000"/>
              </a:solidFill>
              <a:latin typeface="Times New Roman" pitchFamily="18" charset="0"/>
              <a:cs typeface="Times New Roman" pitchFamily="18" charset="0"/>
            </a:endParaRPr>
          </a:p>
          <a:p>
            <a:pPr marL="271463" indent="-271463">
              <a:tabLst>
                <a:tab pos="271463" algn="l"/>
              </a:tabLst>
            </a:pPr>
            <a:endParaRPr lang="fr-FR" sz="1400" i="1" dirty="0" smtClean="0">
              <a:solidFill>
                <a:srgbClr val="000000"/>
              </a:solidFill>
              <a:latin typeface="Times New Roman" pitchFamily="18" charset="0"/>
              <a:cs typeface="Times New Roman" pitchFamily="18" charset="0"/>
            </a:endParaRPr>
          </a:p>
          <a:p>
            <a:pPr marL="271463" indent="-271463">
              <a:buFont typeface="Wingdings" pitchFamily="2" charset="2"/>
              <a:buChar char="§"/>
              <a:tabLst>
                <a:tab pos="271463" algn="l"/>
              </a:tabLst>
            </a:pPr>
            <a:r>
              <a:rPr lang="fr-FR" sz="1400" b="1" i="1" dirty="0" smtClean="0">
                <a:solidFill>
                  <a:srgbClr val="000000"/>
                </a:solidFill>
                <a:latin typeface="Times New Roman" pitchFamily="18" charset="0"/>
                <a:cs typeface="Times New Roman" pitchFamily="18" charset="0"/>
              </a:rPr>
              <a:t>Difficulté de réalisation</a:t>
            </a:r>
            <a:r>
              <a:rPr lang="fr-FR" sz="1400" i="1" dirty="0" smtClean="0">
                <a:solidFill>
                  <a:srgbClr val="000000"/>
                </a:solidFill>
                <a:latin typeface="Times New Roman" pitchFamily="18" charset="0"/>
                <a:cs typeface="Times New Roman" pitchFamily="18" charset="0"/>
              </a:rPr>
              <a:t> - </a:t>
            </a:r>
            <a:r>
              <a:rPr lang="fr-FR" sz="1400" dirty="0" smtClean="0">
                <a:ln>
                  <a:solidFill>
                    <a:srgbClr val="004FC8"/>
                  </a:solidFill>
                </a:ln>
                <a:solidFill>
                  <a:srgbClr val="000000"/>
                </a:solidFill>
                <a:latin typeface="Times New Roman" pitchFamily="18" charset="0"/>
                <a:cs typeface="Times New Roman" pitchFamily="18" charset="0"/>
              </a:rPr>
              <a:t>La capabilité</a:t>
            </a:r>
            <a:r>
              <a:rPr lang="fr-FR" sz="1400" dirty="0" smtClean="0">
                <a:solidFill>
                  <a:srgbClr val="000000"/>
                </a:solidFill>
                <a:latin typeface="Times New Roman" pitchFamily="18" charset="0"/>
                <a:cs typeface="Times New Roman" pitchFamily="18" charset="0"/>
              </a:rPr>
              <a:t>, un critère mesurable adimensionnel, la défaillance de production</a:t>
            </a:r>
            <a:r>
              <a:rPr lang="fr-FR" sz="1400" dirty="0" smtClean="0">
                <a:ln>
                  <a:solidFill>
                    <a:srgbClr val="004FC8"/>
                  </a:solidFill>
                </a:ln>
                <a:solidFill>
                  <a:srgbClr val="000000"/>
                </a:solidFill>
                <a:latin typeface="Times New Roman" pitchFamily="18" charset="0"/>
                <a:cs typeface="Times New Roman" pitchFamily="18" charset="0"/>
              </a:rPr>
              <a:t>, la fréquence de défaillance de production, </a:t>
            </a:r>
            <a:r>
              <a:rPr lang="fr-FR" sz="1400" dirty="0" smtClean="0">
                <a:solidFill>
                  <a:srgbClr val="000000"/>
                </a:solidFill>
                <a:latin typeface="Times New Roman" pitchFamily="18" charset="0"/>
                <a:cs typeface="Times New Roman" pitchFamily="18" charset="0"/>
              </a:rPr>
              <a:t>…</a:t>
            </a:r>
            <a:endParaRPr lang="fr-FR" sz="1400" i="1" dirty="0" smtClean="0">
              <a:solidFill>
                <a:srgbClr val="000000"/>
              </a:solidFill>
              <a:latin typeface="Times New Roman" pitchFamily="18" charset="0"/>
              <a:cs typeface="Times New Roman" pitchFamily="18" charset="0"/>
            </a:endParaRPr>
          </a:p>
          <a:p>
            <a:pPr marL="271463" indent="-271463">
              <a:buFont typeface="Wingdings" pitchFamily="2" charset="2"/>
              <a:buChar char="§"/>
              <a:tabLst>
                <a:tab pos="271463" algn="l"/>
              </a:tabLst>
            </a:pPr>
            <a:endParaRPr lang="fr-FR" sz="1400" i="1" dirty="0" smtClean="0">
              <a:solidFill>
                <a:srgbClr val="000000"/>
              </a:solidFill>
              <a:latin typeface="Times New Roman" pitchFamily="18" charset="0"/>
              <a:cs typeface="Times New Roman" pitchFamily="18" charset="0"/>
            </a:endParaRPr>
          </a:p>
          <a:p>
            <a:pPr marL="271463" indent="-271463">
              <a:tabLst>
                <a:tab pos="271463" algn="l"/>
              </a:tabLst>
            </a:pPr>
            <a:endParaRPr lang="fr-FR" sz="1400" i="1" dirty="0" smtClean="0">
              <a:solidFill>
                <a:srgbClr val="000000"/>
              </a:solidFill>
              <a:latin typeface="Times New Roman" pitchFamily="18" charset="0"/>
              <a:cs typeface="Times New Roman" pitchFamily="18" charset="0"/>
            </a:endParaRPr>
          </a:p>
          <a:p>
            <a:pPr marL="271463" indent="-271463">
              <a:buFont typeface="Wingdings" pitchFamily="2" charset="2"/>
              <a:buChar char="§"/>
              <a:tabLst>
                <a:tab pos="271463" algn="l"/>
              </a:tabLst>
            </a:pPr>
            <a:r>
              <a:rPr lang="fr-FR" sz="1400" b="1" i="1" dirty="0" smtClean="0">
                <a:solidFill>
                  <a:srgbClr val="000000"/>
                </a:solidFill>
                <a:latin typeface="Times New Roman" pitchFamily="18" charset="0"/>
                <a:cs typeface="Times New Roman" pitchFamily="18" charset="0"/>
              </a:rPr>
              <a:t>Cout </a:t>
            </a:r>
            <a:r>
              <a:rPr lang="fr-FR" sz="1400" i="1" dirty="0" smtClean="0">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Implicitement prise en compte dans les deux critères précédent, (</a:t>
            </a:r>
            <a:r>
              <a:rPr lang="fr-FR" sz="1400" dirty="0" smtClean="0">
                <a:ln>
                  <a:solidFill>
                    <a:srgbClr val="004FC8"/>
                  </a:solidFill>
                </a:ln>
                <a:solidFill>
                  <a:srgbClr val="000000"/>
                </a:solidFill>
                <a:latin typeface="Times New Roman" pitchFamily="18" charset="0"/>
                <a:cs typeface="Times New Roman" pitchFamily="18" charset="0"/>
              </a:rPr>
              <a:t>le cout de défaillance externe, </a:t>
            </a:r>
            <a:r>
              <a:rPr lang="en-US" sz="1400" dirty="0" smtClean="0">
                <a:ln>
                  <a:solidFill>
                    <a:srgbClr val="004FC8"/>
                  </a:solidFill>
                </a:ln>
                <a:solidFill>
                  <a:srgbClr val="000000"/>
                </a:solidFill>
                <a:latin typeface="Times New Roman" pitchFamily="18" charset="0"/>
                <a:cs typeface="Times New Roman" pitchFamily="18" charset="0"/>
              </a:rPr>
              <a:t>Error cost</a:t>
            </a:r>
            <a:r>
              <a:rPr lang="en-US" sz="1400" dirty="0" smtClean="0">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a:t>
            </a:r>
            <a:r>
              <a:rPr lang="fr-FR" sz="1400" dirty="0" err="1" smtClean="0">
                <a:solidFill>
                  <a:srgbClr val="000000"/>
                </a:solidFill>
                <a:latin typeface="Times New Roman" pitchFamily="18" charset="0"/>
                <a:cs typeface="Times New Roman" pitchFamily="18" charset="0"/>
              </a:rPr>
              <a:t>Kunzmann</a:t>
            </a:r>
            <a:r>
              <a:rPr lang="fr-FR" sz="1400" dirty="0" smtClean="0">
                <a:solidFill>
                  <a:srgbClr val="000000"/>
                </a:solidFill>
                <a:latin typeface="Times New Roman" pitchFamily="18" charset="0"/>
                <a:cs typeface="Times New Roman" pitchFamily="18" charset="0"/>
              </a:rPr>
              <a:t>]).</a:t>
            </a:r>
          </a:p>
          <a:p>
            <a:pPr marL="271463" indent="-271463">
              <a:buFont typeface="Wingdings" pitchFamily="2" charset="2"/>
              <a:buChar char="§"/>
              <a:tabLst>
                <a:tab pos="271463" algn="l"/>
              </a:tabLst>
            </a:pPr>
            <a:endParaRPr lang="fr-FR" sz="1400" dirty="0" smtClean="0">
              <a:solidFill>
                <a:srgbClr val="000000"/>
              </a:solidFill>
              <a:latin typeface="Times New Roman" pitchFamily="18" charset="0"/>
              <a:cs typeface="Times New Roman" pitchFamily="18" charset="0"/>
            </a:endParaRPr>
          </a:p>
        </p:txBody>
      </p:sp>
      <p:sp>
        <p:nvSpPr>
          <p:cNvPr id="11" name="Espace réservé du pied de page 3"/>
          <p:cNvSpPr txBox="1">
            <a:spLocks/>
          </p:cNvSpPr>
          <p:nvPr/>
        </p:nvSpPr>
        <p:spPr>
          <a:xfrm>
            <a:off x="2495372" y="6281158"/>
            <a:ext cx="4520725" cy="260648"/>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000" b="0" i="0" u="none" strike="noStrike" kern="1200" cap="none" spc="0" normalizeH="0" baseline="0" noProof="0" dirty="0" err="1" smtClean="0">
                <a:ln>
                  <a:noFill/>
                </a:ln>
                <a:solidFill>
                  <a:schemeClr val="tx1"/>
                </a:solidFill>
                <a:effectLst/>
                <a:uLnTx/>
                <a:uFillTx/>
                <a:latin typeface="Calibri" pitchFamily="34" charset="0"/>
                <a:cs typeface="Times New Roman" pitchFamily="18" charset="0"/>
              </a:rPr>
              <a:t>Kunzmann</a:t>
            </a:r>
            <a:r>
              <a:rPr kumimoji="0" lang="fr-FR" sz="1000" b="0" i="0" u="none" strike="noStrike" kern="1200" cap="none" spc="0" normalizeH="0" baseline="0" noProof="0" dirty="0" smtClean="0">
                <a:ln>
                  <a:noFill/>
                </a:ln>
                <a:solidFill>
                  <a:schemeClr val="tx1"/>
                </a:solidFill>
                <a:effectLst/>
                <a:uLnTx/>
                <a:uFillTx/>
                <a:latin typeface="Calibri" pitchFamily="34" charset="0"/>
                <a:cs typeface="Times New Roman" pitchFamily="18" charset="0"/>
              </a:rPr>
              <a:t>, </a:t>
            </a:r>
            <a:r>
              <a:rPr kumimoji="0" lang="en-US" sz="1000" b="0" i="0" u="none" strike="noStrike" kern="1200" cap="none" spc="0" normalizeH="0" baseline="0" noProof="0" dirty="0" smtClean="0">
                <a:ln>
                  <a:noFill/>
                </a:ln>
                <a:solidFill>
                  <a:schemeClr val="tx1"/>
                </a:solidFill>
                <a:effectLst/>
                <a:uLnTx/>
                <a:uFillTx/>
                <a:latin typeface="Calibri" pitchFamily="34" charset="0"/>
                <a:cs typeface="Times New Roman" pitchFamily="18" charset="0"/>
              </a:rPr>
              <a:t>“Productive metrology-Adding value to manufacture”, 2005</a:t>
            </a:r>
            <a:endParaRPr kumimoji="0" lang="fr-FR" sz="1000" b="0" i="0" u="none" strike="noStrike" kern="1200" cap="none" spc="0" normalizeH="0" baseline="0" noProof="0" dirty="0">
              <a:ln>
                <a:noFill/>
              </a:ln>
              <a:solidFill>
                <a:schemeClr val="tx1"/>
              </a:solidFill>
              <a:effectLst/>
              <a:uLnTx/>
              <a:uFillTx/>
              <a:latin typeface="Calibri"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rgbClr val="000000"/>
              </a:solidFill>
            </a:endParaRPr>
          </a:p>
        </p:txBody>
      </p:sp>
      <p:graphicFrame>
        <p:nvGraphicFramePr>
          <p:cNvPr id="270337" name="Object 1"/>
          <p:cNvGraphicFramePr>
            <a:graphicFrameLocks noChangeAspect="1"/>
          </p:cNvGraphicFramePr>
          <p:nvPr/>
        </p:nvGraphicFramePr>
        <p:xfrm>
          <a:off x="539552" y="1124744"/>
          <a:ext cx="7893050" cy="5468937"/>
        </p:xfrm>
        <a:graphic>
          <a:graphicData uri="http://schemas.openxmlformats.org/presentationml/2006/ole">
            <mc:AlternateContent xmlns:mc="http://schemas.openxmlformats.org/markup-compatibility/2006">
              <mc:Choice xmlns:v="urn:schemas-microsoft-com:vml" Requires="v">
                <p:oleObj spid="_x0000_s10247" name="Visio" r:id="rId4" imgW="10444734" imgH="7240905" progId="Visio.Drawing.11">
                  <p:embed/>
                </p:oleObj>
              </mc:Choice>
              <mc:Fallback>
                <p:oleObj name="Visio" r:id="rId4" imgW="10444734" imgH="7240905"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124744"/>
                        <a:ext cx="7893050" cy="546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p:cNvSpPr/>
          <p:nvPr/>
        </p:nvSpPr>
        <p:spPr>
          <a:xfrm>
            <a:off x="5076056" y="1844824"/>
            <a:ext cx="1836000" cy="540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3" name="ZoneTexte 12"/>
          <p:cNvSpPr txBox="1"/>
          <p:nvPr/>
        </p:nvSpPr>
        <p:spPr>
          <a:xfrm>
            <a:off x="251520" y="1196752"/>
            <a:ext cx="3816424" cy="5262979"/>
          </a:xfrm>
          <a:prstGeom prst="rect">
            <a:avLst/>
          </a:prstGeom>
          <a:solidFill>
            <a:schemeClr val="bg1"/>
          </a:solidFill>
        </p:spPr>
        <p:txBody>
          <a:bodyPr wrap="square" rtlCol="0">
            <a:spAutoFit/>
          </a:bodyPr>
          <a:lstStyle/>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Satisfaction de client</a:t>
            </a:r>
            <a:r>
              <a:rPr lang="fr-FR" sz="1400" i="1" dirty="0" smtClean="0">
                <a:solidFill>
                  <a:srgbClr val="000000"/>
                </a:solidFill>
                <a:latin typeface="Times New Roman" pitchFamily="18" charset="0"/>
                <a:cs typeface="Times New Roman" pitchFamily="18" charset="0"/>
              </a:rPr>
              <a:t> - </a:t>
            </a:r>
            <a:r>
              <a:rPr lang="fr-FR" sz="1400" dirty="0" smtClean="0">
                <a:ln>
                  <a:solidFill>
                    <a:srgbClr val="004FC8"/>
                  </a:solidFill>
                </a:ln>
                <a:solidFill>
                  <a:srgbClr val="000000"/>
                </a:solidFill>
                <a:latin typeface="Times New Roman" pitchFamily="18" charset="0"/>
                <a:cs typeface="Times New Roman" pitchFamily="18" charset="0"/>
              </a:rPr>
              <a:t>Risque de non détection d’une non-conformité, </a:t>
            </a:r>
            <a:r>
              <a:rPr lang="fr-FR" sz="1400" dirty="0" smtClean="0">
                <a:solidFill>
                  <a:srgbClr val="000000"/>
                </a:solidFill>
                <a:latin typeface="Times New Roman" pitchFamily="18" charset="0"/>
                <a:cs typeface="Times New Roman" pitchFamily="18" charset="0"/>
              </a:rPr>
              <a:t>difficulté de détection, incertitudes de mesure et les incertitudes de méthode  </a:t>
            </a:r>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Difficulté de réalisation</a:t>
            </a:r>
            <a:r>
              <a:rPr lang="fr-FR" sz="1400" i="1" dirty="0" smtClean="0">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 </a:t>
            </a:r>
            <a:r>
              <a:rPr lang="fr-FR" sz="1400" dirty="0" smtClean="0">
                <a:ln>
                  <a:solidFill>
                    <a:srgbClr val="004FC8"/>
                  </a:solidFill>
                </a:ln>
                <a:solidFill>
                  <a:srgbClr val="000000"/>
                </a:solidFill>
                <a:latin typeface="Times New Roman" pitchFamily="18" charset="0"/>
                <a:cs typeface="Times New Roman" pitchFamily="18" charset="0"/>
              </a:rPr>
              <a:t>La non détection d’une difficulté de réalisation , défaillance / déréglage du production, </a:t>
            </a:r>
            <a:r>
              <a:rPr lang="fr-FR" sz="1400" dirty="0" smtClean="0">
                <a:solidFill>
                  <a:srgbClr val="000000"/>
                </a:solidFill>
                <a:latin typeface="Times New Roman" pitchFamily="18" charset="0"/>
                <a:cs typeface="Times New Roman" pitchFamily="18" charset="0"/>
              </a:rPr>
              <a:t>le risque de seconde espèce des cartes de contrôle</a:t>
            </a:r>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Cout </a:t>
            </a:r>
            <a:r>
              <a:rPr lang="fr-FR" sz="1400" i="1" dirty="0" smtClean="0">
                <a:solidFill>
                  <a:srgbClr val="000000"/>
                </a:solidFill>
                <a:latin typeface="Times New Roman" pitchFamily="18" charset="0"/>
                <a:cs typeface="Times New Roman" pitchFamily="18" charset="0"/>
              </a:rPr>
              <a:t>- </a:t>
            </a:r>
            <a:r>
              <a:rPr lang="fr-FR" sz="1400" dirty="0" smtClean="0">
                <a:ln>
                  <a:solidFill>
                    <a:srgbClr val="004FC8"/>
                  </a:solidFill>
                </a:ln>
                <a:solidFill>
                  <a:srgbClr val="000000"/>
                </a:solidFill>
                <a:latin typeface="Times New Roman" pitchFamily="18" charset="0"/>
                <a:cs typeface="Times New Roman" pitchFamily="18" charset="0"/>
              </a:rPr>
              <a:t>Le cout de contrôle; </a:t>
            </a:r>
            <a:r>
              <a:rPr lang="en-US" sz="1400" dirty="0" smtClean="0">
                <a:ln>
                  <a:solidFill>
                    <a:srgbClr val="004FC8"/>
                  </a:solidFill>
                </a:ln>
                <a:solidFill>
                  <a:srgbClr val="000000"/>
                </a:solidFill>
                <a:latin typeface="Times New Roman" pitchFamily="18" charset="0"/>
                <a:cs typeface="Times New Roman" pitchFamily="18" charset="0"/>
              </a:rPr>
              <a:t>Measurement cost </a:t>
            </a:r>
            <a:r>
              <a:rPr lang="fr-FR" sz="1400" dirty="0" smtClean="0">
                <a:solidFill>
                  <a:srgbClr val="000000"/>
                </a:solidFill>
                <a:latin typeface="Times New Roman" pitchFamily="18" charset="0"/>
                <a:cs typeface="Times New Roman" pitchFamily="18" charset="0"/>
              </a:rPr>
              <a:t>[</a:t>
            </a:r>
            <a:r>
              <a:rPr lang="fr-FR" sz="1400" dirty="0" err="1" smtClean="0">
                <a:solidFill>
                  <a:srgbClr val="000000"/>
                </a:solidFill>
                <a:latin typeface="Times New Roman" pitchFamily="18" charset="0"/>
                <a:cs typeface="Times New Roman" pitchFamily="18" charset="0"/>
              </a:rPr>
              <a:t>Kunzmann</a:t>
            </a:r>
            <a:r>
              <a:rPr lang="fr-FR" sz="1400" dirty="0" smtClean="0">
                <a:solidFill>
                  <a:srgbClr val="000000"/>
                </a:solidFill>
                <a:latin typeface="Times New Roman" pitchFamily="18" charset="0"/>
                <a:cs typeface="Times New Roman" pitchFamily="18" charset="0"/>
              </a:rPr>
              <a:t>], inhérent aux activités d’inspection), </a:t>
            </a:r>
            <a:r>
              <a:rPr lang="fr-FR" sz="1400" dirty="0" smtClean="0">
                <a:ln>
                  <a:solidFill>
                    <a:srgbClr val="004FC8"/>
                  </a:solidFill>
                </a:ln>
                <a:solidFill>
                  <a:srgbClr val="000000"/>
                </a:solidFill>
                <a:latin typeface="Times New Roman" pitchFamily="18" charset="0"/>
                <a:cs typeface="Times New Roman" pitchFamily="18" charset="0"/>
              </a:rPr>
              <a:t>le cout engendré par le risque de non détection; </a:t>
            </a:r>
            <a:r>
              <a:rPr lang="en-US" sz="1400" dirty="0" smtClean="0">
                <a:ln>
                  <a:solidFill>
                    <a:srgbClr val="004FC8"/>
                  </a:solidFill>
                </a:ln>
                <a:solidFill>
                  <a:srgbClr val="000000"/>
                </a:solidFill>
                <a:latin typeface="Times New Roman" pitchFamily="18" charset="0"/>
                <a:cs typeface="Times New Roman" pitchFamily="18" charset="0"/>
              </a:rPr>
              <a:t>Error cost</a:t>
            </a:r>
            <a:r>
              <a:rPr lang="en-US" sz="1400" dirty="0" smtClean="0">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inhérent aux incertitudes de la prise de décision</a:t>
            </a:r>
          </a:p>
        </p:txBody>
      </p:sp>
      <p:sp>
        <p:nvSpPr>
          <p:cNvPr id="15" name="Titre 1"/>
          <p:cNvSpPr>
            <a:spLocks noGrp="1"/>
          </p:cNvSpPr>
          <p:nvPr>
            <p:ph type="title"/>
          </p:nvPr>
        </p:nvSpPr>
        <p:spPr>
          <a:xfrm>
            <a:off x="127000" y="88900"/>
            <a:ext cx="8261424" cy="603250"/>
          </a:xfrm>
          <a:noFill/>
          <a:ln w="9525">
            <a:noFill/>
            <a:miter lim="800000"/>
            <a:headEnd/>
            <a:tailEnd/>
          </a:ln>
        </p:spPr>
        <p:txBody>
          <a:bodyPr vert="horz" wrap="square" lIns="91440" tIns="45720" rIns="91440" bIns="45720" numCol="1" anchor="ctr" anchorCtr="0" compatLnSpc="1">
            <a:prstTxWarp prst="textNoShape">
              <a:avLst/>
            </a:prstTxWarp>
          </a:bodyPr>
          <a:lstStyle/>
          <a:p>
            <a:pPr lvl="1"/>
            <a:r>
              <a:rPr lang="en-US" sz="1800" dirty="0" smtClean="0"/>
              <a:t>Inspection plan generation decisional process</a:t>
            </a:r>
            <a:endParaRPr lang="fr-FR" sz="1800" dirty="0" smtClean="0"/>
          </a:p>
        </p:txBody>
      </p:sp>
      <p:sp>
        <p:nvSpPr>
          <p:cNvPr id="10" name="Rectangle 9"/>
          <p:cNvSpPr/>
          <p:nvPr/>
        </p:nvSpPr>
        <p:spPr>
          <a:xfrm>
            <a:off x="4067944" y="3933056"/>
            <a:ext cx="1620000" cy="64807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solidFill>
                <a:srgbClr val="000000"/>
              </a:solidFill>
            </a:endParaRPr>
          </a:p>
        </p:txBody>
      </p:sp>
      <p:graphicFrame>
        <p:nvGraphicFramePr>
          <p:cNvPr id="270337" name="Object 1"/>
          <p:cNvGraphicFramePr>
            <a:graphicFrameLocks noChangeAspect="1"/>
          </p:cNvGraphicFramePr>
          <p:nvPr/>
        </p:nvGraphicFramePr>
        <p:xfrm>
          <a:off x="539552" y="1124744"/>
          <a:ext cx="7893050" cy="5468937"/>
        </p:xfrm>
        <a:graphic>
          <a:graphicData uri="http://schemas.openxmlformats.org/presentationml/2006/ole">
            <mc:AlternateContent xmlns:mc="http://schemas.openxmlformats.org/markup-compatibility/2006">
              <mc:Choice xmlns:v="urn:schemas-microsoft-com:vml" Requires="v">
                <p:oleObj spid="_x0000_s11271" name="Visio" r:id="rId4" imgW="10444734" imgH="7240905" progId="Visio.Drawing.11">
                  <p:embed/>
                </p:oleObj>
              </mc:Choice>
              <mc:Fallback>
                <p:oleObj name="Visio" r:id="rId4" imgW="10444734" imgH="7240905"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1124744"/>
                        <a:ext cx="7893050" cy="546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p:cNvSpPr/>
          <p:nvPr/>
        </p:nvSpPr>
        <p:spPr>
          <a:xfrm>
            <a:off x="5076056" y="1844824"/>
            <a:ext cx="1836000" cy="540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
        <p:nvSpPr>
          <p:cNvPr id="13" name="ZoneTexte 12"/>
          <p:cNvSpPr txBox="1"/>
          <p:nvPr/>
        </p:nvSpPr>
        <p:spPr>
          <a:xfrm>
            <a:off x="467544" y="2492897"/>
            <a:ext cx="7920880" cy="2677656"/>
          </a:xfrm>
          <a:prstGeom prst="rect">
            <a:avLst/>
          </a:prstGeom>
          <a:solidFill>
            <a:schemeClr val="bg1"/>
          </a:solidFill>
        </p:spPr>
        <p:txBody>
          <a:bodyPr wrap="square" rtlCol="0">
            <a:spAutoFit/>
          </a:bodyPr>
          <a:lstStyle/>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Satisfaction de client</a:t>
            </a:r>
            <a:r>
              <a:rPr lang="fr-FR" sz="1400" i="1" dirty="0" smtClean="0">
                <a:solidFill>
                  <a:srgbClr val="000000"/>
                </a:solidFill>
                <a:latin typeface="Times New Roman" pitchFamily="18" charset="0"/>
                <a:cs typeface="Times New Roman" pitchFamily="18" charset="0"/>
              </a:rPr>
              <a:t> - </a:t>
            </a:r>
            <a:r>
              <a:rPr lang="fr-FR" sz="1400" dirty="0" smtClean="0">
                <a:ln>
                  <a:solidFill>
                    <a:srgbClr val="004FC8"/>
                  </a:solidFill>
                </a:ln>
                <a:solidFill>
                  <a:srgbClr val="000000"/>
                </a:solidFill>
                <a:latin typeface="Times New Roman" pitchFamily="18" charset="0"/>
                <a:cs typeface="Times New Roman" pitchFamily="18" charset="0"/>
              </a:rPr>
              <a:t>Risque de non détection d’une non-conformité</a:t>
            </a:r>
            <a:r>
              <a:rPr lang="fr-FR" sz="1400" dirty="0" smtClean="0">
                <a:solidFill>
                  <a:srgbClr val="000000"/>
                </a:solidFill>
                <a:latin typeface="Times New Roman" pitchFamily="18" charset="0"/>
                <a:cs typeface="Times New Roman" pitchFamily="18" charset="0"/>
              </a:rPr>
              <a:t>, difficulté de détection d’un moyen d’inspection, incertitudes de mesure et les incertitudes de méthode </a:t>
            </a: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Difficulté de réalisation</a:t>
            </a:r>
            <a:r>
              <a:rPr lang="fr-FR" sz="1400" i="1" dirty="0" smtClean="0">
                <a:solidFill>
                  <a:srgbClr val="000000"/>
                </a:solidFill>
                <a:latin typeface="Times New Roman" pitchFamily="18" charset="0"/>
                <a:cs typeface="Times New Roman" pitchFamily="18" charset="0"/>
              </a:rPr>
              <a:t> -</a:t>
            </a:r>
            <a:r>
              <a:rPr lang="fr-FR" sz="1400" dirty="0" smtClean="0">
                <a:solidFill>
                  <a:srgbClr val="000000"/>
                </a:solidFill>
                <a:latin typeface="Times New Roman" pitchFamily="18" charset="0"/>
                <a:cs typeface="Times New Roman" pitchFamily="18" charset="0"/>
              </a:rPr>
              <a:t>  </a:t>
            </a:r>
            <a:r>
              <a:rPr lang="fr-FR" sz="1400" dirty="0" smtClean="0">
                <a:ln>
                  <a:solidFill>
                    <a:srgbClr val="004FC8"/>
                  </a:solidFill>
                </a:ln>
                <a:solidFill>
                  <a:srgbClr val="000000"/>
                </a:solidFill>
                <a:latin typeface="Times New Roman" pitchFamily="18" charset="0"/>
                <a:cs typeface="Times New Roman" pitchFamily="18" charset="0"/>
              </a:rPr>
              <a:t>Le temps de détection</a:t>
            </a:r>
            <a:r>
              <a:rPr lang="fr-FR" sz="1400" dirty="0" smtClean="0">
                <a:solidFill>
                  <a:srgbClr val="000000"/>
                </a:solidFill>
                <a:latin typeface="Times New Roman" pitchFamily="18" charset="0"/>
                <a:cs typeface="Times New Roman" pitchFamily="18" charset="0"/>
              </a:rPr>
              <a:t>, la réactivité du suivi de fabrication et du pilotage du système de production</a:t>
            </a: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endParaRPr lang="fr-FR" sz="1400" b="1" i="1" dirty="0" smtClean="0">
              <a:solidFill>
                <a:srgbClr val="000000"/>
              </a:solidFill>
              <a:latin typeface="Times New Roman" pitchFamily="18" charset="0"/>
              <a:cs typeface="Times New Roman" pitchFamily="18" charset="0"/>
            </a:endParaRPr>
          </a:p>
          <a:p>
            <a:pPr marL="271463" indent="-271463">
              <a:buFont typeface="Wingdings" pitchFamily="2" charset="2"/>
              <a:buChar char="§"/>
            </a:pPr>
            <a:r>
              <a:rPr lang="fr-FR" sz="1400" b="1" i="1" dirty="0" smtClean="0">
                <a:solidFill>
                  <a:srgbClr val="000000"/>
                </a:solidFill>
                <a:latin typeface="Times New Roman" pitchFamily="18" charset="0"/>
                <a:cs typeface="Times New Roman" pitchFamily="18" charset="0"/>
              </a:rPr>
              <a:t>Cout </a:t>
            </a:r>
            <a:r>
              <a:rPr lang="fr-FR" sz="1400" i="1" dirty="0" smtClean="0">
                <a:solidFill>
                  <a:srgbClr val="000000"/>
                </a:solidFill>
                <a:latin typeface="Times New Roman" pitchFamily="18" charset="0"/>
                <a:cs typeface="Times New Roman" pitchFamily="18" charset="0"/>
              </a:rPr>
              <a:t>- </a:t>
            </a:r>
            <a:r>
              <a:rPr lang="fr-FR" sz="1400" dirty="0" smtClean="0">
                <a:ln>
                  <a:solidFill>
                    <a:srgbClr val="004FC8"/>
                  </a:solidFill>
                </a:ln>
                <a:solidFill>
                  <a:srgbClr val="000000"/>
                </a:solidFill>
                <a:latin typeface="Times New Roman" pitchFamily="18" charset="0"/>
                <a:cs typeface="Times New Roman" pitchFamily="18" charset="0"/>
              </a:rPr>
              <a:t>La productivité du système de production </a:t>
            </a:r>
            <a:r>
              <a:rPr lang="fr-FR" sz="1400" dirty="0" smtClean="0">
                <a:solidFill>
                  <a:srgbClr val="000000"/>
                </a:solidFill>
                <a:latin typeface="Times New Roman" pitchFamily="18" charset="0"/>
                <a:cs typeface="Times New Roman" pitchFamily="18" charset="0"/>
              </a:rPr>
              <a:t>, le fait de maintenir des produits non conformes dans la chaine de production car non détectés, … </a:t>
            </a:r>
          </a:p>
          <a:p>
            <a:pPr marL="271463" indent="-271463">
              <a:buFont typeface="Wingdings" pitchFamily="2" charset="2"/>
              <a:buChar char="§"/>
            </a:pPr>
            <a:endParaRPr lang="fr-FR" sz="1400" dirty="0" smtClean="0">
              <a:solidFill>
                <a:srgbClr val="000000"/>
              </a:solidFill>
              <a:latin typeface="Times New Roman" pitchFamily="18" charset="0"/>
              <a:cs typeface="Times New Roman" pitchFamily="18" charset="0"/>
            </a:endParaRPr>
          </a:p>
        </p:txBody>
      </p:sp>
      <p:sp>
        <p:nvSpPr>
          <p:cNvPr id="14" name="Titre 1"/>
          <p:cNvSpPr>
            <a:spLocks noGrp="1"/>
          </p:cNvSpPr>
          <p:nvPr>
            <p:ph type="title"/>
          </p:nvPr>
        </p:nvSpPr>
        <p:spPr>
          <a:xfrm>
            <a:off x="127000" y="88900"/>
            <a:ext cx="8261424" cy="603250"/>
          </a:xfrm>
          <a:noFill/>
          <a:ln w="9525">
            <a:noFill/>
            <a:miter lim="800000"/>
            <a:headEnd/>
            <a:tailEnd/>
          </a:ln>
        </p:spPr>
        <p:txBody>
          <a:bodyPr vert="horz" wrap="square" lIns="91440" tIns="45720" rIns="91440" bIns="45720" numCol="1" anchor="ctr" anchorCtr="0" compatLnSpc="1">
            <a:prstTxWarp prst="textNoShape">
              <a:avLst/>
            </a:prstTxWarp>
          </a:bodyPr>
          <a:lstStyle/>
          <a:p>
            <a:pPr lvl="1"/>
            <a:r>
              <a:rPr lang="en-US" sz="1800" dirty="0" smtClean="0"/>
              <a:t>Inspection plan generation decisional process</a:t>
            </a:r>
            <a:endParaRPr lang="fr-FR" sz="1800" dirty="0" smtClean="0"/>
          </a:p>
        </p:txBody>
      </p:sp>
      <p:sp>
        <p:nvSpPr>
          <p:cNvPr id="11" name="Rectangle 10"/>
          <p:cNvSpPr/>
          <p:nvPr/>
        </p:nvSpPr>
        <p:spPr>
          <a:xfrm>
            <a:off x="6084168" y="5013176"/>
            <a:ext cx="1656184" cy="756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checkerboard(across)">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fr-FR" sz="2000" dirty="0" smtClean="0"/>
              <a:t>Key </a:t>
            </a:r>
            <a:r>
              <a:rPr lang="fr-FR" sz="2000" dirty="0" err="1" smtClean="0"/>
              <a:t>Characteristics</a:t>
            </a:r>
            <a:r>
              <a:rPr lang="fr-FR" sz="2000" dirty="0" smtClean="0"/>
              <a:t> Identification</a:t>
            </a:r>
            <a:endParaRPr lang="fr-FR" sz="2000" dirty="0"/>
          </a:p>
        </p:txBody>
      </p:sp>
      <p:graphicFrame>
        <p:nvGraphicFramePr>
          <p:cNvPr id="3" name="Tableau 2"/>
          <p:cNvGraphicFramePr>
            <a:graphicFrameLocks noGrp="1"/>
          </p:cNvGraphicFramePr>
          <p:nvPr/>
        </p:nvGraphicFramePr>
        <p:xfrm>
          <a:off x="111095" y="1103357"/>
          <a:ext cx="8947447" cy="5709655"/>
        </p:xfrm>
        <a:graphic>
          <a:graphicData uri="http://schemas.openxmlformats.org/drawingml/2006/table">
            <a:tbl>
              <a:tblPr>
                <a:effectLst>
                  <a:outerShdw blurRad="50800" dist="38100" dir="8100000" algn="tr" rotWithShape="0">
                    <a:prstClr val="black">
                      <a:alpha val="40000"/>
                    </a:prstClr>
                  </a:outerShdw>
                </a:effectLst>
              </a:tblPr>
              <a:tblGrid>
                <a:gridCol w="1016950"/>
                <a:gridCol w="4572000"/>
                <a:gridCol w="1316052"/>
                <a:gridCol w="2042445"/>
              </a:tblGrid>
              <a:tr h="132616">
                <a:tc rowSpan="2">
                  <a:txBody>
                    <a:bodyPr/>
                    <a:lstStyle/>
                    <a:p>
                      <a:pPr>
                        <a:lnSpc>
                          <a:spcPct val="115000"/>
                        </a:lnSpc>
                        <a:spcAft>
                          <a:spcPts val="0"/>
                        </a:spcAft>
                      </a:pPr>
                      <a:r>
                        <a:rPr lang="fr-FR" sz="800" b="1" dirty="0">
                          <a:latin typeface="Times New Roman" pitchFamily="18" charset="0"/>
                          <a:ea typeface="SimSun"/>
                          <a:cs typeface="Times New Roman" pitchFamily="18" charset="0"/>
                        </a:rPr>
                        <a:t>Outils</a:t>
                      </a:r>
                      <a:endParaRPr lang="fr-FR" sz="800" dirty="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3">
                  <a:txBody>
                    <a:bodyPr/>
                    <a:lstStyle/>
                    <a:p>
                      <a:pPr algn="ctr">
                        <a:lnSpc>
                          <a:spcPct val="115000"/>
                        </a:lnSpc>
                        <a:spcAft>
                          <a:spcPts val="0"/>
                        </a:spcAft>
                      </a:pPr>
                      <a:r>
                        <a:rPr lang="fr-FR" sz="800" b="1">
                          <a:latin typeface="Times New Roman" pitchFamily="18" charset="0"/>
                          <a:ea typeface="SimSun"/>
                          <a:cs typeface="Times New Roman" pitchFamily="18" charset="0"/>
                        </a:rPr>
                        <a:t>Critères (Activité A01)</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fr-FR"/>
                    </a:p>
                  </a:txBody>
                  <a:tcPr/>
                </a:tc>
                <a:tc hMerge="1">
                  <a:txBody>
                    <a:bodyPr/>
                    <a:lstStyle/>
                    <a:p>
                      <a:endParaRPr lang="fr-FR"/>
                    </a:p>
                  </a:txBody>
                  <a:tcPr/>
                </a:tc>
              </a:tr>
              <a:tr h="144173">
                <a:tc vMerge="1">
                  <a:txBody>
                    <a:bodyPr/>
                    <a:lstStyle/>
                    <a:p>
                      <a:endParaRPr lang="fr-FR"/>
                    </a:p>
                  </a:txBody>
                  <a:tcPr/>
                </a:tc>
                <a:tc>
                  <a:txBody>
                    <a:bodyPr/>
                    <a:lstStyle/>
                    <a:p>
                      <a:pPr algn="ctr">
                        <a:lnSpc>
                          <a:spcPct val="115000"/>
                        </a:lnSpc>
                        <a:spcAft>
                          <a:spcPts val="0"/>
                        </a:spcAft>
                      </a:pPr>
                      <a:r>
                        <a:rPr lang="fr-FR" sz="800" b="1" i="1">
                          <a:latin typeface="Times New Roman" pitchFamily="18" charset="0"/>
                          <a:ea typeface="SimSun"/>
                          <a:cs typeface="Times New Roman" pitchFamily="18" charset="0"/>
                        </a:rPr>
                        <a:t>Satisfaction du client</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b="1" i="1">
                          <a:latin typeface="Times New Roman" pitchFamily="18" charset="0"/>
                          <a:ea typeface="SimSun"/>
                          <a:cs typeface="Times New Roman" pitchFamily="18" charset="0"/>
                        </a:rPr>
                        <a:t>Difficulté de réalisation</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b="1" i="1">
                          <a:latin typeface="Times New Roman" pitchFamily="18" charset="0"/>
                          <a:ea typeface="SimSun"/>
                          <a:cs typeface="Times New Roman" pitchFamily="18" charset="0"/>
                        </a:rPr>
                        <a:t>Coût</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32519">
                <a:tc>
                  <a:txBody>
                    <a:bodyPr/>
                    <a:lstStyle/>
                    <a:p>
                      <a:pPr>
                        <a:lnSpc>
                          <a:spcPct val="115000"/>
                        </a:lnSpc>
                        <a:spcAft>
                          <a:spcPts val="0"/>
                        </a:spcAft>
                      </a:pPr>
                      <a:r>
                        <a:rPr lang="fr-FR" sz="800">
                          <a:latin typeface="Times New Roman" pitchFamily="18" charset="0"/>
                          <a:ea typeface="SimSun"/>
                          <a:cs typeface="Times New Roman" pitchFamily="18" charset="0"/>
                        </a:rPr>
                        <a:t>TAFT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Times New Roman" pitchFamily="18" charset="0"/>
                          <a:ea typeface="SimSun"/>
                          <a:cs typeface="Times New Roman" pitchFamily="18" charset="0"/>
                        </a:rPr>
                        <a:t>Gravité de la défaillance associée à chaque spécification pièce</a:t>
                      </a:r>
                    </a:p>
                    <a:p>
                      <a:pPr algn="ctr">
                        <a:lnSpc>
                          <a:spcPct val="115000"/>
                        </a:lnSpc>
                        <a:spcAft>
                          <a:spcPts val="0"/>
                        </a:spcAft>
                      </a:pPr>
                      <a:r>
                        <a:rPr lang="fr-FR" sz="800" dirty="0">
                          <a:latin typeface="Times New Roman" pitchFamily="18" charset="0"/>
                          <a:ea typeface="SimSun"/>
                          <a:cs typeface="Times New Roman" pitchFamily="18" charset="0"/>
                        </a:rPr>
                        <a:t>Echelle ordinale</a:t>
                      </a:r>
                    </a:p>
                    <a:p>
                      <a:pPr algn="ctr">
                        <a:lnSpc>
                          <a:spcPct val="115000"/>
                        </a:lnSpc>
                        <a:spcAft>
                          <a:spcPts val="0"/>
                        </a:spcAft>
                      </a:pPr>
                      <a:r>
                        <a:rPr lang="fr-FR" sz="800" dirty="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32519">
                <a:tc>
                  <a:txBody>
                    <a:bodyPr/>
                    <a:lstStyle/>
                    <a:p>
                      <a:pPr>
                        <a:lnSpc>
                          <a:spcPct val="115000"/>
                        </a:lnSpc>
                        <a:spcAft>
                          <a:spcPts val="0"/>
                        </a:spcAft>
                      </a:pPr>
                      <a:r>
                        <a:rPr lang="fr-FR" sz="800" dirty="0">
                          <a:latin typeface="Times New Roman" pitchFamily="18" charset="0"/>
                          <a:ea typeface="SimSun"/>
                          <a:cs typeface="Times New Roman" pitchFamily="18" charset="0"/>
                        </a:rPr>
                        <a:t>AMDEC Produit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Gravité de la défaillance associée à chaque fonction</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Occurrence de la défaillance</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76692">
                <a:tc>
                  <a:txBody>
                    <a:bodyPr/>
                    <a:lstStyle/>
                    <a:p>
                      <a:pPr>
                        <a:lnSpc>
                          <a:spcPct val="115000"/>
                        </a:lnSpc>
                        <a:spcAft>
                          <a:spcPts val="0"/>
                        </a:spcAft>
                      </a:pPr>
                      <a:r>
                        <a:rPr lang="fr-FR" sz="800">
                          <a:latin typeface="Times New Roman" pitchFamily="18" charset="0"/>
                          <a:ea typeface="SimSun"/>
                          <a:cs typeface="Times New Roman" pitchFamily="18" charset="0"/>
                        </a:rPr>
                        <a:t>AMDEC Processus</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Gravité de la défaillance associée à chaque activité du processus ayant un effet sur la satisfaction du client</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Occurrence de la défaillance</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76692">
                <a:tc>
                  <a:txBody>
                    <a:bodyPr/>
                    <a:lstStyle/>
                    <a:p>
                      <a:pPr>
                        <a:lnSpc>
                          <a:spcPct val="115000"/>
                        </a:lnSpc>
                        <a:spcAft>
                          <a:spcPts val="0"/>
                        </a:spcAft>
                      </a:pPr>
                      <a:r>
                        <a:rPr lang="fr-FR" sz="800">
                          <a:latin typeface="Times New Roman" pitchFamily="18" charset="0"/>
                          <a:ea typeface="SimSun"/>
                          <a:cs typeface="Times New Roman" pitchFamily="18" charset="0"/>
                        </a:rPr>
                        <a:t>QFD I/II</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Times New Roman" pitchFamily="18" charset="0"/>
                          <a:ea typeface="SimSun"/>
                          <a:cs typeface="Times New Roman" pitchFamily="18" charset="0"/>
                        </a:rPr>
                        <a:t>Grille d’importance des fonctions et des caractéristiques pièces</a:t>
                      </a:r>
                    </a:p>
                    <a:p>
                      <a:pPr algn="ctr">
                        <a:lnSpc>
                          <a:spcPct val="115000"/>
                        </a:lnSpc>
                        <a:spcAft>
                          <a:spcPts val="0"/>
                        </a:spcAft>
                      </a:pPr>
                      <a:r>
                        <a:rPr lang="fr-FR" sz="800" dirty="0">
                          <a:latin typeface="Times New Roman" pitchFamily="18" charset="0"/>
                          <a:ea typeface="SimSun"/>
                          <a:cs typeface="Times New Roman" pitchFamily="18" charset="0"/>
                        </a:rPr>
                        <a:t>Echelle ordinale</a:t>
                      </a:r>
                    </a:p>
                    <a:p>
                      <a:pPr algn="ctr">
                        <a:lnSpc>
                          <a:spcPct val="115000"/>
                        </a:lnSpc>
                        <a:spcAft>
                          <a:spcPts val="0"/>
                        </a:spcAft>
                      </a:pPr>
                      <a:r>
                        <a:rPr lang="fr-FR" sz="800" dirty="0">
                          <a:latin typeface="Times New Roman" pitchFamily="18" charset="0"/>
                          <a:ea typeface="SimSun"/>
                          <a:cs typeface="Times New Roman" pitchFamily="18" charset="0"/>
                        </a:rPr>
                        <a:t>Estimation faite par l’expert et propagée au niveau inférieur</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Grille comparative des solutions par rapport à la concurrence</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32519">
                <a:tc>
                  <a:txBody>
                    <a:bodyPr/>
                    <a:lstStyle/>
                    <a:p>
                      <a:pPr>
                        <a:lnSpc>
                          <a:spcPct val="115000"/>
                        </a:lnSpc>
                        <a:spcAft>
                          <a:spcPts val="0"/>
                        </a:spcAft>
                      </a:pPr>
                      <a:r>
                        <a:rPr lang="fr-FR" sz="800" dirty="0">
                          <a:latin typeface="Times New Roman" pitchFamily="18" charset="0"/>
                          <a:ea typeface="SimSun"/>
                          <a:cs typeface="Times New Roman" pitchFamily="18" charset="0"/>
                        </a:rPr>
                        <a:t>QFD III</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Grille d’importance des caractéristiques pièces et processus</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 et propagée au niveau inférieur</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Capabilités</a:t>
                      </a:r>
                    </a:p>
                    <a:p>
                      <a:pPr algn="ctr">
                        <a:lnSpc>
                          <a:spcPct val="115000"/>
                        </a:lnSpc>
                        <a:spcAft>
                          <a:spcPts val="0"/>
                        </a:spcAft>
                      </a:pPr>
                      <a:r>
                        <a:rPr lang="fr-FR" sz="800">
                          <a:latin typeface="Times New Roman" pitchFamily="18" charset="0"/>
                          <a:ea typeface="SimSun"/>
                          <a:cs typeface="Times New Roman" pitchFamily="18" charset="0"/>
                        </a:rPr>
                        <a:t>Echelle cardinale</a:t>
                      </a:r>
                    </a:p>
                    <a:p>
                      <a:pPr algn="ctr">
                        <a:lnSpc>
                          <a:spcPct val="115000"/>
                        </a:lnSpc>
                        <a:spcAft>
                          <a:spcPts val="0"/>
                        </a:spcAft>
                      </a:pPr>
                      <a:r>
                        <a:rPr lang="fr-FR" sz="800">
                          <a:latin typeface="Times New Roman" pitchFamily="18" charset="0"/>
                          <a:ea typeface="SimSun"/>
                          <a:cs typeface="Times New Roman" pitchFamily="18" charset="0"/>
                        </a:rPr>
                        <a:t>Estimation numérique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2528">
                <a:tc>
                  <a:txBody>
                    <a:bodyPr/>
                    <a:lstStyle/>
                    <a:p>
                      <a:pPr>
                        <a:lnSpc>
                          <a:spcPct val="115000"/>
                        </a:lnSpc>
                        <a:spcAft>
                          <a:spcPts val="0"/>
                        </a:spcAft>
                      </a:pPr>
                      <a:r>
                        <a:rPr lang="fr-FR" sz="800">
                          <a:latin typeface="Times New Roman" pitchFamily="18" charset="0"/>
                          <a:ea typeface="SimSun"/>
                          <a:cs typeface="Times New Roman" pitchFamily="18" charset="0"/>
                        </a:rPr>
                        <a:t>Etude des Capabilités</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Intervalles de tolérance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Décentrage et dispersion</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8346">
                <a:tc>
                  <a:txBody>
                    <a:bodyPr/>
                    <a:lstStyle/>
                    <a:p>
                      <a:pPr>
                        <a:lnSpc>
                          <a:spcPct val="115000"/>
                        </a:lnSpc>
                        <a:spcAft>
                          <a:spcPts val="0"/>
                        </a:spcAft>
                      </a:pPr>
                      <a:r>
                        <a:rPr lang="fr-FR" sz="800" dirty="0">
                          <a:latin typeface="Times New Roman" pitchFamily="18" charset="0"/>
                          <a:ea typeface="SimSun"/>
                          <a:cs typeface="Times New Roman" pitchFamily="18" charset="0"/>
                        </a:rPr>
                        <a:t>Capabilité inertielle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Intervalle</a:t>
                      </a:r>
                      <a:r>
                        <a:rPr lang="fr-FR" sz="800" b="1">
                          <a:latin typeface="Times New Roman" pitchFamily="18" charset="0"/>
                          <a:ea typeface="SimSun"/>
                          <a:cs typeface="Times New Roman" pitchFamily="18" charset="0"/>
                        </a:rPr>
                        <a:t>s</a:t>
                      </a:r>
                      <a:r>
                        <a:rPr lang="fr-FR" sz="800">
                          <a:latin typeface="Times New Roman" pitchFamily="18" charset="0"/>
                          <a:ea typeface="SimSun"/>
                          <a:cs typeface="Times New Roman" pitchFamily="18" charset="0"/>
                        </a:rPr>
                        <a:t> de tolérance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Décentrage et dispersion</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Indirectement par le tolérancement inertiel base sur la fonction de perte de Tagauchi</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6026">
                <a:tc>
                  <a:txBody>
                    <a:bodyPr/>
                    <a:lstStyle/>
                    <a:p>
                      <a:pPr>
                        <a:lnSpc>
                          <a:spcPct val="115000"/>
                        </a:lnSpc>
                        <a:spcAft>
                          <a:spcPts val="0"/>
                        </a:spcAft>
                      </a:pPr>
                      <a:r>
                        <a:rPr lang="fr-FR" sz="800">
                          <a:latin typeface="Times New Roman" pitchFamily="18" charset="0"/>
                          <a:ea typeface="SimSun"/>
                          <a:cs typeface="Times New Roman" pitchFamily="18" charset="0"/>
                        </a:rPr>
                        <a:t>CCP</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Intervalles de tolérance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Décentrage et dispersion</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432519">
                <a:tc>
                  <a:txBody>
                    <a:bodyPr/>
                    <a:lstStyle/>
                    <a:p>
                      <a:pPr>
                        <a:lnSpc>
                          <a:spcPct val="115000"/>
                        </a:lnSpc>
                        <a:spcAft>
                          <a:spcPts val="0"/>
                        </a:spcAft>
                      </a:pPr>
                      <a:r>
                        <a:rPr lang="fr-FR" sz="800">
                          <a:latin typeface="Times New Roman" pitchFamily="18" charset="0"/>
                          <a:ea typeface="SimSun"/>
                          <a:cs typeface="Times New Roman" pitchFamily="18" charset="0"/>
                        </a:rPr>
                        <a:t>KC Flowdown</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Times New Roman" pitchFamily="18" charset="0"/>
                          <a:ea typeface="SimSun"/>
                          <a:cs typeface="Times New Roman" pitchFamily="18" charset="0"/>
                        </a:rPr>
                        <a:t>Pondérations des exigences &amp; spécifications</a:t>
                      </a:r>
                    </a:p>
                    <a:p>
                      <a:pPr algn="ctr">
                        <a:lnSpc>
                          <a:spcPct val="115000"/>
                        </a:lnSpc>
                        <a:spcAft>
                          <a:spcPts val="0"/>
                        </a:spcAft>
                      </a:pPr>
                      <a:r>
                        <a:rPr lang="fr-FR" sz="800" dirty="0">
                          <a:latin typeface="Times New Roman" pitchFamily="18" charset="0"/>
                          <a:ea typeface="SimSun"/>
                          <a:cs typeface="Times New Roman" pitchFamily="18" charset="0"/>
                        </a:rPr>
                        <a:t>Echelle cardinale</a:t>
                      </a:r>
                    </a:p>
                    <a:p>
                      <a:pPr algn="ctr">
                        <a:lnSpc>
                          <a:spcPct val="115000"/>
                        </a:lnSpc>
                        <a:spcAft>
                          <a:spcPts val="0"/>
                        </a:spcAft>
                      </a:pPr>
                      <a:r>
                        <a:rPr lang="fr-FR" sz="800" dirty="0">
                          <a:latin typeface="Times New Roman" pitchFamily="18" charset="0"/>
                          <a:ea typeface="SimSun"/>
                          <a:cs typeface="Times New Roman" pitchFamily="18" charset="0"/>
                        </a:rPr>
                        <a:t>Estimation faite par une analyse de sensibilité.</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Qualitative</a:t>
                      </a:r>
                    </a:p>
                    <a:p>
                      <a:pPr algn="ctr">
                        <a:lnSpc>
                          <a:spcPct val="115000"/>
                        </a:lnSpc>
                        <a:spcAft>
                          <a:spcPts val="0"/>
                        </a:spcAft>
                      </a:pPr>
                      <a:r>
                        <a:rPr lang="fr-FR" sz="800">
                          <a:latin typeface="Times New Roman" pitchFamily="18" charset="0"/>
                          <a:ea typeface="SimSun"/>
                          <a:cs typeface="Times New Roman" pitchFamily="18" charset="0"/>
                        </a:rPr>
                        <a:t>Echelle cardinale</a:t>
                      </a:r>
                    </a:p>
                    <a:p>
                      <a:pPr algn="ctr">
                        <a:lnSpc>
                          <a:spcPct val="115000"/>
                        </a:lnSpc>
                        <a:spcAft>
                          <a:spcPts val="0"/>
                        </a:spcAft>
                      </a:pPr>
                      <a:r>
                        <a:rPr lang="fr-FR" sz="800">
                          <a:latin typeface="Times New Roman" pitchFamily="18" charset="0"/>
                          <a:ea typeface="SimSun"/>
                          <a:cs typeface="Times New Roman" pitchFamily="18" charset="0"/>
                        </a:rPr>
                        <a:t>Estimation numérique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76692">
                <a:tc>
                  <a:txBody>
                    <a:bodyPr/>
                    <a:lstStyle/>
                    <a:p>
                      <a:pPr>
                        <a:lnSpc>
                          <a:spcPct val="115000"/>
                        </a:lnSpc>
                        <a:spcAft>
                          <a:spcPts val="0"/>
                        </a:spcAft>
                      </a:pPr>
                      <a:r>
                        <a:rPr lang="fr-FR" sz="800">
                          <a:latin typeface="Times New Roman" pitchFamily="18" charset="0"/>
                          <a:ea typeface="SimSun"/>
                          <a:cs typeface="Times New Roman" pitchFamily="18" charset="0"/>
                        </a:rPr>
                        <a:t>Matrice d’impact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Grille d’importance des fonctions, et niveau de sensibilité des fonctions par rapports aux caractéristiques</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 ou simulation</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Capabilités</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Implicitement par les experts lors de choix des modes de surveillance</a:t>
                      </a:r>
                    </a:p>
                    <a:p>
                      <a:pPr algn="ctr">
                        <a:lnSpc>
                          <a:spcPct val="115000"/>
                        </a:lnSpc>
                        <a:spcAft>
                          <a:spcPts val="0"/>
                        </a:spcAft>
                      </a:pPr>
                      <a:r>
                        <a:rPr lang="fr-FR" sz="800">
                          <a:latin typeface="Times New Roman" pitchFamily="18" charset="0"/>
                          <a:ea typeface="SimSun"/>
                          <a:cs typeface="Times New Roman" pitchFamily="18" charset="0"/>
                        </a:rPr>
                        <a:t>Le coût engendré par la défaillance pour l’identification des KCs n’est pas pris en compte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49957">
                <a:tc>
                  <a:txBody>
                    <a:bodyPr/>
                    <a:lstStyle/>
                    <a:p>
                      <a:pPr>
                        <a:lnSpc>
                          <a:spcPct val="115000"/>
                        </a:lnSpc>
                        <a:spcAft>
                          <a:spcPts val="0"/>
                        </a:spcAft>
                      </a:pPr>
                      <a:r>
                        <a:rPr lang="en-US" sz="800">
                          <a:latin typeface="Times New Roman" pitchFamily="18" charset="0"/>
                          <a:ea typeface="SimSun"/>
                          <a:cs typeface="Times New Roman" pitchFamily="18" charset="0"/>
                        </a:rPr>
                        <a:t>Rough-cut process planning for quality</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Grille d’importance des fonctions et des caractéristiques pièces</a:t>
                      </a:r>
                    </a:p>
                    <a:p>
                      <a:pPr algn="ctr">
                        <a:lnSpc>
                          <a:spcPct val="115000"/>
                        </a:lnSpc>
                        <a:spcAft>
                          <a:spcPts val="0"/>
                        </a:spcAft>
                      </a:pPr>
                      <a:r>
                        <a:rPr lang="fr-FR" sz="800">
                          <a:latin typeface="Times New Roman" pitchFamily="18" charset="0"/>
                          <a:ea typeface="SimSun"/>
                          <a:cs typeface="Times New Roman" pitchFamily="18" charset="0"/>
                        </a:rPr>
                        <a:t>Gravité de la défaillance associée à chaque activité du processus ayant un effet sur la satisfaction du client</a:t>
                      </a:r>
                    </a:p>
                    <a:p>
                      <a:pPr algn="ctr">
                        <a:lnSpc>
                          <a:spcPct val="115000"/>
                        </a:lnSpc>
                        <a:spcAft>
                          <a:spcPts val="0"/>
                        </a:spcAft>
                      </a:pPr>
                      <a:r>
                        <a:rPr lang="fr-FR" sz="800">
                          <a:latin typeface="Times New Roman" pitchFamily="18" charset="0"/>
                          <a:ea typeface="SimSun"/>
                          <a:cs typeface="Times New Roman" pitchFamily="18" charset="0"/>
                        </a:rPr>
                        <a:t>Echelle ordinale</a:t>
                      </a:r>
                    </a:p>
                    <a:p>
                      <a:pPr marR="14605" algn="ctr">
                        <a:lnSpc>
                          <a:spcPct val="115000"/>
                        </a:lnSpc>
                        <a:spcAft>
                          <a:spcPts val="0"/>
                        </a:spcAft>
                      </a:pPr>
                      <a:r>
                        <a:rPr lang="fr-FR" sz="800">
                          <a:latin typeface="Times New Roman" pitchFamily="18" charset="0"/>
                          <a:ea typeface="Times New Roman"/>
                          <a:cs typeface="Times New Roman" pitchFamily="18" charset="0"/>
                        </a:rPr>
                        <a:t>Estimation faite par l’expert</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14605" algn="ctr">
                        <a:lnSpc>
                          <a:spcPct val="115000"/>
                        </a:lnSpc>
                        <a:spcAft>
                          <a:spcPts val="0"/>
                        </a:spcAft>
                      </a:pPr>
                      <a:r>
                        <a:rPr lang="fr-FR" sz="800">
                          <a:latin typeface="Times New Roman" pitchFamily="18" charset="0"/>
                          <a:ea typeface="Times New Roman"/>
                          <a:cs typeface="Times New Roman" pitchFamily="18" charset="0"/>
                        </a:rPr>
                        <a:t>Echelle cardinale</a:t>
                      </a:r>
                      <a:endParaRPr lang="fr-FR" sz="800">
                        <a:latin typeface="Times New Roman" pitchFamily="18" charset="0"/>
                        <a:ea typeface="SimSun"/>
                        <a:cs typeface="Times New Roman" pitchFamily="18" charset="0"/>
                      </a:endParaRPr>
                    </a:p>
                    <a:p>
                      <a:pPr marR="14605" algn="ctr">
                        <a:lnSpc>
                          <a:spcPct val="115000"/>
                        </a:lnSpc>
                        <a:spcAft>
                          <a:spcPts val="0"/>
                        </a:spcAft>
                      </a:pPr>
                      <a:r>
                        <a:rPr lang="fr-FR" sz="800">
                          <a:latin typeface="Times New Roman" pitchFamily="18" charset="0"/>
                          <a:ea typeface="Times New Roman"/>
                          <a:cs typeface="Times New Roman" pitchFamily="18" charset="0"/>
                        </a:rPr>
                        <a:t>Estimation numérique</a:t>
                      </a:r>
                      <a:endParaRPr lang="fr-FR" sz="80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R="14605" algn="ctr">
                        <a:lnSpc>
                          <a:spcPct val="115000"/>
                        </a:lnSpc>
                        <a:spcAft>
                          <a:spcPts val="0"/>
                        </a:spcAft>
                      </a:pPr>
                      <a:r>
                        <a:rPr lang="fr-FR" sz="800" dirty="0">
                          <a:latin typeface="Times New Roman" pitchFamily="18" charset="0"/>
                          <a:ea typeface="Times New Roman"/>
                          <a:cs typeface="Times New Roman" pitchFamily="18" charset="0"/>
                        </a:rPr>
                        <a:t>-</a:t>
                      </a:r>
                      <a:endParaRPr lang="fr-FR" sz="800" dirty="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82020">
                <a:tc>
                  <a:txBody>
                    <a:bodyPr/>
                    <a:lstStyle/>
                    <a:p>
                      <a:pPr>
                        <a:lnSpc>
                          <a:spcPct val="115000"/>
                        </a:lnSpc>
                        <a:spcAft>
                          <a:spcPts val="0"/>
                        </a:spcAft>
                      </a:pPr>
                      <a:r>
                        <a:rPr lang="fr-FR" sz="800">
                          <a:latin typeface="Times New Roman" pitchFamily="18" charset="0"/>
                          <a:ea typeface="SimSun"/>
                          <a:cs typeface="Times New Roman" pitchFamily="18" charset="0"/>
                        </a:rPr>
                        <a:t>CbFMEA</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Gravité de la défaillance associée à chaque fonction</a:t>
                      </a:r>
                    </a:p>
                    <a:p>
                      <a:pPr algn="ctr">
                        <a:lnSpc>
                          <a:spcPct val="115000"/>
                        </a:lnSpc>
                        <a:spcAft>
                          <a:spcPts val="0"/>
                        </a:spcAft>
                      </a:pPr>
                      <a:r>
                        <a:rPr lang="fr-FR" sz="800">
                          <a:latin typeface="Times New Roman" pitchFamily="18" charset="0"/>
                          <a:ea typeface="SimSun"/>
                          <a:cs typeface="Times New Roman" pitchFamily="18" charset="0"/>
                        </a:rPr>
                        <a:t>Echelle ordinale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Occurrence de la défaillance</a:t>
                      </a:r>
                    </a:p>
                    <a:p>
                      <a:pPr algn="ctr">
                        <a:lnSpc>
                          <a:spcPct val="115000"/>
                        </a:lnSpc>
                        <a:spcAft>
                          <a:spcPts val="0"/>
                        </a:spcAft>
                      </a:pPr>
                      <a:r>
                        <a:rPr lang="fr-FR" sz="800">
                          <a:latin typeface="Times New Roman" pitchFamily="18" charset="0"/>
                          <a:ea typeface="SimSun"/>
                          <a:cs typeface="Times New Roman" pitchFamily="18" charset="0"/>
                        </a:rPr>
                        <a:t>Echelle ordinale</a:t>
                      </a:r>
                    </a:p>
                    <a:p>
                      <a:pPr algn="ctr">
                        <a:lnSpc>
                          <a:spcPct val="115000"/>
                        </a:lnSpc>
                        <a:spcAft>
                          <a:spcPts val="0"/>
                        </a:spcAft>
                      </a:pPr>
                      <a:r>
                        <a:rPr lang="fr-FR" sz="800">
                          <a:latin typeface="Times New Roman" pitchFamily="18" charset="0"/>
                          <a:ea typeface="SimSun"/>
                          <a:cs typeface="Times New Roman" pitchFamily="18" charset="0"/>
                        </a:rPr>
                        <a:t>Estimation faite par l’expert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Estimation du coût de risque de défaillance</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7641">
                <a:tc>
                  <a:txBody>
                    <a:bodyPr/>
                    <a:lstStyle/>
                    <a:p>
                      <a:pPr>
                        <a:lnSpc>
                          <a:spcPct val="115000"/>
                        </a:lnSpc>
                        <a:spcAft>
                          <a:spcPts val="0"/>
                        </a:spcAft>
                      </a:pPr>
                      <a:r>
                        <a:rPr lang="fr-FR" sz="800" dirty="0">
                          <a:latin typeface="Times New Roman" pitchFamily="18" charset="0"/>
                          <a:ea typeface="SimSun"/>
                          <a:cs typeface="Times New Roman" pitchFamily="18" charset="0"/>
                        </a:rPr>
                        <a:t>Arbre des causes</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Times New Roman" pitchFamily="18" charset="0"/>
                          <a:ea typeface="Times New Roman"/>
                          <a:cs typeface="Times New Roman" pitchFamily="18" charset="0"/>
                        </a:rPr>
                        <a:t>Occurrence des défaillances et risques</a:t>
                      </a:r>
                      <a:endParaRPr lang="fr-FR" sz="800" dirty="0">
                        <a:latin typeface="Times New Roman" pitchFamily="18" charset="0"/>
                        <a:ea typeface="SimSun"/>
                        <a:cs typeface="Times New Roman" pitchFamily="18" charset="0"/>
                      </a:endParaRP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Times New Roman" pitchFamily="18" charset="0"/>
                          <a:ea typeface="SimSun"/>
                          <a:cs typeface="Times New Roman" pitchFamily="18" charset="0"/>
                        </a:rPr>
                        <a:t>-</a:t>
                      </a:r>
                    </a:p>
                  </a:txBody>
                  <a:tcPr marL="32043" marR="320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graphicFrame>
        <p:nvGraphicFramePr>
          <p:cNvPr id="4" name="Tableau 3"/>
          <p:cNvGraphicFramePr>
            <a:graphicFrameLocks noGrp="1"/>
          </p:cNvGraphicFramePr>
          <p:nvPr/>
        </p:nvGraphicFramePr>
        <p:xfrm>
          <a:off x="4546149" y="3491895"/>
          <a:ext cx="4546576" cy="3255010"/>
        </p:xfrm>
        <a:graphic>
          <a:graphicData uri="http://schemas.openxmlformats.org/drawingml/2006/table">
            <a:tbl>
              <a:tblPr>
                <a:effectLst>
                  <a:outerShdw blurRad="50800" dist="38100" dir="8100000" algn="tr" rotWithShape="0">
                    <a:prstClr val="black">
                      <a:alpha val="40000"/>
                    </a:prstClr>
                  </a:outerShdw>
                </a:effectLst>
              </a:tblPr>
              <a:tblGrid>
                <a:gridCol w="1099185"/>
                <a:gridCol w="1099185"/>
                <a:gridCol w="1221105"/>
                <a:gridCol w="1127101"/>
              </a:tblGrid>
              <a:tr h="155575">
                <a:tc rowSpan="2">
                  <a:txBody>
                    <a:bodyPr/>
                    <a:lstStyle/>
                    <a:p>
                      <a:pPr>
                        <a:lnSpc>
                          <a:spcPct val="115000"/>
                        </a:lnSpc>
                        <a:spcAft>
                          <a:spcPts val="0"/>
                        </a:spcAft>
                      </a:pPr>
                      <a:r>
                        <a:rPr lang="fr-FR" sz="800" b="1" dirty="0">
                          <a:latin typeface="Cambria"/>
                          <a:ea typeface="SimSun"/>
                          <a:cs typeface="Times New Roman"/>
                        </a:rPr>
                        <a:t>Outils</a:t>
                      </a:r>
                      <a:endParaRPr lang="fr-FR" sz="1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gridSpan="3">
                  <a:txBody>
                    <a:bodyPr/>
                    <a:lstStyle/>
                    <a:p>
                      <a:pPr algn="ctr">
                        <a:lnSpc>
                          <a:spcPct val="115000"/>
                        </a:lnSpc>
                        <a:spcAft>
                          <a:spcPts val="0"/>
                        </a:spcAft>
                      </a:pPr>
                      <a:r>
                        <a:rPr lang="fr-FR" sz="800" b="1" dirty="0">
                          <a:latin typeface="Cambria"/>
                          <a:ea typeface="SimSun"/>
                          <a:cs typeface="Times New Roman"/>
                        </a:rPr>
                        <a:t>Caractéristiques aux multiples niveaux</a:t>
                      </a:r>
                      <a:endParaRPr lang="fr-FR" sz="1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hMerge="1">
                  <a:txBody>
                    <a:bodyPr/>
                    <a:lstStyle/>
                    <a:p>
                      <a:endParaRPr lang="fr-FR"/>
                    </a:p>
                  </a:txBody>
                  <a:tcPr/>
                </a:tc>
                <a:tc hMerge="1">
                  <a:txBody>
                    <a:bodyPr/>
                    <a:lstStyle/>
                    <a:p>
                      <a:endParaRPr lang="fr-FR"/>
                    </a:p>
                  </a:txBody>
                  <a:tcPr/>
                </a:tc>
              </a:tr>
              <a:tr h="240030">
                <a:tc vMerge="1">
                  <a:txBody>
                    <a:bodyPr/>
                    <a:lstStyle/>
                    <a:p>
                      <a:endParaRPr lang="fr-FR"/>
                    </a:p>
                  </a:txBody>
                  <a:tcPr/>
                </a:tc>
                <a:tc>
                  <a:txBody>
                    <a:bodyPr/>
                    <a:lstStyle/>
                    <a:p>
                      <a:pPr algn="ctr">
                        <a:lnSpc>
                          <a:spcPct val="115000"/>
                        </a:lnSpc>
                        <a:spcAft>
                          <a:spcPts val="0"/>
                        </a:spcAft>
                      </a:pPr>
                      <a:r>
                        <a:rPr lang="fr-FR" sz="750" b="1" i="1">
                          <a:latin typeface="Cambria"/>
                          <a:ea typeface="SimSun"/>
                          <a:cs typeface="Times New Roman"/>
                        </a:rPr>
                        <a:t>Produit/Fonction</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750" b="1" i="1">
                          <a:latin typeface="Cambria"/>
                          <a:ea typeface="SimSun"/>
                          <a:cs typeface="Times New Roman"/>
                        </a:rPr>
                        <a:t>Pièce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750" b="1" i="1">
                          <a:latin typeface="Cambria"/>
                          <a:ea typeface="SimSun"/>
                          <a:cs typeface="Times New Roman"/>
                        </a:rPr>
                        <a:t>Processus/Ressources</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dirty="0">
                          <a:latin typeface="Cambria"/>
                          <a:ea typeface="SimSun"/>
                          <a:cs typeface="Times New Roman"/>
                        </a:rPr>
                        <a:t>TAFT</a:t>
                      </a:r>
                      <a:endParaRPr lang="fr-FR" sz="1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AMDEC Produit</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AMDEC Processus</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QFD I/II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QFD III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Etude de capabilité</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17805">
                <a:tc>
                  <a:txBody>
                    <a:bodyPr/>
                    <a:lstStyle/>
                    <a:p>
                      <a:pPr>
                        <a:lnSpc>
                          <a:spcPct val="115000"/>
                        </a:lnSpc>
                        <a:spcAft>
                          <a:spcPts val="0"/>
                        </a:spcAft>
                      </a:pPr>
                      <a:r>
                        <a:rPr lang="fr-FR" sz="800">
                          <a:latin typeface="Cambria"/>
                          <a:ea typeface="SimSun"/>
                          <a:cs typeface="Times New Roman"/>
                        </a:rPr>
                        <a:t>Capabilité inertielle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CCP</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KC Flowdown</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Matrice d’impact</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57505">
                <a:tc>
                  <a:txBody>
                    <a:bodyPr/>
                    <a:lstStyle/>
                    <a:p>
                      <a:pPr marR="14605">
                        <a:lnSpc>
                          <a:spcPct val="115000"/>
                        </a:lnSpc>
                        <a:spcAft>
                          <a:spcPts val="0"/>
                        </a:spcAft>
                      </a:pPr>
                      <a:r>
                        <a:rPr lang="en-US" sz="800">
                          <a:latin typeface="Cambria"/>
                          <a:ea typeface="Times New Roman"/>
                          <a:cs typeface="Times New Roman"/>
                        </a:rPr>
                        <a:t>Rough-cut process planning for quality</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en-US" sz="800" dirty="0">
                          <a:latin typeface="Cambria"/>
                          <a:ea typeface="SimSun"/>
                          <a:cs typeface="Times New Roman"/>
                        </a:rPr>
                        <a:t>I/E</a:t>
                      </a:r>
                      <a:endParaRPr lang="fr-FR" sz="1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CbFMEA</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endParaRPr lang="fr-FR" sz="800">
                        <a:latin typeface="Cambria"/>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07645">
                <a:tc>
                  <a:txBody>
                    <a:bodyPr/>
                    <a:lstStyle/>
                    <a:p>
                      <a:pPr>
                        <a:lnSpc>
                          <a:spcPct val="115000"/>
                        </a:lnSpc>
                        <a:spcAft>
                          <a:spcPts val="0"/>
                        </a:spcAft>
                      </a:pPr>
                      <a:r>
                        <a:rPr lang="fr-FR" sz="800">
                          <a:latin typeface="Cambria"/>
                          <a:ea typeface="SimSun"/>
                          <a:cs typeface="Times New Roman"/>
                        </a:rPr>
                        <a:t>Arbre des causes</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a:latin typeface="Cambria"/>
                          <a:ea typeface="SimSun"/>
                          <a:cs typeface="Times New Roman"/>
                        </a:rPr>
                        <a:t>I/E</a:t>
                      </a:r>
                      <a:endParaRPr lang="fr-FR" sz="110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800" dirty="0">
                          <a:latin typeface="Cambria"/>
                          <a:ea typeface="SimSun"/>
                          <a:cs typeface="Times New Roman"/>
                        </a:rPr>
                        <a:t>I</a:t>
                      </a:r>
                      <a:endParaRPr lang="fr-FR" sz="1100" dirty="0">
                        <a:latin typeface="Calibri"/>
                        <a:ea typeface="SimSu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
        <p:nvSpPr>
          <p:cNvPr id="6" name="Rectangle 5"/>
          <p:cNvSpPr/>
          <p:nvPr/>
        </p:nvSpPr>
        <p:spPr>
          <a:xfrm>
            <a:off x="4546363" y="5543550"/>
            <a:ext cx="4530962" cy="219075"/>
          </a:xfrm>
          <a:prstGeom prst="rect">
            <a:avLst/>
          </a:prstGeom>
          <a:ln w="28575">
            <a:solidFill>
              <a:srgbClr val="8E246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119641" y="1820254"/>
            <a:ext cx="8928000" cy="1008404"/>
          </a:xfrm>
          <a:prstGeom prst="rect">
            <a:avLst/>
          </a:prstGeom>
          <a:ln w="38100">
            <a:solidFill>
              <a:srgbClr val="8E246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Titre 1"/>
          <p:cNvSpPr>
            <a:spLocks noGrp="1"/>
          </p:cNvSpPr>
          <p:nvPr>
            <p:ph type="title"/>
          </p:nvPr>
        </p:nvSpPr>
        <p:spPr>
          <a:xfrm>
            <a:off x="127000" y="88900"/>
            <a:ext cx="6883400" cy="603250"/>
          </a:xfrm>
        </p:spPr>
        <p:txBody>
          <a:bodyPr/>
          <a:lstStyle/>
          <a:p>
            <a:pPr lvl="2" algn="l" rtl="0">
              <a:spcBef>
                <a:spcPct val="0"/>
              </a:spcBef>
            </a:pPr>
            <a:r>
              <a:rPr lang="fr-FR" kern="1200" dirty="0" smtClean="0">
                <a:solidFill>
                  <a:prstClr val="white"/>
                </a:solidFill>
                <a:latin typeface="Arial Black" pitchFamily="34" charset="0"/>
              </a:rPr>
              <a:t>Key </a:t>
            </a:r>
            <a:r>
              <a:rPr lang="fr-FR" kern="1200" dirty="0" err="1" smtClean="0">
                <a:solidFill>
                  <a:prstClr val="white"/>
                </a:solidFill>
                <a:latin typeface="Arial Black" pitchFamily="34" charset="0"/>
              </a:rPr>
              <a:t>Characteristics</a:t>
            </a:r>
            <a:r>
              <a:rPr lang="fr-FR" kern="1200" dirty="0" smtClean="0">
                <a:solidFill>
                  <a:prstClr val="white"/>
                </a:solidFill>
                <a:latin typeface="Arial Black" pitchFamily="34" charset="0"/>
              </a:rPr>
              <a:t> Identification</a:t>
            </a:r>
            <a:endParaRPr lang="fr-FR" dirty="0"/>
          </a:p>
        </p:txBody>
      </p:sp>
      <p:pic>
        <p:nvPicPr>
          <p:cNvPr id="37" name="Picture 2"/>
          <p:cNvPicPr>
            <a:picLocks noChangeAspect="1" noChangeArrowheads="1"/>
          </p:cNvPicPr>
          <p:nvPr/>
        </p:nvPicPr>
        <p:blipFill>
          <a:blip r:embed="rId3" cstate="print"/>
          <a:srcRect l="19631" t="16382" r="17628" b="5128"/>
          <a:stretch>
            <a:fillRect/>
          </a:stretch>
        </p:blipFill>
        <p:spPr bwMode="auto">
          <a:xfrm>
            <a:off x="1428750" y="1171575"/>
            <a:ext cx="7458075" cy="5248275"/>
          </a:xfrm>
          <a:prstGeom prst="rect">
            <a:avLst/>
          </a:prstGeom>
          <a:noFill/>
          <a:ln w="9525">
            <a:noFill/>
            <a:miter lim="800000"/>
            <a:headEnd/>
            <a:tailEnd/>
          </a:ln>
        </p:spPr>
      </p:pic>
      <p:pic>
        <p:nvPicPr>
          <p:cNvPr id="38" name="Picture 4"/>
          <p:cNvPicPr>
            <a:picLocks noChangeAspect="1" noChangeArrowheads="1"/>
          </p:cNvPicPr>
          <p:nvPr/>
        </p:nvPicPr>
        <p:blipFill>
          <a:blip r:embed="rId4" cstate="print"/>
          <a:srcRect l="19531" t="16358" r="17708" b="5093"/>
          <a:stretch>
            <a:fillRect/>
          </a:stretch>
        </p:blipFill>
        <p:spPr bwMode="auto">
          <a:xfrm>
            <a:off x="1419224" y="1162049"/>
            <a:ext cx="7460526" cy="5252218"/>
          </a:xfrm>
          <a:prstGeom prst="rect">
            <a:avLst/>
          </a:prstGeom>
          <a:noFill/>
          <a:ln w="9525">
            <a:noFill/>
            <a:miter lim="800000"/>
            <a:headEnd/>
            <a:tailEnd/>
          </a:ln>
        </p:spPr>
      </p:pic>
      <p:sp>
        <p:nvSpPr>
          <p:cNvPr id="39" name="Rectangle 38"/>
          <p:cNvSpPr/>
          <p:nvPr/>
        </p:nvSpPr>
        <p:spPr>
          <a:xfrm>
            <a:off x="1452786" y="2485076"/>
            <a:ext cx="7400658" cy="1240889"/>
          </a:xfrm>
          <a:prstGeom prst="rect">
            <a:avLst/>
          </a:prstGeom>
          <a:ln w="571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3" name="Rectangle 42"/>
          <p:cNvSpPr/>
          <p:nvPr/>
        </p:nvSpPr>
        <p:spPr>
          <a:xfrm>
            <a:off x="1452785" y="3725966"/>
            <a:ext cx="7400657" cy="1469876"/>
          </a:xfrm>
          <a:prstGeom prst="rect">
            <a:avLst/>
          </a:prstGeom>
          <a:ln w="571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4" name="Rectangle 43"/>
          <p:cNvSpPr/>
          <p:nvPr/>
        </p:nvSpPr>
        <p:spPr>
          <a:xfrm>
            <a:off x="1452786" y="5195843"/>
            <a:ext cx="7392112" cy="1187865"/>
          </a:xfrm>
          <a:prstGeom prst="rect">
            <a:avLst/>
          </a:prstGeom>
          <a:ln w="5715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46" name="Connecteur droit avec flèche 45"/>
          <p:cNvCxnSpPr/>
          <p:nvPr/>
        </p:nvCxnSpPr>
        <p:spPr>
          <a:xfrm>
            <a:off x="2597921" y="3281585"/>
            <a:ext cx="1504060" cy="1444239"/>
          </a:xfrm>
          <a:prstGeom prst="straightConnector1">
            <a:avLst/>
          </a:prstGeom>
          <a:ln w="28575">
            <a:solidFill>
              <a:schemeClr val="accent4">
                <a:lumMod val="20000"/>
                <a:lumOff val="8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2751746" y="4606183"/>
            <a:ext cx="1427147" cy="1452785"/>
          </a:xfrm>
          <a:prstGeom prst="straightConnector1">
            <a:avLst/>
          </a:prstGeom>
          <a:ln w="28575">
            <a:solidFill>
              <a:schemeClr val="accent4">
                <a:lumMod val="20000"/>
                <a:lumOff val="8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flipH="1">
            <a:off x="2608036" y="3221764"/>
            <a:ext cx="2801452" cy="1535892"/>
          </a:xfrm>
          <a:prstGeom prst="straightConnector1">
            <a:avLst/>
          </a:prstGeom>
          <a:ln w="28575">
            <a:solidFill>
              <a:schemeClr val="accent5">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flipH="1">
            <a:off x="2623560" y="4418176"/>
            <a:ext cx="2734653" cy="1529697"/>
          </a:xfrm>
          <a:prstGeom prst="straightConnector1">
            <a:avLst/>
          </a:prstGeom>
          <a:ln w="28575">
            <a:solidFill>
              <a:schemeClr val="accent5">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flipH="1">
            <a:off x="4469450" y="3606325"/>
            <a:ext cx="1512606" cy="846034"/>
          </a:xfrm>
          <a:prstGeom prst="straightConnector1">
            <a:avLst/>
          </a:prstGeom>
          <a:ln w="28575">
            <a:solidFill>
              <a:schemeClr val="accent5">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H="1">
            <a:off x="4460906" y="5024927"/>
            <a:ext cx="1538242" cy="846034"/>
          </a:xfrm>
          <a:prstGeom prst="straightConnector1">
            <a:avLst/>
          </a:prstGeom>
          <a:ln w="28575">
            <a:solidFill>
              <a:schemeClr val="accent5">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flipH="1">
            <a:off x="3546505" y="3204673"/>
            <a:ext cx="2948299" cy="1598063"/>
          </a:xfrm>
          <a:prstGeom prst="straightConnector1">
            <a:avLst/>
          </a:prstGeom>
          <a:ln w="28575">
            <a:solidFill>
              <a:schemeClr val="accent4">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H="1">
            <a:off x="3546505" y="4409630"/>
            <a:ext cx="2965390" cy="1615155"/>
          </a:xfrm>
          <a:prstGeom prst="straightConnector1">
            <a:avLst/>
          </a:prstGeom>
          <a:ln w="28575">
            <a:solidFill>
              <a:schemeClr val="accent4">
                <a:lumMod val="60000"/>
                <a:lumOff val="40000"/>
              </a:schemeClr>
            </a:solidFill>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flipV="1">
            <a:off x="4845465" y="4409630"/>
            <a:ext cx="3230311" cy="1786072"/>
          </a:xfrm>
          <a:prstGeom prst="straightConnector1">
            <a:avLst/>
          </a:prstGeom>
          <a:ln w="28575">
            <a:solidFill>
              <a:schemeClr val="tx1"/>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flipV="1">
            <a:off x="4802736" y="3187581"/>
            <a:ext cx="3367043" cy="1854438"/>
          </a:xfrm>
          <a:prstGeom prst="straightConnector1">
            <a:avLst/>
          </a:prstGeom>
          <a:ln w="28575">
            <a:solidFill>
              <a:schemeClr val="tx1"/>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p:nvPr/>
        </p:nvCxnSpPr>
        <p:spPr>
          <a:xfrm>
            <a:off x="5768412" y="3204673"/>
            <a:ext cx="1708313" cy="1708773"/>
          </a:xfrm>
          <a:prstGeom prst="straightConnector1">
            <a:avLst/>
          </a:prstGeom>
          <a:ln w="28575">
            <a:solidFill>
              <a:schemeClr val="tx1"/>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a:off x="5879506" y="4554909"/>
            <a:ext cx="1598064" cy="1555334"/>
          </a:xfrm>
          <a:prstGeom prst="straightConnector1">
            <a:avLst/>
          </a:prstGeom>
          <a:ln w="28575">
            <a:solidFill>
              <a:schemeClr val="tx1"/>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flipV="1">
            <a:off x="8357788" y="3221764"/>
            <a:ext cx="17091" cy="1204958"/>
          </a:xfrm>
          <a:prstGeom prst="straightConnector1">
            <a:avLst/>
          </a:prstGeom>
          <a:ln w="28575">
            <a:solidFill>
              <a:schemeClr val="accent6">
                <a:lumMod val="60000"/>
                <a:lumOff val="40000"/>
              </a:schemeClr>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flipH="1" flipV="1">
            <a:off x="8374879" y="4469450"/>
            <a:ext cx="1" cy="1427148"/>
          </a:xfrm>
          <a:prstGeom prst="straightConnector1">
            <a:avLst/>
          </a:prstGeom>
          <a:ln w="28575">
            <a:solidFill>
              <a:schemeClr val="accent6">
                <a:lumMod val="60000"/>
                <a:lumOff val="40000"/>
              </a:schemeClr>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a:off x="7537391" y="3273039"/>
            <a:ext cx="25637" cy="1375873"/>
          </a:xfrm>
          <a:prstGeom prst="straightConnector1">
            <a:avLst/>
          </a:prstGeom>
          <a:ln w="28575">
            <a:solidFill>
              <a:schemeClr val="accent6">
                <a:lumMod val="60000"/>
                <a:lumOff val="40000"/>
              </a:schemeClr>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cxnSp>
        <p:nvCxnSpPr>
          <p:cNvPr id="61" name="Connecteur droit avec flèche 60"/>
          <p:cNvCxnSpPr/>
          <p:nvPr/>
        </p:nvCxnSpPr>
        <p:spPr>
          <a:xfrm>
            <a:off x="7545936" y="4768553"/>
            <a:ext cx="8546" cy="1298961"/>
          </a:xfrm>
          <a:prstGeom prst="straightConnector1">
            <a:avLst/>
          </a:prstGeom>
          <a:ln w="28575">
            <a:solidFill>
              <a:schemeClr val="accent6">
                <a:lumMod val="60000"/>
                <a:lumOff val="40000"/>
              </a:schemeClr>
            </a:solidFill>
            <a:prstDash val="solid"/>
            <a:headEnd type="oval" w="med" len="med"/>
            <a:tailEnd type="triangle" w="med" len="lg"/>
          </a:ln>
        </p:spPr>
        <p:style>
          <a:lnRef idx="1">
            <a:schemeClr val="accent1"/>
          </a:lnRef>
          <a:fillRef idx="0">
            <a:schemeClr val="accent1"/>
          </a:fillRef>
          <a:effectRef idx="0">
            <a:schemeClr val="accent1"/>
          </a:effectRef>
          <a:fontRef idx="minor">
            <a:schemeClr val="tx1"/>
          </a:fontRef>
        </p:style>
      </p:cxnSp>
      <p:sp>
        <p:nvSpPr>
          <p:cNvPr id="62" name="ZoneTexte 61"/>
          <p:cNvSpPr txBox="1"/>
          <p:nvPr/>
        </p:nvSpPr>
        <p:spPr>
          <a:xfrm>
            <a:off x="0" y="1303712"/>
            <a:ext cx="1390650" cy="5078313"/>
          </a:xfrm>
          <a:prstGeom prst="rect">
            <a:avLst/>
          </a:prstGeom>
          <a:noFill/>
        </p:spPr>
        <p:txBody>
          <a:bodyPr wrap="square" rtlCol="0">
            <a:spAutoFit/>
          </a:bodyPr>
          <a:lstStyle/>
          <a:p>
            <a:pPr algn="ctr"/>
            <a:r>
              <a:rPr lang="fr-FR" b="1" dirty="0" smtClean="0">
                <a:solidFill>
                  <a:schemeClr val="accent4">
                    <a:lumMod val="20000"/>
                    <a:lumOff val="80000"/>
                  </a:schemeClr>
                </a:solidFill>
              </a:rPr>
              <a:t>Transfert</a:t>
            </a:r>
          </a:p>
          <a:p>
            <a:pPr algn="ctr"/>
            <a:endParaRPr lang="fr-FR" b="1" dirty="0" smtClean="0"/>
          </a:p>
          <a:p>
            <a:pPr algn="ctr"/>
            <a:endParaRPr lang="fr-FR" b="1" dirty="0" smtClean="0"/>
          </a:p>
          <a:p>
            <a:pPr algn="ctr"/>
            <a:r>
              <a:rPr lang="fr-FR" b="1" dirty="0" smtClean="0">
                <a:solidFill>
                  <a:schemeClr val="accent5">
                    <a:lumMod val="40000"/>
                    <a:lumOff val="60000"/>
                  </a:schemeClr>
                </a:solidFill>
              </a:rPr>
              <a:t>Transfert / Filtrer</a:t>
            </a:r>
          </a:p>
          <a:p>
            <a:pPr algn="ctr"/>
            <a:endParaRPr lang="fr-FR" b="1" dirty="0" smtClean="0"/>
          </a:p>
          <a:p>
            <a:pPr algn="ctr"/>
            <a:endParaRPr lang="fr-FR" b="1" dirty="0" smtClean="0"/>
          </a:p>
          <a:p>
            <a:pPr algn="ctr"/>
            <a:r>
              <a:rPr lang="fr-FR" b="1" dirty="0" smtClean="0">
                <a:solidFill>
                  <a:schemeClr val="accent4">
                    <a:lumMod val="60000"/>
                    <a:lumOff val="40000"/>
                  </a:schemeClr>
                </a:solidFill>
              </a:rPr>
              <a:t>Transfert / Filtrer / Priorisation</a:t>
            </a:r>
          </a:p>
          <a:p>
            <a:pPr algn="ctr"/>
            <a:endParaRPr lang="fr-FR" b="1" dirty="0" smtClean="0"/>
          </a:p>
          <a:p>
            <a:pPr algn="ctr"/>
            <a:endParaRPr lang="fr-FR" b="1" dirty="0" smtClean="0"/>
          </a:p>
          <a:p>
            <a:pPr algn="ctr"/>
            <a:r>
              <a:rPr lang="fr-FR" b="1" dirty="0" smtClean="0"/>
              <a:t>Facteur d’agrégation</a:t>
            </a:r>
          </a:p>
          <a:p>
            <a:pPr algn="ctr"/>
            <a:endParaRPr lang="fr-FR" b="1" dirty="0" smtClean="0"/>
          </a:p>
          <a:p>
            <a:pPr algn="ctr"/>
            <a:endParaRPr lang="fr-FR" b="1" dirty="0" smtClean="0"/>
          </a:p>
          <a:p>
            <a:pPr algn="ctr"/>
            <a:r>
              <a:rPr lang="fr-FR" b="1" dirty="0" smtClean="0">
                <a:solidFill>
                  <a:srgbClr val="FF0000"/>
                </a:solidFill>
              </a:rPr>
              <a:t>Objet d’agrégation</a:t>
            </a:r>
            <a:endParaRPr lang="fr-FR" b="1" dirty="0">
              <a:solidFill>
                <a:srgbClr val="FF0000"/>
              </a:solidFill>
            </a:endParaRPr>
          </a:p>
        </p:txBody>
      </p:sp>
      <p:sp>
        <p:nvSpPr>
          <p:cNvPr id="63" name="Rectangle 62"/>
          <p:cNvSpPr/>
          <p:nvPr/>
        </p:nvSpPr>
        <p:spPr>
          <a:xfrm>
            <a:off x="7362825" y="1457325"/>
            <a:ext cx="635990" cy="809625"/>
          </a:xfrm>
          <a:prstGeom prst="rect">
            <a:avLst/>
          </a:prstGeom>
          <a:ln w="571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4" name="Rectangle 63"/>
          <p:cNvSpPr/>
          <p:nvPr/>
        </p:nvSpPr>
        <p:spPr>
          <a:xfrm>
            <a:off x="4333875" y="1462088"/>
            <a:ext cx="590463" cy="823912"/>
          </a:xfrm>
          <a:prstGeom prst="rect">
            <a:avLst/>
          </a:prstGeom>
          <a:ln w="5715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5" name="Rectangle 64"/>
          <p:cNvSpPr/>
          <p:nvPr/>
        </p:nvSpPr>
        <p:spPr>
          <a:xfrm>
            <a:off x="5724525" y="1481137"/>
            <a:ext cx="467075" cy="804863"/>
          </a:xfrm>
          <a:prstGeom prst="rect">
            <a:avLst/>
          </a:prstGeom>
          <a:ln w="57150">
            <a:solidFill>
              <a:schemeClr val="tx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6" name="Rectangle 65"/>
          <p:cNvSpPr/>
          <p:nvPr/>
        </p:nvSpPr>
        <p:spPr>
          <a:xfrm>
            <a:off x="8010525" y="1458723"/>
            <a:ext cx="816355" cy="817752"/>
          </a:xfrm>
          <a:prstGeom prst="rect">
            <a:avLst/>
          </a:prstGeom>
          <a:ln w="57150">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7" name="Rectangle 66"/>
          <p:cNvSpPr/>
          <p:nvPr/>
        </p:nvSpPr>
        <p:spPr>
          <a:xfrm>
            <a:off x="1435693" y="2485076"/>
            <a:ext cx="7576857" cy="1248723"/>
          </a:xfrm>
          <a:prstGeom prst="rect">
            <a:avLst/>
          </a:prstGeom>
          <a:solidFill>
            <a:schemeClr val="bg1"/>
          </a:solidFill>
          <a:ln w="57150">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8" name="Rectangle 67"/>
          <p:cNvSpPr/>
          <p:nvPr/>
        </p:nvSpPr>
        <p:spPr>
          <a:xfrm>
            <a:off x="1438275" y="3781424"/>
            <a:ext cx="7603175" cy="1400175"/>
          </a:xfrm>
          <a:prstGeom prst="rect">
            <a:avLst/>
          </a:prstGeom>
          <a:solidFill>
            <a:schemeClr val="bg1"/>
          </a:solidFill>
          <a:ln w="57150">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9" name="Rectangle 68"/>
          <p:cNvSpPr/>
          <p:nvPr/>
        </p:nvSpPr>
        <p:spPr>
          <a:xfrm>
            <a:off x="1438274" y="5219699"/>
            <a:ext cx="7574225" cy="1162051"/>
          </a:xfrm>
          <a:prstGeom prst="rect">
            <a:avLst/>
          </a:prstGeom>
          <a:solidFill>
            <a:schemeClr val="bg1"/>
          </a:solidFill>
          <a:ln w="57150">
            <a:solidFill>
              <a:schemeClr val="bg1"/>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hidden"/>
                                      </p:to>
                                    </p:set>
                                  </p:childTnLst>
                                </p:cTn>
                              </p:par>
                            </p:childTnLst>
                          </p:cTn>
                        </p:par>
                        <p:par>
                          <p:cTn id="7" fill="hold">
                            <p:stCondLst>
                              <p:cond delay="0"/>
                            </p:stCondLst>
                            <p:childTnLst>
                              <p:par>
                                <p:cTn id="8" presetID="1" presetClass="exit" presetSubtype="0" fill="hold" grpId="0" nodeType="afterEffect">
                                  <p:stCondLst>
                                    <p:cond delay="4000"/>
                                  </p:stCondLst>
                                  <p:childTnLst>
                                    <p:set>
                                      <p:cBhvr>
                                        <p:cTn id="9" dur="1" fill="hold">
                                          <p:stCondLst>
                                            <p:cond delay="0"/>
                                          </p:stCondLst>
                                        </p:cTn>
                                        <p:tgtEl>
                                          <p:spTgt spid="68"/>
                                        </p:tgtEl>
                                        <p:attrNameLst>
                                          <p:attrName>style.visibility</p:attrName>
                                        </p:attrNameLst>
                                      </p:cBhvr>
                                      <p:to>
                                        <p:strVal val="hidden"/>
                                      </p:to>
                                    </p:set>
                                  </p:childTnLst>
                                </p:cTn>
                              </p:par>
                            </p:childTnLst>
                          </p:cTn>
                        </p:par>
                        <p:par>
                          <p:cTn id="10" fill="hold">
                            <p:stCondLst>
                              <p:cond delay="4000"/>
                            </p:stCondLst>
                            <p:childTnLst>
                              <p:par>
                                <p:cTn id="11" presetID="1" presetClass="entr" presetSubtype="0" fill="hold" grpId="1" nodeType="after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childTnLst>
                          </p:cTn>
                        </p:par>
                        <p:par>
                          <p:cTn id="13" fill="hold">
                            <p:stCondLst>
                              <p:cond delay="4000"/>
                            </p:stCondLst>
                            <p:childTnLst>
                              <p:par>
                                <p:cTn id="14" presetID="1" presetClass="exit" presetSubtype="0" fill="hold" grpId="0" nodeType="afterEffect">
                                  <p:stCondLst>
                                    <p:cond delay="3000"/>
                                  </p:stCondLst>
                                  <p:childTnLst>
                                    <p:set>
                                      <p:cBhvr>
                                        <p:cTn id="15" dur="1" fill="hold">
                                          <p:stCondLst>
                                            <p:cond delay="0"/>
                                          </p:stCondLst>
                                        </p:cTn>
                                        <p:tgtEl>
                                          <p:spTgt spid="69"/>
                                        </p:tgtEl>
                                        <p:attrNameLst>
                                          <p:attrName>style.visibility</p:attrName>
                                        </p:attrNameLst>
                                      </p:cBhvr>
                                      <p:to>
                                        <p:strVal val="hidden"/>
                                      </p:to>
                                    </p:set>
                                  </p:childTnLst>
                                </p:cTn>
                              </p:par>
                              <p:par>
                                <p:cTn id="16" presetID="1" presetClass="entr" presetSubtype="0" fill="hold" grpId="1" nodeType="withEffect">
                                  <p:stCondLst>
                                    <p:cond delay="3000"/>
                                  </p:stCondLst>
                                  <p:childTnLst>
                                    <p:set>
                                      <p:cBhvr>
                                        <p:cTn id="17" dur="1" fill="hold">
                                          <p:stCondLst>
                                            <p:cond delay="0"/>
                                          </p:stCondLst>
                                        </p:cTn>
                                        <p:tgtEl>
                                          <p:spTgt spid="68"/>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2" nodeType="clickEffect">
                                  <p:stCondLst>
                                    <p:cond delay="0"/>
                                  </p:stCondLst>
                                  <p:childTnLst>
                                    <p:set>
                                      <p:cBhvr>
                                        <p:cTn id="21" dur="1" fill="hold">
                                          <p:stCondLst>
                                            <p:cond delay="0"/>
                                          </p:stCondLst>
                                        </p:cTn>
                                        <p:tgtEl>
                                          <p:spTgt spid="67"/>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68"/>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69"/>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9"/>
                                        </p:tgtEl>
                                        <p:attrNameLst>
                                          <p:attrName>style.visibility</p:attrName>
                                        </p:attrNameLst>
                                      </p:cBhvr>
                                      <p:to>
                                        <p:strVal val="visible"/>
                                      </p:to>
                                    </p:set>
                                  </p:childTnLst>
                                </p:cTn>
                              </p:par>
                              <p:par>
                                <p:cTn id="30" presetID="26" presetClass="emph" presetSubtype="0" fill="hold" nodeType="withEffect">
                                  <p:stCondLst>
                                    <p:cond delay="0"/>
                                  </p:stCondLst>
                                  <p:childTnLst>
                                    <p:animEffect transition="out" filter="fade">
                                      <p:cBhvr>
                                        <p:cTn id="31" dur="1000" tmFilter="0, 0; .2, .5; .8, .5; 1, 0"/>
                                        <p:tgtEl>
                                          <p:spTgt spid="39"/>
                                        </p:tgtEl>
                                      </p:cBhvr>
                                    </p:animEffect>
                                    <p:animScale>
                                      <p:cBhvr>
                                        <p:cTn id="32" dur="500" autoRev="1" fill="hold"/>
                                        <p:tgtEl>
                                          <p:spTgt spid="39"/>
                                        </p:tgtEl>
                                      </p:cBhvr>
                                      <p:by x="105000" y="105000"/>
                                    </p:animScale>
                                  </p:childTnLst>
                                </p:cTn>
                              </p:par>
                            </p:childTnLst>
                          </p:cTn>
                        </p:par>
                        <p:par>
                          <p:cTn id="33" fill="hold">
                            <p:stCondLst>
                              <p:cond delay="1000"/>
                            </p:stCondLst>
                            <p:childTnLst>
                              <p:par>
                                <p:cTn id="34" presetID="1" presetClass="entr" presetSubtype="0" fill="hold" grpId="1" nodeType="afterEffect">
                                  <p:stCondLst>
                                    <p:cond delay="0"/>
                                  </p:stCondLst>
                                  <p:childTnLst>
                                    <p:set>
                                      <p:cBhvr>
                                        <p:cTn id="35" dur="1" fill="hold">
                                          <p:stCondLst>
                                            <p:cond delay="0"/>
                                          </p:stCondLst>
                                        </p:cTn>
                                        <p:tgtEl>
                                          <p:spTgt spid="43"/>
                                        </p:tgtEl>
                                        <p:attrNameLst>
                                          <p:attrName>style.visibility</p:attrName>
                                        </p:attrNameLst>
                                      </p:cBhvr>
                                      <p:to>
                                        <p:strVal val="visible"/>
                                      </p:to>
                                    </p:set>
                                  </p:childTnLst>
                                </p:cTn>
                              </p:par>
                              <p:par>
                                <p:cTn id="36" presetID="26" presetClass="emph" presetSubtype="0" fill="hold" grpId="0" nodeType="withEffect">
                                  <p:stCondLst>
                                    <p:cond delay="0"/>
                                  </p:stCondLst>
                                  <p:childTnLst>
                                    <p:animEffect transition="out" filter="fade">
                                      <p:cBhvr>
                                        <p:cTn id="37" dur="1000" tmFilter="0, 0; .2, .5; .8, .5; 1, 0"/>
                                        <p:tgtEl>
                                          <p:spTgt spid="43"/>
                                        </p:tgtEl>
                                      </p:cBhvr>
                                    </p:animEffect>
                                    <p:animScale>
                                      <p:cBhvr>
                                        <p:cTn id="38" dur="500" autoRev="1" fill="hold"/>
                                        <p:tgtEl>
                                          <p:spTgt spid="43"/>
                                        </p:tgtEl>
                                      </p:cBhvr>
                                      <p:by x="105000" y="105000"/>
                                    </p:animScale>
                                  </p:childTnLst>
                                </p:cTn>
                              </p:par>
                            </p:childTnLst>
                          </p:cTn>
                        </p:par>
                        <p:par>
                          <p:cTn id="39" fill="hold">
                            <p:stCondLst>
                              <p:cond delay="2000"/>
                            </p:stCondLst>
                            <p:childTnLst>
                              <p:par>
                                <p:cTn id="40" presetID="1" presetClass="entr" presetSubtype="0" fill="hold" grpId="1" nodeType="afterEffect">
                                  <p:stCondLst>
                                    <p:cond delay="0"/>
                                  </p:stCondLst>
                                  <p:childTnLst>
                                    <p:set>
                                      <p:cBhvr>
                                        <p:cTn id="41" dur="1" fill="hold">
                                          <p:stCondLst>
                                            <p:cond delay="0"/>
                                          </p:stCondLst>
                                        </p:cTn>
                                        <p:tgtEl>
                                          <p:spTgt spid="44"/>
                                        </p:tgtEl>
                                        <p:attrNameLst>
                                          <p:attrName>style.visibility</p:attrName>
                                        </p:attrNameLst>
                                      </p:cBhvr>
                                      <p:to>
                                        <p:strVal val="visible"/>
                                      </p:to>
                                    </p:set>
                                  </p:childTnLst>
                                </p:cTn>
                              </p:par>
                              <p:par>
                                <p:cTn id="42" presetID="26" presetClass="emph" presetSubtype="0" fill="hold" grpId="0" nodeType="withEffect">
                                  <p:stCondLst>
                                    <p:cond delay="0"/>
                                  </p:stCondLst>
                                  <p:childTnLst>
                                    <p:animEffect transition="out" filter="fade">
                                      <p:cBhvr>
                                        <p:cTn id="43" dur="1000" tmFilter="0, 0; .2, .5; .8, .5; 1, 0"/>
                                        <p:tgtEl>
                                          <p:spTgt spid="44"/>
                                        </p:tgtEl>
                                      </p:cBhvr>
                                    </p:animEffect>
                                    <p:animScale>
                                      <p:cBhvr>
                                        <p:cTn id="44" dur="500" autoRev="1" fill="hold"/>
                                        <p:tgtEl>
                                          <p:spTgt spid="44"/>
                                        </p:tgtEl>
                                      </p:cBhvr>
                                      <p:by x="105000" y="105000"/>
                                    </p:animScale>
                                  </p:childTnLst>
                                </p:cTn>
                              </p:par>
                            </p:childTnLst>
                          </p:cTn>
                        </p:par>
                        <p:par>
                          <p:cTn id="45" fill="hold">
                            <p:stCondLst>
                              <p:cond delay="3000"/>
                            </p:stCondLst>
                            <p:childTnLst>
                              <p:par>
                                <p:cTn id="46" presetID="1" presetClass="exit" presetSubtype="0" fill="hold" nodeType="afterEffect">
                                  <p:stCondLst>
                                    <p:cond delay="0"/>
                                  </p:stCondLst>
                                  <p:childTnLst>
                                    <p:set>
                                      <p:cBhvr>
                                        <p:cTn id="47" dur="1" fill="hold">
                                          <p:stCondLst>
                                            <p:cond delay="0"/>
                                          </p:stCondLst>
                                        </p:cTn>
                                        <p:tgtEl>
                                          <p:spTgt spid="38"/>
                                        </p:tgtEl>
                                        <p:attrNameLst>
                                          <p:attrName>style.visibility</p:attrName>
                                        </p:attrNameLst>
                                      </p:cBhvr>
                                      <p:to>
                                        <p:strVal val="hidden"/>
                                      </p:to>
                                    </p:set>
                                  </p:childTnLst>
                                </p:cTn>
                              </p:par>
                            </p:childTnLst>
                          </p:cTn>
                        </p:par>
                        <p:par>
                          <p:cTn id="48" fill="hold">
                            <p:stCondLst>
                              <p:cond delay="3000"/>
                            </p:stCondLst>
                            <p:childTnLst>
                              <p:par>
                                <p:cTn id="49" presetID="1" presetClass="entr" presetSubtype="0" fill="hold" nodeType="after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5" presetClass="entr" presetSubtype="5" fill="hold" nodeType="click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checkerboard(down)">
                                      <p:cBhvr>
                                        <p:cTn id="55" dur="500"/>
                                        <p:tgtEl>
                                          <p:spTgt spid="48"/>
                                        </p:tgtEl>
                                      </p:cBhvr>
                                    </p:animEffect>
                                  </p:childTnLst>
                                </p:cTn>
                              </p:par>
                              <p:par>
                                <p:cTn id="56" presetID="5" presetClass="entr" presetSubtype="5" fill="hold" nodeType="with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checkerboard(down)">
                                      <p:cBhvr>
                                        <p:cTn id="58" dur="500"/>
                                        <p:tgtEl>
                                          <p:spTgt spid="50"/>
                                        </p:tgtEl>
                                      </p:cBhvr>
                                    </p:animEffect>
                                  </p:childTnLst>
                                </p:cTn>
                              </p:par>
                              <p:par>
                                <p:cTn id="59" presetID="5" presetClass="entr" presetSubtype="5" fill="hold" nodeType="with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checkerboard(down)">
                                      <p:cBhvr>
                                        <p:cTn id="61" dur="500"/>
                                        <p:tgtEl>
                                          <p:spTgt spid="49"/>
                                        </p:tgtEl>
                                      </p:cBhvr>
                                    </p:animEffect>
                                  </p:childTnLst>
                                </p:cTn>
                              </p:par>
                              <p:par>
                                <p:cTn id="62" presetID="5" presetClass="entr" presetSubtype="5" fill="hold" nodeType="withEffect">
                                  <p:stCondLst>
                                    <p:cond delay="0"/>
                                  </p:stCondLst>
                                  <p:childTnLst>
                                    <p:set>
                                      <p:cBhvr>
                                        <p:cTn id="63" dur="1" fill="hold">
                                          <p:stCondLst>
                                            <p:cond delay="0"/>
                                          </p:stCondLst>
                                        </p:cTn>
                                        <p:tgtEl>
                                          <p:spTgt spid="51"/>
                                        </p:tgtEl>
                                        <p:attrNameLst>
                                          <p:attrName>style.visibility</p:attrName>
                                        </p:attrNameLst>
                                      </p:cBhvr>
                                      <p:to>
                                        <p:strVal val="visible"/>
                                      </p:to>
                                    </p:set>
                                    <p:animEffect transition="in" filter="checkerboard(down)">
                                      <p:cBhvr>
                                        <p:cTn id="64" dur="500"/>
                                        <p:tgtEl>
                                          <p:spTgt spid="51"/>
                                        </p:tgtEl>
                                      </p:cBhvr>
                                    </p:animEffect>
                                  </p:childTnLst>
                                </p:cTn>
                              </p:par>
                              <p:par>
                                <p:cTn id="65" presetID="1" presetClass="entr" presetSubtype="0" fill="hold" nodeType="withEffect">
                                  <p:stCondLst>
                                    <p:cond delay="0"/>
                                  </p:stCondLst>
                                  <p:childTnLst>
                                    <p:set>
                                      <p:cBhvr>
                                        <p:cTn id="66" dur="1" fill="hold">
                                          <p:stCondLst>
                                            <p:cond delay="0"/>
                                          </p:stCondLst>
                                        </p:cTn>
                                        <p:tgtEl>
                                          <p:spTgt spid="62">
                                            <p:txEl>
                                              <p:pRg st="3" end="3"/>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 presetClass="entr" presetSubtype="10" fill="hold" nodeType="click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checkerboard(across)">
                                      <p:cBhvr>
                                        <p:cTn id="71" dur="500"/>
                                        <p:tgtEl>
                                          <p:spTgt spid="46"/>
                                        </p:tgtEl>
                                      </p:cBhvr>
                                    </p:animEffect>
                                  </p:childTnLst>
                                </p:cTn>
                              </p:par>
                              <p:par>
                                <p:cTn id="72" presetID="5" presetClass="entr" presetSubtype="10" fill="hold" nodeType="with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checkerboard(across)">
                                      <p:cBhvr>
                                        <p:cTn id="74" dur="500"/>
                                        <p:tgtEl>
                                          <p:spTgt spid="47"/>
                                        </p:tgtEl>
                                      </p:cBhvr>
                                    </p:animEffect>
                                  </p:childTnLst>
                                </p:cTn>
                              </p:par>
                              <p:par>
                                <p:cTn id="75" presetID="1" presetClass="entr" presetSubtype="0" fill="hold" nodeType="withEffect">
                                  <p:stCondLst>
                                    <p:cond delay="0"/>
                                  </p:stCondLst>
                                  <p:childTnLst>
                                    <p:set>
                                      <p:cBhvr>
                                        <p:cTn id="76" dur="1" fill="hold">
                                          <p:stCondLst>
                                            <p:cond delay="0"/>
                                          </p:stCondLst>
                                        </p:cTn>
                                        <p:tgtEl>
                                          <p:spTgt spid="62">
                                            <p:txEl>
                                              <p:pRg st="0" end="0"/>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5" presetClass="entr" presetSubtype="5" fill="hold" nodeType="click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checkerboard(down)">
                                      <p:cBhvr>
                                        <p:cTn id="81" dur="500"/>
                                        <p:tgtEl>
                                          <p:spTgt spid="52"/>
                                        </p:tgtEl>
                                      </p:cBhvr>
                                    </p:animEffect>
                                  </p:childTnLst>
                                </p:cTn>
                              </p:par>
                              <p:par>
                                <p:cTn id="82" presetID="5" presetClass="entr" presetSubtype="5" fill="hold" nodeType="with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checkerboard(down)">
                                      <p:cBhvr>
                                        <p:cTn id="84" dur="500"/>
                                        <p:tgtEl>
                                          <p:spTgt spid="53"/>
                                        </p:tgtEl>
                                      </p:cBhvr>
                                    </p:animEffect>
                                  </p:childTnLst>
                                </p:cTn>
                              </p:par>
                              <p:par>
                                <p:cTn id="85" presetID="5" presetClass="entr" presetSubtype="10" fill="hold" nodeType="withEffect">
                                  <p:stCondLst>
                                    <p:cond delay="0"/>
                                  </p:stCondLst>
                                  <p:childTnLst>
                                    <p:set>
                                      <p:cBhvr>
                                        <p:cTn id="86" dur="1" fill="hold">
                                          <p:stCondLst>
                                            <p:cond delay="0"/>
                                          </p:stCondLst>
                                        </p:cTn>
                                        <p:tgtEl>
                                          <p:spTgt spid="62">
                                            <p:txEl>
                                              <p:pRg st="6" end="6"/>
                                            </p:txEl>
                                          </p:spTgt>
                                        </p:tgtEl>
                                        <p:attrNameLst>
                                          <p:attrName>style.visibility</p:attrName>
                                        </p:attrNameLst>
                                      </p:cBhvr>
                                      <p:to>
                                        <p:strVal val="visible"/>
                                      </p:to>
                                    </p:set>
                                    <p:animEffect transition="in" filter="checkerboard(across)">
                                      <p:cBhvr>
                                        <p:cTn id="87" dur="500"/>
                                        <p:tgtEl>
                                          <p:spTgt spid="62">
                                            <p:txEl>
                                              <p:pRg st="6" end="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5" presetClass="entr" presetSubtype="10" fill="hold" nodeType="clickEffect">
                                  <p:stCondLst>
                                    <p:cond delay="0"/>
                                  </p:stCondLst>
                                  <p:childTnLst>
                                    <p:set>
                                      <p:cBhvr>
                                        <p:cTn id="91" dur="1" fill="hold">
                                          <p:stCondLst>
                                            <p:cond delay="0"/>
                                          </p:stCondLst>
                                        </p:cTn>
                                        <p:tgtEl>
                                          <p:spTgt spid="56"/>
                                        </p:tgtEl>
                                        <p:attrNameLst>
                                          <p:attrName>style.visibility</p:attrName>
                                        </p:attrNameLst>
                                      </p:cBhvr>
                                      <p:to>
                                        <p:strVal val="visible"/>
                                      </p:to>
                                    </p:set>
                                    <p:animEffect transition="in" filter="checkerboard(across)">
                                      <p:cBhvr>
                                        <p:cTn id="92" dur="500"/>
                                        <p:tgtEl>
                                          <p:spTgt spid="56"/>
                                        </p:tgtEl>
                                      </p:cBhvr>
                                    </p:animEffect>
                                  </p:childTnLst>
                                </p:cTn>
                              </p:par>
                              <p:par>
                                <p:cTn id="93" presetID="5" presetClass="entr" presetSubtype="10" fill="hold"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checkerboard(across)">
                                      <p:cBhvr>
                                        <p:cTn id="95" dur="500"/>
                                        <p:tgtEl>
                                          <p:spTgt spid="60"/>
                                        </p:tgtEl>
                                      </p:cBhvr>
                                    </p:animEffect>
                                  </p:childTnLst>
                                </p:cTn>
                              </p:par>
                              <p:par>
                                <p:cTn id="96" presetID="5" presetClass="entr" presetSubtype="10" fill="hold" nodeType="withEffect">
                                  <p:stCondLst>
                                    <p:cond delay="0"/>
                                  </p:stCondLst>
                                  <p:childTnLst>
                                    <p:set>
                                      <p:cBhvr>
                                        <p:cTn id="97" dur="1" fill="hold">
                                          <p:stCondLst>
                                            <p:cond delay="0"/>
                                          </p:stCondLst>
                                        </p:cTn>
                                        <p:tgtEl>
                                          <p:spTgt spid="61"/>
                                        </p:tgtEl>
                                        <p:attrNameLst>
                                          <p:attrName>style.visibility</p:attrName>
                                        </p:attrNameLst>
                                      </p:cBhvr>
                                      <p:to>
                                        <p:strVal val="visible"/>
                                      </p:to>
                                    </p:set>
                                    <p:animEffect transition="in" filter="checkerboard(across)">
                                      <p:cBhvr>
                                        <p:cTn id="98" dur="500"/>
                                        <p:tgtEl>
                                          <p:spTgt spid="61"/>
                                        </p:tgtEl>
                                      </p:cBhvr>
                                    </p:animEffect>
                                  </p:childTnLst>
                                </p:cTn>
                              </p:par>
                              <p:par>
                                <p:cTn id="99" presetID="5" presetClass="entr" presetSubtype="10" fill="hold" nodeType="with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checkerboard(across)">
                                      <p:cBhvr>
                                        <p:cTn id="101" dur="500"/>
                                        <p:tgtEl>
                                          <p:spTgt spid="57"/>
                                        </p:tgtEl>
                                      </p:cBhvr>
                                    </p:animEffect>
                                  </p:childTnLst>
                                </p:cTn>
                              </p:par>
                              <p:par>
                                <p:cTn id="102" presetID="5" presetClass="entr" presetSubtype="10" fill="hold" nodeType="withEffect">
                                  <p:stCondLst>
                                    <p:cond delay="0"/>
                                  </p:stCondLst>
                                  <p:childTnLst>
                                    <p:set>
                                      <p:cBhvr>
                                        <p:cTn id="103" dur="1" fill="hold">
                                          <p:stCondLst>
                                            <p:cond delay="0"/>
                                          </p:stCondLst>
                                        </p:cTn>
                                        <p:tgtEl>
                                          <p:spTgt spid="62">
                                            <p:txEl>
                                              <p:pRg st="9" end="9"/>
                                            </p:txEl>
                                          </p:spTgt>
                                        </p:tgtEl>
                                        <p:attrNameLst>
                                          <p:attrName>style.visibility</p:attrName>
                                        </p:attrNameLst>
                                      </p:cBhvr>
                                      <p:to>
                                        <p:strVal val="visible"/>
                                      </p:to>
                                    </p:set>
                                    <p:animEffect transition="in" filter="checkerboard(across)">
                                      <p:cBhvr>
                                        <p:cTn id="104" dur="500"/>
                                        <p:tgtEl>
                                          <p:spTgt spid="62">
                                            <p:txEl>
                                              <p:pRg st="9" end="9"/>
                                            </p:txEl>
                                          </p:spTgt>
                                        </p:tgtEl>
                                      </p:cBhvr>
                                    </p:animEffect>
                                  </p:childTnLst>
                                </p:cTn>
                              </p:par>
                              <p:par>
                                <p:cTn id="105" presetID="5" presetClass="entr" presetSubtype="10" fill="hold" nodeType="withEffect">
                                  <p:stCondLst>
                                    <p:cond delay="0"/>
                                  </p:stCondLst>
                                  <p:childTnLst>
                                    <p:set>
                                      <p:cBhvr>
                                        <p:cTn id="106" dur="1" fill="hold">
                                          <p:stCondLst>
                                            <p:cond delay="0"/>
                                          </p:stCondLst>
                                        </p:cTn>
                                        <p:tgtEl>
                                          <p:spTgt spid="62">
                                            <p:txEl>
                                              <p:pRg st="12" end="12"/>
                                            </p:txEl>
                                          </p:spTgt>
                                        </p:tgtEl>
                                        <p:attrNameLst>
                                          <p:attrName>style.visibility</p:attrName>
                                        </p:attrNameLst>
                                      </p:cBhvr>
                                      <p:to>
                                        <p:strVal val="visible"/>
                                      </p:to>
                                    </p:set>
                                    <p:animEffect transition="in" filter="checkerboard(across)">
                                      <p:cBhvr>
                                        <p:cTn id="107" dur="500"/>
                                        <p:tgtEl>
                                          <p:spTgt spid="62">
                                            <p:txEl>
                                              <p:pRg st="12" end="12"/>
                                            </p:txEl>
                                          </p:spTgt>
                                        </p:tgtEl>
                                      </p:cBhvr>
                                    </p:animEffect>
                                  </p:childTnLst>
                                </p:cTn>
                              </p:par>
                              <p:par>
                                <p:cTn id="108" presetID="50" presetClass="entr" presetSubtype="0" decel="100000"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p:cTn id="110" dur="500" fill="hold"/>
                                        <p:tgtEl>
                                          <p:spTgt spid="63"/>
                                        </p:tgtEl>
                                        <p:attrNameLst>
                                          <p:attrName>ppt_w</p:attrName>
                                        </p:attrNameLst>
                                      </p:cBhvr>
                                      <p:tavLst>
                                        <p:tav tm="0">
                                          <p:val>
                                            <p:strVal val="#ppt_w+.3"/>
                                          </p:val>
                                        </p:tav>
                                        <p:tav tm="100000">
                                          <p:val>
                                            <p:strVal val="#ppt_w"/>
                                          </p:val>
                                        </p:tav>
                                      </p:tavLst>
                                    </p:anim>
                                    <p:anim calcmode="lin" valueType="num">
                                      <p:cBhvr>
                                        <p:cTn id="111" dur="500" fill="hold"/>
                                        <p:tgtEl>
                                          <p:spTgt spid="63"/>
                                        </p:tgtEl>
                                        <p:attrNameLst>
                                          <p:attrName>ppt_h</p:attrName>
                                        </p:attrNameLst>
                                      </p:cBhvr>
                                      <p:tavLst>
                                        <p:tav tm="0">
                                          <p:val>
                                            <p:strVal val="#ppt_h"/>
                                          </p:val>
                                        </p:tav>
                                        <p:tav tm="100000">
                                          <p:val>
                                            <p:strVal val="#ppt_h"/>
                                          </p:val>
                                        </p:tav>
                                      </p:tavLst>
                                    </p:anim>
                                    <p:animEffect transition="in" filter="fade">
                                      <p:cBhvr>
                                        <p:cTn id="112" dur="500"/>
                                        <p:tgtEl>
                                          <p:spTgt spid="63"/>
                                        </p:tgtEl>
                                      </p:cBhvr>
                                    </p:animEffect>
                                  </p:childTnLst>
                                </p:cTn>
                              </p:par>
                              <p:par>
                                <p:cTn id="113" presetID="50" presetClass="entr" presetSubtype="0" decel="100000" fill="hold" grpId="0" nodeType="withEffect">
                                  <p:stCondLst>
                                    <p:cond delay="0"/>
                                  </p:stCondLst>
                                  <p:childTnLst>
                                    <p:set>
                                      <p:cBhvr>
                                        <p:cTn id="114" dur="1" fill="hold">
                                          <p:stCondLst>
                                            <p:cond delay="0"/>
                                          </p:stCondLst>
                                        </p:cTn>
                                        <p:tgtEl>
                                          <p:spTgt spid="65"/>
                                        </p:tgtEl>
                                        <p:attrNameLst>
                                          <p:attrName>style.visibility</p:attrName>
                                        </p:attrNameLst>
                                      </p:cBhvr>
                                      <p:to>
                                        <p:strVal val="visible"/>
                                      </p:to>
                                    </p:set>
                                    <p:anim calcmode="lin" valueType="num">
                                      <p:cBhvr>
                                        <p:cTn id="115" dur="500" fill="hold"/>
                                        <p:tgtEl>
                                          <p:spTgt spid="65"/>
                                        </p:tgtEl>
                                        <p:attrNameLst>
                                          <p:attrName>ppt_w</p:attrName>
                                        </p:attrNameLst>
                                      </p:cBhvr>
                                      <p:tavLst>
                                        <p:tav tm="0">
                                          <p:val>
                                            <p:strVal val="#ppt_w+.3"/>
                                          </p:val>
                                        </p:tav>
                                        <p:tav tm="100000">
                                          <p:val>
                                            <p:strVal val="#ppt_w"/>
                                          </p:val>
                                        </p:tav>
                                      </p:tavLst>
                                    </p:anim>
                                    <p:anim calcmode="lin" valueType="num">
                                      <p:cBhvr>
                                        <p:cTn id="116" dur="500" fill="hold"/>
                                        <p:tgtEl>
                                          <p:spTgt spid="65"/>
                                        </p:tgtEl>
                                        <p:attrNameLst>
                                          <p:attrName>ppt_h</p:attrName>
                                        </p:attrNameLst>
                                      </p:cBhvr>
                                      <p:tavLst>
                                        <p:tav tm="0">
                                          <p:val>
                                            <p:strVal val="#ppt_h"/>
                                          </p:val>
                                        </p:tav>
                                        <p:tav tm="100000">
                                          <p:val>
                                            <p:strVal val="#ppt_h"/>
                                          </p:val>
                                        </p:tav>
                                      </p:tavLst>
                                    </p:anim>
                                    <p:animEffect transition="in" filter="fade">
                                      <p:cBhvr>
                                        <p:cTn id="117" dur="500"/>
                                        <p:tgtEl>
                                          <p:spTgt spid="65"/>
                                        </p:tgtEl>
                                      </p:cBhvr>
                                    </p:animEffect>
                                  </p:childTnLst>
                                </p:cTn>
                              </p:par>
                            </p:childTnLst>
                          </p:cTn>
                        </p:par>
                      </p:childTnLst>
                    </p:cTn>
                  </p:par>
                  <p:par>
                    <p:cTn id="118" fill="hold">
                      <p:stCondLst>
                        <p:cond delay="indefinite"/>
                      </p:stCondLst>
                      <p:childTnLst>
                        <p:par>
                          <p:cTn id="119" fill="hold">
                            <p:stCondLst>
                              <p:cond delay="0"/>
                            </p:stCondLst>
                            <p:childTnLst>
                              <p:par>
                                <p:cTn id="120" presetID="5" presetClass="entr" presetSubtype="10" fill="hold" nodeType="clickEffect">
                                  <p:stCondLst>
                                    <p:cond delay="0"/>
                                  </p:stCondLst>
                                  <p:childTnLst>
                                    <p:set>
                                      <p:cBhvr>
                                        <p:cTn id="121" dur="1" fill="hold">
                                          <p:stCondLst>
                                            <p:cond delay="0"/>
                                          </p:stCondLst>
                                        </p:cTn>
                                        <p:tgtEl>
                                          <p:spTgt spid="59"/>
                                        </p:tgtEl>
                                        <p:attrNameLst>
                                          <p:attrName>style.visibility</p:attrName>
                                        </p:attrNameLst>
                                      </p:cBhvr>
                                      <p:to>
                                        <p:strVal val="visible"/>
                                      </p:to>
                                    </p:set>
                                    <p:animEffect transition="in" filter="checkerboard(across)">
                                      <p:cBhvr>
                                        <p:cTn id="122" dur="500"/>
                                        <p:tgtEl>
                                          <p:spTgt spid="59"/>
                                        </p:tgtEl>
                                      </p:cBhvr>
                                    </p:animEffect>
                                  </p:childTnLst>
                                </p:cTn>
                              </p:par>
                              <p:par>
                                <p:cTn id="123" presetID="5" presetClass="entr" presetSubtype="10" fill="hold" nodeType="withEffect">
                                  <p:stCondLst>
                                    <p:cond delay="0"/>
                                  </p:stCondLst>
                                  <p:childTnLst>
                                    <p:set>
                                      <p:cBhvr>
                                        <p:cTn id="124" dur="1" fill="hold">
                                          <p:stCondLst>
                                            <p:cond delay="0"/>
                                          </p:stCondLst>
                                        </p:cTn>
                                        <p:tgtEl>
                                          <p:spTgt spid="54"/>
                                        </p:tgtEl>
                                        <p:attrNameLst>
                                          <p:attrName>style.visibility</p:attrName>
                                        </p:attrNameLst>
                                      </p:cBhvr>
                                      <p:to>
                                        <p:strVal val="visible"/>
                                      </p:to>
                                    </p:set>
                                    <p:animEffect transition="in" filter="checkerboard(across)">
                                      <p:cBhvr>
                                        <p:cTn id="125" dur="500"/>
                                        <p:tgtEl>
                                          <p:spTgt spid="54"/>
                                        </p:tgtEl>
                                      </p:cBhvr>
                                    </p:animEffect>
                                  </p:childTnLst>
                                </p:cTn>
                              </p:par>
                              <p:par>
                                <p:cTn id="126" presetID="5" presetClass="entr" presetSubtype="10" fill="hold" nodeType="withEffect">
                                  <p:stCondLst>
                                    <p:cond delay="0"/>
                                  </p:stCondLst>
                                  <p:childTnLst>
                                    <p:set>
                                      <p:cBhvr>
                                        <p:cTn id="127" dur="1" fill="hold">
                                          <p:stCondLst>
                                            <p:cond delay="0"/>
                                          </p:stCondLst>
                                        </p:cTn>
                                        <p:tgtEl>
                                          <p:spTgt spid="58"/>
                                        </p:tgtEl>
                                        <p:attrNameLst>
                                          <p:attrName>style.visibility</p:attrName>
                                        </p:attrNameLst>
                                      </p:cBhvr>
                                      <p:to>
                                        <p:strVal val="visible"/>
                                      </p:to>
                                    </p:set>
                                    <p:animEffect transition="in" filter="checkerboard(across)">
                                      <p:cBhvr>
                                        <p:cTn id="128" dur="500"/>
                                        <p:tgtEl>
                                          <p:spTgt spid="58"/>
                                        </p:tgtEl>
                                      </p:cBhvr>
                                    </p:animEffect>
                                  </p:childTnLst>
                                </p:cTn>
                              </p:par>
                              <p:par>
                                <p:cTn id="129" presetID="5" presetClass="entr" presetSubtype="10" fill="hold" nodeType="withEffect">
                                  <p:stCondLst>
                                    <p:cond delay="0"/>
                                  </p:stCondLst>
                                  <p:childTnLst>
                                    <p:set>
                                      <p:cBhvr>
                                        <p:cTn id="130" dur="1" fill="hold">
                                          <p:stCondLst>
                                            <p:cond delay="0"/>
                                          </p:stCondLst>
                                        </p:cTn>
                                        <p:tgtEl>
                                          <p:spTgt spid="55"/>
                                        </p:tgtEl>
                                        <p:attrNameLst>
                                          <p:attrName>style.visibility</p:attrName>
                                        </p:attrNameLst>
                                      </p:cBhvr>
                                      <p:to>
                                        <p:strVal val="visible"/>
                                      </p:to>
                                    </p:set>
                                    <p:animEffect transition="in" filter="checkerboard(across)">
                                      <p:cBhvr>
                                        <p:cTn id="131" dur="500"/>
                                        <p:tgtEl>
                                          <p:spTgt spid="55"/>
                                        </p:tgtEl>
                                      </p:cBhvr>
                                    </p:animEffect>
                                  </p:childTnLst>
                                </p:cTn>
                              </p:par>
                              <p:par>
                                <p:cTn id="132" presetID="50" presetClass="entr" presetSubtype="0" decel="100000" fill="hold" grpId="0" nodeType="withEffect">
                                  <p:stCondLst>
                                    <p:cond delay="0"/>
                                  </p:stCondLst>
                                  <p:childTnLst>
                                    <p:set>
                                      <p:cBhvr>
                                        <p:cTn id="133" dur="1" fill="hold">
                                          <p:stCondLst>
                                            <p:cond delay="0"/>
                                          </p:stCondLst>
                                        </p:cTn>
                                        <p:tgtEl>
                                          <p:spTgt spid="64"/>
                                        </p:tgtEl>
                                        <p:attrNameLst>
                                          <p:attrName>style.visibility</p:attrName>
                                        </p:attrNameLst>
                                      </p:cBhvr>
                                      <p:to>
                                        <p:strVal val="visible"/>
                                      </p:to>
                                    </p:set>
                                    <p:anim calcmode="lin" valueType="num">
                                      <p:cBhvr>
                                        <p:cTn id="134" dur="500" fill="hold"/>
                                        <p:tgtEl>
                                          <p:spTgt spid="64"/>
                                        </p:tgtEl>
                                        <p:attrNameLst>
                                          <p:attrName>ppt_w</p:attrName>
                                        </p:attrNameLst>
                                      </p:cBhvr>
                                      <p:tavLst>
                                        <p:tav tm="0">
                                          <p:val>
                                            <p:strVal val="#ppt_w+.3"/>
                                          </p:val>
                                        </p:tav>
                                        <p:tav tm="100000">
                                          <p:val>
                                            <p:strVal val="#ppt_w"/>
                                          </p:val>
                                        </p:tav>
                                      </p:tavLst>
                                    </p:anim>
                                    <p:anim calcmode="lin" valueType="num">
                                      <p:cBhvr>
                                        <p:cTn id="135" dur="500" fill="hold"/>
                                        <p:tgtEl>
                                          <p:spTgt spid="64"/>
                                        </p:tgtEl>
                                        <p:attrNameLst>
                                          <p:attrName>ppt_h</p:attrName>
                                        </p:attrNameLst>
                                      </p:cBhvr>
                                      <p:tavLst>
                                        <p:tav tm="0">
                                          <p:val>
                                            <p:strVal val="#ppt_h"/>
                                          </p:val>
                                        </p:tav>
                                        <p:tav tm="100000">
                                          <p:val>
                                            <p:strVal val="#ppt_h"/>
                                          </p:val>
                                        </p:tav>
                                      </p:tavLst>
                                    </p:anim>
                                    <p:animEffect transition="in" filter="fade">
                                      <p:cBhvr>
                                        <p:cTn id="136" dur="500"/>
                                        <p:tgtEl>
                                          <p:spTgt spid="64"/>
                                        </p:tgtEl>
                                      </p:cBhvr>
                                    </p:animEffect>
                                  </p:childTnLst>
                                </p:cTn>
                              </p:par>
                              <p:par>
                                <p:cTn id="137" presetID="50" presetClass="entr" presetSubtype="0" decel="100000" fill="hold" grpId="0" nodeType="withEffect">
                                  <p:stCondLst>
                                    <p:cond delay="0"/>
                                  </p:stCondLst>
                                  <p:childTnLst>
                                    <p:set>
                                      <p:cBhvr>
                                        <p:cTn id="138" dur="1" fill="hold">
                                          <p:stCondLst>
                                            <p:cond delay="0"/>
                                          </p:stCondLst>
                                        </p:cTn>
                                        <p:tgtEl>
                                          <p:spTgt spid="66"/>
                                        </p:tgtEl>
                                        <p:attrNameLst>
                                          <p:attrName>style.visibility</p:attrName>
                                        </p:attrNameLst>
                                      </p:cBhvr>
                                      <p:to>
                                        <p:strVal val="visible"/>
                                      </p:to>
                                    </p:set>
                                    <p:anim calcmode="lin" valueType="num">
                                      <p:cBhvr>
                                        <p:cTn id="139" dur="500" fill="hold"/>
                                        <p:tgtEl>
                                          <p:spTgt spid="66"/>
                                        </p:tgtEl>
                                        <p:attrNameLst>
                                          <p:attrName>ppt_w</p:attrName>
                                        </p:attrNameLst>
                                      </p:cBhvr>
                                      <p:tavLst>
                                        <p:tav tm="0">
                                          <p:val>
                                            <p:strVal val="#ppt_w+.3"/>
                                          </p:val>
                                        </p:tav>
                                        <p:tav tm="100000">
                                          <p:val>
                                            <p:strVal val="#ppt_w"/>
                                          </p:val>
                                        </p:tav>
                                      </p:tavLst>
                                    </p:anim>
                                    <p:anim calcmode="lin" valueType="num">
                                      <p:cBhvr>
                                        <p:cTn id="140" dur="500" fill="hold"/>
                                        <p:tgtEl>
                                          <p:spTgt spid="66"/>
                                        </p:tgtEl>
                                        <p:attrNameLst>
                                          <p:attrName>ppt_h</p:attrName>
                                        </p:attrNameLst>
                                      </p:cBhvr>
                                      <p:tavLst>
                                        <p:tav tm="0">
                                          <p:val>
                                            <p:strVal val="#ppt_h"/>
                                          </p:val>
                                        </p:tav>
                                        <p:tav tm="100000">
                                          <p:val>
                                            <p:strVal val="#ppt_h"/>
                                          </p:val>
                                        </p:tav>
                                      </p:tavLst>
                                    </p:anim>
                                    <p:animEffect transition="in" filter="fade">
                                      <p:cBhvr>
                                        <p:cTn id="141"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63" grpId="0" animBg="1"/>
      <p:bldP spid="64" grpId="0" animBg="1"/>
      <p:bldP spid="65" grpId="0" animBg="1"/>
      <p:bldP spid="66" grpId="0" animBg="1"/>
      <p:bldP spid="67" grpId="0" animBg="1"/>
      <p:bldP spid="67" grpId="1" animBg="1"/>
      <p:bldP spid="67" grpId="2" animBg="1"/>
      <p:bldP spid="68" grpId="0" animBg="1"/>
      <p:bldP spid="68" grpId="1" animBg="1"/>
      <p:bldP spid="6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contenu 2"/>
          <p:cNvSpPr txBox="1">
            <a:spLocks/>
          </p:cNvSpPr>
          <p:nvPr/>
        </p:nvSpPr>
        <p:spPr>
          <a:xfrm>
            <a:off x="457200" y="1182848"/>
            <a:ext cx="8229600" cy="5360565"/>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Deux types d’indications :</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Les indications de remplissage ; </a:t>
            </a:r>
          </a:p>
          <a:p>
            <a:pPr marL="742950" marR="0" lvl="1" indent="-285750" fontAlgn="auto">
              <a:lnSpc>
                <a:spcPct val="100000"/>
              </a:lnSpc>
              <a:spcBef>
                <a:spcPct val="20000"/>
              </a:spcBef>
              <a:spcAft>
                <a:spcPts val="0"/>
              </a:spcAft>
              <a:buClrTx/>
              <a:buSzTx/>
              <a:buFont typeface="Arial" pitchFamily="34" charset="0"/>
              <a:buChar char="–"/>
              <a:tabLst/>
              <a:defRPr/>
            </a:pPr>
            <a:r>
              <a:rPr lang="fr-FR" sz="1600" dirty="0" smtClean="0"/>
              <a:t>Les indications pour des meilleur estimation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1600" b="0" i="0" u="none" strike="noStrike" kern="1200" cap="none" spc="0" normalizeH="0" baseline="0" noProof="0" dirty="0" smtClean="0">
                <a:ln>
                  <a:solidFill>
                    <a:srgbClr val="8E2462"/>
                  </a:solidFill>
                </a:ln>
                <a:solidFill>
                  <a:srgbClr val="FF8409"/>
                </a:solidFill>
                <a:effectLst/>
                <a:uLnTx/>
                <a:uFillTx/>
                <a:latin typeface="+mn-lt"/>
                <a:ea typeface="+mn-ea"/>
                <a:cs typeface="+mn-cs"/>
              </a:rPr>
              <a:t>Les règles de la propagation des estimations fournie en une et unique fois</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Les heuristiques de la prise de décision, exploitations des données</a:t>
            </a:r>
            <a:endParaRPr kumimoji="0" lang="fr-FR"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itre 2"/>
          <p:cNvSpPr>
            <a:spLocks noGrp="1"/>
          </p:cNvSpPr>
          <p:nvPr>
            <p:ph type="title"/>
          </p:nvPr>
        </p:nvSpPr>
        <p:spPr>
          <a:xfrm>
            <a:off x="127000" y="88900"/>
            <a:ext cx="7834244" cy="603250"/>
          </a:xfrm>
          <a:noFill/>
          <a:ln w="9525">
            <a:noFill/>
            <a:miter lim="800000"/>
            <a:headEnd/>
            <a:tailEnd/>
          </a:ln>
        </p:spPr>
        <p:txBody>
          <a:bodyPr vert="horz" wrap="square" lIns="91440" tIns="45720" rIns="91440" bIns="45720" numCol="1" anchor="ctr" anchorCtr="0" compatLnSpc="1">
            <a:prstTxWarp prst="textNoShape">
              <a:avLst/>
            </a:prstTxWarp>
          </a:bodyPr>
          <a:lstStyle/>
          <a:p>
            <a:pPr lvl="2" algn="l" rtl="0">
              <a:spcBef>
                <a:spcPct val="0"/>
              </a:spcBef>
            </a:pPr>
            <a:r>
              <a:rPr lang="fr-FR" sz="2000" kern="1200" dirty="0" smtClean="0">
                <a:solidFill>
                  <a:prstClr val="white"/>
                </a:solidFill>
                <a:latin typeface="Arial Black" pitchFamily="34" charset="0"/>
                <a:ea typeface="+mj-ea"/>
                <a:cs typeface="+mj-cs"/>
              </a:rPr>
              <a:t>Key </a:t>
            </a:r>
            <a:r>
              <a:rPr lang="fr-FR" sz="2000" kern="1200" dirty="0" err="1" smtClean="0">
                <a:solidFill>
                  <a:prstClr val="white"/>
                </a:solidFill>
                <a:latin typeface="Arial Black" pitchFamily="34" charset="0"/>
                <a:ea typeface="+mj-ea"/>
                <a:cs typeface="+mj-cs"/>
              </a:rPr>
              <a:t>Characteristics</a:t>
            </a:r>
            <a:r>
              <a:rPr lang="fr-FR" sz="2000" kern="1200" dirty="0" smtClean="0">
                <a:solidFill>
                  <a:prstClr val="white"/>
                </a:solidFill>
                <a:latin typeface="Arial Black" pitchFamily="34" charset="0"/>
                <a:ea typeface="+mj-ea"/>
                <a:cs typeface="+mj-cs"/>
              </a:rPr>
              <a:t> Identification</a:t>
            </a:r>
            <a:endParaRPr lang="fr-FR" sz="2000" kern="1200" dirty="0">
              <a:solidFill>
                <a:prstClr val="white"/>
              </a:solidFill>
              <a:latin typeface="Arial Black" pitchFamily="34" charset="0"/>
              <a:ea typeface="+mj-ea"/>
              <a:cs typeface="+mj-cs"/>
            </a:endParaRPr>
          </a:p>
        </p:txBody>
      </p:sp>
      <p:pic>
        <p:nvPicPr>
          <p:cNvPr id="16" name="Picture 73"/>
          <p:cNvPicPr>
            <a:picLocks noChangeAspect="1" noChangeArrowheads="1"/>
          </p:cNvPicPr>
          <p:nvPr/>
        </p:nvPicPr>
        <p:blipFill>
          <a:blip r:embed="rId3" cstate="print"/>
          <a:srcRect l="25000" t="23889" r="25000" b="7407"/>
          <a:stretch>
            <a:fillRect/>
          </a:stretch>
        </p:blipFill>
        <p:spPr bwMode="auto">
          <a:xfrm>
            <a:off x="4193795" y="2311347"/>
            <a:ext cx="4572000" cy="3533790"/>
          </a:xfrm>
          <a:prstGeom prst="rect">
            <a:avLst/>
          </a:prstGeom>
          <a:noFill/>
          <a:ln w="9525">
            <a:noFill/>
            <a:miter lim="800000"/>
            <a:headEnd/>
            <a:tailEnd/>
          </a:ln>
        </p:spPr>
      </p:pic>
      <p:grpSp>
        <p:nvGrpSpPr>
          <p:cNvPr id="2" name="Groupe 16"/>
          <p:cNvGrpSpPr/>
          <p:nvPr/>
        </p:nvGrpSpPr>
        <p:grpSpPr>
          <a:xfrm>
            <a:off x="6740976" y="3279184"/>
            <a:ext cx="1539748" cy="1707616"/>
            <a:chOff x="6346693" y="3899970"/>
            <a:chExt cx="1539748" cy="1707616"/>
          </a:xfrm>
        </p:grpSpPr>
        <p:sp>
          <p:nvSpPr>
            <p:cNvPr id="6" name="Rectangle 5"/>
            <p:cNvSpPr/>
            <p:nvPr/>
          </p:nvSpPr>
          <p:spPr>
            <a:xfrm>
              <a:off x="7441034" y="3899970"/>
              <a:ext cx="436227" cy="760165"/>
            </a:xfrm>
            <a:prstGeom prst="rect">
              <a:avLst/>
            </a:prstGeom>
            <a:ln w="28575">
              <a:solidFill>
                <a:srgbClr val="8E246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 name="Rectangle 7"/>
            <p:cNvSpPr/>
            <p:nvPr/>
          </p:nvSpPr>
          <p:spPr>
            <a:xfrm>
              <a:off x="7450214" y="4697835"/>
              <a:ext cx="436227" cy="909751"/>
            </a:xfrm>
            <a:prstGeom prst="rect">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Rectangle 8"/>
            <p:cNvSpPr/>
            <p:nvPr/>
          </p:nvSpPr>
          <p:spPr>
            <a:xfrm>
              <a:off x="6346693" y="3899971"/>
              <a:ext cx="307496" cy="756492"/>
            </a:xfrm>
            <a:prstGeom prst="rect">
              <a:avLst/>
            </a:prstGeom>
            <a:ln w="28575">
              <a:solidFill>
                <a:srgbClr val="0066FF"/>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1" name="Connecteur droit avec flèche 10"/>
            <p:cNvCxnSpPr/>
            <p:nvPr/>
          </p:nvCxnSpPr>
          <p:spPr>
            <a:xfrm flipH="1">
              <a:off x="7565960" y="4370665"/>
              <a:ext cx="909" cy="914804"/>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6400800" y="4345498"/>
              <a:ext cx="1132513" cy="1132514"/>
            </a:xfrm>
            <a:prstGeom prst="straightConnector1">
              <a:avLst/>
            </a:prstGeom>
            <a:ln w="28575">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aphicFrame>
        <p:nvGraphicFramePr>
          <p:cNvPr id="4" name="Espace réservé du contenu 3"/>
          <p:cNvGraphicFramePr>
            <a:graphicFrameLocks noGrp="1"/>
          </p:cNvGraphicFramePr>
          <p:nvPr>
            <p:ph idx="1"/>
          </p:nvPr>
        </p:nvGraphicFramePr>
        <p:xfrm>
          <a:off x="264405" y="2398893"/>
          <a:ext cx="3888144" cy="1838760"/>
        </p:xfrm>
        <a:graphic>
          <a:graphicData uri="http://schemas.openxmlformats.org/drawingml/2006/table">
            <a:tbl>
              <a:tblPr/>
              <a:tblGrid>
                <a:gridCol w="486018"/>
                <a:gridCol w="486018"/>
                <a:gridCol w="486018"/>
                <a:gridCol w="486018"/>
                <a:gridCol w="486018"/>
                <a:gridCol w="486018"/>
                <a:gridCol w="486018"/>
                <a:gridCol w="486018"/>
              </a:tblGrid>
              <a:tr h="306460">
                <a:tc rowSpan="2" gridSpan="2">
                  <a:txBody>
                    <a:bodyPr/>
                    <a:lstStyle/>
                    <a:p>
                      <a:pPr algn="ctr">
                        <a:lnSpc>
                          <a:spcPct val="115000"/>
                        </a:lnSpc>
                        <a:spcAft>
                          <a:spcPts val="0"/>
                        </a:spcAft>
                      </a:pPr>
                      <a:endParaRPr lang="fr-FR" sz="900" dirty="0">
                        <a:latin typeface="+mn-lt"/>
                        <a:ea typeface="Calibri"/>
                        <a:cs typeface="Times New Roman"/>
                      </a:endParaRPr>
                    </a:p>
                  </a:txBody>
                  <a:tcPr marL="68580" marR="68580" marT="0" marB="0" anchor="ctr">
                    <a:lnL>
                      <a:noFill/>
                    </a:lnL>
                    <a:lnR w="19050" cap="flat" cmpd="sng" algn="ctr">
                      <a:solidFill>
                        <a:schemeClr val="tx1"/>
                      </a:solidFill>
                      <a:prstDash val="solid"/>
                      <a:round/>
                      <a:headEnd type="none" w="med" len="med"/>
                      <a:tailEnd type="none" w="med" len="med"/>
                    </a:lnR>
                    <a:lnT>
                      <a:noFill/>
                    </a:lnT>
                    <a:lnB w="19050" cap="flat" cmpd="sng" algn="ctr">
                      <a:solidFill>
                        <a:schemeClr val="tx1"/>
                      </a:solidFill>
                      <a:prstDash val="solid"/>
                      <a:round/>
                      <a:headEnd type="none" w="med" len="med"/>
                      <a:tailEnd type="none" w="med" len="med"/>
                    </a:lnB>
                  </a:tcPr>
                </a:tc>
                <a:tc rowSpan="2" hMerge="1">
                  <a:txBody>
                    <a:bodyPr/>
                    <a:lstStyle/>
                    <a:p>
                      <a:endParaRPr lang="fr-FR"/>
                    </a:p>
                  </a:txBody>
                  <a:tcPr/>
                </a:tc>
                <a:tc gridSpan="6">
                  <a:txBody>
                    <a:bodyPr/>
                    <a:lstStyle/>
                    <a:p>
                      <a:pPr algn="ctr">
                        <a:lnSpc>
                          <a:spcPct val="115000"/>
                        </a:lnSpc>
                        <a:spcAft>
                          <a:spcPts val="0"/>
                        </a:spcAft>
                      </a:pPr>
                      <a:r>
                        <a:rPr lang="fr-FR" sz="900" b="1" dirty="0">
                          <a:latin typeface="+mn-lt"/>
                          <a:ea typeface="Calibri"/>
                          <a:cs typeface="Times New Roman"/>
                        </a:rPr>
                        <a:t>Gravité des Fonction produit / FTEs</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06460">
                <a:tc gridSpan="2" vMerge="1">
                  <a:txBody>
                    <a:bodyPr/>
                    <a:lstStyle/>
                    <a:p>
                      <a:endParaRPr lang="fr-FR"/>
                    </a:p>
                  </a:txBody>
                  <a:tcPr/>
                </a:tc>
                <a:tc hMerge="1" vMerge="1">
                  <a:txBody>
                    <a:bodyPr/>
                    <a:lstStyle/>
                    <a:p>
                      <a:endParaRPr lang="fr-FR"/>
                    </a:p>
                  </a:txBody>
                  <a:tcPr/>
                </a:tc>
                <a:tc>
                  <a:txBody>
                    <a:bodyPr/>
                    <a:lstStyle/>
                    <a:p>
                      <a:pPr algn="ctr">
                        <a:lnSpc>
                          <a:spcPct val="115000"/>
                        </a:lnSpc>
                        <a:spcAft>
                          <a:spcPts val="0"/>
                        </a:spcAft>
                      </a:pPr>
                      <a:r>
                        <a:rPr lang="fr-FR" sz="900" b="0" dirty="0">
                          <a:latin typeface="+mn-lt"/>
                          <a:ea typeface="Calibri"/>
                          <a:cs typeface="Times New Roman"/>
                        </a:rPr>
                        <a:t>1</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2</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gridSpan="3">
                  <a:txBody>
                    <a:bodyPr/>
                    <a:lstStyle/>
                    <a:p>
                      <a:pPr algn="ctr">
                        <a:lnSpc>
                          <a:spcPct val="115000"/>
                        </a:lnSpc>
                        <a:spcAft>
                          <a:spcPts val="0"/>
                        </a:spcAft>
                      </a:pPr>
                      <a:r>
                        <a:rPr lang="fr-FR" sz="900" b="0" dirty="0">
                          <a:latin typeface="+mn-lt"/>
                          <a:ea typeface="Calibri"/>
                          <a:cs typeface="Times New Roman"/>
                        </a:rPr>
                        <a:t>3-8</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a:txBody>
                    <a:bodyPr/>
                    <a:lstStyle/>
                    <a:p>
                      <a:pPr algn="ctr">
                        <a:lnSpc>
                          <a:spcPct val="115000"/>
                        </a:lnSpc>
                        <a:spcAft>
                          <a:spcPts val="0"/>
                        </a:spcAft>
                      </a:pPr>
                      <a:r>
                        <a:rPr lang="fr-FR" sz="900" b="0" dirty="0">
                          <a:latin typeface="+mn-lt"/>
                          <a:ea typeface="Calibri"/>
                          <a:cs typeface="Times New Roman"/>
                        </a:rPr>
                        <a:t>9-10</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r>
              <a:tr h="306460">
                <a:tc rowSpan="4">
                  <a:txBody>
                    <a:bodyPr/>
                    <a:lstStyle/>
                    <a:p>
                      <a:pPr marL="71755" marR="71755" algn="ctr">
                        <a:lnSpc>
                          <a:spcPct val="115000"/>
                        </a:lnSpc>
                        <a:spcAft>
                          <a:spcPts val="0"/>
                        </a:spcAft>
                      </a:pPr>
                      <a:r>
                        <a:rPr lang="fr-FR" sz="900" b="1" dirty="0">
                          <a:latin typeface="+mn-lt"/>
                          <a:ea typeface="Calibri"/>
                          <a:cs typeface="Times New Roman"/>
                        </a:rPr>
                        <a:t>Contribution des FTEs / </a:t>
                      </a:r>
                      <a:r>
                        <a:rPr lang="fr-FR" sz="900" b="1" dirty="0" smtClean="0">
                          <a:latin typeface="+mn-lt"/>
                          <a:ea typeface="Calibri"/>
                          <a:cs typeface="Times New Roman"/>
                        </a:rPr>
                        <a:t>Operations</a:t>
                      </a:r>
                      <a:endParaRPr lang="fr-FR" sz="900" b="1" dirty="0">
                        <a:latin typeface="+mn-lt"/>
                        <a:ea typeface="Calibri"/>
                        <a:cs typeface="Times New Roman"/>
                      </a:endParaRPr>
                    </a:p>
                  </a:txBody>
                  <a:tcPr marL="68580" marR="68580" marT="0" marB="0" vert="vert270" anchor="ctr">
                    <a:lnL w="19050" cap="flat" cmpd="sng" algn="ctr">
                      <a:solidFill>
                        <a:schemeClr val="tx1"/>
                      </a:solidFill>
                      <a:prstDash val="solid"/>
                      <a:round/>
                      <a:headEnd type="none" w="med" len="med"/>
                      <a:tailEnd type="none" w="med" len="med"/>
                    </a:lnL>
                    <a:lnR w="28575" cap="flat" cmpd="sng" algn="ctr">
                      <a:solidFill>
                        <a:srgbClr val="0066FF"/>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1-4</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-2</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-2</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-2</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6460">
                <a:tc vMerge="1">
                  <a:txBody>
                    <a:bodyPr/>
                    <a:lstStyle/>
                    <a:p>
                      <a:endParaRPr lang="fr-FR"/>
                    </a:p>
                  </a:txBody>
                  <a:tcPr/>
                </a:tc>
                <a:tc>
                  <a:txBody>
                    <a:bodyPr/>
                    <a:lstStyle/>
                    <a:p>
                      <a:pPr algn="ctr">
                        <a:lnSpc>
                          <a:spcPct val="115000"/>
                        </a:lnSpc>
                        <a:spcAft>
                          <a:spcPts val="0"/>
                        </a:spcAft>
                      </a:pPr>
                      <a:r>
                        <a:rPr lang="fr-FR" sz="900" b="0" dirty="0">
                          <a:latin typeface="+mn-lt"/>
                          <a:ea typeface="Calibri"/>
                          <a:cs typeface="Times New Roman"/>
                        </a:rPr>
                        <a:t>5-6</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smtClean="0">
                          <a:latin typeface="+mn-lt"/>
                          <a:ea typeface="Calibri"/>
                          <a:cs typeface="Times New Roman"/>
                        </a:rPr>
                        <a:t>-1</a:t>
                      </a:r>
                      <a:endParaRPr lang="fr-FR" sz="900" b="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6460">
                <a:tc vMerge="1">
                  <a:txBody>
                    <a:bodyPr/>
                    <a:lstStyle/>
                    <a:p>
                      <a:endParaRPr lang="fr-FR"/>
                    </a:p>
                  </a:txBody>
                  <a:tcPr/>
                </a:tc>
                <a:tc>
                  <a:txBody>
                    <a:bodyPr/>
                    <a:lstStyle/>
                    <a:p>
                      <a:pPr algn="ctr">
                        <a:lnSpc>
                          <a:spcPct val="115000"/>
                        </a:lnSpc>
                        <a:spcAft>
                          <a:spcPts val="0"/>
                        </a:spcAft>
                      </a:pPr>
                      <a:r>
                        <a:rPr lang="fr-FR" sz="900" b="0" dirty="0">
                          <a:latin typeface="+mn-lt"/>
                          <a:ea typeface="Calibri"/>
                          <a:cs typeface="Times New Roman"/>
                        </a:rPr>
                        <a:t>7-8</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6460">
                <a:tc vMerge="1">
                  <a:txBody>
                    <a:bodyPr/>
                    <a:lstStyle/>
                    <a:p>
                      <a:endParaRPr lang="fr-FR"/>
                    </a:p>
                  </a:txBody>
                  <a:tcPr/>
                </a:tc>
                <a:tc>
                  <a:txBody>
                    <a:bodyPr/>
                    <a:lstStyle/>
                    <a:p>
                      <a:pPr algn="ctr">
                        <a:lnSpc>
                          <a:spcPct val="115000"/>
                        </a:lnSpc>
                        <a:spcAft>
                          <a:spcPts val="0"/>
                        </a:spcAft>
                      </a:pPr>
                      <a:r>
                        <a:rPr lang="fr-FR" sz="900" b="0" dirty="0">
                          <a:latin typeface="+mn-lt"/>
                          <a:ea typeface="Calibri"/>
                          <a:cs typeface="Times New Roman"/>
                        </a:rPr>
                        <a:t>9-10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b="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38889E-6 -4.60097E-6 L 1.38889E-6 0.11196 " pathEditMode="relative" rAng="0" ptsTypes="AA">
                                      <p:cBhvr>
                                        <p:cTn id="6" dur="1000" fill="hold"/>
                                        <p:tgtEl>
                                          <p:spTgt spid="2"/>
                                        </p:tgtEl>
                                        <p:attrNameLst>
                                          <p:attrName>ppt_x</p:attrName>
                                          <p:attrName>ppt_y</p:attrName>
                                        </p:attrNameLst>
                                      </p:cBhvr>
                                      <p:rCtr x="0" y="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space réservé du contenu 2"/>
          <p:cNvSpPr txBox="1">
            <a:spLocks/>
          </p:cNvSpPr>
          <p:nvPr/>
        </p:nvSpPr>
        <p:spPr>
          <a:xfrm>
            <a:off x="457200" y="1182848"/>
            <a:ext cx="8229600" cy="5360565"/>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Deux types d’indications :</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Les indications de remplissage ; </a:t>
            </a:r>
          </a:p>
          <a:p>
            <a:pPr marL="742950" marR="0" lvl="1" indent="-285750" fontAlgn="auto">
              <a:lnSpc>
                <a:spcPct val="100000"/>
              </a:lnSpc>
              <a:spcBef>
                <a:spcPct val="20000"/>
              </a:spcBef>
              <a:spcAft>
                <a:spcPts val="0"/>
              </a:spcAft>
              <a:buClrTx/>
              <a:buSzTx/>
              <a:buFont typeface="Arial" pitchFamily="34" charset="0"/>
              <a:buChar char="–"/>
              <a:tabLst/>
              <a:defRPr/>
            </a:pPr>
            <a:r>
              <a:rPr lang="fr-FR" sz="1600" dirty="0" smtClean="0"/>
              <a:t>Les indications pour des meilleur estimation</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fr-FR" sz="1600" b="0" i="0" u="none" strike="noStrike" kern="1200" cap="none" spc="0" normalizeH="0" baseline="0" noProof="0" dirty="0" smtClean="0">
                <a:ln>
                  <a:solidFill>
                    <a:srgbClr val="8E2462"/>
                  </a:solidFill>
                </a:ln>
                <a:solidFill>
                  <a:srgbClr val="FF8409"/>
                </a:solidFill>
                <a:effectLst/>
                <a:uLnTx/>
                <a:uFillTx/>
                <a:latin typeface="+mn-lt"/>
                <a:ea typeface="+mn-ea"/>
                <a:cs typeface="+mn-cs"/>
              </a:rPr>
              <a:t>Les règles de la propagation des estimations fournie en une et unique fois</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Les heuristiques de la prise de décision, exploitations des données</a:t>
            </a:r>
            <a:endParaRPr kumimoji="0" lang="fr-FR"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Titre 2"/>
          <p:cNvSpPr>
            <a:spLocks noGrp="1"/>
          </p:cNvSpPr>
          <p:nvPr>
            <p:ph type="title"/>
          </p:nvPr>
        </p:nvSpPr>
        <p:spPr>
          <a:xfrm>
            <a:off x="127000" y="88900"/>
            <a:ext cx="7834244" cy="603250"/>
          </a:xfrm>
          <a:noFill/>
          <a:ln w="9525">
            <a:noFill/>
            <a:miter lim="800000"/>
            <a:headEnd/>
            <a:tailEnd/>
          </a:ln>
        </p:spPr>
        <p:txBody>
          <a:bodyPr vert="horz" wrap="square" lIns="91440" tIns="45720" rIns="91440" bIns="45720" numCol="1" anchor="ctr" anchorCtr="0" compatLnSpc="1">
            <a:prstTxWarp prst="textNoShape">
              <a:avLst/>
            </a:prstTxWarp>
          </a:bodyPr>
          <a:lstStyle/>
          <a:p>
            <a:pPr lvl="2" algn="l" rtl="0">
              <a:spcBef>
                <a:spcPct val="0"/>
              </a:spcBef>
            </a:pPr>
            <a:r>
              <a:rPr lang="fr-FR" sz="2000" kern="1200" dirty="0" smtClean="0">
                <a:solidFill>
                  <a:prstClr val="white"/>
                </a:solidFill>
                <a:latin typeface="Arial Black" pitchFamily="34" charset="0"/>
                <a:ea typeface="+mj-ea"/>
                <a:cs typeface="+mj-cs"/>
              </a:rPr>
              <a:t>Key </a:t>
            </a:r>
            <a:r>
              <a:rPr lang="fr-FR" sz="2000" kern="1200" dirty="0" err="1" smtClean="0">
                <a:solidFill>
                  <a:prstClr val="white"/>
                </a:solidFill>
                <a:latin typeface="Arial Black" pitchFamily="34" charset="0"/>
                <a:ea typeface="+mj-ea"/>
                <a:cs typeface="+mj-cs"/>
              </a:rPr>
              <a:t>Characteristics</a:t>
            </a:r>
            <a:r>
              <a:rPr lang="fr-FR" sz="2000" kern="1200" dirty="0" smtClean="0">
                <a:solidFill>
                  <a:prstClr val="white"/>
                </a:solidFill>
                <a:latin typeface="Arial Black" pitchFamily="34" charset="0"/>
                <a:ea typeface="+mj-ea"/>
                <a:cs typeface="+mj-cs"/>
              </a:rPr>
              <a:t> Identification</a:t>
            </a:r>
            <a:endParaRPr lang="fr-FR" sz="2000" kern="1200" dirty="0">
              <a:solidFill>
                <a:prstClr val="white"/>
              </a:solidFill>
              <a:latin typeface="Arial Black" pitchFamily="34" charset="0"/>
              <a:ea typeface="+mj-ea"/>
              <a:cs typeface="+mj-cs"/>
            </a:endParaRPr>
          </a:p>
        </p:txBody>
      </p:sp>
      <p:pic>
        <p:nvPicPr>
          <p:cNvPr id="14" name="Picture 73"/>
          <p:cNvPicPr>
            <a:picLocks noChangeAspect="1" noChangeArrowheads="1"/>
          </p:cNvPicPr>
          <p:nvPr/>
        </p:nvPicPr>
        <p:blipFill>
          <a:blip r:embed="rId3" cstate="print"/>
          <a:srcRect l="25000" t="23889" r="25000" b="7407"/>
          <a:stretch>
            <a:fillRect/>
          </a:stretch>
        </p:blipFill>
        <p:spPr bwMode="auto">
          <a:xfrm>
            <a:off x="4193795" y="2311347"/>
            <a:ext cx="4572000" cy="3533790"/>
          </a:xfrm>
          <a:prstGeom prst="rect">
            <a:avLst/>
          </a:prstGeom>
          <a:noFill/>
          <a:ln w="9525">
            <a:noFill/>
            <a:miter lim="800000"/>
            <a:headEnd/>
            <a:tailEnd/>
          </a:ln>
        </p:spPr>
      </p:pic>
      <p:grpSp>
        <p:nvGrpSpPr>
          <p:cNvPr id="2" name="Groupe 15"/>
          <p:cNvGrpSpPr/>
          <p:nvPr/>
        </p:nvGrpSpPr>
        <p:grpSpPr>
          <a:xfrm>
            <a:off x="5977578" y="4077051"/>
            <a:ext cx="2722596" cy="1635853"/>
            <a:chOff x="5574906" y="4697835"/>
            <a:chExt cx="2722596" cy="1635853"/>
          </a:xfrm>
        </p:grpSpPr>
        <p:sp>
          <p:nvSpPr>
            <p:cNvPr id="9" name="Rectangle 8"/>
            <p:cNvSpPr/>
            <p:nvPr/>
          </p:nvSpPr>
          <p:spPr>
            <a:xfrm>
              <a:off x="7885651" y="5612235"/>
              <a:ext cx="411061" cy="708921"/>
            </a:xfrm>
            <a:prstGeom prst="rect">
              <a:avLst/>
            </a:prstGeom>
            <a:ln w="28575">
              <a:solidFill>
                <a:srgbClr val="8E246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 name="Rectangle 9"/>
            <p:cNvSpPr/>
            <p:nvPr/>
          </p:nvSpPr>
          <p:spPr>
            <a:xfrm>
              <a:off x="7885651" y="4697835"/>
              <a:ext cx="411851" cy="884584"/>
            </a:xfrm>
            <a:prstGeom prst="rect">
              <a:avLst/>
            </a:prstGeom>
            <a:ln w="28575">
              <a:solidFill>
                <a:srgbClr val="00B05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Rectangle 10"/>
            <p:cNvSpPr/>
            <p:nvPr/>
          </p:nvSpPr>
          <p:spPr>
            <a:xfrm>
              <a:off x="5574906" y="5611326"/>
              <a:ext cx="330944" cy="722362"/>
            </a:xfrm>
            <a:prstGeom prst="rect">
              <a:avLst/>
            </a:prstGeom>
            <a:ln w="28575">
              <a:solidFill>
                <a:srgbClr val="0066FF"/>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2" name="Connecteur droit avec flèche 11"/>
            <p:cNvCxnSpPr/>
            <p:nvPr/>
          </p:nvCxnSpPr>
          <p:spPr>
            <a:xfrm flipH="1">
              <a:off x="8077688" y="5176007"/>
              <a:ext cx="910" cy="914805"/>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a:stCxn id="10" idx="1"/>
            </p:cNvCxnSpPr>
            <p:nvPr/>
          </p:nvCxnSpPr>
          <p:spPr>
            <a:xfrm flipH="1">
              <a:off x="5847230" y="5140127"/>
              <a:ext cx="2038421" cy="1132715"/>
            </a:xfrm>
            <a:prstGeom prst="straightConnector1">
              <a:avLst/>
            </a:prstGeom>
            <a:ln w="28575">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aphicFrame>
        <p:nvGraphicFramePr>
          <p:cNvPr id="5" name="Espace réservé du contenu 3"/>
          <p:cNvGraphicFramePr>
            <a:graphicFrameLocks/>
          </p:cNvGraphicFramePr>
          <p:nvPr/>
        </p:nvGraphicFramePr>
        <p:xfrm>
          <a:off x="260059" y="2398893"/>
          <a:ext cx="3909272" cy="1829160"/>
        </p:xfrm>
        <a:graphic>
          <a:graphicData uri="http://schemas.openxmlformats.org/drawingml/2006/table">
            <a:tbl>
              <a:tblPr/>
              <a:tblGrid>
                <a:gridCol w="488659"/>
                <a:gridCol w="488659"/>
                <a:gridCol w="488659"/>
                <a:gridCol w="488659"/>
                <a:gridCol w="488659"/>
                <a:gridCol w="488659"/>
                <a:gridCol w="488659"/>
                <a:gridCol w="488659"/>
              </a:tblGrid>
              <a:tr h="304860">
                <a:tc rowSpan="2" gridSpan="2">
                  <a:txBody>
                    <a:bodyPr/>
                    <a:lstStyle/>
                    <a:p>
                      <a:pPr algn="ctr">
                        <a:lnSpc>
                          <a:spcPct val="115000"/>
                        </a:lnSpc>
                        <a:spcAft>
                          <a:spcPts val="0"/>
                        </a:spcAft>
                      </a:pPr>
                      <a:endParaRPr lang="fr-FR" sz="900" dirty="0">
                        <a:latin typeface="+mn-lt"/>
                        <a:ea typeface="Calibri"/>
                        <a:cs typeface="Times New Roman"/>
                      </a:endParaRPr>
                    </a:p>
                  </a:txBody>
                  <a:tcPr marL="68580" marR="68580" marT="0" marB="0" anchor="ctr">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rowSpan="2" hMerge="1">
                  <a:txBody>
                    <a:bodyPr/>
                    <a:lstStyle/>
                    <a:p>
                      <a:endParaRPr lang="fr-FR"/>
                    </a:p>
                  </a:txBody>
                  <a:tcPr/>
                </a:tc>
                <a:tc gridSpan="6">
                  <a:txBody>
                    <a:bodyPr/>
                    <a:lstStyle/>
                    <a:p>
                      <a:pPr algn="ctr">
                        <a:lnSpc>
                          <a:spcPct val="115000"/>
                        </a:lnSpc>
                        <a:spcAft>
                          <a:spcPts val="0"/>
                        </a:spcAft>
                      </a:pPr>
                      <a:r>
                        <a:rPr lang="fr-FR" sz="900" b="1" dirty="0" smtClean="0">
                          <a:latin typeface="+mn-lt"/>
                          <a:ea typeface="Calibri"/>
                          <a:cs typeface="Times New Roman"/>
                        </a:rPr>
                        <a:t>Difficulté de réalisation des Operations / FTEs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r>
              <a:tr h="304860">
                <a:tc gridSpan="2" vMerge="1">
                  <a:txBody>
                    <a:bodyPr/>
                    <a:lstStyle/>
                    <a:p>
                      <a:endParaRPr lang="fr-FR"/>
                    </a:p>
                  </a:txBody>
                  <a:tcPr/>
                </a:tc>
                <a:tc hMerge="1" vMerge="1">
                  <a:txBody>
                    <a:bodyPr/>
                    <a:lstStyle/>
                    <a:p>
                      <a:endParaRPr lang="fr-FR"/>
                    </a:p>
                  </a:txBody>
                  <a:tcPr/>
                </a:tc>
                <a:tc>
                  <a:txBody>
                    <a:bodyPr/>
                    <a:lstStyle/>
                    <a:p>
                      <a:pPr algn="ctr">
                        <a:lnSpc>
                          <a:spcPct val="115000"/>
                        </a:lnSpc>
                        <a:spcAft>
                          <a:spcPts val="0"/>
                        </a:spcAft>
                      </a:pPr>
                      <a:r>
                        <a:rPr lang="fr-FR" sz="900" dirty="0">
                          <a:latin typeface="+mn-lt"/>
                          <a:ea typeface="Calibri"/>
                          <a:cs typeface="Times New Roman"/>
                        </a:rPr>
                        <a:t>1</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2</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gridSpan="3">
                  <a:txBody>
                    <a:bodyPr/>
                    <a:lstStyle/>
                    <a:p>
                      <a:pPr algn="ctr">
                        <a:lnSpc>
                          <a:spcPct val="115000"/>
                        </a:lnSpc>
                        <a:spcAft>
                          <a:spcPts val="0"/>
                        </a:spcAft>
                      </a:pPr>
                      <a:r>
                        <a:rPr lang="fr-FR" sz="900" dirty="0">
                          <a:latin typeface="+mn-lt"/>
                          <a:ea typeface="Calibri"/>
                          <a:cs typeface="Times New Roman"/>
                        </a:rPr>
                        <a:t>3-8</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a:txBody>
                    <a:bodyPr/>
                    <a:lstStyle/>
                    <a:p>
                      <a:pPr algn="ctr">
                        <a:lnSpc>
                          <a:spcPct val="115000"/>
                        </a:lnSpc>
                        <a:spcAft>
                          <a:spcPts val="0"/>
                        </a:spcAft>
                      </a:pPr>
                      <a:r>
                        <a:rPr lang="fr-FR" sz="900" dirty="0">
                          <a:latin typeface="+mn-lt"/>
                          <a:ea typeface="Calibri"/>
                          <a:cs typeface="Times New Roman"/>
                        </a:rPr>
                        <a:t>9-10</a:t>
                      </a:r>
                    </a:p>
                  </a:txBody>
                  <a:tcPr marL="68580" marR="68580" marT="0" marB="0" anchor="ctr">
                    <a:lnL w="28575" cap="flat" cmpd="sng" algn="ctr">
                      <a:solidFill>
                        <a:srgbClr val="8E2462"/>
                      </a:solidFill>
                      <a:prstDash val="solid"/>
                      <a:round/>
                      <a:headEnd type="none" w="med" len="med"/>
                      <a:tailEnd type="none" w="med" len="med"/>
                    </a:lnL>
                    <a:lnR w="28575" cap="flat" cmpd="sng" algn="ctr">
                      <a:solidFill>
                        <a:srgbClr val="8E2462"/>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8E2462"/>
                      </a:solidFill>
                      <a:prstDash val="solid"/>
                      <a:round/>
                      <a:headEnd type="none" w="med" len="med"/>
                      <a:tailEnd type="none" w="med" len="med"/>
                    </a:lnB>
                  </a:tcPr>
                </a:tc>
              </a:tr>
              <a:tr h="304860">
                <a:tc rowSpan="4">
                  <a:txBody>
                    <a:bodyPr/>
                    <a:lstStyle/>
                    <a:p>
                      <a:pPr marL="71755" marR="71755" algn="ctr">
                        <a:lnSpc>
                          <a:spcPct val="115000"/>
                        </a:lnSpc>
                        <a:spcAft>
                          <a:spcPts val="0"/>
                        </a:spcAft>
                      </a:pPr>
                      <a:r>
                        <a:rPr lang="fr-FR" sz="900" b="1" dirty="0" smtClean="0">
                          <a:latin typeface="+mn-lt"/>
                          <a:ea typeface="Calibri"/>
                          <a:cs typeface="Times New Roman"/>
                        </a:rPr>
                        <a:t>Impact sur des FTE / Fonction</a:t>
                      </a:r>
                      <a:r>
                        <a:rPr lang="fr-FR" sz="900" b="1" baseline="0" dirty="0" smtClean="0">
                          <a:latin typeface="+mn-lt"/>
                          <a:ea typeface="Calibri"/>
                          <a:cs typeface="Times New Roman"/>
                        </a:rPr>
                        <a:t> de produit</a:t>
                      </a:r>
                      <a:endParaRPr lang="fr-FR" sz="900" b="1" dirty="0">
                        <a:latin typeface="+mn-lt"/>
                        <a:ea typeface="Calibri"/>
                        <a:cs typeface="Times New Roman"/>
                      </a:endParaRPr>
                    </a:p>
                  </a:txBody>
                  <a:tcPr marL="68580" marR="68580" marT="0" marB="0" vert="vert270" anchor="ctr">
                    <a:lnL w="12700" cap="flat" cmpd="sng" algn="ctr">
                      <a:solidFill>
                        <a:srgbClr val="000000"/>
                      </a:solidFill>
                      <a:prstDash val="solid"/>
                      <a:round/>
                      <a:headEnd type="none" w="med" len="med"/>
                      <a:tailEnd type="none" w="med" len="med"/>
                    </a:lnL>
                    <a:lnR w="28575" cap="flat" cmpd="sng" algn="ctr">
                      <a:solidFill>
                        <a:srgbClr val="0066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1-4</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-2</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-2</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-2</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8E2462"/>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4860">
                <a:tc vMerge="1">
                  <a:txBody>
                    <a:bodyPr/>
                    <a:lstStyle/>
                    <a:p>
                      <a:endParaRPr lang="fr-FR"/>
                    </a:p>
                  </a:txBody>
                  <a:tcPr/>
                </a:tc>
                <a:tc>
                  <a:txBody>
                    <a:bodyPr/>
                    <a:lstStyle/>
                    <a:p>
                      <a:pPr algn="ctr">
                        <a:lnSpc>
                          <a:spcPct val="115000"/>
                        </a:lnSpc>
                        <a:spcAft>
                          <a:spcPts val="0"/>
                        </a:spcAft>
                      </a:pPr>
                      <a:r>
                        <a:rPr lang="fr-FR" sz="900" dirty="0">
                          <a:latin typeface="+mn-lt"/>
                          <a:ea typeface="Calibri"/>
                          <a:cs typeface="Times New Roman"/>
                        </a:rPr>
                        <a:t>5-6</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4860">
                <a:tc vMerge="1">
                  <a:txBody>
                    <a:bodyPr/>
                    <a:lstStyle/>
                    <a:p>
                      <a:endParaRPr lang="fr-FR"/>
                    </a:p>
                  </a:txBody>
                  <a:tcPr/>
                </a:tc>
                <a:tc>
                  <a:txBody>
                    <a:bodyPr/>
                    <a:lstStyle/>
                    <a:p>
                      <a:pPr algn="ctr">
                        <a:lnSpc>
                          <a:spcPct val="115000"/>
                        </a:lnSpc>
                        <a:spcAft>
                          <a:spcPts val="0"/>
                        </a:spcAft>
                      </a:pPr>
                      <a:r>
                        <a:rPr lang="fr-FR" sz="900">
                          <a:latin typeface="+mn-lt"/>
                          <a:ea typeface="Calibri"/>
                          <a:cs typeface="Times New Roman"/>
                        </a:rPr>
                        <a:t>7-8</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smtClean="0">
                          <a:latin typeface="+mn-lt"/>
                          <a:ea typeface="Calibri"/>
                          <a:cs typeface="Times New Roman"/>
                        </a:rPr>
                        <a:t>-1</a:t>
                      </a:r>
                      <a:endParaRPr lang="fr-FR" sz="900" dirty="0">
                        <a:latin typeface="+mn-lt"/>
                        <a:ea typeface="Calibri"/>
                        <a:cs typeface="Times New Roman"/>
                      </a:endParaRP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r h="304860">
                <a:tc vMerge="1">
                  <a:txBody>
                    <a:bodyPr/>
                    <a:lstStyle/>
                    <a:p>
                      <a:endParaRPr lang="fr-FR"/>
                    </a:p>
                  </a:txBody>
                  <a:tcPr/>
                </a:tc>
                <a:tc>
                  <a:txBody>
                    <a:bodyPr/>
                    <a:lstStyle/>
                    <a:p>
                      <a:pPr algn="ctr">
                        <a:lnSpc>
                          <a:spcPct val="115000"/>
                        </a:lnSpc>
                        <a:spcAft>
                          <a:spcPts val="0"/>
                        </a:spcAft>
                      </a:pPr>
                      <a:r>
                        <a:rPr lang="fr-FR" sz="900" dirty="0">
                          <a:latin typeface="+mn-lt"/>
                          <a:ea typeface="Calibri"/>
                          <a:cs typeface="Times New Roman"/>
                        </a:rPr>
                        <a:t>9-10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66FF"/>
                      </a:solidFill>
                      <a:prstDash val="solid"/>
                      <a:round/>
                      <a:headEnd type="none" w="med" len="med"/>
                      <a:tailEnd type="none" w="med" len="med"/>
                    </a:lnR>
                    <a:lnT w="28575" cap="flat" cmpd="sng" algn="ctr">
                      <a:solidFill>
                        <a:srgbClr val="0066FF"/>
                      </a:solidFill>
                      <a:prstDash val="solid"/>
                      <a:round/>
                      <a:headEnd type="none" w="med" len="med"/>
                      <a:tailEnd type="none" w="med" len="med"/>
                    </a:lnT>
                    <a:lnB w="28575" cap="flat" cmpd="sng" algn="ctr">
                      <a:solidFill>
                        <a:srgbClr val="0066FF"/>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66FF"/>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c>
                  <a:txBody>
                    <a:bodyPr/>
                    <a:lstStyle/>
                    <a:p>
                      <a:pPr algn="ctr">
                        <a:lnSpc>
                          <a:spcPct val="115000"/>
                        </a:lnSpc>
                        <a:spcAft>
                          <a:spcPts val="0"/>
                        </a:spcAft>
                      </a:pPr>
                      <a:r>
                        <a:rPr lang="fr-FR" sz="900" dirty="0">
                          <a:latin typeface="+mn-lt"/>
                          <a:ea typeface="Calibri"/>
                          <a:cs typeface="Times New Roman"/>
                        </a:rPr>
                        <a:t>0</a:t>
                      </a:r>
                    </a:p>
                  </a:txBody>
                  <a:tcPr marL="68580" marR="68580" marT="0" marB="0" anchor="ctr">
                    <a:lnL w="28575" cap="flat" cmpd="sng" algn="ctr">
                      <a:solidFill>
                        <a:srgbClr val="00B050"/>
                      </a:solidFill>
                      <a:prstDash val="solid"/>
                      <a:round/>
                      <a:headEnd type="none" w="med" len="med"/>
                      <a:tailEnd type="none" w="med" len="med"/>
                    </a:lnL>
                    <a:lnR w="28575" cap="flat" cmpd="sng" algn="ctr">
                      <a:solidFill>
                        <a:srgbClr val="00B050"/>
                      </a:solidFill>
                      <a:prstDash val="solid"/>
                      <a:round/>
                      <a:headEnd type="none" w="med" len="med"/>
                      <a:tailEnd type="none" w="med" len="med"/>
                    </a:lnR>
                    <a:lnT w="28575" cap="flat" cmpd="sng" algn="ctr">
                      <a:solidFill>
                        <a:srgbClr val="00B050"/>
                      </a:solidFill>
                      <a:prstDash val="solid"/>
                      <a:round/>
                      <a:headEnd type="none" w="med" len="med"/>
                      <a:tailEnd type="none" w="med" len="med"/>
                    </a:lnT>
                    <a:lnB w="28575" cap="flat" cmpd="sng" algn="ctr">
                      <a:solidFill>
                        <a:srgbClr val="00B05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nodeType="clickEffect">
                                  <p:stCondLst>
                                    <p:cond delay="0"/>
                                  </p:stCondLst>
                                  <p:childTnLst>
                                    <p:animMotion origin="layout" path="M -5.55556E-7 -2.15591E-6 L -5.55556E-7 -0.13787 " pathEditMode="relative" rAng="0" ptsTypes="AA">
                                      <p:cBhvr>
                                        <p:cTn id="6" dur="1000" fill="hold"/>
                                        <p:tgtEl>
                                          <p:spTgt spid="2"/>
                                        </p:tgtEl>
                                        <p:attrNameLst>
                                          <p:attrName>ppt_x</p:attrName>
                                          <p:attrName>ppt_y</p:attrName>
                                        </p:attrNameLst>
                                      </p:cBhvr>
                                      <p:rCtr x="0" y="-6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smtClean="0"/>
              <a:t>Key </a:t>
            </a:r>
            <a:r>
              <a:rPr lang="fr-FR" sz="2000" dirty="0" err="1" smtClean="0"/>
              <a:t>Characteristics</a:t>
            </a:r>
            <a:r>
              <a:rPr lang="fr-FR" sz="2000" dirty="0" smtClean="0"/>
              <a:t> Identification</a:t>
            </a:r>
            <a:endParaRPr lang="fr-FR" sz="2000" dirty="0"/>
          </a:p>
        </p:txBody>
      </p:sp>
      <p:pic>
        <p:nvPicPr>
          <p:cNvPr id="41987" name="Picture 3"/>
          <p:cNvPicPr>
            <a:picLocks noChangeAspect="1" noChangeArrowheads="1"/>
          </p:cNvPicPr>
          <p:nvPr/>
        </p:nvPicPr>
        <p:blipFill>
          <a:blip r:embed="rId3" cstate="print"/>
          <a:srcRect/>
          <a:stretch>
            <a:fillRect/>
          </a:stretch>
        </p:blipFill>
        <p:spPr bwMode="auto">
          <a:xfrm>
            <a:off x="180975" y="1185863"/>
            <a:ext cx="8808030" cy="3243240"/>
          </a:xfrm>
          <a:prstGeom prst="rect">
            <a:avLst/>
          </a:prstGeom>
          <a:noFill/>
          <a:ln w="9525">
            <a:noFill/>
            <a:miter lim="800000"/>
            <a:headEnd/>
            <a:tailEnd/>
          </a:ln>
          <a:effectLst/>
        </p:spPr>
      </p:pic>
      <p:pic>
        <p:nvPicPr>
          <p:cNvPr id="41989" name="Picture 5"/>
          <p:cNvPicPr>
            <a:picLocks noChangeAspect="1" noChangeArrowheads="1"/>
          </p:cNvPicPr>
          <p:nvPr/>
        </p:nvPicPr>
        <p:blipFill>
          <a:blip r:embed="rId4" cstate="print"/>
          <a:srcRect/>
          <a:stretch>
            <a:fillRect/>
          </a:stretch>
        </p:blipFill>
        <p:spPr bwMode="auto">
          <a:xfrm>
            <a:off x="1635125" y="1231900"/>
            <a:ext cx="5807340" cy="3035340"/>
          </a:xfrm>
          <a:prstGeom prst="rect">
            <a:avLst/>
          </a:prstGeom>
          <a:noFill/>
          <a:ln w="9525">
            <a:noFill/>
            <a:miter lim="800000"/>
            <a:headEnd/>
            <a:tailEnd/>
          </a:ln>
          <a:effectLst/>
        </p:spPr>
      </p:pic>
      <p:pic>
        <p:nvPicPr>
          <p:cNvPr id="41990" name="Picture 6"/>
          <p:cNvPicPr>
            <a:picLocks noChangeAspect="1" noChangeArrowheads="1"/>
          </p:cNvPicPr>
          <p:nvPr/>
        </p:nvPicPr>
        <p:blipFill>
          <a:blip r:embed="rId5" cstate="print"/>
          <a:srcRect/>
          <a:stretch>
            <a:fillRect/>
          </a:stretch>
        </p:blipFill>
        <p:spPr bwMode="auto">
          <a:xfrm>
            <a:off x="576262" y="4716463"/>
            <a:ext cx="7879500" cy="1644750"/>
          </a:xfrm>
          <a:prstGeom prst="rect">
            <a:avLst/>
          </a:prstGeom>
          <a:noFill/>
          <a:ln w="9525">
            <a:noFill/>
            <a:miter lim="800000"/>
            <a:headEnd/>
            <a:tailEnd/>
          </a:ln>
          <a:effectLst/>
        </p:spPr>
      </p:pic>
      <p:sp>
        <p:nvSpPr>
          <p:cNvPr id="9" name="Multiplier 8"/>
          <p:cNvSpPr/>
          <p:nvPr/>
        </p:nvSpPr>
        <p:spPr>
          <a:xfrm>
            <a:off x="3371850" y="1704975"/>
            <a:ext cx="295275" cy="323850"/>
          </a:xfrm>
          <a:prstGeom prst="mathMultiply">
            <a:avLst/>
          </a:prstGeom>
          <a:solidFill>
            <a:schemeClr val="bg1"/>
          </a:solidFill>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 name="Multiplier 9"/>
          <p:cNvSpPr/>
          <p:nvPr/>
        </p:nvSpPr>
        <p:spPr>
          <a:xfrm>
            <a:off x="5353050" y="3438525"/>
            <a:ext cx="295275" cy="323850"/>
          </a:xfrm>
          <a:prstGeom prst="mathMultiply">
            <a:avLst/>
          </a:prstGeom>
          <a:solidFill>
            <a:schemeClr val="bg1"/>
          </a:solidFill>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Multiplier 10"/>
          <p:cNvSpPr/>
          <p:nvPr/>
        </p:nvSpPr>
        <p:spPr>
          <a:xfrm>
            <a:off x="4600575" y="3448050"/>
            <a:ext cx="295275" cy="323850"/>
          </a:xfrm>
          <a:prstGeom prst="mathMultiply">
            <a:avLst/>
          </a:prstGeom>
          <a:solidFill>
            <a:schemeClr val="bg1"/>
          </a:solidFill>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Multiplier 11"/>
          <p:cNvSpPr/>
          <p:nvPr/>
        </p:nvSpPr>
        <p:spPr>
          <a:xfrm>
            <a:off x="4895850" y="1714500"/>
            <a:ext cx="295275" cy="323850"/>
          </a:xfrm>
          <a:prstGeom prst="mathMultiply">
            <a:avLst/>
          </a:prstGeom>
          <a:solidFill>
            <a:schemeClr val="bg1"/>
          </a:solidFill>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3" name="Multiplier 12"/>
          <p:cNvSpPr/>
          <p:nvPr/>
        </p:nvSpPr>
        <p:spPr>
          <a:xfrm>
            <a:off x="4143375" y="1704975"/>
            <a:ext cx="295275" cy="323850"/>
          </a:xfrm>
          <a:prstGeom prst="mathMultiply">
            <a:avLst/>
          </a:prstGeom>
          <a:solidFill>
            <a:schemeClr val="bg1"/>
          </a:solidFill>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41989"/>
                                        </p:tgtEl>
                                        <p:attrNameLst>
                                          <p:attrName>style.visibility</p:attrName>
                                        </p:attrNameLst>
                                      </p:cBhvr>
                                      <p:to>
                                        <p:strVal val="visible"/>
                                      </p:to>
                                    </p:set>
                                    <p:anim calcmode="lin" valueType="num">
                                      <p:cBhvr additive="base">
                                        <p:cTn id="7" dur="500" fill="hold"/>
                                        <p:tgtEl>
                                          <p:spTgt spid="41989"/>
                                        </p:tgtEl>
                                        <p:attrNameLst>
                                          <p:attrName>ppt_x</p:attrName>
                                        </p:attrNameLst>
                                      </p:cBhvr>
                                      <p:tavLst>
                                        <p:tav tm="0">
                                          <p:val>
                                            <p:strVal val="#ppt_x"/>
                                          </p:val>
                                        </p:tav>
                                        <p:tav tm="100000">
                                          <p:val>
                                            <p:strVal val="#ppt_x"/>
                                          </p:val>
                                        </p:tav>
                                      </p:tavLst>
                                    </p:anim>
                                    <p:anim calcmode="lin" valueType="num">
                                      <p:cBhvr additive="base">
                                        <p:cTn id="8" dur="500" fill="hold"/>
                                        <p:tgtEl>
                                          <p:spTgt spid="41989"/>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txBox="1">
            <a:spLocks/>
          </p:cNvSpPr>
          <p:nvPr/>
        </p:nvSpPr>
        <p:spPr bwMode="auto">
          <a:xfrm>
            <a:off x="395785" y="1074056"/>
            <a:ext cx="8625386" cy="499919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342900" indent="-342900" algn="just">
              <a:buFont typeface="Courier New" pitchFamily="49" charset="0"/>
              <a:buChar char="o"/>
            </a:pPr>
            <a:r>
              <a:rPr lang="en-US" b="1" dirty="0" smtClean="0">
                <a:solidFill>
                  <a:schemeClr val="tx1"/>
                </a:solidFill>
                <a:latin typeface="+mn-lt"/>
              </a:rPr>
              <a:t>Planning an </a:t>
            </a:r>
            <a:r>
              <a:rPr lang="en-US" b="1" dirty="0">
                <a:solidFill>
                  <a:schemeClr val="tx1"/>
                </a:solidFill>
                <a:latin typeface="+mn-lt"/>
              </a:rPr>
              <a:t>inspection process </a:t>
            </a:r>
            <a:r>
              <a:rPr lang="en-US" b="1" dirty="0" smtClean="0">
                <a:solidFill>
                  <a:schemeClr val="tx1"/>
                </a:solidFill>
                <a:latin typeface="+mn-lt"/>
              </a:rPr>
              <a:t>is </a:t>
            </a:r>
            <a:r>
              <a:rPr lang="en-US" b="1" dirty="0">
                <a:solidFill>
                  <a:schemeClr val="tx1"/>
                </a:solidFill>
                <a:latin typeface="+mn-lt"/>
              </a:rPr>
              <a:t>a twofold </a:t>
            </a:r>
            <a:r>
              <a:rPr lang="en-US" b="1" dirty="0" smtClean="0">
                <a:solidFill>
                  <a:schemeClr val="tx1"/>
                </a:solidFill>
                <a:latin typeface="+mn-lt"/>
              </a:rPr>
              <a:t>decision:</a:t>
            </a:r>
          </a:p>
          <a:p>
            <a:pPr marL="342900" indent="-342900" algn="just">
              <a:buFont typeface="Courier New" pitchFamily="49" charset="0"/>
              <a:buChar char="o"/>
            </a:pPr>
            <a:endParaRPr lang="en-US" sz="2000" b="1" dirty="0" smtClean="0">
              <a:solidFill>
                <a:srgbClr val="002060"/>
              </a:solidFill>
              <a:latin typeface="+mn-lt"/>
            </a:endParaRPr>
          </a:p>
          <a:p>
            <a:pPr marL="342900" indent="-342900" algn="just">
              <a:buFont typeface="Courier New" pitchFamily="49" charset="0"/>
              <a:buChar char="o"/>
            </a:pPr>
            <a:endParaRPr lang="en-US" sz="2000" b="1" dirty="0" smtClean="0">
              <a:solidFill>
                <a:srgbClr val="002060"/>
              </a:solidFill>
              <a:latin typeface="+mn-lt"/>
            </a:endParaRPr>
          </a:p>
          <a:p>
            <a:pPr marL="342900" indent="-342900" algn="just">
              <a:buFont typeface="Courier New" pitchFamily="49" charset="0"/>
              <a:buChar char="o"/>
            </a:pPr>
            <a:endParaRPr lang="en-US" sz="2000" b="1" dirty="0">
              <a:solidFill>
                <a:srgbClr val="002060"/>
              </a:solidFill>
              <a:latin typeface="+mn-lt"/>
            </a:endParaRPr>
          </a:p>
          <a:p>
            <a:pPr marL="800100" lvl="1" indent="-342900" algn="just">
              <a:buFont typeface="Arial" pitchFamily="34" charset="0"/>
              <a:buChar char="•"/>
            </a:pPr>
            <a:r>
              <a:rPr lang="en-US" sz="2000" b="1" i="1" dirty="0" smtClean="0">
                <a:solidFill>
                  <a:srgbClr val="FF0000"/>
                </a:solidFill>
                <a:effectLst>
                  <a:outerShdw blurRad="38100" dist="38100" dir="2700000" algn="tl">
                    <a:srgbClr val="000000">
                      <a:alpha val="43137"/>
                    </a:srgbClr>
                  </a:outerShdw>
                </a:effectLst>
              </a:rPr>
              <a:t>which</a:t>
            </a:r>
            <a:r>
              <a:rPr lang="en-US" sz="2000" b="1" dirty="0" smtClean="0">
                <a:solidFill>
                  <a:srgbClr val="002060"/>
                </a:solidFill>
              </a:rPr>
              <a:t> </a:t>
            </a:r>
            <a:r>
              <a:rPr lang="en-US" sz="2000" b="1" dirty="0"/>
              <a:t>quality characteristics need </a:t>
            </a:r>
            <a:r>
              <a:rPr lang="en-US" sz="2000" b="1" i="1" dirty="0">
                <a:solidFill>
                  <a:srgbClr val="FF0000"/>
                </a:solidFill>
                <a:effectLst>
                  <a:outerShdw blurRad="38100" dist="38100" dir="2700000" algn="tl">
                    <a:srgbClr val="000000">
                      <a:alpha val="43137"/>
                    </a:srgbClr>
                  </a:outerShdw>
                </a:effectLst>
              </a:rPr>
              <a:t>what</a:t>
            </a:r>
            <a:r>
              <a:rPr lang="en-US" sz="2000" b="1" dirty="0">
                <a:solidFill>
                  <a:srgbClr val="7030A0"/>
                </a:solidFill>
              </a:rPr>
              <a:t> </a:t>
            </a:r>
            <a:r>
              <a:rPr lang="en-US" sz="2000" b="1" dirty="0"/>
              <a:t>kind of </a:t>
            </a:r>
            <a:r>
              <a:rPr lang="en-US" sz="2000" b="1" dirty="0" smtClean="0"/>
              <a:t>inspection: </a:t>
            </a:r>
          </a:p>
          <a:p>
            <a:pPr lvl="1" algn="ctr"/>
            <a:r>
              <a:rPr lang="en-US" sz="2800" b="1" i="1" u="sng" dirty="0" smtClean="0">
                <a:solidFill>
                  <a:srgbClr val="FF0000"/>
                </a:solidFill>
                <a:effectLst>
                  <a:outerShdw blurRad="38100" dist="38100" dir="2700000" algn="tl">
                    <a:srgbClr val="000000">
                      <a:alpha val="43137"/>
                    </a:srgbClr>
                  </a:outerShdw>
                </a:effectLst>
              </a:rPr>
              <a:t>which-what </a:t>
            </a:r>
            <a:r>
              <a:rPr lang="en-US" sz="2800" b="1" i="1" u="sng" dirty="0">
                <a:solidFill>
                  <a:srgbClr val="FF0000"/>
                </a:solidFill>
                <a:effectLst>
                  <a:outerShdw blurRad="38100" dist="38100" dir="2700000" algn="tl">
                    <a:srgbClr val="000000">
                      <a:alpha val="43137"/>
                    </a:srgbClr>
                  </a:outerShdw>
                </a:effectLst>
              </a:rPr>
              <a:t>decision</a:t>
            </a:r>
          </a:p>
          <a:p>
            <a:pPr marL="800100" lvl="1" indent="-342900" algn="just">
              <a:buFont typeface="Arial" pitchFamily="34" charset="0"/>
              <a:buChar char="•"/>
            </a:pPr>
            <a:endParaRPr lang="en-US" sz="2000" b="1" dirty="0" smtClean="0">
              <a:solidFill>
                <a:srgbClr val="002060"/>
              </a:solidFill>
            </a:endParaRPr>
          </a:p>
          <a:p>
            <a:pPr marL="800100" lvl="1" indent="-342900" algn="just">
              <a:buFont typeface="Arial" pitchFamily="34" charset="0"/>
              <a:buChar char="•"/>
            </a:pPr>
            <a:endParaRPr lang="en-US" sz="2000" b="1" dirty="0">
              <a:solidFill>
                <a:srgbClr val="002060"/>
              </a:solidFill>
            </a:endParaRPr>
          </a:p>
          <a:p>
            <a:pPr marL="800100" lvl="1" indent="-342900" algn="just">
              <a:buFont typeface="Arial" pitchFamily="34" charset="0"/>
              <a:buChar char="•"/>
            </a:pPr>
            <a:endParaRPr lang="en-US" sz="2000" b="1" dirty="0" smtClean="0">
              <a:solidFill>
                <a:srgbClr val="002060"/>
              </a:solidFill>
            </a:endParaRPr>
          </a:p>
          <a:p>
            <a:pPr marL="800100" lvl="1" indent="-342900" algn="just">
              <a:buFont typeface="Arial" pitchFamily="34" charset="0"/>
              <a:buChar char="•"/>
            </a:pPr>
            <a:r>
              <a:rPr lang="en-US" sz="2000" b="1" i="1" dirty="0" smtClean="0">
                <a:solidFill>
                  <a:srgbClr val="FF0000"/>
                </a:solidFill>
                <a:effectLst>
                  <a:outerShdw blurRad="38100" dist="38100" dir="2700000" algn="tl">
                    <a:srgbClr val="000000">
                      <a:alpha val="43137"/>
                    </a:srgbClr>
                  </a:outerShdw>
                </a:effectLst>
              </a:rPr>
              <a:t>when</a:t>
            </a:r>
            <a:r>
              <a:rPr lang="en-US" sz="2000" b="1" dirty="0" smtClean="0">
                <a:solidFill>
                  <a:srgbClr val="002060"/>
                </a:solidFill>
              </a:rPr>
              <a:t> </a:t>
            </a:r>
            <a:r>
              <a:rPr lang="en-US" sz="2000" b="1" dirty="0"/>
              <a:t>the inspection of </a:t>
            </a:r>
            <a:r>
              <a:rPr lang="en-US" sz="2000" b="1" dirty="0" smtClean="0"/>
              <a:t>the selected characteristics </a:t>
            </a:r>
            <a:r>
              <a:rPr lang="en-US" sz="2000" b="1" dirty="0"/>
              <a:t>should be </a:t>
            </a:r>
            <a:r>
              <a:rPr lang="en-US" sz="2000" b="1" dirty="0" smtClean="0"/>
              <a:t>performed: </a:t>
            </a:r>
          </a:p>
          <a:p>
            <a:pPr lvl="1" algn="ctr"/>
            <a:r>
              <a:rPr lang="en-US" sz="2800" b="1" i="1" u="sng" dirty="0" smtClean="0">
                <a:solidFill>
                  <a:srgbClr val="FF0000"/>
                </a:solidFill>
                <a:effectLst>
                  <a:outerShdw blurRad="38100" dist="38100" dir="2700000" algn="tl">
                    <a:srgbClr val="000000">
                      <a:alpha val="43137"/>
                    </a:srgbClr>
                  </a:outerShdw>
                </a:effectLst>
              </a:rPr>
              <a:t>when decision</a:t>
            </a:r>
          </a:p>
        </p:txBody>
      </p:sp>
      <p:pic>
        <p:nvPicPr>
          <p:cNvPr id="2051" name="Picture 3" descr="G:\ENSAM Documents\Thesis Documents\Presentation\17th Marth\StockfreshDecision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09983" y="5656996"/>
            <a:ext cx="1587751" cy="1201004"/>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title"/>
          </p:nvPr>
        </p:nvSpPr>
        <p:spPr>
          <a:xfrm>
            <a:off x="127000" y="88900"/>
            <a:ext cx="6883400" cy="603250"/>
          </a:xfrm>
        </p:spPr>
        <p:txBody>
          <a:bodyPr/>
          <a:lstStyle/>
          <a:p>
            <a:r>
              <a:rPr lang="en-US" sz="2800" dirty="0"/>
              <a:t>Inspection Planning</a:t>
            </a:r>
          </a:p>
        </p:txBody>
      </p:sp>
    </p:spTree>
    <p:extLst>
      <p:ext uri="{BB962C8B-B14F-4D97-AF65-F5344CB8AC3E}">
        <p14:creationId xmlns:p14="http://schemas.microsoft.com/office/powerpoint/2010/main" val="3648821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smtClean="0"/>
              <a:t>Plan de présentation</a:t>
            </a:r>
            <a:endParaRPr lang="fr-FR" dirty="0"/>
          </a:p>
        </p:txBody>
      </p:sp>
      <p:sp>
        <p:nvSpPr>
          <p:cNvPr id="5" name="Espace réservé du contenu 2"/>
          <p:cNvSpPr txBox="1">
            <a:spLocks/>
          </p:cNvSpPr>
          <p:nvPr/>
        </p:nvSpPr>
        <p:spPr>
          <a:xfrm>
            <a:off x="457200" y="1415473"/>
            <a:ext cx="8229600" cy="4735945"/>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kumimoji="0" lang="en-US" sz="2000" b="1" u="none" strike="noStrike" kern="1200" cap="none" spc="0" normalizeH="0" baseline="0" dirty="0" smtClean="0">
                <a:ln>
                  <a:noFill/>
                </a:ln>
                <a:solidFill>
                  <a:srgbClr val="8E2462"/>
                </a:solidFill>
                <a:effectLst/>
                <a:uLnTx/>
                <a:uFillTx/>
                <a:latin typeface="+mn-lt"/>
                <a:ea typeface="+mn-ea"/>
                <a:cs typeface="+mn-cs"/>
              </a:rPr>
              <a:t>Introduction to Inspection in Integrated Engineering context</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kumimoji="0" lang="en-US" sz="2000" b="1" u="none" strike="noStrike" kern="1200" cap="none" spc="0" normalizeH="0" baseline="0" dirty="0" smtClean="0">
              <a:ln>
                <a:noFill/>
              </a:ln>
              <a:solidFill>
                <a:srgbClr val="8E246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lang="en-US" sz="2000" b="1" dirty="0" smtClean="0">
                <a:solidFill>
                  <a:srgbClr val="8E2462"/>
                </a:solidFill>
              </a:rPr>
              <a:t>Problem statement</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kumimoji="0" lang="en-US" sz="2000" b="1" u="none" strike="noStrike" kern="1200" cap="none" spc="0" normalizeH="0" baseline="0" dirty="0" smtClean="0">
              <a:ln>
                <a:noFill/>
              </a:ln>
              <a:solidFill>
                <a:srgbClr val="8E246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lang="en-US" sz="2000" b="1" dirty="0" smtClean="0">
                <a:solidFill>
                  <a:srgbClr val="8E2462"/>
                </a:solidFill>
              </a:rPr>
              <a:t>Inspection plan generation decisional process</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lang="en-US" sz="2000" b="1" dirty="0" smtClean="0">
              <a:solidFill>
                <a:srgbClr val="8E2462"/>
              </a:solidFill>
            </a:endParaRP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kumimoji="0" lang="en-US" sz="2000" b="1" u="none" strike="noStrike" kern="1200" cap="none" spc="0" normalizeH="0" baseline="0" dirty="0" smtClean="0">
                <a:ln>
                  <a:noFill/>
                </a:ln>
                <a:solidFill>
                  <a:srgbClr val="8E2462"/>
                </a:solidFill>
                <a:effectLst/>
                <a:uLnTx/>
                <a:uFillTx/>
                <a:latin typeface="+mn-lt"/>
                <a:ea typeface="+mn-ea"/>
                <a:cs typeface="+mn-cs"/>
              </a:rPr>
              <a:t>Key </a:t>
            </a:r>
            <a:r>
              <a:rPr lang="en-US" sz="2000" b="1" dirty="0" smtClean="0">
                <a:solidFill>
                  <a:srgbClr val="8E2462"/>
                </a:solidFill>
              </a:rPr>
              <a:t>C</a:t>
            </a:r>
            <a:r>
              <a:rPr kumimoji="0" lang="en-US" sz="2000" b="1" u="none" strike="noStrike" kern="1200" cap="none" spc="0" normalizeH="0" baseline="0" dirty="0" smtClean="0">
                <a:ln>
                  <a:noFill/>
                </a:ln>
                <a:solidFill>
                  <a:srgbClr val="8E2462"/>
                </a:solidFill>
                <a:effectLst/>
                <a:uLnTx/>
                <a:uFillTx/>
                <a:latin typeface="+mn-lt"/>
                <a:ea typeface="+mn-ea"/>
                <a:cs typeface="+mn-cs"/>
              </a:rPr>
              <a:t>haracteristics Identification</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kumimoji="0" lang="en-US" sz="2000" b="1" u="none" strike="noStrike" kern="1200" cap="none" spc="0" normalizeH="0" baseline="0" dirty="0" smtClean="0">
              <a:ln>
                <a:noFill/>
              </a:ln>
              <a:solidFill>
                <a:srgbClr val="8E2462"/>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lang="en-US" sz="2000" b="1" dirty="0" smtClean="0">
                <a:solidFill>
                  <a:srgbClr val="8E2462"/>
                </a:solidFill>
              </a:rPr>
              <a:t>Mathematical programming</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lang="en-US" sz="2000" b="1" dirty="0">
              <a:solidFill>
                <a:srgbClr val="8E2462"/>
              </a:solidFill>
            </a:endParaRP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r>
              <a:rPr lang="en-US" sz="2000" b="1" dirty="0" smtClean="0">
                <a:solidFill>
                  <a:srgbClr val="8E2462"/>
                </a:solidFill>
              </a:rPr>
              <a:t>Global robust optimization</a:t>
            </a:r>
          </a:p>
          <a:p>
            <a:pPr marL="342900" marR="0" lvl="0" indent="-342900" algn="l" defTabSz="914400" rtl="0" eaLnBrk="1" fontAlgn="auto" latinLnBrk="0" hangingPunct="1">
              <a:lnSpc>
                <a:spcPct val="100000"/>
              </a:lnSpc>
              <a:spcBef>
                <a:spcPct val="20000"/>
              </a:spcBef>
              <a:spcAft>
                <a:spcPts val="0"/>
              </a:spcAft>
              <a:buClrTx/>
              <a:buSzPct val="70000"/>
              <a:buFont typeface="Wingdings" pitchFamily="2" charset="2"/>
              <a:buChar char="q"/>
              <a:tabLst/>
              <a:defRPr/>
            </a:pPr>
            <a:endParaRPr lang="en-US" sz="2000" b="1" dirty="0" smtClean="0">
              <a:solidFill>
                <a:srgbClr val="8E2462"/>
              </a:solidFill>
            </a:endParaRPr>
          </a:p>
          <a:p>
            <a:pPr marL="342900" lvl="0" indent="-342900">
              <a:spcBef>
                <a:spcPct val="20000"/>
              </a:spcBef>
              <a:buSzPct val="70000"/>
              <a:buFont typeface="Wingdings" pitchFamily="2" charset="2"/>
              <a:buChar char="q"/>
              <a:defRPr/>
            </a:pPr>
            <a:r>
              <a:rPr lang="en-US" sz="2000" b="1" dirty="0" smtClean="0">
                <a:solidFill>
                  <a:srgbClr val="8E2462"/>
                </a:solidFill>
              </a:rPr>
              <a:t>Future works</a:t>
            </a:r>
            <a:endParaRPr kumimoji="0" lang="en-US" sz="2000" b="1" u="none" strike="noStrike" kern="1200" cap="none" spc="0" normalizeH="0" baseline="0" dirty="0" smtClean="0">
              <a:ln>
                <a:noFill/>
              </a:ln>
              <a:solidFill>
                <a:srgbClr val="8E246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Mathematical Model</a:t>
            </a:r>
          </a:p>
        </p:txBody>
      </p:sp>
      <p:sp>
        <p:nvSpPr>
          <p:cNvPr id="3" name="Titre 1"/>
          <p:cNvSpPr txBox="1">
            <a:spLocks/>
          </p:cNvSpPr>
          <p:nvPr/>
        </p:nvSpPr>
        <p:spPr bwMode="auto">
          <a:xfrm>
            <a:off x="395785" y="1265127"/>
            <a:ext cx="8625386" cy="524485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Wingdings" pitchFamily="2" charset="2"/>
              <a:buChar char="q"/>
            </a:pPr>
            <a:r>
              <a:rPr lang="en-US" b="1" dirty="0" smtClean="0">
                <a:solidFill>
                  <a:schemeClr val="accent6">
                    <a:lumMod val="50000"/>
                  </a:schemeClr>
                </a:solidFill>
                <a:effectLst>
                  <a:outerShdw blurRad="38100" dist="38100" dir="2700000" algn="tl">
                    <a:srgbClr val="000000">
                      <a:alpha val="43137"/>
                    </a:srgbClr>
                  </a:outerShdw>
                </a:effectLst>
                <a:latin typeface="+mj-lt"/>
              </a:rPr>
              <a:t>Objective function minimizes the sum of:</a:t>
            </a:r>
          </a:p>
          <a:p>
            <a:pPr marL="342900" indent="-342900" algn="just">
              <a:buFont typeface="Courier New" pitchFamily="49" charset="0"/>
              <a:buChar char="o"/>
            </a:pPr>
            <a:endParaRPr lang="en-US" sz="2000" b="1" dirty="0" smtClean="0">
              <a:solidFill>
                <a:schemeClr val="tx1"/>
              </a:solidFill>
              <a:latin typeface="+mj-lt"/>
            </a:endParaRPr>
          </a:p>
          <a:p>
            <a:pPr marL="342900" indent="-342900" algn="just">
              <a:buFont typeface="Courier New" pitchFamily="49" charset="0"/>
              <a:buChar char="o"/>
            </a:pPr>
            <a:r>
              <a:rPr lang="en-US" sz="2000" b="1" dirty="0" smtClean="0">
                <a:solidFill>
                  <a:srgbClr val="002060"/>
                </a:solidFill>
                <a:effectLst>
                  <a:outerShdw blurRad="38100" dist="38100" dir="2700000" algn="tl">
                    <a:srgbClr val="000000">
                      <a:alpha val="43137"/>
                    </a:srgbClr>
                  </a:outerShdw>
                </a:effectLst>
                <a:latin typeface="+mj-lt"/>
              </a:rPr>
              <a:t>Manufacturing cost</a:t>
            </a:r>
          </a:p>
          <a:p>
            <a:pPr marL="800100" lvl="1" indent="-342900" algn="just">
              <a:buFont typeface="Arial" pitchFamily="34" charset="0"/>
              <a:buChar char="•"/>
            </a:pPr>
            <a:r>
              <a:rPr lang="en-US" sz="2000" b="1" dirty="0" smtClean="0">
                <a:solidFill>
                  <a:srgbClr val="8E2462"/>
                </a:solidFill>
                <a:latin typeface="+mj-lt"/>
              </a:rPr>
              <a:t>Production cost</a:t>
            </a:r>
          </a:p>
          <a:p>
            <a:pPr marL="800100" lvl="1" indent="-342900" algn="just">
              <a:buFont typeface="Arial" pitchFamily="34" charset="0"/>
              <a:buChar char="•"/>
            </a:pPr>
            <a:r>
              <a:rPr lang="en-US" sz="2000" b="1" dirty="0">
                <a:solidFill>
                  <a:srgbClr val="8E2462"/>
                </a:solidFill>
                <a:latin typeface="+mj-lt"/>
              </a:rPr>
              <a:t>Scrap cost</a:t>
            </a:r>
          </a:p>
          <a:p>
            <a:pPr marL="800100" lvl="1" indent="-342900" algn="just">
              <a:buFont typeface="Arial" pitchFamily="34" charset="0"/>
              <a:buChar char="•"/>
            </a:pPr>
            <a:r>
              <a:rPr lang="en-US" sz="2000" b="1" dirty="0">
                <a:solidFill>
                  <a:srgbClr val="8E2462"/>
                </a:solidFill>
                <a:latin typeface="+mj-lt"/>
              </a:rPr>
              <a:t>Inspection cost</a:t>
            </a:r>
          </a:p>
          <a:p>
            <a:pPr marL="1257300" lvl="2" indent="-342900" algn="just">
              <a:buFont typeface="Wingdings" pitchFamily="2" charset="2"/>
              <a:buChar char="ü"/>
            </a:pPr>
            <a:r>
              <a:rPr lang="en-US" b="1" dirty="0">
                <a:solidFill>
                  <a:srgbClr val="00B0F0"/>
                </a:solidFill>
                <a:latin typeface="+mj-lt"/>
              </a:rPr>
              <a:t>Fixed cost</a:t>
            </a:r>
          </a:p>
          <a:p>
            <a:pPr marL="1257300" lvl="2" indent="-342900" algn="just">
              <a:buFont typeface="Wingdings" pitchFamily="2" charset="2"/>
              <a:buChar char="ü"/>
            </a:pPr>
            <a:r>
              <a:rPr lang="en-US" b="1" dirty="0">
                <a:solidFill>
                  <a:srgbClr val="00B0F0"/>
                </a:solidFill>
                <a:latin typeface="+mj-lt"/>
              </a:rPr>
              <a:t>Variable cost</a:t>
            </a:r>
          </a:p>
          <a:p>
            <a:pPr marL="342900" indent="-342900" algn="just">
              <a:buFont typeface="Courier New" pitchFamily="49" charset="0"/>
              <a:buChar char="o"/>
            </a:pPr>
            <a:r>
              <a:rPr lang="en-US" sz="2000" b="1" dirty="0" smtClean="0">
                <a:solidFill>
                  <a:srgbClr val="002060"/>
                </a:solidFill>
                <a:effectLst>
                  <a:outerShdw blurRad="38100" dist="38100" dir="2700000" algn="tl">
                    <a:srgbClr val="000000">
                      <a:alpha val="43137"/>
                    </a:srgbClr>
                  </a:outerShdw>
                </a:effectLst>
                <a:latin typeface="+mj-lt"/>
              </a:rPr>
              <a:t>Warranty cost (a </a:t>
            </a:r>
            <a:r>
              <a:rPr lang="en-US" sz="2000" b="1" dirty="0">
                <a:solidFill>
                  <a:srgbClr val="002060"/>
                </a:solidFill>
                <a:effectLst>
                  <a:outerShdw blurRad="38100" dist="38100" dir="2700000" algn="tl">
                    <a:srgbClr val="000000">
                      <a:alpha val="43137"/>
                    </a:srgbClr>
                  </a:outerShdw>
                </a:effectLst>
                <a:latin typeface="+mj-lt"/>
              </a:rPr>
              <a:t>nonconforming product is </a:t>
            </a:r>
            <a:r>
              <a:rPr lang="en-US" sz="2000" b="1" dirty="0" smtClean="0">
                <a:solidFill>
                  <a:srgbClr val="002060"/>
                </a:solidFill>
                <a:effectLst>
                  <a:outerShdw blurRad="38100" dist="38100" dir="2700000" algn="tl">
                    <a:srgbClr val="000000">
                      <a:alpha val="43137"/>
                    </a:srgbClr>
                  </a:outerShdw>
                </a:effectLst>
                <a:latin typeface="+mj-lt"/>
              </a:rPr>
              <a:t>sold)</a:t>
            </a:r>
          </a:p>
          <a:p>
            <a:pPr marL="342900" indent="-342900" algn="just">
              <a:buFont typeface="Courier New" pitchFamily="49" charset="0"/>
              <a:buChar char="o"/>
            </a:pPr>
            <a:endParaRPr lang="en-US" sz="2000" b="1" dirty="0" smtClean="0">
              <a:solidFill>
                <a:srgbClr val="002060"/>
              </a:solidFill>
              <a:latin typeface="+mj-lt"/>
            </a:endParaRPr>
          </a:p>
          <a:p>
            <a:pPr algn="just"/>
            <a:endParaRPr lang="en-US" sz="2000" b="1" dirty="0" smtClean="0">
              <a:solidFill>
                <a:srgbClr val="002060"/>
              </a:solidFill>
              <a:latin typeface="+mj-lt"/>
            </a:endParaRPr>
          </a:p>
          <a:p>
            <a:pPr marL="342900" indent="-342900" algn="just">
              <a:buFont typeface="Wingdings" pitchFamily="2" charset="2"/>
              <a:buChar char="q"/>
            </a:pPr>
            <a:r>
              <a:rPr lang="en-US" b="1" dirty="0" smtClean="0">
                <a:solidFill>
                  <a:schemeClr val="accent6">
                    <a:lumMod val="50000"/>
                  </a:schemeClr>
                </a:solidFill>
                <a:effectLst>
                  <a:outerShdw blurRad="38100" dist="38100" dir="2700000" algn="tl">
                    <a:srgbClr val="000000">
                      <a:alpha val="43137"/>
                    </a:srgbClr>
                  </a:outerShdw>
                </a:effectLst>
                <a:latin typeface="+mj-lt"/>
              </a:rPr>
              <a:t>Inspection Strategy</a:t>
            </a:r>
          </a:p>
          <a:p>
            <a:pPr marL="342900" indent="-342900" algn="just">
              <a:buFont typeface="Courier New" pitchFamily="49" charset="0"/>
              <a:buChar char="o"/>
            </a:pPr>
            <a:endParaRPr lang="en-US" sz="2000" b="1" dirty="0" smtClean="0">
              <a:solidFill>
                <a:srgbClr val="002060"/>
              </a:solidFill>
              <a:latin typeface="+mj-lt"/>
            </a:endParaRPr>
          </a:p>
          <a:p>
            <a:pPr marL="342900" indent="-342900" algn="just">
              <a:buFont typeface="Courier New" pitchFamily="49" charset="0"/>
              <a:buChar char="o"/>
            </a:pPr>
            <a:r>
              <a:rPr lang="en-US" sz="2000" b="1" i="1" dirty="0" smtClean="0">
                <a:solidFill>
                  <a:srgbClr val="FF0000"/>
                </a:solidFill>
                <a:effectLst>
                  <a:outerShdw blurRad="38100" dist="38100" dir="2700000" algn="tl">
                    <a:srgbClr val="000000">
                      <a:alpha val="43137"/>
                    </a:srgbClr>
                  </a:outerShdw>
                </a:effectLst>
                <a:latin typeface="+mj-lt"/>
              </a:rPr>
              <a:t>CI-or-MI</a:t>
            </a:r>
            <a:r>
              <a:rPr lang="en-US" sz="2000" b="1" dirty="0" smtClean="0">
                <a:solidFill>
                  <a:srgbClr val="002060"/>
                </a:solidFill>
                <a:effectLst>
                  <a:outerShdw blurRad="38100" dist="38100" dir="2700000" algn="tl">
                    <a:srgbClr val="000000">
                      <a:alpha val="43137"/>
                    </a:srgbClr>
                  </a:outerShdw>
                </a:effectLst>
                <a:latin typeface="+mj-lt"/>
              </a:rPr>
              <a:t> Strategy</a:t>
            </a:r>
          </a:p>
          <a:p>
            <a:pPr marL="342900" indent="-342900" algn="just">
              <a:buFont typeface="Courier New" pitchFamily="49" charset="0"/>
              <a:buChar char="o"/>
            </a:pPr>
            <a:r>
              <a:rPr lang="en-US" sz="2000" b="1" i="1" dirty="0" smtClean="0">
                <a:solidFill>
                  <a:srgbClr val="FF0000"/>
                </a:solidFill>
                <a:effectLst>
                  <a:outerShdw blurRad="38100" dist="38100" dir="2700000" algn="tl">
                    <a:srgbClr val="000000">
                      <a:alpha val="43137"/>
                    </a:srgbClr>
                  </a:outerShdw>
                </a:effectLst>
                <a:latin typeface="+mj-lt"/>
              </a:rPr>
              <a:t>CI-and-MI</a:t>
            </a:r>
            <a:r>
              <a:rPr lang="en-US" sz="2000" b="1" dirty="0" smtClean="0">
                <a:solidFill>
                  <a:srgbClr val="002060"/>
                </a:solidFill>
                <a:effectLst>
                  <a:outerShdw blurRad="38100" dist="38100" dir="2700000" algn="tl">
                    <a:srgbClr val="000000">
                      <a:alpha val="43137"/>
                    </a:srgbClr>
                  </a:outerShdw>
                </a:effectLst>
                <a:latin typeface="+mj-lt"/>
              </a:rPr>
              <a:t> Strategy</a:t>
            </a:r>
            <a:endParaRPr lang="en-US" sz="2000" b="1" dirty="0">
              <a:solidFill>
                <a:srgbClr val="002060"/>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895585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163775" y="77528"/>
            <a:ext cx="6883400" cy="603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r>
              <a:rPr lang="en-US" sz="2800" dirty="0"/>
              <a:t>Mathematical Model </a:t>
            </a:r>
            <a:r>
              <a:rPr lang="en-US" sz="2000" dirty="0"/>
              <a:t>(Notations)</a:t>
            </a:r>
          </a:p>
        </p:txBody>
      </p:sp>
      <mc:AlternateContent xmlns:mc="http://schemas.openxmlformats.org/markup-compatibility/2006" xmlns:a14="http://schemas.microsoft.com/office/drawing/2010/main">
        <mc:Choice Requires="a14">
          <p:sp>
            <p:nvSpPr>
              <p:cNvPr id="7" name="Titre 1"/>
              <p:cNvSpPr txBox="1">
                <a:spLocks/>
              </p:cNvSpPr>
              <p:nvPr/>
            </p:nvSpPr>
            <p:spPr bwMode="auto">
              <a:xfrm>
                <a:off x="279779" y="1708245"/>
                <a:ext cx="8625386" cy="467890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Process related parameters:</a:t>
                </a:r>
              </a:p>
              <a:p>
                <a:pPr marL="914400" lvl="1" indent="-457200" algn="just">
                  <a:buFont typeface="Arial" pitchFamily="34" charset="0"/>
                  <a:buChar char="•"/>
                </a:pPr>
                <a:r>
                  <a:rPr lang="en-US" sz="2400" b="1" dirty="0" smtClean="0">
                    <a:solidFill>
                      <a:srgbClr val="0070C0"/>
                    </a:solidFill>
                    <a:effectLst/>
                    <a:latin typeface="+mj-lt"/>
                  </a:rPr>
                  <a:t>Failure rate of each operation (</a:t>
                </a:r>
                <a:r>
                  <a:rPr lang="en-US" sz="2400" b="1" i="1" dirty="0" smtClean="0">
                    <a:solidFill>
                      <a:srgbClr val="0070C0"/>
                    </a:solidFill>
                    <a:effectLst/>
                    <a:latin typeface="+mj-lt"/>
                  </a:rPr>
                  <a:t>FR</a:t>
                </a:r>
                <a:r>
                  <a:rPr lang="en-US" sz="2400" b="1" dirty="0" smtClean="0">
                    <a:solidFill>
                      <a:srgbClr val="0070C0"/>
                    </a:solidFill>
                    <a:effectLst/>
                    <a:latin typeface="+mj-lt"/>
                  </a:rPr>
                  <a:t>)</a:t>
                </a:r>
              </a:p>
              <a:p>
                <a:pPr marL="914400" lvl="1" indent="-457200" algn="just">
                  <a:buFont typeface="Arial" pitchFamily="34" charset="0"/>
                  <a:buChar char="•"/>
                </a:pPr>
                <a:r>
                  <a:rPr lang="en-US" sz="2400" b="1" dirty="0" smtClean="0">
                    <a:solidFill>
                      <a:srgbClr val="0070C0"/>
                    </a:solidFill>
                    <a:effectLst/>
                    <a:latin typeface="+mj-lt"/>
                  </a:rPr>
                  <a:t>Process capability (</a:t>
                </a:r>
                <a14:m>
                  <m:oMath xmlns:m="http://schemas.openxmlformats.org/officeDocument/2006/math">
                    <m:sSub>
                      <m:sSubPr>
                        <m:ctrlPr>
                          <a:rPr lang="en-US" sz="2400" b="1" i="1" smtClean="0">
                            <a:solidFill>
                              <a:srgbClr val="0070C0"/>
                            </a:solidFill>
                            <a:effectLst/>
                            <a:latin typeface="Cambria Math"/>
                          </a:rPr>
                        </m:ctrlPr>
                      </m:sSubPr>
                      <m:e>
                        <m:r>
                          <a:rPr lang="en-US" sz="2400" b="1" i="1" smtClean="0">
                            <a:solidFill>
                              <a:srgbClr val="0070C0"/>
                            </a:solidFill>
                            <a:effectLst/>
                            <a:latin typeface="Cambria Math"/>
                          </a:rPr>
                          <m:t>𝑪</m:t>
                        </m:r>
                      </m:e>
                      <m:sub>
                        <m:r>
                          <a:rPr lang="en-US" sz="2400" b="1" i="1" smtClean="0">
                            <a:solidFill>
                              <a:srgbClr val="0070C0"/>
                            </a:solidFill>
                            <a:effectLst/>
                            <a:latin typeface="Cambria Math"/>
                          </a:rPr>
                          <m:t>𝒑</m:t>
                        </m:r>
                      </m:sub>
                    </m:sSub>
                    <m:r>
                      <a:rPr lang="en-US" sz="2400" b="1" i="1" smtClean="0">
                        <a:solidFill>
                          <a:srgbClr val="0070C0"/>
                        </a:solidFill>
                        <a:effectLst/>
                        <a:latin typeface="Cambria Math"/>
                      </a:rPr>
                      <m:t>,</m:t>
                    </m:r>
                    <m:sSub>
                      <m:sSubPr>
                        <m:ctrlPr>
                          <a:rPr lang="en-US" sz="2400" b="1" i="1" smtClean="0">
                            <a:solidFill>
                              <a:srgbClr val="0070C0"/>
                            </a:solidFill>
                            <a:effectLst/>
                            <a:latin typeface="Cambria Math"/>
                          </a:rPr>
                        </m:ctrlPr>
                      </m:sSubPr>
                      <m:e>
                        <m:r>
                          <a:rPr lang="en-US" sz="2400" b="1" i="1" smtClean="0">
                            <a:solidFill>
                              <a:srgbClr val="0070C0"/>
                            </a:solidFill>
                            <a:effectLst/>
                            <a:latin typeface="Cambria Math"/>
                          </a:rPr>
                          <m:t>𝑪</m:t>
                        </m:r>
                      </m:e>
                      <m:sub>
                        <m:r>
                          <a:rPr lang="en-US" sz="2400" b="1" i="1" smtClean="0">
                            <a:solidFill>
                              <a:srgbClr val="0070C0"/>
                            </a:solidFill>
                            <a:effectLst/>
                            <a:latin typeface="Cambria Math"/>
                          </a:rPr>
                          <m:t>𝒑𝒌</m:t>
                        </m:r>
                      </m:sub>
                    </m:sSub>
                  </m:oMath>
                </a14:m>
                <a:r>
                  <a:rPr lang="en-US" sz="2400" b="1" dirty="0" smtClean="0">
                    <a:solidFill>
                      <a:srgbClr val="0070C0"/>
                    </a:solidFill>
                    <a:effectLst/>
                    <a:latin typeface="+mj-lt"/>
                  </a:rPr>
                  <a:t>)</a:t>
                </a:r>
              </a:p>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Inspection </a:t>
                </a:r>
                <a:r>
                  <a:rPr lang="en-US" b="1" dirty="0">
                    <a:solidFill>
                      <a:schemeClr val="tx1"/>
                    </a:solidFill>
                    <a:effectLst>
                      <a:outerShdw blurRad="38100" dist="38100" dir="2700000" algn="tl">
                        <a:srgbClr val="000000">
                          <a:alpha val="43137"/>
                        </a:srgbClr>
                      </a:outerShdw>
                    </a:effectLst>
                    <a:latin typeface="+mj-lt"/>
                  </a:rPr>
                  <a:t>related parameters</a:t>
                </a:r>
                <a:r>
                  <a:rPr lang="en-US" b="1" dirty="0" smtClean="0">
                    <a:solidFill>
                      <a:schemeClr val="tx1"/>
                    </a:solidFill>
                    <a:effectLst>
                      <a:outerShdw blurRad="38100" dist="38100" dir="2700000" algn="tl">
                        <a:srgbClr val="000000">
                          <a:alpha val="43137"/>
                        </a:srgbClr>
                      </a:outerShdw>
                    </a:effectLst>
                    <a:latin typeface="+mj-lt"/>
                  </a:rPr>
                  <a:t>:</a:t>
                </a:r>
              </a:p>
              <a:p>
                <a:pPr marL="914400" lvl="1" indent="-457200" algn="just">
                  <a:buFont typeface="Arial" pitchFamily="34" charset="0"/>
                  <a:buChar char="•"/>
                </a:pPr>
                <a:r>
                  <a:rPr lang="en-US" sz="2400" b="1" dirty="0" smtClean="0">
                    <a:solidFill>
                      <a:srgbClr val="0070C0"/>
                    </a:solidFill>
                    <a:effectLst/>
                    <a:latin typeface="+mj-lt"/>
                  </a:rPr>
                  <a:t>Detection rate of Inspection operation (</a:t>
                </a:r>
                <a:r>
                  <a:rPr lang="en-US" sz="2400" b="1" i="1" dirty="0" smtClean="0">
                    <a:solidFill>
                      <a:srgbClr val="0070C0"/>
                    </a:solidFill>
                    <a:effectLst/>
                    <a:latin typeface="+mj-lt"/>
                  </a:rPr>
                  <a:t>DR</a:t>
                </a:r>
                <a:r>
                  <a:rPr lang="en-US" sz="2400" b="1" dirty="0" smtClean="0">
                    <a:solidFill>
                      <a:srgbClr val="0070C0"/>
                    </a:solidFill>
                    <a:effectLst/>
                    <a:latin typeface="+mj-lt"/>
                  </a:rPr>
                  <a:t>)</a:t>
                </a:r>
              </a:p>
              <a:p>
                <a:pPr marL="914400" lvl="1" indent="-457200" algn="just">
                  <a:buFont typeface="Arial" pitchFamily="34" charset="0"/>
                  <a:buChar char="•"/>
                </a:pPr>
                <a:r>
                  <a:rPr lang="en-US" sz="2400" b="1" dirty="0" smtClean="0">
                    <a:solidFill>
                      <a:srgbClr val="0070C0"/>
                    </a:solidFill>
                    <a:effectLst/>
                    <a:latin typeface="+mj-lt"/>
                  </a:rPr>
                  <a:t>Errors Type </a:t>
                </a:r>
                <a:r>
                  <a:rPr lang="en-US" sz="2400" b="1" i="1" dirty="0" smtClean="0">
                    <a:solidFill>
                      <a:srgbClr val="0070C0"/>
                    </a:solidFill>
                    <a:effectLst/>
                    <a:latin typeface="+mj-lt"/>
                  </a:rPr>
                  <a:t>I</a:t>
                </a:r>
                <a:r>
                  <a:rPr lang="en-US" sz="2400" b="1" dirty="0" smtClean="0">
                    <a:solidFill>
                      <a:srgbClr val="0070C0"/>
                    </a:solidFill>
                    <a:effectLst/>
                    <a:latin typeface="+mj-lt"/>
                  </a:rPr>
                  <a:t> and </a:t>
                </a:r>
                <a:r>
                  <a:rPr lang="en-US" sz="2400" b="1" i="1" dirty="0" smtClean="0">
                    <a:solidFill>
                      <a:srgbClr val="0070C0"/>
                    </a:solidFill>
                    <a:effectLst/>
                    <a:latin typeface="+mj-lt"/>
                  </a:rPr>
                  <a:t>II</a:t>
                </a:r>
                <a:r>
                  <a:rPr lang="en-US" sz="2400" b="1" dirty="0" smtClean="0">
                    <a:solidFill>
                      <a:srgbClr val="0070C0"/>
                    </a:solidFill>
                    <a:effectLst/>
                    <a:latin typeface="+mj-lt"/>
                  </a:rPr>
                  <a:t> of inspection operation (</a:t>
                </a:r>
                <a14:m>
                  <m:oMath xmlns:m="http://schemas.openxmlformats.org/officeDocument/2006/math">
                    <m:r>
                      <a:rPr lang="en-US" sz="2000" b="1" i="1" smtClean="0">
                        <a:solidFill>
                          <a:srgbClr val="0070C0"/>
                        </a:solidFill>
                        <a:effectLst/>
                        <a:latin typeface="Cambria Math"/>
                        <a:ea typeface="Cambria Math"/>
                      </a:rPr>
                      <m:t>𝜶</m:t>
                    </m:r>
                    <m:r>
                      <a:rPr lang="en-US" sz="2000" b="1" i="1" smtClean="0">
                        <a:solidFill>
                          <a:srgbClr val="0070C0"/>
                        </a:solidFill>
                        <a:effectLst/>
                        <a:latin typeface="Cambria Math"/>
                        <a:ea typeface="Cambria Math"/>
                      </a:rPr>
                      <m:t>,</m:t>
                    </m:r>
                    <m:r>
                      <a:rPr lang="en-US" sz="2000" b="1" i="1" smtClean="0">
                        <a:solidFill>
                          <a:srgbClr val="0070C0"/>
                        </a:solidFill>
                        <a:effectLst/>
                        <a:latin typeface="Cambria Math"/>
                        <a:ea typeface="Cambria Math"/>
                      </a:rPr>
                      <m:t>𝜷</m:t>
                    </m:r>
                    <m:r>
                      <a:rPr lang="en-US" sz="2000" b="1" i="1" smtClean="0">
                        <a:solidFill>
                          <a:srgbClr val="0070C0"/>
                        </a:solidFill>
                        <a:effectLst/>
                        <a:latin typeface="Cambria Math"/>
                        <a:ea typeface="Cambria Math"/>
                      </a:rPr>
                      <m:t>;</m:t>
                    </m:r>
                    <m:r>
                      <a:rPr lang="en-US" sz="2000" b="1" i="1" smtClean="0">
                        <a:solidFill>
                          <a:srgbClr val="0070C0"/>
                        </a:solidFill>
                        <a:effectLst/>
                        <a:latin typeface="Cambria Math"/>
                        <a:ea typeface="Cambria Math"/>
                      </a:rPr>
                      <m:t>𝜷</m:t>
                    </m:r>
                    <m:r>
                      <a:rPr lang="en-US" sz="2000" b="1" i="1" smtClean="0">
                        <a:solidFill>
                          <a:srgbClr val="0070C0"/>
                        </a:solidFill>
                        <a:effectLst/>
                        <a:latin typeface="Cambria Math"/>
                        <a:ea typeface="Cambria Math"/>
                      </a:rPr>
                      <m:t>=</m:t>
                    </m:r>
                    <m:r>
                      <a:rPr lang="en-US" sz="2000" b="1" i="1" smtClean="0">
                        <a:solidFill>
                          <a:srgbClr val="0070C0"/>
                        </a:solidFill>
                        <a:effectLst/>
                        <a:latin typeface="Cambria Math"/>
                        <a:ea typeface="Cambria Math"/>
                      </a:rPr>
                      <m:t>𝟏</m:t>
                    </m:r>
                    <m:r>
                      <a:rPr lang="en-US" sz="2000" b="1" i="1" smtClean="0">
                        <a:solidFill>
                          <a:srgbClr val="0070C0"/>
                        </a:solidFill>
                        <a:effectLst/>
                        <a:latin typeface="Cambria Math"/>
                        <a:ea typeface="Cambria Math"/>
                      </a:rPr>
                      <m:t>−</m:t>
                    </m:r>
                    <m:r>
                      <a:rPr lang="en-US" sz="2000" b="1" i="1" smtClean="0">
                        <a:solidFill>
                          <a:srgbClr val="0070C0"/>
                        </a:solidFill>
                        <a:effectLst/>
                        <a:latin typeface="Cambria Math"/>
                        <a:ea typeface="Cambria Math"/>
                      </a:rPr>
                      <m:t>𝑫𝑹</m:t>
                    </m:r>
                  </m:oMath>
                </a14:m>
                <a:r>
                  <a:rPr lang="en-US" sz="2400" b="1" dirty="0" smtClean="0">
                    <a:solidFill>
                      <a:srgbClr val="0070C0"/>
                    </a:solidFill>
                    <a:effectLst/>
                    <a:latin typeface="+mj-lt"/>
                  </a:rPr>
                  <a:t>)</a:t>
                </a:r>
              </a:p>
              <a:p>
                <a:pPr marL="914400" lvl="1" indent="-457200" algn="just">
                  <a:buFont typeface="Arial" pitchFamily="34" charset="0"/>
                  <a:buChar char="•"/>
                </a:pPr>
                <a:r>
                  <a:rPr lang="en-US" sz="2400" b="1" dirty="0" smtClean="0">
                    <a:solidFill>
                      <a:srgbClr val="0070C0"/>
                    </a:solidFill>
                    <a:effectLst/>
                    <a:latin typeface="+mj-lt"/>
                  </a:rPr>
                  <a:t>MI and CI frequency (</a:t>
                </a:r>
                <a:r>
                  <a:rPr lang="en-US" sz="2400" b="1" i="1" dirty="0" smtClean="0">
                    <a:solidFill>
                      <a:srgbClr val="0070C0"/>
                    </a:solidFill>
                    <a:effectLst/>
                    <a:latin typeface="+mj-lt"/>
                  </a:rPr>
                  <a:t>MF</a:t>
                </a:r>
                <a:r>
                  <a:rPr lang="en-US" sz="2400" b="1" dirty="0" smtClean="0">
                    <a:solidFill>
                      <a:srgbClr val="0070C0"/>
                    </a:solidFill>
                    <a:effectLst/>
                    <a:latin typeface="+mj-lt"/>
                  </a:rPr>
                  <a:t>, </a:t>
                </a:r>
                <a:r>
                  <a:rPr lang="en-US" sz="2400" b="1" i="1" dirty="0" smtClean="0">
                    <a:solidFill>
                      <a:srgbClr val="0070C0"/>
                    </a:solidFill>
                    <a:effectLst/>
                    <a:latin typeface="+mj-lt"/>
                  </a:rPr>
                  <a:t>CF</a:t>
                </a:r>
                <a:r>
                  <a:rPr lang="en-US" sz="2400" b="1" dirty="0" smtClean="0">
                    <a:solidFill>
                      <a:srgbClr val="0070C0"/>
                    </a:solidFill>
                    <a:effectLst/>
                    <a:latin typeface="+mj-lt"/>
                  </a:rPr>
                  <a:t>)</a:t>
                </a:r>
              </a:p>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Cost-based parameters:</a:t>
                </a:r>
              </a:p>
              <a:p>
                <a:pPr marL="914400" lvl="1" indent="-457200" algn="just">
                  <a:buFont typeface="Arial" pitchFamily="34" charset="0"/>
                  <a:buChar char="•"/>
                </a:pPr>
                <a:r>
                  <a:rPr lang="en-US" sz="2400" b="1" dirty="0">
                    <a:solidFill>
                      <a:srgbClr val="0070C0"/>
                    </a:solidFill>
                    <a:latin typeface="+mj-lt"/>
                  </a:rPr>
                  <a:t>Production </a:t>
                </a:r>
                <a:r>
                  <a:rPr lang="en-US" sz="2400" b="1" dirty="0" smtClean="0">
                    <a:solidFill>
                      <a:srgbClr val="0070C0"/>
                    </a:solidFill>
                    <a:latin typeface="+mj-lt"/>
                  </a:rPr>
                  <a:t>cost (CP)</a:t>
                </a:r>
              </a:p>
              <a:p>
                <a:pPr marL="914400" lvl="1" indent="-457200" algn="just">
                  <a:buFont typeface="Arial" pitchFamily="34" charset="0"/>
                  <a:buChar char="•"/>
                </a:pPr>
                <a:r>
                  <a:rPr lang="en-US" sz="2400" b="1" dirty="0">
                    <a:solidFill>
                      <a:srgbClr val="0070C0"/>
                    </a:solidFill>
                    <a:latin typeface="+mj-lt"/>
                  </a:rPr>
                  <a:t>Scrap cost (CS)</a:t>
                </a:r>
              </a:p>
              <a:p>
                <a:pPr marL="914400" lvl="1" indent="-457200" algn="just">
                  <a:buFont typeface="Arial" pitchFamily="34" charset="0"/>
                  <a:buChar char="•"/>
                </a:pPr>
                <a:r>
                  <a:rPr lang="en-US" sz="2400" b="1" dirty="0">
                    <a:solidFill>
                      <a:srgbClr val="0070C0"/>
                    </a:solidFill>
                    <a:latin typeface="+mj-lt"/>
                  </a:rPr>
                  <a:t>Warranty cost (CDM)</a:t>
                </a:r>
              </a:p>
              <a:p>
                <a:pPr marL="914400" lvl="1" indent="-457200" algn="just">
                  <a:buFont typeface="Arial" pitchFamily="34" charset="0"/>
                  <a:buChar char="•"/>
                </a:pPr>
                <a:r>
                  <a:rPr lang="en-US" sz="2400" b="1" dirty="0">
                    <a:solidFill>
                      <a:srgbClr val="0070C0"/>
                    </a:solidFill>
                    <a:latin typeface="+mj-lt"/>
                  </a:rPr>
                  <a:t>Inspection costs (Fixed and variable costs</a:t>
                </a:r>
                <a:r>
                  <a:rPr lang="en-US" sz="2400" b="1" dirty="0" smtClean="0">
                    <a:solidFill>
                      <a:srgbClr val="0070C0"/>
                    </a:solidFill>
                    <a:latin typeface="+mj-lt"/>
                  </a:rPr>
                  <a:t>)</a:t>
                </a:r>
                <a:endParaRPr lang="en-US" b="1" dirty="0" smtClean="0">
                  <a:solidFill>
                    <a:srgbClr val="0070C0"/>
                  </a:solidFill>
                  <a:latin typeface="+mj-lt"/>
                </a:endParaRPr>
              </a:p>
            </p:txBody>
          </p:sp>
        </mc:Choice>
        <mc:Fallback xmlns="">
          <p:sp>
            <p:nvSpPr>
              <p:cNvPr id="7" name="Titre 1"/>
              <p:cNvSpPr txBox="1">
                <a:spLocks noRot="1" noChangeAspect="1" noMove="1" noResize="1" noEditPoints="1" noAdjustHandles="1" noChangeArrowheads="1" noChangeShapeType="1" noTextEdit="1"/>
              </p:cNvSpPr>
              <p:nvPr/>
            </p:nvSpPr>
            <p:spPr bwMode="auto">
              <a:xfrm>
                <a:off x="279779" y="1708245"/>
                <a:ext cx="8625386" cy="4678907"/>
              </a:xfrm>
              <a:prstGeom prst="rect">
                <a:avLst/>
              </a:prstGeom>
              <a:blipFill rotWithShape="1">
                <a:blip r:embed="rId2" cstate="print"/>
                <a:stretch>
                  <a:fillRect l="-989" r="-707" b="-1172"/>
                </a:stretch>
              </a:blipFill>
              <a:ln w="9525">
                <a:noFill/>
                <a:miter lim="800000"/>
                <a:headEnd/>
                <a:tailEnd/>
              </a:ln>
            </p:spPr>
            <p:txBody>
              <a:bodyPr/>
              <a:lstStyle/>
              <a:p>
                <a:r>
                  <a:rPr lang="en-US">
                    <a:noFill/>
                  </a:rPr>
                  <a:t> </a:t>
                </a:r>
              </a:p>
            </p:txBody>
          </p:sp>
        </mc:Fallback>
      </mc:AlternateContent>
      <p:sp>
        <p:nvSpPr>
          <p:cNvPr id="2" name="Rectangle 1"/>
          <p:cNvSpPr/>
          <p:nvPr/>
        </p:nvSpPr>
        <p:spPr>
          <a:xfrm>
            <a:off x="279779" y="1238113"/>
            <a:ext cx="2968388" cy="523220"/>
          </a:xfrm>
          <a:prstGeom prst="rect">
            <a:avLst/>
          </a:prstGeom>
        </p:spPr>
        <p:txBody>
          <a:bodyPr wrap="square">
            <a:spAutoFit/>
          </a:bodyPr>
          <a:lstStyle/>
          <a:p>
            <a:pPr marL="457200" indent="-457200">
              <a:buFont typeface="Wingdings" pitchFamily="2" charset="2"/>
              <a:buChar char="q"/>
            </a:pPr>
            <a:r>
              <a:rPr lang="en-US" sz="2800" b="1" dirty="0" smtClean="0">
                <a:solidFill>
                  <a:schemeClr val="accent6">
                    <a:lumMod val="50000"/>
                  </a:schemeClr>
                </a:solidFill>
                <a:effectLst>
                  <a:outerShdw blurRad="38100" dist="38100" dir="2700000" algn="tl">
                    <a:srgbClr val="000000">
                      <a:alpha val="43137"/>
                    </a:srgbClr>
                  </a:outerShdw>
                </a:effectLst>
              </a:rPr>
              <a:t>Parameters:</a:t>
            </a:r>
            <a:endParaRPr lang="en-US" dirty="0"/>
          </a:p>
        </p:txBody>
      </p:sp>
    </p:spTree>
    <p:extLst>
      <p:ext uri="{BB962C8B-B14F-4D97-AF65-F5344CB8AC3E}">
        <p14:creationId xmlns:p14="http://schemas.microsoft.com/office/powerpoint/2010/main" val="9217866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bwMode="auto">
          <a:xfrm>
            <a:off x="163775" y="77528"/>
            <a:ext cx="6883400" cy="603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r>
              <a:rPr lang="en-US" sz="2800" dirty="0"/>
              <a:t>Mathematical Model </a:t>
            </a:r>
            <a:r>
              <a:rPr lang="en-US" sz="2000" dirty="0"/>
              <a:t>(Notations)</a:t>
            </a:r>
          </a:p>
        </p:txBody>
      </p:sp>
      <mc:AlternateContent xmlns:mc="http://schemas.openxmlformats.org/markup-compatibility/2006" xmlns:a14="http://schemas.microsoft.com/office/drawing/2010/main">
        <mc:Choice Requires="a14">
          <p:sp>
            <p:nvSpPr>
              <p:cNvPr id="7" name="Titre 1"/>
              <p:cNvSpPr txBox="1">
                <a:spLocks/>
              </p:cNvSpPr>
              <p:nvPr/>
            </p:nvSpPr>
            <p:spPr bwMode="auto">
              <a:xfrm>
                <a:off x="279779" y="1708245"/>
                <a:ext cx="8625386" cy="473349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Which-What decision variables (Binary variables):</a:t>
                </a:r>
              </a:p>
              <a:p>
                <a:pPr marL="914400" lvl="1" indent="-457200" algn="just">
                  <a:buFont typeface="Arial" pitchFamily="34" charset="0"/>
                  <a:buChar char="•"/>
                </a:pPr>
                <a:r>
                  <a:rPr lang="en-US" sz="2400" b="1" dirty="0" smtClean="0">
                    <a:solidFill>
                      <a:srgbClr val="0070C0"/>
                    </a:solidFill>
                    <a:effectLst/>
                    <a:latin typeface="+mj-lt"/>
                  </a:rPr>
                  <a:t>If an operation needs CI </a:t>
                </a:r>
                <a14:m>
                  <m:oMath xmlns:m="http://schemas.openxmlformats.org/officeDocument/2006/math">
                    <m:r>
                      <a:rPr lang="en-US" sz="2400" b="1" i="1" smtClean="0">
                        <a:solidFill>
                          <a:srgbClr val="0070C0"/>
                        </a:solidFill>
                        <a:effectLst/>
                        <a:latin typeface="Cambria Math"/>
                        <a:ea typeface="Cambria Math"/>
                      </a:rPr>
                      <m:t>∈</m:t>
                    </m:r>
                    <m:d>
                      <m:dPr>
                        <m:begChr m:val="{"/>
                        <m:endChr m:val="}"/>
                        <m:ctrlPr>
                          <a:rPr lang="en-US" sz="2400" b="1" i="1" smtClean="0">
                            <a:solidFill>
                              <a:srgbClr val="0070C0"/>
                            </a:solidFill>
                            <a:effectLst/>
                            <a:latin typeface="Cambria Math"/>
                            <a:ea typeface="Cambria Math"/>
                          </a:rPr>
                        </m:ctrlPr>
                      </m:dPr>
                      <m:e>
                        <m:r>
                          <a:rPr lang="en-US" sz="2400" b="1" i="1" smtClean="0">
                            <a:solidFill>
                              <a:srgbClr val="0070C0"/>
                            </a:solidFill>
                            <a:effectLst/>
                            <a:latin typeface="Cambria Math"/>
                            <a:ea typeface="Cambria Math"/>
                          </a:rPr>
                          <m:t>𝟎</m:t>
                        </m:r>
                        <m:r>
                          <a:rPr lang="en-US" sz="2400" b="1" i="1" smtClean="0">
                            <a:solidFill>
                              <a:srgbClr val="0070C0"/>
                            </a:solidFill>
                            <a:effectLst/>
                            <a:latin typeface="Cambria Math"/>
                            <a:ea typeface="Cambria Math"/>
                          </a:rPr>
                          <m:t>,</m:t>
                        </m:r>
                        <m:r>
                          <a:rPr lang="en-US" sz="2400" b="1" i="1" smtClean="0">
                            <a:solidFill>
                              <a:srgbClr val="0070C0"/>
                            </a:solidFill>
                            <a:effectLst/>
                            <a:latin typeface="Cambria Math"/>
                            <a:ea typeface="Cambria Math"/>
                          </a:rPr>
                          <m:t>𝟏</m:t>
                        </m:r>
                      </m:e>
                    </m:d>
                  </m:oMath>
                </a14:m>
                <a:endParaRPr lang="en-US" sz="2400" b="1" dirty="0" smtClean="0">
                  <a:solidFill>
                    <a:srgbClr val="0070C0"/>
                  </a:solidFill>
                  <a:effectLst/>
                  <a:latin typeface="+mj-lt"/>
                </a:endParaRPr>
              </a:p>
              <a:p>
                <a:pPr marL="914400" lvl="1" indent="-457200" algn="just">
                  <a:buFont typeface="Arial" pitchFamily="34" charset="0"/>
                  <a:buChar char="•"/>
                </a:pPr>
                <a:r>
                  <a:rPr lang="en-US" sz="2400" b="1" dirty="0" smtClean="0">
                    <a:solidFill>
                      <a:srgbClr val="0070C0"/>
                    </a:solidFill>
                    <a:latin typeface="+mj-lt"/>
                  </a:rPr>
                  <a:t>If an operation needs MI </a:t>
                </a:r>
                <a14:m>
                  <m:oMath xmlns:m="http://schemas.openxmlformats.org/officeDocument/2006/math">
                    <m:r>
                      <a:rPr lang="en-US" sz="2400" b="1" i="1">
                        <a:solidFill>
                          <a:srgbClr val="0070C0"/>
                        </a:solidFill>
                        <a:latin typeface="Cambria Math"/>
                        <a:ea typeface="Cambria Math"/>
                      </a:rPr>
                      <m:t>∈</m:t>
                    </m:r>
                    <m:d>
                      <m:dPr>
                        <m:begChr m:val="{"/>
                        <m:endChr m:val="}"/>
                        <m:ctrlPr>
                          <a:rPr lang="en-US" sz="2400" b="1" i="1">
                            <a:solidFill>
                              <a:srgbClr val="0070C0"/>
                            </a:solidFill>
                            <a:latin typeface="Cambria Math"/>
                            <a:ea typeface="Cambria Math"/>
                          </a:rPr>
                        </m:ctrlPr>
                      </m:dPr>
                      <m:e>
                        <m:r>
                          <a:rPr lang="en-US" sz="2400" b="1" i="1">
                            <a:solidFill>
                              <a:srgbClr val="0070C0"/>
                            </a:solidFill>
                            <a:latin typeface="Cambria Math"/>
                            <a:ea typeface="Cambria Math"/>
                          </a:rPr>
                          <m:t>𝟎</m:t>
                        </m:r>
                        <m:r>
                          <a:rPr lang="en-US" sz="2400" b="1" i="1">
                            <a:solidFill>
                              <a:srgbClr val="0070C0"/>
                            </a:solidFill>
                            <a:latin typeface="Cambria Math"/>
                            <a:ea typeface="Cambria Math"/>
                          </a:rPr>
                          <m:t>,</m:t>
                        </m:r>
                        <m:r>
                          <a:rPr lang="en-US" sz="2400" b="1" i="1">
                            <a:solidFill>
                              <a:srgbClr val="0070C0"/>
                            </a:solidFill>
                            <a:latin typeface="Cambria Math"/>
                            <a:ea typeface="Cambria Math"/>
                          </a:rPr>
                          <m:t>𝟏</m:t>
                        </m:r>
                      </m:e>
                    </m:d>
                  </m:oMath>
                </a14:m>
                <a:endParaRPr lang="en-US" sz="2400" b="1" dirty="0" smtClean="0">
                  <a:solidFill>
                    <a:srgbClr val="0070C0"/>
                  </a:solidFill>
                  <a:latin typeface="+mj-lt"/>
                </a:endParaRPr>
              </a:p>
              <a:p>
                <a:pPr marL="914400" lvl="1" indent="-457200" algn="just">
                  <a:buFont typeface="Arial" pitchFamily="34" charset="0"/>
                  <a:buChar char="•"/>
                </a:pPr>
                <a:endParaRPr lang="en-US" sz="2400" b="1" dirty="0" smtClean="0">
                  <a:solidFill>
                    <a:srgbClr val="0070C0"/>
                  </a:solidFill>
                  <a:effectLst/>
                  <a:latin typeface="+mj-lt"/>
                </a:endParaRPr>
              </a:p>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When </a:t>
                </a:r>
                <a:r>
                  <a:rPr lang="en-US" b="1" dirty="0">
                    <a:solidFill>
                      <a:schemeClr val="tx1"/>
                    </a:solidFill>
                    <a:effectLst>
                      <a:outerShdw blurRad="38100" dist="38100" dir="2700000" algn="tl">
                        <a:srgbClr val="000000">
                          <a:alpha val="43137"/>
                        </a:srgbClr>
                      </a:outerShdw>
                    </a:effectLst>
                    <a:latin typeface="+mj-lt"/>
                  </a:rPr>
                  <a:t>decision variables (Binary variables):</a:t>
                </a:r>
                <a:endParaRPr lang="en-US" b="1" dirty="0" smtClean="0">
                  <a:solidFill>
                    <a:schemeClr val="tx1"/>
                  </a:solidFill>
                  <a:effectLst>
                    <a:outerShdw blurRad="38100" dist="38100" dir="2700000" algn="tl">
                      <a:srgbClr val="000000">
                        <a:alpha val="43137"/>
                      </a:srgbClr>
                    </a:outerShdw>
                  </a:effectLst>
                  <a:latin typeface="+mj-lt"/>
                </a:endParaRPr>
              </a:p>
              <a:p>
                <a:pPr marL="914400" lvl="1" indent="-457200" algn="just">
                  <a:buFont typeface="Arial" pitchFamily="34" charset="0"/>
                  <a:buChar char="•"/>
                </a:pPr>
                <a:r>
                  <a:rPr lang="en-US" sz="2400" b="1" dirty="0" smtClean="0">
                    <a:solidFill>
                      <a:srgbClr val="0070C0"/>
                    </a:solidFill>
                    <a:effectLst/>
                    <a:latin typeface="+mj-lt"/>
                  </a:rPr>
                  <a:t>CI of an operation when should be performed </a:t>
                </a:r>
                <a14:m>
                  <m:oMath xmlns:m="http://schemas.openxmlformats.org/officeDocument/2006/math">
                    <m:r>
                      <a:rPr lang="en-US" sz="2400" b="1" i="1">
                        <a:solidFill>
                          <a:srgbClr val="0070C0"/>
                        </a:solidFill>
                        <a:latin typeface="Cambria Math"/>
                        <a:ea typeface="Cambria Math"/>
                      </a:rPr>
                      <m:t>∈</m:t>
                    </m:r>
                    <m:d>
                      <m:dPr>
                        <m:begChr m:val="{"/>
                        <m:endChr m:val="}"/>
                        <m:ctrlPr>
                          <a:rPr lang="en-US" sz="2400" b="1" i="1">
                            <a:solidFill>
                              <a:srgbClr val="0070C0"/>
                            </a:solidFill>
                            <a:latin typeface="Cambria Math"/>
                            <a:ea typeface="Cambria Math"/>
                          </a:rPr>
                        </m:ctrlPr>
                      </m:dPr>
                      <m:e>
                        <m:r>
                          <a:rPr lang="en-US" sz="2400" b="1" i="1">
                            <a:solidFill>
                              <a:srgbClr val="0070C0"/>
                            </a:solidFill>
                            <a:latin typeface="Cambria Math"/>
                            <a:ea typeface="Cambria Math"/>
                          </a:rPr>
                          <m:t>𝟎</m:t>
                        </m:r>
                        <m:r>
                          <a:rPr lang="en-US" sz="2400" b="1" i="1">
                            <a:solidFill>
                              <a:srgbClr val="0070C0"/>
                            </a:solidFill>
                            <a:latin typeface="Cambria Math"/>
                            <a:ea typeface="Cambria Math"/>
                          </a:rPr>
                          <m:t>,</m:t>
                        </m:r>
                        <m:r>
                          <a:rPr lang="en-US" sz="2400" b="1" i="1">
                            <a:solidFill>
                              <a:srgbClr val="0070C0"/>
                            </a:solidFill>
                            <a:latin typeface="Cambria Math"/>
                            <a:ea typeface="Cambria Math"/>
                          </a:rPr>
                          <m:t>𝟏</m:t>
                        </m:r>
                      </m:e>
                    </m:d>
                  </m:oMath>
                </a14:m>
                <a:r>
                  <a:rPr lang="en-US" sz="2400" b="1" dirty="0" smtClean="0">
                    <a:solidFill>
                      <a:srgbClr val="0070C0"/>
                    </a:solidFill>
                    <a:effectLst/>
                    <a:latin typeface="+mj-lt"/>
                  </a:rPr>
                  <a:t> </a:t>
                </a:r>
              </a:p>
              <a:p>
                <a:pPr marL="914400" lvl="1" indent="-457200" algn="just">
                  <a:buFont typeface="Arial" pitchFamily="34" charset="0"/>
                  <a:buChar char="•"/>
                </a:pPr>
                <a:r>
                  <a:rPr lang="en-US" sz="2400" b="1" dirty="0" smtClean="0">
                    <a:solidFill>
                      <a:srgbClr val="0070C0"/>
                    </a:solidFill>
                  </a:rPr>
                  <a:t>MI </a:t>
                </a:r>
                <a:r>
                  <a:rPr lang="en-US" sz="2400" b="1" dirty="0">
                    <a:solidFill>
                      <a:srgbClr val="0070C0"/>
                    </a:solidFill>
                  </a:rPr>
                  <a:t>of an operation when should be performed </a:t>
                </a:r>
                <a14:m>
                  <m:oMath xmlns:m="http://schemas.openxmlformats.org/officeDocument/2006/math">
                    <m:r>
                      <a:rPr lang="en-US" sz="2400" b="1" i="1">
                        <a:solidFill>
                          <a:srgbClr val="0070C0"/>
                        </a:solidFill>
                        <a:latin typeface="Cambria Math"/>
                        <a:ea typeface="Cambria Math"/>
                      </a:rPr>
                      <m:t>∈</m:t>
                    </m:r>
                    <m:d>
                      <m:dPr>
                        <m:begChr m:val="{"/>
                        <m:endChr m:val="}"/>
                        <m:ctrlPr>
                          <a:rPr lang="en-US" sz="2400" b="1" i="1">
                            <a:solidFill>
                              <a:srgbClr val="0070C0"/>
                            </a:solidFill>
                            <a:latin typeface="Cambria Math"/>
                            <a:ea typeface="Cambria Math"/>
                          </a:rPr>
                        </m:ctrlPr>
                      </m:dPr>
                      <m:e>
                        <m:r>
                          <a:rPr lang="en-US" sz="2400" b="1" i="1">
                            <a:solidFill>
                              <a:srgbClr val="0070C0"/>
                            </a:solidFill>
                            <a:latin typeface="Cambria Math"/>
                            <a:ea typeface="Cambria Math"/>
                          </a:rPr>
                          <m:t>𝟎</m:t>
                        </m:r>
                        <m:r>
                          <a:rPr lang="en-US" sz="2400" b="1" i="1">
                            <a:solidFill>
                              <a:srgbClr val="0070C0"/>
                            </a:solidFill>
                            <a:latin typeface="Cambria Math"/>
                            <a:ea typeface="Cambria Math"/>
                          </a:rPr>
                          <m:t>,</m:t>
                        </m:r>
                        <m:r>
                          <a:rPr lang="en-US" sz="2400" b="1" i="1">
                            <a:solidFill>
                              <a:srgbClr val="0070C0"/>
                            </a:solidFill>
                            <a:latin typeface="Cambria Math"/>
                            <a:ea typeface="Cambria Math"/>
                          </a:rPr>
                          <m:t>𝟏</m:t>
                        </m:r>
                      </m:e>
                    </m:d>
                  </m:oMath>
                </a14:m>
                <a:r>
                  <a:rPr lang="en-US" sz="2400" b="1" dirty="0">
                    <a:solidFill>
                      <a:srgbClr val="0070C0"/>
                    </a:solidFill>
                  </a:rPr>
                  <a:t> </a:t>
                </a:r>
              </a:p>
              <a:p>
                <a:pPr marL="457200" indent="-457200" algn="just">
                  <a:buFont typeface="Wingdings" pitchFamily="2" charset="2"/>
                  <a:buChar char="ü"/>
                </a:pPr>
                <a:endParaRPr lang="en-US" b="1" dirty="0" smtClean="0">
                  <a:solidFill>
                    <a:schemeClr val="tx1"/>
                  </a:solidFill>
                  <a:effectLst>
                    <a:outerShdw blurRad="38100" dist="38100" dir="2700000" algn="tl">
                      <a:srgbClr val="000000">
                        <a:alpha val="43137"/>
                      </a:srgbClr>
                    </a:outerShdw>
                  </a:effectLst>
                </a:endParaRPr>
              </a:p>
              <a:p>
                <a:pPr marL="457200" indent="-457200" algn="just">
                  <a:buFont typeface="Wingdings" pitchFamily="2" charset="2"/>
                  <a:buChar char="ü"/>
                </a:pPr>
                <a:r>
                  <a:rPr lang="en-US" b="1" dirty="0" smtClean="0">
                    <a:solidFill>
                      <a:schemeClr val="tx1"/>
                    </a:solidFill>
                    <a:effectLst>
                      <a:outerShdw blurRad="38100" dist="38100" dir="2700000" algn="tl">
                        <a:srgbClr val="000000">
                          <a:alpha val="43137"/>
                        </a:srgbClr>
                      </a:outerShdw>
                    </a:effectLst>
                    <a:latin typeface="+mj-lt"/>
                  </a:rPr>
                  <a:t>Process related variables (Integer variables):</a:t>
                </a:r>
              </a:p>
              <a:p>
                <a:pPr marL="914400" lvl="1" indent="-457200" algn="just">
                  <a:buFont typeface="Arial" pitchFamily="34" charset="0"/>
                  <a:buChar char="•"/>
                </a:pPr>
                <a:r>
                  <a:rPr lang="en-US" sz="2400" b="1" dirty="0">
                    <a:solidFill>
                      <a:srgbClr val="0070C0"/>
                    </a:solidFill>
                    <a:latin typeface="+mj-lt"/>
                    <a:ea typeface="+mn-ea"/>
                    <a:cs typeface="+mn-cs"/>
                  </a:rPr>
                  <a:t>Number of scraps</a:t>
                </a:r>
              </a:p>
              <a:p>
                <a:pPr marL="914400" lvl="1" indent="-457200" algn="just">
                  <a:buFont typeface="Arial" pitchFamily="34" charset="0"/>
                  <a:buChar char="•"/>
                </a:pPr>
                <a:r>
                  <a:rPr lang="en-US" sz="2400" b="1" dirty="0">
                    <a:solidFill>
                      <a:srgbClr val="0070C0"/>
                    </a:solidFill>
                    <a:latin typeface="+mj-lt"/>
                    <a:ea typeface="+mn-ea"/>
                    <a:cs typeface="+mn-cs"/>
                  </a:rPr>
                  <a:t>Number of MI and CI</a:t>
                </a:r>
              </a:p>
            </p:txBody>
          </p:sp>
        </mc:Choice>
        <mc:Fallback xmlns="">
          <p:sp>
            <p:nvSpPr>
              <p:cNvPr id="7" name="Titre 1"/>
              <p:cNvSpPr txBox="1">
                <a:spLocks noRot="1" noChangeAspect="1" noMove="1" noResize="1" noEditPoints="1" noAdjustHandles="1" noChangeArrowheads="1" noChangeShapeType="1" noTextEdit="1"/>
              </p:cNvSpPr>
              <p:nvPr/>
            </p:nvSpPr>
            <p:spPr bwMode="auto">
              <a:xfrm>
                <a:off x="279779" y="1708245"/>
                <a:ext cx="8625386" cy="4733497"/>
              </a:xfrm>
              <a:prstGeom prst="rect">
                <a:avLst/>
              </a:prstGeom>
              <a:blipFill rotWithShape="1">
                <a:blip r:embed="rId2" cstate="print"/>
                <a:stretch>
                  <a:fillRect l="-989"/>
                </a:stretch>
              </a:blipFill>
              <a:ln w="9525">
                <a:noFill/>
                <a:miter lim="800000"/>
                <a:headEnd/>
                <a:tailEnd/>
              </a:ln>
            </p:spPr>
            <p:txBody>
              <a:bodyPr/>
              <a:lstStyle/>
              <a:p>
                <a:r>
                  <a:rPr lang="en-US">
                    <a:noFill/>
                  </a:rPr>
                  <a:t> </a:t>
                </a:r>
              </a:p>
            </p:txBody>
          </p:sp>
        </mc:Fallback>
      </mc:AlternateContent>
      <p:sp>
        <p:nvSpPr>
          <p:cNvPr id="2" name="Rectangle 1"/>
          <p:cNvSpPr/>
          <p:nvPr/>
        </p:nvSpPr>
        <p:spPr>
          <a:xfrm>
            <a:off x="279778" y="1238113"/>
            <a:ext cx="4769893" cy="523220"/>
          </a:xfrm>
          <a:prstGeom prst="rect">
            <a:avLst/>
          </a:prstGeom>
        </p:spPr>
        <p:txBody>
          <a:bodyPr wrap="square">
            <a:spAutoFit/>
          </a:bodyPr>
          <a:lstStyle/>
          <a:p>
            <a:pPr marL="457200" indent="-457200">
              <a:buFont typeface="Wingdings" pitchFamily="2" charset="2"/>
              <a:buChar char="q"/>
            </a:pPr>
            <a:r>
              <a:rPr lang="en-US" sz="2800" b="1" dirty="0" smtClean="0">
                <a:solidFill>
                  <a:schemeClr val="accent6">
                    <a:lumMod val="50000"/>
                  </a:schemeClr>
                </a:solidFill>
                <a:effectLst>
                  <a:outerShdw blurRad="38100" dist="38100" dir="2700000" algn="tl">
                    <a:srgbClr val="000000">
                      <a:alpha val="43137"/>
                    </a:srgbClr>
                  </a:outerShdw>
                </a:effectLst>
              </a:rPr>
              <a:t>Decision variables:</a:t>
            </a:r>
            <a:endParaRPr lang="en-US" dirty="0"/>
          </a:p>
        </p:txBody>
      </p:sp>
    </p:spTree>
    <p:extLst>
      <p:ext uri="{BB962C8B-B14F-4D97-AF65-F5344CB8AC3E}">
        <p14:creationId xmlns:p14="http://schemas.microsoft.com/office/powerpoint/2010/main" val="29459492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383" y="3440209"/>
            <a:ext cx="3756025" cy="115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1"/>
          <p:cNvSpPr txBox="1">
            <a:spLocks/>
          </p:cNvSpPr>
          <p:nvPr/>
        </p:nvSpPr>
        <p:spPr bwMode="auto">
          <a:xfrm>
            <a:off x="163775" y="77528"/>
            <a:ext cx="6883400" cy="603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r>
              <a:rPr lang="en-US" sz="2800" dirty="0"/>
              <a:t>Mathematical Model </a:t>
            </a:r>
            <a:r>
              <a:rPr lang="en-US" sz="2000" dirty="0"/>
              <a:t>(OFV)</a:t>
            </a:r>
          </a:p>
        </p:txBody>
      </p:sp>
      <mc:AlternateContent xmlns:mc="http://schemas.openxmlformats.org/markup-compatibility/2006" xmlns:a14="http://schemas.microsoft.com/office/drawing/2010/main">
        <mc:Choice Requires="a14">
          <p:sp>
            <p:nvSpPr>
              <p:cNvPr id="8" name="Rectangle 7"/>
              <p:cNvSpPr/>
              <p:nvPr/>
            </p:nvSpPr>
            <p:spPr>
              <a:xfrm>
                <a:off x="17252" y="1126834"/>
                <a:ext cx="8043484" cy="1764329"/>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fr-FR" sz="1200" b="0" i="1" smtClean="0">
                          <a:solidFill>
                            <a:schemeClr val="tx1"/>
                          </a:solidFill>
                          <a:latin typeface="Cambria Math"/>
                        </a:rPr>
                        <m:t>𝑂𝑏𝑗</m:t>
                      </m:r>
                      <m:r>
                        <a:rPr lang="fr-FR" sz="1200" b="0" i="1" smtClean="0">
                          <a:solidFill>
                            <a:schemeClr val="tx1"/>
                          </a:solidFill>
                          <a:latin typeface="Cambria Math"/>
                        </a:rPr>
                        <m:t>=</m:t>
                      </m:r>
                      <m:func>
                        <m:funcPr>
                          <m:ctrlPr>
                            <a:rPr lang="fr-FR" sz="1200" b="0" i="1" smtClean="0">
                              <a:solidFill>
                                <a:schemeClr val="tx1"/>
                              </a:solidFill>
                              <a:latin typeface="Cambria Math"/>
                            </a:rPr>
                          </m:ctrlPr>
                        </m:funcPr>
                        <m:fName>
                          <m:r>
                            <m:rPr>
                              <m:sty m:val="p"/>
                            </m:rPr>
                            <a:rPr lang="fr-FR" sz="1200" b="0" i="0" smtClean="0">
                              <a:solidFill>
                                <a:schemeClr val="tx1"/>
                              </a:solidFill>
                              <a:latin typeface="Cambria Math"/>
                            </a:rPr>
                            <m:t>min</m:t>
                          </m:r>
                        </m:fName>
                        <m:e>
                          <m:d>
                            <m:dPr>
                              <m:begChr m:val="["/>
                              <m:endChr m:val="]"/>
                              <m:ctrlPr>
                                <a:rPr lang="fr-FR" sz="1200" b="0" i="1" smtClean="0">
                                  <a:solidFill>
                                    <a:schemeClr val="tx1"/>
                                  </a:solidFill>
                                  <a:latin typeface="Cambria Math"/>
                                </a:rPr>
                              </m:ctrlPr>
                            </m:dPr>
                            <m:e>
                              <m:eqArr>
                                <m:eqArrPr>
                                  <m:ctrlPr>
                                    <a:rPr lang="en-US" sz="1200" i="1">
                                      <a:solidFill>
                                        <a:schemeClr val="tx1"/>
                                      </a:solidFill>
                                      <a:latin typeface="Cambria Math"/>
                                    </a:rPr>
                                  </m:ctrlPr>
                                </m:eqArrPr>
                                <m:e>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sSub>
                                        <m:sSubPr>
                                          <m:ctrlPr>
                                            <a:rPr lang="en-US" sz="1200" i="1">
                                              <a:solidFill>
                                                <a:schemeClr val="tx1"/>
                                              </a:solidFill>
                                              <a:latin typeface="Cambria Math"/>
                                            </a:rPr>
                                          </m:ctrlPr>
                                        </m:sSubPr>
                                        <m:e>
                                          <m:r>
                                            <a:rPr lang="en-US" sz="1200" i="1">
                                              <a:solidFill>
                                                <a:schemeClr val="tx1"/>
                                              </a:solidFill>
                                              <a:latin typeface="Cambria Math"/>
                                            </a:rPr>
                                            <m:t>𝐶𝑃</m:t>
                                          </m:r>
                                        </m:e>
                                        <m:sub>
                                          <m:r>
                                            <a:rPr lang="en-US" sz="1200" i="1">
                                              <a:solidFill>
                                                <a:schemeClr val="tx1"/>
                                              </a:solidFill>
                                              <a:latin typeface="Cambria Math"/>
                                            </a:rPr>
                                            <m:t>𝑝</m:t>
                                          </m:r>
                                        </m:sub>
                                      </m:sSub>
                                      <m:sSub>
                                        <m:sSubPr>
                                          <m:ctrlPr>
                                            <a:rPr lang="en-US" sz="1200" i="1">
                                              <a:solidFill>
                                                <a:schemeClr val="tx1"/>
                                              </a:solidFill>
                                              <a:latin typeface="Cambria Math"/>
                                            </a:rPr>
                                          </m:ctrlPr>
                                        </m:sSubPr>
                                        <m:e>
                                          <m:r>
                                            <a:rPr lang="en-US" sz="1200" i="1">
                                              <a:solidFill>
                                                <a:schemeClr val="tx1"/>
                                              </a:solidFill>
                                              <a:latin typeface="Cambria Math"/>
                                            </a:rPr>
                                            <m:t>𝑁</m:t>
                                          </m:r>
                                        </m:e>
                                        <m:sub>
                                          <m:r>
                                            <a:rPr lang="en-US" sz="1200" i="1">
                                              <a:solidFill>
                                                <a:schemeClr val="tx1"/>
                                              </a:solidFill>
                                              <a:latin typeface="Cambria Math"/>
                                            </a:rPr>
                                            <m:t>𝑝</m:t>
                                          </m:r>
                                        </m:sub>
                                      </m:sSub>
                                    </m:e>
                                  </m:nary>
                                  <m:r>
                                    <a:rPr lang="fr-FR" sz="1200" i="1">
                                      <a:solidFill>
                                        <a:schemeClr val="tx1"/>
                                      </a:solidFill>
                                      <a:latin typeface="Cambria Math"/>
                                    </a:rPr>
                                    <m:t>+</m:t>
                                  </m:r>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sSub>
                                        <m:sSubPr>
                                          <m:ctrlPr>
                                            <a:rPr lang="en-US" sz="1200" i="1">
                                              <a:solidFill>
                                                <a:schemeClr val="tx1"/>
                                              </a:solidFill>
                                              <a:latin typeface="Cambria Math"/>
                                            </a:rPr>
                                          </m:ctrlPr>
                                        </m:sSubPr>
                                        <m:e>
                                          <m:r>
                                            <a:rPr lang="en-US" sz="1200" i="1">
                                              <a:solidFill>
                                                <a:schemeClr val="tx1"/>
                                              </a:solidFill>
                                              <a:latin typeface="Cambria Math"/>
                                            </a:rPr>
                                            <m:t>𝐶𝑆</m:t>
                                          </m:r>
                                        </m:e>
                                        <m:sub>
                                          <m:r>
                                            <a:rPr lang="en-US" sz="1200" i="1">
                                              <a:solidFill>
                                                <a:schemeClr val="tx1"/>
                                              </a:solidFill>
                                              <a:latin typeface="Cambria Math"/>
                                            </a:rPr>
                                            <m:t>𝑝</m:t>
                                          </m:r>
                                        </m:sub>
                                      </m:sSub>
                                      <m:sSub>
                                        <m:sSubPr>
                                          <m:ctrlPr>
                                            <a:rPr lang="en-US" sz="1200" i="1">
                                              <a:solidFill>
                                                <a:schemeClr val="tx1"/>
                                              </a:solidFill>
                                              <a:latin typeface="Cambria Math"/>
                                            </a:rPr>
                                          </m:ctrlPr>
                                        </m:sSubPr>
                                        <m:e>
                                          <m:r>
                                            <a:rPr lang="en-US" sz="1200" i="1">
                                              <a:solidFill>
                                                <a:schemeClr val="tx1"/>
                                              </a:solidFill>
                                              <a:latin typeface="Cambria Math"/>
                                            </a:rPr>
                                            <m:t>𝑆𝑐𝑟𝑎𝑝</m:t>
                                          </m:r>
                                        </m:e>
                                        <m:sub>
                                          <m:r>
                                            <a:rPr lang="en-US" sz="1200" i="1">
                                              <a:solidFill>
                                                <a:schemeClr val="tx1"/>
                                              </a:solidFill>
                                              <a:latin typeface="Cambria Math"/>
                                            </a:rPr>
                                            <m:t>𝑝</m:t>
                                          </m:r>
                                        </m:sub>
                                      </m:sSub>
                                    </m:e>
                                  </m:nary>
                                  <m:r>
                                    <a:rPr lang="fr-FR" sz="1200" i="1">
                                      <a:solidFill>
                                        <a:schemeClr val="tx1"/>
                                      </a:solidFill>
                                      <a:latin typeface="Cambria Math"/>
                                    </a:rPr>
                                    <m:t>+</m:t>
                                  </m:r>
                                  <m:r>
                                    <m:rPr>
                                      <m:nor/>
                                    </m:rPr>
                                    <a:rPr lang="fr-FR" sz="1200" i="1" dirty="0">
                                      <a:solidFill>
                                        <a:schemeClr val="tx1"/>
                                      </a:solidFill>
                                      <a:latin typeface="Cambria Math"/>
                                    </a:rPr>
                                    <m:t> </m:t>
                                  </m:r>
                                </m:e>
                                <m:e>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nary>
                                        <m:naryPr>
                                          <m:chr m:val="∑"/>
                                          <m:limLoc m:val="undOvr"/>
                                          <m:ctrlPr>
                                            <a:rPr lang="en-US" sz="1200" i="1">
                                              <a:solidFill>
                                                <a:schemeClr val="tx1"/>
                                              </a:solidFill>
                                              <a:latin typeface="Cambria Math"/>
                                            </a:rPr>
                                          </m:ctrlPr>
                                        </m:naryPr>
                                        <m:sub>
                                          <m:r>
                                            <a:rPr lang="en-US" sz="1200" i="1">
                                              <a:solidFill>
                                                <a:schemeClr val="tx1"/>
                                              </a:solidFill>
                                              <a:latin typeface="Cambria Math"/>
                                            </a:rPr>
                                            <m:t>𝑘</m:t>
                                          </m:r>
                                          <m:r>
                                            <a:rPr lang="en-US" sz="1200" i="1">
                                              <a:solidFill>
                                                <a:schemeClr val="tx1"/>
                                              </a:solidFill>
                                              <a:latin typeface="Cambria Math"/>
                                            </a:rPr>
                                            <m:t>=1</m:t>
                                          </m:r>
                                        </m:sub>
                                        <m:sup>
                                          <m:r>
                                            <a:rPr lang="en-US" sz="1200" i="1">
                                              <a:solidFill>
                                                <a:schemeClr val="tx1"/>
                                              </a:solidFill>
                                              <a:latin typeface="Cambria Math"/>
                                            </a:rPr>
                                            <m:t>𝐾</m:t>
                                          </m:r>
                                        </m:sup>
                                        <m:e>
                                          <m:r>
                                            <a:rPr lang="en-US" sz="1200" i="1">
                                              <a:solidFill>
                                                <a:schemeClr val="tx1"/>
                                              </a:solidFill>
                                              <a:latin typeface="Cambria Math"/>
                                            </a:rPr>
                                            <m:t>𝐶</m:t>
                                          </m:r>
                                          <m:sSub>
                                            <m:sSubPr>
                                              <m:ctrlPr>
                                                <a:rPr lang="en-US" sz="1200" i="1">
                                                  <a:solidFill>
                                                    <a:schemeClr val="tx1"/>
                                                  </a:solidFill>
                                                  <a:latin typeface="Cambria Math"/>
                                                </a:rPr>
                                              </m:ctrlPr>
                                            </m:sSubPr>
                                            <m:e>
                                              <m:r>
                                                <a:rPr lang="en-US" sz="1200" i="1">
                                                  <a:solidFill>
                                                    <a:schemeClr val="tx1"/>
                                                  </a:solidFill>
                                                  <a:latin typeface="Cambria Math"/>
                                                </a:rPr>
                                                <m:t>𝐹𝐶𝐼</m:t>
                                              </m:r>
                                            </m:e>
                                            <m:sub>
                                              <m:r>
                                                <a:rPr lang="en-US" sz="1200" i="1">
                                                  <a:solidFill>
                                                    <a:schemeClr val="tx1"/>
                                                  </a:solidFill>
                                                  <a:latin typeface="Cambria Math"/>
                                                </a:rPr>
                                                <m:t>𝑝𝑘</m:t>
                                              </m:r>
                                            </m:sub>
                                          </m:sSub>
                                          <m:sSub>
                                            <m:sSubPr>
                                              <m:ctrlPr>
                                                <a:rPr lang="en-US" sz="1200" i="1">
                                                  <a:solidFill>
                                                    <a:schemeClr val="tx1"/>
                                                  </a:solidFill>
                                                  <a:latin typeface="Cambria Math"/>
                                                </a:rPr>
                                              </m:ctrlPr>
                                            </m:sSubPr>
                                            <m:e>
                                              <m:r>
                                                <a:rPr lang="en-US" sz="1200" i="1">
                                                  <a:solidFill>
                                                    <a:schemeClr val="tx1"/>
                                                  </a:solidFill>
                                                  <a:latin typeface="Cambria Math"/>
                                                </a:rPr>
                                                <m:t>𝑁𝐶𝐼𝑆</m:t>
                                              </m:r>
                                            </m:e>
                                            <m:sub>
                                              <m:r>
                                                <a:rPr lang="en-US" sz="1200" i="1">
                                                  <a:solidFill>
                                                    <a:schemeClr val="tx1"/>
                                                  </a:solidFill>
                                                  <a:latin typeface="Cambria Math"/>
                                                </a:rPr>
                                                <m:t>𝑝𝑘</m:t>
                                              </m:r>
                                            </m:sub>
                                          </m:sSub>
                                        </m:e>
                                      </m:nary>
                                    </m:e>
                                  </m:nary>
                                  <m:r>
                                    <a:rPr lang="en-US" sz="1200" i="1">
                                      <a:solidFill>
                                        <a:schemeClr val="tx1"/>
                                      </a:solidFill>
                                      <a:latin typeface="Cambria Math"/>
                                    </a:rPr>
                                    <m:t>+</m:t>
                                  </m:r>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nary>
                                        <m:naryPr>
                                          <m:chr m:val="∑"/>
                                          <m:limLoc m:val="undOvr"/>
                                          <m:ctrlPr>
                                            <a:rPr lang="en-US" sz="1200" i="1">
                                              <a:solidFill>
                                                <a:schemeClr val="tx1"/>
                                              </a:solidFill>
                                              <a:latin typeface="Cambria Math"/>
                                            </a:rPr>
                                          </m:ctrlPr>
                                        </m:naryPr>
                                        <m:sub>
                                          <m:r>
                                            <a:rPr lang="en-US" sz="1200" i="1">
                                              <a:solidFill>
                                                <a:schemeClr val="tx1"/>
                                              </a:solidFill>
                                              <a:latin typeface="Cambria Math"/>
                                            </a:rPr>
                                            <m:t>𝑘</m:t>
                                          </m:r>
                                          <m:r>
                                            <a:rPr lang="en-US" sz="1200" i="1">
                                              <a:solidFill>
                                                <a:schemeClr val="tx1"/>
                                              </a:solidFill>
                                              <a:latin typeface="Cambria Math"/>
                                            </a:rPr>
                                            <m:t>=1</m:t>
                                          </m:r>
                                        </m:sub>
                                        <m:sup>
                                          <m:r>
                                            <a:rPr lang="en-US" sz="1200" i="1">
                                              <a:solidFill>
                                                <a:schemeClr val="tx1"/>
                                              </a:solidFill>
                                              <a:latin typeface="Cambria Math"/>
                                            </a:rPr>
                                            <m:t>𝐾</m:t>
                                          </m:r>
                                        </m:sup>
                                        <m:e>
                                          <m:sSub>
                                            <m:sSubPr>
                                              <m:ctrlPr>
                                                <a:rPr lang="en-US" sz="1200" i="1">
                                                  <a:solidFill>
                                                    <a:schemeClr val="tx1"/>
                                                  </a:solidFill>
                                                  <a:latin typeface="Cambria Math"/>
                                                </a:rPr>
                                              </m:ctrlPr>
                                            </m:sSubPr>
                                            <m:e>
                                              <m:r>
                                                <a:rPr lang="en-US" sz="1200" i="1">
                                                  <a:solidFill>
                                                    <a:schemeClr val="tx1"/>
                                                  </a:solidFill>
                                                  <a:latin typeface="Cambria Math"/>
                                                </a:rPr>
                                                <m:t>𝐶𝐹</m:t>
                                              </m:r>
                                            </m:e>
                                            <m:sub>
                                              <m:r>
                                                <a:rPr lang="en-US" sz="1200" i="1">
                                                  <a:solidFill>
                                                    <a:schemeClr val="tx1"/>
                                                  </a:solidFill>
                                                  <a:latin typeface="Cambria Math"/>
                                                </a:rPr>
                                                <m:t>𝑘</m:t>
                                              </m:r>
                                            </m:sub>
                                          </m:sSub>
                                          <m:r>
                                            <a:rPr lang="en-US" sz="1200" i="1">
                                              <a:solidFill>
                                                <a:schemeClr val="tx1"/>
                                              </a:solidFill>
                                              <a:latin typeface="Cambria Math"/>
                                            </a:rPr>
                                            <m:t>𝐶</m:t>
                                          </m:r>
                                          <m:sSub>
                                            <m:sSubPr>
                                              <m:ctrlPr>
                                                <a:rPr lang="en-US" sz="1200" i="1">
                                                  <a:solidFill>
                                                    <a:schemeClr val="tx1"/>
                                                  </a:solidFill>
                                                  <a:latin typeface="Cambria Math"/>
                                                </a:rPr>
                                              </m:ctrlPr>
                                            </m:sSubPr>
                                            <m:e>
                                              <m:r>
                                                <a:rPr lang="en-US" sz="1200" i="1">
                                                  <a:solidFill>
                                                    <a:schemeClr val="tx1"/>
                                                  </a:solidFill>
                                                  <a:latin typeface="Cambria Math"/>
                                                </a:rPr>
                                                <m:t>𝑉𝐶𝐼</m:t>
                                              </m:r>
                                            </m:e>
                                            <m:sub>
                                              <m:r>
                                                <a:rPr lang="en-US" sz="1200" i="1">
                                                  <a:solidFill>
                                                    <a:schemeClr val="tx1"/>
                                                  </a:solidFill>
                                                  <a:latin typeface="Cambria Math"/>
                                                </a:rPr>
                                                <m:t>𝑝𝑘</m:t>
                                              </m:r>
                                            </m:sub>
                                          </m:sSub>
                                          <m:sSub>
                                            <m:sSubPr>
                                              <m:ctrlPr>
                                                <a:rPr lang="en-US" sz="1200" i="1">
                                                  <a:solidFill>
                                                    <a:schemeClr val="tx1"/>
                                                  </a:solidFill>
                                                  <a:latin typeface="Cambria Math"/>
                                                </a:rPr>
                                              </m:ctrlPr>
                                            </m:sSubPr>
                                            <m:e>
                                              <m:r>
                                                <a:rPr lang="en-US" sz="1200" i="1">
                                                  <a:solidFill>
                                                    <a:schemeClr val="tx1"/>
                                                  </a:solidFill>
                                                  <a:latin typeface="Cambria Math"/>
                                                </a:rPr>
                                                <m:t>𝑁𝑋𝐶</m:t>
                                              </m:r>
                                            </m:e>
                                            <m:sub>
                                              <m:r>
                                                <a:rPr lang="en-US" sz="1200" i="1">
                                                  <a:solidFill>
                                                    <a:schemeClr val="tx1"/>
                                                  </a:solidFill>
                                                  <a:latin typeface="Cambria Math"/>
                                                </a:rPr>
                                                <m:t>𝑝</m:t>
                                              </m:r>
                                            </m:sub>
                                          </m:sSub>
                                        </m:e>
                                      </m:nary>
                                    </m:e>
                                  </m:nary>
                                  <m:r>
                                    <a:rPr lang="en-US" sz="1200" i="1">
                                      <a:solidFill>
                                        <a:schemeClr val="tx1"/>
                                      </a:solidFill>
                                      <a:latin typeface="Cambria Math"/>
                                    </a:rPr>
                                    <m:t>+</m:t>
                                  </m:r>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nary>
                                        <m:naryPr>
                                          <m:chr m:val="∑"/>
                                          <m:limLoc m:val="undOvr"/>
                                          <m:ctrlPr>
                                            <a:rPr lang="en-US" sz="1200" i="1">
                                              <a:solidFill>
                                                <a:schemeClr val="tx1"/>
                                              </a:solidFill>
                                              <a:latin typeface="Cambria Math"/>
                                            </a:rPr>
                                          </m:ctrlPr>
                                        </m:naryPr>
                                        <m:sub>
                                          <m:r>
                                            <a:rPr lang="en-US" sz="1200" i="1">
                                              <a:solidFill>
                                                <a:schemeClr val="tx1"/>
                                              </a:solidFill>
                                              <a:latin typeface="Cambria Math"/>
                                            </a:rPr>
                                            <m:t>𝑘</m:t>
                                          </m:r>
                                          <m:r>
                                            <a:rPr lang="en-US" sz="1200" i="1">
                                              <a:solidFill>
                                                <a:schemeClr val="tx1"/>
                                              </a:solidFill>
                                              <a:latin typeface="Cambria Math"/>
                                            </a:rPr>
                                            <m:t>=1</m:t>
                                          </m:r>
                                        </m:sub>
                                        <m:sup>
                                          <m:r>
                                            <a:rPr lang="en-US" sz="1200" i="1">
                                              <a:solidFill>
                                                <a:schemeClr val="tx1"/>
                                              </a:solidFill>
                                              <a:latin typeface="Cambria Math"/>
                                            </a:rPr>
                                            <m:t>𝐾</m:t>
                                          </m:r>
                                        </m:sup>
                                        <m:e>
                                          <m:r>
                                            <a:rPr lang="en-US" sz="1200" i="1">
                                              <a:solidFill>
                                                <a:schemeClr val="tx1"/>
                                              </a:solidFill>
                                              <a:latin typeface="Cambria Math"/>
                                            </a:rPr>
                                            <m:t>𝐶</m:t>
                                          </m:r>
                                          <m:sSub>
                                            <m:sSubPr>
                                              <m:ctrlPr>
                                                <a:rPr lang="en-US" sz="1200" i="1">
                                                  <a:solidFill>
                                                    <a:schemeClr val="tx1"/>
                                                  </a:solidFill>
                                                  <a:latin typeface="Cambria Math"/>
                                                </a:rPr>
                                              </m:ctrlPr>
                                            </m:sSubPr>
                                            <m:e>
                                              <m:r>
                                                <a:rPr lang="en-US" sz="1200" i="1">
                                                  <a:solidFill>
                                                    <a:schemeClr val="tx1"/>
                                                  </a:solidFill>
                                                  <a:latin typeface="Cambria Math"/>
                                                </a:rPr>
                                                <m:t>𝐹𝑀𝐼</m:t>
                                              </m:r>
                                            </m:e>
                                            <m:sub>
                                              <m:r>
                                                <a:rPr lang="en-US" sz="1200" i="1">
                                                  <a:solidFill>
                                                    <a:schemeClr val="tx1"/>
                                                  </a:solidFill>
                                                  <a:latin typeface="Cambria Math"/>
                                                </a:rPr>
                                                <m:t>𝑝𝑘</m:t>
                                              </m:r>
                                            </m:sub>
                                          </m:sSub>
                                          <m:sSub>
                                            <m:sSubPr>
                                              <m:ctrlPr>
                                                <a:rPr lang="en-US" sz="1200" i="1">
                                                  <a:solidFill>
                                                    <a:schemeClr val="tx1"/>
                                                  </a:solidFill>
                                                  <a:latin typeface="Cambria Math"/>
                                                </a:rPr>
                                              </m:ctrlPr>
                                            </m:sSubPr>
                                            <m:e>
                                              <m:r>
                                                <a:rPr lang="en-US" sz="1200" i="1">
                                                  <a:solidFill>
                                                    <a:schemeClr val="tx1"/>
                                                  </a:solidFill>
                                                  <a:latin typeface="Cambria Math"/>
                                                </a:rPr>
                                                <m:t>𝑁𝑀𝐼𝑆</m:t>
                                              </m:r>
                                            </m:e>
                                            <m:sub>
                                              <m:r>
                                                <a:rPr lang="en-US" sz="1200" i="1">
                                                  <a:solidFill>
                                                    <a:schemeClr val="tx1"/>
                                                  </a:solidFill>
                                                  <a:latin typeface="Cambria Math"/>
                                                </a:rPr>
                                                <m:t>𝑝𝑘</m:t>
                                              </m:r>
                                            </m:sub>
                                          </m:sSub>
                                        </m:e>
                                      </m:nary>
                                    </m:e>
                                  </m:nary>
                                  <m:r>
                                    <a:rPr lang="en-US" sz="1200" i="1">
                                      <a:solidFill>
                                        <a:schemeClr val="tx1"/>
                                      </a:solidFill>
                                      <a:latin typeface="Cambria Math"/>
                                    </a:rPr>
                                    <m:t>+</m:t>
                                  </m:r>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nary>
                                        <m:naryPr>
                                          <m:chr m:val="∑"/>
                                          <m:limLoc m:val="undOvr"/>
                                          <m:ctrlPr>
                                            <a:rPr lang="en-US" sz="1200" i="1">
                                              <a:solidFill>
                                                <a:schemeClr val="tx1"/>
                                              </a:solidFill>
                                              <a:latin typeface="Cambria Math"/>
                                            </a:rPr>
                                          </m:ctrlPr>
                                        </m:naryPr>
                                        <m:sub>
                                          <m:r>
                                            <a:rPr lang="en-US" sz="1200" i="1">
                                              <a:solidFill>
                                                <a:schemeClr val="tx1"/>
                                              </a:solidFill>
                                              <a:latin typeface="Cambria Math"/>
                                            </a:rPr>
                                            <m:t>𝑘</m:t>
                                          </m:r>
                                          <m:r>
                                            <a:rPr lang="en-US" sz="1200" i="1">
                                              <a:solidFill>
                                                <a:schemeClr val="tx1"/>
                                              </a:solidFill>
                                              <a:latin typeface="Cambria Math"/>
                                            </a:rPr>
                                            <m:t>=1</m:t>
                                          </m:r>
                                        </m:sub>
                                        <m:sup>
                                          <m:r>
                                            <a:rPr lang="en-US" sz="1200" i="1">
                                              <a:solidFill>
                                                <a:schemeClr val="tx1"/>
                                              </a:solidFill>
                                              <a:latin typeface="Cambria Math"/>
                                            </a:rPr>
                                            <m:t>𝐾</m:t>
                                          </m:r>
                                        </m:sup>
                                        <m:e>
                                          <m:sSub>
                                            <m:sSubPr>
                                              <m:ctrlPr>
                                                <a:rPr lang="en-US" sz="1200" i="1">
                                                  <a:solidFill>
                                                    <a:schemeClr val="tx1"/>
                                                  </a:solidFill>
                                                  <a:latin typeface="Cambria Math"/>
                                                </a:rPr>
                                              </m:ctrlPr>
                                            </m:sSubPr>
                                            <m:e>
                                              <m:r>
                                                <a:rPr lang="en-US" sz="1200" i="1">
                                                  <a:solidFill>
                                                    <a:schemeClr val="tx1"/>
                                                  </a:solidFill>
                                                  <a:latin typeface="Cambria Math"/>
                                                </a:rPr>
                                                <m:t>𝑀𝐹</m:t>
                                              </m:r>
                                            </m:e>
                                            <m:sub>
                                              <m:r>
                                                <a:rPr lang="en-US" sz="1200" i="1">
                                                  <a:solidFill>
                                                    <a:schemeClr val="tx1"/>
                                                  </a:solidFill>
                                                  <a:latin typeface="Cambria Math"/>
                                                </a:rPr>
                                                <m:t>𝑘</m:t>
                                              </m:r>
                                            </m:sub>
                                          </m:sSub>
                                          <m:r>
                                            <a:rPr lang="en-US" sz="1200" i="1">
                                              <a:solidFill>
                                                <a:schemeClr val="tx1"/>
                                              </a:solidFill>
                                              <a:latin typeface="Cambria Math"/>
                                            </a:rPr>
                                            <m:t>𝐶</m:t>
                                          </m:r>
                                          <m:sSub>
                                            <m:sSubPr>
                                              <m:ctrlPr>
                                                <a:rPr lang="en-US" sz="1200" i="1">
                                                  <a:solidFill>
                                                    <a:schemeClr val="tx1"/>
                                                  </a:solidFill>
                                                  <a:latin typeface="Cambria Math"/>
                                                </a:rPr>
                                              </m:ctrlPr>
                                            </m:sSubPr>
                                            <m:e>
                                              <m:r>
                                                <a:rPr lang="en-US" sz="1200" i="1">
                                                  <a:solidFill>
                                                    <a:schemeClr val="tx1"/>
                                                  </a:solidFill>
                                                  <a:latin typeface="Cambria Math"/>
                                                </a:rPr>
                                                <m:t>𝑉𝑀𝐼</m:t>
                                              </m:r>
                                            </m:e>
                                            <m:sub>
                                              <m:r>
                                                <a:rPr lang="en-US" sz="1200" i="1">
                                                  <a:solidFill>
                                                    <a:schemeClr val="tx1"/>
                                                  </a:solidFill>
                                                  <a:latin typeface="Cambria Math"/>
                                                </a:rPr>
                                                <m:t>𝑝𝑘</m:t>
                                              </m:r>
                                            </m:sub>
                                          </m:sSub>
                                          <m:sSub>
                                            <m:sSubPr>
                                              <m:ctrlPr>
                                                <a:rPr lang="en-US" sz="1200" i="1">
                                                  <a:solidFill>
                                                    <a:schemeClr val="tx1"/>
                                                  </a:solidFill>
                                                  <a:latin typeface="Cambria Math"/>
                                                </a:rPr>
                                              </m:ctrlPr>
                                            </m:sSubPr>
                                            <m:e>
                                              <m:r>
                                                <a:rPr lang="en-US" sz="1200" i="1">
                                                  <a:solidFill>
                                                    <a:schemeClr val="tx1"/>
                                                  </a:solidFill>
                                                  <a:latin typeface="Cambria Math"/>
                                                </a:rPr>
                                                <m:t>𝑁𝑋𝑀</m:t>
                                              </m:r>
                                            </m:e>
                                            <m:sub>
                                              <m:r>
                                                <a:rPr lang="en-US" sz="1200" i="1">
                                                  <a:solidFill>
                                                    <a:schemeClr val="tx1"/>
                                                  </a:solidFill>
                                                  <a:latin typeface="Cambria Math"/>
                                                </a:rPr>
                                                <m:t>𝑝</m:t>
                                              </m:r>
                                            </m:sub>
                                          </m:sSub>
                                        </m:e>
                                      </m:nary>
                                    </m:e>
                                  </m:nary>
                                  <m:r>
                                    <a:rPr lang="fr-FR" sz="1200" i="1" smtClean="0">
                                      <a:solidFill>
                                        <a:schemeClr val="tx1"/>
                                      </a:solidFill>
                                      <a:latin typeface="Cambria Math"/>
                                    </a:rPr>
                                    <m:t>+</m:t>
                                  </m:r>
                                </m:e>
                                <m:e>
                                  <m:r>
                                    <m:rPr>
                                      <m:nor/>
                                    </m:rPr>
                                    <a:rPr lang="fr-FR" sz="1200" i="1" dirty="0">
                                      <a:solidFill>
                                        <a:schemeClr val="tx1"/>
                                      </a:solidFill>
                                      <a:latin typeface="Cambria Math"/>
                                    </a:rPr>
                                    <m:t> </m:t>
                                  </m:r>
                                  <m:nary>
                                    <m:naryPr>
                                      <m:chr m:val="∑"/>
                                      <m:limLoc m:val="undOvr"/>
                                      <m:ctrlPr>
                                        <a:rPr lang="en-US" sz="1200" i="1">
                                          <a:solidFill>
                                            <a:schemeClr val="tx1"/>
                                          </a:solidFill>
                                          <a:latin typeface="Cambria Math"/>
                                        </a:rPr>
                                      </m:ctrlPr>
                                    </m:naryPr>
                                    <m:sub>
                                      <m:r>
                                        <a:rPr lang="en-US" sz="1200" i="1">
                                          <a:solidFill>
                                            <a:schemeClr val="tx1"/>
                                          </a:solidFill>
                                          <a:latin typeface="Cambria Math"/>
                                        </a:rPr>
                                        <m:t>𝑝</m:t>
                                      </m:r>
                                      <m:r>
                                        <a:rPr lang="en-US" sz="1200" i="1">
                                          <a:solidFill>
                                            <a:schemeClr val="tx1"/>
                                          </a:solidFill>
                                          <a:latin typeface="Cambria Math"/>
                                        </a:rPr>
                                        <m:t>=1</m:t>
                                      </m:r>
                                    </m:sub>
                                    <m:sup>
                                      <m:r>
                                        <a:rPr lang="en-US" sz="1200" i="1">
                                          <a:solidFill>
                                            <a:schemeClr val="tx1"/>
                                          </a:solidFill>
                                          <a:latin typeface="Cambria Math"/>
                                        </a:rPr>
                                        <m:t>𝑃</m:t>
                                      </m:r>
                                    </m:sup>
                                    <m:e>
                                      <m:nary>
                                        <m:naryPr>
                                          <m:chr m:val="∑"/>
                                          <m:limLoc m:val="undOvr"/>
                                          <m:ctrlPr>
                                            <a:rPr lang="en-US" sz="1200" i="1">
                                              <a:solidFill>
                                                <a:schemeClr val="tx1"/>
                                              </a:solidFill>
                                              <a:latin typeface="Cambria Math"/>
                                            </a:rPr>
                                          </m:ctrlPr>
                                        </m:naryPr>
                                        <m:sub>
                                          <m:r>
                                            <a:rPr lang="en-US" sz="1200" i="1">
                                              <a:solidFill>
                                                <a:schemeClr val="tx1"/>
                                              </a:solidFill>
                                              <a:latin typeface="Cambria Math"/>
                                            </a:rPr>
                                            <m:t>𝑘</m:t>
                                          </m:r>
                                          <m:r>
                                            <a:rPr lang="en-US" sz="1200" i="1">
                                              <a:solidFill>
                                                <a:schemeClr val="tx1"/>
                                              </a:solidFill>
                                              <a:latin typeface="Cambria Math"/>
                                            </a:rPr>
                                            <m:t>=1</m:t>
                                          </m:r>
                                        </m:sub>
                                        <m:sup>
                                          <m:r>
                                            <a:rPr lang="en-US" sz="1200" i="1">
                                              <a:solidFill>
                                                <a:schemeClr val="tx1"/>
                                              </a:solidFill>
                                              <a:latin typeface="Cambria Math"/>
                                            </a:rPr>
                                            <m:t>𝐾</m:t>
                                          </m:r>
                                        </m:sup>
                                        <m:e>
                                          <m:sSub>
                                            <m:sSubPr>
                                              <m:ctrlPr>
                                                <a:rPr lang="en-US" sz="1200" i="1">
                                                  <a:solidFill>
                                                    <a:schemeClr val="tx1"/>
                                                  </a:solidFill>
                                                  <a:latin typeface="Cambria Math"/>
                                                </a:rPr>
                                              </m:ctrlPr>
                                            </m:sSubPr>
                                            <m:e>
                                              <m:r>
                                                <a:rPr lang="en-US" sz="1200" i="1">
                                                  <a:solidFill>
                                                    <a:schemeClr val="tx1"/>
                                                  </a:solidFill>
                                                  <a:latin typeface="Cambria Math"/>
                                                </a:rPr>
                                                <m:t>𝐶𝐷𝑀</m:t>
                                              </m:r>
                                            </m:e>
                                            <m:sub>
                                              <m:r>
                                                <a:rPr lang="en-US" sz="1200" i="1">
                                                  <a:solidFill>
                                                    <a:schemeClr val="tx1"/>
                                                  </a:solidFill>
                                                  <a:latin typeface="Cambria Math"/>
                                                </a:rPr>
                                                <m:t>𝑘</m:t>
                                              </m:r>
                                            </m:sub>
                                          </m:sSub>
                                          <m:d>
                                            <m:dPr>
                                              <m:ctrlPr>
                                                <a:rPr lang="en-US" sz="1200" i="1">
                                                  <a:solidFill>
                                                    <a:schemeClr val="tx1"/>
                                                  </a:solidFill>
                                                  <a:latin typeface="Cambria Math"/>
                                                </a:rPr>
                                              </m:ctrlPr>
                                            </m:dPr>
                                            <m:e>
                                              <m:sSub>
                                                <m:sSubPr>
                                                  <m:ctrlPr>
                                                    <a:rPr lang="en-US" sz="1200" i="1">
                                                      <a:solidFill>
                                                        <a:schemeClr val="tx1"/>
                                                      </a:solidFill>
                                                      <a:latin typeface="Cambria Math"/>
                                                    </a:rPr>
                                                  </m:ctrlPr>
                                                </m:sSubPr>
                                                <m:e>
                                                  <m:r>
                                                    <a:rPr lang="en-US" sz="1200" i="1">
                                                      <a:solidFill>
                                                        <a:schemeClr val="tx1"/>
                                                      </a:solidFill>
                                                      <a:latin typeface="Cambria Math"/>
                                                    </a:rPr>
                                                    <m:t>𝑁𝐹𝑅𝐴𝐶𝐼</m:t>
                                                  </m:r>
                                                </m:e>
                                                <m:sub>
                                                  <m:r>
                                                    <a:rPr lang="en-US" sz="1200" i="1">
                                                      <a:solidFill>
                                                        <a:schemeClr val="tx1"/>
                                                      </a:solidFill>
                                                      <a:latin typeface="Cambria Math"/>
                                                    </a:rPr>
                                                    <m:t>𝑝𝑘</m:t>
                                                  </m:r>
                                                </m:sub>
                                              </m:sSub>
                                              <m:sSub>
                                                <m:sSubPr>
                                                  <m:ctrlPr>
                                                    <a:rPr lang="en-US" sz="1200" i="1">
                                                      <a:solidFill>
                                                        <a:schemeClr val="tx1"/>
                                                      </a:solidFill>
                                                      <a:latin typeface="Cambria Math"/>
                                                    </a:rPr>
                                                  </m:ctrlPr>
                                                </m:sSubPr>
                                                <m:e>
                                                  <m:r>
                                                    <a:rPr lang="en-US" sz="1200" i="1">
                                                      <a:solidFill>
                                                        <a:schemeClr val="tx1"/>
                                                      </a:solidFill>
                                                      <a:latin typeface="Cambria Math"/>
                                                    </a:rPr>
                                                    <m:t>𝛽</m:t>
                                                  </m:r>
                                                </m:e>
                                                <m:sub>
                                                  <m:r>
                                                    <a:rPr lang="en-US" sz="1200" i="1">
                                                      <a:solidFill>
                                                        <a:schemeClr val="tx1"/>
                                                      </a:solidFill>
                                                      <a:latin typeface="Cambria Math"/>
                                                    </a:rPr>
                                                    <m:t>𝑝𝑘</m:t>
                                                  </m:r>
                                                </m:sub>
                                              </m:sSub>
                                              <m:r>
                                                <a:rPr lang="en-US" sz="1200" i="1">
                                                  <a:solidFill>
                                                    <a:schemeClr val="tx1"/>
                                                  </a:solidFill>
                                                  <a:latin typeface="Cambria Math"/>
                                                </a:rPr>
                                                <m:t>+</m:t>
                                              </m:r>
                                              <m:sSub>
                                                <m:sSubPr>
                                                  <m:ctrlPr>
                                                    <a:rPr lang="en-US" sz="1200" i="1">
                                                      <a:solidFill>
                                                        <a:schemeClr val="tx1"/>
                                                      </a:solidFill>
                                                      <a:latin typeface="Cambria Math"/>
                                                    </a:rPr>
                                                  </m:ctrlPr>
                                                </m:sSubPr>
                                                <m:e>
                                                  <m:r>
                                                    <a:rPr lang="en-US" sz="1200" i="1">
                                                      <a:solidFill>
                                                        <a:schemeClr val="tx1"/>
                                                      </a:solidFill>
                                                      <a:latin typeface="Cambria Math"/>
                                                    </a:rPr>
                                                    <m:t>𝑁𝐹𝑅𝐴𝑀𝐼</m:t>
                                                  </m:r>
                                                </m:e>
                                                <m:sub>
                                                  <m:r>
                                                    <a:rPr lang="en-US" sz="1200" i="1">
                                                      <a:solidFill>
                                                        <a:schemeClr val="tx1"/>
                                                      </a:solidFill>
                                                      <a:latin typeface="Cambria Math"/>
                                                    </a:rPr>
                                                    <m:t>𝑝𝑘</m:t>
                                                  </m:r>
                                                </m:sub>
                                              </m:sSub>
                                            </m:e>
                                          </m:d>
                                        </m:e>
                                      </m:nary>
                                    </m:e>
                                  </m:nary>
                                  <m:r>
                                    <m:rPr>
                                      <m:nor/>
                                    </m:rPr>
                                    <a:rPr lang="en-US" sz="1200" dirty="0">
                                      <a:solidFill>
                                        <a:schemeClr val="tx1"/>
                                      </a:solidFill>
                                    </a:rPr>
                                    <m:t> </m:t>
                                  </m:r>
                                </m:e>
                              </m:eqArr>
                            </m:e>
                          </m:d>
                        </m:e>
                      </m:func>
                    </m:oMath>
                  </m:oMathPara>
                </a14:m>
                <a:endParaRPr lang="en-US" sz="1200" dirty="0">
                  <a:solidFill>
                    <a:schemeClr val="tx1"/>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7252" y="1126834"/>
                <a:ext cx="8043484" cy="1764329"/>
              </a:xfrm>
              <a:prstGeom prst="rect">
                <a:avLst/>
              </a:prstGeom>
              <a:blipFill rotWithShape="1">
                <a:blip r:embed="rId3" cstate="print"/>
                <a:stretch>
                  <a:fillRect/>
                </a:stretch>
              </a:blipFill>
            </p:spPr>
            <p:txBody>
              <a:bodyPr/>
              <a:lstStyle/>
              <a:p>
                <a:r>
                  <a:rPr lang="fr-FR">
                    <a:noFill/>
                  </a:rPr>
                  <a:t> </a:t>
                </a:r>
              </a:p>
            </p:txBody>
          </p:sp>
        </mc:Fallback>
      </mc:AlternateContent>
      <p:sp>
        <p:nvSpPr>
          <p:cNvPr id="9" name="Rectangle 8"/>
          <p:cNvSpPr/>
          <p:nvPr/>
        </p:nvSpPr>
        <p:spPr>
          <a:xfrm>
            <a:off x="3278036" y="1152712"/>
            <a:ext cx="735079" cy="552741"/>
          </a:xfrm>
          <a:prstGeom prst="wedgeRectCallout">
            <a:avLst>
              <a:gd name="adj1" fmla="val -72297"/>
              <a:gd name="adj2" fmla="val -26713"/>
            </a:avLst>
          </a:prstGeom>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10" name="Rectangle 9"/>
          <p:cNvSpPr/>
          <p:nvPr/>
        </p:nvSpPr>
        <p:spPr>
          <a:xfrm>
            <a:off x="1492371" y="1132212"/>
            <a:ext cx="1621766" cy="284672"/>
          </a:xfrm>
          <a:prstGeom prst="rect">
            <a:avLst/>
          </a:prstGeom>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fr-FR" sz="1600" dirty="0"/>
              <a:t>Production </a:t>
            </a:r>
            <a:r>
              <a:rPr lang="en-US" sz="1600" dirty="0" smtClean="0"/>
              <a:t>Cost</a:t>
            </a:r>
            <a:endParaRPr lang="en-US" sz="1600" dirty="0"/>
          </a:p>
        </p:txBody>
      </p:sp>
      <p:sp>
        <p:nvSpPr>
          <p:cNvPr id="11" name="Rectangle 10"/>
          <p:cNvSpPr/>
          <p:nvPr/>
        </p:nvSpPr>
        <p:spPr>
          <a:xfrm>
            <a:off x="4151134" y="1152712"/>
            <a:ext cx="1007461" cy="552741"/>
          </a:xfrm>
          <a:prstGeom prst="wedgeRectCallout">
            <a:avLst>
              <a:gd name="adj1" fmla="val 63693"/>
              <a:gd name="adj2" fmla="val -29637"/>
            </a:avLst>
          </a:prstGeom>
          <a:solidFill>
            <a:srgbClr val="FF000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12" name="Rectangle 11"/>
          <p:cNvSpPr/>
          <p:nvPr/>
        </p:nvSpPr>
        <p:spPr>
          <a:xfrm>
            <a:off x="5317562" y="1126834"/>
            <a:ext cx="1621766" cy="284672"/>
          </a:xfrm>
          <a:prstGeom prst="rect">
            <a:avLst/>
          </a:prstGeom>
          <a:solidFill>
            <a:srgbClr val="FF000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600" dirty="0" smtClean="0"/>
              <a:t>Scrap</a:t>
            </a:r>
            <a:r>
              <a:rPr lang="fr-FR" sz="1600" dirty="0" smtClean="0"/>
              <a:t> </a:t>
            </a:r>
            <a:r>
              <a:rPr lang="en-US" sz="1600" dirty="0" smtClean="0"/>
              <a:t>Cost</a:t>
            </a:r>
            <a:endParaRPr lang="en-US" sz="1600" dirty="0"/>
          </a:p>
        </p:txBody>
      </p:sp>
      <p:sp>
        <p:nvSpPr>
          <p:cNvPr id="13" name="Rectangle 12"/>
          <p:cNvSpPr/>
          <p:nvPr/>
        </p:nvSpPr>
        <p:spPr>
          <a:xfrm>
            <a:off x="867867" y="1725299"/>
            <a:ext cx="6826894" cy="526861"/>
          </a:xfrm>
          <a:prstGeom prst="wedgeRectCallout">
            <a:avLst>
              <a:gd name="adj1" fmla="val 54216"/>
              <a:gd name="adj2" fmla="val -19889"/>
            </a:avLst>
          </a:prstGeom>
          <a:solidFill>
            <a:srgbClr val="00B0F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14" name="Rectangle 13"/>
          <p:cNvSpPr/>
          <p:nvPr/>
        </p:nvSpPr>
        <p:spPr>
          <a:xfrm rot="5400000">
            <a:off x="7327493" y="1829885"/>
            <a:ext cx="1621766" cy="284672"/>
          </a:xfrm>
          <a:prstGeom prst="rect">
            <a:avLst/>
          </a:prstGeom>
          <a:solidFill>
            <a:srgbClr val="00B0F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fr-FR" sz="1600" dirty="0" smtClean="0"/>
              <a:t>Inspection </a:t>
            </a:r>
            <a:r>
              <a:rPr lang="en-US" sz="1600" dirty="0" smtClean="0"/>
              <a:t>Cost</a:t>
            </a:r>
            <a:endParaRPr lang="en-US" sz="1600" dirty="0"/>
          </a:p>
        </p:txBody>
      </p:sp>
      <p:sp>
        <p:nvSpPr>
          <p:cNvPr id="15" name="Rectangle 14"/>
          <p:cNvSpPr/>
          <p:nvPr/>
        </p:nvSpPr>
        <p:spPr>
          <a:xfrm>
            <a:off x="2815605" y="2277064"/>
            <a:ext cx="2972719" cy="552741"/>
          </a:xfrm>
          <a:prstGeom prst="wedgeRectCallout">
            <a:avLst>
              <a:gd name="adj1" fmla="val -55176"/>
              <a:gd name="adj2" fmla="val -15788"/>
            </a:avLst>
          </a:prstGeom>
          <a:solidFill>
            <a:srgbClr val="00B05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16" name="Rectangle 15"/>
          <p:cNvSpPr/>
          <p:nvPr/>
        </p:nvSpPr>
        <p:spPr>
          <a:xfrm>
            <a:off x="1038568" y="2324838"/>
            <a:ext cx="1621766" cy="284672"/>
          </a:xfrm>
          <a:prstGeom prst="rect">
            <a:avLst/>
          </a:prstGeom>
          <a:solidFill>
            <a:srgbClr val="00B05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600" dirty="0" smtClean="0"/>
              <a:t>Warranty</a:t>
            </a:r>
            <a:r>
              <a:rPr lang="fr-FR" sz="1600" dirty="0" smtClean="0"/>
              <a:t> </a:t>
            </a:r>
            <a:r>
              <a:rPr lang="en-US" sz="1600" dirty="0" smtClean="0"/>
              <a:t>Cost</a:t>
            </a:r>
            <a:endParaRPr lang="en-US" sz="1600" dirty="0"/>
          </a:p>
        </p:txBody>
      </p:sp>
      <p:sp>
        <p:nvSpPr>
          <p:cNvPr id="17" name="Rectangle 16"/>
          <p:cNvSpPr/>
          <p:nvPr/>
        </p:nvSpPr>
        <p:spPr>
          <a:xfrm>
            <a:off x="77637" y="2927483"/>
            <a:ext cx="1061713" cy="261610"/>
          </a:xfrm>
          <a:prstGeom prst="rect">
            <a:avLst/>
          </a:prstGeom>
        </p:spPr>
        <p:txBody>
          <a:bodyPr wrap="square">
            <a:spAutoFit/>
          </a:bodyPr>
          <a:lstStyle/>
          <a:p>
            <a:r>
              <a:rPr lang="en-US" sz="1100" b="1" dirty="0" smtClean="0"/>
              <a:t>Subject to:</a:t>
            </a:r>
            <a:endParaRPr lang="en-US" sz="1100" b="1" dirty="0"/>
          </a:p>
        </p:txBody>
      </p:sp>
      <p:sp>
        <p:nvSpPr>
          <p:cNvPr id="18" name="Rectangle 17"/>
          <p:cNvSpPr/>
          <p:nvPr/>
        </p:nvSpPr>
        <p:spPr>
          <a:xfrm>
            <a:off x="445816" y="3420451"/>
            <a:ext cx="3616297" cy="1198904"/>
          </a:xfrm>
          <a:prstGeom prst="wedgeRectCallout">
            <a:avLst>
              <a:gd name="adj1" fmla="val 53436"/>
              <a:gd name="adj2" fmla="val -4453"/>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19" name="Rectangle 18"/>
          <p:cNvSpPr/>
          <p:nvPr/>
        </p:nvSpPr>
        <p:spPr>
          <a:xfrm rot="5400000">
            <a:off x="3788919" y="3838906"/>
            <a:ext cx="1198904" cy="361998"/>
          </a:xfrm>
          <a:prstGeom prst="rect">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b="1" dirty="0"/>
              <a:t>Which-What and When decisions</a:t>
            </a:r>
          </a:p>
        </p:txBody>
      </p:sp>
      <p:pic>
        <p:nvPicPr>
          <p:cNvPr id="337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8754" y="3389409"/>
            <a:ext cx="326390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20"/>
          <p:cNvSpPr/>
          <p:nvPr/>
        </p:nvSpPr>
        <p:spPr>
          <a:xfrm>
            <a:off x="4871439" y="3394573"/>
            <a:ext cx="2771555" cy="1224784"/>
          </a:xfrm>
          <a:prstGeom prst="wedgeRectCallout">
            <a:avLst>
              <a:gd name="adj1" fmla="val 53436"/>
              <a:gd name="adj2" fmla="val -4453"/>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22" name="Rectangle 21"/>
          <p:cNvSpPr/>
          <p:nvPr/>
        </p:nvSpPr>
        <p:spPr>
          <a:xfrm rot="5400000">
            <a:off x="7411830" y="3737547"/>
            <a:ext cx="1198904" cy="512956"/>
          </a:xfrm>
          <a:prstGeom prst="rect">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b="1" dirty="0"/>
              <a:t>Calculating the number </a:t>
            </a:r>
            <a:r>
              <a:rPr lang="en-US" sz="1100" b="1" dirty="0" smtClean="0"/>
              <a:t>of</a:t>
            </a:r>
          </a:p>
          <a:p>
            <a:pPr algn="ctr"/>
            <a:r>
              <a:rPr lang="en-US" sz="1100" b="1" dirty="0" smtClean="0"/>
              <a:t>CI </a:t>
            </a:r>
            <a:r>
              <a:rPr lang="en-US" sz="1100" b="1" dirty="0"/>
              <a:t>and MI</a:t>
            </a:r>
          </a:p>
        </p:txBody>
      </p:sp>
      <p:pic>
        <p:nvPicPr>
          <p:cNvPr id="337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0636" y="4947788"/>
            <a:ext cx="6133898" cy="90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Rectangle 23"/>
          <p:cNvSpPr/>
          <p:nvPr/>
        </p:nvSpPr>
        <p:spPr>
          <a:xfrm>
            <a:off x="1012534" y="4935650"/>
            <a:ext cx="5912245" cy="911499"/>
          </a:xfrm>
          <a:prstGeom prst="wedgeRectCallout">
            <a:avLst>
              <a:gd name="adj1" fmla="val 52793"/>
              <a:gd name="adj2" fmla="val -667"/>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endParaRPr lang="fr-FR" dirty="0"/>
          </a:p>
        </p:txBody>
      </p:sp>
      <p:sp>
        <p:nvSpPr>
          <p:cNvPr id="25" name="Rectangle 24"/>
          <p:cNvSpPr/>
          <p:nvPr/>
        </p:nvSpPr>
        <p:spPr>
          <a:xfrm rot="5400000">
            <a:off x="6941551" y="5118358"/>
            <a:ext cx="911499" cy="546082"/>
          </a:xfrm>
          <a:prstGeom prst="rect">
            <a:avLst/>
          </a:prstGeom>
          <a:solidFill>
            <a:srgbClr val="7030A0"/>
          </a:solidFill>
          <a:ln w="28575">
            <a:noFill/>
            <a:prstDash val="sysDash"/>
          </a:ln>
          <a:effectLst/>
          <a:scene3d>
            <a:camera prst="orthographicFront">
              <a:rot lat="0" lon="0" rev="0"/>
            </a:camera>
            <a:lightRig rig="chilly" dir="t">
              <a:rot lat="0" lon="0" rev="18480000"/>
            </a:lightRig>
          </a:scene3d>
          <a:sp3d prstMaterial="clear">
            <a:bevelT h="63500"/>
          </a:sp3d>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b="1" dirty="0" smtClean="0"/>
              <a:t>Calculating </a:t>
            </a:r>
            <a:r>
              <a:rPr lang="en-US" sz="1100" b="1" dirty="0"/>
              <a:t>the number of scraps</a:t>
            </a:r>
          </a:p>
        </p:txBody>
      </p:sp>
      <p:pic>
        <p:nvPicPr>
          <p:cNvPr id="32" name="Picture 2"/>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22000"/>
                    </a14:imgEffect>
                  </a14:imgLayer>
                </a14:imgProps>
              </a:ext>
              <a:ext uri="{28A0092B-C50C-407E-A947-70E740481C1C}">
                <a14:useLocalDpi xmlns:a14="http://schemas.microsoft.com/office/drawing/2010/main" val="0"/>
              </a:ext>
            </a:extLst>
          </a:blip>
          <a:srcRect/>
          <a:stretch>
            <a:fillRect/>
          </a:stretch>
        </p:blipFill>
        <p:spPr bwMode="auto">
          <a:xfrm>
            <a:off x="1504686" y="3030997"/>
            <a:ext cx="2790616" cy="27281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3"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532539" y="3030998"/>
            <a:ext cx="2843726" cy="27141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49132" y="5930080"/>
            <a:ext cx="3542538" cy="52892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512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nodePh="1">
                                  <p:stCondLst>
                                    <p:cond delay="0"/>
                                  </p:stCondLst>
                                  <p:endCondLst>
                                    <p:cond evt="begin" delay="0">
                                      <p:tn val="10"/>
                                    </p:cond>
                                  </p:end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3795"/>
                                        </p:tgtEl>
                                        <p:attrNameLst>
                                          <p:attrName>style.visibility</p:attrName>
                                        </p:attrNameLst>
                                      </p:cBhvr>
                                      <p:to>
                                        <p:strVal val="visible"/>
                                      </p:to>
                                    </p:set>
                                    <p:anim calcmode="lin" valueType="num">
                                      <p:cBhvr additive="base">
                                        <p:cTn id="55" dur="500" fill="hold"/>
                                        <p:tgtEl>
                                          <p:spTgt spid="33795"/>
                                        </p:tgtEl>
                                        <p:attrNameLst>
                                          <p:attrName>ppt_x</p:attrName>
                                        </p:attrNameLst>
                                      </p:cBhvr>
                                      <p:tavLst>
                                        <p:tav tm="0">
                                          <p:val>
                                            <p:strVal val="#ppt_x"/>
                                          </p:val>
                                        </p:tav>
                                        <p:tav tm="100000">
                                          <p:val>
                                            <p:strVal val="#ppt_x"/>
                                          </p:val>
                                        </p:tav>
                                      </p:tavLst>
                                    </p:anim>
                                    <p:anim calcmode="lin" valueType="num">
                                      <p:cBhvr additive="base">
                                        <p:cTn id="56" dur="500" fill="hold"/>
                                        <p:tgtEl>
                                          <p:spTgt spid="3379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3796"/>
                                        </p:tgtEl>
                                        <p:attrNameLst>
                                          <p:attrName>style.visibility</p:attrName>
                                        </p:attrNameLst>
                                      </p:cBhvr>
                                      <p:to>
                                        <p:strVal val="visible"/>
                                      </p:to>
                                    </p:set>
                                    <p:anim calcmode="lin" valueType="num">
                                      <p:cBhvr additive="base">
                                        <p:cTn id="67" dur="500" fill="hold"/>
                                        <p:tgtEl>
                                          <p:spTgt spid="33796"/>
                                        </p:tgtEl>
                                        <p:attrNameLst>
                                          <p:attrName>ppt_x</p:attrName>
                                        </p:attrNameLst>
                                      </p:cBhvr>
                                      <p:tavLst>
                                        <p:tav tm="0">
                                          <p:val>
                                            <p:strVal val="#ppt_x"/>
                                          </p:val>
                                        </p:tav>
                                        <p:tav tm="100000">
                                          <p:val>
                                            <p:strVal val="#ppt_x"/>
                                          </p:val>
                                        </p:tav>
                                      </p:tavLst>
                                    </p:anim>
                                    <p:anim calcmode="lin" valueType="num">
                                      <p:cBhvr additive="base">
                                        <p:cTn id="68" dur="500" fill="hold"/>
                                        <p:tgtEl>
                                          <p:spTgt spid="3379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33797"/>
                                        </p:tgtEl>
                                        <p:attrNameLst>
                                          <p:attrName>style.visibility</p:attrName>
                                        </p:attrNameLst>
                                      </p:cBhvr>
                                      <p:to>
                                        <p:strVal val="visible"/>
                                      </p:to>
                                    </p:set>
                                    <p:anim calcmode="lin" valueType="num">
                                      <p:cBhvr additive="base">
                                        <p:cTn id="79" dur="500" fill="hold"/>
                                        <p:tgtEl>
                                          <p:spTgt spid="33797"/>
                                        </p:tgtEl>
                                        <p:attrNameLst>
                                          <p:attrName>ppt_x</p:attrName>
                                        </p:attrNameLst>
                                      </p:cBhvr>
                                      <p:tavLst>
                                        <p:tav tm="0">
                                          <p:val>
                                            <p:strVal val="#ppt_x"/>
                                          </p:val>
                                        </p:tav>
                                        <p:tav tm="100000">
                                          <p:val>
                                            <p:strVal val="#ppt_x"/>
                                          </p:val>
                                        </p:tav>
                                      </p:tavLst>
                                    </p:anim>
                                    <p:anim calcmode="lin" valueType="num">
                                      <p:cBhvr additive="base">
                                        <p:cTn id="80" dur="500" fill="hold"/>
                                        <p:tgtEl>
                                          <p:spTgt spid="33797"/>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ppt_x"/>
                                          </p:val>
                                        </p:tav>
                                        <p:tav tm="100000">
                                          <p:val>
                                            <p:strVal val="#ppt_x"/>
                                          </p:val>
                                        </p:tav>
                                      </p:tavLst>
                                    </p:anim>
                                    <p:anim calcmode="lin" valueType="num">
                                      <p:cBhvr additive="base">
                                        <p:cTn id="84" dur="500" fill="hold"/>
                                        <p:tgtEl>
                                          <p:spTgt spid="2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ppt_x"/>
                                          </p:val>
                                        </p:tav>
                                        <p:tav tm="100000">
                                          <p:val>
                                            <p:strVal val="#ppt_x"/>
                                          </p:val>
                                        </p:tav>
                                      </p:tavLst>
                                    </p:anim>
                                    <p:anim calcmode="lin" valueType="num">
                                      <p:cBhvr additive="base">
                                        <p:cTn id="8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xit" presetSubtype="4" fill="hold" nodeType="clickEffect">
                                  <p:stCondLst>
                                    <p:cond delay="0"/>
                                  </p:stCondLst>
                                  <p:childTnLst>
                                    <p:anim calcmode="lin" valueType="num">
                                      <p:cBhvr additive="base">
                                        <p:cTn id="92" dur="500"/>
                                        <p:tgtEl>
                                          <p:spTgt spid="33795"/>
                                        </p:tgtEl>
                                        <p:attrNameLst>
                                          <p:attrName>ppt_x</p:attrName>
                                        </p:attrNameLst>
                                      </p:cBhvr>
                                      <p:tavLst>
                                        <p:tav tm="0">
                                          <p:val>
                                            <p:strVal val="ppt_x"/>
                                          </p:val>
                                        </p:tav>
                                        <p:tav tm="100000">
                                          <p:val>
                                            <p:strVal val="ppt_x"/>
                                          </p:val>
                                        </p:tav>
                                      </p:tavLst>
                                    </p:anim>
                                    <p:anim calcmode="lin" valueType="num">
                                      <p:cBhvr additive="base">
                                        <p:cTn id="93" dur="500"/>
                                        <p:tgtEl>
                                          <p:spTgt spid="33795"/>
                                        </p:tgtEl>
                                        <p:attrNameLst>
                                          <p:attrName>ppt_y</p:attrName>
                                        </p:attrNameLst>
                                      </p:cBhvr>
                                      <p:tavLst>
                                        <p:tav tm="0">
                                          <p:val>
                                            <p:strVal val="ppt_y"/>
                                          </p:val>
                                        </p:tav>
                                        <p:tav tm="100000">
                                          <p:val>
                                            <p:strVal val="1+ppt_h/2"/>
                                          </p:val>
                                        </p:tav>
                                      </p:tavLst>
                                    </p:anim>
                                    <p:set>
                                      <p:cBhvr>
                                        <p:cTn id="94" dur="1" fill="hold">
                                          <p:stCondLst>
                                            <p:cond delay="499"/>
                                          </p:stCondLst>
                                        </p:cTn>
                                        <p:tgtEl>
                                          <p:spTgt spid="33795"/>
                                        </p:tgtEl>
                                        <p:attrNameLst>
                                          <p:attrName>style.visibility</p:attrName>
                                        </p:attrNameLst>
                                      </p:cBhvr>
                                      <p:to>
                                        <p:strVal val="hidden"/>
                                      </p:to>
                                    </p:set>
                                  </p:childTnLst>
                                </p:cTn>
                              </p:par>
                              <p:par>
                                <p:cTn id="95" presetID="2" presetClass="exit" presetSubtype="4" fill="hold" grpId="1" nodeType="withEffect">
                                  <p:stCondLst>
                                    <p:cond delay="0"/>
                                  </p:stCondLst>
                                  <p:childTnLst>
                                    <p:anim calcmode="lin" valueType="num">
                                      <p:cBhvr additive="base">
                                        <p:cTn id="96" dur="500"/>
                                        <p:tgtEl>
                                          <p:spTgt spid="18"/>
                                        </p:tgtEl>
                                        <p:attrNameLst>
                                          <p:attrName>ppt_x</p:attrName>
                                        </p:attrNameLst>
                                      </p:cBhvr>
                                      <p:tavLst>
                                        <p:tav tm="0">
                                          <p:val>
                                            <p:strVal val="ppt_x"/>
                                          </p:val>
                                        </p:tav>
                                        <p:tav tm="100000">
                                          <p:val>
                                            <p:strVal val="ppt_x"/>
                                          </p:val>
                                        </p:tav>
                                      </p:tavLst>
                                    </p:anim>
                                    <p:anim calcmode="lin" valueType="num">
                                      <p:cBhvr additive="base">
                                        <p:cTn id="97" dur="500"/>
                                        <p:tgtEl>
                                          <p:spTgt spid="18"/>
                                        </p:tgtEl>
                                        <p:attrNameLst>
                                          <p:attrName>ppt_y</p:attrName>
                                        </p:attrNameLst>
                                      </p:cBhvr>
                                      <p:tavLst>
                                        <p:tav tm="0">
                                          <p:val>
                                            <p:strVal val="ppt_y"/>
                                          </p:val>
                                        </p:tav>
                                        <p:tav tm="100000">
                                          <p:val>
                                            <p:strVal val="1+ppt_h/2"/>
                                          </p:val>
                                        </p:tav>
                                      </p:tavLst>
                                    </p:anim>
                                    <p:set>
                                      <p:cBhvr>
                                        <p:cTn id="98" dur="1" fill="hold">
                                          <p:stCondLst>
                                            <p:cond delay="499"/>
                                          </p:stCondLst>
                                        </p:cTn>
                                        <p:tgtEl>
                                          <p:spTgt spid="18"/>
                                        </p:tgtEl>
                                        <p:attrNameLst>
                                          <p:attrName>style.visibility</p:attrName>
                                        </p:attrNameLst>
                                      </p:cBhvr>
                                      <p:to>
                                        <p:strVal val="hidden"/>
                                      </p:to>
                                    </p:set>
                                  </p:childTnLst>
                                </p:cTn>
                              </p:par>
                              <p:par>
                                <p:cTn id="99" presetID="2" presetClass="exit" presetSubtype="4" fill="hold" grpId="1" nodeType="withEffect">
                                  <p:stCondLst>
                                    <p:cond delay="0"/>
                                  </p:stCondLst>
                                  <p:childTnLst>
                                    <p:anim calcmode="lin" valueType="num">
                                      <p:cBhvr additive="base">
                                        <p:cTn id="100" dur="500"/>
                                        <p:tgtEl>
                                          <p:spTgt spid="19"/>
                                        </p:tgtEl>
                                        <p:attrNameLst>
                                          <p:attrName>ppt_x</p:attrName>
                                        </p:attrNameLst>
                                      </p:cBhvr>
                                      <p:tavLst>
                                        <p:tav tm="0">
                                          <p:val>
                                            <p:strVal val="ppt_x"/>
                                          </p:val>
                                        </p:tav>
                                        <p:tav tm="100000">
                                          <p:val>
                                            <p:strVal val="ppt_x"/>
                                          </p:val>
                                        </p:tav>
                                      </p:tavLst>
                                    </p:anim>
                                    <p:anim calcmode="lin" valueType="num">
                                      <p:cBhvr additive="base">
                                        <p:cTn id="101" dur="500"/>
                                        <p:tgtEl>
                                          <p:spTgt spid="19"/>
                                        </p:tgtEl>
                                        <p:attrNameLst>
                                          <p:attrName>ppt_y</p:attrName>
                                        </p:attrNameLst>
                                      </p:cBhvr>
                                      <p:tavLst>
                                        <p:tav tm="0">
                                          <p:val>
                                            <p:strVal val="ppt_y"/>
                                          </p:val>
                                        </p:tav>
                                        <p:tav tm="100000">
                                          <p:val>
                                            <p:strVal val="1+ppt_h/2"/>
                                          </p:val>
                                        </p:tav>
                                      </p:tavLst>
                                    </p:anim>
                                    <p:set>
                                      <p:cBhvr>
                                        <p:cTn id="102" dur="1" fill="hold">
                                          <p:stCondLst>
                                            <p:cond delay="499"/>
                                          </p:stCondLst>
                                        </p:cTn>
                                        <p:tgtEl>
                                          <p:spTgt spid="19"/>
                                        </p:tgtEl>
                                        <p:attrNameLst>
                                          <p:attrName>style.visibility</p:attrName>
                                        </p:attrNameLst>
                                      </p:cBhvr>
                                      <p:to>
                                        <p:strVal val="hidden"/>
                                      </p:to>
                                    </p:set>
                                  </p:childTnLst>
                                </p:cTn>
                              </p:par>
                              <p:par>
                                <p:cTn id="103" presetID="2" presetClass="exit" presetSubtype="4" fill="hold" nodeType="withEffect">
                                  <p:stCondLst>
                                    <p:cond delay="0"/>
                                  </p:stCondLst>
                                  <p:childTnLst>
                                    <p:anim calcmode="lin" valueType="num">
                                      <p:cBhvr additive="base">
                                        <p:cTn id="104" dur="500"/>
                                        <p:tgtEl>
                                          <p:spTgt spid="33796"/>
                                        </p:tgtEl>
                                        <p:attrNameLst>
                                          <p:attrName>ppt_x</p:attrName>
                                        </p:attrNameLst>
                                      </p:cBhvr>
                                      <p:tavLst>
                                        <p:tav tm="0">
                                          <p:val>
                                            <p:strVal val="ppt_x"/>
                                          </p:val>
                                        </p:tav>
                                        <p:tav tm="100000">
                                          <p:val>
                                            <p:strVal val="ppt_x"/>
                                          </p:val>
                                        </p:tav>
                                      </p:tavLst>
                                    </p:anim>
                                    <p:anim calcmode="lin" valueType="num">
                                      <p:cBhvr additive="base">
                                        <p:cTn id="105" dur="500"/>
                                        <p:tgtEl>
                                          <p:spTgt spid="33796"/>
                                        </p:tgtEl>
                                        <p:attrNameLst>
                                          <p:attrName>ppt_y</p:attrName>
                                        </p:attrNameLst>
                                      </p:cBhvr>
                                      <p:tavLst>
                                        <p:tav tm="0">
                                          <p:val>
                                            <p:strVal val="ppt_y"/>
                                          </p:val>
                                        </p:tav>
                                        <p:tav tm="100000">
                                          <p:val>
                                            <p:strVal val="1+ppt_h/2"/>
                                          </p:val>
                                        </p:tav>
                                      </p:tavLst>
                                    </p:anim>
                                    <p:set>
                                      <p:cBhvr>
                                        <p:cTn id="106" dur="1" fill="hold">
                                          <p:stCondLst>
                                            <p:cond delay="499"/>
                                          </p:stCondLst>
                                        </p:cTn>
                                        <p:tgtEl>
                                          <p:spTgt spid="33796"/>
                                        </p:tgtEl>
                                        <p:attrNameLst>
                                          <p:attrName>style.visibility</p:attrName>
                                        </p:attrNameLst>
                                      </p:cBhvr>
                                      <p:to>
                                        <p:strVal val="hidden"/>
                                      </p:to>
                                    </p:set>
                                  </p:childTnLst>
                                </p:cTn>
                              </p:par>
                              <p:par>
                                <p:cTn id="107" presetID="2" presetClass="exit" presetSubtype="4" fill="hold" grpId="1" nodeType="withEffect">
                                  <p:stCondLst>
                                    <p:cond delay="0"/>
                                  </p:stCondLst>
                                  <p:childTnLst>
                                    <p:anim calcmode="lin" valueType="num">
                                      <p:cBhvr additive="base">
                                        <p:cTn id="108" dur="500"/>
                                        <p:tgtEl>
                                          <p:spTgt spid="21"/>
                                        </p:tgtEl>
                                        <p:attrNameLst>
                                          <p:attrName>ppt_x</p:attrName>
                                        </p:attrNameLst>
                                      </p:cBhvr>
                                      <p:tavLst>
                                        <p:tav tm="0">
                                          <p:val>
                                            <p:strVal val="ppt_x"/>
                                          </p:val>
                                        </p:tav>
                                        <p:tav tm="100000">
                                          <p:val>
                                            <p:strVal val="ppt_x"/>
                                          </p:val>
                                        </p:tav>
                                      </p:tavLst>
                                    </p:anim>
                                    <p:anim calcmode="lin" valueType="num">
                                      <p:cBhvr additive="base">
                                        <p:cTn id="109" dur="500"/>
                                        <p:tgtEl>
                                          <p:spTgt spid="21"/>
                                        </p:tgtEl>
                                        <p:attrNameLst>
                                          <p:attrName>ppt_y</p:attrName>
                                        </p:attrNameLst>
                                      </p:cBhvr>
                                      <p:tavLst>
                                        <p:tav tm="0">
                                          <p:val>
                                            <p:strVal val="ppt_y"/>
                                          </p:val>
                                        </p:tav>
                                        <p:tav tm="100000">
                                          <p:val>
                                            <p:strVal val="1+ppt_h/2"/>
                                          </p:val>
                                        </p:tav>
                                      </p:tavLst>
                                    </p:anim>
                                    <p:set>
                                      <p:cBhvr>
                                        <p:cTn id="110" dur="1" fill="hold">
                                          <p:stCondLst>
                                            <p:cond delay="499"/>
                                          </p:stCondLst>
                                        </p:cTn>
                                        <p:tgtEl>
                                          <p:spTgt spid="21"/>
                                        </p:tgtEl>
                                        <p:attrNameLst>
                                          <p:attrName>style.visibility</p:attrName>
                                        </p:attrNameLst>
                                      </p:cBhvr>
                                      <p:to>
                                        <p:strVal val="hidden"/>
                                      </p:to>
                                    </p:set>
                                  </p:childTnLst>
                                </p:cTn>
                              </p:par>
                              <p:par>
                                <p:cTn id="111" presetID="2" presetClass="exit" presetSubtype="4" fill="hold" grpId="1" nodeType="withEffect">
                                  <p:stCondLst>
                                    <p:cond delay="0"/>
                                  </p:stCondLst>
                                  <p:childTnLst>
                                    <p:anim calcmode="lin" valueType="num">
                                      <p:cBhvr additive="base">
                                        <p:cTn id="112" dur="500"/>
                                        <p:tgtEl>
                                          <p:spTgt spid="22"/>
                                        </p:tgtEl>
                                        <p:attrNameLst>
                                          <p:attrName>ppt_x</p:attrName>
                                        </p:attrNameLst>
                                      </p:cBhvr>
                                      <p:tavLst>
                                        <p:tav tm="0">
                                          <p:val>
                                            <p:strVal val="ppt_x"/>
                                          </p:val>
                                        </p:tav>
                                        <p:tav tm="100000">
                                          <p:val>
                                            <p:strVal val="ppt_x"/>
                                          </p:val>
                                        </p:tav>
                                      </p:tavLst>
                                    </p:anim>
                                    <p:anim calcmode="lin" valueType="num">
                                      <p:cBhvr additive="base">
                                        <p:cTn id="113" dur="500"/>
                                        <p:tgtEl>
                                          <p:spTgt spid="22"/>
                                        </p:tgtEl>
                                        <p:attrNameLst>
                                          <p:attrName>ppt_y</p:attrName>
                                        </p:attrNameLst>
                                      </p:cBhvr>
                                      <p:tavLst>
                                        <p:tav tm="0">
                                          <p:val>
                                            <p:strVal val="ppt_y"/>
                                          </p:val>
                                        </p:tav>
                                        <p:tav tm="100000">
                                          <p:val>
                                            <p:strVal val="1+ppt_h/2"/>
                                          </p:val>
                                        </p:tav>
                                      </p:tavLst>
                                    </p:anim>
                                    <p:set>
                                      <p:cBhvr>
                                        <p:cTn id="114" dur="1" fill="hold">
                                          <p:stCondLst>
                                            <p:cond delay="499"/>
                                          </p:stCondLst>
                                        </p:cTn>
                                        <p:tgtEl>
                                          <p:spTgt spid="22"/>
                                        </p:tgtEl>
                                        <p:attrNameLst>
                                          <p:attrName>style.visibility</p:attrName>
                                        </p:attrNameLst>
                                      </p:cBhvr>
                                      <p:to>
                                        <p:strVal val="hidden"/>
                                      </p:to>
                                    </p:set>
                                  </p:childTnLst>
                                </p:cTn>
                              </p:par>
                              <p:par>
                                <p:cTn id="115" presetID="2" presetClass="exit" presetSubtype="4" fill="hold" nodeType="withEffect">
                                  <p:stCondLst>
                                    <p:cond delay="0"/>
                                  </p:stCondLst>
                                  <p:childTnLst>
                                    <p:anim calcmode="lin" valueType="num">
                                      <p:cBhvr additive="base">
                                        <p:cTn id="116" dur="500"/>
                                        <p:tgtEl>
                                          <p:spTgt spid="33797"/>
                                        </p:tgtEl>
                                        <p:attrNameLst>
                                          <p:attrName>ppt_x</p:attrName>
                                        </p:attrNameLst>
                                      </p:cBhvr>
                                      <p:tavLst>
                                        <p:tav tm="0">
                                          <p:val>
                                            <p:strVal val="ppt_x"/>
                                          </p:val>
                                        </p:tav>
                                        <p:tav tm="100000">
                                          <p:val>
                                            <p:strVal val="ppt_x"/>
                                          </p:val>
                                        </p:tav>
                                      </p:tavLst>
                                    </p:anim>
                                    <p:anim calcmode="lin" valueType="num">
                                      <p:cBhvr additive="base">
                                        <p:cTn id="117" dur="500"/>
                                        <p:tgtEl>
                                          <p:spTgt spid="33797"/>
                                        </p:tgtEl>
                                        <p:attrNameLst>
                                          <p:attrName>ppt_y</p:attrName>
                                        </p:attrNameLst>
                                      </p:cBhvr>
                                      <p:tavLst>
                                        <p:tav tm="0">
                                          <p:val>
                                            <p:strVal val="ppt_y"/>
                                          </p:val>
                                        </p:tav>
                                        <p:tav tm="100000">
                                          <p:val>
                                            <p:strVal val="1+ppt_h/2"/>
                                          </p:val>
                                        </p:tav>
                                      </p:tavLst>
                                    </p:anim>
                                    <p:set>
                                      <p:cBhvr>
                                        <p:cTn id="118" dur="1" fill="hold">
                                          <p:stCondLst>
                                            <p:cond delay="499"/>
                                          </p:stCondLst>
                                        </p:cTn>
                                        <p:tgtEl>
                                          <p:spTgt spid="33797"/>
                                        </p:tgtEl>
                                        <p:attrNameLst>
                                          <p:attrName>style.visibility</p:attrName>
                                        </p:attrNameLst>
                                      </p:cBhvr>
                                      <p:to>
                                        <p:strVal val="hidden"/>
                                      </p:to>
                                    </p:set>
                                  </p:childTnLst>
                                </p:cTn>
                              </p:par>
                              <p:par>
                                <p:cTn id="119" presetID="2" presetClass="exit" presetSubtype="4" fill="hold" grpId="1" nodeType="withEffect">
                                  <p:stCondLst>
                                    <p:cond delay="0"/>
                                  </p:stCondLst>
                                  <p:childTnLst>
                                    <p:anim calcmode="lin" valueType="num">
                                      <p:cBhvr additive="base">
                                        <p:cTn id="120" dur="500"/>
                                        <p:tgtEl>
                                          <p:spTgt spid="24"/>
                                        </p:tgtEl>
                                        <p:attrNameLst>
                                          <p:attrName>ppt_x</p:attrName>
                                        </p:attrNameLst>
                                      </p:cBhvr>
                                      <p:tavLst>
                                        <p:tav tm="0">
                                          <p:val>
                                            <p:strVal val="ppt_x"/>
                                          </p:val>
                                        </p:tav>
                                        <p:tav tm="100000">
                                          <p:val>
                                            <p:strVal val="ppt_x"/>
                                          </p:val>
                                        </p:tav>
                                      </p:tavLst>
                                    </p:anim>
                                    <p:anim calcmode="lin" valueType="num">
                                      <p:cBhvr additive="base">
                                        <p:cTn id="121" dur="500"/>
                                        <p:tgtEl>
                                          <p:spTgt spid="24"/>
                                        </p:tgtEl>
                                        <p:attrNameLst>
                                          <p:attrName>ppt_y</p:attrName>
                                        </p:attrNameLst>
                                      </p:cBhvr>
                                      <p:tavLst>
                                        <p:tav tm="0">
                                          <p:val>
                                            <p:strVal val="ppt_y"/>
                                          </p:val>
                                        </p:tav>
                                        <p:tav tm="100000">
                                          <p:val>
                                            <p:strVal val="1+ppt_h/2"/>
                                          </p:val>
                                        </p:tav>
                                      </p:tavLst>
                                    </p:anim>
                                    <p:set>
                                      <p:cBhvr>
                                        <p:cTn id="122" dur="1" fill="hold">
                                          <p:stCondLst>
                                            <p:cond delay="499"/>
                                          </p:stCondLst>
                                        </p:cTn>
                                        <p:tgtEl>
                                          <p:spTgt spid="24"/>
                                        </p:tgtEl>
                                        <p:attrNameLst>
                                          <p:attrName>style.visibility</p:attrName>
                                        </p:attrNameLst>
                                      </p:cBhvr>
                                      <p:to>
                                        <p:strVal val="hidden"/>
                                      </p:to>
                                    </p:set>
                                  </p:childTnLst>
                                </p:cTn>
                              </p:par>
                              <p:par>
                                <p:cTn id="123" presetID="2" presetClass="exit" presetSubtype="4" fill="hold" grpId="1" nodeType="withEffect">
                                  <p:stCondLst>
                                    <p:cond delay="0"/>
                                  </p:stCondLst>
                                  <p:childTnLst>
                                    <p:anim calcmode="lin" valueType="num">
                                      <p:cBhvr additive="base">
                                        <p:cTn id="124" dur="500"/>
                                        <p:tgtEl>
                                          <p:spTgt spid="25"/>
                                        </p:tgtEl>
                                        <p:attrNameLst>
                                          <p:attrName>ppt_x</p:attrName>
                                        </p:attrNameLst>
                                      </p:cBhvr>
                                      <p:tavLst>
                                        <p:tav tm="0">
                                          <p:val>
                                            <p:strVal val="ppt_x"/>
                                          </p:val>
                                        </p:tav>
                                        <p:tav tm="100000">
                                          <p:val>
                                            <p:strVal val="ppt_x"/>
                                          </p:val>
                                        </p:tav>
                                      </p:tavLst>
                                    </p:anim>
                                    <p:anim calcmode="lin" valueType="num">
                                      <p:cBhvr additive="base">
                                        <p:cTn id="125" dur="500"/>
                                        <p:tgtEl>
                                          <p:spTgt spid="25"/>
                                        </p:tgtEl>
                                        <p:attrNameLst>
                                          <p:attrName>ppt_y</p:attrName>
                                        </p:attrNameLst>
                                      </p:cBhvr>
                                      <p:tavLst>
                                        <p:tav tm="0">
                                          <p:val>
                                            <p:strVal val="ppt_y"/>
                                          </p:val>
                                        </p:tav>
                                        <p:tav tm="100000">
                                          <p:val>
                                            <p:strVal val="1+ppt_h/2"/>
                                          </p:val>
                                        </p:tav>
                                      </p:tavLst>
                                    </p:anim>
                                    <p:set>
                                      <p:cBhvr>
                                        <p:cTn id="126" dur="1" fill="hold">
                                          <p:stCondLst>
                                            <p:cond delay="499"/>
                                          </p:stCondLst>
                                        </p:cTn>
                                        <p:tgtEl>
                                          <p:spTgt spid="25"/>
                                        </p:tgtEl>
                                        <p:attrNameLst>
                                          <p:attrName>style.visibility</p:attrName>
                                        </p:attrNameLst>
                                      </p:cBhvr>
                                      <p:to>
                                        <p:strVal val="hidden"/>
                                      </p:to>
                                    </p:set>
                                  </p:childTnLst>
                                </p:cTn>
                              </p:par>
                              <p:par>
                                <p:cTn id="127" presetID="2" presetClass="entr" presetSubtype="4" fill="hold" nodeType="withEffect">
                                  <p:stCondLst>
                                    <p:cond delay="0"/>
                                  </p:stCondLst>
                                  <p:childTnLst>
                                    <p:set>
                                      <p:cBhvr>
                                        <p:cTn id="128" dur="1" fill="hold">
                                          <p:stCondLst>
                                            <p:cond delay="0"/>
                                          </p:stCondLst>
                                        </p:cTn>
                                        <p:tgtEl>
                                          <p:spTgt spid="33"/>
                                        </p:tgtEl>
                                        <p:attrNameLst>
                                          <p:attrName>style.visibility</p:attrName>
                                        </p:attrNameLst>
                                      </p:cBhvr>
                                      <p:to>
                                        <p:strVal val="visible"/>
                                      </p:to>
                                    </p:set>
                                    <p:anim calcmode="lin" valueType="num">
                                      <p:cBhvr additive="base">
                                        <p:cTn id="129" dur="500" fill="hold"/>
                                        <p:tgtEl>
                                          <p:spTgt spid="33"/>
                                        </p:tgtEl>
                                        <p:attrNameLst>
                                          <p:attrName>ppt_x</p:attrName>
                                        </p:attrNameLst>
                                      </p:cBhvr>
                                      <p:tavLst>
                                        <p:tav tm="0">
                                          <p:val>
                                            <p:strVal val="#ppt_x"/>
                                          </p:val>
                                        </p:tav>
                                        <p:tav tm="100000">
                                          <p:val>
                                            <p:strVal val="#ppt_x"/>
                                          </p:val>
                                        </p:tav>
                                      </p:tavLst>
                                    </p:anim>
                                    <p:anim calcmode="lin" valueType="num">
                                      <p:cBhvr additive="base">
                                        <p:cTn id="130" dur="500" fill="hold"/>
                                        <p:tgtEl>
                                          <p:spTgt spid="33"/>
                                        </p:tgtEl>
                                        <p:attrNameLst>
                                          <p:attrName>ppt_y</p:attrName>
                                        </p:attrNameLst>
                                      </p:cBhvr>
                                      <p:tavLst>
                                        <p:tav tm="0">
                                          <p:val>
                                            <p:strVal val="1+#ppt_h/2"/>
                                          </p:val>
                                        </p:tav>
                                        <p:tav tm="100000">
                                          <p:val>
                                            <p:strVal val="#ppt_y"/>
                                          </p:val>
                                        </p:tav>
                                      </p:tavLst>
                                    </p:anim>
                                  </p:childTnLst>
                                </p:cTn>
                              </p:par>
                              <p:par>
                                <p:cTn id="131" presetID="2" presetClass="entr" presetSubtype="4" fill="hold" nodeType="withEffect">
                                  <p:stCondLst>
                                    <p:cond delay="0"/>
                                  </p:stCondLst>
                                  <p:childTnLst>
                                    <p:set>
                                      <p:cBhvr>
                                        <p:cTn id="132" dur="1" fill="hold">
                                          <p:stCondLst>
                                            <p:cond delay="0"/>
                                          </p:stCondLst>
                                        </p:cTn>
                                        <p:tgtEl>
                                          <p:spTgt spid="32"/>
                                        </p:tgtEl>
                                        <p:attrNameLst>
                                          <p:attrName>style.visibility</p:attrName>
                                        </p:attrNameLst>
                                      </p:cBhvr>
                                      <p:to>
                                        <p:strVal val="visible"/>
                                      </p:to>
                                    </p:set>
                                    <p:anim calcmode="lin" valueType="num">
                                      <p:cBhvr additive="base">
                                        <p:cTn id="133" dur="500" fill="hold"/>
                                        <p:tgtEl>
                                          <p:spTgt spid="32"/>
                                        </p:tgtEl>
                                        <p:attrNameLst>
                                          <p:attrName>ppt_x</p:attrName>
                                        </p:attrNameLst>
                                      </p:cBhvr>
                                      <p:tavLst>
                                        <p:tav tm="0">
                                          <p:val>
                                            <p:strVal val="#ppt_x"/>
                                          </p:val>
                                        </p:tav>
                                        <p:tav tm="100000">
                                          <p:val>
                                            <p:strVal val="#ppt_x"/>
                                          </p:val>
                                        </p:tav>
                                      </p:tavLst>
                                    </p:anim>
                                    <p:anim calcmode="lin" valueType="num">
                                      <p:cBhvr additive="base">
                                        <p:cTn id="134" dur="500" fill="hold"/>
                                        <p:tgtEl>
                                          <p:spTgt spid="32"/>
                                        </p:tgtEl>
                                        <p:attrNameLst>
                                          <p:attrName>ppt_y</p:attrName>
                                        </p:attrNameLst>
                                      </p:cBhvr>
                                      <p:tavLst>
                                        <p:tav tm="0">
                                          <p:val>
                                            <p:strVal val="1+#ppt_h/2"/>
                                          </p:val>
                                        </p:tav>
                                        <p:tav tm="100000">
                                          <p:val>
                                            <p:strVal val="#ppt_y"/>
                                          </p:val>
                                        </p:tav>
                                      </p:tavLst>
                                    </p:anim>
                                  </p:childTnLst>
                                </p:cTn>
                              </p:par>
                              <p:par>
                                <p:cTn id="135" presetID="2" presetClass="entr" presetSubtype="4" fill="hold" nodeType="withEffect">
                                  <p:stCondLst>
                                    <p:cond delay="0"/>
                                  </p:stCondLst>
                                  <p:childTnLst>
                                    <p:set>
                                      <p:cBhvr>
                                        <p:cTn id="136" dur="1" fill="hold">
                                          <p:stCondLst>
                                            <p:cond delay="0"/>
                                          </p:stCondLst>
                                        </p:cTn>
                                        <p:tgtEl>
                                          <p:spTgt spid="34"/>
                                        </p:tgtEl>
                                        <p:attrNameLst>
                                          <p:attrName>style.visibility</p:attrName>
                                        </p:attrNameLst>
                                      </p:cBhvr>
                                      <p:to>
                                        <p:strVal val="visible"/>
                                      </p:to>
                                    </p:set>
                                    <p:anim calcmode="lin" valueType="num">
                                      <p:cBhvr additive="base">
                                        <p:cTn id="137" dur="500" fill="hold"/>
                                        <p:tgtEl>
                                          <p:spTgt spid="34"/>
                                        </p:tgtEl>
                                        <p:attrNameLst>
                                          <p:attrName>ppt_x</p:attrName>
                                        </p:attrNameLst>
                                      </p:cBhvr>
                                      <p:tavLst>
                                        <p:tav tm="0">
                                          <p:val>
                                            <p:strVal val="#ppt_x"/>
                                          </p:val>
                                        </p:tav>
                                        <p:tav tm="100000">
                                          <p:val>
                                            <p:strVal val="#ppt_x"/>
                                          </p:val>
                                        </p:tav>
                                      </p:tavLst>
                                    </p:anim>
                                    <p:anim calcmode="lin" valueType="num">
                                      <p:cBhvr additive="base">
                                        <p:cTn id="13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animBg="1"/>
      <p:bldP spid="13" grpId="0" animBg="1"/>
      <p:bldP spid="14" grpId="0" animBg="1"/>
      <p:bldP spid="15" grpId="0" animBg="1"/>
      <p:bldP spid="16" grpId="0" animBg="1"/>
      <p:bldP spid="18" grpId="0" animBg="1"/>
      <p:bldP spid="18" grpId="1" animBg="1"/>
      <p:bldP spid="19" grpId="0" animBg="1"/>
      <p:bldP spid="19" grpId="1" animBg="1"/>
      <p:bldP spid="21" grpId="0" animBg="1"/>
      <p:bldP spid="21" grpId="1" animBg="1"/>
      <p:bldP spid="22" grpId="0" animBg="1"/>
      <p:bldP spid="22" grpId="1" animBg="1"/>
      <p:bldP spid="24" grpId="0" animBg="1"/>
      <p:bldP spid="24" grpId="1" animBg="1"/>
      <p:bldP spid="25" grpId="0" animBg="1"/>
      <p:bldP spid="25"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Robust Optimization</a:t>
            </a:r>
          </a:p>
        </p:txBody>
      </p:sp>
      <p:sp>
        <p:nvSpPr>
          <p:cNvPr id="8" name="Titre 1"/>
          <p:cNvSpPr txBox="1">
            <a:spLocks/>
          </p:cNvSpPr>
          <p:nvPr/>
        </p:nvSpPr>
        <p:spPr bwMode="auto">
          <a:xfrm>
            <a:off x="259305" y="1106280"/>
            <a:ext cx="8625386" cy="540370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Calibri" pitchFamily="34" charset="0"/>
              <a:buChar char="●"/>
            </a:pPr>
            <a:r>
              <a:rPr lang="en-US" b="1" dirty="0" smtClean="0">
                <a:solidFill>
                  <a:srgbClr val="000000"/>
                </a:solidFill>
                <a:effectLst>
                  <a:outerShdw blurRad="38100" dist="38100" dir="2700000" algn="tl">
                    <a:srgbClr val="000000">
                      <a:alpha val="43137"/>
                    </a:srgbClr>
                  </a:outerShdw>
                </a:effectLst>
                <a:latin typeface="+mj-lt"/>
              </a:rPr>
              <a:t>Manufacturing </a:t>
            </a:r>
            <a:r>
              <a:rPr lang="en-US" b="1" dirty="0">
                <a:solidFill>
                  <a:srgbClr val="000000"/>
                </a:solidFill>
                <a:effectLst>
                  <a:outerShdw blurRad="38100" dist="38100" dir="2700000" algn="tl">
                    <a:srgbClr val="000000">
                      <a:alpha val="43137"/>
                    </a:srgbClr>
                  </a:outerShdw>
                </a:effectLst>
                <a:latin typeface="+mj-lt"/>
              </a:rPr>
              <a:t>process is stochastic in </a:t>
            </a:r>
            <a:r>
              <a:rPr lang="en-US" b="1" dirty="0" smtClean="0">
                <a:solidFill>
                  <a:srgbClr val="000000"/>
                </a:solidFill>
                <a:effectLst>
                  <a:outerShdw blurRad="38100" dist="38100" dir="2700000" algn="tl">
                    <a:srgbClr val="000000">
                      <a:alpha val="43137"/>
                    </a:srgbClr>
                  </a:outerShdw>
                </a:effectLst>
                <a:latin typeface="+mj-lt"/>
              </a:rPr>
              <a:t>nature.</a:t>
            </a:r>
          </a:p>
          <a:p>
            <a:pPr marL="457200" indent="-457200" algn="just">
              <a:buFont typeface="Calibri" pitchFamily="34" charset="0"/>
              <a:buChar char="●"/>
            </a:pPr>
            <a:endParaRPr lang="en-US" b="1" dirty="0" smtClean="0">
              <a:solidFill>
                <a:srgbClr val="000000"/>
              </a:solidFill>
              <a:effectLst>
                <a:outerShdw blurRad="38100" dist="38100" dir="2700000" algn="tl">
                  <a:srgbClr val="000000">
                    <a:alpha val="43137"/>
                  </a:srgbClr>
                </a:outerShdw>
              </a:effectLst>
              <a:latin typeface="+mj-lt"/>
            </a:endParaRPr>
          </a:p>
          <a:p>
            <a:pPr marL="457200" indent="-457200" algn="just">
              <a:buFont typeface="Calibri" pitchFamily="34" charset="0"/>
              <a:buChar char="●"/>
            </a:pPr>
            <a:r>
              <a:rPr lang="en-US" b="1" dirty="0" smtClean="0">
                <a:solidFill>
                  <a:srgbClr val="000000"/>
                </a:solidFill>
                <a:effectLst>
                  <a:outerShdw blurRad="38100" dist="38100" dir="2700000" algn="tl">
                    <a:srgbClr val="000000">
                      <a:alpha val="43137"/>
                    </a:srgbClr>
                  </a:outerShdw>
                </a:effectLst>
                <a:latin typeface="+mj-lt"/>
              </a:rPr>
              <a:t>Traditionally: </a:t>
            </a:r>
          </a:p>
          <a:p>
            <a:pPr marL="914400" lvl="1" indent="-457200" algn="just">
              <a:buFont typeface="Calibri" pitchFamily="34" charset="0"/>
              <a:buChar char="●"/>
            </a:pPr>
            <a:r>
              <a:rPr lang="en-US" b="1" dirty="0" smtClean="0">
                <a:solidFill>
                  <a:srgbClr val="0070C0"/>
                </a:solidFill>
                <a:latin typeface="+mj-lt"/>
              </a:rPr>
              <a:t>tight tolerance,</a:t>
            </a:r>
          </a:p>
          <a:p>
            <a:pPr marL="914400" lvl="1" indent="-457200" algn="just">
              <a:buFont typeface="Calibri" pitchFamily="34" charset="0"/>
              <a:buChar char="●"/>
            </a:pPr>
            <a:r>
              <a:rPr lang="en-US" b="1" dirty="0" smtClean="0">
                <a:solidFill>
                  <a:srgbClr val="0070C0"/>
                </a:solidFill>
                <a:latin typeface="+mj-lt"/>
              </a:rPr>
              <a:t>higher </a:t>
            </a:r>
            <a:r>
              <a:rPr lang="en-US" b="1" dirty="0">
                <a:solidFill>
                  <a:srgbClr val="0070C0"/>
                </a:solidFill>
                <a:latin typeface="+mj-lt"/>
              </a:rPr>
              <a:t>precision manufacturing </a:t>
            </a:r>
            <a:r>
              <a:rPr lang="en-US" b="1" dirty="0" smtClean="0">
                <a:solidFill>
                  <a:srgbClr val="0070C0"/>
                </a:solidFill>
                <a:latin typeface="+mj-lt"/>
              </a:rPr>
              <a:t>process,</a:t>
            </a:r>
          </a:p>
          <a:p>
            <a:pPr marL="914400" lvl="1" indent="-457200" algn="just">
              <a:buFont typeface="Calibri" pitchFamily="34" charset="0"/>
              <a:buChar char="●"/>
            </a:pPr>
            <a:r>
              <a:rPr lang="en-US" b="1" dirty="0" smtClean="0">
                <a:solidFill>
                  <a:srgbClr val="0070C0"/>
                </a:solidFill>
                <a:latin typeface="+mj-lt"/>
              </a:rPr>
              <a:t>huge </a:t>
            </a:r>
            <a:r>
              <a:rPr lang="en-US" b="1" dirty="0">
                <a:solidFill>
                  <a:srgbClr val="0070C0"/>
                </a:solidFill>
                <a:latin typeface="+mj-lt"/>
              </a:rPr>
              <a:t>manufacturing cost</a:t>
            </a:r>
            <a:r>
              <a:rPr lang="en-US" b="1" dirty="0" smtClean="0">
                <a:solidFill>
                  <a:srgbClr val="0070C0"/>
                </a:solidFill>
                <a:latin typeface="+mj-lt"/>
              </a:rPr>
              <a:t>.</a:t>
            </a:r>
          </a:p>
          <a:p>
            <a:pPr marL="457200" indent="-457200" algn="just">
              <a:buFont typeface="Calibri" pitchFamily="34" charset="0"/>
              <a:buChar char="●"/>
            </a:pPr>
            <a:endParaRPr lang="en-US" b="1" dirty="0" smtClean="0">
              <a:solidFill>
                <a:srgbClr val="000000"/>
              </a:solidFill>
              <a:effectLst>
                <a:outerShdw blurRad="38100" dist="38100" dir="2700000" algn="tl">
                  <a:srgbClr val="000000">
                    <a:alpha val="43137"/>
                  </a:srgbClr>
                </a:outerShdw>
              </a:effectLst>
              <a:latin typeface="+mj-lt"/>
            </a:endParaRPr>
          </a:p>
          <a:p>
            <a:pPr marL="457200" indent="-457200" algn="just">
              <a:buFont typeface="Calibri" pitchFamily="34" charset="0"/>
              <a:buChar char="●"/>
            </a:pPr>
            <a:r>
              <a:rPr lang="en-US" b="1" dirty="0" smtClean="0">
                <a:solidFill>
                  <a:srgbClr val="000000"/>
                </a:solidFill>
                <a:effectLst>
                  <a:outerShdw blurRad="38100" dist="38100" dir="2700000" algn="tl">
                    <a:srgbClr val="000000">
                      <a:alpha val="43137"/>
                    </a:srgbClr>
                  </a:outerShdw>
                </a:effectLst>
                <a:latin typeface="+mj-lt"/>
              </a:rPr>
              <a:t>Robust processes are desired </a:t>
            </a:r>
            <a:r>
              <a:rPr lang="en-US" b="1" dirty="0">
                <a:solidFill>
                  <a:srgbClr val="000000"/>
                </a:solidFill>
                <a:effectLst>
                  <a:outerShdw blurRad="38100" dist="38100" dir="2700000" algn="tl">
                    <a:srgbClr val="000000">
                      <a:alpha val="43137"/>
                    </a:srgbClr>
                  </a:outerShdw>
                </a:effectLst>
                <a:latin typeface="+mj-lt"/>
              </a:rPr>
              <a:t>which are relatively insensitive to alteration of uncertain </a:t>
            </a:r>
            <a:r>
              <a:rPr lang="en-US" b="1" dirty="0" smtClean="0">
                <a:solidFill>
                  <a:srgbClr val="000000"/>
                </a:solidFill>
                <a:effectLst>
                  <a:outerShdw blurRad="38100" dist="38100" dir="2700000" algn="tl">
                    <a:srgbClr val="000000">
                      <a:alpha val="43137"/>
                    </a:srgbClr>
                  </a:outerShdw>
                </a:effectLst>
                <a:latin typeface="+mj-lt"/>
              </a:rPr>
              <a:t>parameters.</a:t>
            </a:r>
          </a:p>
          <a:p>
            <a:pPr marL="457200" indent="-457200" algn="just">
              <a:buFont typeface="Calibri" pitchFamily="34" charset="0"/>
              <a:buChar char="●"/>
            </a:pPr>
            <a:endParaRPr lang="en-US" sz="1200" b="1" dirty="0" smtClean="0">
              <a:solidFill>
                <a:srgbClr val="000000"/>
              </a:solidFill>
              <a:effectLst>
                <a:outerShdw blurRad="38100" dist="38100" dir="2700000" algn="tl">
                  <a:srgbClr val="000000">
                    <a:alpha val="43137"/>
                  </a:srgbClr>
                </a:outerShdw>
              </a:effectLst>
              <a:latin typeface="+mj-lt"/>
            </a:endParaRPr>
          </a:p>
          <a:p>
            <a:pPr marL="457200" indent="-457200" algn="just">
              <a:buFont typeface="Calibri" pitchFamily="34" charset="0"/>
              <a:buChar char="●"/>
            </a:pPr>
            <a:endParaRPr lang="en-US" sz="1200" b="1" dirty="0" smtClean="0">
              <a:solidFill>
                <a:srgbClr val="000000"/>
              </a:solidFill>
              <a:effectLst>
                <a:outerShdw blurRad="38100" dist="38100" dir="2700000" algn="tl">
                  <a:srgbClr val="000000">
                    <a:alpha val="43137"/>
                  </a:srgbClr>
                </a:outerShdw>
              </a:effectLst>
              <a:latin typeface="+mj-lt"/>
            </a:endParaRPr>
          </a:p>
          <a:p>
            <a:pPr algn="ctr"/>
            <a:r>
              <a:rPr lang="en-US" b="1" i="1" dirty="0" smtClean="0">
                <a:solidFill>
                  <a:srgbClr val="8E2462"/>
                </a:solidFill>
                <a:latin typeface="+mj-lt"/>
              </a:rPr>
              <a:t>In </a:t>
            </a:r>
            <a:r>
              <a:rPr lang="en-US" b="1" i="1" dirty="0">
                <a:solidFill>
                  <a:srgbClr val="8E2462"/>
                </a:solidFill>
                <a:latin typeface="+mj-lt"/>
              </a:rPr>
              <a:t>the robust manufacturing processes, the effect of uncertainty on the system is minimized without eliminating the sources of uncertainty</a:t>
            </a:r>
          </a:p>
        </p:txBody>
      </p:sp>
    </p:spTree>
    <p:extLst>
      <p:ext uri="{BB962C8B-B14F-4D97-AF65-F5344CB8AC3E}">
        <p14:creationId xmlns:p14="http://schemas.microsoft.com/office/powerpoint/2010/main" val="8064564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Global Robust Optimization</a:t>
            </a:r>
          </a:p>
        </p:txBody>
      </p:sp>
      <p:sp>
        <p:nvSpPr>
          <p:cNvPr id="8" name="Titre 1"/>
          <p:cNvSpPr txBox="1">
            <a:spLocks/>
          </p:cNvSpPr>
          <p:nvPr/>
        </p:nvSpPr>
        <p:spPr bwMode="auto">
          <a:xfrm>
            <a:off x="259305" y="1365589"/>
            <a:ext cx="3794080" cy="211459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Calibri" pitchFamily="34" charset="0"/>
              <a:buChar char="●"/>
            </a:pPr>
            <a:r>
              <a:rPr lang="en-US" b="1" dirty="0" smtClean="0">
                <a:solidFill>
                  <a:schemeClr val="tx1"/>
                </a:solidFill>
                <a:effectLst>
                  <a:outerShdw blurRad="38100" dist="38100" dir="2700000" algn="tl">
                    <a:srgbClr val="000000">
                      <a:alpha val="43137"/>
                    </a:srgbClr>
                  </a:outerShdw>
                </a:effectLst>
                <a:latin typeface="+mj-lt"/>
              </a:rPr>
              <a:t>Sources of Uncertainty:</a:t>
            </a:r>
          </a:p>
          <a:p>
            <a:pPr marL="914400" lvl="1" indent="-457200" algn="just">
              <a:buFont typeface="Courier New" pitchFamily="49" charset="0"/>
              <a:buChar char="o"/>
            </a:pPr>
            <a:r>
              <a:rPr lang="en-US" sz="2000" b="1" dirty="0" smtClean="0">
                <a:solidFill>
                  <a:schemeClr val="tx1"/>
                </a:solidFill>
                <a:latin typeface="+mj-lt"/>
              </a:rPr>
              <a:t>Error type I</a:t>
            </a:r>
          </a:p>
          <a:p>
            <a:pPr marL="914400" lvl="1" indent="-457200" algn="just">
              <a:buFont typeface="Courier New" pitchFamily="49" charset="0"/>
              <a:buChar char="o"/>
            </a:pPr>
            <a:r>
              <a:rPr lang="en-US" sz="2000" b="1" dirty="0" smtClean="0">
                <a:latin typeface="+mj-lt"/>
              </a:rPr>
              <a:t>Error type II</a:t>
            </a:r>
          </a:p>
          <a:p>
            <a:pPr marL="914400" lvl="1" indent="-457200" algn="just">
              <a:buFont typeface="Courier New" pitchFamily="49" charset="0"/>
              <a:buChar char="o"/>
            </a:pPr>
            <a:r>
              <a:rPr lang="en-US" sz="2000" b="1" dirty="0" smtClean="0">
                <a:latin typeface="+mj-lt"/>
              </a:rPr>
              <a:t>Production time</a:t>
            </a:r>
          </a:p>
          <a:p>
            <a:pPr marL="914400" lvl="1" indent="-457200" algn="just">
              <a:buFont typeface="Courier New" pitchFamily="49" charset="0"/>
              <a:buChar char="o"/>
            </a:pPr>
            <a:r>
              <a:rPr lang="en-US" sz="2000" b="1" dirty="0" smtClean="0">
                <a:latin typeface="+mj-lt"/>
              </a:rPr>
              <a:t>Failure rate</a:t>
            </a:r>
          </a:p>
          <a:p>
            <a:pPr marL="1371600" lvl="2" indent="-457200" algn="just">
              <a:buFont typeface="Arial" pitchFamily="34" charset="0"/>
              <a:buChar char="•"/>
            </a:pPr>
            <a:r>
              <a:rPr lang="en-US" sz="2000" b="1" i="1" dirty="0" smtClean="0">
                <a:solidFill>
                  <a:srgbClr val="FF0000"/>
                </a:solidFill>
                <a:latin typeface="+mj-lt"/>
              </a:rPr>
              <a:t>Misadjustment</a:t>
            </a:r>
          </a:p>
          <a:p>
            <a:pPr marL="1371600" lvl="2" indent="-457200" algn="just">
              <a:buFont typeface="Arial" pitchFamily="34" charset="0"/>
              <a:buChar char="•"/>
            </a:pPr>
            <a:r>
              <a:rPr lang="en-US" sz="2000" b="1" i="1" dirty="0" smtClean="0">
                <a:solidFill>
                  <a:srgbClr val="FF0000"/>
                </a:solidFill>
                <a:latin typeface="+mj-lt"/>
              </a:rPr>
              <a:t>Dispersion</a:t>
            </a:r>
            <a:endParaRPr lang="en-US" sz="2000" b="1" i="1" dirty="0">
              <a:solidFill>
                <a:srgbClr val="FF0000"/>
              </a:solidFill>
              <a:latin typeface="+mj-lt"/>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3314" name="Picture 2" descr="G:\ENSAM Documents\Thesis Documents\Presentation\17th Marth\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41243" y="4865728"/>
            <a:ext cx="1249837" cy="1378325"/>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19000"/>
                    </a14:imgEffect>
                  </a14:imgLayer>
                </a14:imgProps>
              </a:ext>
              <a:ext uri="{28A0092B-C50C-407E-A947-70E740481C1C}">
                <a14:useLocalDpi xmlns:a14="http://schemas.microsoft.com/office/drawing/2010/main" val="0"/>
              </a:ext>
            </a:extLst>
          </a:blip>
          <a:srcRect/>
          <a:stretch>
            <a:fillRect/>
          </a:stretch>
        </p:blipFill>
        <p:spPr bwMode="auto">
          <a:xfrm>
            <a:off x="259305" y="5521331"/>
            <a:ext cx="3997095" cy="722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re 1"/>
          <p:cNvSpPr txBox="1">
            <a:spLocks/>
          </p:cNvSpPr>
          <p:nvPr/>
        </p:nvSpPr>
        <p:spPr bwMode="auto">
          <a:xfrm>
            <a:off x="259305" y="4775933"/>
            <a:ext cx="3425589" cy="6225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Calibri" pitchFamily="34" charset="0"/>
              <a:buChar char="●"/>
            </a:pPr>
            <a:r>
              <a:rPr lang="en-US" b="1" dirty="0" smtClean="0">
                <a:solidFill>
                  <a:schemeClr val="tx1"/>
                </a:solidFill>
                <a:effectLst>
                  <a:outerShdw blurRad="38100" dist="38100" dir="2700000" algn="tl">
                    <a:srgbClr val="000000">
                      <a:alpha val="43137"/>
                    </a:srgbClr>
                  </a:outerShdw>
                </a:effectLst>
                <a:latin typeface="+mj-lt"/>
              </a:rPr>
              <a:t>Taguchi Loss Function</a:t>
            </a:r>
            <a:endParaRPr lang="en-US" sz="2000" b="1" dirty="0">
              <a:latin typeface="+mj-lt"/>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660761619"/>
              </p:ext>
            </p:extLst>
          </p:nvPr>
        </p:nvGraphicFramePr>
        <p:xfrm>
          <a:off x="4053385" y="2960728"/>
          <a:ext cx="4381500" cy="1905000"/>
        </p:xfrm>
        <a:graphic>
          <a:graphicData uri="http://schemas.openxmlformats.org/presentationml/2006/ole">
            <mc:AlternateContent xmlns:mc="http://schemas.openxmlformats.org/markup-compatibility/2006">
              <mc:Choice xmlns:v="urn:schemas-microsoft-com:vml" Requires="v">
                <p:oleObj spid="_x0000_s32778" name="Visio" r:id="rId6" imgW="3298947" imgH="1432268" progId="Visio.Drawing.11">
                  <p:embed/>
                </p:oleObj>
              </mc:Choice>
              <mc:Fallback>
                <p:oleObj name="Visio" r:id="rId6" imgW="3298947" imgH="1432268" progId="Visio.Drawing.11">
                  <p:embed/>
                  <p:pic>
                    <p:nvPicPr>
                      <p:cNvPr id="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3385" y="2960728"/>
                        <a:ext cx="4381500" cy="190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12" name="Object 11"/>
          <p:cNvGraphicFramePr>
            <a:graphicFrameLocks noChangeAspect="1"/>
          </p:cNvGraphicFramePr>
          <p:nvPr>
            <p:extLst>
              <p:ext uri="{D42A27DB-BD31-4B8C-83A1-F6EECF244321}">
                <p14:modId xmlns:p14="http://schemas.microsoft.com/office/powerpoint/2010/main" val="1030262029"/>
              </p:ext>
            </p:extLst>
          </p:nvPr>
        </p:nvGraphicFramePr>
        <p:xfrm>
          <a:off x="4462818" y="1106281"/>
          <a:ext cx="3686175" cy="1781175"/>
        </p:xfrm>
        <a:graphic>
          <a:graphicData uri="http://schemas.openxmlformats.org/presentationml/2006/ole">
            <mc:AlternateContent xmlns:mc="http://schemas.openxmlformats.org/markup-compatibility/2006">
              <mc:Choice xmlns:v="urn:schemas-microsoft-com:vml" Requires="v">
                <p:oleObj spid="_x0000_s32779" name="Visio" r:id="rId8" imgW="2848956" imgH="1377741" progId="Visio.Drawing.11">
                  <p:embed/>
                </p:oleObj>
              </mc:Choice>
              <mc:Fallback>
                <p:oleObj name="Visio" r:id="rId8" imgW="2848956" imgH="1377741" progId="Visio.Drawing.11">
                  <p:embed/>
                  <p:pic>
                    <p:nvPicPr>
                      <p:cNvPr id="0"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62818" y="1106281"/>
                        <a:ext cx="3686175" cy="1781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091434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Global Robust Optimization</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0"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Rectangle 6"/>
          <p:cNvSpPr/>
          <p:nvPr/>
        </p:nvSpPr>
        <p:spPr>
          <a:xfrm>
            <a:off x="0" y="1036421"/>
            <a:ext cx="5691119" cy="461665"/>
          </a:xfrm>
          <a:prstGeom prst="rect">
            <a:avLst/>
          </a:prstGeom>
        </p:spPr>
        <p:txBody>
          <a:bodyPr wrap="square">
            <a:spAutoFit/>
          </a:bodyPr>
          <a:lstStyle/>
          <a:p>
            <a:pPr marL="457200" indent="-457200" algn="just">
              <a:buFont typeface="Calibri" pitchFamily="34" charset="0"/>
              <a:buChar char="●"/>
            </a:pPr>
            <a:r>
              <a:rPr lang="en-US" sz="2400" b="1" dirty="0" smtClean="0">
                <a:effectLst>
                  <a:outerShdw blurRad="38100" dist="38100" dir="2700000" algn="tl">
                    <a:srgbClr val="000000">
                      <a:alpha val="43137"/>
                    </a:srgbClr>
                  </a:outerShdw>
                </a:effectLst>
              </a:rPr>
              <a:t>Real Industrial Case (1,000,000 parts)</a:t>
            </a:r>
            <a:endParaRPr lang="en-US" sz="2400" b="1" dirty="0">
              <a:effectLst>
                <a:outerShdw blurRad="38100" dist="38100" dir="2700000" algn="tl">
                  <a:srgbClr val="000000">
                    <a:alpha val="43137"/>
                  </a:srgbClr>
                </a:outerShdw>
              </a:effectLst>
            </a:endParaRPr>
          </a:p>
        </p:txBody>
      </p:sp>
      <p:pic>
        <p:nvPicPr>
          <p:cNvPr id="11" name="Picture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9310" y="1529297"/>
            <a:ext cx="2634768" cy="1841700"/>
          </a:xfrm>
          <a:prstGeom prst="rect">
            <a:avLst/>
          </a:prstGeom>
          <a:noFill/>
          <a:ln>
            <a:noFill/>
          </a:ln>
        </p:spPr>
      </p:pic>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8159" y="1058527"/>
            <a:ext cx="3521125" cy="2580240"/>
          </a:xfrm>
          <a:prstGeom prst="rect">
            <a:avLst/>
          </a:prstGeom>
          <a:noFill/>
          <a:ln>
            <a:noFill/>
          </a:ln>
        </p:spPr>
      </p:pic>
      <p:pic>
        <p:nvPicPr>
          <p:cNvPr id="16386"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24000"/>
                    </a14:imgEffect>
                  </a14:imgLayer>
                </a14:imgProps>
              </a:ext>
              <a:ext uri="{28A0092B-C50C-407E-A947-70E740481C1C}">
                <a14:useLocalDpi xmlns:a14="http://schemas.microsoft.com/office/drawing/2010/main" val="0"/>
              </a:ext>
            </a:extLst>
          </a:blip>
          <a:srcRect/>
          <a:stretch>
            <a:fillRect/>
          </a:stretch>
        </p:blipFill>
        <p:spPr bwMode="auto">
          <a:xfrm>
            <a:off x="1474416" y="3638767"/>
            <a:ext cx="6195168" cy="28995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83572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5000"/>
                    </a14:imgEffect>
                  </a14:imgLayer>
                </a14:imgProps>
              </a:ext>
              <a:ext uri="{28A0092B-C50C-407E-A947-70E740481C1C}">
                <a14:useLocalDpi xmlns:a14="http://schemas.microsoft.com/office/drawing/2010/main" val="0"/>
              </a:ext>
            </a:extLst>
          </a:blip>
          <a:srcRect/>
          <a:stretch>
            <a:fillRect/>
          </a:stretch>
        </p:blipFill>
        <p:spPr bwMode="auto">
          <a:xfrm>
            <a:off x="103780" y="1050310"/>
            <a:ext cx="8699026" cy="5498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6619164" y="5936776"/>
            <a:ext cx="2074460" cy="612400"/>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 name="Title 1"/>
          <p:cNvSpPr>
            <a:spLocks noGrp="1"/>
          </p:cNvSpPr>
          <p:nvPr>
            <p:ph type="title"/>
          </p:nvPr>
        </p:nvSpPr>
        <p:spPr>
          <a:xfrm>
            <a:off x="127000" y="88900"/>
            <a:ext cx="6883400" cy="603250"/>
          </a:xfrm>
        </p:spPr>
        <p:txBody>
          <a:bodyPr/>
          <a:lstStyle/>
          <a:p>
            <a:r>
              <a:rPr lang="en-US" sz="2800" dirty="0"/>
              <a:t>Numerical Results</a:t>
            </a:r>
          </a:p>
        </p:txBody>
      </p:sp>
      <p:sp>
        <p:nvSpPr>
          <p:cNvPr id="4" name="Rounded Rectangle 3"/>
          <p:cNvSpPr/>
          <p:nvPr/>
        </p:nvSpPr>
        <p:spPr>
          <a:xfrm>
            <a:off x="1610436" y="4189863"/>
            <a:ext cx="177421" cy="682388"/>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Rounded Rectangle 5"/>
          <p:cNvSpPr/>
          <p:nvPr/>
        </p:nvSpPr>
        <p:spPr>
          <a:xfrm>
            <a:off x="103780" y="5950424"/>
            <a:ext cx="1138166" cy="306200"/>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45360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85621" y="1608688"/>
            <a:ext cx="8205480" cy="4933664"/>
            <a:chOff x="385621" y="1608688"/>
            <a:chExt cx="8205480" cy="4933664"/>
          </a:xfrm>
        </p:grpSpPr>
        <p:pic>
          <p:nvPicPr>
            <p:cNvPr id="14339" name="Picture 3"/>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35000"/>
                      </a14:imgEffect>
                    </a14:imgLayer>
                  </a14:imgProps>
                </a:ext>
                <a:ext uri="{28A0092B-C50C-407E-A947-70E740481C1C}">
                  <a14:useLocalDpi xmlns:a14="http://schemas.microsoft.com/office/drawing/2010/main" val="0"/>
                </a:ext>
              </a:extLst>
            </a:blip>
            <a:srcRect/>
            <a:stretch>
              <a:fillRect/>
            </a:stretch>
          </p:blipFill>
          <p:spPr bwMode="auto">
            <a:xfrm>
              <a:off x="385622" y="3082005"/>
              <a:ext cx="8169382" cy="3460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8"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35000"/>
                      </a14:imgEffect>
                    </a14:imgLayer>
                  </a14:imgProps>
                </a:ext>
                <a:ext uri="{28A0092B-C50C-407E-A947-70E740481C1C}">
                  <a14:useLocalDpi xmlns:a14="http://schemas.microsoft.com/office/drawing/2010/main" val="0"/>
                </a:ext>
              </a:extLst>
            </a:blip>
            <a:srcRect/>
            <a:stretch>
              <a:fillRect/>
            </a:stretch>
          </p:blipFill>
          <p:spPr bwMode="auto">
            <a:xfrm>
              <a:off x="385621" y="1608688"/>
              <a:ext cx="8205480" cy="1500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 name="Title 1"/>
          <p:cNvSpPr>
            <a:spLocks noGrp="1"/>
          </p:cNvSpPr>
          <p:nvPr>
            <p:ph type="title"/>
          </p:nvPr>
        </p:nvSpPr>
        <p:spPr>
          <a:xfrm>
            <a:off x="127000" y="88900"/>
            <a:ext cx="6883400" cy="603250"/>
          </a:xfrm>
        </p:spPr>
        <p:txBody>
          <a:bodyPr/>
          <a:lstStyle/>
          <a:p>
            <a:r>
              <a:rPr lang="en-US" sz="2800" dirty="0"/>
              <a:t>Numerical Results</a:t>
            </a:r>
          </a:p>
        </p:txBody>
      </p:sp>
      <p:sp>
        <p:nvSpPr>
          <p:cNvPr id="4" name="Rounded Rectangle 3"/>
          <p:cNvSpPr/>
          <p:nvPr/>
        </p:nvSpPr>
        <p:spPr>
          <a:xfrm>
            <a:off x="1798163" y="4470984"/>
            <a:ext cx="177421" cy="682388"/>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Rounded Rectangle 2"/>
          <p:cNvSpPr/>
          <p:nvPr/>
        </p:nvSpPr>
        <p:spPr>
          <a:xfrm>
            <a:off x="6469039" y="5957248"/>
            <a:ext cx="2074460" cy="598752"/>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 name="Rounded Rectangle 5"/>
          <p:cNvSpPr/>
          <p:nvPr/>
        </p:nvSpPr>
        <p:spPr>
          <a:xfrm>
            <a:off x="317382" y="5970896"/>
            <a:ext cx="1138166" cy="306200"/>
          </a:xfrm>
          <a:prstGeom prst="roundRect">
            <a:avLst/>
          </a:prstGeom>
          <a:ln w="28575">
            <a:solidFill>
              <a:srgbClr val="FF0000"/>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1468652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heel(1)">
                                      <p:cBhvr>
                                        <p:cTn id="10" dur="200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heel(1)">
                                      <p:cBhvr>
                                        <p:cTn id="1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7000" y="88900"/>
            <a:ext cx="6883400" cy="603250"/>
          </a:xfrm>
        </p:spPr>
        <p:txBody>
          <a:bodyPr/>
          <a:lstStyle/>
          <a:p>
            <a:r>
              <a:rPr lang="en-US" sz="2800" dirty="0"/>
              <a:t>Numerical Results</a:t>
            </a:r>
          </a:p>
        </p:txBody>
      </p:sp>
      <p:pic>
        <p:nvPicPr>
          <p:cNvPr id="225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5020" y="1498085"/>
            <a:ext cx="5669557" cy="350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0" y="1036421"/>
            <a:ext cx="7754587" cy="461665"/>
          </a:xfrm>
          <a:prstGeom prst="rect">
            <a:avLst/>
          </a:prstGeom>
        </p:spPr>
        <p:txBody>
          <a:bodyPr wrap="square">
            <a:spAutoFit/>
          </a:bodyPr>
          <a:lstStyle/>
          <a:p>
            <a:pPr marL="457200" indent="-457200" algn="just">
              <a:buFont typeface="Calibri" pitchFamily="34" charset="0"/>
              <a:buChar char="●"/>
            </a:pPr>
            <a:r>
              <a:rPr lang="en-US" sz="2400" b="1" dirty="0" smtClean="0">
                <a:effectLst>
                  <a:outerShdw blurRad="38100" dist="38100" dir="2700000" algn="tl">
                    <a:srgbClr val="000000">
                      <a:alpha val="43137"/>
                    </a:srgbClr>
                  </a:outerShdw>
                </a:effectLst>
              </a:rPr>
              <a:t>Robust Inspection Plan under MI-or-CI strategy</a:t>
            </a:r>
            <a:endParaRPr lang="en-US" sz="2400" b="1" dirty="0">
              <a:effectLst>
                <a:outerShdw blurRad="38100" dist="38100" dir="2700000" algn="tl">
                  <a:srgbClr val="000000">
                    <a:alpha val="43137"/>
                  </a:srgbClr>
                </a:outerShdw>
              </a:effectLst>
            </a:endParaRPr>
          </a:p>
        </p:txBody>
      </p:sp>
      <p:pic>
        <p:nvPicPr>
          <p:cNvPr id="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070" y="5085516"/>
            <a:ext cx="8952930" cy="1353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62536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US" sz="2000" dirty="0" smtClean="0"/>
              <a:t>Introduction to Inspection in Integrated Engineering context</a:t>
            </a:r>
            <a:endParaRPr lang="fr-FR" sz="2000" dirty="0"/>
          </a:p>
        </p:txBody>
      </p:sp>
      <p:sp>
        <p:nvSpPr>
          <p:cNvPr id="22" name="ZoneTexte 21"/>
          <p:cNvSpPr txBox="1"/>
          <p:nvPr/>
        </p:nvSpPr>
        <p:spPr>
          <a:xfrm>
            <a:off x="3305823" y="2494643"/>
            <a:ext cx="2232248" cy="646331"/>
          </a:xfrm>
          <a:prstGeom prst="rect">
            <a:avLst/>
          </a:prstGeom>
          <a:noFill/>
        </p:spPr>
        <p:txBody>
          <a:bodyPr wrap="square" rtlCol="0">
            <a:spAutoFit/>
          </a:bodyPr>
          <a:lstStyle/>
          <a:p>
            <a:pPr algn="ctr"/>
            <a:r>
              <a:rPr lang="fr-FR" sz="1200" dirty="0" smtClean="0">
                <a:ln>
                  <a:solidFill>
                    <a:schemeClr val="tx1"/>
                  </a:solidFill>
                </a:ln>
                <a:cs typeface="Times New Roman" pitchFamily="18" charset="0"/>
              </a:rPr>
              <a:t>Intégration de la conception et de l’industrialisation</a:t>
            </a:r>
          </a:p>
          <a:p>
            <a:pPr algn="ctr"/>
            <a:r>
              <a:rPr lang="fr-FR" sz="1200" dirty="0" smtClean="0">
                <a:ln>
                  <a:solidFill>
                    <a:schemeClr val="tx1"/>
                  </a:solidFill>
                </a:ln>
                <a:cs typeface="Times New Roman" pitchFamily="18" charset="0"/>
              </a:rPr>
              <a:t>(la prise de décision)</a:t>
            </a:r>
            <a:endParaRPr lang="fr-FR" sz="1200" dirty="0">
              <a:ln>
                <a:solidFill>
                  <a:schemeClr val="tx1"/>
                </a:solidFill>
              </a:ln>
              <a:cs typeface="Times New Roman" pitchFamily="18" charset="0"/>
            </a:endParaRPr>
          </a:p>
        </p:txBody>
      </p:sp>
      <p:sp>
        <p:nvSpPr>
          <p:cNvPr id="23" name="Triangle isocèle 22"/>
          <p:cNvSpPr/>
          <p:nvPr/>
        </p:nvSpPr>
        <p:spPr>
          <a:xfrm rot="5400000">
            <a:off x="4348401" y="76884"/>
            <a:ext cx="222188" cy="4332720"/>
          </a:xfrm>
          <a:prstGeom prst="triangle">
            <a:avLst>
              <a:gd name="adj" fmla="val 50000"/>
            </a:avLst>
          </a:prstGeom>
          <a:solidFill>
            <a:schemeClr val="accent2"/>
          </a:solidFill>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24" name="Groupe 23"/>
          <p:cNvGrpSpPr/>
          <p:nvPr/>
        </p:nvGrpSpPr>
        <p:grpSpPr>
          <a:xfrm>
            <a:off x="139855" y="1309407"/>
            <a:ext cx="8748464" cy="720080"/>
            <a:chOff x="462856" y="1268760"/>
            <a:chExt cx="8606078" cy="720080"/>
          </a:xfrm>
        </p:grpSpPr>
        <p:sp>
          <p:nvSpPr>
            <p:cNvPr id="25" name="Chevron 24"/>
            <p:cNvSpPr/>
            <p:nvPr/>
          </p:nvSpPr>
          <p:spPr>
            <a:xfrm>
              <a:off x="2483768" y="1268760"/>
              <a:ext cx="1728192"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détaillée du produit</a:t>
              </a:r>
              <a:endParaRPr lang="fr-FR" sz="1200" kern="1200" dirty="0">
                <a:solidFill>
                  <a:schemeClr val="tx1"/>
                </a:solidFill>
                <a:latin typeface="Times New Roman" pitchFamily="18" charset="0"/>
                <a:cs typeface="Times New Roman" pitchFamily="18" charset="0"/>
              </a:endParaRPr>
            </a:p>
          </p:txBody>
        </p:sp>
        <p:sp>
          <p:nvSpPr>
            <p:cNvPr id="26" name="Chevron 25"/>
            <p:cNvSpPr/>
            <p:nvPr/>
          </p:nvSpPr>
          <p:spPr>
            <a:xfrm>
              <a:off x="3923928" y="1268760"/>
              <a:ext cx="1671399"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800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Conception préliminaire du processus</a:t>
              </a:r>
              <a:endParaRPr lang="fr-FR" sz="1200" dirty="0">
                <a:solidFill>
                  <a:schemeClr val="tx1"/>
                </a:solidFill>
                <a:latin typeface="Times New Roman" pitchFamily="18" charset="0"/>
                <a:cs typeface="Times New Roman" pitchFamily="18" charset="0"/>
              </a:endParaRPr>
            </a:p>
          </p:txBody>
        </p:sp>
        <p:sp>
          <p:nvSpPr>
            <p:cNvPr id="27" name="Chevron 26"/>
            <p:cNvSpPr/>
            <p:nvPr/>
          </p:nvSpPr>
          <p:spPr>
            <a:xfrm>
              <a:off x="5292080" y="1268760"/>
              <a:ext cx="1729004" cy="720080"/>
            </a:xfrm>
            <a:prstGeom prst="chevron">
              <a:avLst/>
            </a:prstGeom>
            <a:gradFill flip="none" rotWithShape="1">
              <a:gsLst>
                <a:gs pos="0">
                  <a:srgbClr val="0070C0"/>
                </a:gs>
                <a:gs pos="44000">
                  <a:srgbClr val="00B0F0"/>
                </a:gs>
                <a:gs pos="100000">
                  <a:schemeClr val="bg1"/>
                </a:gs>
              </a:gsLst>
              <a:lin ang="0" scaled="1"/>
              <a:tileRect/>
            </a:gra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a:lnSpc>
                  <a:spcPct val="90000"/>
                </a:lnSpc>
                <a:spcBef>
                  <a:spcPct val="0"/>
                </a:spcBef>
                <a:spcAft>
                  <a:spcPct val="35000"/>
                </a:spcAft>
              </a:pPr>
              <a:r>
                <a:rPr lang="en-US" sz="1200" dirty="0" smtClean="0">
                  <a:solidFill>
                    <a:schemeClr val="tx1"/>
                  </a:solidFill>
                  <a:latin typeface="Times New Roman" pitchFamily="18" charset="0"/>
                  <a:cs typeface="Times New Roman" pitchFamily="18" charset="0"/>
                </a:rPr>
                <a:t>Conception </a:t>
              </a:r>
              <a:r>
                <a:rPr lang="fr-FR" sz="1200" dirty="0" smtClean="0">
                  <a:solidFill>
                    <a:schemeClr val="tx1"/>
                  </a:solidFill>
                  <a:latin typeface="Times New Roman" pitchFamily="18" charset="0"/>
                  <a:cs typeface="Times New Roman" pitchFamily="18" charset="0"/>
                </a:rPr>
                <a:t>détaillée</a:t>
              </a:r>
              <a:r>
                <a:rPr lang="en-US" sz="1200" dirty="0" smtClean="0">
                  <a:solidFill>
                    <a:schemeClr val="tx1"/>
                  </a:solidFill>
                  <a:latin typeface="Times New Roman" pitchFamily="18" charset="0"/>
                  <a:cs typeface="Times New Roman" pitchFamily="18" charset="0"/>
                </a:rPr>
                <a:t> du </a:t>
              </a:r>
              <a:r>
                <a:rPr lang="fr-FR" sz="1200" dirty="0" smtClean="0">
                  <a:solidFill>
                    <a:schemeClr val="tx1"/>
                  </a:solidFill>
                  <a:latin typeface="Times New Roman" pitchFamily="18" charset="0"/>
                  <a:cs typeface="Times New Roman" pitchFamily="18" charset="0"/>
                </a:rPr>
                <a:t>processus</a:t>
              </a:r>
              <a:endParaRPr lang="fr-FR" sz="1200" dirty="0">
                <a:solidFill>
                  <a:schemeClr val="tx1"/>
                </a:solidFill>
                <a:latin typeface="Times New Roman" pitchFamily="18" charset="0"/>
                <a:cs typeface="Times New Roman" pitchFamily="18" charset="0"/>
              </a:endParaRPr>
            </a:p>
          </p:txBody>
        </p:sp>
        <p:sp>
          <p:nvSpPr>
            <p:cNvPr id="28" name="Chevron 27"/>
            <p:cNvSpPr/>
            <p:nvPr/>
          </p:nvSpPr>
          <p:spPr>
            <a:xfrm>
              <a:off x="8172400" y="1268760"/>
              <a:ext cx="896534"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9" name="Chevron 28"/>
            <p:cNvSpPr>
              <a:spLocks noChangeAspect="1"/>
            </p:cNvSpPr>
            <p:nvPr/>
          </p:nvSpPr>
          <p:spPr>
            <a:xfrm>
              <a:off x="6732240"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Industrialisation</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 </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Production</a:t>
              </a:r>
              <a:endParaRPr lang="fr-FR" sz="1200" dirty="0">
                <a:solidFill>
                  <a:schemeClr val="tx1"/>
                </a:solidFill>
                <a:latin typeface="Times New Roman" pitchFamily="18" charset="0"/>
                <a:cs typeface="Times New Roman" pitchFamily="18" charset="0"/>
              </a:endParaRPr>
            </a:p>
          </p:txBody>
        </p:sp>
        <p:sp>
          <p:nvSpPr>
            <p:cNvPr id="30" name="Chevron 29"/>
            <p:cNvSpPr/>
            <p:nvPr/>
          </p:nvSpPr>
          <p:spPr>
            <a:xfrm>
              <a:off x="462856" y="1268760"/>
              <a:ext cx="860400"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1" name="Chevron 30"/>
            <p:cNvSpPr/>
            <p:nvPr/>
          </p:nvSpPr>
          <p:spPr>
            <a:xfrm>
              <a:off x="1043608"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préliminaire du produit</a:t>
              </a:r>
              <a:endParaRPr lang="fr-FR" sz="1200" kern="1200" dirty="0">
                <a:solidFill>
                  <a:schemeClr val="tx1"/>
                </a:solidFill>
                <a:latin typeface="Times New Roman" pitchFamily="18" charset="0"/>
                <a:cs typeface="Times New Roman" pitchFamily="18" charset="0"/>
              </a:endParaRPr>
            </a:p>
          </p:txBody>
        </p:sp>
      </p:grpSp>
      <p:sp>
        <p:nvSpPr>
          <p:cNvPr id="14" name="ZoneTexte 13"/>
          <p:cNvSpPr txBox="1"/>
          <p:nvPr/>
        </p:nvSpPr>
        <p:spPr>
          <a:xfrm>
            <a:off x="483477" y="3314027"/>
            <a:ext cx="8103475" cy="3028521"/>
          </a:xfrm>
          <a:prstGeom prst="rect">
            <a:avLst/>
          </a:prstGeom>
          <a:noFill/>
        </p:spPr>
        <p:txBody>
          <a:bodyPr wrap="square" rtlCol="0">
            <a:spAutoFit/>
          </a:bodyPr>
          <a:lstStyle/>
          <a:p>
            <a:pPr marL="342900" indent="-342900" algn="just">
              <a:spcBef>
                <a:spcPct val="20000"/>
              </a:spcBef>
              <a:buSzPct val="150000"/>
              <a:buFont typeface="Arial" pitchFamily="34" charset="0"/>
              <a:buChar char="•"/>
            </a:pPr>
            <a:r>
              <a:rPr lang="fr-FR" dirty="0" smtClean="0"/>
              <a:t>Tendance à l’ingénierie intégrée</a:t>
            </a:r>
          </a:p>
          <a:p>
            <a:pPr marL="342900" indent="-342900" algn="just">
              <a:spcBef>
                <a:spcPct val="20000"/>
              </a:spcBef>
              <a:buSzPct val="150000"/>
              <a:buFont typeface="Arial" pitchFamily="34" charset="0"/>
              <a:buChar char="•"/>
            </a:pPr>
            <a:r>
              <a:rPr lang="fr-FR" dirty="0" smtClean="0"/>
              <a:t>Les travaux généralement consacrées à la co-conception du produit et du processus de fabrication</a:t>
            </a:r>
          </a:p>
          <a:p>
            <a:pPr algn="just"/>
            <a:endParaRPr lang="fr-FR" dirty="0" smtClean="0"/>
          </a:p>
          <a:p>
            <a:pPr lvl="1" algn="just"/>
            <a:r>
              <a:rPr lang="fr-FR" dirty="0" smtClean="0"/>
              <a:t>Motivation :</a:t>
            </a:r>
          </a:p>
          <a:p>
            <a:pPr marL="800100" lvl="1" indent="-342900" algn="just">
              <a:spcBef>
                <a:spcPct val="20000"/>
              </a:spcBef>
              <a:buSzPct val="100000"/>
              <a:buFont typeface="Wingdings" pitchFamily="2" charset="2"/>
              <a:buChar char="§"/>
            </a:pPr>
            <a:r>
              <a:rPr lang="fr-FR" dirty="0" smtClean="0"/>
              <a:t>Les </a:t>
            </a:r>
            <a:r>
              <a:rPr lang="fr-FR" b="1" dirty="0" smtClean="0"/>
              <a:t>objectifs</a:t>
            </a:r>
            <a:r>
              <a:rPr lang="fr-FR" dirty="0" smtClean="0"/>
              <a:t> (et contraintes) fondamentaux, </a:t>
            </a:r>
            <a:r>
              <a:rPr lang="fr-FR" b="1" dirty="0" smtClean="0"/>
              <a:t>communs</a:t>
            </a:r>
            <a:r>
              <a:rPr lang="fr-FR" dirty="0" smtClean="0"/>
              <a:t> à chaque étape de la conception partagent : réduction des coûts, diminution des risques, amélioration de la qualité, de la productivité, et de la satisfaction du client …. </a:t>
            </a:r>
          </a:p>
          <a:p>
            <a:pPr marL="800100" lvl="1" indent="-342900" algn="just">
              <a:spcBef>
                <a:spcPct val="20000"/>
              </a:spcBef>
              <a:buSzPct val="100000"/>
              <a:buFont typeface="Wingdings" pitchFamily="2" charset="2"/>
              <a:buChar char="§"/>
            </a:pPr>
            <a:r>
              <a:rPr lang="fr-FR" dirty="0" smtClean="0"/>
              <a:t>L’</a:t>
            </a:r>
            <a:r>
              <a:rPr lang="fr-FR" b="1" dirty="0" smtClean="0"/>
              <a:t>interdépendance</a:t>
            </a:r>
            <a:r>
              <a:rPr lang="fr-FR" dirty="0" smtClean="0"/>
              <a:t> des </a:t>
            </a:r>
            <a:r>
              <a:rPr lang="fr-FR" b="1" dirty="0" smtClean="0"/>
              <a:t>caractéristiques</a:t>
            </a:r>
            <a:r>
              <a:rPr lang="fr-FR" dirty="0" smtClean="0"/>
              <a:t> et de leurs </a:t>
            </a:r>
            <a:r>
              <a:rPr lang="fr-FR" b="1" dirty="0" smtClean="0"/>
              <a:t>variations</a:t>
            </a:r>
            <a:endParaRPr lang="fr-F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7000" y="88900"/>
            <a:ext cx="6883400" cy="603250"/>
          </a:xfrm>
        </p:spPr>
        <p:txBody>
          <a:bodyPr/>
          <a:lstStyle/>
          <a:p>
            <a:r>
              <a:rPr lang="en-US" sz="2800" dirty="0"/>
              <a:t>Numerical Results</a:t>
            </a:r>
          </a:p>
        </p:txBody>
      </p:sp>
      <p:sp>
        <p:nvSpPr>
          <p:cNvPr id="10" name="Rectangle 9"/>
          <p:cNvSpPr/>
          <p:nvPr/>
        </p:nvSpPr>
        <p:spPr>
          <a:xfrm>
            <a:off x="0" y="1036421"/>
            <a:ext cx="7754587" cy="461665"/>
          </a:xfrm>
          <a:prstGeom prst="rect">
            <a:avLst/>
          </a:prstGeom>
        </p:spPr>
        <p:txBody>
          <a:bodyPr wrap="square">
            <a:spAutoFit/>
          </a:bodyPr>
          <a:lstStyle/>
          <a:p>
            <a:pPr marL="457200" indent="-457200" algn="just">
              <a:buFont typeface="Calibri" pitchFamily="34" charset="0"/>
              <a:buChar char="●"/>
            </a:pPr>
            <a:r>
              <a:rPr lang="en-US" sz="2400" b="1" dirty="0" smtClean="0">
                <a:effectLst>
                  <a:outerShdw blurRad="38100" dist="38100" dir="2700000" algn="tl">
                    <a:srgbClr val="000000">
                      <a:alpha val="43137"/>
                    </a:srgbClr>
                  </a:outerShdw>
                </a:effectLst>
              </a:rPr>
              <a:t>Robust Inspection Plan under </a:t>
            </a:r>
            <a:r>
              <a:rPr lang="en-US" sz="2400" b="1" dirty="0" smtClean="0">
                <a:effectLst>
                  <a:outerShdw blurRad="38100" dist="38100" dir="2700000" algn="tl">
                    <a:srgbClr val="000000">
                      <a:alpha val="43137"/>
                    </a:srgbClr>
                  </a:outerShdw>
                </a:effectLst>
              </a:rPr>
              <a:t>MI-and-CI </a:t>
            </a:r>
            <a:r>
              <a:rPr lang="en-US" sz="2400" b="1" dirty="0" smtClean="0">
                <a:effectLst>
                  <a:outerShdw blurRad="38100" dist="38100" dir="2700000" algn="tl">
                    <a:srgbClr val="000000">
                      <a:alpha val="43137"/>
                    </a:srgbClr>
                  </a:outerShdw>
                </a:effectLst>
              </a:rPr>
              <a:t>strategy</a:t>
            </a:r>
            <a:endParaRPr lang="en-US" sz="2400" b="1" dirty="0">
              <a:effectLst>
                <a:outerShdw blurRad="38100" dist="38100" dir="2700000" algn="tl">
                  <a:srgbClr val="000000">
                    <a:alpha val="43137"/>
                  </a:srgbClr>
                </a:outerShdw>
              </a:effectLst>
            </a:endParaRPr>
          </a:p>
        </p:txBody>
      </p:sp>
      <p:pic>
        <p:nvPicPr>
          <p:cNvPr id="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4121" y="5320145"/>
            <a:ext cx="7971354" cy="1265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964" y="1453781"/>
            <a:ext cx="6127668" cy="3820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640504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27000" y="88900"/>
            <a:ext cx="6883400" cy="603250"/>
          </a:xfrm>
        </p:spPr>
        <p:txBody>
          <a:bodyPr/>
          <a:lstStyle/>
          <a:p>
            <a:r>
              <a:rPr lang="en-US" sz="2800" dirty="0"/>
              <a:t>Numerical Results</a:t>
            </a:r>
          </a:p>
        </p:txBody>
      </p:sp>
      <p:graphicFrame>
        <p:nvGraphicFramePr>
          <p:cNvPr id="5" name="Graphique 4"/>
          <p:cNvGraphicFramePr>
            <a:graphicFrameLocks/>
          </p:cNvGraphicFramePr>
          <p:nvPr>
            <p:extLst>
              <p:ext uri="{D42A27DB-BD31-4B8C-83A1-F6EECF244321}">
                <p14:modId xmlns:p14="http://schemas.microsoft.com/office/powerpoint/2010/main" val="3591641525"/>
              </p:ext>
            </p:extLst>
          </p:nvPr>
        </p:nvGraphicFramePr>
        <p:xfrm>
          <a:off x="575953" y="1603169"/>
          <a:ext cx="8021781" cy="483325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re 1"/>
          <p:cNvSpPr txBox="1">
            <a:spLocks/>
          </p:cNvSpPr>
          <p:nvPr/>
        </p:nvSpPr>
        <p:spPr bwMode="auto">
          <a:xfrm>
            <a:off x="1132764" y="1075845"/>
            <a:ext cx="6782937" cy="6225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algn="ctr"/>
            <a:r>
              <a:rPr lang="en-US" b="1" dirty="0" smtClean="0">
                <a:solidFill>
                  <a:schemeClr val="tx1"/>
                </a:solidFill>
                <a:effectLst>
                  <a:outerShdw blurRad="38100" dist="38100" dir="2700000" algn="tl">
                    <a:srgbClr val="000000">
                      <a:alpha val="43137"/>
                    </a:srgbClr>
                  </a:outerShdw>
                </a:effectLst>
                <a:latin typeface="+mj-lt"/>
              </a:rPr>
              <a:t>Total cost </a:t>
            </a:r>
            <a:r>
              <a:rPr lang="en-US" b="1" dirty="0">
                <a:solidFill>
                  <a:schemeClr val="tx1"/>
                </a:solidFill>
                <a:effectLst>
                  <a:outerShdw blurRad="38100" dist="38100" dir="2700000" algn="tl">
                    <a:srgbClr val="000000">
                      <a:alpha val="43137"/>
                    </a:srgbClr>
                  </a:outerShdw>
                </a:effectLst>
                <a:latin typeface="+mj-lt"/>
              </a:rPr>
              <a:t>vs. different source of uncertainty</a:t>
            </a:r>
            <a:endParaRPr lang="en-US" sz="2000" b="1" dirty="0">
              <a:latin typeface="+mj-lt"/>
            </a:endParaRPr>
          </a:p>
        </p:txBody>
      </p:sp>
    </p:spTree>
    <p:extLst>
      <p:ext uri="{BB962C8B-B14F-4D97-AF65-F5344CB8AC3E}">
        <p14:creationId xmlns:p14="http://schemas.microsoft.com/office/powerpoint/2010/main" val="39637708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Numerical Results</a:t>
            </a:r>
          </a:p>
        </p:txBody>
      </p:sp>
      <p:graphicFrame>
        <p:nvGraphicFramePr>
          <p:cNvPr id="3" name="Chart 2"/>
          <p:cNvGraphicFramePr/>
          <p:nvPr>
            <p:extLst>
              <p:ext uri="{D42A27DB-BD31-4B8C-83A1-F6EECF244321}">
                <p14:modId xmlns:p14="http://schemas.microsoft.com/office/powerpoint/2010/main" val="494791202"/>
              </p:ext>
            </p:extLst>
          </p:nvPr>
        </p:nvGraphicFramePr>
        <p:xfrm>
          <a:off x="143893" y="1692349"/>
          <a:ext cx="8740800" cy="4681155"/>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1"/>
          <p:cNvSpPr txBox="1">
            <a:spLocks/>
          </p:cNvSpPr>
          <p:nvPr/>
        </p:nvSpPr>
        <p:spPr bwMode="auto">
          <a:xfrm>
            <a:off x="1132764" y="1069792"/>
            <a:ext cx="6782937" cy="6225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algn="ctr"/>
            <a:r>
              <a:rPr lang="en-US" b="1" dirty="0">
                <a:solidFill>
                  <a:schemeClr val="tx1"/>
                </a:solidFill>
                <a:effectLst>
                  <a:outerShdw blurRad="38100" dist="38100" dir="2700000" algn="tl">
                    <a:srgbClr val="000000">
                      <a:alpha val="43137"/>
                    </a:srgbClr>
                  </a:outerShdw>
                </a:effectLst>
                <a:latin typeface="+mj-lt"/>
              </a:rPr>
              <a:t>Warranty cost vs. different source of uncertainty</a:t>
            </a:r>
            <a:endParaRPr lang="en-US" sz="2000" b="1" dirty="0">
              <a:latin typeface="+mj-lt"/>
            </a:endParaRPr>
          </a:p>
        </p:txBody>
      </p:sp>
      <p:sp>
        <p:nvSpPr>
          <p:cNvPr id="6" name="Rectangular Callout 5"/>
          <p:cNvSpPr/>
          <p:nvPr/>
        </p:nvSpPr>
        <p:spPr>
          <a:xfrm>
            <a:off x="880280" y="2831909"/>
            <a:ext cx="7533564" cy="2477069"/>
          </a:xfrm>
          <a:prstGeom prst="wedgeRectCallout">
            <a:avLst>
              <a:gd name="adj1" fmla="val -39900"/>
              <a:gd name="adj2" fmla="val -100175"/>
            </a:avLst>
          </a:prstGeom>
          <a:solidFill>
            <a:schemeClr val="bg1"/>
          </a:solidFill>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just">
              <a:buFont typeface="Arial" pitchFamily="34" charset="0"/>
              <a:buChar char="•"/>
            </a:pPr>
            <a:r>
              <a:rPr lang="en-US" b="1" dirty="0" smtClean="0">
                <a:solidFill>
                  <a:srgbClr val="7030A0"/>
                </a:solidFill>
                <a:effectLst>
                  <a:outerShdw blurRad="38100" dist="38100" dir="2700000" algn="tl">
                    <a:srgbClr val="000000">
                      <a:alpha val="43137"/>
                    </a:srgbClr>
                  </a:outerShdw>
                </a:effectLst>
              </a:rPr>
              <a:t>Important Results:</a:t>
            </a:r>
          </a:p>
          <a:p>
            <a:pPr marL="285750" indent="-285750" algn="just">
              <a:buFont typeface="Arial" pitchFamily="34" charset="0"/>
              <a:buChar char="•"/>
            </a:pPr>
            <a:endParaRPr lang="en-US" dirty="0" smtClean="0">
              <a:solidFill>
                <a:srgbClr val="FF0000"/>
              </a:solidFill>
            </a:endParaRPr>
          </a:p>
          <a:p>
            <a:pPr marL="285750" indent="-285750" algn="just">
              <a:buFont typeface="Arial" pitchFamily="34" charset="0"/>
              <a:buChar char="•"/>
            </a:pPr>
            <a:r>
              <a:rPr lang="en-US" dirty="0" smtClean="0">
                <a:solidFill>
                  <a:srgbClr val="FF0000"/>
                </a:solidFill>
              </a:rPr>
              <a:t>MI-or-CI</a:t>
            </a:r>
            <a:r>
              <a:rPr lang="en-US" dirty="0" smtClean="0"/>
              <a:t> strategy is </a:t>
            </a:r>
            <a:r>
              <a:rPr lang="en-US" dirty="0" smtClean="0">
                <a:solidFill>
                  <a:srgbClr val="FF0000"/>
                </a:solidFill>
              </a:rPr>
              <a:t>more responsive</a:t>
            </a:r>
            <a:r>
              <a:rPr lang="en-US" dirty="0" smtClean="0"/>
              <a:t> to </a:t>
            </a:r>
            <a:r>
              <a:rPr lang="en-US" dirty="0" smtClean="0">
                <a:solidFill>
                  <a:srgbClr val="FF0000"/>
                </a:solidFill>
              </a:rPr>
              <a:t>customer satisfaction.</a:t>
            </a:r>
          </a:p>
          <a:p>
            <a:pPr marL="285750" indent="-285750" algn="just">
              <a:buFont typeface="Arial" pitchFamily="34" charset="0"/>
              <a:buChar char="•"/>
            </a:pPr>
            <a:endParaRPr lang="en-US" dirty="0" smtClean="0">
              <a:solidFill>
                <a:srgbClr val="FF0000"/>
              </a:solidFill>
            </a:endParaRPr>
          </a:p>
          <a:p>
            <a:pPr marL="285750" indent="-285750" algn="just">
              <a:buFont typeface="Arial" pitchFamily="34" charset="0"/>
              <a:buChar char="•"/>
            </a:pPr>
            <a:r>
              <a:rPr lang="en-US" dirty="0" smtClean="0"/>
              <a:t>Under </a:t>
            </a:r>
            <a:r>
              <a:rPr lang="en-US" dirty="0" smtClean="0">
                <a:solidFill>
                  <a:srgbClr val="FF0000"/>
                </a:solidFill>
              </a:rPr>
              <a:t>MI-or-CI</a:t>
            </a:r>
            <a:r>
              <a:rPr lang="en-US" dirty="0" smtClean="0"/>
              <a:t> strategy, uncertainty in </a:t>
            </a:r>
            <a:r>
              <a:rPr lang="en-US" dirty="0" smtClean="0">
                <a:solidFill>
                  <a:srgbClr val="FF0000"/>
                </a:solidFill>
              </a:rPr>
              <a:t>Errors type I and II</a:t>
            </a:r>
            <a:r>
              <a:rPr lang="en-US" dirty="0" smtClean="0"/>
              <a:t> and </a:t>
            </a:r>
            <a:r>
              <a:rPr lang="en-US" dirty="0" smtClean="0">
                <a:solidFill>
                  <a:srgbClr val="FF0000"/>
                </a:solidFill>
              </a:rPr>
              <a:t>Dispersion</a:t>
            </a:r>
            <a:r>
              <a:rPr lang="en-US" dirty="0" smtClean="0"/>
              <a:t> (separately) have </a:t>
            </a:r>
            <a:r>
              <a:rPr lang="en-US" dirty="0" smtClean="0">
                <a:solidFill>
                  <a:srgbClr val="FF0000"/>
                </a:solidFill>
              </a:rPr>
              <a:t>no effect</a:t>
            </a:r>
            <a:r>
              <a:rPr lang="en-US" dirty="0" smtClean="0"/>
              <a:t> on the </a:t>
            </a:r>
            <a:r>
              <a:rPr lang="en-US" dirty="0" smtClean="0">
                <a:solidFill>
                  <a:srgbClr val="FF0000"/>
                </a:solidFill>
              </a:rPr>
              <a:t>warranty cost</a:t>
            </a:r>
            <a:r>
              <a:rPr lang="en-US" dirty="0" smtClean="0"/>
              <a:t>. </a:t>
            </a:r>
          </a:p>
          <a:p>
            <a:pPr marL="285750" indent="-285750" algn="just">
              <a:buFont typeface="Arial" pitchFamily="34" charset="0"/>
              <a:buChar char="•"/>
            </a:pPr>
            <a:endParaRPr lang="en-US" dirty="0" smtClean="0"/>
          </a:p>
          <a:p>
            <a:pPr marL="285750" indent="-285750" algn="just">
              <a:buFont typeface="Arial" pitchFamily="34" charset="0"/>
              <a:buChar char="•"/>
            </a:pPr>
            <a:r>
              <a:rPr lang="en-US" dirty="0" smtClean="0">
                <a:solidFill>
                  <a:srgbClr val="FF0000"/>
                </a:solidFill>
              </a:rPr>
              <a:t>Minimum warranty cost</a:t>
            </a:r>
            <a:r>
              <a:rPr lang="en-US" dirty="0" smtClean="0"/>
              <a:t> belongs to </a:t>
            </a:r>
            <a:r>
              <a:rPr lang="en-US" dirty="0" smtClean="0">
                <a:solidFill>
                  <a:srgbClr val="FF0000"/>
                </a:solidFill>
              </a:rPr>
              <a:t>global robust solution</a:t>
            </a:r>
            <a:r>
              <a:rPr lang="en-US" dirty="0" smtClean="0"/>
              <a:t>.</a:t>
            </a:r>
            <a:endParaRPr lang="en-US" dirty="0"/>
          </a:p>
        </p:txBody>
      </p:sp>
    </p:spTree>
    <p:extLst>
      <p:ext uri="{BB962C8B-B14F-4D97-AF65-F5344CB8AC3E}">
        <p14:creationId xmlns:p14="http://schemas.microsoft.com/office/powerpoint/2010/main" val="162263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Numerical Results</a:t>
            </a:r>
          </a:p>
        </p:txBody>
      </p:sp>
      <p:graphicFrame>
        <p:nvGraphicFramePr>
          <p:cNvPr id="3" name="Chart 2"/>
          <p:cNvGraphicFramePr/>
          <p:nvPr>
            <p:extLst>
              <p:ext uri="{D42A27DB-BD31-4B8C-83A1-F6EECF244321}">
                <p14:modId xmlns:p14="http://schemas.microsoft.com/office/powerpoint/2010/main" val="1405802514"/>
              </p:ext>
            </p:extLst>
          </p:nvPr>
        </p:nvGraphicFramePr>
        <p:xfrm>
          <a:off x="307074" y="1692323"/>
          <a:ext cx="8140890" cy="4722125"/>
        </p:xfrm>
        <a:graphic>
          <a:graphicData uri="http://schemas.openxmlformats.org/drawingml/2006/chart">
            <c:chart xmlns:c="http://schemas.openxmlformats.org/drawingml/2006/chart" xmlns:r="http://schemas.openxmlformats.org/officeDocument/2006/relationships" r:id="rId2"/>
          </a:graphicData>
        </a:graphic>
      </p:graphicFrame>
      <p:sp>
        <p:nvSpPr>
          <p:cNvPr id="4" name="Titre 1"/>
          <p:cNvSpPr txBox="1">
            <a:spLocks/>
          </p:cNvSpPr>
          <p:nvPr/>
        </p:nvSpPr>
        <p:spPr bwMode="auto">
          <a:xfrm>
            <a:off x="614149" y="1165329"/>
            <a:ext cx="7519917" cy="5269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algn="ctr"/>
            <a:r>
              <a:rPr lang="en-US" b="1" dirty="0" smtClean="0">
                <a:solidFill>
                  <a:schemeClr val="tx1"/>
                </a:solidFill>
                <a:effectLst>
                  <a:outerShdw blurRad="38100" dist="38100" dir="2700000" algn="tl">
                    <a:srgbClr val="000000">
                      <a:alpha val="43137"/>
                    </a:srgbClr>
                  </a:outerShdw>
                </a:effectLst>
                <a:latin typeface="+mj-lt"/>
              </a:rPr>
              <a:t>Manufacturing </a:t>
            </a:r>
            <a:r>
              <a:rPr lang="en-US" b="1" dirty="0">
                <a:solidFill>
                  <a:schemeClr val="tx1"/>
                </a:solidFill>
                <a:effectLst>
                  <a:outerShdw blurRad="38100" dist="38100" dir="2700000" algn="tl">
                    <a:srgbClr val="000000">
                      <a:alpha val="43137"/>
                    </a:srgbClr>
                  </a:outerShdw>
                </a:effectLst>
                <a:latin typeface="+mj-lt"/>
              </a:rPr>
              <a:t>cost vs. different source of uncertainty</a:t>
            </a:r>
            <a:endParaRPr lang="en-US" sz="2000" b="1" dirty="0">
              <a:latin typeface="+mj-lt"/>
            </a:endParaRPr>
          </a:p>
        </p:txBody>
      </p:sp>
      <p:sp>
        <p:nvSpPr>
          <p:cNvPr id="5" name="Rectangular Callout 4"/>
          <p:cNvSpPr/>
          <p:nvPr/>
        </p:nvSpPr>
        <p:spPr>
          <a:xfrm>
            <a:off x="928047" y="3077569"/>
            <a:ext cx="7533564" cy="2477069"/>
          </a:xfrm>
          <a:prstGeom prst="wedgeRectCallout">
            <a:avLst>
              <a:gd name="adj1" fmla="val -39900"/>
              <a:gd name="adj2" fmla="val -100175"/>
            </a:avLst>
          </a:prstGeom>
          <a:solidFill>
            <a:schemeClr val="bg1"/>
          </a:solidFill>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marL="285750" indent="-285750" algn="just">
              <a:buFont typeface="Arial" pitchFamily="34" charset="0"/>
              <a:buChar char="•"/>
            </a:pPr>
            <a:r>
              <a:rPr lang="en-US" b="1" dirty="0" smtClean="0">
                <a:solidFill>
                  <a:srgbClr val="7030A0"/>
                </a:solidFill>
                <a:effectLst>
                  <a:outerShdw blurRad="38100" dist="38100" dir="2700000" algn="tl">
                    <a:srgbClr val="000000">
                      <a:alpha val="43137"/>
                    </a:srgbClr>
                  </a:outerShdw>
                </a:effectLst>
              </a:rPr>
              <a:t>Important Results:</a:t>
            </a:r>
          </a:p>
          <a:p>
            <a:pPr marL="285750" indent="-285750" algn="just">
              <a:buFont typeface="Arial" pitchFamily="34" charset="0"/>
              <a:buChar char="•"/>
            </a:pPr>
            <a:endParaRPr lang="en-US" dirty="0" smtClean="0">
              <a:solidFill>
                <a:srgbClr val="FF0000"/>
              </a:solidFill>
            </a:endParaRPr>
          </a:p>
          <a:p>
            <a:pPr marL="285750" indent="-285750" algn="just">
              <a:buFont typeface="Arial" pitchFamily="34" charset="0"/>
              <a:buChar char="•"/>
            </a:pPr>
            <a:r>
              <a:rPr lang="en-US" dirty="0" smtClean="0">
                <a:solidFill>
                  <a:srgbClr val="FF0000"/>
                </a:solidFill>
              </a:rPr>
              <a:t>MI-and-CI</a:t>
            </a:r>
            <a:r>
              <a:rPr lang="en-US" dirty="0" smtClean="0"/>
              <a:t> strategy is </a:t>
            </a:r>
            <a:r>
              <a:rPr lang="en-US" dirty="0" smtClean="0">
                <a:solidFill>
                  <a:srgbClr val="FF0000"/>
                </a:solidFill>
              </a:rPr>
              <a:t>more efficient</a:t>
            </a:r>
            <a:r>
              <a:rPr lang="en-US" dirty="0" smtClean="0"/>
              <a:t> (i.e., Lower cost comparing to MI-or-CI)</a:t>
            </a:r>
            <a:endParaRPr lang="en-US" dirty="0" smtClean="0">
              <a:solidFill>
                <a:srgbClr val="FF0000"/>
              </a:solidFill>
            </a:endParaRPr>
          </a:p>
          <a:p>
            <a:pPr marL="285750" indent="-285750" algn="just">
              <a:buFont typeface="Arial" pitchFamily="34" charset="0"/>
              <a:buChar char="•"/>
            </a:pPr>
            <a:endParaRPr lang="en-US" dirty="0" smtClean="0">
              <a:solidFill>
                <a:srgbClr val="FF0000"/>
              </a:solidFill>
            </a:endParaRPr>
          </a:p>
          <a:p>
            <a:pPr marL="285750" indent="-285750" algn="just">
              <a:buFont typeface="Arial" pitchFamily="34" charset="0"/>
              <a:buChar char="•"/>
            </a:pPr>
            <a:r>
              <a:rPr lang="en-US" dirty="0" smtClean="0"/>
              <a:t>Under </a:t>
            </a:r>
            <a:r>
              <a:rPr lang="en-US" dirty="0" smtClean="0">
                <a:solidFill>
                  <a:srgbClr val="FF0000"/>
                </a:solidFill>
              </a:rPr>
              <a:t>both</a:t>
            </a:r>
            <a:r>
              <a:rPr lang="en-US" dirty="0" smtClean="0"/>
              <a:t> strategy, uncertainty in </a:t>
            </a:r>
            <a:r>
              <a:rPr lang="en-US" dirty="0" smtClean="0">
                <a:solidFill>
                  <a:srgbClr val="FF0000"/>
                </a:solidFill>
              </a:rPr>
              <a:t>Errors type I and II</a:t>
            </a:r>
            <a:r>
              <a:rPr lang="en-US" dirty="0" smtClean="0"/>
              <a:t> and </a:t>
            </a:r>
            <a:r>
              <a:rPr lang="en-US" dirty="0" smtClean="0">
                <a:solidFill>
                  <a:srgbClr val="FF0000"/>
                </a:solidFill>
              </a:rPr>
              <a:t>Dispersion</a:t>
            </a:r>
            <a:r>
              <a:rPr lang="en-US" dirty="0" smtClean="0"/>
              <a:t> (separately) have </a:t>
            </a:r>
            <a:r>
              <a:rPr lang="en-US" dirty="0" smtClean="0">
                <a:solidFill>
                  <a:srgbClr val="FF0000"/>
                </a:solidFill>
              </a:rPr>
              <a:t>no effect</a:t>
            </a:r>
            <a:r>
              <a:rPr lang="en-US" dirty="0" smtClean="0"/>
              <a:t> on the </a:t>
            </a:r>
            <a:r>
              <a:rPr lang="en-US" dirty="0" smtClean="0">
                <a:solidFill>
                  <a:srgbClr val="FF0000"/>
                </a:solidFill>
              </a:rPr>
              <a:t>manufacturing cost</a:t>
            </a:r>
            <a:r>
              <a:rPr lang="en-US" dirty="0" smtClean="0"/>
              <a:t>. </a:t>
            </a:r>
          </a:p>
          <a:p>
            <a:pPr marL="285750" indent="-285750" algn="just">
              <a:buFont typeface="Arial" pitchFamily="34" charset="0"/>
              <a:buChar char="•"/>
            </a:pPr>
            <a:endParaRPr lang="en-US" dirty="0" smtClean="0"/>
          </a:p>
          <a:p>
            <a:pPr marL="285750" indent="-285750" algn="just">
              <a:buFont typeface="Arial" pitchFamily="34" charset="0"/>
              <a:buChar char="•"/>
            </a:pPr>
            <a:r>
              <a:rPr lang="en-US" dirty="0" smtClean="0">
                <a:solidFill>
                  <a:srgbClr val="FF0000"/>
                </a:solidFill>
              </a:rPr>
              <a:t>Maximum cost</a:t>
            </a:r>
            <a:r>
              <a:rPr lang="en-US" dirty="0" smtClean="0"/>
              <a:t> belongs to </a:t>
            </a:r>
            <a:r>
              <a:rPr lang="en-US" dirty="0" smtClean="0">
                <a:solidFill>
                  <a:srgbClr val="FF0000"/>
                </a:solidFill>
              </a:rPr>
              <a:t>global robust solution </a:t>
            </a:r>
            <a:r>
              <a:rPr lang="en-US" dirty="0" smtClean="0"/>
              <a:t>under</a:t>
            </a:r>
            <a:r>
              <a:rPr lang="en-US" dirty="0" smtClean="0">
                <a:solidFill>
                  <a:srgbClr val="FF0000"/>
                </a:solidFill>
              </a:rPr>
              <a:t> MI-or-CI </a:t>
            </a:r>
            <a:r>
              <a:rPr lang="en-US" dirty="0" smtClean="0"/>
              <a:t>strategy.</a:t>
            </a:r>
            <a:endParaRPr lang="en-US" dirty="0"/>
          </a:p>
        </p:txBody>
      </p:sp>
    </p:spTree>
    <p:extLst>
      <p:ext uri="{BB962C8B-B14F-4D97-AF65-F5344CB8AC3E}">
        <p14:creationId xmlns:p14="http://schemas.microsoft.com/office/powerpoint/2010/main" val="298628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27000" y="88900"/>
            <a:ext cx="6883400" cy="603250"/>
          </a:xfrm>
        </p:spPr>
        <p:txBody>
          <a:bodyPr/>
          <a:lstStyle/>
          <a:p>
            <a:r>
              <a:rPr lang="en-US" sz="2800" dirty="0"/>
              <a:t>Future Works</a:t>
            </a:r>
          </a:p>
        </p:txBody>
      </p:sp>
      <p:sp>
        <p:nvSpPr>
          <p:cNvPr id="6" name="Titre 1"/>
          <p:cNvSpPr txBox="1">
            <a:spLocks/>
          </p:cNvSpPr>
          <p:nvPr/>
        </p:nvSpPr>
        <p:spPr bwMode="auto">
          <a:xfrm>
            <a:off x="259305" y="1106280"/>
            <a:ext cx="8625386" cy="124180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marL="457200" indent="-457200" algn="just">
              <a:buFont typeface="Calibri" pitchFamily="34" charset="0"/>
              <a:buChar char="●"/>
            </a:pPr>
            <a:r>
              <a:rPr lang="en-US" sz="1800" b="1" dirty="0" smtClean="0">
                <a:solidFill>
                  <a:srgbClr val="000000"/>
                </a:solidFill>
                <a:effectLst>
                  <a:outerShdw blurRad="38100" dist="38100" dir="2700000" algn="tl">
                    <a:srgbClr val="000000">
                      <a:alpha val="43137"/>
                    </a:srgbClr>
                  </a:outerShdw>
                </a:effectLst>
                <a:latin typeface="+mj-lt"/>
              </a:rPr>
              <a:t>Designing a </a:t>
            </a:r>
            <a:r>
              <a:rPr lang="en-US" sz="1800" b="1" dirty="0" smtClean="0">
                <a:solidFill>
                  <a:schemeClr val="accent3"/>
                </a:solidFill>
                <a:effectLst>
                  <a:outerShdw blurRad="38100" dist="38100" dir="2700000" algn="tl">
                    <a:srgbClr val="000000">
                      <a:alpha val="43137"/>
                    </a:srgbClr>
                  </a:outerShdw>
                </a:effectLst>
                <a:latin typeface="+mj-lt"/>
              </a:rPr>
              <a:t>multi-objective</a:t>
            </a:r>
            <a:r>
              <a:rPr lang="en-US" sz="1800" b="1" dirty="0" smtClean="0">
                <a:solidFill>
                  <a:srgbClr val="000000"/>
                </a:solidFill>
                <a:effectLst>
                  <a:outerShdw blurRad="38100" dist="38100" dir="2700000" algn="tl">
                    <a:srgbClr val="000000">
                      <a:alpha val="43137"/>
                    </a:srgbClr>
                  </a:outerShdw>
                </a:effectLst>
                <a:latin typeface="+mj-lt"/>
              </a:rPr>
              <a:t> inspection planning model by considering </a:t>
            </a:r>
            <a:r>
              <a:rPr lang="en-US" sz="1800" b="1" dirty="0" smtClean="0">
                <a:solidFill>
                  <a:schemeClr val="accent3"/>
                </a:solidFill>
                <a:effectLst>
                  <a:outerShdw blurRad="38100" dist="38100" dir="2700000" algn="tl">
                    <a:srgbClr val="000000">
                      <a:alpha val="43137"/>
                    </a:srgbClr>
                  </a:outerShdw>
                </a:effectLst>
                <a:latin typeface="+mj-lt"/>
              </a:rPr>
              <a:t>Customer Satisfaction </a:t>
            </a:r>
            <a:r>
              <a:rPr lang="en-US" sz="1800" b="1" dirty="0" smtClean="0">
                <a:solidFill>
                  <a:srgbClr val="000000"/>
                </a:solidFill>
                <a:effectLst>
                  <a:outerShdw blurRad="38100" dist="38100" dir="2700000" algn="tl">
                    <a:srgbClr val="000000">
                      <a:alpha val="43137"/>
                    </a:srgbClr>
                  </a:outerShdw>
                </a:effectLst>
                <a:latin typeface="+mj-lt"/>
              </a:rPr>
              <a:t>as the second objective function.</a:t>
            </a:r>
          </a:p>
          <a:p>
            <a:pPr marL="457200" indent="-457200" algn="just">
              <a:buFont typeface="Calibri" pitchFamily="34" charset="0"/>
              <a:buChar char="●"/>
            </a:pPr>
            <a:r>
              <a:rPr lang="en-US" sz="1800" b="1" dirty="0" smtClean="0">
                <a:solidFill>
                  <a:srgbClr val="000000"/>
                </a:solidFill>
                <a:effectLst>
                  <a:outerShdw blurRad="38100" dist="38100" dir="2700000" algn="tl">
                    <a:srgbClr val="000000">
                      <a:alpha val="43137"/>
                    </a:srgbClr>
                  </a:outerShdw>
                </a:effectLst>
                <a:latin typeface="+mj-lt"/>
              </a:rPr>
              <a:t>Planning an inspection process for a multi-process  production system with recourse constraint.</a:t>
            </a: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9305" y="2551289"/>
            <a:ext cx="8625386" cy="2405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259305" y="5186696"/>
            <a:ext cx="8625386" cy="923330"/>
          </a:xfrm>
          <a:prstGeom prst="rect">
            <a:avLst/>
          </a:prstGeom>
        </p:spPr>
        <p:txBody>
          <a:bodyPr wrap="square">
            <a:spAutoFit/>
          </a:bodyPr>
          <a:lstStyle/>
          <a:p>
            <a:pPr marL="457200" indent="-457200" algn="just">
              <a:buFont typeface="Calibri" pitchFamily="34" charset="0"/>
              <a:buChar char="●"/>
            </a:pPr>
            <a:r>
              <a:rPr lang="en-US" b="1" dirty="0">
                <a:solidFill>
                  <a:schemeClr val="accent3"/>
                </a:solidFill>
                <a:effectLst>
                  <a:outerShdw blurRad="38100" dist="38100" dir="2700000" algn="tl">
                    <a:srgbClr val="000000">
                      <a:alpha val="43137"/>
                    </a:srgbClr>
                  </a:outerShdw>
                </a:effectLst>
              </a:rPr>
              <a:t>Minimizing total production time </a:t>
            </a:r>
            <a:r>
              <a:rPr lang="en-US" b="1" dirty="0">
                <a:solidFill>
                  <a:srgbClr val="000000"/>
                </a:solidFill>
                <a:effectLst>
                  <a:outerShdw blurRad="38100" dist="38100" dir="2700000" algn="tl">
                    <a:srgbClr val="000000">
                      <a:alpha val="43137"/>
                    </a:srgbClr>
                  </a:outerShdw>
                </a:effectLst>
              </a:rPr>
              <a:t>as the </a:t>
            </a:r>
            <a:r>
              <a:rPr lang="en-US" b="1" dirty="0">
                <a:solidFill>
                  <a:schemeClr val="accent3"/>
                </a:solidFill>
                <a:effectLst>
                  <a:outerShdw blurRad="38100" dist="38100" dir="2700000" algn="tl">
                    <a:srgbClr val="000000">
                      <a:alpha val="43137"/>
                    </a:srgbClr>
                  </a:outerShdw>
                </a:effectLst>
              </a:rPr>
              <a:t>third objective </a:t>
            </a:r>
            <a:r>
              <a:rPr lang="en-US" b="1" dirty="0">
                <a:solidFill>
                  <a:srgbClr val="000000"/>
                </a:solidFill>
                <a:effectLst>
                  <a:outerShdw blurRad="38100" dist="38100" dir="2700000" algn="tl">
                    <a:srgbClr val="000000">
                      <a:alpha val="43137"/>
                    </a:srgbClr>
                  </a:outerShdw>
                </a:effectLst>
              </a:rPr>
              <a:t>function by taking </a:t>
            </a:r>
            <a:r>
              <a:rPr lang="en-US" b="1" dirty="0">
                <a:solidFill>
                  <a:schemeClr val="accent3"/>
                </a:solidFill>
                <a:effectLst>
                  <a:outerShdw blurRad="38100" dist="38100" dir="2700000" algn="tl">
                    <a:srgbClr val="000000">
                      <a:alpha val="43137"/>
                    </a:srgbClr>
                  </a:outerShdw>
                </a:effectLst>
              </a:rPr>
              <a:t>waiting time </a:t>
            </a:r>
            <a:r>
              <a:rPr lang="en-US" b="1" dirty="0">
                <a:solidFill>
                  <a:srgbClr val="000000"/>
                </a:solidFill>
                <a:effectLst>
                  <a:outerShdw blurRad="38100" dist="38100" dir="2700000" algn="tl">
                    <a:srgbClr val="000000">
                      <a:alpha val="43137"/>
                    </a:srgbClr>
                  </a:outerShdw>
                </a:effectLst>
              </a:rPr>
              <a:t>of part into account.</a:t>
            </a:r>
          </a:p>
          <a:p>
            <a:pPr marL="457200" indent="-457200" algn="just">
              <a:buFont typeface="Calibri" pitchFamily="34" charset="0"/>
              <a:buChar char="●"/>
            </a:pPr>
            <a:r>
              <a:rPr lang="en-US" b="1" dirty="0">
                <a:solidFill>
                  <a:srgbClr val="000000"/>
                </a:solidFill>
                <a:effectLst>
                  <a:outerShdw blurRad="38100" dist="38100" dir="2700000" algn="tl">
                    <a:srgbClr val="000000">
                      <a:alpha val="43137"/>
                    </a:srgbClr>
                  </a:outerShdw>
                </a:effectLst>
              </a:rPr>
              <a:t>Calculating the waiting time using queuing theory (e.g., M/M/1, M/M/c etc.)</a:t>
            </a:r>
          </a:p>
        </p:txBody>
      </p:sp>
    </p:spTree>
    <p:extLst>
      <p:ext uri="{BB962C8B-B14F-4D97-AF65-F5344CB8AC3E}">
        <p14:creationId xmlns:p14="http://schemas.microsoft.com/office/powerpoint/2010/main" val="365658248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itre 1"/>
          <p:cNvSpPr txBox="1">
            <a:spLocks/>
          </p:cNvSpPr>
          <p:nvPr/>
        </p:nvSpPr>
        <p:spPr bwMode="auto">
          <a:xfrm>
            <a:off x="259305" y="1106281"/>
            <a:ext cx="8625386" cy="53354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914400" rtl="0" eaLnBrk="1" latinLnBrk="0" hangingPunct="1">
              <a:spcBef>
                <a:spcPct val="0"/>
              </a:spcBef>
              <a:buNone/>
              <a:defRPr sz="2400" kern="1200">
                <a:solidFill>
                  <a:schemeClr val="bg1"/>
                </a:solidFill>
                <a:latin typeface="Arial Black" pitchFamily="34" charset="0"/>
                <a:ea typeface="+mj-ea"/>
                <a:cs typeface="+mj-cs"/>
              </a:defRPr>
            </a:lvl1pPr>
          </a:lstStyle>
          <a:p>
            <a:pPr algn="ctr"/>
            <a:r>
              <a:rPr lang="en-US" sz="6600" b="1" dirty="0" smtClean="0">
                <a:solidFill>
                  <a:schemeClr val="tx1"/>
                </a:solidFill>
                <a:latin typeface="+mj-lt"/>
              </a:rPr>
              <a:t>Thanks for your attention</a:t>
            </a:r>
            <a:endParaRPr lang="en-US" sz="6600" b="1" dirty="0">
              <a:solidFill>
                <a:schemeClr val="tx1"/>
              </a:solidFill>
              <a:effectLst>
                <a:outerShdw blurRad="38100" dist="38100" dir="2700000" algn="tl">
                  <a:srgbClr val="000000">
                    <a:alpha val="43137"/>
                  </a:srgbClr>
                </a:outerShdw>
              </a:effectLst>
              <a:latin typeface="+mj-lt"/>
            </a:endParaRPr>
          </a:p>
          <a:p>
            <a:pPr marL="457200" indent="-457200" algn="just">
              <a:buFont typeface="Calibri" pitchFamily="34" charset="0"/>
              <a:buChar char="●"/>
            </a:pPr>
            <a:endParaRPr lang="en-US" b="1" dirty="0" smtClean="0">
              <a:solidFill>
                <a:schemeClr val="tx1"/>
              </a:solidFill>
              <a:effectLst>
                <a:outerShdw blurRad="38100" dist="38100" dir="2700000" algn="tl">
                  <a:srgbClr val="000000">
                    <a:alpha val="43137"/>
                  </a:srgbClr>
                </a:outerShdw>
              </a:effectLst>
              <a:latin typeface="+mj-lt"/>
            </a:endParaRPr>
          </a:p>
        </p:txBody>
      </p:sp>
    </p:spTree>
    <p:extLst>
      <p:ext uri="{BB962C8B-B14F-4D97-AF65-F5344CB8AC3E}">
        <p14:creationId xmlns:p14="http://schemas.microsoft.com/office/powerpoint/2010/main" val="1378344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p:cNvSpPr>
            <a:spLocks noGrp="1"/>
          </p:cNvSpPr>
          <p:nvPr>
            <p:ph type="title"/>
          </p:nvPr>
        </p:nvSpPr>
        <p:spPr>
          <a:xfrm>
            <a:off x="127000" y="88900"/>
            <a:ext cx="6883400" cy="603250"/>
          </a:xfrm>
        </p:spPr>
        <p:txBody>
          <a:bodyPr/>
          <a:lstStyle/>
          <a:p>
            <a:pPr lvl="0"/>
            <a:r>
              <a:rPr lang="en-US" sz="2000" dirty="0" smtClean="0"/>
              <a:t>Introduction to Inspection in Integrated Engineering context</a:t>
            </a:r>
            <a:endParaRPr lang="en-US" sz="2000" dirty="0"/>
          </a:p>
        </p:txBody>
      </p:sp>
      <p:sp>
        <p:nvSpPr>
          <p:cNvPr id="8" name="Rounded Rectangle 4"/>
          <p:cNvSpPr/>
          <p:nvPr/>
        </p:nvSpPr>
        <p:spPr>
          <a:xfrm>
            <a:off x="5194405" y="1257983"/>
            <a:ext cx="3496667" cy="852827"/>
          </a:xfrm>
          <a:prstGeom prst="roundRect">
            <a:avLst/>
          </a:prstGeom>
          <a:solidFill>
            <a:srgbClr val="004F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2000" b="1" dirty="0" smtClean="0"/>
              <a:t>Variation</a:t>
            </a:r>
            <a:r>
              <a:rPr lang="en-US" dirty="0" smtClean="0"/>
              <a:t>, </a:t>
            </a:r>
            <a:r>
              <a:rPr lang="en-US" sz="2000" b="1" dirty="0" smtClean="0"/>
              <a:t>Verification</a:t>
            </a:r>
            <a:r>
              <a:rPr lang="en-US" dirty="0" smtClean="0"/>
              <a:t>, Quality, « never ending improvement »</a:t>
            </a:r>
          </a:p>
        </p:txBody>
      </p:sp>
      <p:sp>
        <p:nvSpPr>
          <p:cNvPr id="9" name="Espace réservé du contenu 2"/>
          <p:cNvSpPr txBox="1">
            <a:spLocks/>
          </p:cNvSpPr>
          <p:nvPr/>
        </p:nvSpPr>
        <p:spPr>
          <a:xfrm>
            <a:off x="457200" y="1458930"/>
            <a:ext cx="8229600" cy="490077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600" b="0" i="0" u="none" strike="noStrike" kern="1200" cap="none" spc="0" normalizeH="0" baseline="0" dirty="0" smtClean="0">
              <a:ln>
                <a:noFill/>
              </a:ln>
              <a:solidFill>
                <a:schemeClr val="tx1"/>
              </a:solidFill>
              <a:effectLst/>
              <a:uLnTx/>
              <a:uFillTx/>
              <a:latin typeface="+mn-lt"/>
              <a:ea typeface="+mn-ea"/>
              <a:cs typeface="+mn-cs"/>
            </a:endParaRPr>
          </a:p>
          <a:p>
            <a:pPr>
              <a:buNone/>
            </a:pPr>
            <a:endParaRPr lang="en-US" sz="1600" dirty="0" smtClean="0"/>
          </a:p>
          <a:p>
            <a:pPr marL="342900" indent="-342900">
              <a:spcBef>
                <a:spcPct val="20000"/>
              </a:spcBef>
              <a:buSzPct val="150000"/>
              <a:buFont typeface="Arial" pitchFamily="34" charset="0"/>
              <a:buChar char="•"/>
            </a:pPr>
            <a:r>
              <a:rPr lang="en-US" sz="1600" dirty="0" err="1" smtClean="0"/>
              <a:t>Réduire</a:t>
            </a:r>
            <a:r>
              <a:rPr lang="en-US" sz="1600" dirty="0" smtClean="0"/>
              <a:t> la </a:t>
            </a:r>
            <a:r>
              <a:rPr lang="en-US" sz="1600" dirty="0" err="1" smtClean="0"/>
              <a:t>variabilité</a:t>
            </a:r>
            <a:endParaRPr lang="en-US" sz="1600" dirty="0"/>
          </a:p>
          <a:p>
            <a:pPr>
              <a:spcBef>
                <a:spcPct val="20000"/>
              </a:spcBef>
            </a:pPr>
            <a:r>
              <a:rPr lang="en-US" sz="1600" dirty="0" smtClean="0"/>
              <a:t>Les variations se </a:t>
            </a:r>
            <a:r>
              <a:rPr lang="en-US" sz="1600" dirty="0" err="1" smtClean="0"/>
              <a:t>représentent</a:t>
            </a:r>
            <a:r>
              <a:rPr lang="en-US" sz="1600" dirty="0" smtClean="0"/>
              <a:t> par </a:t>
            </a:r>
            <a:r>
              <a:rPr lang="en-US" sz="1600" dirty="0" err="1" smtClean="0"/>
              <a:t>l’instabilité</a:t>
            </a:r>
            <a:r>
              <a:rPr lang="en-US" sz="1600" dirty="0" smtClean="0"/>
              <a:t> de la </a:t>
            </a:r>
            <a:r>
              <a:rPr lang="en-US" sz="1600" b="1" dirty="0" smtClean="0"/>
              <a:t>dispersion</a:t>
            </a:r>
            <a:r>
              <a:rPr lang="en-US" sz="1600" dirty="0" smtClean="0"/>
              <a:t> </a:t>
            </a:r>
            <a:r>
              <a:rPr lang="en-US" sz="1600" dirty="0" err="1" smtClean="0"/>
              <a:t>ou</a:t>
            </a:r>
            <a:r>
              <a:rPr lang="en-US" sz="1600" dirty="0" smtClean="0"/>
              <a:t> le </a:t>
            </a:r>
            <a:r>
              <a:rPr lang="en-US" sz="1600" b="1" dirty="0" err="1" smtClean="0"/>
              <a:t>décentrage</a:t>
            </a:r>
            <a:r>
              <a:rPr lang="en-US" sz="1600" dirty="0" smtClean="0"/>
              <a:t> du </a:t>
            </a:r>
            <a:r>
              <a:rPr lang="en-US" sz="1600" dirty="0" err="1" smtClean="0"/>
              <a:t>processus</a:t>
            </a:r>
            <a:r>
              <a:rPr lang="en-US" sz="1600" dirty="0" smtClean="0"/>
              <a:t> par rapport aux </a:t>
            </a:r>
            <a:r>
              <a:rPr lang="en-US" sz="1600" dirty="0" err="1" smtClean="0"/>
              <a:t>limites</a:t>
            </a:r>
            <a:r>
              <a:rPr lang="en-US" sz="1600" dirty="0" smtClean="0"/>
              <a:t> </a:t>
            </a:r>
            <a:r>
              <a:rPr lang="en-US" sz="1600" dirty="0" err="1" smtClean="0"/>
              <a:t>définies</a:t>
            </a:r>
            <a:endParaRPr lang="en-US" sz="1600" dirty="0" smtClean="0"/>
          </a:p>
          <a:p>
            <a:pPr>
              <a:buNone/>
            </a:pPr>
            <a:endParaRPr lang="en-US" sz="1600" dirty="0" smtClean="0"/>
          </a:p>
          <a:p>
            <a:pPr>
              <a:buNone/>
            </a:pPr>
            <a:r>
              <a:rPr lang="en-US" sz="1600" dirty="0" smtClean="0"/>
              <a:t>« </a:t>
            </a:r>
            <a:r>
              <a:rPr lang="en-US" sz="1600" dirty="0" err="1" smtClean="0"/>
              <a:t>L’inspection</a:t>
            </a:r>
            <a:r>
              <a:rPr lang="en-US" sz="1600" dirty="0" smtClean="0"/>
              <a:t> </a:t>
            </a:r>
            <a:r>
              <a:rPr lang="en-US" sz="1600" dirty="0" err="1" smtClean="0"/>
              <a:t>est</a:t>
            </a:r>
            <a:r>
              <a:rPr lang="en-US" sz="1600" dirty="0" smtClean="0"/>
              <a:t> </a:t>
            </a:r>
            <a:r>
              <a:rPr lang="en-US" sz="1600" dirty="0" err="1" smtClean="0"/>
              <a:t>une</a:t>
            </a:r>
            <a:r>
              <a:rPr lang="en-US" sz="1600" dirty="0" smtClean="0"/>
              <a:t> action, </a:t>
            </a:r>
            <a:r>
              <a:rPr lang="en-US" sz="1600" b="1" dirty="0" err="1" smtClean="0"/>
              <a:t>détective</a:t>
            </a:r>
            <a:r>
              <a:rPr lang="en-US" sz="1600" b="1" dirty="0" smtClean="0"/>
              <a:t> </a:t>
            </a:r>
            <a:r>
              <a:rPr lang="en-US" sz="1600" b="1" dirty="0" err="1" smtClean="0"/>
              <a:t>ou</a:t>
            </a:r>
            <a:r>
              <a:rPr lang="en-US" sz="1600" b="1" dirty="0" smtClean="0"/>
              <a:t> </a:t>
            </a:r>
            <a:r>
              <a:rPr lang="en-US" sz="1600" b="1" dirty="0" err="1" smtClean="0"/>
              <a:t>préventive</a:t>
            </a:r>
            <a:r>
              <a:rPr lang="en-US" sz="1600" dirty="0" smtClean="0"/>
              <a:t>, qui </a:t>
            </a:r>
            <a:r>
              <a:rPr lang="en-US" sz="1600" dirty="0" err="1" smtClean="0"/>
              <a:t>permet</a:t>
            </a:r>
            <a:r>
              <a:rPr lang="en-US" sz="1600" dirty="0" smtClean="0"/>
              <a:t> de :</a:t>
            </a:r>
          </a:p>
          <a:p>
            <a:pPr marL="342900" indent="-342900">
              <a:spcBef>
                <a:spcPct val="20000"/>
              </a:spcBef>
              <a:buSzPct val="150000"/>
              <a:buFont typeface="Arial" pitchFamily="34" charset="0"/>
              <a:buChar char="•"/>
            </a:pPr>
            <a:r>
              <a:rPr lang="en-US" sz="1600" dirty="0" err="1" smtClean="0"/>
              <a:t>Vérifier</a:t>
            </a:r>
            <a:r>
              <a:rPr lang="en-US" sz="1600" dirty="0" smtClean="0"/>
              <a:t> la </a:t>
            </a:r>
            <a:r>
              <a:rPr lang="en-US" sz="1600" b="1" dirty="0" err="1" smtClean="0"/>
              <a:t>conformité</a:t>
            </a:r>
            <a:r>
              <a:rPr lang="en-US" sz="1600" b="1" dirty="0" smtClean="0"/>
              <a:t> </a:t>
            </a:r>
            <a:r>
              <a:rPr lang="en-US" sz="1600" dirty="0" smtClean="0"/>
              <a:t>de </a:t>
            </a:r>
            <a:r>
              <a:rPr lang="en-US" sz="1600" dirty="0" err="1" smtClean="0"/>
              <a:t>l’état</a:t>
            </a:r>
            <a:r>
              <a:rPr lang="en-US" sz="1600" dirty="0" smtClean="0"/>
              <a:t> du </a:t>
            </a:r>
            <a:r>
              <a:rPr lang="en-US" sz="1600" dirty="0" err="1" smtClean="0"/>
              <a:t>système</a:t>
            </a:r>
            <a:r>
              <a:rPr lang="en-US" sz="1600" dirty="0" smtClean="0"/>
              <a:t> (</a:t>
            </a:r>
            <a:r>
              <a:rPr lang="en-US" sz="1600" dirty="0" err="1" smtClean="0"/>
              <a:t>prédire</a:t>
            </a:r>
            <a:r>
              <a:rPr lang="en-US" sz="1600" dirty="0" smtClean="0"/>
              <a:t> la non-</a:t>
            </a:r>
            <a:r>
              <a:rPr lang="en-US" sz="1600" dirty="0" err="1" smtClean="0"/>
              <a:t>conformité</a:t>
            </a:r>
            <a:r>
              <a:rPr lang="en-US" sz="1600" dirty="0" smtClean="0"/>
              <a:t>) par rapport à un cahier des charges (aux </a:t>
            </a:r>
            <a:r>
              <a:rPr lang="en-US" sz="1600" dirty="0" err="1" smtClean="0"/>
              <a:t>exigences</a:t>
            </a:r>
            <a:r>
              <a:rPr lang="en-US" sz="1600" dirty="0" smtClean="0"/>
              <a:t> </a:t>
            </a:r>
            <a:r>
              <a:rPr lang="en-US" sz="1600" dirty="0" err="1" smtClean="0"/>
              <a:t>opérationnelles</a:t>
            </a:r>
            <a:r>
              <a:rPr lang="en-US" sz="1600" dirty="0" smtClean="0"/>
              <a:t>)</a:t>
            </a:r>
          </a:p>
          <a:p>
            <a:pPr marL="342900" indent="-342900">
              <a:spcBef>
                <a:spcPct val="20000"/>
              </a:spcBef>
              <a:buSzPct val="150000"/>
              <a:buFont typeface="Arial" pitchFamily="34" charset="0"/>
              <a:buChar char="•"/>
            </a:pPr>
            <a:r>
              <a:rPr lang="en-US" sz="1600" dirty="0" err="1" smtClean="0"/>
              <a:t>Avoir</a:t>
            </a:r>
            <a:r>
              <a:rPr lang="en-US" sz="1600" dirty="0" smtClean="0"/>
              <a:t> </a:t>
            </a:r>
            <a:r>
              <a:rPr lang="en-US" sz="1600" dirty="0" err="1" smtClean="0"/>
              <a:t>une</a:t>
            </a:r>
            <a:r>
              <a:rPr lang="en-US" sz="1600" dirty="0" smtClean="0"/>
              <a:t> bonne </a:t>
            </a:r>
            <a:r>
              <a:rPr lang="en-US" sz="1600" dirty="0" err="1" smtClean="0"/>
              <a:t>veille</a:t>
            </a:r>
            <a:r>
              <a:rPr lang="en-US" sz="1600" dirty="0" smtClean="0"/>
              <a:t> </a:t>
            </a:r>
            <a:r>
              <a:rPr lang="en-US" sz="1600" dirty="0" err="1" smtClean="0"/>
              <a:t>sur</a:t>
            </a:r>
            <a:r>
              <a:rPr lang="en-US" sz="1600" dirty="0" smtClean="0"/>
              <a:t> le </a:t>
            </a:r>
            <a:r>
              <a:rPr lang="en-US" sz="1600" b="1" dirty="0" err="1" smtClean="0"/>
              <a:t>déroulement</a:t>
            </a:r>
            <a:r>
              <a:rPr lang="en-US" sz="1600" b="1" dirty="0" smtClean="0"/>
              <a:t> de </a:t>
            </a:r>
            <a:r>
              <a:rPr lang="en-US" sz="1600" b="1" dirty="0" err="1" smtClean="0"/>
              <a:t>processus</a:t>
            </a:r>
            <a:r>
              <a:rPr lang="en-US" sz="1600" dirty="0" smtClean="0"/>
              <a:t> par des </a:t>
            </a:r>
            <a:r>
              <a:rPr lang="en-US" sz="1600" dirty="0" err="1" smtClean="0"/>
              <a:t>mesures</a:t>
            </a:r>
            <a:r>
              <a:rPr lang="en-US" sz="1600" dirty="0" smtClean="0"/>
              <a:t> de </a:t>
            </a:r>
            <a:r>
              <a:rPr lang="en-US" sz="1600" dirty="0" err="1" smtClean="0"/>
              <a:t>métrologie</a:t>
            </a:r>
            <a:r>
              <a:rPr lang="en-US" sz="1600" dirty="0" smtClean="0"/>
              <a:t> </a:t>
            </a:r>
          </a:p>
          <a:p>
            <a:pPr>
              <a:buNone/>
            </a:pPr>
            <a:r>
              <a:rPr lang="en-US" sz="1600" dirty="0" err="1" smtClean="0"/>
              <a:t>d’une</a:t>
            </a:r>
            <a:r>
              <a:rPr lang="en-US" sz="1600" dirty="0" smtClean="0"/>
              <a:t> </a:t>
            </a:r>
            <a:r>
              <a:rPr lang="en-US" sz="1600" dirty="0" err="1" smtClean="0"/>
              <a:t>façon</a:t>
            </a:r>
            <a:r>
              <a:rPr lang="en-US" sz="1600" dirty="0" smtClean="0"/>
              <a:t> </a:t>
            </a:r>
            <a:r>
              <a:rPr lang="en-US" sz="1600" dirty="0" err="1" smtClean="0"/>
              <a:t>régulière</a:t>
            </a:r>
            <a:r>
              <a:rPr lang="en-US" sz="1600" dirty="0" smtClean="0"/>
              <a:t> </a:t>
            </a:r>
            <a:r>
              <a:rPr lang="en-US" sz="1600" dirty="0" err="1" smtClean="0"/>
              <a:t>ou</a:t>
            </a:r>
            <a:r>
              <a:rPr lang="en-US" sz="1600" dirty="0" smtClean="0"/>
              <a:t> </a:t>
            </a:r>
            <a:r>
              <a:rPr lang="en-US" sz="1600" dirty="0" err="1" smtClean="0"/>
              <a:t>ponctuelle</a:t>
            </a:r>
            <a:r>
              <a:rPr lang="en-US" sz="1600" dirty="0" smtClean="0"/>
              <a:t> (</a:t>
            </a:r>
            <a:r>
              <a:rPr lang="en-US" sz="1600" dirty="0" err="1" smtClean="0"/>
              <a:t>irrégulière</a:t>
            </a:r>
            <a:r>
              <a:rPr lang="en-US" sz="1600" dirty="0" smtClean="0"/>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dirty="0">
              <a:ln>
                <a:noFill/>
              </a:ln>
              <a:solidFill>
                <a:schemeClr val="tx1"/>
              </a:solidFill>
              <a:effectLst/>
              <a:uLnTx/>
              <a:uFillTx/>
              <a:latin typeface="+mn-lt"/>
              <a:ea typeface="+mn-ea"/>
              <a:cs typeface="+mn-cs"/>
            </a:endParaRPr>
          </a:p>
        </p:txBody>
      </p:sp>
      <p:pic>
        <p:nvPicPr>
          <p:cNvPr id="10" name="Picture 2"/>
          <p:cNvPicPr>
            <a:picLocks noChangeAspect="1" noChangeArrowheads="1"/>
          </p:cNvPicPr>
          <p:nvPr/>
        </p:nvPicPr>
        <p:blipFill>
          <a:blip r:embed="rId3" cstate="print"/>
          <a:srcRect/>
          <a:stretch>
            <a:fillRect/>
          </a:stretch>
        </p:blipFill>
        <p:spPr bwMode="auto">
          <a:xfrm>
            <a:off x="4323954" y="5146600"/>
            <a:ext cx="4652621" cy="1442591"/>
          </a:xfrm>
          <a:prstGeom prst="rect">
            <a:avLst/>
          </a:prstGeom>
          <a:noFill/>
          <a:ln w="9525">
            <a:noFill/>
            <a:miter lim="800000"/>
            <a:headEnd/>
            <a:tailEnd/>
          </a:ln>
        </p:spPr>
      </p:pic>
      <p:pic>
        <p:nvPicPr>
          <p:cNvPr id="11" name="Picture 3"/>
          <p:cNvPicPr>
            <a:picLocks noChangeAspect="1" noChangeArrowheads="1"/>
          </p:cNvPicPr>
          <p:nvPr/>
        </p:nvPicPr>
        <p:blipFill>
          <a:blip r:embed="rId4" cstate="print"/>
          <a:srcRect/>
          <a:stretch>
            <a:fillRect/>
          </a:stretch>
        </p:blipFill>
        <p:spPr bwMode="auto">
          <a:xfrm>
            <a:off x="203623" y="1047961"/>
            <a:ext cx="4653810" cy="15981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txBox="1">
            <a:spLocks/>
          </p:cNvSpPr>
          <p:nvPr/>
        </p:nvSpPr>
        <p:spPr>
          <a:xfrm>
            <a:off x="358924" y="1458930"/>
            <a:ext cx="8409062" cy="490077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 un jugement du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client</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 et non pas une appréciation de bureau d’étude, de producteur, de marketing ou de direction générale » [</a:t>
            </a:r>
            <a:r>
              <a:rPr lang="en-US" sz="1600" dirty="0" err="1" smtClean="0"/>
              <a:t>Feigenbaum</a:t>
            </a:r>
            <a:r>
              <a:rPr lang="en-US" sz="1600" dirty="0" smtClean="0"/>
              <a:t> 1986</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L’aptitude d’un ensemble des caractéristiques </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d’une entité qui lui confèrent l’aptitude à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satisfaire des besoins exprimés et implicites</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 » [</a:t>
            </a:r>
            <a:r>
              <a:rPr lang="fr-FR" sz="1600" dirty="0" smtClean="0"/>
              <a:t>ISO 8402 1994</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 le jugement et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l’appréciation du bénéficiaire </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(interne ou externe a l’entreprise, le client, les acteurs et toutes les parties prenantes), basé sur son expérience au regard de ses besoins et attentes,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exprimé</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 ou non, </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conscients</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 ou intuitifs</a:t>
            </a:r>
            <a:r>
              <a:rPr kumimoji="0" lang="fr-FR" sz="1600" b="1" i="0" u="none" strike="noStrike" kern="1200" cap="none" spc="0" normalizeH="0" baseline="0" noProof="0" dirty="0" smtClean="0">
                <a:ln>
                  <a:noFill/>
                </a:ln>
                <a:solidFill>
                  <a:schemeClr val="tx1"/>
                </a:solidFill>
                <a:effectLst/>
                <a:uLnTx/>
                <a:uFillTx/>
                <a:latin typeface="+mn-lt"/>
                <a:ea typeface="+mn-ea"/>
                <a:cs typeface="+mn-cs"/>
              </a:rPr>
              <a:t>, techniques ou subjectifs</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 » [</a:t>
            </a:r>
            <a:r>
              <a:rPr lang="fr-FR" sz="1600" dirty="0" err="1" smtClean="0"/>
              <a:t>Delvosalle</a:t>
            </a:r>
            <a:r>
              <a:rPr lang="fr-FR" sz="1600" dirty="0" smtClean="0"/>
              <a:t> 2002</a:t>
            </a:r>
            <a:r>
              <a:rPr kumimoji="0" lang="fr-FR" sz="1600" b="0" i="0" u="none" strike="noStrike" kern="1200" cap="none" spc="0" normalizeH="0" baseline="0" noProof="0" dirty="0" smtClean="0">
                <a:ln>
                  <a:noFill/>
                </a:ln>
                <a:solidFill>
                  <a:schemeClr val="tx1"/>
                </a:solidFill>
                <a:effectLst/>
                <a:uLnTx/>
                <a:uFillTx/>
                <a:latin typeface="+mn-lt"/>
                <a:ea typeface="+mn-ea"/>
                <a:cs typeface="+mn-cs"/>
              </a:rPr>
              <a:t>]</a:t>
            </a:r>
          </a:p>
          <a:p>
            <a:pPr marL="342900" lvl="0" indent="-342900">
              <a:spcBef>
                <a:spcPct val="20000"/>
              </a:spcBef>
              <a:defRPr/>
            </a:pPr>
            <a:endParaRPr lang="fr-FR" sz="1600" dirty="0" smtClean="0"/>
          </a:p>
          <a:p>
            <a:pPr marL="342900" lvl="0" indent="-342900">
              <a:spcBef>
                <a:spcPct val="20000"/>
              </a:spcBef>
              <a:defRPr/>
            </a:pPr>
            <a:r>
              <a:rPr lang="fr-FR" sz="1600" dirty="0" smtClean="0"/>
              <a:t>Cette définition couvre l’ensemble des approches identifiées par [Pillet 2004]. D’un point de vue ;</a:t>
            </a: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Produit, la qualité est basée sur les attributs du produit</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Utilisateur, la qualité est l’aptitude à l’emploi</a:t>
            </a:r>
          </a:p>
          <a:p>
            <a:pPr marL="342900" marR="0" lvl="0" indent="-342900" algn="l" defTabSz="914400" rtl="0" eaLnBrk="1" fontAlgn="auto" latinLnBrk="0" hangingPunct="1">
              <a:lnSpc>
                <a:spcPct val="100000"/>
              </a:lnSpc>
              <a:spcBef>
                <a:spcPct val="20000"/>
              </a:spcBef>
              <a:spcAft>
                <a:spcPts val="0"/>
              </a:spcAft>
              <a:buClrTx/>
              <a:buSzPct val="150000"/>
              <a:buFont typeface="Arial" pitchFamily="34" charset="0"/>
              <a:buChar char="•"/>
              <a:tabLst/>
              <a:defRPr/>
            </a:pPr>
            <a:r>
              <a:rPr kumimoji="0" lang="fr-FR" sz="1600" b="0" i="0" u="none" strike="noStrike" kern="1200" cap="none" spc="0" normalizeH="0" baseline="0" noProof="0" dirty="0" smtClean="0">
                <a:ln>
                  <a:noFill/>
                </a:ln>
                <a:solidFill>
                  <a:schemeClr val="tx1"/>
                </a:solidFill>
                <a:effectLst/>
                <a:uLnTx/>
                <a:uFillTx/>
                <a:latin typeface="+mn-lt"/>
                <a:ea typeface="+mn-ea"/>
                <a:cs typeface="+mn-cs"/>
              </a:rPr>
              <a:t>Processus, la qualité est la conformité au besoin</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fr-FR" sz="16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Rounded Rectangle 4"/>
          <p:cNvSpPr/>
          <p:nvPr/>
        </p:nvSpPr>
        <p:spPr>
          <a:xfrm>
            <a:off x="5194405" y="1257983"/>
            <a:ext cx="3496667" cy="852827"/>
          </a:xfrm>
          <a:prstGeom prst="roundRect">
            <a:avLst/>
          </a:prstGeom>
          <a:solidFill>
            <a:srgbClr val="004F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dirty="0" smtClean="0"/>
              <a:t>Variation, Verification, </a:t>
            </a:r>
            <a:r>
              <a:rPr lang="en-US" sz="2000" b="1" dirty="0" smtClean="0"/>
              <a:t>Quality, </a:t>
            </a:r>
            <a:r>
              <a:rPr lang="en-US" dirty="0" smtClean="0"/>
              <a:t>« never ending improvement »</a:t>
            </a:r>
          </a:p>
        </p:txBody>
      </p:sp>
      <p:sp>
        <p:nvSpPr>
          <p:cNvPr id="5" name="Titre 1"/>
          <p:cNvSpPr>
            <a:spLocks noGrp="1"/>
          </p:cNvSpPr>
          <p:nvPr>
            <p:ph type="title"/>
          </p:nvPr>
        </p:nvSpPr>
        <p:spPr>
          <a:xfrm>
            <a:off x="127000" y="88900"/>
            <a:ext cx="6883400" cy="603250"/>
          </a:xfrm>
        </p:spPr>
        <p:txBody>
          <a:bodyPr/>
          <a:lstStyle/>
          <a:p>
            <a:pPr lvl="0"/>
            <a:r>
              <a:rPr lang="en-US" sz="2000" dirty="0" smtClean="0"/>
              <a:t>Introduction to Inspection in Integrated Engineering context</a:t>
            </a:r>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itre 1"/>
          <p:cNvSpPr>
            <a:spLocks noGrp="1"/>
          </p:cNvSpPr>
          <p:nvPr>
            <p:ph type="title"/>
          </p:nvPr>
        </p:nvSpPr>
        <p:spPr>
          <a:xfrm>
            <a:off x="127000" y="88900"/>
            <a:ext cx="6883400" cy="603250"/>
          </a:xfrm>
        </p:spPr>
        <p:txBody>
          <a:bodyPr/>
          <a:lstStyle/>
          <a:p>
            <a:pPr lvl="0"/>
            <a:r>
              <a:rPr lang="en-US" sz="2000" dirty="0" smtClean="0"/>
              <a:t>Introduction to Inspection in Integrated Engineering context</a:t>
            </a:r>
            <a:endParaRPr lang="en-US" sz="2000" dirty="0"/>
          </a:p>
        </p:txBody>
      </p:sp>
      <p:sp>
        <p:nvSpPr>
          <p:cNvPr id="41" name="Rounded Rectangle 9"/>
          <p:cNvSpPr/>
          <p:nvPr/>
        </p:nvSpPr>
        <p:spPr>
          <a:xfrm>
            <a:off x="179388" y="1196752"/>
            <a:ext cx="4105275" cy="2205261"/>
          </a:xfrm>
          <a:prstGeom prst="roundRect">
            <a:avLst/>
          </a:prstGeom>
          <a:noFill/>
          <a:ln w="952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000" dirty="0">
              <a:solidFill>
                <a:schemeClr val="tx1"/>
              </a:solidFill>
              <a:latin typeface="Times New Roman" pitchFamily="18" charset="0"/>
              <a:cs typeface="Times New Roman" pitchFamily="18" charset="0"/>
            </a:endParaRPr>
          </a:p>
          <a:p>
            <a:pPr algn="ctr">
              <a:defRPr/>
            </a:pPr>
            <a:endParaRPr lang="fr-FR" sz="1000" dirty="0">
              <a:solidFill>
                <a:schemeClr val="tx1"/>
              </a:solidFill>
              <a:latin typeface="Times New Roman" pitchFamily="18" charset="0"/>
              <a:cs typeface="Times New Roman" pitchFamily="18" charset="0"/>
            </a:endParaRP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Transformer l‘énergie mécanique en énergie hydraulique</a:t>
            </a: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Accumuler et réguler la pression d'huile HP</a:t>
            </a: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Empêcher toutes fuites d'huile vers l'extérieur</a:t>
            </a: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Résiste les efforts de l'axe  par CPHC</a:t>
            </a: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Montabilité de CPHC sur MOTEUR</a:t>
            </a:r>
          </a:p>
          <a:p>
            <a:pPr algn="ctr">
              <a:spcBef>
                <a:spcPts val="2"/>
              </a:spcBef>
              <a:defRPr/>
            </a:pPr>
            <a:endParaRPr lang="fr-FR" sz="1100" dirty="0" smtClean="0">
              <a:solidFill>
                <a:schemeClr val="tx1"/>
              </a:solidFill>
              <a:latin typeface="Times New Roman" pitchFamily="18" charset="0"/>
              <a:cs typeface="Times New Roman" pitchFamily="18" charset="0"/>
            </a:endParaRPr>
          </a:p>
          <a:p>
            <a:pPr algn="ctr">
              <a:spcBef>
                <a:spcPts val="2"/>
              </a:spcBef>
              <a:defRPr/>
            </a:pPr>
            <a:r>
              <a:rPr lang="fr-FR" sz="1100" dirty="0" smtClean="0">
                <a:solidFill>
                  <a:schemeClr val="tx1"/>
                </a:solidFill>
                <a:latin typeface="Times New Roman" pitchFamily="18" charset="0"/>
                <a:cs typeface="Times New Roman" pitchFamily="18" charset="0"/>
              </a:rPr>
              <a:t>Empêche le passage du fluide entre CPHC et MOTEUR</a:t>
            </a:r>
          </a:p>
          <a:p>
            <a:pPr algn="ctr">
              <a:spcBef>
                <a:spcPts val="2"/>
              </a:spcBef>
              <a:defRPr/>
            </a:pPr>
            <a:r>
              <a:rPr lang="fr-FR" sz="1100" dirty="0" smtClean="0">
                <a:solidFill>
                  <a:schemeClr val="tx1"/>
                </a:solidFill>
                <a:latin typeface="Times New Roman" pitchFamily="18" charset="0"/>
                <a:cs typeface="Times New Roman" pitchFamily="18" charset="0"/>
              </a:rPr>
              <a:t>…</a:t>
            </a:r>
          </a:p>
          <a:p>
            <a:pPr algn="ctr">
              <a:defRPr/>
            </a:pPr>
            <a:endParaRPr lang="fr-FR" sz="1000" dirty="0">
              <a:solidFill>
                <a:schemeClr val="tx1"/>
              </a:solidFill>
              <a:latin typeface="Times New Roman" pitchFamily="18" charset="0"/>
              <a:cs typeface="Times New Roman" pitchFamily="18" charset="0"/>
            </a:endParaRPr>
          </a:p>
          <a:p>
            <a:pPr algn="ctr">
              <a:defRPr/>
            </a:pPr>
            <a:endParaRPr lang="fr-FR" sz="1000" dirty="0">
              <a:solidFill>
                <a:schemeClr val="tx1"/>
              </a:solidFill>
              <a:latin typeface="Times New Roman" pitchFamily="18" charset="0"/>
              <a:cs typeface="Times New Roman" pitchFamily="18" charset="0"/>
            </a:endParaRPr>
          </a:p>
          <a:p>
            <a:pPr algn="ctr">
              <a:defRPr/>
            </a:pPr>
            <a:endParaRPr lang="fr-FR" sz="1000" dirty="0">
              <a:solidFill>
                <a:schemeClr val="tx1"/>
              </a:solidFill>
              <a:latin typeface="Times New Roman" pitchFamily="18" charset="0"/>
              <a:cs typeface="Times New Roman" pitchFamily="18" charset="0"/>
            </a:endParaRPr>
          </a:p>
        </p:txBody>
      </p:sp>
      <p:cxnSp>
        <p:nvCxnSpPr>
          <p:cNvPr id="42" name="Straight Arrow Connector 10"/>
          <p:cNvCxnSpPr/>
          <p:nvPr/>
        </p:nvCxnSpPr>
        <p:spPr>
          <a:xfrm rot="5400000">
            <a:off x="827360" y="3285208"/>
            <a:ext cx="360363" cy="215900"/>
          </a:xfrm>
          <a:prstGeom prst="straightConnector1">
            <a:avLst/>
          </a:prstGeom>
          <a:ln w="38100">
            <a:prstDash val="solid"/>
            <a:headEnd type="triangle" w="med" len="med"/>
            <a:tailEnd type="none" w="med" len="med"/>
          </a:ln>
        </p:spPr>
        <p:style>
          <a:lnRef idx="1">
            <a:schemeClr val="dk1"/>
          </a:lnRef>
          <a:fillRef idx="0">
            <a:schemeClr val="dk1"/>
          </a:fillRef>
          <a:effectRef idx="0">
            <a:schemeClr val="dk1"/>
          </a:effectRef>
          <a:fontRef idx="minor">
            <a:schemeClr val="tx1"/>
          </a:fontRef>
        </p:style>
      </p:cxnSp>
      <p:graphicFrame>
        <p:nvGraphicFramePr>
          <p:cNvPr id="43" name="Content Placeholder 5"/>
          <p:cNvGraphicFramePr>
            <a:graphicFrameLocks noChangeAspect="1"/>
          </p:cNvGraphicFramePr>
          <p:nvPr/>
        </p:nvGraphicFramePr>
        <p:xfrm>
          <a:off x="4427984" y="1700808"/>
          <a:ext cx="3689350" cy="2659063"/>
        </p:xfrm>
        <a:graphic>
          <a:graphicData uri="http://schemas.openxmlformats.org/presentationml/2006/ole">
            <mc:AlternateContent xmlns:mc="http://schemas.openxmlformats.org/markup-compatibility/2006">
              <mc:Choice xmlns:v="urn:schemas-microsoft-com:vml" Requires="v">
                <p:oleObj spid="_x0000_s2056" name="Visio" r:id="rId4" imgW="9226677" imgH="6653403" progId="Visio.Drawing.11">
                  <p:embed/>
                </p:oleObj>
              </mc:Choice>
              <mc:Fallback>
                <p:oleObj name="Visio" r:id="rId4" imgW="9226677" imgH="6653403" progId="Visio.Drawing.11">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1700808"/>
                        <a:ext cx="3689350" cy="2659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4" name="Straight Arrow Connector 12"/>
          <p:cNvCxnSpPr/>
          <p:nvPr/>
        </p:nvCxnSpPr>
        <p:spPr>
          <a:xfrm rot="5400000">
            <a:off x="4571206" y="3329782"/>
            <a:ext cx="360363" cy="215900"/>
          </a:xfrm>
          <a:prstGeom prst="straightConnector1">
            <a:avLst/>
          </a:prstGeom>
          <a:ln w="38100">
            <a:prstDash val="solid"/>
            <a:headEnd type="triangle" w="med" len="med"/>
            <a:tailEnd type="none" w="med" len="med"/>
          </a:ln>
        </p:spPr>
        <p:style>
          <a:lnRef idx="1">
            <a:schemeClr val="dk1"/>
          </a:lnRef>
          <a:fillRef idx="0">
            <a:schemeClr val="dk1"/>
          </a:fillRef>
          <a:effectRef idx="0">
            <a:schemeClr val="dk1"/>
          </a:effectRef>
          <a:fontRef idx="minor">
            <a:schemeClr val="tx1"/>
          </a:fontRef>
        </p:style>
      </p:cxnSp>
      <p:grpSp>
        <p:nvGrpSpPr>
          <p:cNvPr id="45" name="Group 13"/>
          <p:cNvGrpSpPr/>
          <p:nvPr/>
        </p:nvGrpSpPr>
        <p:grpSpPr>
          <a:xfrm rot="19222483">
            <a:off x="5264885" y="2289620"/>
            <a:ext cx="1661092" cy="738974"/>
            <a:chOff x="0" y="1296144"/>
            <a:chExt cx="2230189" cy="755837"/>
          </a:xfrm>
          <a:scene3d>
            <a:camera prst="orthographicFront"/>
            <a:lightRig rig="threePt" dir="t">
              <a:rot lat="0" lon="0" rev="7500000"/>
            </a:lightRig>
          </a:scene3d>
        </p:grpSpPr>
        <p:sp>
          <p:nvSpPr>
            <p:cNvPr id="46" name="Rounded Rectangle 21"/>
            <p:cNvSpPr/>
            <p:nvPr/>
          </p:nvSpPr>
          <p:spPr>
            <a:xfrm>
              <a:off x="0" y="1296144"/>
              <a:ext cx="2230189" cy="755837"/>
            </a:xfrm>
            <a:prstGeom prst="roundRect">
              <a:avLst>
                <a:gd name="adj" fmla="val 10000"/>
              </a:avLst>
            </a:prstGeom>
            <a:solidFill>
              <a:srgbClr val="FFF4E5"/>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47" name="Rounded Rectangle 4"/>
            <p:cNvSpPr/>
            <p:nvPr/>
          </p:nvSpPr>
          <p:spPr>
            <a:xfrm>
              <a:off x="143770" y="1318283"/>
              <a:ext cx="2064283" cy="711561"/>
            </a:xfrm>
            <a:prstGeom prst="rect">
              <a:avLst/>
            </a:prstGeom>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spcAft>
                  <a:spcPct val="35000"/>
                </a:spcAft>
                <a:defRPr/>
              </a:pPr>
              <a:r>
                <a:rPr lang="fr-FR" sz="1400" dirty="0">
                  <a:solidFill>
                    <a:schemeClr val="tx1"/>
                  </a:solidFill>
                  <a:latin typeface="Times New Roman" pitchFamily="18" charset="0"/>
                  <a:cs typeface="Times New Roman" pitchFamily="18" charset="0"/>
                </a:rPr>
                <a:t>Gamme détaillée de fabrication</a:t>
              </a:r>
              <a:endParaRPr lang="fr-FR" sz="1400" dirty="0">
                <a:solidFill>
                  <a:schemeClr val="tx1"/>
                </a:solidFill>
                <a:latin typeface="Times New Roman" pitchFamily="18" charset="0"/>
                <a:ea typeface="Tahoma" pitchFamily="34" charset="0"/>
                <a:cs typeface="Times New Roman" pitchFamily="18" charset="0"/>
              </a:endParaRPr>
            </a:p>
          </p:txBody>
        </p:sp>
      </p:grpSp>
      <p:pic>
        <p:nvPicPr>
          <p:cNvPr id="48" name="Picture 8"/>
          <p:cNvPicPr>
            <a:picLocks noChangeAspect="1" noChangeArrowheads="1"/>
          </p:cNvPicPr>
          <p:nvPr/>
        </p:nvPicPr>
        <p:blipFill>
          <a:blip r:embed="rId6" cstate="print"/>
          <a:srcRect l="16532" t="10801" r="14563" b="4501"/>
          <a:stretch>
            <a:fillRect/>
          </a:stretch>
        </p:blipFill>
        <p:spPr bwMode="auto">
          <a:xfrm>
            <a:off x="6228184" y="4437112"/>
            <a:ext cx="1260135" cy="871288"/>
          </a:xfrm>
          <a:prstGeom prst="rect">
            <a:avLst/>
          </a:prstGeom>
          <a:ln>
            <a:noFill/>
          </a:ln>
          <a:effectLst>
            <a:outerShdw blurRad="190500" algn="tl" rotWithShape="0">
              <a:srgbClr val="000000">
                <a:alpha val="70000"/>
              </a:srgbClr>
            </a:outerShdw>
          </a:effectLst>
        </p:spPr>
      </p:pic>
      <p:cxnSp>
        <p:nvCxnSpPr>
          <p:cNvPr id="49" name="Straight Arrow Connector 13"/>
          <p:cNvCxnSpPr/>
          <p:nvPr/>
        </p:nvCxnSpPr>
        <p:spPr>
          <a:xfrm rot="5400000">
            <a:off x="5386660" y="4558556"/>
            <a:ext cx="530225" cy="287338"/>
          </a:xfrm>
          <a:prstGeom prst="straightConnector1">
            <a:avLst/>
          </a:prstGeom>
          <a:ln w="38100">
            <a:prstDash val="solid"/>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50" name="Picture 7"/>
          <p:cNvPicPr>
            <a:picLocks noChangeAspect="1" noChangeArrowheads="1"/>
          </p:cNvPicPr>
          <p:nvPr/>
        </p:nvPicPr>
        <p:blipFill>
          <a:blip r:embed="rId7" cstate="print"/>
          <a:srcRect l="18112" t="12166" r="15345" b="13901"/>
          <a:stretch>
            <a:fillRect/>
          </a:stretch>
        </p:blipFill>
        <p:spPr bwMode="auto">
          <a:xfrm>
            <a:off x="4427984" y="5733256"/>
            <a:ext cx="1216938" cy="760549"/>
          </a:xfrm>
          <a:prstGeom prst="rect">
            <a:avLst/>
          </a:prstGeom>
          <a:ln>
            <a:noFill/>
          </a:ln>
          <a:effectLst>
            <a:outerShdw blurRad="190500" algn="tl" rotWithShape="0">
              <a:srgbClr val="000000">
                <a:alpha val="70000"/>
              </a:srgbClr>
            </a:outerShdw>
          </a:effectLst>
        </p:spPr>
      </p:pic>
      <p:pic>
        <p:nvPicPr>
          <p:cNvPr id="51" name="Picture 6"/>
          <p:cNvPicPr>
            <a:picLocks noChangeAspect="1" noChangeArrowheads="1"/>
          </p:cNvPicPr>
          <p:nvPr/>
        </p:nvPicPr>
        <p:blipFill>
          <a:blip r:embed="rId8" cstate="print"/>
          <a:srcRect l="15351" t="8001" r="14169" b="3801"/>
          <a:stretch>
            <a:fillRect/>
          </a:stretch>
        </p:blipFill>
        <p:spPr bwMode="auto">
          <a:xfrm>
            <a:off x="5220072" y="5013176"/>
            <a:ext cx="1933407" cy="1360939"/>
          </a:xfrm>
          <a:prstGeom prst="rect">
            <a:avLst/>
          </a:prstGeom>
          <a:noFill/>
          <a:ln w="9525">
            <a:noFill/>
            <a:miter lim="800000"/>
            <a:headEnd/>
            <a:tailEnd/>
          </a:ln>
        </p:spPr>
      </p:pic>
      <p:grpSp>
        <p:nvGrpSpPr>
          <p:cNvPr id="52" name="Group 13"/>
          <p:cNvGrpSpPr/>
          <p:nvPr/>
        </p:nvGrpSpPr>
        <p:grpSpPr>
          <a:xfrm rot="19222483">
            <a:off x="6916796" y="5348729"/>
            <a:ext cx="1521362" cy="675234"/>
            <a:chOff x="-189295" y="1156597"/>
            <a:chExt cx="2230190" cy="776143"/>
          </a:xfrm>
          <a:scene3d>
            <a:camera prst="orthographicFront"/>
            <a:lightRig rig="threePt" dir="t">
              <a:rot lat="0" lon="0" rev="7500000"/>
            </a:lightRig>
          </a:scene3d>
        </p:grpSpPr>
        <p:sp>
          <p:nvSpPr>
            <p:cNvPr id="53" name="Rounded Rectangle 15"/>
            <p:cNvSpPr/>
            <p:nvPr/>
          </p:nvSpPr>
          <p:spPr>
            <a:xfrm>
              <a:off x="-189295" y="1159331"/>
              <a:ext cx="2230190" cy="755837"/>
            </a:xfrm>
            <a:prstGeom prst="roundRect">
              <a:avLst>
                <a:gd name="adj" fmla="val 10000"/>
              </a:avLst>
            </a:prstGeom>
            <a:solidFill>
              <a:srgbClr val="FFF4E5"/>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54" name="Rounded Rectangle 4"/>
            <p:cNvSpPr/>
            <p:nvPr/>
          </p:nvSpPr>
          <p:spPr>
            <a:xfrm>
              <a:off x="-27168" y="1156597"/>
              <a:ext cx="2064284" cy="776143"/>
            </a:xfrm>
            <a:prstGeom prst="rect">
              <a:avLst/>
            </a:prstGeom>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spcAft>
                  <a:spcPct val="35000"/>
                </a:spcAft>
                <a:defRPr/>
              </a:pPr>
              <a:r>
                <a:rPr lang="fr-FR" sz="1400" dirty="0">
                  <a:solidFill>
                    <a:schemeClr val="tx1"/>
                  </a:solidFill>
                  <a:latin typeface="Times New Roman" pitchFamily="18" charset="0"/>
                  <a:cs typeface="Times New Roman" pitchFamily="18" charset="0"/>
                </a:rPr>
                <a:t>Plan de définition fabrication</a:t>
              </a:r>
              <a:endParaRPr lang="fr-FR" sz="1400" dirty="0">
                <a:solidFill>
                  <a:schemeClr val="tx1"/>
                </a:solidFill>
                <a:latin typeface="Times New Roman" pitchFamily="18" charset="0"/>
                <a:ea typeface="Tahoma" pitchFamily="34" charset="0"/>
                <a:cs typeface="Times New Roman" pitchFamily="18" charset="0"/>
              </a:endParaRPr>
            </a:p>
          </p:txBody>
        </p:sp>
      </p:grpSp>
      <p:cxnSp>
        <p:nvCxnSpPr>
          <p:cNvPr id="55" name="Straight Arrow Connector 11"/>
          <p:cNvCxnSpPr/>
          <p:nvPr/>
        </p:nvCxnSpPr>
        <p:spPr>
          <a:xfrm flipH="1">
            <a:off x="2697908" y="4365104"/>
            <a:ext cx="433808" cy="577709"/>
          </a:xfrm>
          <a:prstGeom prst="straightConnector1">
            <a:avLst/>
          </a:prstGeom>
          <a:ln w="38100">
            <a:prstDash val="solid"/>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56" name="Picture 5"/>
          <p:cNvPicPr>
            <a:picLocks noChangeAspect="1" noChangeArrowheads="1"/>
          </p:cNvPicPr>
          <p:nvPr/>
        </p:nvPicPr>
        <p:blipFill>
          <a:blip r:embed="rId9" cstate="print"/>
          <a:srcRect l="15156" t="7434" r="13970" b="3668"/>
          <a:stretch>
            <a:fillRect/>
          </a:stretch>
        </p:blipFill>
        <p:spPr bwMode="auto">
          <a:xfrm>
            <a:off x="1835696" y="5157192"/>
            <a:ext cx="1944216" cy="1371741"/>
          </a:xfrm>
          <a:prstGeom prst="rect">
            <a:avLst/>
          </a:prstGeom>
          <a:noFill/>
          <a:ln w="9525">
            <a:noFill/>
            <a:miter lim="800000"/>
            <a:headEnd/>
            <a:tailEnd/>
          </a:ln>
        </p:spPr>
      </p:pic>
      <p:pic>
        <p:nvPicPr>
          <p:cNvPr id="57" name="Picture 2"/>
          <p:cNvPicPr>
            <a:picLocks noChangeAspect="1" noChangeArrowheads="1"/>
          </p:cNvPicPr>
          <p:nvPr/>
        </p:nvPicPr>
        <p:blipFill>
          <a:blip r:embed="rId10" cstate="print">
            <a:clrChange>
              <a:clrFrom>
                <a:srgbClr val="FFFFFF"/>
              </a:clrFrom>
              <a:clrTo>
                <a:srgbClr val="FFFFFF">
                  <a:alpha val="0"/>
                </a:srgbClr>
              </a:clrTo>
            </a:clrChange>
          </a:blip>
          <a:srcRect l="50082" t="51797" r="12838" b="7844"/>
          <a:stretch>
            <a:fillRect/>
          </a:stretch>
        </p:blipFill>
        <p:spPr bwMode="auto">
          <a:xfrm>
            <a:off x="395536" y="4365104"/>
            <a:ext cx="1929814" cy="1180937"/>
          </a:xfrm>
          <a:prstGeom prst="rect">
            <a:avLst/>
          </a:prstGeom>
          <a:noFill/>
          <a:ln w="9525">
            <a:noFill/>
            <a:miter lim="800000"/>
            <a:headEnd/>
            <a:tailEnd/>
          </a:ln>
        </p:spPr>
      </p:pic>
      <p:grpSp>
        <p:nvGrpSpPr>
          <p:cNvPr id="58" name="Group 13"/>
          <p:cNvGrpSpPr/>
          <p:nvPr/>
        </p:nvGrpSpPr>
        <p:grpSpPr>
          <a:xfrm rot="19222483">
            <a:off x="1920316" y="5574828"/>
            <a:ext cx="1555183" cy="609373"/>
            <a:chOff x="0" y="1296144"/>
            <a:chExt cx="2230189" cy="755837"/>
          </a:xfrm>
          <a:scene3d>
            <a:camera prst="orthographicFront"/>
            <a:lightRig rig="threePt" dir="t">
              <a:rot lat="0" lon="0" rev="7500000"/>
            </a:lightRig>
          </a:scene3d>
        </p:grpSpPr>
        <p:sp>
          <p:nvSpPr>
            <p:cNvPr id="59" name="Rounded Rectangle 18"/>
            <p:cNvSpPr/>
            <p:nvPr/>
          </p:nvSpPr>
          <p:spPr>
            <a:xfrm>
              <a:off x="0" y="1296144"/>
              <a:ext cx="2230189" cy="755837"/>
            </a:xfrm>
            <a:prstGeom prst="roundRect">
              <a:avLst>
                <a:gd name="adj" fmla="val 10000"/>
              </a:avLst>
            </a:prstGeom>
            <a:solidFill>
              <a:srgbClr val="FFF3E1"/>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60" name="Rounded Rectangle 4"/>
            <p:cNvSpPr/>
            <p:nvPr/>
          </p:nvSpPr>
          <p:spPr>
            <a:xfrm>
              <a:off x="22138" y="1318282"/>
              <a:ext cx="2185913" cy="711561"/>
            </a:xfrm>
            <a:prstGeom prst="rect">
              <a:avLst/>
            </a:prstGeom>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spcAft>
                  <a:spcPct val="35000"/>
                </a:spcAft>
                <a:defRPr/>
              </a:pPr>
              <a:r>
                <a:rPr lang="fr-FR" sz="1400" dirty="0">
                  <a:solidFill>
                    <a:schemeClr val="tx1"/>
                  </a:solidFill>
                  <a:latin typeface="Times New Roman" pitchFamily="18" charset="0"/>
                  <a:cs typeface="Times New Roman" pitchFamily="18" charset="0"/>
                </a:rPr>
                <a:t>Plan de définition fonctionnel</a:t>
              </a:r>
              <a:endParaRPr lang="fr-FR" sz="1400" dirty="0">
                <a:solidFill>
                  <a:schemeClr val="tx1"/>
                </a:solidFill>
                <a:latin typeface="Times New Roman" pitchFamily="18" charset="0"/>
                <a:ea typeface="Tahoma" pitchFamily="34" charset="0"/>
                <a:cs typeface="Times New Roman" pitchFamily="18" charset="0"/>
              </a:endParaRPr>
            </a:p>
          </p:txBody>
        </p:sp>
      </p:grpSp>
      <p:grpSp>
        <p:nvGrpSpPr>
          <p:cNvPr id="61" name="Group 13"/>
          <p:cNvGrpSpPr/>
          <p:nvPr/>
        </p:nvGrpSpPr>
        <p:grpSpPr>
          <a:xfrm rot="19222483">
            <a:off x="2615818" y="2039313"/>
            <a:ext cx="2251388" cy="1075356"/>
            <a:chOff x="0" y="1296144"/>
            <a:chExt cx="2230189" cy="755837"/>
          </a:xfrm>
          <a:scene3d>
            <a:camera prst="orthographicFront"/>
            <a:lightRig rig="threePt" dir="t">
              <a:rot lat="0" lon="0" rev="7500000"/>
            </a:lightRig>
          </a:scene3d>
        </p:grpSpPr>
        <p:sp>
          <p:nvSpPr>
            <p:cNvPr id="62" name="Rounded Rectangle 24"/>
            <p:cNvSpPr/>
            <p:nvPr/>
          </p:nvSpPr>
          <p:spPr>
            <a:xfrm>
              <a:off x="0" y="1296144"/>
              <a:ext cx="2230189" cy="755837"/>
            </a:xfrm>
            <a:prstGeom prst="roundRect">
              <a:avLst>
                <a:gd name="adj" fmla="val 10000"/>
              </a:avLst>
            </a:prstGeom>
            <a:solidFill>
              <a:srgbClr val="FFF4E5"/>
            </a:solidFill>
            <a:sp3d prstMaterial="plastic">
              <a:bevelT w="127000" h="25400" prst="relaxedInset"/>
            </a:sp3d>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63" name="Rounded Rectangle 4"/>
            <p:cNvSpPr/>
            <p:nvPr/>
          </p:nvSpPr>
          <p:spPr>
            <a:xfrm>
              <a:off x="143770" y="1318283"/>
              <a:ext cx="2064283" cy="711561"/>
            </a:xfrm>
            <a:prstGeom prst="rect">
              <a:avLst/>
            </a:prstGeom>
            <a:sp3d/>
          </p:spPr>
          <p:style>
            <a:lnRef idx="0">
              <a:scrgbClr r="0" g="0" b="0"/>
            </a:lnRef>
            <a:fillRef idx="0">
              <a:scrgbClr r="0" g="0" b="0"/>
            </a:fillRef>
            <a:effectRef idx="0">
              <a:scrgbClr r="0" g="0" b="0"/>
            </a:effectRef>
            <a:fontRef idx="minor">
              <a:schemeClr val="lt1"/>
            </a:fontRef>
          </p:style>
          <p:txBody>
            <a:bodyPr lIns="53340" tIns="53340" rIns="53340" bIns="53340" spcCol="1270" anchor="ctr"/>
            <a:lstStyle/>
            <a:p>
              <a:pPr algn="ctr" defTabSz="622300">
                <a:spcAft>
                  <a:spcPct val="35000"/>
                </a:spcAft>
                <a:defRPr/>
              </a:pPr>
              <a:r>
                <a:rPr lang="fr-FR" sz="1400" dirty="0">
                  <a:solidFill>
                    <a:schemeClr val="tx1"/>
                  </a:solidFill>
                  <a:latin typeface="Times New Roman" pitchFamily="18" charset="0"/>
                  <a:cs typeface="Times New Roman" pitchFamily="18" charset="0"/>
                </a:rPr>
                <a:t>Fonctions techniques élémentaires </a:t>
              </a:r>
              <a:endParaRPr lang="fr-FR" sz="1400" dirty="0" smtClean="0">
                <a:solidFill>
                  <a:schemeClr val="tx1"/>
                </a:solidFill>
                <a:latin typeface="Times New Roman" pitchFamily="18" charset="0"/>
                <a:cs typeface="Times New Roman" pitchFamily="18" charset="0"/>
              </a:endParaRPr>
            </a:p>
            <a:p>
              <a:pPr algn="ctr" defTabSz="622300">
                <a:spcAft>
                  <a:spcPct val="35000"/>
                </a:spcAft>
                <a:defRPr/>
              </a:pPr>
              <a:r>
                <a:rPr lang="fr-FR" sz="1100" dirty="0" smtClean="0">
                  <a:solidFill>
                    <a:schemeClr val="tx1"/>
                  </a:solidFill>
                  <a:latin typeface="Times New Roman" pitchFamily="18" charset="0"/>
                  <a:ea typeface="Tahoma" pitchFamily="34" charset="0"/>
                  <a:cs typeface="Times New Roman" pitchFamily="18" charset="0"/>
                </a:rPr>
                <a:t>Analyse fonctionnelle des besoin de client</a:t>
              </a:r>
              <a:endParaRPr lang="fr-FR" sz="1100" dirty="0">
                <a:solidFill>
                  <a:schemeClr val="tx1"/>
                </a:solidFill>
                <a:latin typeface="Times New Roman" pitchFamily="18" charset="0"/>
                <a:ea typeface="Tahoma" pitchFamily="34" charset="0"/>
                <a:cs typeface="Times New Roman" pitchFamily="18" charset="0"/>
              </a:endParaRPr>
            </a:p>
          </p:txBody>
        </p:sp>
      </p:grpSp>
      <p:sp>
        <p:nvSpPr>
          <p:cNvPr id="64" name="Line Callout 1 (Accent Bar) 28"/>
          <p:cNvSpPr/>
          <p:nvPr/>
        </p:nvSpPr>
        <p:spPr>
          <a:xfrm>
            <a:off x="7524328" y="1844824"/>
            <a:ext cx="1619672" cy="431800"/>
          </a:xfrm>
          <a:prstGeom prst="accentCallout1">
            <a:avLst>
              <a:gd name="adj1" fmla="val 36719"/>
              <a:gd name="adj2" fmla="val -14977"/>
              <a:gd name="adj3" fmla="val 165521"/>
              <a:gd name="adj4" fmla="val -31635"/>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dirty="0" smtClean="0">
                <a:solidFill>
                  <a:srgbClr val="FF0000"/>
                </a:solidFill>
                <a:latin typeface="Times New Roman" pitchFamily="18" charset="0"/>
                <a:cs typeface="Times New Roman" pitchFamily="18" charset="0"/>
              </a:rPr>
              <a:t>Y compris le processus d’assemblage</a:t>
            </a:r>
            <a:endParaRPr lang="fr-FR" sz="1200" dirty="0">
              <a:solidFill>
                <a:srgbClr val="FF0000"/>
              </a:solidFill>
              <a:latin typeface="Times New Roman" pitchFamily="18" charset="0"/>
              <a:cs typeface="Times New Roman" pitchFamily="18" charset="0"/>
            </a:endParaRPr>
          </a:p>
        </p:txBody>
      </p:sp>
      <p:sp>
        <p:nvSpPr>
          <p:cNvPr id="65" name="Line Callout 1 (Accent Bar) 45"/>
          <p:cNvSpPr/>
          <p:nvPr/>
        </p:nvSpPr>
        <p:spPr>
          <a:xfrm>
            <a:off x="5614987" y="1196753"/>
            <a:ext cx="3529013" cy="432048"/>
          </a:xfrm>
          <a:prstGeom prst="accentCallout1">
            <a:avLst>
              <a:gd name="adj1" fmla="val 36719"/>
              <a:gd name="adj2" fmla="val -14977"/>
              <a:gd name="adj3" fmla="val 156501"/>
              <a:gd name="adj4" fmla="val -2158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dirty="0" smtClean="0">
                <a:solidFill>
                  <a:srgbClr val="FF0000"/>
                </a:solidFill>
                <a:latin typeface="Times New Roman" pitchFamily="18" charset="0"/>
                <a:cs typeface="Times New Roman" pitchFamily="18" charset="0"/>
              </a:rPr>
              <a:t>Au </a:t>
            </a:r>
            <a:r>
              <a:rPr lang="fr-FR" sz="1200" dirty="0">
                <a:solidFill>
                  <a:srgbClr val="FF0000"/>
                </a:solidFill>
                <a:latin typeface="Times New Roman" pitchFamily="18" charset="0"/>
                <a:cs typeface="Times New Roman" pitchFamily="18" charset="0"/>
              </a:rPr>
              <a:t>niveau préliminaire, </a:t>
            </a:r>
            <a:r>
              <a:rPr lang="fr-FR" sz="1200" dirty="0" smtClean="0">
                <a:solidFill>
                  <a:srgbClr val="FF0000"/>
                </a:solidFill>
                <a:latin typeface="Times New Roman" pitchFamily="18" charset="0"/>
                <a:cs typeface="Times New Roman" pitchFamily="18" charset="0"/>
              </a:rPr>
              <a:t>nous pouvons prédire </a:t>
            </a:r>
            <a:r>
              <a:rPr lang="fr-FR" sz="1200" dirty="0">
                <a:solidFill>
                  <a:srgbClr val="FF0000"/>
                </a:solidFill>
                <a:latin typeface="Times New Roman" pitchFamily="18" charset="0"/>
                <a:cs typeface="Times New Roman" pitchFamily="18" charset="0"/>
              </a:rPr>
              <a:t>plus ou moins ou il nous faudra </a:t>
            </a:r>
            <a:r>
              <a:rPr lang="fr-FR" sz="1200" dirty="0" smtClean="0">
                <a:solidFill>
                  <a:srgbClr val="FF0000"/>
                </a:solidFill>
                <a:latin typeface="Times New Roman" pitchFamily="18" charset="0"/>
                <a:cs typeface="Times New Roman" pitchFamily="18" charset="0"/>
              </a:rPr>
              <a:t>du suivi de fabrication</a:t>
            </a:r>
            <a:endParaRPr lang="fr-FR" sz="1200" dirty="0">
              <a:solidFill>
                <a:srgbClr val="FF0000"/>
              </a:solidFill>
              <a:latin typeface="Times New Roman" pitchFamily="18" charset="0"/>
              <a:cs typeface="Times New Roman" pitchFamily="18" charset="0"/>
            </a:endParaRPr>
          </a:p>
        </p:txBody>
      </p:sp>
      <p:sp>
        <p:nvSpPr>
          <p:cNvPr id="66" name="Line Callout 1 (Accent Bar) 45"/>
          <p:cNvSpPr/>
          <p:nvPr/>
        </p:nvSpPr>
        <p:spPr>
          <a:xfrm flipH="1">
            <a:off x="0" y="5949280"/>
            <a:ext cx="1331640" cy="432048"/>
          </a:xfrm>
          <a:prstGeom prst="accentCallout1">
            <a:avLst>
              <a:gd name="adj1" fmla="val 75827"/>
              <a:gd name="adj2" fmla="val -14977"/>
              <a:gd name="adj3" fmla="val -57443"/>
              <a:gd name="adj4" fmla="val -3642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dirty="0" smtClean="0">
                <a:solidFill>
                  <a:srgbClr val="FF0000"/>
                </a:solidFill>
                <a:latin typeface="Times New Roman" pitchFamily="18" charset="0"/>
                <a:cs typeface="Times New Roman" pitchFamily="18" charset="0"/>
              </a:rPr>
              <a:t>Prédire ou il faudra du contrôle de conformité</a:t>
            </a:r>
            <a:endParaRPr lang="fr-FR" sz="1200" dirty="0">
              <a:solidFill>
                <a:srgbClr val="FF0000"/>
              </a:solidFill>
              <a:latin typeface="Times New Roman" pitchFamily="18" charset="0"/>
              <a:cs typeface="Times New Roman" pitchFamily="18" charset="0"/>
            </a:endParaRPr>
          </a:p>
        </p:txBody>
      </p:sp>
      <p:cxnSp>
        <p:nvCxnSpPr>
          <p:cNvPr id="67" name="Connecteur droit avec flèche 66"/>
          <p:cNvCxnSpPr/>
          <p:nvPr/>
        </p:nvCxnSpPr>
        <p:spPr>
          <a:xfrm>
            <a:off x="2339752" y="4437112"/>
            <a:ext cx="4248472" cy="0"/>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68" name="ZoneTexte 67"/>
          <p:cNvSpPr txBox="1"/>
          <p:nvPr/>
        </p:nvSpPr>
        <p:spPr>
          <a:xfrm>
            <a:off x="3347864" y="4509120"/>
            <a:ext cx="2232248" cy="646331"/>
          </a:xfrm>
          <a:prstGeom prst="rect">
            <a:avLst/>
          </a:prstGeom>
          <a:noFill/>
        </p:spPr>
        <p:txBody>
          <a:bodyPr wrap="square" rtlCol="0">
            <a:spAutoFit/>
          </a:bodyPr>
          <a:lstStyle/>
          <a:p>
            <a:pPr algn="ctr"/>
            <a:r>
              <a:rPr lang="fr-FR" sz="1200" dirty="0" smtClean="0">
                <a:latin typeface="Times New Roman" pitchFamily="18" charset="0"/>
                <a:cs typeface="Times New Roman" pitchFamily="18" charset="0"/>
              </a:rPr>
              <a:t>Intégration de la conception et de l’industrialisation</a:t>
            </a:r>
          </a:p>
          <a:p>
            <a:pPr algn="ctr"/>
            <a:r>
              <a:rPr lang="fr-FR" sz="1200" dirty="0" smtClean="0">
                <a:latin typeface="Times New Roman" pitchFamily="18" charset="0"/>
                <a:cs typeface="Times New Roman" pitchFamily="18" charset="0"/>
              </a:rPr>
              <a:t>(la prise de décision)</a:t>
            </a:r>
            <a:endParaRPr lang="fr-FR" sz="1200" dirty="0">
              <a:latin typeface="Times New Roman" pitchFamily="18" charset="0"/>
              <a:cs typeface="Times New Roman" pitchFamily="18" charset="0"/>
            </a:endParaRPr>
          </a:p>
        </p:txBody>
      </p:sp>
      <p:grpSp>
        <p:nvGrpSpPr>
          <p:cNvPr id="69" name="Groupe 23"/>
          <p:cNvGrpSpPr/>
          <p:nvPr/>
        </p:nvGrpSpPr>
        <p:grpSpPr>
          <a:xfrm>
            <a:off x="89756" y="3617758"/>
            <a:ext cx="8748464" cy="720080"/>
            <a:chOff x="462856" y="1268760"/>
            <a:chExt cx="8606078" cy="720080"/>
          </a:xfrm>
        </p:grpSpPr>
        <p:sp>
          <p:nvSpPr>
            <p:cNvPr id="70" name="Chevron 69"/>
            <p:cNvSpPr/>
            <p:nvPr/>
          </p:nvSpPr>
          <p:spPr>
            <a:xfrm>
              <a:off x="2483768" y="1268760"/>
              <a:ext cx="1728192"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détaillée du produit</a:t>
              </a:r>
              <a:endParaRPr lang="fr-FR" sz="1200" kern="1200" dirty="0">
                <a:solidFill>
                  <a:schemeClr val="tx1"/>
                </a:solidFill>
                <a:latin typeface="Times New Roman" pitchFamily="18" charset="0"/>
                <a:cs typeface="Times New Roman" pitchFamily="18" charset="0"/>
              </a:endParaRPr>
            </a:p>
          </p:txBody>
        </p:sp>
        <p:sp>
          <p:nvSpPr>
            <p:cNvPr id="71" name="Chevron 70"/>
            <p:cNvSpPr/>
            <p:nvPr/>
          </p:nvSpPr>
          <p:spPr>
            <a:xfrm>
              <a:off x="3923928" y="1268760"/>
              <a:ext cx="1671399"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800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Conception préliminaire du processus</a:t>
              </a:r>
              <a:endParaRPr lang="fr-FR" sz="1200" dirty="0">
                <a:solidFill>
                  <a:schemeClr val="tx1"/>
                </a:solidFill>
                <a:latin typeface="Times New Roman" pitchFamily="18" charset="0"/>
                <a:cs typeface="Times New Roman" pitchFamily="18" charset="0"/>
              </a:endParaRPr>
            </a:p>
          </p:txBody>
        </p:sp>
        <p:sp>
          <p:nvSpPr>
            <p:cNvPr id="72" name="Chevron 71"/>
            <p:cNvSpPr/>
            <p:nvPr/>
          </p:nvSpPr>
          <p:spPr>
            <a:xfrm>
              <a:off x="5292080" y="1268760"/>
              <a:ext cx="1729004" cy="720080"/>
            </a:xfrm>
            <a:prstGeom prst="chevron">
              <a:avLst/>
            </a:prstGeom>
            <a:gradFill flip="none" rotWithShape="1">
              <a:gsLst>
                <a:gs pos="0">
                  <a:srgbClr val="0070C0"/>
                </a:gs>
                <a:gs pos="44000">
                  <a:srgbClr val="00B0F0"/>
                </a:gs>
                <a:gs pos="100000">
                  <a:schemeClr val="bg1"/>
                </a:gs>
              </a:gsLst>
              <a:lin ang="0" scaled="1"/>
              <a:tileRect/>
            </a:gra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a:lnSpc>
                  <a:spcPct val="90000"/>
                </a:lnSpc>
                <a:spcBef>
                  <a:spcPct val="0"/>
                </a:spcBef>
                <a:spcAft>
                  <a:spcPct val="35000"/>
                </a:spcAft>
              </a:pPr>
              <a:r>
                <a:rPr lang="en-US" sz="1200" dirty="0" smtClean="0">
                  <a:solidFill>
                    <a:schemeClr val="tx1"/>
                  </a:solidFill>
                  <a:latin typeface="Times New Roman" pitchFamily="18" charset="0"/>
                  <a:cs typeface="Times New Roman" pitchFamily="18" charset="0"/>
                </a:rPr>
                <a:t>Conception </a:t>
              </a:r>
              <a:r>
                <a:rPr lang="fr-FR" sz="1200" dirty="0" smtClean="0">
                  <a:solidFill>
                    <a:schemeClr val="tx1"/>
                  </a:solidFill>
                  <a:latin typeface="Times New Roman" pitchFamily="18" charset="0"/>
                  <a:cs typeface="Times New Roman" pitchFamily="18" charset="0"/>
                </a:rPr>
                <a:t>détaillée</a:t>
              </a:r>
              <a:r>
                <a:rPr lang="en-US" sz="1200" dirty="0" smtClean="0">
                  <a:solidFill>
                    <a:schemeClr val="tx1"/>
                  </a:solidFill>
                  <a:latin typeface="Times New Roman" pitchFamily="18" charset="0"/>
                  <a:cs typeface="Times New Roman" pitchFamily="18" charset="0"/>
                </a:rPr>
                <a:t> du </a:t>
              </a:r>
              <a:r>
                <a:rPr lang="fr-FR" sz="1200" dirty="0" smtClean="0">
                  <a:solidFill>
                    <a:schemeClr val="tx1"/>
                  </a:solidFill>
                  <a:latin typeface="Times New Roman" pitchFamily="18" charset="0"/>
                  <a:cs typeface="Times New Roman" pitchFamily="18" charset="0"/>
                </a:rPr>
                <a:t>processus</a:t>
              </a:r>
              <a:endParaRPr lang="fr-FR" sz="1200" dirty="0">
                <a:solidFill>
                  <a:schemeClr val="tx1"/>
                </a:solidFill>
                <a:latin typeface="Times New Roman" pitchFamily="18" charset="0"/>
                <a:cs typeface="Times New Roman" pitchFamily="18" charset="0"/>
              </a:endParaRPr>
            </a:p>
          </p:txBody>
        </p:sp>
        <p:sp>
          <p:nvSpPr>
            <p:cNvPr id="73" name="Chevron 72"/>
            <p:cNvSpPr/>
            <p:nvPr/>
          </p:nvSpPr>
          <p:spPr>
            <a:xfrm>
              <a:off x="8172400" y="1268760"/>
              <a:ext cx="896534"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4" name="Chevron 73"/>
            <p:cNvSpPr>
              <a:spLocks noChangeAspect="1"/>
            </p:cNvSpPr>
            <p:nvPr/>
          </p:nvSpPr>
          <p:spPr>
            <a:xfrm>
              <a:off x="6732240"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Industrialisation</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 </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Production</a:t>
              </a:r>
              <a:endParaRPr lang="fr-FR" sz="1200" dirty="0">
                <a:solidFill>
                  <a:schemeClr val="tx1"/>
                </a:solidFill>
                <a:latin typeface="Times New Roman" pitchFamily="18" charset="0"/>
                <a:cs typeface="Times New Roman" pitchFamily="18" charset="0"/>
              </a:endParaRPr>
            </a:p>
          </p:txBody>
        </p:sp>
        <p:sp>
          <p:nvSpPr>
            <p:cNvPr id="75" name="Chevron 74"/>
            <p:cNvSpPr/>
            <p:nvPr/>
          </p:nvSpPr>
          <p:spPr>
            <a:xfrm>
              <a:off x="462856" y="1268760"/>
              <a:ext cx="860400"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6" name="Chevron 75"/>
            <p:cNvSpPr/>
            <p:nvPr/>
          </p:nvSpPr>
          <p:spPr>
            <a:xfrm>
              <a:off x="1043608"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préliminaire du produit</a:t>
              </a:r>
              <a:endParaRPr lang="fr-FR" sz="1200" kern="1200" dirty="0">
                <a:solidFill>
                  <a:schemeClr val="tx1"/>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blinds(horizontal)">
                                      <p:cBhvr>
                                        <p:cTn id="7" dur="500"/>
                                        <p:tgtEl>
                                          <p:spTgt spid="4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blinds(horizontal)">
                                      <p:cBhvr>
                                        <p:cTn id="10" dur="500"/>
                                        <p:tgtEl>
                                          <p:spTgt spid="41"/>
                                        </p:tgtEl>
                                      </p:cBhvr>
                                    </p:animEffect>
                                  </p:childTnLst>
                                </p:cTn>
                              </p:par>
                              <p:par>
                                <p:cTn id="11" presetID="3" presetClass="entr" presetSubtype="10" fill="hold"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blinds(horizontal)">
                                      <p:cBhvr>
                                        <p:cTn id="13" dur="500"/>
                                        <p:tgtEl>
                                          <p:spTgt spid="6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blinds(horizontal)">
                                      <p:cBhvr>
                                        <p:cTn id="18" dur="500"/>
                                        <p:tgtEl>
                                          <p:spTgt spid="44"/>
                                        </p:tgtEl>
                                      </p:cBhvr>
                                    </p:animEffect>
                                  </p:childTnLst>
                                </p:cTn>
                              </p:par>
                              <p:par>
                                <p:cTn id="19" presetID="3" presetClass="entr" presetSubtype="1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blinds(horizontal)">
                                      <p:cBhvr>
                                        <p:cTn id="21" dur="500"/>
                                        <p:tgtEl>
                                          <p:spTgt spid="43"/>
                                        </p:tgtEl>
                                      </p:cBhvr>
                                    </p:animEffect>
                                  </p:childTnLst>
                                </p:cTn>
                              </p:par>
                              <p:par>
                                <p:cTn id="22" presetID="3" presetClass="entr" presetSubtype="1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blinds(horizontal)">
                                      <p:cBhvr>
                                        <p:cTn id="24" dur="500"/>
                                        <p:tgtEl>
                                          <p:spTgt spid="4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blinds(horizontal)">
                                      <p:cBhvr>
                                        <p:cTn id="29" dur="500"/>
                                        <p:tgtEl>
                                          <p:spTgt spid="49"/>
                                        </p:tgtEl>
                                      </p:cBhvr>
                                    </p:animEffect>
                                  </p:childTnLst>
                                </p:cTn>
                              </p:par>
                              <p:par>
                                <p:cTn id="30" presetID="5" presetClass="entr" presetSubtype="10"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checkerboard(across)">
                                      <p:cBhvr>
                                        <p:cTn id="32" dur="500"/>
                                        <p:tgtEl>
                                          <p:spTgt spid="51"/>
                                        </p:tgtEl>
                                      </p:cBhvr>
                                    </p:animEffect>
                                  </p:childTnLst>
                                </p:cTn>
                              </p:par>
                              <p:par>
                                <p:cTn id="33" presetID="3" presetClass="entr" presetSubtype="1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blinds(horizontal)">
                                      <p:cBhvr>
                                        <p:cTn id="35" dur="500"/>
                                        <p:tgtEl>
                                          <p:spTgt spid="52"/>
                                        </p:tgtEl>
                                      </p:cBhvr>
                                    </p:animEffect>
                                  </p:childTnLst>
                                </p:cTn>
                              </p:par>
                              <p:par>
                                <p:cTn id="36" presetID="5" presetClass="entr" presetSubtype="10"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checkerboard(across)">
                                      <p:cBhvr>
                                        <p:cTn id="38" dur="500"/>
                                        <p:tgtEl>
                                          <p:spTgt spid="48"/>
                                        </p:tgtEl>
                                      </p:cBhvr>
                                    </p:animEffect>
                                  </p:childTnLst>
                                </p:cTn>
                              </p:par>
                              <p:par>
                                <p:cTn id="39" presetID="5" presetClass="entr" presetSubtype="1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checkerboard(across)">
                                      <p:cBhvr>
                                        <p:cTn id="41" dur="500"/>
                                        <p:tgtEl>
                                          <p:spTgt spid="50"/>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blinds(horizontal)">
                                      <p:cBhvr>
                                        <p:cTn id="46" dur="500"/>
                                        <p:tgtEl>
                                          <p:spTgt spid="55"/>
                                        </p:tgtEl>
                                      </p:cBhvr>
                                    </p:animEffect>
                                  </p:childTnLst>
                                </p:cTn>
                              </p:par>
                              <p:par>
                                <p:cTn id="47" presetID="5" presetClass="entr" presetSubtype="10" fill="hold"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checkerboard(across)">
                                      <p:cBhvr>
                                        <p:cTn id="49" dur="500"/>
                                        <p:tgtEl>
                                          <p:spTgt spid="56"/>
                                        </p:tgtEl>
                                      </p:cBhvr>
                                    </p:animEffect>
                                  </p:childTnLst>
                                </p:cTn>
                              </p:par>
                              <p:par>
                                <p:cTn id="50" presetID="5" presetClass="entr" presetSubtype="10" fill="hold"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checkerboard(across)">
                                      <p:cBhvr>
                                        <p:cTn id="52" dur="500"/>
                                        <p:tgtEl>
                                          <p:spTgt spid="57"/>
                                        </p:tgtEl>
                                      </p:cBhvr>
                                    </p:animEffect>
                                  </p:childTnLst>
                                </p:cTn>
                              </p:par>
                              <p:par>
                                <p:cTn id="53" presetID="3" presetClass="entr" presetSubtype="1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blinds(horizontal)">
                                      <p:cBhvr>
                                        <p:cTn id="55" dur="500"/>
                                        <p:tgtEl>
                                          <p:spTgt spid="58"/>
                                        </p:tgtEl>
                                      </p:cBhvr>
                                    </p:animEffect>
                                  </p:childTnLst>
                                </p:cTn>
                              </p:par>
                              <p:par>
                                <p:cTn id="56" presetID="5" presetClass="entr" presetSubtype="10" fill="hold" grpId="0" nodeType="withEffect">
                                  <p:stCondLst>
                                    <p:cond delay="0"/>
                                  </p:stCondLst>
                                  <p:childTnLst>
                                    <p:set>
                                      <p:cBhvr>
                                        <p:cTn id="57" dur="1" fill="hold">
                                          <p:stCondLst>
                                            <p:cond delay="0"/>
                                          </p:stCondLst>
                                        </p:cTn>
                                        <p:tgtEl>
                                          <p:spTgt spid="66"/>
                                        </p:tgtEl>
                                        <p:attrNameLst>
                                          <p:attrName>style.visibility</p:attrName>
                                        </p:attrNameLst>
                                      </p:cBhvr>
                                      <p:to>
                                        <p:strVal val="visible"/>
                                      </p:to>
                                    </p:set>
                                    <p:animEffect transition="in" filter="checkerboard(across)">
                                      <p:cBhvr>
                                        <p:cTn id="58" dur="500"/>
                                        <p:tgtEl>
                                          <p:spTgt spid="66"/>
                                        </p:tgtEl>
                                      </p:cBhvr>
                                    </p:animEffect>
                                  </p:childTnLst>
                                </p:cTn>
                              </p:par>
                              <p:par>
                                <p:cTn id="59" presetID="5" presetClass="entr" presetSubtype="10" fill="hold" grpId="0" nodeType="withEffect">
                                  <p:stCondLst>
                                    <p:cond delay="0"/>
                                  </p:stCondLst>
                                  <p:childTnLst>
                                    <p:set>
                                      <p:cBhvr>
                                        <p:cTn id="60" dur="1" fill="hold">
                                          <p:stCondLst>
                                            <p:cond delay="0"/>
                                          </p:stCondLst>
                                        </p:cTn>
                                        <p:tgtEl>
                                          <p:spTgt spid="64"/>
                                        </p:tgtEl>
                                        <p:attrNameLst>
                                          <p:attrName>style.visibility</p:attrName>
                                        </p:attrNameLst>
                                      </p:cBhvr>
                                      <p:to>
                                        <p:strVal val="visible"/>
                                      </p:to>
                                    </p:set>
                                    <p:animEffect transition="in" filter="checkerboard(across)">
                                      <p:cBhvr>
                                        <p:cTn id="61" dur="500"/>
                                        <p:tgtEl>
                                          <p:spTgt spid="64"/>
                                        </p:tgtEl>
                                      </p:cBhvr>
                                    </p:animEffect>
                                  </p:childTnLst>
                                </p:cTn>
                              </p:par>
                              <p:par>
                                <p:cTn id="62" presetID="5" presetClass="entr" presetSubtype="10" fill="hold" grpId="0" nodeType="with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checkerboard(across)">
                                      <p:cBhvr>
                                        <p:cTn id="6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4" grpId="0" animBg="1"/>
      <p:bldP spid="65" grpId="0" animBg="1"/>
      <p:bldP spid="6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US" sz="2000" smtClean="0"/>
              <a:t>Problem statement</a:t>
            </a:r>
            <a:endParaRPr lang="en-US" sz="2000"/>
          </a:p>
        </p:txBody>
      </p:sp>
      <p:sp>
        <p:nvSpPr>
          <p:cNvPr id="3" name="Espace réservé du contenu 2"/>
          <p:cNvSpPr txBox="1">
            <a:spLocks/>
          </p:cNvSpPr>
          <p:nvPr/>
        </p:nvSpPr>
        <p:spPr>
          <a:xfrm>
            <a:off x="539552" y="1268760"/>
            <a:ext cx="7848872" cy="5256931"/>
          </a:xfrm>
          <a:prstGeom prst="rect">
            <a:avLst/>
          </a:prstGeom>
        </p:spPr>
        <p:txBody>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dirty="0" smtClean="0">
              <a:ln>
                <a:noFill/>
              </a:ln>
              <a:solidFill>
                <a:schemeClr val="tx1"/>
              </a:solidFill>
              <a:effectLst/>
              <a:uLnTx/>
              <a:uFillTx/>
              <a:latin typeface="+mn-lt"/>
              <a:ea typeface="+mn-ea"/>
              <a:cs typeface="Times New Roman"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dirty="0" smtClean="0">
              <a:ln>
                <a:noFill/>
              </a:ln>
              <a:solidFill>
                <a:schemeClr val="tx1"/>
              </a:solidFill>
              <a:effectLst/>
              <a:uLnTx/>
              <a:uFillTx/>
              <a:latin typeface="+mn-lt"/>
              <a:ea typeface="+mn-ea"/>
              <a:cs typeface="Times New Roman"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000" b="0" i="0" u="none" strike="noStrike" kern="1200" cap="none" spc="0" normalizeH="0" baseline="0" dirty="0" smtClean="0">
              <a:ln>
                <a:noFill/>
              </a:ln>
              <a:solidFill>
                <a:schemeClr val="tx1"/>
              </a:solidFill>
              <a:effectLst/>
              <a:uLnTx/>
              <a:uFillTx/>
              <a:latin typeface="+mn-lt"/>
              <a:ea typeface="+mn-ea"/>
              <a:cs typeface="Times New Roman" pitchFamily="18" charset="0"/>
            </a:endParaRPr>
          </a:p>
          <a:p>
            <a:pPr lvl="0" algn="ctr">
              <a:spcBef>
                <a:spcPct val="20000"/>
              </a:spcBef>
              <a:defRPr/>
            </a:pPr>
            <a:r>
              <a:rPr lang="en-US" dirty="0" err="1" smtClean="0">
                <a:cs typeface="Times New Roman" pitchFamily="18" charset="0"/>
              </a:rPr>
              <a:t>V</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érifier</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la satisfaction de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toutes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les </a:t>
            </a:r>
            <a:r>
              <a:rPr kumimoji="0" lang="en-US" sz="1800" b="0" i="0" u="none" strike="noStrike" kern="1200" cap="none" spc="0" normalizeH="0" baseline="0" dirty="0" err="1" smtClean="0">
                <a:ln>
                  <a:solidFill>
                    <a:schemeClr val="tx1"/>
                  </a:solidFill>
                </a:ln>
                <a:solidFill>
                  <a:schemeClr val="tx1"/>
                </a:solidFill>
                <a:effectLst/>
                <a:uLnTx/>
                <a:uFillTx/>
                <a:latin typeface="+mn-lt"/>
                <a:ea typeface="+mn-ea"/>
                <a:cs typeface="Times New Roman" pitchFamily="18" charset="0"/>
              </a:rPr>
              <a:t>exigences</a:t>
            </a:r>
            <a:r>
              <a:rPr lang="en-US" dirty="0" smtClean="0">
                <a:cs typeface="Times New Roman" pitchFamily="18" charset="0"/>
              </a:rPr>
              <a:t>, par le </a:t>
            </a:r>
            <a:r>
              <a:rPr lang="en-US" dirty="0" err="1" smtClean="0">
                <a:ln>
                  <a:solidFill>
                    <a:schemeClr val="tx1"/>
                  </a:solidFill>
                </a:ln>
                <a:cs typeface="Times New Roman" pitchFamily="18" charset="0"/>
              </a:rPr>
              <a:t>contrôle</a:t>
            </a:r>
            <a:r>
              <a:rPr lang="en-US" dirty="0" smtClean="0">
                <a:ln>
                  <a:solidFill>
                    <a:schemeClr val="tx1"/>
                  </a:solidFill>
                </a:ln>
                <a:cs typeface="Times New Roman" pitchFamily="18" charset="0"/>
              </a:rPr>
              <a:t> de </a:t>
            </a:r>
            <a:r>
              <a:rPr lang="en-US" dirty="0" err="1" smtClean="0">
                <a:ln>
                  <a:solidFill>
                    <a:schemeClr val="tx1"/>
                  </a:solidFill>
                </a:ln>
                <a:cs typeface="Times New Roman" pitchFamily="18" charset="0"/>
              </a:rPr>
              <a:t>conformité</a:t>
            </a:r>
            <a:r>
              <a:rPr lang="en-US" dirty="0" smtClean="0">
                <a:ln>
                  <a:solidFill>
                    <a:schemeClr val="tx1"/>
                  </a:solidFill>
                </a:ln>
                <a:cs typeface="Times New Roman" pitchFamily="18" charset="0"/>
              </a:rPr>
              <a:t> </a:t>
            </a:r>
            <a:r>
              <a:rPr lang="en-US" dirty="0" smtClean="0">
                <a:cs typeface="Times New Roman" pitchFamily="18" charset="0"/>
              </a:rPr>
              <a:t>du </a:t>
            </a:r>
            <a:r>
              <a:rPr lang="en-US" dirty="0" err="1" smtClean="0">
                <a:cs typeface="Times New Roman" pitchFamily="18" charset="0"/>
              </a:rPr>
              <a:t>produit</a:t>
            </a:r>
            <a:r>
              <a:rPr lang="en-US" dirty="0" smtClean="0">
                <a:cs typeface="Times New Roman" pitchFamily="18" charset="0"/>
              </a:rPr>
              <a:t> ; </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(expressions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formelles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besoins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via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contraintes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sur</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caractéristiques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du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produit</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sous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-ensembles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ou</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composants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Piloter</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le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système</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 production en </a:t>
            </a:r>
            <a:r>
              <a:rPr lang="en-US" dirty="0" err="1" smtClean="0">
                <a:cs typeface="Times New Roman" pitchFamily="18" charset="0"/>
              </a:rPr>
              <a:t>appliquant</a:t>
            </a:r>
            <a:r>
              <a:rPr lang="en-US" dirty="0" smtClean="0">
                <a:cs typeface="Times New Roman" pitchFamily="18" charset="0"/>
              </a:rPr>
              <a:t> le </a:t>
            </a:r>
            <a:r>
              <a:rPr kumimoji="0" lang="en-US" sz="1800" b="0" i="0" u="none" strike="noStrike" kern="1200" cap="none" spc="0" normalizeH="0" baseline="0" dirty="0" err="1" smtClean="0">
                <a:ln>
                  <a:solidFill>
                    <a:schemeClr val="tx1"/>
                  </a:solidFill>
                </a:ln>
                <a:solidFill>
                  <a:schemeClr val="tx1"/>
                </a:solidFill>
                <a:effectLst/>
                <a:uLnTx/>
                <a:uFillTx/>
                <a:latin typeface="+mn-lt"/>
                <a:ea typeface="+mn-ea"/>
                <a:cs typeface="Times New Roman" pitchFamily="18" charset="0"/>
              </a:rPr>
              <a:t>suivi</a:t>
            </a:r>
            <a:r>
              <a:rPr kumimoji="0" lang="en-US" sz="1800" b="0" i="0" u="none" strike="noStrike" kern="1200" cap="none" spc="0" normalizeH="0" baseline="0" dirty="0" smtClean="0">
                <a:ln>
                  <a:solidFill>
                    <a:schemeClr val="tx1"/>
                  </a:solidFill>
                </a:ln>
                <a:solidFill>
                  <a:schemeClr val="tx1"/>
                </a:solidFill>
                <a:effectLst/>
                <a:uLnTx/>
                <a:uFillTx/>
                <a:latin typeface="+mn-lt"/>
                <a:ea typeface="+mn-ea"/>
                <a:cs typeface="Times New Roman" pitchFamily="18" charset="0"/>
              </a:rPr>
              <a:t> de fabrication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préventif</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Maitrise</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statistique</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 des </a:t>
            </a:r>
            <a:r>
              <a:rPr kumimoji="0" lang="en-US" sz="1800" b="0" i="0" u="none" strike="noStrike" kern="1200" cap="none" spc="0" normalizeH="0" baseline="0" dirty="0" err="1" smtClean="0">
                <a:ln>
                  <a:noFill/>
                </a:ln>
                <a:solidFill>
                  <a:schemeClr val="tx1"/>
                </a:solidFill>
                <a:effectLst/>
                <a:uLnTx/>
                <a:uFillTx/>
                <a:latin typeface="+mn-lt"/>
                <a:ea typeface="+mn-ea"/>
                <a:cs typeface="Times New Roman" pitchFamily="18" charset="0"/>
              </a:rPr>
              <a:t>procédés</a:t>
            </a:r>
            <a:r>
              <a:rPr kumimoji="0" lang="en-US" sz="1800" b="0" i="0" u="none" strike="noStrike" kern="1200" cap="none" spc="0" normalizeH="0" baseline="0" dirty="0" smtClean="0">
                <a:ln>
                  <a:noFill/>
                </a:ln>
                <a:solidFill>
                  <a:schemeClr val="tx1"/>
                </a:solidFill>
                <a:effectLst/>
                <a:uLnTx/>
                <a:uFillTx/>
                <a:latin typeface="+mn-lt"/>
                <a:ea typeface="+mn-ea"/>
                <a:cs typeface="Times New Roman" pitchFamily="18" charset="0"/>
              </a:rPr>
              <a:t>).</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000" b="0" i="0" u="none" strike="noStrike" kern="1200" cap="none" spc="0" normalizeH="0" baseline="0" dirty="0" smtClean="0">
                <a:ln>
                  <a:noFill/>
                </a:ln>
                <a:solidFill>
                  <a:schemeClr val="tx1"/>
                </a:solidFill>
                <a:effectLst/>
                <a:uLnTx/>
                <a:uFillTx/>
                <a:latin typeface="+mn-lt"/>
                <a:ea typeface="+mn-ea"/>
                <a:cs typeface="Times New Roman" pitchFamily="18" charset="0"/>
              </a:rPr>
              <a:t>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L’exploitation</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de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mesures</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de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caractéristiques</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du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produit</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de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ces</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composants</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ou</a:t>
            </a:r>
            <a:r>
              <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rPr>
              <a:t> de son </a:t>
            </a:r>
            <a:r>
              <a:rPr kumimoji="0" lang="en-US" sz="1800" b="0" i="0" u="none" strike="noStrike" kern="1200" cap="none" spc="0" normalizeH="0" baseline="0" dirty="0" err="1" smtClean="0">
                <a:ln>
                  <a:solidFill>
                    <a:srgbClr val="004FC8"/>
                  </a:solidFill>
                </a:ln>
                <a:solidFill>
                  <a:schemeClr val="tx1"/>
                </a:solidFill>
                <a:effectLst/>
                <a:uLnTx/>
                <a:uFillTx/>
                <a:latin typeface="+mn-lt"/>
                <a:ea typeface="+mn-ea"/>
                <a:cs typeface="Times New Roman" pitchFamily="18" charset="0"/>
              </a:rPr>
              <a:t>processus</a:t>
            </a:r>
            <a:endParaRPr kumimoji="0" lang="en-US" sz="1800" b="0" i="0" u="none" strike="noStrike" kern="1200" cap="none" spc="0" normalizeH="0" baseline="0" dirty="0" smtClean="0">
              <a:ln>
                <a:solidFill>
                  <a:srgbClr val="004FC8"/>
                </a:solidFill>
              </a:ln>
              <a:solidFill>
                <a:schemeClr val="tx1"/>
              </a:solidFill>
              <a:effectLst/>
              <a:uLnTx/>
              <a:uFillTx/>
              <a:latin typeface="+mn-lt"/>
              <a:ea typeface="+mn-ea"/>
              <a:cs typeface="Times New Roman" pitchFamily="18" charset="0"/>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Le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contrôle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est</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à la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qualité</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ce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que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le stock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est</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à la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gestion</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des flux : un mal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nécessaire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que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l’on</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doit</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a:t>
            </a:r>
            <a:r>
              <a:rPr kumimoji="0" lang="en-US" sz="1600" b="0" i="0" u="none" strike="noStrike" kern="1200" cap="none" spc="0" normalizeH="0" baseline="0" dirty="0" err="1" smtClean="0">
                <a:ln>
                  <a:noFill/>
                </a:ln>
                <a:solidFill>
                  <a:schemeClr val="tx1"/>
                </a:solidFill>
                <a:effectLst/>
                <a:uLnTx/>
                <a:uFillTx/>
                <a:latin typeface="+mn-lt"/>
                <a:ea typeface="+mn-ea"/>
                <a:cs typeface="Times New Roman" pitchFamily="18" charset="0"/>
              </a:rPr>
              <a:t>réduire</a:t>
            </a:r>
            <a:r>
              <a:rPr kumimoji="0" lang="en-US" sz="1600" b="0" i="0" u="none" strike="noStrike" kern="1200" cap="none" spc="0" normalizeH="0" baseline="0" dirty="0" smtClean="0">
                <a:ln>
                  <a:noFill/>
                </a:ln>
                <a:solidFill>
                  <a:schemeClr val="tx1"/>
                </a:solidFill>
                <a:effectLst/>
                <a:uLnTx/>
                <a:uFillTx/>
                <a:latin typeface="+mn-lt"/>
                <a:ea typeface="+mn-ea"/>
                <a:cs typeface="Times New Roman" pitchFamily="18" charset="0"/>
              </a:rPr>
              <a:t> le plus possible »</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600" b="0" i="1" u="none" strike="noStrike" kern="1200" cap="none" spc="0" normalizeH="0" baseline="0" dirty="0" smtClean="0">
                <a:ln>
                  <a:noFill/>
                </a:ln>
                <a:solidFill>
                  <a:schemeClr val="tx1"/>
                </a:solidFill>
                <a:effectLst/>
                <a:uLnTx/>
                <a:uFillTx/>
                <a:latin typeface="+mn-lt"/>
                <a:ea typeface="+mn-ea"/>
                <a:cs typeface="+mn-cs"/>
              </a:rPr>
              <a:t>« La </a:t>
            </a:r>
            <a:r>
              <a:rPr kumimoji="0" lang="en-US" sz="1600" b="0" i="1" u="none" strike="noStrike" kern="1200" cap="none" spc="0" normalizeH="0" baseline="0" dirty="0" err="1" smtClean="0">
                <a:ln>
                  <a:noFill/>
                </a:ln>
                <a:solidFill>
                  <a:schemeClr val="tx1"/>
                </a:solidFill>
                <a:effectLst/>
                <a:uLnTx/>
                <a:uFillTx/>
                <a:latin typeface="+mn-lt"/>
                <a:ea typeface="+mn-ea"/>
                <a:cs typeface="+mn-cs"/>
              </a:rPr>
              <a:t>qualité</a:t>
            </a:r>
            <a:r>
              <a:rPr kumimoji="0" lang="en-US" sz="1600" b="0" i="1" u="none" strike="noStrike" kern="1200" cap="none" spc="0" normalizeH="0" baseline="0" dirty="0" smtClean="0">
                <a:ln>
                  <a:noFill/>
                </a:ln>
                <a:solidFill>
                  <a:schemeClr val="tx1"/>
                </a:solidFill>
                <a:effectLst/>
                <a:uLnTx/>
                <a:uFillTx/>
                <a:latin typeface="+mn-lt"/>
                <a:ea typeface="+mn-ea"/>
                <a:cs typeface="+mn-cs"/>
              </a:rPr>
              <a:t> ne </a:t>
            </a:r>
            <a:r>
              <a:rPr kumimoji="0" lang="en-US" sz="1600" b="0" i="1" u="none" strike="noStrike" kern="1200" cap="none" spc="0" normalizeH="0" baseline="0" dirty="0" err="1" smtClean="0">
                <a:ln>
                  <a:noFill/>
                </a:ln>
                <a:solidFill>
                  <a:schemeClr val="tx1"/>
                </a:solidFill>
                <a:effectLst/>
                <a:uLnTx/>
                <a:uFillTx/>
                <a:latin typeface="+mn-lt"/>
                <a:ea typeface="+mn-ea"/>
                <a:cs typeface="+mn-cs"/>
              </a:rPr>
              <a:t>peut</a:t>
            </a:r>
            <a:r>
              <a:rPr kumimoji="0" lang="en-US" sz="1600" b="0" i="1" u="none" strike="noStrike" kern="1200" cap="none" spc="0" normalizeH="0" baseline="0" dirty="0" smtClean="0">
                <a:ln>
                  <a:noFill/>
                </a:ln>
                <a:solidFill>
                  <a:schemeClr val="tx1"/>
                </a:solidFill>
                <a:effectLst/>
                <a:uLnTx/>
                <a:uFillTx/>
                <a:latin typeface="+mn-lt"/>
                <a:ea typeface="+mn-ea"/>
                <a:cs typeface="+mn-cs"/>
              </a:rPr>
              <a:t> pas </a:t>
            </a:r>
            <a:r>
              <a:rPr kumimoji="0" lang="en-US" sz="1600" b="0" i="1" u="none" strike="noStrike" kern="1200" cap="none" spc="0" normalizeH="0" baseline="0" dirty="0" err="1" smtClean="0">
                <a:ln>
                  <a:noFill/>
                </a:ln>
                <a:solidFill>
                  <a:schemeClr val="tx1"/>
                </a:solidFill>
                <a:effectLst/>
                <a:uLnTx/>
                <a:uFillTx/>
                <a:latin typeface="+mn-lt"/>
                <a:ea typeface="+mn-ea"/>
                <a:cs typeface="+mn-cs"/>
              </a:rPr>
              <a:t>être</a:t>
            </a:r>
            <a:r>
              <a:rPr kumimoji="0" lang="en-US" sz="1600" b="0" i="1" u="none" strike="noStrike" kern="1200" cap="none" spc="0" normalizeH="0" baseline="0" dirty="0" smtClean="0">
                <a:ln>
                  <a:noFill/>
                </a:ln>
                <a:solidFill>
                  <a:schemeClr val="tx1"/>
                </a:solidFill>
                <a:effectLst/>
                <a:uLnTx/>
                <a:uFillTx/>
                <a:latin typeface="+mn-lt"/>
                <a:ea typeface="+mn-ea"/>
                <a:cs typeface="+mn-cs"/>
              </a:rPr>
              <a:t> </a:t>
            </a:r>
            <a:r>
              <a:rPr kumimoji="0" lang="en-US" sz="1600" b="0" i="1" u="none" strike="noStrike" kern="1200" cap="none" spc="0" normalizeH="0" baseline="0" dirty="0" err="1" smtClean="0">
                <a:ln>
                  <a:noFill/>
                </a:ln>
                <a:solidFill>
                  <a:schemeClr val="tx1"/>
                </a:solidFill>
                <a:effectLst/>
                <a:uLnTx/>
                <a:uFillTx/>
                <a:latin typeface="+mn-lt"/>
                <a:ea typeface="+mn-ea"/>
                <a:cs typeface="+mn-cs"/>
              </a:rPr>
              <a:t>contrôlée</a:t>
            </a:r>
            <a:r>
              <a:rPr kumimoji="0" lang="en-US" sz="1600" b="0" i="1" u="none" strike="noStrike" kern="1200" cap="none" spc="0" normalizeH="0" baseline="0" dirty="0" smtClean="0">
                <a:ln>
                  <a:noFill/>
                </a:ln>
                <a:solidFill>
                  <a:schemeClr val="tx1"/>
                </a:solidFill>
                <a:effectLst/>
                <a:uLnTx/>
                <a:uFillTx/>
                <a:latin typeface="+mn-lt"/>
                <a:ea typeface="+mn-ea"/>
                <a:cs typeface="+mn-cs"/>
              </a:rPr>
              <a:t>, </a:t>
            </a:r>
            <a:r>
              <a:rPr kumimoji="0" lang="en-US" sz="1600" b="0" i="1" u="none" strike="noStrike" kern="1200" cap="none" spc="0" normalizeH="0" baseline="0" dirty="0" err="1" smtClean="0">
                <a:ln>
                  <a:noFill/>
                </a:ln>
                <a:solidFill>
                  <a:schemeClr val="tx1"/>
                </a:solidFill>
                <a:effectLst/>
                <a:uLnTx/>
                <a:uFillTx/>
                <a:latin typeface="+mn-lt"/>
                <a:ea typeface="+mn-ea"/>
                <a:cs typeface="+mn-cs"/>
              </a:rPr>
              <a:t>mais</a:t>
            </a:r>
            <a:r>
              <a:rPr kumimoji="0" lang="en-US" sz="1600" b="0" i="1" u="none" strike="noStrike" kern="1200" cap="none" spc="0" normalizeH="0" baseline="0" dirty="0" smtClean="0">
                <a:ln>
                  <a:noFill/>
                </a:ln>
                <a:solidFill>
                  <a:schemeClr val="tx1"/>
                </a:solidFill>
                <a:effectLst/>
                <a:uLnTx/>
                <a:uFillTx/>
                <a:latin typeface="+mn-lt"/>
                <a:ea typeface="+mn-ea"/>
                <a:cs typeface="+mn-cs"/>
              </a:rPr>
              <a:t> </a:t>
            </a:r>
            <a:r>
              <a:rPr kumimoji="0" lang="en-US" sz="1600" b="0" i="1" u="none" strike="noStrike" kern="1200" cap="none" spc="0" normalizeH="0" baseline="0" dirty="0" err="1" smtClean="0">
                <a:ln>
                  <a:noFill/>
                </a:ln>
                <a:solidFill>
                  <a:schemeClr val="tx1"/>
                </a:solidFill>
                <a:effectLst/>
                <a:uLnTx/>
                <a:uFillTx/>
                <a:latin typeface="+mn-lt"/>
                <a:ea typeface="+mn-ea"/>
                <a:cs typeface="+mn-cs"/>
              </a:rPr>
              <a:t>il</a:t>
            </a:r>
            <a:r>
              <a:rPr kumimoji="0" lang="en-US" sz="1600" b="0" i="1" u="none" strike="noStrike" kern="1200" cap="none" spc="0" normalizeH="0" baseline="0" dirty="0" smtClean="0">
                <a:ln>
                  <a:noFill/>
                </a:ln>
                <a:solidFill>
                  <a:schemeClr val="tx1"/>
                </a:solidFill>
                <a:effectLst/>
                <a:uLnTx/>
                <a:uFillTx/>
                <a:latin typeface="+mn-lt"/>
                <a:ea typeface="+mn-ea"/>
                <a:cs typeface="+mn-cs"/>
              </a:rPr>
              <a:t> </a:t>
            </a:r>
            <a:r>
              <a:rPr kumimoji="0" lang="en-US" sz="1600" b="0" i="1" u="none" strike="noStrike" kern="1200" cap="none" spc="0" normalizeH="0" baseline="0" dirty="0" err="1" smtClean="0">
                <a:ln>
                  <a:noFill/>
                </a:ln>
                <a:solidFill>
                  <a:schemeClr val="tx1"/>
                </a:solidFill>
                <a:effectLst/>
                <a:uLnTx/>
                <a:uFillTx/>
                <a:latin typeface="+mn-lt"/>
                <a:ea typeface="+mn-ea"/>
                <a:cs typeface="+mn-cs"/>
              </a:rPr>
              <a:t>faut</a:t>
            </a:r>
            <a:r>
              <a:rPr kumimoji="0" lang="en-US" sz="1600" b="0" i="1" u="none" strike="noStrike" kern="1200" cap="none" spc="0" normalizeH="0" baseline="0" dirty="0" smtClean="0">
                <a:ln>
                  <a:noFill/>
                </a:ln>
                <a:solidFill>
                  <a:schemeClr val="tx1"/>
                </a:solidFill>
                <a:effectLst/>
                <a:uLnTx/>
                <a:uFillTx/>
                <a:latin typeface="+mn-lt"/>
                <a:ea typeface="+mn-ea"/>
                <a:cs typeface="+mn-cs"/>
              </a:rPr>
              <a:t> la </a:t>
            </a:r>
            <a:r>
              <a:rPr kumimoji="0" lang="en-US" sz="1600" b="0" i="1" u="none" strike="noStrike" kern="1200" cap="none" spc="0" normalizeH="0" baseline="0" dirty="0" err="1" smtClean="0">
                <a:ln>
                  <a:noFill/>
                </a:ln>
                <a:solidFill>
                  <a:schemeClr val="tx1"/>
                </a:solidFill>
                <a:effectLst/>
                <a:uLnTx/>
                <a:uFillTx/>
                <a:latin typeface="+mn-lt"/>
                <a:ea typeface="+mn-ea"/>
                <a:cs typeface="+mn-cs"/>
              </a:rPr>
              <a:t>produire</a:t>
            </a:r>
            <a:r>
              <a:rPr kumimoji="0" lang="en-US" sz="1600" b="0" i="1" u="none" strike="noStrike" kern="1200" cap="none" spc="0" normalizeH="0" baseline="0" dirty="0" smtClean="0">
                <a:ln>
                  <a:noFill/>
                </a:ln>
                <a:solidFill>
                  <a:schemeClr val="tx1"/>
                </a:solidFill>
                <a:effectLst/>
                <a:uLnTx/>
                <a:uFillTx/>
                <a:latin typeface="+mn-lt"/>
                <a:ea typeface="+mn-ea"/>
                <a:cs typeface="+mn-cs"/>
              </a:rPr>
              <a:t> »</a:t>
            </a:r>
            <a:endParaRPr kumimoji="0" lang="en-US" sz="1600" b="0" i="0" u="none" strike="noStrike" kern="1200" cap="none" spc="0" normalizeH="0" baseline="0" dirty="0">
              <a:ln>
                <a:noFill/>
              </a:ln>
              <a:solidFill>
                <a:schemeClr val="tx1"/>
              </a:solidFill>
              <a:effectLst/>
              <a:uLnTx/>
              <a:uFillTx/>
              <a:latin typeface="+mn-lt"/>
              <a:ea typeface="+mn-ea"/>
              <a:cs typeface="Times New Roman" pitchFamily="18" charset="0"/>
            </a:endParaRPr>
          </a:p>
        </p:txBody>
      </p:sp>
      <p:sp>
        <p:nvSpPr>
          <p:cNvPr id="4" name="Espace réservé du pied de page 3"/>
          <p:cNvSpPr txBox="1">
            <a:spLocks/>
          </p:cNvSpPr>
          <p:nvPr/>
        </p:nvSpPr>
        <p:spPr>
          <a:xfrm>
            <a:off x="601897" y="6102849"/>
            <a:ext cx="7741543" cy="42186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smtClean="0">
                <a:ln>
                  <a:noFill/>
                </a:ln>
                <a:solidFill>
                  <a:schemeClr val="tx1"/>
                </a:solidFill>
                <a:effectLst/>
                <a:uLnTx/>
                <a:uFillTx/>
                <a:latin typeface="+mn-lt"/>
                <a:ea typeface="+mn-ea"/>
                <a:cs typeface="Times New Roman" pitchFamily="18" charset="0"/>
              </a:rPr>
              <a:t>M. PILLET, “La matrice d’impact pour construire un plan de surveillance avec les contraintes de l'ingénierie simultanée”, 2007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smtClean="0">
                <a:ln>
                  <a:noFill/>
                </a:ln>
                <a:solidFill>
                  <a:schemeClr val="tx1"/>
                </a:solidFill>
                <a:effectLst/>
                <a:uLnTx/>
                <a:uFillTx/>
                <a:latin typeface="+mn-lt"/>
                <a:ea typeface="+mn-ea"/>
                <a:cs typeface="+mn-cs"/>
              </a:rPr>
              <a:t>T. PFEIFFER, </a:t>
            </a:r>
            <a:r>
              <a:rPr kumimoji="0" lang="en-US" sz="1100" b="0" i="0" u="none" strike="noStrike" kern="1200" cap="none" spc="0" normalizeH="0" baseline="0" smtClean="0">
                <a:ln>
                  <a:noFill/>
                </a:ln>
                <a:solidFill>
                  <a:schemeClr val="tx1"/>
                </a:solidFill>
                <a:effectLst/>
                <a:uLnTx/>
                <a:uFillTx/>
                <a:latin typeface="+mn-lt"/>
                <a:ea typeface="+mn-ea"/>
                <a:cs typeface="Times New Roman" pitchFamily="18" charset="0"/>
              </a:rPr>
              <a:t>“ </a:t>
            </a:r>
            <a:r>
              <a:rPr kumimoji="0" lang="en-US" sz="1100" b="0" i="0" u="none" strike="noStrike" kern="1200" cap="none" spc="0" normalizeH="0" baseline="0" smtClean="0">
                <a:ln>
                  <a:noFill/>
                </a:ln>
                <a:solidFill>
                  <a:schemeClr val="tx1"/>
                </a:solidFill>
                <a:effectLst/>
                <a:uLnTx/>
                <a:uFillTx/>
                <a:latin typeface="+mn-lt"/>
                <a:ea typeface="+mn-ea"/>
                <a:cs typeface="+mn-cs"/>
              </a:rPr>
              <a:t>Production metrology </a:t>
            </a:r>
            <a:r>
              <a:rPr kumimoji="0" lang="en-US" sz="1100" b="0" i="0" u="none" strike="noStrike" kern="1200" cap="none" spc="0" normalizeH="0" baseline="0" smtClean="0">
                <a:ln>
                  <a:noFill/>
                </a:ln>
                <a:solidFill>
                  <a:schemeClr val="tx1"/>
                </a:solidFill>
                <a:effectLst/>
                <a:uLnTx/>
                <a:uFillTx/>
                <a:latin typeface="+mn-lt"/>
                <a:ea typeface="+mn-ea"/>
                <a:cs typeface="Times New Roman" pitchFamily="18" charset="0"/>
              </a:rPr>
              <a:t>”</a:t>
            </a:r>
            <a:r>
              <a:rPr kumimoji="0" lang="en-US" sz="1100" b="0" i="0" u="none" strike="noStrike" kern="1200" cap="none" spc="0" normalizeH="0" baseline="0" smtClean="0">
                <a:ln>
                  <a:noFill/>
                </a:ln>
                <a:solidFill>
                  <a:schemeClr val="tx1"/>
                </a:solidFill>
                <a:effectLst/>
                <a:uLnTx/>
                <a:uFillTx/>
                <a:latin typeface="+mn-lt"/>
                <a:ea typeface="+mn-ea"/>
                <a:cs typeface="+mn-cs"/>
              </a:rPr>
              <a:t>, 2002</a:t>
            </a:r>
            <a:endParaRPr kumimoji="0" lang="en-US" sz="1100" b="0" i="0" u="none" strike="noStrike" kern="1200" cap="none" spc="0" normalizeH="0" baseline="0">
              <a:ln>
                <a:noFill/>
              </a:ln>
              <a:solidFill>
                <a:schemeClr val="tx1"/>
              </a:solidFill>
              <a:effectLst/>
              <a:uLnTx/>
              <a:uFillTx/>
              <a:latin typeface="+mn-lt"/>
              <a:ea typeface="+mn-ea"/>
              <a:cs typeface="Times New Roman" pitchFamily="18" charset="0"/>
            </a:endParaRPr>
          </a:p>
        </p:txBody>
      </p:sp>
      <p:sp>
        <p:nvSpPr>
          <p:cNvPr id="5" name="Rounded Rectangle 4"/>
          <p:cNvSpPr/>
          <p:nvPr/>
        </p:nvSpPr>
        <p:spPr>
          <a:xfrm>
            <a:off x="467544" y="1145137"/>
            <a:ext cx="3312368" cy="897308"/>
          </a:xfrm>
          <a:prstGeom prst="roundRect">
            <a:avLst/>
          </a:prstGeom>
          <a:solidFill>
            <a:srgbClr val="004F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cs typeface="Times New Roman" pitchFamily="18" charset="0"/>
              </a:rPr>
              <a:t>Maitrise des Variabilité des Caractéristiques</a:t>
            </a:r>
          </a:p>
        </p:txBody>
      </p:sp>
      <p:sp>
        <p:nvSpPr>
          <p:cNvPr id="6" name="Right Arrow 5"/>
          <p:cNvSpPr/>
          <p:nvPr/>
        </p:nvSpPr>
        <p:spPr>
          <a:xfrm>
            <a:off x="4067944" y="1413124"/>
            <a:ext cx="792088" cy="288032"/>
          </a:xfrm>
          <a:prstGeom prst="rightArrow">
            <a:avLst/>
          </a:prstGeom>
          <a:solidFill>
            <a:srgbClr val="004F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cs typeface="Times New Roman" pitchFamily="18" charset="0"/>
            </a:endParaRPr>
          </a:p>
        </p:txBody>
      </p:sp>
      <p:sp>
        <p:nvSpPr>
          <p:cNvPr id="7" name="Rounded Rectangle 6"/>
          <p:cNvSpPr/>
          <p:nvPr/>
        </p:nvSpPr>
        <p:spPr>
          <a:xfrm>
            <a:off x="5076056" y="1145137"/>
            <a:ext cx="3312368" cy="897308"/>
          </a:xfrm>
          <a:prstGeom prst="roundRect">
            <a:avLst/>
          </a:prstGeom>
          <a:solidFill>
            <a:srgbClr val="004F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cs typeface="Times New Roman" pitchFamily="18" charset="0"/>
              </a:rPr>
              <a:t>Fonctionnement</a:t>
            </a:r>
            <a:r>
              <a:rPr lang="en-US" dirty="0" smtClean="0">
                <a:cs typeface="Times New Roman" pitchFamily="18" charset="0"/>
              </a:rPr>
              <a:t> / </a:t>
            </a:r>
            <a:r>
              <a:rPr lang="en-US" dirty="0" err="1" smtClean="0">
                <a:cs typeface="Times New Roman" pitchFamily="18" charset="0"/>
              </a:rPr>
              <a:t>Conformité</a:t>
            </a:r>
            <a:r>
              <a:rPr lang="en-US" dirty="0" smtClean="0">
                <a:cs typeface="Times New Roman" pitchFamily="18" charset="0"/>
              </a:rPr>
              <a:t> du </a:t>
            </a:r>
            <a:r>
              <a:rPr lang="en-US" dirty="0" err="1" smtClean="0">
                <a:cs typeface="Times New Roman" pitchFamily="18" charset="0"/>
              </a:rPr>
              <a:t>produit</a:t>
            </a:r>
            <a:r>
              <a:rPr lang="en-US" dirty="0" smtClean="0">
                <a:cs typeface="Times New Roman" pitchFamily="18" charset="0"/>
              </a:rPr>
              <a:t> au regard des </a:t>
            </a:r>
            <a:r>
              <a:rPr lang="en-US" dirty="0" err="1" smtClean="0">
                <a:cs typeface="Times New Roman" pitchFamily="18" charset="0"/>
              </a:rPr>
              <a:t>besoins</a:t>
            </a:r>
            <a:endParaRPr lang="en-US" dirty="0" smtClean="0">
              <a:cs typeface="Times New Roman" pitchFamily="18" charset="0"/>
            </a:endParaRPr>
          </a:p>
        </p:txBody>
      </p:sp>
      <p:sp>
        <p:nvSpPr>
          <p:cNvPr id="8" name="Rounded Rectangle 19"/>
          <p:cNvSpPr/>
          <p:nvPr/>
        </p:nvSpPr>
        <p:spPr>
          <a:xfrm>
            <a:off x="539552" y="2205212"/>
            <a:ext cx="7776864" cy="216024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9" name="Rectangle 8"/>
          <p:cNvSpPr/>
          <p:nvPr/>
        </p:nvSpPr>
        <p:spPr>
          <a:xfrm>
            <a:off x="539551" y="4444154"/>
            <a:ext cx="7920880"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2000"/>
                                        <p:tgtEl>
                                          <p:spTgt spid="8"/>
                                        </p:tgtEl>
                                      </p:cBhvr>
                                    </p:animEffect>
                                  </p:childTnLst>
                                </p:cTn>
                              </p:par>
                              <p:par>
                                <p:cTn id="8" presetID="3" presetClass="exit" presetSubtype="10" fill="hold" grpId="0" nodeType="withEffect">
                                  <p:stCondLst>
                                    <p:cond delay="0"/>
                                  </p:stCondLst>
                                  <p:childTnLst>
                                    <p:animEffect transition="out" filter="blinds(horizontal)">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re 1"/>
          <p:cNvSpPr>
            <a:spLocks noGrp="1"/>
          </p:cNvSpPr>
          <p:nvPr>
            <p:ph type="title"/>
          </p:nvPr>
        </p:nvSpPr>
        <p:spPr/>
        <p:txBody>
          <a:bodyPr/>
          <a:lstStyle/>
          <a:p>
            <a:pPr lvl="0"/>
            <a:r>
              <a:rPr lang="en-US" sz="2000" smtClean="0"/>
              <a:t>Problem statement</a:t>
            </a:r>
            <a:endParaRPr lang="en-US" sz="2000"/>
          </a:p>
        </p:txBody>
      </p:sp>
      <p:sp>
        <p:nvSpPr>
          <p:cNvPr id="32" name="Triangle isocèle 31"/>
          <p:cNvSpPr/>
          <p:nvPr/>
        </p:nvSpPr>
        <p:spPr>
          <a:xfrm rot="16200000">
            <a:off x="4281884" y="148569"/>
            <a:ext cx="222188" cy="4332720"/>
          </a:xfrm>
          <a:prstGeom prst="triangle">
            <a:avLst>
              <a:gd name="adj" fmla="val 50000"/>
            </a:avLst>
          </a:prstGeom>
          <a:solidFill>
            <a:schemeClr val="accent2"/>
          </a:solidFill>
          <a:ln w="12700">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4" name="ZoneTexte 13"/>
          <p:cNvSpPr txBox="1"/>
          <p:nvPr/>
        </p:nvSpPr>
        <p:spPr>
          <a:xfrm>
            <a:off x="420414" y="3146424"/>
            <a:ext cx="8261131" cy="3293209"/>
          </a:xfrm>
          <a:prstGeom prst="rect">
            <a:avLst/>
          </a:prstGeom>
          <a:noFill/>
        </p:spPr>
        <p:txBody>
          <a:bodyPr wrap="square" rtlCol="0">
            <a:spAutoFit/>
          </a:bodyPr>
          <a:lstStyle/>
          <a:p>
            <a:pPr marL="342900" indent="-342900" algn="just">
              <a:spcBef>
                <a:spcPct val="20000"/>
              </a:spcBef>
              <a:buSzPct val="150000"/>
              <a:buFont typeface="Arial" pitchFamily="34" charset="0"/>
              <a:buChar char="•"/>
            </a:pPr>
            <a:r>
              <a:rPr lang="fr-FR" sz="1500" dirty="0" smtClean="0"/>
              <a:t>La nécessité de la </a:t>
            </a:r>
            <a:r>
              <a:rPr lang="fr-FR" sz="1600" b="1" dirty="0" smtClean="0"/>
              <a:t>maîtrise des variations</a:t>
            </a:r>
            <a:endParaRPr lang="fr-FR" sz="1500" dirty="0" smtClean="0"/>
          </a:p>
          <a:p>
            <a:pPr marL="342900" lvl="1" indent="-342900" algn="just">
              <a:spcBef>
                <a:spcPct val="20000"/>
              </a:spcBef>
              <a:buSzPct val="150000"/>
              <a:buFont typeface="Arial" pitchFamily="34" charset="0"/>
              <a:buChar char="•"/>
            </a:pPr>
            <a:r>
              <a:rPr lang="fr-FR" sz="1500" dirty="0" smtClean="0"/>
              <a:t>La</a:t>
            </a:r>
            <a:r>
              <a:rPr lang="fr-FR" sz="1500" b="1" dirty="0" smtClean="0"/>
              <a:t> </a:t>
            </a:r>
            <a:r>
              <a:rPr lang="fr-FR" sz="1600" b="1" dirty="0" smtClean="0"/>
              <a:t>performance multi facettes</a:t>
            </a:r>
            <a:endParaRPr lang="fr-FR" sz="1500" b="1" dirty="0" smtClean="0"/>
          </a:p>
          <a:p>
            <a:pPr marL="342900" indent="-342900" algn="just">
              <a:spcBef>
                <a:spcPct val="20000"/>
              </a:spcBef>
              <a:buSzPct val="150000"/>
              <a:buFont typeface="Arial" pitchFamily="34" charset="0"/>
              <a:buChar char="•"/>
            </a:pPr>
            <a:r>
              <a:rPr lang="fr-FR" sz="1500" dirty="0" smtClean="0"/>
              <a:t>L’utilisation des </a:t>
            </a:r>
            <a:r>
              <a:rPr lang="fr-FR" sz="1600" b="1" dirty="0" smtClean="0"/>
              <a:t>données recueillies sur des risques</a:t>
            </a:r>
            <a:r>
              <a:rPr lang="fr-FR" sz="1500" dirty="0" smtClean="0"/>
              <a:t>, pour une </a:t>
            </a:r>
            <a:r>
              <a:rPr lang="fr-FR" sz="1600" b="1" dirty="0" smtClean="0"/>
              <a:t>amélioration continue</a:t>
            </a:r>
            <a:endParaRPr lang="fr-FR" sz="1500" dirty="0" smtClean="0"/>
          </a:p>
          <a:p>
            <a:pPr marL="342900" indent="-342900" algn="just">
              <a:spcBef>
                <a:spcPct val="20000"/>
              </a:spcBef>
              <a:buSzPct val="150000"/>
              <a:buFont typeface="Arial" pitchFamily="34" charset="0"/>
              <a:buChar char="•"/>
            </a:pPr>
            <a:r>
              <a:rPr lang="fr-FR" sz="1500" dirty="0" smtClean="0"/>
              <a:t>La </a:t>
            </a:r>
            <a:r>
              <a:rPr lang="fr-FR" sz="1600" b="1" dirty="0" smtClean="0"/>
              <a:t>capitalisation de ces données</a:t>
            </a:r>
            <a:r>
              <a:rPr lang="fr-FR" sz="1500" dirty="0" smtClean="0"/>
              <a:t>, par les outils et méthodes de gestion de risque et de qualité</a:t>
            </a:r>
          </a:p>
          <a:p>
            <a:pPr algn="just"/>
            <a:endParaRPr lang="fr-FR" sz="1500" dirty="0" smtClean="0"/>
          </a:p>
          <a:p>
            <a:pPr marL="342900" indent="-342900" algn="just">
              <a:spcBef>
                <a:spcPct val="20000"/>
              </a:spcBef>
              <a:buSzPct val="150000"/>
              <a:buFont typeface="Arial" pitchFamily="34" charset="0"/>
              <a:buChar char="•"/>
            </a:pPr>
            <a:r>
              <a:rPr lang="fr-FR" sz="1500" dirty="0" smtClean="0"/>
              <a:t>L’amélioration de la conception du produit, de son processus, et la maîtrise de leurs variations</a:t>
            </a:r>
          </a:p>
          <a:p>
            <a:pPr marL="342900" indent="-342900" algn="just">
              <a:spcBef>
                <a:spcPct val="20000"/>
              </a:spcBef>
              <a:buSzPct val="150000"/>
              <a:buFont typeface="Arial" pitchFamily="34" charset="0"/>
              <a:buChar char="•"/>
            </a:pPr>
            <a:r>
              <a:rPr lang="fr-FR" sz="1500" dirty="0" smtClean="0"/>
              <a:t>La nécessité de poursuivre l’effet des </a:t>
            </a:r>
            <a:r>
              <a:rPr lang="fr-FR" sz="1600" b="1" dirty="0" smtClean="0"/>
              <a:t>variations redoutées </a:t>
            </a:r>
            <a:r>
              <a:rPr lang="fr-FR" sz="1500" dirty="0" smtClean="0"/>
              <a:t>au cours de la production, sur le produit et ces exigences, par le </a:t>
            </a:r>
            <a:r>
              <a:rPr lang="fr-FR" sz="1600" b="1" dirty="0" smtClean="0"/>
              <a:t>contrôle de conformité</a:t>
            </a:r>
            <a:r>
              <a:rPr lang="fr-FR" sz="1500" dirty="0" smtClean="0"/>
              <a:t>, et le </a:t>
            </a:r>
            <a:r>
              <a:rPr lang="fr-FR" sz="1600" b="1" dirty="0" smtClean="0"/>
              <a:t>suivi de fabrication</a:t>
            </a:r>
            <a:endParaRPr lang="fr-FR" sz="1500" b="1" dirty="0" smtClean="0"/>
          </a:p>
          <a:p>
            <a:pPr marL="342900" indent="-342900" algn="just">
              <a:spcBef>
                <a:spcPct val="20000"/>
              </a:spcBef>
              <a:buSzPct val="150000"/>
              <a:buFont typeface="Arial" pitchFamily="34" charset="0"/>
              <a:buChar char="•"/>
            </a:pPr>
            <a:r>
              <a:rPr lang="fr-FR" sz="1500" dirty="0" smtClean="0"/>
              <a:t>La nécessité de </a:t>
            </a:r>
            <a:r>
              <a:rPr lang="fr-FR" sz="1600" b="1" dirty="0" smtClean="0"/>
              <a:t>mise en relation</a:t>
            </a:r>
            <a:r>
              <a:rPr lang="fr-FR" sz="1600" dirty="0" smtClean="0"/>
              <a:t> </a:t>
            </a:r>
            <a:r>
              <a:rPr lang="fr-FR" sz="1500" dirty="0" smtClean="0"/>
              <a:t>de ces deux derniers pour un plan d’inspection optimal</a:t>
            </a:r>
          </a:p>
          <a:p>
            <a:pPr algn="just"/>
            <a:endParaRPr lang="fr-FR" sz="1500" dirty="0" smtClean="0"/>
          </a:p>
          <a:p>
            <a:pPr algn="just"/>
            <a:r>
              <a:rPr lang="fr-FR" sz="1500" dirty="0" smtClean="0"/>
              <a:t>Cette co-conception partage les mêmes </a:t>
            </a:r>
            <a:r>
              <a:rPr lang="fr-FR" sz="1600" b="1" dirty="0" smtClean="0"/>
              <a:t>motivations</a:t>
            </a:r>
            <a:r>
              <a:rPr lang="fr-FR" sz="1600" dirty="0" smtClean="0"/>
              <a:t> </a:t>
            </a:r>
            <a:r>
              <a:rPr lang="fr-FR" sz="1500" dirty="0" smtClean="0"/>
              <a:t>que toutes démarches de la conception intégrée du produit et du processus de fabrication : la </a:t>
            </a:r>
            <a:r>
              <a:rPr lang="fr-FR" sz="1600" b="1" dirty="0" smtClean="0"/>
              <a:t>causalité</a:t>
            </a:r>
            <a:r>
              <a:rPr lang="fr-FR" sz="1600" dirty="0" smtClean="0"/>
              <a:t> </a:t>
            </a:r>
            <a:r>
              <a:rPr lang="fr-FR" sz="1500" dirty="0" smtClean="0"/>
              <a:t>des </a:t>
            </a:r>
            <a:r>
              <a:rPr lang="fr-FR" sz="1600" b="1" dirty="0" smtClean="0"/>
              <a:t>caractéristiques</a:t>
            </a:r>
            <a:r>
              <a:rPr lang="fr-FR" sz="1500" dirty="0" smtClean="0"/>
              <a:t>.</a:t>
            </a:r>
          </a:p>
        </p:txBody>
      </p:sp>
      <p:sp>
        <p:nvSpPr>
          <p:cNvPr id="46" name="ZoneTexte 45"/>
          <p:cNvSpPr txBox="1"/>
          <p:nvPr/>
        </p:nvSpPr>
        <p:spPr>
          <a:xfrm>
            <a:off x="3305823" y="2463112"/>
            <a:ext cx="2232248" cy="646331"/>
          </a:xfrm>
          <a:prstGeom prst="rect">
            <a:avLst/>
          </a:prstGeom>
          <a:noFill/>
        </p:spPr>
        <p:txBody>
          <a:bodyPr wrap="square" rtlCol="0">
            <a:spAutoFit/>
          </a:bodyPr>
          <a:lstStyle/>
          <a:p>
            <a:pPr algn="ctr"/>
            <a:r>
              <a:rPr lang="fr-FR" sz="1200" dirty="0" smtClean="0">
                <a:ln>
                  <a:solidFill>
                    <a:schemeClr val="tx1"/>
                  </a:solidFill>
                </a:ln>
                <a:cs typeface="Times New Roman" pitchFamily="18" charset="0"/>
              </a:rPr>
              <a:t>Intégration de la conception et de l’industrialisation</a:t>
            </a:r>
          </a:p>
          <a:p>
            <a:pPr algn="ctr"/>
            <a:r>
              <a:rPr lang="fr-FR" sz="1200" dirty="0" smtClean="0">
                <a:ln>
                  <a:solidFill>
                    <a:schemeClr val="tx1"/>
                  </a:solidFill>
                </a:ln>
                <a:cs typeface="Times New Roman" pitchFamily="18" charset="0"/>
              </a:rPr>
              <a:t>(la prise de décision)</a:t>
            </a:r>
            <a:endParaRPr lang="fr-FR" sz="1200" dirty="0">
              <a:ln>
                <a:solidFill>
                  <a:schemeClr val="tx1"/>
                </a:solidFill>
              </a:ln>
              <a:cs typeface="Times New Roman" pitchFamily="18" charset="0"/>
            </a:endParaRPr>
          </a:p>
        </p:txBody>
      </p:sp>
      <p:grpSp>
        <p:nvGrpSpPr>
          <p:cNvPr id="48" name="Groupe 47"/>
          <p:cNvGrpSpPr/>
          <p:nvPr/>
        </p:nvGrpSpPr>
        <p:grpSpPr>
          <a:xfrm>
            <a:off x="139855" y="1309407"/>
            <a:ext cx="8748464" cy="720080"/>
            <a:chOff x="462856" y="1268760"/>
            <a:chExt cx="8606078" cy="720080"/>
          </a:xfrm>
        </p:grpSpPr>
        <p:sp>
          <p:nvSpPr>
            <p:cNvPr id="49" name="Chevron 48"/>
            <p:cNvSpPr/>
            <p:nvPr/>
          </p:nvSpPr>
          <p:spPr>
            <a:xfrm>
              <a:off x="2483768" y="1268760"/>
              <a:ext cx="1728192"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détaillée du produit</a:t>
              </a:r>
              <a:endParaRPr lang="fr-FR" sz="1200" kern="1200" dirty="0">
                <a:solidFill>
                  <a:schemeClr val="tx1"/>
                </a:solidFill>
                <a:latin typeface="Times New Roman" pitchFamily="18" charset="0"/>
                <a:cs typeface="Times New Roman" pitchFamily="18" charset="0"/>
              </a:endParaRPr>
            </a:p>
          </p:txBody>
        </p:sp>
        <p:sp>
          <p:nvSpPr>
            <p:cNvPr id="50" name="Chevron 49"/>
            <p:cNvSpPr/>
            <p:nvPr/>
          </p:nvSpPr>
          <p:spPr>
            <a:xfrm>
              <a:off x="3923928" y="1268760"/>
              <a:ext cx="1671399" cy="720080"/>
            </a:xfrm>
            <a:prstGeom prst="chevron">
              <a:avLst/>
            </a:prstGeom>
            <a:solidFill>
              <a:srgbClr val="0070C0"/>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10800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Conception préliminaire du processus</a:t>
              </a:r>
              <a:endParaRPr lang="fr-FR" sz="1200" dirty="0">
                <a:solidFill>
                  <a:schemeClr val="tx1"/>
                </a:solidFill>
                <a:latin typeface="Times New Roman" pitchFamily="18" charset="0"/>
                <a:cs typeface="Times New Roman" pitchFamily="18" charset="0"/>
              </a:endParaRPr>
            </a:p>
          </p:txBody>
        </p:sp>
        <p:sp>
          <p:nvSpPr>
            <p:cNvPr id="51" name="Chevron 50"/>
            <p:cNvSpPr/>
            <p:nvPr/>
          </p:nvSpPr>
          <p:spPr>
            <a:xfrm>
              <a:off x="5292080" y="1268760"/>
              <a:ext cx="1729004" cy="720080"/>
            </a:xfrm>
            <a:prstGeom prst="chevron">
              <a:avLst/>
            </a:prstGeom>
            <a:gradFill flip="none" rotWithShape="1">
              <a:gsLst>
                <a:gs pos="0">
                  <a:srgbClr val="0070C0"/>
                </a:gs>
                <a:gs pos="44000">
                  <a:srgbClr val="00B0F0"/>
                </a:gs>
                <a:gs pos="100000">
                  <a:schemeClr val="bg1"/>
                </a:gs>
              </a:gsLst>
              <a:lin ang="0" scaled="1"/>
              <a:tileRect/>
            </a:gra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a:lnSpc>
                  <a:spcPct val="90000"/>
                </a:lnSpc>
                <a:spcBef>
                  <a:spcPct val="0"/>
                </a:spcBef>
                <a:spcAft>
                  <a:spcPct val="35000"/>
                </a:spcAft>
              </a:pPr>
              <a:r>
                <a:rPr lang="en-US" sz="1200" dirty="0" smtClean="0">
                  <a:solidFill>
                    <a:schemeClr val="tx1"/>
                  </a:solidFill>
                  <a:latin typeface="Times New Roman" pitchFamily="18" charset="0"/>
                  <a:cs typeface="Times New Roman" pitchFamily="18" charset="0"/>
                </a:rPr>
                <a:t>Conception </a:t>
              </a:r>
              <a:r>
                <a:rPr lang="fr-FR" sz="1200" dirty="0" smtClean="0">
                  <a:solidFill>
                    <a:schemeClr val="tx1"/>
                  </a:solidFill>
                  <a:latin typeface="Times New Roman" pitchFamily="18" charset="0"/>
                  <a:cs typeface="Times New Roman" pitchFamily="18" charset="0"/>
                </a:rPr>
                <a:t>détaillée</a:t>
              </a:r>
              <a:r>
                <a:rPr lang="en-US" sz="1200" dirty="0" smtClean="0">
                  <a:solidFill>
                    <a:schemeClr val="tx1"/>
                  </a:solidFill>
                  <a:latin typeface="Times New Roman" pitchFamily="18" charset="0"/>
                  <a:cs typeface="Times New Roman" pitchFamily="18" charset="0"/>
                </a:rPr>
                <a:t> du </a:t>
              </a:r>
              <a:r>
                <a:rPr lang="fr-FR" sz="1200" dirty="0" smtClean="0">
                  <a:solidFill>
                    <a:schemeClr val="tx1"/>
                  </a:solidFill>
                  <a:latin typeface="Times New Roman" pitchFamily="18" charset="0"/>
                  <a:cs typeface="Times New Roman" pitchFamily="18" charset="0"/>
                </a:rPr>
                <a:t>processus</a:t>
              </a:r>
              <a:endParaRPr lang="fr-FR" sz="1200" dirty="0">
                <a:solidFill>
                  <a:schemeClr val="tx1"/>
                </a:solidFill>
                <a:latin typeface="Times New Roman" pitchFamily="18" charset="0"/>
                <a:cs typeface="Times New Roman" pitchFamily="18" charset="0"/>
              </a:endParaRPr>
            </a:p>
          </p:txBody>
        </p:sp>
        <p:sp>
          <p:nvSpPr>
            <p:cNvPr id="52" name="Chevron 51"/>
            <p:cNvSpPr/>
            <p:nvPr/>
          </p:nvSpPr>
          <p:spPr>
            <a:xfrm>
              <a:off x="8172400" y="1268760"/>
              <a:ext cx="896534"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3" name="Chevron 52"/>
            <p:cNvSpPr>
              <a:spLocks noChangeAspect="1"/>
            </p:cNvSpPr>
            <p:nvPr/>
          </p:nvSpPr>
          <p:spPr>
            <a:xfrm>
              <a:off x="6732240"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Industrialisation</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 </a:t>
              </a:r>
            </a:p>
            <a:p>
              <a:pPr algn="ctr" defTabSz="622300">
                <a:lnSpc>
                  <a:spcPct val="90000"/>
                </a:lnSpc>
                <a:spcBef>
                  <a:spcPct val="0"/>
                </a:spcBef>
                <a:spcAft>
                  <a:spcPct val="35000"/>
                </a:spcAft>
              </a:pPr>
              <a:r>
                <a:rPr lang="fr-FR" sz="1200" dirty="0" smtClean="0">
                  <a:solidFill>
                    <a:schemeClr val="tx1"/>
                  </a:solidFill>
                  <a:latin typeface="Times New Roman" pitchFamily="18" charset="0"/>
                  <a:cs typeface="Times New Roman" pitchFamily="18" charset="0"/>
                </a:rPr>
                <a:t>Production</a:t>
              </a:r>
              <a:endParaRPr lang="fr-FR" sz="1200" dirty="0">
                <a:solidFill>
                  <a:schemeClr val="tx1"/>
                </a:solidFill>
                <a:latin typeface="Times New Roman" pitchFamily="18" charset="0"/>
                <a:cs typeface="Times New Roman" pitchFamily="18" charset="0"/>
              </a:endParaRPr>
            </a:p>
          </p:txBody>
        </p:sp>
        <p:sp>
          <p:nvSpPr>
            <p:cNvPr id="54" name="Chevron 53"/>
            <p:cNvSpPr/>
            <p:nvPr/>
          </p:nvSpPr>
          <p:spPr>
            <a:xfrm>
              <a:off x="462856" y="1268760"/>
              <a:ext cx="860400"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en-US" sz="1200" kern="1200" dirty="0" smtClean="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a:t>
              </a:r>
              <a:endParaRPr lang="en-US" sz="1200" kern="1200"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5" name="Chevron 54"/>
            <p:cNvSpPr/>
            <p:nvPr/>
          </p:nvSpPr>
          <p:spPr>
            <a:xfrm>
              <a:off x="1043608" y="1268760"/>
              <a:ext cx="1728192" cy="720080"/>
            </a:xfrm>
            <a:prstGeom prst="chevron">
              <a:avLst/>
            </a:prstGeom>
            <a:solidFill>
              <a:schemeClr val="bg1"/>
            </a:solidFill>
            <a:ln w="9525">
              <a:solidFill>
                <a:schemeClr val="tx1"/>
              </a:solidFill>
            </a:ln>
            <a:effectLst>
              <a:outerShdw blurRad="50800" dist="38100" dir="2700000" algn="tl" rotWithShape="0">
                <a:prstClr val="black">
                  <a:alpha val="40000"/>
                </a:prstClr>
              </a:outerShdw>
            </a:effectLst>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0" tIns="37338" rIns="0" bIns="37338" numCol="1" spcCol="1270" anchor="ctr" anchorCtr="0">
              <a:noAutofit/>
            </a:bodyPr>
            <a:lstStyle/>
            <a:p>
              <a:pPr lvl="0" algn="ctr" defTabSz="622300" rtl="0">
                <a:lnSpc>
                  <a:spcPct val="90000"/>
                </a:lnSpc>
                <a:spcBef>
                  <a:spcPct val="0"/>
                </a:spcBef>
                <a:spcAft>
                  <a:spcPct val="35000"/>
                </a:spcAft>
              </a:pPr>
              <a:r>
                <a:rPr lang="fr-FR" sz="1200" kern="1200" dirty="0" smtClean="0">
                  <a:solidFill>
                    <a:schemeClr val="tx1"/>
                  </a:solidFill>
                  <a:latin typeface="Times New Roman" pitchFamily="18" charset="0"/>
                  <a:cs typeface="Times New Roman" pitchFamily="18" charset="0"/>
                </a:rPr>
                <a:t>Conception préliminaire du produit</a:t>
              </a:r>
              <a:endParaRPr lang="fr-FR" sz="1200" kern="1200" dirty="0">
                <a:solidFill>
                  <a:schemeClr val="tx1"/>
                </a:solidFill>
                <a:latin typeface="Times New Roman" pitchFamily="18" charset="0"/>
                <a:cs typeface="Times New Roman" pitchFamily="18" charset="0"/>
              </a:endParaRPr>
            </a:p>
          </p:txBody>
        </p:sp>
      </p:grpSp>
      <p:sp>
        <p:nvSpPr>
          <p:cNvPr id="33" name="Chevron 32"/>
          <p:cNvSpPr/>
          <p:nvPr/>
        </p:nvSpPr>
        <p:spPr>
          <a:xfrm>
            <a:off x="6122641" y="1242160"/>
            <a:ext cx="1051132" cy="888762"/>
          </a:xfrm>
          <a:prstGeom prst="chevron">
            <a:avLst>
              <a:gd name="adj" fmla="val 45727"/>
            </a:avLst>
          </a:prstGeom>
          <a:solidFill>
            <a:srgbClr val="0F3D0F">
              <a:alpha val="60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checkerboard(across)">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2" fill="hold" grpId="1" nodeType="click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1+#ppt_w/2"/>
                                          </p:val>
                                        </p:tav>
                                        <p:tav tm="100000">
                                          <p:val>
                                            <p:strVal val="#ppt_x"/>
                                          </p:val>
                                        </p:tav>
                                      </p:tavLst>
                                    </p:anim>
                                    <p:anim calcmode="lin" valueType="num">
                                      <p:cBhvr additive="base">
                                        <p:cTn id="1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1800" kern="0" dirty="0" smtClean="0">
                <a:solidFill>
                  <a:srgbClr val="FFFFFF"/>
                </a:solidFill>
                <a:latin typeface="Arial Black"/>
              </a:rPr>
              <a:t>Inspection plan generation decisional process</a:t>
            </a:r>
            <a:endParaRPr lang="fr-FR" dirty="0"/>
          </a:p>
        </p:txBody>
      </p:sp>
      <p:sp>
        <p:nvSpPr>
          <p:cNvPr id="3" name="Espace réservé du contenu 2"/>
          <p:cNvSpPr txBox="1">
            <a:spLocks/>
          </p:cNvSpPr>
          <p:nvPr/>
        </p:nvSpPr>
        <p:spPr>
          <a:xfrm>
            <a:off x="457200" y="1388126"/>
            <a:ext cx="8229600" cy="4738038"/>
          </a:xfrm>
          <a:prstGeom prst="rect">
            <a:avLst/>
          </a:prstGeom>
        </p:spPr>
        <p:txBody>
          <a:bodyPr/>
          <a:lstStyle/>
          <a:p>
            <a:pPr marL="342900" marR="0" lvl="0" indent="-342900" algn="l" defTabSz="914400" rtl="0" eaLnBrk="1" fontAlgn="auto" latinLnBrk="0" hangingPunct="1">
              <a:lnSpc>
                <a:spcPct val="150000"/>
              </a:lnSpc>
              <a:spcBef>
                <a:spcPct val="20000"/>
              </a:spcBef>
              <a:spcAft>
                <a:spcPts val="0"/>
              </a:spcAft>
              <a:buClrTx/>
              <a:buSzPct val="150000"/>
              <a:buFont typeface="Arial" pitchFamily="34" charset="0"/>
              <a:buChar char="•"/>
              <a:tabLst/>
              <a:defRPr/>
            </a:pPr>
            <a:r>
              <a:rPr kumimoji="0" lang="fr-FR" sz="1800" b="1" i="0" u="none" strike="noStrike" kern="1200" cap="none" spc="0" normalizeH="0" baseline="0" noProof="0" dirty="0" smtClean="0">
                <a:ln>
                  <a:noFill/>
                </a:ln>
                <a:solidFill>
                  <a:schemeClr val="tx1"/>
                </a:solidFill>
                <a:effectLst/>
                <a:uLnTx/>
                <a:uFillTx/>
                <a:latin typeface="+mn-lt"/>
                <a:ea typeface="+mn-ea"/>
                <a:cs typeface="+mn-cs"/>
              </a:rPr>
              <a:t>Quoi</a:t>
            </a:r>
            <a:r>
              <a:rPr kumimoji="0" lang="fr-FR" sz="1800" b="0" i="0" u="none" strike="noStrike" kern="1200" cap="none" spc="0" normalizeH="0" baseline="0" noProof="0" dirty="0" smtClean="0">
                <a:ln>
                  <a:noFill/>
                </a:ln>
                <a:solidFill>
                  <a:schemeClr val="tx1"/>
                </a:solidFill>
                <a:effectLst/>
                <a:uLnTx/>
                <a:uFillTx/>
                <a:latin typeface="+mn-lt"/>
                <a:ea typeface="+mn-ea"/>
                <a:cs typeface="+mn-cs"/>
              </a:rPr>
              <a:t> contrôler? </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fr-FR" sz="1800" b="0" i="0" u="none" strike="noStrike" kern="1200" cap="none" spc="0" normalizeH="0" baseline="0" noProof="0" dirty="0" smtClean="0">
                <a:ln>
                  <a:noFill/>
                </a:ln>
                <a:solidFill>
                  <a:schemeClr val="tx1"/>
                </a:solidFill>
                <a:effectLst/>
                <a:uLnTx/>
                <a:uFillTx/>
                <a:latin typeface="+mn-lt"/>
                <a:ea typeface="+mn-ea"/>
                <a:cs typeface="+mn-cs"/>
              </a:rPr>
              <a:t>La démarche se poursuit par deux parties générales, formalisées par les grandes questions suivantes [Pfeiffer 2002]:</a:t>
            </a:r>
          </a:p>
          <a:p>
            <a:pPr marL="342900" marR="0" lvl="0" indent="-342900" algn="l" defTabSz="914400" rtl="0" eaLnBrk="1" fontAlgn="auto" latinLnBrk="0" hangingPunct="1">
              <a:lnSpc>
                <a:spcPct val="150000"/>
              </a:lnSpc>
              <a:spcBef>
                <a:spcPct val="20000"/>
              </a:spcBef>
              <a:spcAft>
                <a:spcPts val="0"/>
              </a:spcAft>
              <a:buClrTx/>
              <a:buSzPct val="150000"/>
              <a:buFont typeface="Arial" pitchFamily="34" charset="0"/>
              <a:buChar char="•"/>
              <a:tabLst/>
              <a:defRPr/>
            </a:pPr>
            <a:r>
              <a:rPr kumimoji="0" lang="fr-FR" sz="1800" b="1" i="0" u="none" strike="noStrike" kern="1200" cap="none" spc="0" normalizeH="0" baseline="0" noProof="0" dirty="0" smtClean="0">
                <a:ln>
                  <a:noFill/>
                </a:ln>
                <a:solidFill>
                  <a:schemeClr val="tx1"/>
                </a:solidFill>
                <a:effectLst/>
                <a:uLnTx/>
                <a:uFillTx/>
                <a:latin typeface="+mn-lt"/>
                <a:ea typeface="+mn-ea"/>
                <a:cs typeface="+mn-cs"/>
              </a:rPr>
              <a:t>Comment </a:t>
            </a:r>
            <a:r>
              <a:rPr kumimoji="0" lang="fr-FR" sz="1800" b="0" i="0" u="none" strike="noStrike" kern="1200" cap="none" spc="0" normalizeH="0" baseline="0" noProof="0" dirty="0" smtClean="0">
                <a:ln>
                  <a:noFill/>
                </a:ln>
                <a:solidFill>
                  <a:schemeClr val="tx1"/>
                </a:solidFill>
                <a:effectLst/>
                <a:uLnTx/>
                <a:uFillTx/>
                <a:latin typeface="+mn-lt"/>
                <a:ea typeface="+mn-ea"/>
                <a:cs typeface="+mn-cs"/>
              </a:rPr>
              <a:t>contrôler? </a:t>
            </a:r>
          </a:p>
          <a:p>
            <a:pPr marL="342900" marR="0" lvl="0" indent="-342900" algn="l" defTabSz="914400" rtl="0" eaLnBrk="1" fontAlgn="auto" latinLnBrk="0" hangingPunct="1">
              <a:lnSpc>
                <a:spcPct val="150000"/>
              </a:lnSpc>
              <a:spcBef>
                <a:spcPct val="20000"/>
              </a:spcBef>
              <a:spcAft>
                <a:spcPts val="0"/>
              </a:spcAft>
              <a:buClrTx/>
              <a:buSzPct val="150000"/>
              <a:buFont typeface="Arial" pitchFamily="34" charset="0"/>
              <a:buChar char="•"/>
              <a:tabLst/>
              <a:defRPr/>
            </a:pPr>
            <a:r>
              <a:rPr kumimoji="0" lang="fr-FR" sz="1800" b="1" i="0" u="none" strike="noStrike" kern="1200" cap="none" spc="0" normalizeH="0" baseline="0" noProof="0" dirty="0" smtClean="0">
                <a:ln>
                  <a:noFill/>
                </a:ln>
                <a:solidFill>
                  <a:schemeClr val="tx1"/>
                </a:solidFill>
                <a:effectLst/>
                <a:uLnTx/>
                <a:uFillTx/>
                <a:latin typeface="+mn-lt"/>
                <a:ea typeface="+mn-ea"/>
                <a:cs typeface="+mn-cs"/>
              </a:rPr>
              <a:t>Quand</a:t>
            </a:r>
            <a:r>
              <a:rPr kumimoji="0" lang="fr-FR" sz="1800" b="0" i="0" u="none" strike="noStrike" kern="1200" cap="none" spc="0" normalizeH="0" baseline="0" noProof="0" dirty="0" smtClean="0">
                <a:ln>
                  <a:noFill/>
                </a:ln>
                <a:solidFill>
                  <a:schemeClr val="tx1"/>
                </a:solidFill>
                <a:effectLst/>
                <a:uLnTx/>
                <a:uFillTx/>
                <a:latin typeface="+mn-lt"/>
                <a:ea typeface="+mn-ea"/>
                <a:cs typeface="+mn-cs"/>
              </a:rPr>
              <a:t> contrôler ?</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fr-FR" sz="1800" b="0" i="0" u="none" strike="noStrike" kern="1200" cap="none" spc="0" normalizeH="0" baseline="0" noProof="0" dirty="0">
              <a:ln>
                <a:noFill/>
              </a:ln>
              <a:solidFill>
                <a:schemeClr val="tx1"/>
              </a:solidFill>
              <a:effectLst/>
              <a:uLnTx/>
              <a:uFillTx/>
              <a:latin typeface="+mn-lt"/>
              <a:ea typeface="+mn-ea"/>
              <a:cs typeface="+mn-cs"/>
            </a:endParaRPr>
          </a:p>
        </p:txBody>
      </p:sp>
      <p:graphicFrame>
        <p:nvGraphicFramePr>
          <p:cNvPr id="5" name="Object 3"/>
          <p:cNvGraphicFramePr>
            <a:graphicFrameLocks noChangeAspect="1"/>
          </p:cNvGraphicFramePr>
          <p:nvPr/>
        </p:nvGraphicFramePr>
        <p:xfrm>
          <a:off x="3162014" y="2888523"/>
          <a:ext cx="5189537" cy="3594100"/>
        </p:xfrm>
        <a:graphic>
          <a:graphicData uri="http://schemas.openxmlformats.org/presentationml/2006/ole">
            <mc:AlternateContent xmlns:mc="http://schemas.openxmlformats.org/markup-compatibility/2006">
              <mc:Choice xmlns:v="urn:schemas-microsoft-com:vml" Requires="v">
                <p:oleObj spid="_x0000_s31751" name="Visio" r:id="rId4" imgW="10444734" imgH="7240905" progId="Visio.Drawing.11">
                  <p:embed/>
                </p:oleObj>
              </mc:Choice>
              <mc:Fallback>
                <p:oleObj name="Visio" r:id="rId4" imgW="10444734" imgH="7240905"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2014" y="2888523"/>
                        <a:ext cx="5189537" cy="3594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5"/>
          <p:cNvSpPr/>
          <p:nvPr/>
        </p:nvSpPr>
        <p:spPr>
          <a:xfrm>
            <a:off x="4035105" y="3842158"/>
            <a:ext cx="1191236" cy="411060"/>
          </a:xfrm>
          <a:prstGeom prst="rect">
            <a:avLst/>
          </a:prstGeom>
          <a:solidFill>
            <a:srgbClr val="8E2462"/>
          </a:solidFill>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 name="Rectangle 6"/>
          <p:cNvSpPr/>
          <p:nvPr/>
        </p:nvSpPr>
        <p:spPr>
          <a:xfrm>
            <a:off x="5461233" y="4739780"/>
            <a:ext cx="1073791" cy="411060"/>
          </a:xfrm>
          <a:prstGeom prst="rect">
            <a:avLst/>
          </a:prstGeom>
          <a:solidFill>
            <a:srgbClr val="8E2462"/>
          </a:solidFill>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8" name="Rectangle 7"/>
          <p:cNvSpPr/>
          <p:nvPr/>
        </p:nvSpPr>
        <p:spPr>
          <a:xfrm>
            <a:off x="6803472" y="5436066"/>
            <a:ext cx="1073790" cy="503340"/>
          </a:xfrm>
          <a:prstGeom prst="rect">
            <a:avLst/>
          </a:prstGeom>
          <a:solidFill>
            <a:srgbClr val="8E2462"/>
          </a:solidFill>
          <a:ln w="28575">
            <a:solidFill>
              <a:schemeClr val="accent2"/>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Rectangle 8"/>
          <p:cNvSpPr/>
          <p:nvPr/>
        </p:nvSpPr>
        <p:spPr>
          <a:xfrm>
            <a:off x="6150528" y="3348606"/>
            <a:ext cx="1198228" cy="350939"/>
          </a:xfrm>
          <a:prstGeom prst="rect">
            <a:avLst/>
          </a:prstGeom>
          <a:solidFill>
            <a:srgbClr val="FF8409"/>
          </a:solidFill>
          <a:ln w="28575">
            <a:solidFill>
              <a:srgbClr val="FF8409"/>
            </a:solid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0" name="ZoneTexte 9"/>
          <p:cNvSpPr txBox="1"/>
          <p:nvPr/>
        </p:nvSpPr>
        <p:spPr>
          <a:xfrm>
            <a:off x="6216242" y="3347207"/>
            <a:ext cx="1090569" cy="369332"/>
          </a:xfrm>
          <a:prstGeom prst="rect">
            <a:avLst/>
          </a:prstGeom>
          <a:noFill/>
        </p:spPr>
        <p:txBody>
          <a:bodyPr wrap="square" rtlCol="0">
            <a:spAutoFit/>
          </a:bodyPr>
          <a:lstStyle/>
          <a:p>
            <a:pPr algn="ctr"/>
            <a:r>
              <a:rPr lang="fr-FR" b="1" dirty="0" smtClean="0"/>
              <a:t>?</a:t>
            </a:r>
            <a:endParaRPr lang="fr-FR" b="1" dirty="0"/>
          </a:p>
        </p:txBody>
      </p:sp>
      <p:sp>
        <p:nvSpPr>
          <p:cNvPr id="11" name="ZoneTexte 10"/>
          <p:cNvSpPr txBox="1"/>
          <p:nvPr/>
        </p:nvSpPr>
        <p:spPr>
          <a:xfrm>
            <a:off x="4135772" y="3826778"/>
            <a:ext cx="981512" cy="461665"/>
          </a:xfrm>
          <a:prstGeom prst="rect">
            <a:avLst/>
          </a:prstGeom>
          <a:noFill/>
        </p:spPr>
        <p:txBody>
          <a:bodyPr wrap="square" rtlCol="0">
            <a:spAutoFit/>
          </a:bodyPr>
          <a:lstStyle/>
          <a:p>
            <a:pPr algn="ctr"/>
            <a:r>
              <a:rPr lang="fr-FR" sz="1200" b="1" dirty="0" smtClean="0"/>
              <a:t>Quoi contrôler ?</a:t>
            </a:r>
            <a:endParaRPr lang="fr-FR" sz="1200" b="1" dirty="0"/>
          </a:p>
        </p:txBody>
      </p:sp>
      <p:sp>
        <p:nvSpPr>
          <p:cNvPr id="12" name="ZoneTexte 11"/>
          <p:cNvSpPr txBox="1"/>
          <p:nvPr/>
        </p:nvSpPr>
        <p:spPr>
          <a:xfrm>
            <a:off x="6804869" y="5445853"/>
            <a:ext cx="1090569" cy="461665"/>
          </a:xfrm>
          <a:prstGeom prst="rect">
            <a:avLst/>
          </a:prstGeom>
          <a:noFill/>
        </p:spPr>
        <p:txBody>
          <a:bodyPr wrap="square" rtlCol="0">
            <a:spAutoFit/>
          </a:bodyPr>
          <a:lstStyle/>
          <a:p>
            <a:pPr algn="ctr"/>
            <a:r>
              <a:rPr lang="fr-FR" sz="1200" b="1" dirty="0" smtClean="0"/>
              <a:t>Quand contrôler ?</a:t>
            </a:r>
            <a:endParaRPr lang="fr-FR" sz="1200" b="1" dirty="0"/>
          </a:p>
        </p:txBody>
      </p:sp>
      <p:sp>
        <p:nvSpPr>
          <p:cNvPr id="13" name="ZoneTexte 12"/>
          <p:cNvSpPr txBox="1"/>
          <p:nvPr/>
        </p:nvSpPr>
        <p:spPr>
          <a:xfrm>
            <a:off x="5480807" y="4700631"/>
            <a:ext cx="1090569" cy="461665"/>
          </a:xfrm>
          <a:prstGeom prst="rect">
            <a:avLst/>
          </a:prstGeom>
          <a:noFill/>
        </p:spPr>
        <p:txBody>
          <a:bodyPr wrap="square" rtlCol="0">
            <a:spAutoFit/>
          </a:bodyPr>
          <a:lstStyle/>
          <a:p>
            <a:pPr algn="ctr"/>
            <a:r>
              <a:rPr lang="fr-FR" sz="1200" b="1" dirty="0" smtClean="0"/>
              <a:t>Comment contrôler ?</a:t>
            </a:r>
            <a:endParaRPr lang="fr-FR" sz="1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Arts et Metiers ParisTech">
      <a:dk1>
        <a:sysClr val="windowText" lastClr="000000"/>
      </a:dk1>
      <a:lt1>
        <a:sysClr val="window" lastClr="FFFFFF"/>
      </a:lt1>
      <a:dk2>
        <a:srgbClr val="323232"/>
      </a:dk2>
      <a:lt2>
        <a:srgbClr val="E3DED1"/>
      </a:lt2>
      <a:accent1>
        <a:srgbClr val="FF9900"/>
      </a:accent1>
      <a:accent2>
        <a:srgbClr val="8E2462"/>
      </a:accent2>
      <a:accent3>
        <a:srgbClr val="FF0000"/>
      </a:accent3>
      <a:accent4>
        <a:srgbClr val="0000FF"/>
      </a:accent4>
      <a:accent5>
        <a:srgbClr val="33CC33"/>
      </a:accent5>
      <a:accent6>
        <a:srgbClr val="CC0000"/>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8575">
          <a:solidFill>
            <a:schemeClr val="accent2"/>
          </a:solidFill>
          <a:prstDash val="sysDash"/>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theme>
</file>

<file path=ppt/theme/theme2.xml><?xml version="1.0" encoding="utf-8"?>
<a:theme xmlns:a="http://schemas.openxmlformats.org/drawingml/2006/main" name="1_PROJET LAMINAGE TRANSVERSAL">
  <a:themeElements>
    <a:clrScheme name="PROJET LAMINAGE TRANSVERS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OJET LAMINAGE TRANSVERSA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PROJET LAMINAGE TRANSVERS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OJET LAMINAGE TRANSVERSAL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OJET LAMINAGE TRANSVERSAL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OJET LAMINAGE TRANSVERSAL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OJET LAMINAGE TRANSVERSAL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OJET LAMINAGE TRANSVERSAL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OJET LAMINAGE TRANSVERSAL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OJET LAMINAGE TRANSVERSAL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OJET LAMINAGE TRANSVERSAL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OJET LAMINAGE TRANSVERSAL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OJET LAMINAGE TRANSVERSAL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OJET LAMINAGE TRANSVERSAL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rts et Metiers ParisTech">
    <a:dk1>
      <a:sysClr val="windowText" lastClr="000000"/>
    </a:dk1>
    <a:lt1>
      <a:sysClr val="window" lastClr="FFFFFF"/>
    </a:lt1>
    <a:dk2>
      <a:srgbClr val="323232"/>
    </a:dk2>
    <a:lt2>
      <a:srgbClr val="E3DED1"/>
    </a:lt2>
    <a:accent1>
      <a:srgbClr val="FF9900"/>
    </a:accent1>
    <a:accent2>
      <a:srgbClr val="8E2462"/>
    </a:accent2>
    <a:accent3>
      <a:srgbClr val="FF0000"/>
    </a:accent3>
    <a:accent4>
      <a:srgbClr val="0000FF"/>
    </a:accent4>
    <a:accent5>
      <a:srgbClr val="33CC33"/>
    </a:accent5>
    <a:accent6>
      <a:srgbClr val="CC0000"/>
    </a:accent6>
    <a:hlink>
      <a:srgbClr val="6B9F25"/>
    </a:hlink>
    <a:folHlink>
      <a:srgbClr val="B26B02"/>
    </a:folHlink>
  </a:clrScheme>
</a:themeOverride>
</file>

<file path=docProps/app.xml><?xml version="1.0" encoding="utf-8"?>
<Properties xmlns="http://schemas.openxmlformats.org/officeDocument/2006/extended-properties" xmlns:vt="http://schemas.openxmlformats.org/officeDocument/2006/docPropsVTypes">
  <TotalTime>21981</TotalTime>
  <Words>3397</Words>
  <Application>Microsoft Office PowerPoint</Application>
  <PresentationFormat>On-screen Show (4:3)</PresentationFormat>
  <Paragraphs>678</Paragraphs>
  <Slides>35</Slides>
  <Notes>19</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35</vt:i4>
      </vt:variant>
    </vt:vector>
  </HeadingPairs>
  <TitlesOfParts>
    <vt:vector size="38" baseType="lpstr">
      <vt:lpstr>Thème Office</vt:lpstr>
      <vt:lpstr>1_PROJET LAMINAGE TRANSVERSAL</vt:lpstr>
      <vt:lpstr>Visio</vt:lpstr>
      <vt:lpstr>GRT</vt:lpstr>
      <vt:lpstr>Plan de présentation</vt:lpstr>
      <vt:lpstr>Introduction to Inspection in Integrated Engineering context</vt:lpstr>
      <vt:lpstr>Introduction to Inspection in Integrated Engineering context</vt:lpstr>
      <vt:lpstr>Introduction to Inspection in Integrated Engineering context</vt:lpstr>
      <vt:lpstr>Introduction to Inspection in Integrated Engineering context</vt:lpstr>
      <vt:lpstr>Problem statement</vt:lpstr>
      <vt:lpstr>Problem statement</vt:lpstr>
      <vt:lpstr>Inspection plan generation decisional process</vt:lpstr>
      <vt:lpstr>Inspection plan generation decisional process</vt:lpstr>
      <vt:lpstr>Inspection plan generation decisional process</vt:lpstr>
      <vt:lpstr>Inspection plan generation decisional process</vt:lpstr>
      <vt:lpstr>Inspection plan generation decisional process</vt:lpstr>
      <vt:lpstr>Key Characteristics Identification</vt:lpstr>
      <vt:lpstr>Key Characteristics Identification</vt:lpstr>
      <vt:lpstr>Key Characteristics Identification</vt:lpstr>
      <vt:lpstr>Key Characteristics Identification</vt:lpstr>
      <vt:lpstr>Key Characteristics Identification</vt:lpstr>
      <vt:lpstr>Inspection Planning</vt:lpstr>
      <vt:lpstr>Mathematical Model</vt:lpstr>
      <vt:lpstr>PowerPoint Presentation</vt:lpstr>
      <vt:lpstr>PowerPoint Presentation</vt:lpstr>
      <vt:lpstr>PowerPoint Presentation</vt:lpstr>
      <vt:lpstr>Robust Optimization</vt:lpstr>
      <vt:lpstr>Global Robust Optimization</vt:lpstr>
      <vt:lpstr>Global Robust Optimization</vt:lpstr>
      <vt:lpstr>Numerical Results</vt:lpstr>
      <vt:lpstr>Numerical Results</vt:lpstr>
      <vt:lpstr>Numerical Results</vt:lpstr>
      <vt:lpstr>Numerical Results</vt:lpstr>
      <vt:lpstr>Numerical Results</vt:lpstr>
      <vt:lpstr>Numerical Results</vt:lpstr>
      <vt:lpstr>Numerical Results</vt:lpstr>
      <vt:lpstr>Future Works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baudouinc</dc:creator>
  <cp:lastModifiedBy>7</cp:lastModifiedBy>
  <cp:revision>405</cp:revision>
  <dcterms:created xsi:type="dcterms:W3CDTF">2011-02-08T15:49:58Z</dcterms:created>
  <dcterms:modified xsi:type="dcterms:W3CDTF">2014-06-05T15:49:36Z</dcterms:modified>
</cp:coreProperties>
</file>