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35" r:id="rId2"/>
    <p:sldId id="449" r:id="rId3"/>
    <p:sldId id="450" r:id="rId4"/>
    <p:sldId id="448" r:id="rId5"/>
    <p:sldId id="441" r:id="rId6"/>
    <p:sldId id="446" r:id="rId7"/>
    <p:sldId id="447" r:id="rId8"/>
    <p:sldId id="451" r:id="rId9"/>
    <p:sldId id="445" r:id="rId10"/>
    <p:sldId id="45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53" autoAdjust="0"/>
    <p:restoredTop sz="90360" autoAdjust="0"/>
  </p:normalViewPr>
  <p:slideViewPr>
    <p:cSldViewPr snapToGrid="0" snapToObjects="1">
      <p:cViewPr>
        <p:scale>
          <a:sx n="80" d="100"/>
          <a:sy n="80" d="100"/>
        </p:scale>
        <p:origin x="-966" y="-402"/>
      </p:cViewPr>
      <p:guideLst>
        <p:guide orient="horz" pos="3116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343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962B67-56DF-2B4A-B00B-E3CD1F557695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</dgm:pt>
    <dgm:pt modelId="{632AB310-AA23-6048-8A24-9BF5402B095F}">
      <dgm:prSet phldrT="[Text]"/>
      <dgm:spPr/>
      <dgm:t>
        <a:bodyPr/>
        <a:lstStyle/>
        <a:p>
          <a:pPr algn="l" rtl="0"/>
          <a:r>
            <a:rPr lang="fr-CH" u="none" dirty="0" smtClean="0">
              <a:latin typeface="+mn-lt"/>
            </a:rPr>
            <a:t>Engineering &amp; Design</a:t>
          </a:r>
          <a:endParaRPr lang="en-US" dirty="0"/>
        </a:p>
      </dgm:t>
    </dgm:pt>
    <dgm:pt modelId="{0099EC22-9CC7-A944-8931-181143166811}" type="parTrans" cxnId="{AA2530E7-272E-254A-8887-055D90A8E14B}">
      <dgm:prSet/>
      <dgm:spPr/>
      <dgm:t>
        <a:bodyPr/>
        <a:lstStyle/>
        <a:p>
          <a:endParaRPr lang="en-US"/>
        </a:p>
      </dgm:t>
    </dgm:pt>
    <dgm:pt modelId="{3F9A0CC0-E54B-0748-B4DF-250817C8D17E}" type="sibTrans" cxnId="{AA2530E7-272E-254A-8887-055D90A8E14B}">
      <dgm:prSet/>
      <dgm:spPr/>
      <dgm:t>
        <a:bodyPr/>
        <a:lstStyle/>
        <a:p>
          <a:endParaRPr lang="en-US"/>
        </a:p>
      </dgm:t>
    </dgm:pt>
    <dgm:pt modelId="{A29DFBB2-78DA-F44F-BDCB-93A69E026BCE}">
      <dgm:prSet phldrT="[Text]"/>
      <dgm:spPr/>
      <dgm:t>
        <a:bodyPr/>
        <a:lstStyle/>
        <a:p>
          <a:r>
            <a:rPr lang="en-GB" u="none" dirty="0" smtClean="0">
              <a:latin typeface="+mn-lt"/>
            </a:rPr>
            <a:t>Fabrication</a:t>
          </a:r>
          <a:endParaRPr lang="en-US" dirty="0"/>
        </a:p>
      </dgm:t>
    </dgm:pt>
    <dgm:pt modelId="{4D7B32C6-1D57-554D-8E5B-C60C1E4B6061}" type="parTrans" cxnId="{F3155A1B-F55C-C545-818F-6535CF89BAB0}">
      <dgm:prSet/>
      <dgm:spPr/>
      <dgm:t>
        <a:bodyPr/>
        <a:lstStyle/>
        <a:p>
          <a:endParaRPr lang="en-US"/>
        </a:p>
      </dgm:t>
    </dgm:pt>
    <dgm:pt modelId="{6311B83B-E289-474C-A8C7-6655631626D4}" type="sibTrans" cxnId="{F3155A1B-F55C-C545-818F-6535CF89BAB0}">
      <dgm:prSet/>
      <dgm:spPr/>
      <dgm:t>
        <a:bodyPr/>
        <a:lstStyle/>
        <a:p>
          <a:endParaRPr lang="en-US"/>
        </a:p>
      </dgm:t>
    </dgm:pt>
    <dgm:pt modelId="{45BC7AC0-56CE-874D-9F9B-DC27C973B4AC}">
      <dgm:prSet phldrT="[Text]"/>
      <dgm:spPr/>
      <dgm:t>
        <a:bodyPr/>
        <a:lstStyle/>
        <a:p>
          <a:pPr rtl="0"/>
          <a:r>
            <a:rPr lang="fr-CH" u="none" dirty="0" smtClean="0">
              <a:latin typeface="+mn-lt"/>
            </a:rPr>
            <a:t>Machining &amp; Maintenance</a:t>
          </a:r>
          <a:endParaRPr lang="en-US" dirty="0"/>
        </a:p>
      </dgm:t>
    </dgm:pt>
    <dgm:pt modelId="{76DED7B0-A63A-D149-A8A5-8A03B50E3787}" type="parTrans" cxnId="{6910317A-128E-DF49-8884-32BFC381D9C8}">
      <dgm:prSet/>
      <dgm:spPr/>
      <dgm:t>
        <a:bodyPr/>
        <a:lstStyle/>
        <a:p>
          <a:endParaRPr lang="en-US"/>
        </a:p>
      </dgm:t>
    </dgm:pt>
    <dgm:pt modelId="{406AB681-4738-2842-8982-3AEB3B476C86}" type="sibTrans" cxnId="{6910317A-128E-DF49-8884-32BFC381D9C8}">
      <dgm:prSet/>
      <dgm:spPr/>
      <dgm:t>
        <a:bodyPr/>
        <a:lstStyle/>
        <a:p>
          <a:endParaRPr lang="en-US"/>
        </a:p>
      </dgm:t>
    </dgm:pt>
    <dgm:pt modelId="{24B4B2A2-7449-E249-B176-DAB3F911261B}">
      <dgm:prSet phldrT="[Text]"/>
      <dgm:spPr/>
      <dgm:t>
        <a:bodyPr/>
        <a:lstStyle/>
        <a:p>
          <a:pPr rtl="0"/>
          <a:r>
            <a:rPr lang="fr-CH" u="none" dirty="0" smtClean="0">
              <a:latin typeface="+mn-lt"/>
            </a:rPr>
            <a:t>Preparation &amp; Subcontracting</a:t>
          </a:r>
          <a:endParaRPr lang="en-US" dirty="0"/>
        </a:p>
      </dgm:t>
    </dgm:pt>
    <dgm:pt modelId="{BC32BF9F-A802-0145-8BEC-D5CC16272AC6}" type="parTrans" cxnId="{DDA7BC65-EE36-2B4A-A2D1-DFFA65A27EDB}">
      <dgm:prSet/>
      <dgm:spPr/>
      <dgm:t>
        <a:bodyPr/>
        <a:lstStyle/>
        <a:p>
          <a:endParaRPr lang="en-US"/>
        </a:p>
      </dgm:t>
    </dgm:pt>
    <dgm:pt modelId="{684BF16F-07AE-3340-9DDE-DFC8176AC7FB}" type="sibTrans" cxnId="{DDA7BC65-EE36-2B4A-A2D1-DFFA65A27EDB}">
      <dgm:prSet/>
      <dgm:spPr/>
      <dgm:t>
        <a:bodyPr/>
        <a:lstStyle/>
        <a:p>
          <a:endParaRPr lang="en-US"/>
        </a:p>
      </dgm:t>
    </dgm:pt>
    <dgm:pt modelId="{01672464-DA78-B64D-855E-D30AF769B3E4}">
      <dgm:prSet phldrT="[Text]"/>
      <dgm:spPr/>
      <dgm:t>
        <a:bodyPr/>
        <a:lstStyle/>
        <a:p>
          <a:pPr rtl="0"/>
          <a:r>
            <a:rPr lang="fr-CH" u="none" dirty="0" smtClean="0">
              <a:latin typeface="+mn-lt"/>
            </a:rPr>
            <a:t>Assembly &amp; Forming</a:t>
          </a:r>
          <a:endParaRPr lang="en-US" dirty="0"/>
        </a:p>
      </dgm:t>
    </dgm:pt>
    <dgm:pt modelId="{EABD38D7-C1AC-0F43-BB7A-568A2074B6FA}" type="parTrans" cxnId="{29162321-7826-CA4B-AFB1-02F538ED5A70}">
      <dgm:prSet/>
      <dgm:spPr/>
      <dgm:t>
        <a:bodyPr/>
        <a:lstStyle/>
        <a:p>
          <a:endParaRPr lang="en-US"/>
        </a:p>
      </dgm:t>
    </dgm:pt>
    <dgm:pt modelId="{D8652462-0F29-BD4D-948D-5C3E775CFA9C}" type="sibTrans" cxnId="{29162321-7826-CA4B-AFB1-02F538ED5A70}">
      <dgm:prSet/>
      <dgm:spPr/>
      <dgm:t>
        <a:bodyPr/>
        <a:lstStyle/>
        <a:p>
          <a:endParaRPr lang="en-US"/>
        </a:p>
      </dgm:t>
    </dgm:pt>
    <dgm:pt modelId="{6E2910B1-B5FD-AB46-B240-118C347F5B97}">
      <dgm:prSet phldrT="[Text]"/>
      <dgm:spPr/>
      <dgm:t>
        <a:bodyPr/>
        <a:lstStyle/>
        <a:p>
          <a:pPr algn="l" rtl="0"/>
          <a:r>
            <a:rPr lang="fr-CH" u="none" dirty="0" smtClean="0">
              <a:latin typeface="+mn-lt"/>
            </a:rPr>
            <a:t>Materials &amp; Metrology</a:t>
          </a:r>
          <a:endParaRPr lang="en-US" dirty="0"/>
        </a:p>
      </dgm:t>
    </dgm:pt>
    <dgm:pt modelId="{D8CFE2DD-B72F-954F-9CCE-E3D1C9D8F1F2}" type="sibTrans" cxnId="{97C59FC9-5D7F-5A48-862C-785AB6AB591C}">
      <dgm:prSet/>
      <dgm:spPr/>
      <dgm:t>
        <a:bodyPr/>
        <a:lstStyle/>
        <a:p>
          <a:endParaRPr lang="en-US"/>
        </a:p>
      </dgm:t>
    </dgm:pt>
    <dgm:pt modelId="{FFBDD027-287D-FD47-848D-77A9DE580621}" type="parTrans" cxnId="{97C59FC9-5D7F-5A48-862C-785AB6AB591C}">
      <dgm:prSet/>
      <dgm:spPr/>
      <dgm:t>
        <a:bodyPr/>
        <a:lstStyle/>
        <a:p>
          <a:endParaRPr lang="en-US"/>
        </a:p>
      </dgm:t>
    </dgm:pt>
    <dgm:pt modelId="{8825C8AC-4340-7343-BECF-0D6C9F816AFA}" type="pres">
      <dgm:prSet presAssocID="{90962B67-56DF-2B4A-B00B-E3CD1F557695}" presName="linearFlow" presStyleCnt="0">
        <dgm:presLayoutVars>
          <dgm:dir/>
          <dgm:resizeHandles val="exact"/>
        </dgm:presLayoutVars>
      </dgm:prSet>
      <dgm:spPr/>
    </dgm:pt>
    <dgm:pt modelId="{05F042E6-126B-9546-A6B1-5EEB3D492703}" type="pres">
      <dgm:prSet presAssocID="{632AB310-AA23-6048-8A24-9BF5402B095F}" presName="composite" presStyleCnt="0"/>
      <dgm:spPr/>
    </dgm:pt>
    <dgm:pt modelId="{F6CBE14D-8658-F844-8338-FF2BDE459606}" type="pres">
      <dgm:prSet presAssocID="{632AB310-AA23-6048-8A24-9BF5402B095F}" presName="imgShp" presStyleLbl="fgImgPlace1" presStyleIdx="0" presStyleCnt="3" custLinFactNeighborX="-28167" custLinFactNeighborY="329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E738DB2-B352-B74C-84DD-BA7F830795BB}" type="pres">
      <dgm:prSet presAssocID="{632AB310-AA23-6048-8A24-9BF5402B095F}" presName="txShp" presStyleLbl="node1" presStyleIdx="0" presStyleCnt="3" custLinFactNeighborX="-10701" custLinFactNeighborY="32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A95BCA-BE5A-704F-96C9-59704D029E1C}" type="pres">
      <dgm:prSet presAssocID="{3F9A0CC0-E54B-0748-B4DF-250817C8D17E}" presName="spacing" presStyleCnt="0"/>
      <dgm:spPr/>
    </dgm:pt>
    <dgm:pt modelId="{8368AD55-5863-5849-9A8D-00A23DB183A4}" type="pres">
      <dgm:prSet presAssocID="{A29DFBB2-78DA-F44F-BDCB-93A69E026BCE}" presName="composite" presStyleCnt="0"/>
      <dgm:spPr/>
    </dgm:pt>
    <dgm:pt modelId="{5887C235-FE0D-2A4C-B6F6-2470971CA96F}" type="pres">
      <dgm:prSet presAssocID="{A29DFBB2-78DA-F44F-BDCB-93A69E026BCE}" presName="imgShp" presStyleLbl="fgImgPlace1" presStyleIdx="1" presStyleCnt="3" custLinFactNeighborX="-28167" custLinFactNeighborY="-95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37C01A2-99D4-A447-86A3-403E25126D5E}" type="pres">
      <dgm:prSet presAssocID="{A29DFBB2-78DA-F44F-BDCB-93A69E026BCE}" presName="txShp" presStyleLbl="node1" presStyleIdx="1" presStyleCnt="3" custLinFactNeighborX="-10701" custLinFactNeighborY="-9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DD420B-AC4C-154E-8592-16F2644467AB}" type="pres">
      <dgm:prSet presAssocID="{6311B83B-E289-474C-A8C7-6655631626D4}" presName="spacing" presStyleCnt="0"/>
      <dgm:spPr/>
    </dgm:pt>
    <dgm:pt modelId="{83DB1D73-6BF3-D44A-87E5-2416E7EA57F1}" type="pres">
      <dgm:prSet presAssocID="{6E2910B1-B5FD-AB46-B240-118C347F5B97}" presName="composite" presStyleCnt="0"/>
      <dgm:spPr/>
    </dgm:pt>
    <dgm:pt modelId="{4971F503-73C1-864A-84F6-BB5F4E7598C8}" type="pres">
      <dgm:prSet presAssocID="{6E2910B1-B5FD-AB46-B240-118C347F5B97}" presName="imgShp" presStyleLbl="fgImgPlace1" presStyleIdx="2" presStyleCnt="3" custLinFactNeighborX="-28167" custLinFactNeighborY="-95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90BB13B-E57C-0E41-960B-A0C034302F47}" type="pres">
      <dgm:prSet presAssocID="{6E2910B1-B5FD-AB46-B240-118C347F5B97}" presName="txShp" presStyleLbl="node1" presStyleIdx="2" presStyleCnt="3" custLinFactNeighborX="-10701" custLinFactNeighborY="-9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8DB16B-6E3C-4130-A5F1-EAF274525373}" type="presOf" srcId="{6E2910B1-B5FD-AB46-B240-118C347F5B97}" destId="{590BB13B-E57C-0E41-960B-A0C034302F47}" srcOrd="0" destOrd="0" presId="urn:microsoft.com/office/officeart/2005/8/layout/vList3"/>
    <dgm:cxn modelId="{DDA7BC65-EE36-2B4A-A2D1-DFFA65A27EDB}" srcId="{A29DFBB2-78DA-F44F-BDCB-93A69E026BCE}" destId="{24B4B2A2-7449-E249-B176-DAB3F911261B}" srcOrd="1" destOrd="0" parTransId="{BC32BF9F-A802-0145-8BEC-D5CC16272AC6}" sibTransId="{684BF16F-07AE-3340-9DDE-DFC8176AC7FB}"/>
    <dgm:cxn modelId="{B32CCFD7-1146-477B-90A1-8DEEE20BA40A}" type="presOf" srcId="{90962B67-56DF-2B4A-B00B-E3CD1F557695}" destId="{8825C8AC-4340-7343-BECF-0D6C9F816AFA}" srcOrd="0" destOrd="0" presId="urn:microsoft.com/office/officeart/2005/8/layout/vList3"/>
    <dgm:cxn modelId="{F3155A1B-F55C-C545-818F-6535CF89BAB0}" srcId="{90962B67-56DF-2B4A-B00B-E3CD1F557695}" destId="{A29DFBB2-78DA-F44F-BDCB-93A69E026BCE}" srcOrd="1" destOrd="0" parTransId="{4D7B32C6-1D57-554D-8E5B-C60C1E4B6061}" sibTransId="{6311B83B-E289-474C-A8C7-6655631626D4}"/>
    <dgm:cxn modelId="{B64E2DB4-2B9F-438E-B0A9-6A430AEF74E5}" type="presOf" srcId="{24B4B2A2-7449-E249-B176-DAB3F911261B}" destId="{137C01A2-99D4-A447-86A3-403E25126D5E}" srcOrd="0" destOrd="2" presId="urn:microsoft.com/office/officeart/2005/8/layout/vList3"/>
    <dgm:cxn modelId="{A3E357F7-4054-4A0C-9C5C-BC334A8D2563}" type="presOf" srcId="{632AB310-AA23-6048-8A24-9BF5402B095F}" destId="{0E738DB2-B352-B74C-84DD-BA7F830795BB}" srcOrd="0" destOrd="0" presId="urn:microsoft.com/office/officeart/2005/8/layout/vList3"/>
    <dgm:cxn modelId="{34D30AD7-482C-419D-8017-614D3074CD30}" type="presOf" srcId="{45BC7AC0-56CE-874D-9F9B-DC27C973B4AC}" destId="{137C01A2-99D4-A447-86A3-403E25126D5E}" srcOrd="0" destOrd="1" presId="urn:microsoft.com/office/officeart/2005/8/layout/vList3"/>
    <dgm:cxn modelId="{97C59FC9-5D7F-5A48-862C-785AB6AB591C}" srcId="{90962B67-56DF-2B4A-B00B-E3CD1F557695}" destId="{6E2910B1-B5FD-AB46-B240-118C347F5B97}" srcOrd="2" destOrd="0" parTransId="{FFBDD027-287D-FD47-848D-77A9DE580621}" sibTransId="{D8CFE2DD-B72F-954F-9CCE-E3D1C9D8F1F2}"/>
    <dgm:cxn modelId="{6910317A-128E-DF49-8884-32BFC381D9C8}" srcId="{A29DFBB2-78DA-F44F-BDCB-93A69E026BCE}" destId="{45BC7AC0-56CE-874D-9F9B-DC27C973B4AC}" srcOrd="0" destOrd="0" parTransId="{76DED7B0-A63A-D149-A8A5-8A03B50E3787}" sibTransId="{406AB681-4738-2842-8982-3AEB3B476C86}"/>
    <dgm:cxn modelId="{52DBF34A-E698-4535-A970-06D4AE30B0FC}" type="presOf" srcId="{01672464-DA78-B64D-855E-D30AF769B3E4}" destId="{137C01A2-99D4-A447-86A3-403E25126D5E}" srcOrd="0" destOrd="3" presId="urn:microsoft.com/office/officeart/2005/8/layout/vList3"/>
    <dgm:cxn modelId="{29162321-7826-CA4B-AFB1-02F538ED5A70}" srcId="{A29DFBB2-78DA-F44F-BDCB-93A69E026BCE}" destId="{01672464-DA78-B64D-855E-D30AF769B3E4}" srcOrd="2" destOrd="0" parTransId="{EABD38D7-C1AC-0F43-BB7A-568A2074B6FA}" sibTransId="{D8652462-0F29-BD4D-948D-5C3E775CFA9C}"/>
    <dgm:cxn modelId="{887EFB2F-E591-4F0C-A07D-D0941E310E23}" type="presOf" srcId="{A29DFBB2-78DA-F44F-BDCB-93A69E026BCE}" destId="{137C01A2-99D4-A447-86A3-403E25126D5E}" srcOrd="0" destOrd="0" presId="urn:microsoft.com/office/officeart/2005/8/layout/vList3"/>
    <dgm:cxn modelId="{AA2530E7-272E-254A-8887-055D90A8E14B}" srcId="{90962B67-56DF-2B4A-B00B-E3CD1F557695}" destId="{632AB310-AA23-6048-8A24-9BF5402B095F}" srcOrd="0" destOrd="0" parTransId="{0099EC22-9CC7-A944-8931-181143166811}" sibTransId="{3F9A0CC0-E54B-0748-B4DF-250817C8D17E}"/>
    <dgm:cxn modelId="{E849717F-CC24-43BA-BF47-62891885F31D}" type="presParOf" srcId="{8825C8AC-4340-7343-BECF-0D6C9F816AFA}" destId="{05F042E6-126B-9546-A6B1-5EEB3D492703}" srcOrd="0" destOrd="0" presId="urn:microsoft.com/office/officeart/2005/8/layout/vList3"/>
    <dgm:cxn modelId="{408EEE01-A7AF-40BF-806A-912D5696261E}" type="presParOf" srcId="{05F042E6-126B-9546-A6B1-5EEB3D492703}" destId="{F6CBE14D-8658-F844-8338-FF2BDE459606}" srcOrd="0" destOrd="0" presId="urn:microsoft.com/office/officeart/2005/8/layout/vList3"/>
    <dgm:cxn modelId="{794D7D32-9D89-40A3-80D6-5D520BA23906}" type="presParOf" srcId="{05F042E6-126B-9546-A6B1-5EEB3D492703}" destId="{0E738DB2-B352-B74C-84DD-BA7F830795BB}" srcOrd="1" destOrd="0" presId="urn:microsoft.com/office/officeart/2005/8/layout/vList3"/>
    <dgm:cxn modelId="{394FBFC3-D5C1-4DC9-AEC6-63AB8F6DD062}" type="presParOf" srcId="{8825C8AC-4340-7343-BECF-0D6C9F816AFA}" destId="{69A95BCA-BE5A-704F-96C9-59704D029E1C}" srcOrd="1" destOrd="0" presId="urn:microsoft.com/office/officeart/2005/8/layout/vList3"/>
    <dgm:cxn modelId="{B46C0C6C-0984-4B1F-827F-66CC98ACB231}" type="presParOf" srcId="{8825C8AC-4340-7343-BECF-0D6C9F816AFA}" destId="{8368AD55-5863-5849-9A8D-00A23DB183A4}" srcOrd="2" destOrd="0" presId="urn:microsoft.com/office/officeart/2005/8/layout/vList3"/>
    <dgm:cxn modelId="{ADC19B8E-4428-4CE8-A750-B06ADAAE6F3A}" type="presParOf" srcId="{8368AD55-5863-5849-9A8D-00A23DB183A4}" destId="{5887C235-FE0D-2A4C-B6F6-2470971CA96F}" srcOrd="0" destOrd="0" presId="urn:microsoft.com/office/officeart/2005/8/layout/vList3"/>
    <dgm:cxn modelId="{1222516E-E848-434A-9D47-6AFC96DF864B}" type="presParOf" srcId="{8368AD55-5863-5849-9A8D-00A23DB183A4}" destId="{137C01A2-99D4-A447-86A3-403E25126D5E}" srcOrd="1" destOrd="0" presId="urn:microsoft.com/office/officeart/2005/8/layout/vList3"/>
    <dgm:cxn modelId="{274C20F6-BB0D-4511-ABB5-BCC8B2277B5F}" type="presParOf" srcId="{8825C8AC-4340-7343-BECF-0D6C9F816AFA}" destId="{15DD420B-AC4C-154E-8592-16F2644467AB}" srcOrd="3" destOrd="0" presId="urn:microsoft.com/office/officeart/2005/8/layout/vList3"/>
    <dgm:cxn modelId="{7A7323A0-C670-4675-8F44-D236D2723319}" type="presParOf" srcId="{8825C8AC-4340-7343-BECF-0D6C9F816AFA}" destId="{83DB1D73-6BF3-D44A-87E5-2416E7EA57F1}" srcOrd="4" destOrd="0" presId="urn:microsoft.com/office/officeart/2005/8/layout/vList3"/>
    <dgm:cxn modelId="{90D26B32-A2F3-4371-8EEF-B2B9334C83BE}" type="presParOf" srcId="{83DB1D73-6BF3-D44A-87E5-2416E7EA57F1}" destId="{4971F503-73C1-864A-84F6-BB5F4E7598C8}" srcOrd="0" destOrd="0" presId="urn:microsoft.com/office/officeart/2005/8/layout/vList3"/>
    <dgm:cxn modelId="{1BC56725-E176-48B0-8756-2882DA37CD5C}" type="presParOf" srcId="{83DB1D73-6BF3-D44A-87E5-2416E7EA57F1}" destId="{590BB13B-E57C-0E41-960B-A0C034302F4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38DB2-B352-B74C-84DD-BA7F830795BB}">
      <dsp:nvSpPr>
        <dsp:cNvPr id="0" name=""/>
        <dsp:cNvSpPr/>
      </dsp:nvSpPr>
      <dsp:spPr>
        <a:xfrm rot="10800000">
          <a:off x="820910" y="49134"/>
          <a:ext cx="3202967" cy="142759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  <a:lumMod val="9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  <a:ln>
          <a:noFill/>
        </a:ln>
        <a:effectLst>
          <a:outerShdw blurRad="50800" dist="12700" dir="5400000" rotWithShape="0">
            <a:srgbClr val="000000">
              <a:alpha val="37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9528" tIns="68580" rIns="128016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u="none" kern="1200" dirty="0" smtClean="0">
              <a:latin typeface="+mn-lt"/>
            </a:rPr>
            <a:t>Engineering &amp; Design</a:t>
          </a:r>
          <a:endParaRPr lang="en-US" sz="1800" kern="1200" dirty="0"/>
        </a:p>
      </dsp:txBody>
      <dsp:txXfrm rot="10800000">
        <a:off x="1177808" y="49134"/>
        <a:ext cx="2846069" cy="1427591"/>
      </dsp:txXfrm>
    </dsp:sp>
    <dsp:sp modelId="{F6CBE14D-8658-F844-8338-FF2BDE459606}">
      <dsp:nvSpPr>
        <dsp:cNvPr id="0" name=""/>
        <dsp:cNvSpPr/>
      </dsp:nvSpPr>
      <dsp:spPr>
        <a:xfrm>
          <a:off x="47754" y="49134"/>
          <a:ext cx="1427591" cy="142759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12700" dir="5400000" rotWithShape="0">
            <a:srgbClr val="000000">
              <a:alpha val="37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7C01A2-99D4-A447-86A3-403E25126D5E}">
      <dsp:nvSpPr>
        <dsp:cNvPr id="0" name=""/>
        <dsp:cNvSpPr/>
      </dsp:nvSpPr>
      <dsp:spPr>
        <a:xfrm rot="10800000">
          <a:off x="820910" y="1842243"/>
          <a:ext cx="3202967" cy="142759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  <a:lumMod val="9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  <a:ln>
          <a:noFill/>
        </a:ln>
        <a:effectLst>
          <a:outerShdw blurRad="50800" dist="12700" dir="5400000" rotWithShape="0">
            <a:srgbClr val="000000">
              <a:alpha val="37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9528" tIns="68580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u="none" kern="1200" dirty="0" smtClean="0">
              <a:latin typeface="+mn-lt"/>
            </a:rPr>
            <a:t>Fabrication</a:t>
          </a:r>
          <a:endParaRPr lang="en-US" sz="18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400" u="none" kern="1200" dirty="0" smtClean="0">
              <a:latin typeface="+mn-lt"/>
            </a:rPr>
            <a:t>Machining &amp; Maintenance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400" u="none" kern="1200" dirty="0" smtClean="0">
              <a:latin typeface="+mn-lt"/>
            </a:rPr>
            <a:t>Preparation &amp; Subcontracting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400" u="none" kern="1200" dirty="0" smtClean="0">
              <a:latin typeface="+mn-lt"/>
            </a:rPr>
            <a:t>Assembly &amp; Forming</a:t>
          </a:r>
          <a:endParaRPr lang="en-US" sz="1400" kern="1200" dirty="0"/>
        </a:p>
      </dsp:txBody>
      <dsp:txXfrm rot="10800000">
        <a:off x="1177808" y="1842243"/>
        <a:ext cx="2846069" cy="1427591"/>
      </dsp:txXfrm>
    </dsp:sp>
    <dsp:sp modelId="{5887C235-FE0D-2A4C-B6F6-2470971CA96F}">
      <dsp:nvSpPr>
        <dsp:cNvPr id="0" name=""/>
        <dsp:cNvSpPr/>
      </dsp:nvSpPr>
      <dsp:spPr>
        <a:xfrm>
          <a:off x="47754" y="1842243"/>
          <a:ext cx="1427591" cy="142759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0800" dist="12700" dir="5400000" rotWithShape="0">
            <a:srgbClr val="000000">
              <a:alpha val="37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0BB13B-E57C-0E41-960B-A0C034302F47}">
      <dsp:nvSpPr>
        <dsp:cNvPr id="0" name=""/>
        <dsp:cNvSpPr/>
      </dsp:nvSpPr>
      <dsp:spPr>
        <a:xfrm rot="10800000">
          <a:off x="820910" y="3695981"/>
          <a:ext cx="3202967" cy="142759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  <a:lumMod val="9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  <a:ln>
          <a:noFill/>
        </a:ln>
        <a:effectLst>
          <a:outerShdw blurRad="50800" dist="12700" dir="5400000" rotWithShape="0">
            <a:srgbClr val="000000">
              <a:alpha val="37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9528" tIns="68580" rIns="128016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u="none" kern="1200" dirty="0" smtClean="0">
              <a:latin typeface="+mn-lt"/>
            </a:rPr>
            <a:t>Materials &amp; Metrology</a:t>
          </a:r>
          <a:endParaRPr lang="en-US" sz="1800" kern="1200" dirty="0"/>
        </a:p>
      </dsp:txBody>
      <dsp:txXfrm rot="10800000">
        <a:off x="1177808" y="3695981"/>
        <a:ext cx="2846069" cy="1427591"/>
      </dsp:txXfrm>
    </dsp:sp>
    <dsp:sp modelId="{4971F503-73C1-864A-84F6-BB5F4E7598C8}">
      <dsp:nvSpPr>
        <dsp:cNvPr id="0" name=""/>
        <dsp:cNvSpPr/>
      </dsp:nvSpPr>
      <dsp:spPr>
        <a:xfrm>
          <a:off x="47754" y="3695981"/>
          <a:ext cx="1427591" cy="1427591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0800" dist="12700" dir="5400000" rotWithShape="0">
            <a:srgbClr val="000000">
              <a:alpha val="37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8FD9D-491A-144C-B3D0-EBC24CA430E8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75883-5BA1-B245-AB5A-D62BEE1304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375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6473A6-6214-EA47-B13F-592B071F9373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5ED40-D732-8547-95CE-FE60EF82A9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700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370 staff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5ED40-D732-8547-95CE-FE60EF82A9A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128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43" y="1144314"/>
            <a:ext cx="7599421" cy="488535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3124200" y="6330291"/>
            <a:ext cx="3098470" cy="2134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GRT CERN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043" y="436567"/>
            <a:ext cx="7599422" cy="7077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37" y="1282637"/>
            <a:ext cx="7599421" cy="48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33029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30291"/>
            <a:ext cx="2895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n-GB" smtClean="0"/>
              <a:t>GRT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6547" y="633029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n-US" dirty="0" smtClean="0"/>
              <a:t> </a:t>
            </a:r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24017" y="6226377"/>
            <a:ext cx="804144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hdr="0"/>
  <p:txStyles>
    <p:titleStyle>
      <a:lvl1pPr algn="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-dep.web.cern.ch/en-dep/Groups/MME/Default.dwt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0496" y="1877610"/>
            <a:ext cx="6124720" cy="1233161"/>
          </a:xfrm>
          <a:solidFill>
            <a:schemeClr val="accent4">
              <a:lumMod val="20000"/>
              <a:lumOff val="80000"/>
            </a:schemeClr>
          </a:solidFill>
          <a:ln w="25400"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en-GB" dirty="0" err="1" smtClean="0"/>
              <a:t>Accueil</a:t>
            </a:r>
            <a:endParaRPr lang="fr-FR" sz="2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AC5B1FEA-406A-7749-A5C3-DDCB5F67A4C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050" name="Picture 2" descr="http://en-dep.web.cern.ch/en-dep/Groups/MME/MME-Group-Pictures/mme-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275" y="803743"/>
            <a:ext cx="2563201" cy="603106"/>
          </a:xfrm>
          <a:prstGeom prst="rect">
            <a:avLst/>
          </a:prstGeom>
          <a:noFill/>
        </p:spPr>
      </p:pic>
      <p:sp>
        <p:nvSpPr>
          <p:cNvPr id="8" name="Rectangle 7"/>
          <p:cNvSpPr>
            <a:spLocks/>
          </p:cNvSpPr>
          <p:nvPr/>
        </p:nvSpPr>
        <p:spPr bwMode="auto">
          <a:xfrm rot="16200000">
            <a:off x="-1120528" y="3122072"/>
            <a:ext cx="3250890" cy="36933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/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+mj-lt"/>
                <a:ea typeface="Palatino" charset="0"/>
                <a:cs typeface="Palatino"/>
              </a:rPr>
              <a:t>Engineering Department</a:t>
            </a:r>
          </a:p>
        </p:txBody>
      </p:sp>
      <p:sp>
        <p:nvSpPr>
          <p:cNvPr id="12" name="Oval 11"/>
          <p:cNvSpPr>
            <a:spLocks/>
          </p:cNvSpPr>
          <p:nvPr/>
        </p:nvSpPr>
        <p:spPr bwMode="auto">
          <a:xfrm rot="16200000">
            <a:off x="157328" y="5107417"/>
            <a:ext cx="722811" cy="722811"/>
          </a:xfrm>
          <a:prstGeom prst="ellipse">
            <a:avLst/>
          </a:prstGeom>
          <a:solidFill>
            <a:srgbClr val="6E6E6E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79375" dist="38100" dir="2700000" algn="ctr" rotWithShape="0">
              <a:schemeClr val="bg1">
                <a:lumMod val="65000"/>
                <a:alpha val="92000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28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EN</a:t>
            </a:r>
          </a:p>
        </p:txBody>
      </p:sp>
      <p:sp>
        <p:nvSpPr>
          <p:cNvPr id="3" name="Rectangle 2"/>
          <p:cNvSpPr/>
          <p:nvPr/>
        </p:nvSpPr>
        <p:spPr>
          <a:xfrm>
            <a:off x="2541311" y="3134521"/>
            <a:ext cx="44057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363" lvl="1" algn="ctr">
              <a:lnSpc>
                <a:spcPct val="120000"/>
              </a:lnSpc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Bertinelli 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EN/MME</a:t>
            </a:r>
          </a:p>
          <a:p>
            <a:pPr marL="233363" lvl="1" algn="ctr">
              <a:lnSpc>
                <a:spcPct val="120000"/>
              </a:lnSpc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(4 Juin, 2014 - 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 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minutes)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84880" y="434467"/>
            <a:ext cx="6330203" cy="494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363" lvl="1" algn="ctr">
              <a:lnSpc>
                <a:spcPct val="120000"/>
              </a:lnSpc>
            </a:pPr>
            <a:r>
              <a:rPr lang="fr-FR" sz="2400" i="1" dirty="0" smtClean="0"/>
              <a:t>Groupe </a:t>
            </a:r>
            <a:r>
              <a:rPr lang="fr-FR" sz="2400" i="1" dirty="0"/>
              <a:t>de </a:t>
            </a:r>
            <a:r>
              <a:rPr lang="fr-FR" sz="2400" i="1" dirty="0" smtClean="0"/>
              <a:t>Recherche </a:t>
            </a:r>
            <a:r>
              <a:rPr lang="fr-FR" sz="2400" i="1" dirty="0"/>
              <a:t>sur le </a:t>
            </a:r>
            <a:r>
              <a:rPr lang="fr-FR" sz="2400" i="1" dirty="0" smtClean="0"/>
              <a:t>Tolérancement</a:t>
            </a:r>
            <a:endParaRPr lang="fr-FR" sz="2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GRT CERN</a:t>
            </a:r>
            <a:endParaRPr lang="en-US" dirty="0"/>
          </a:p>
        </p:txBody>
      </p:sp>
      <p:pic>
        <p:nvPicPr>
          <p:cNvPr id="16" name="Image 7" descr="LOGO-60-CERN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27" y="88138"/>
            <a:ext cx="1603169" cy="692657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504875" y="4461615"/>
            <a:ext cx="4346370" cy="1392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3363" lvl="1">
              <a:lnSpc>
                <a:spcPct val="120000"/>
              </a:lnSpc>
              <a:spcBef>
                <a:spcPts val="0"/>
              </a:spcBef>
            </a:pPr>
            <a:r>
              <a:rPr lang="fr-FR" dirty="0" smtClean="0"/>
              <a:t>Bienvenus au CERN</a:t>
            </a:r>
          </a:p>
          <a:p>
            <a:pPr marL="233363" lvl="1">
              <a:lnSpc>
                <a:spcPct val="120000"/>
              </a:lnSpc>
              <a:spcBef>
                <a:spcPts val="0"/>
              </a:spcBef>
            </a:pPr>
            <a:r>
              <a:rPr lang="fr-FR" dirty="0" smtClean="0"/>
              <a:t>CERN, EN et MME</a:t>
            </a:r>
          </a:p>
          <a:p>
            <a:pPr marL="233363" lvl="1">
              <a:lnSpc>
                <a:spcPct val="120000"/>
              </a:lnSpc>
              <a:spcBef>
                <a:spcPts val="0"/>
              </a:spcBef>
            </a:pPr>
            <a:r>
              <a:rPr lang="fr-FR" dirty="0" smtClean="0"/>
              <a:t>Un appel personnel …</a:t>
            </a:r>
          </a:p>
        </p:txBody>
      </p:sp>
    </p:spTree>
    <p:extLst>
      <p:ext uri="{BB962C8B-B14F-4D97-AF65-F5344CB8AC3E}">
        <p14:creationId xmlns:p14="http://schemas.microsoft.com/office/powerpoint/2010/main" val="419180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AC5B1FEA-406A-7749-A5C3-DDCB5F67A4C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44179" y="1908857"/>
            <a:ext cx="7983121" cy="2746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63" lvl="1" indent="0" algn="ctr">
              <a:lnSpc>
                <a:spcPct val="120000"/>
              </a:lnSpc>
              <a:buNone/>
            </a:pPr>
            <a:r>
              <a:rPr lang="fr-FR" sz="3600" dirty="0" smtClean="0"/>
              <a:t>Merci pour l’attention</a:t>
            </a:r>
          </a:p>
          <a:p>
            <a:pPr marL="4763" lvl="1" indent="0" algn="ctr">
              <a:lnSpc>
                <a:spcPct val="120000"/>
              </a:lnSpc>
              <a:buNone/>
            </a:pPr>
            <a:r>
              <a:rPr lang="fr-FR" sz="3600" dirty="0" smtClean="0"/>
              <a:t>Passez deux bonnes journées au CERN</a:t>
            </a:r>
          </a:p>
          <a:p>
            <a:pPr marL="4763" lvl="1" indent="0" algn="ctr">
              <a:lnSpc>
                <a:spcPct val="120000"/>
              </a:lnSpc>
              <a:buNone/>
            </a:pPr>
            <a:r>
              <a:rPr lang="fr-FR" sz="3600" dirty="0" smtClean="0"/>
              <a:t>fun et travail</a:t>
            </a:r>
          </a:p>
        </p:txBody>
      </p:sp>
      <p:pic>
        <p:nvPicPr>
          <p:cNvPr id="12" name="Image 7" descr="LOGO-60-CER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79" y="196390"/>
            <a:ext cx="1603169" cy="69265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GRT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10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AC5B1FEA-406A-7749-A5C3-DDCB5F67A4C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GRT CERN</a:t>
            </a:r>
            <a:endParaRPr lang="en-US" dirty="0"/>
          </a:p>
        </p:txBody>
      </p:sp>
      <p:pic>
        <p:nvPicPr>
          <p:cNvPr id="15" name="Image 7" descr="LOGO-60-CER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79" y="196390"/>
            <a:ext cx="1603169" cy="692657"/>
          </a:xfrm>
          <a:prstGeom prst="rect">
            <a:avLst/>
          </a:prstGeom>
        </p:spPr>
      </p:pic>
      <p:pic>
        <p:nvPicPr>
          <p:cNvPr id="1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54" y="1111304"/>
            <a:ext cx="3866230" cy="2644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2561146" y="181439"/>
            <a:ext cx="6235612" cy="699198"/>
          </a:xfrm>
          <a:prstGeom prst="rect">
            <a:avLst/>
          </a:prstGeom>
          <a:solidFill>
            <a:srgbClr val="FFFFFF"/>
          </a:solidFill>
        </p:spPr>
        <p:txBody>
          <a:bodyPr vert="horz" anchor="ctr" anchorCtr="0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cs typeface="Bookman Old Style"/>
              </a:rPr>
              <a:t>CERN is a Global Lab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60125" y="1111304"/>
            <a:ext cx="4236633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Cambria"/>
                <a:cs typeface="Cambria"/>
              </a:rPr>
              <a:t>CERN was founded in 1954 as a </a:t>
            </a:r>
            <a:r>
              <a:rPr lang="en-US" sz="2400" i="1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mbria"/>
                <a:cs typeface="Cambria"/>
              </a:rPr>
              <a:t>Peace Initiative </a:t>
            </a:r>
            <a:r>
              <a:rPr lang="en-US" sz="2400" dirty="0">
                <a:latin typeface="Cambria"/>
                <a:cs typeface="Cambria"/>
              </a:rPr>
              <a:t>by 12 European </a:t>
            </a:r>
            <a:r>
              <a:rPr lang="en-US" sz="2400" dirty="0" smtClean="0">
                <a:latin typeface="Cambria"/>
                <a:cs typeface="Cambria"/>
              </a:rPr>
              <a:t>States</a:t>
            </a:r>
          </a:p>
          <a:p>
            <a:pPr algn="just">
              <a:spcBef>
                <a:spcPts val="600"/>
              </a:spcBef>
            </a:pPr>
            <a:r>
              <a:rPr lang="en-US" sz="2400" dirty="0" smtClean="0">
                <a:latin typeface="Cambria"/>
                <a:cs typeface="Cambria"/>
              </a:rPr>
              <a:t>Today it counts 21 Member States : </a:t>
            </a:r>
            <a:r>
              <a:rPr lang="en-US" sz="2400" dirty="0">
                <a:latin typeface="Cambria"/>
                <a:cs typeface="Cambria"/>
              </a:rPr>
              <a:t>Austria, Belgium, Bulgaria, the Czech Republic, Denmark, Finland, France, Germany, Greece, Hungary, Israel, Italy, the Netherlands, Norway, Poland, Portugal, Slovakia, Spain, Sweden, Switzerland and the United Kingdom 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61962" y="3810502"/>
            <a:ext cx="3854121" cy="238136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 defTabSz="914400">
              <a:spcBef>
                <a:spcPts val="600"/>
              </a:spcBef>
              <a:buClr>
                <a:srgbClr val="DDDDDD"/>
              </a:buClr>
              <a:buSzPct val="75000"/>
              <a:buFont typeface="Arial"/>
              <a:buNone/>
            </a:pPr>
            <a:r>
              <a:rPr lang="en-US" sz="1600" dirty="0" smtClean="0">
                <a:solidFill>
                  <a:srgbClr val="0055A0"/>
                </a:solidFill>
              </a:rPr>
              <a:t>2300 staff</a:t>
            </a:r>
          </a:p>
          <a:p>
            <a:pPr marL="448056" lvl="1" indent="0" algn="just" defTabSz="914400">
              <a:spcBef>
                <a:spcPts val="600"/>
              </a:spcBef>
              <a:buClr>
                <a:srgbClr val="DDDDDD"/>
              </a:buClr>
              <a:buSzPct val="75000"/>
              <a:buFont typeface="Arial"/>
              <a:buNone/>
            </a:pPr>
            <a:r>
              <a:rPr lang="en-US" sz="1400" dirty="0" smtClean="0">
                <a:solidFill>
                  <a:srgbClr val="0055A0"/>
                </a:solidFill>
              </a:rPr>
              <a:t>physicists, engineers, technicians, administrative personnel</a:t>
            </a:r>
          </a:p>
          <a:p>
            <a:pPr marL="36576" indent="0" algn="just" defTabSz="914400">
              <a:spcBef>
                <a:spcPts val="600"/>
              </a:spcBef>
              <a:buClr>
                <a:srgbClr val="DDDDDD"/>
              </a:buClr>
              <a:buSzPct val="75000"/>
              <a:buFont typeface="Arial"/>
              <a:buNone/>
            </a:pPr>
            <a:r>
              <a:rPr lang="en-US" sz="1600" dirty="0" smtClean="0">
                <a:solidFill>
                  <a:srgbClr val="0055A0"/>
                </a:solidFill>
              </a:rPr>
              <a:t>1000 personnel on contract</a:t>
            </a:r>
          </a:p>
          <a:p>
            <a:pPr marL="36576" indent="0" algn="just" defTabSz="914400">
              <a:spcBef>
                <a:spcPts val="600"/>
              </a:spcBef>
              <a:buClr>
                <a:srgbClr val="DDDDDD"/>
              </a:buClr>
              <a:buSzPct val="75000"/>
              <a:buFont typeface="Arial"/>
              <a:buNone/>
            </a:pPr>
            <a:r>
              <a:rPr lang="en-US" sz="1600" dirty="0" smtClean="0">
                <a:solidFill>
                  <a:srgbClr val="0055A0"/>
                </a:solidFill>
              </a:rPr>
              <a:t>11000 users </a:t>
            </a:r>
          </a:p>
          <a:p>
            <a:pPr marL="448056" lvl="1" indent="0" algn="just" defTabSz="914400">
              <a:spcBef>
                <a:spcPts val="600"/>
              </a:spcBef>
              <a:buClr>
                <a:srgbClr val="DDDDDD"/>
              </a:buClr>
              <a:buSzPct val="75000"/>
              <a:buFont typeface="Arial"/>
              <a:buNone/>
            </a:pPr>
            <a:r>
              <a:rPr lang="en-US" sz="1400" dirty="0" smtClean="0">
                <a:solidFill>
                  <a:srgbClr val="0055A0"/>
                </a:solidFill>
              </a:rPr>
              <a:t>who represent more than half of the living particle physicists originating from 500 universities and institutes and of more than 80 nationalities</a:t>
            </a:r>
            <a:endParaRPr lang="en-US" sz="14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68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AC5B1FEA-406A-7749-A5C3-DDCB5F67A4C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GRT CERN</a:t>
            </a:r>
            <a:endParaRPr lang="en-US" dirty="0"/>
          </a:p>
        </p:txBody>
      </p:sp>
      <p:pic>
        <p:nvPicPr>
          <p:cNvPr id="15" name="Image 7" descr="LOGO-60-CER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79" y="196390"/>
            <a:ext cx="1603169" cy="692657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55319" y="196390"/>
            <a:ext cx="8077200" cy="609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Nos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outils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…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304800" y="2525713"/>
            <a:ext cx="2971800" cy="161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600" b="1" dirty="0" smtClean="0">
                <a:solidFill>
                  <a:schemeClr val="tx2"/>
                </a:solidFill>
                <a:latin typeface="Optima"/>
                <a:cs typeface="Optima"/>
              </a:rPr>
              <a:t>2. Detectors : </a:t>
            </a:r>
            <a:br>
              <a:rPr lang="en-US" sz="1600" b="1" dirty="0" smtClean="0">
                <a:solidFill>
                  <a:schemeClr val="tx2"/>
                </a:solidFill>
                <a:latin typeface="Optima"/>
                <a:cs typeface="Optima"/>
              </a:rPr>
            </a:br>
            <a:r>
              <a:rPr lang="en-US" sz="1600" dirty="0" smtClean="0">
                <a:latin typeface="Optima"/>
                <a:cs typeface="Optima"/>
              </a:rPr>
              <a:t>Gigantic instruments that observe and record  the results of the collisions</a:t>
            </a:r>
          </a:p>
          <a:p>
            <a:pPr eaLnBrk="1" hangingPunct="1">
              <a:spcBef>
                <a:spcPct val="20000"/>
              </a:spcBef>
            </a:pPr>
            <a:r>
              <a:rPr lang="en-US" sz="1600" dirty="0" smtClean="0">
                <a:latin typeface="Optima"/>
                <a:cs typeface="Optima"/>
              </a:rPr>
              <a:t>(particle trajectories, energy,  charge…)</a:t>
            </a:r>
            <a:endParaRPr lang="en-US" sz="1600" dirty="0">
              <a:latin typeface="Optima"/>
              <a:cs typeface="Optima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304800" y="990600"/>
            <a:ext cx="2590800" cy="11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600" b="1" dirty="0" smtClean="0">
                <a:solidFill>
                  <a:schemeClr val="tx2"/>
                </a:solidFill>
                <a:latin typeface="Optima"/>
                <a:cs typeface="Optima"/>
              </a:rPr>
              <a:t>1. Particle accelerator</a:t>
            </a:r>
            <a:r>
              <a:rPr lang="en-US" sz="1600" dirty="0" smtClean="0">
                <a:solidFill>
                  <a:schemeClr val="tx2"/>
                </a:solidFill>
                <a:latin typeface="Optima"/>
                <a:cs typeface="Optima"/>
              </a:rPr>
              <a:t> : </a:t>
            </a:r>
            <a:endParaRPr lang="en-US" sz="1600" dirty="0" smtClean="0">
              <a:latin typeface="Optima"/>
              <a:cs typeface="Optima"/>
            </a:endParaRPr>
          </a:p>
          <a:p>
            <a:pPr eaLnBrk="1" hangingPunct="1">
              <a:spcBef>
                <a:spcPct val="20000"/>
              </a:spcBef>
            </a:pPr>
            <a:r>
              <a:rPr lang="en-US" sz="1600" dirty="0" smtClean="0">
                <a:latin typeface="Optima"/>
                <a:cs typeface="Optima"/>
              </a:rPr>
              <a:t>Boost particles to high energies and make them collide</a:t>
            </a: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304800" y="4560887"/>
            <a:ext cx="2895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Optima"/>
                <a:cs typeface="Optima"/>
              </a:rPr>
              <a:t>3. Computers : </a:t>
            </a:r>
          </a:p>
          <a:p>
            <a:r>
              <a:rPr lang="en-US" sz="1600" dirty="0" smtClean="0">
                <a:latin typeface="Optima"/>
                <a:cs typeface="Optima"/>
              </a:rPr>
              <a:t>Collect, store, and send around the world the big quantity of data received  from the detectors for data analysis.  </a:t>
            </a:r>
            <a:endParaRPr lang="en-US" sz="1600" dirty="0">
              <a:latin typeface="Optima"/>
              <a:cs typeface="Optima"/>
            </a:endParaRPr>
          </a:p>
        </p:txBody>
      </p:sp>
      <p:pic>
        <p:nvPicPr>
          <p:cNvPr id="23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4746" y="1119188"/>
            <a:ext cx="5369422" cy="4443412"/>
          </a:xfrm>
          <a:prstGeom prst="rect">
            <a:avLst/>
          </a:prstGeom>
          <a:noFill/>
          <a:ln w="76200" cmpd="sng">
            <a:solidFill>
              <a:schemeClr val="bg1"/>
            </a:solidFill>
            <a:miter lim="800000"/>
            <a:headEnd/>
            <a:tailEnd/>
          </a:ln>
          <a:effectLst>
            <a:outerShdw blurRad="6985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40000"/>
            </a:camera>
            <a:lightRig rig="threePt" dir="t"/>
          </a:scene3d>
          <a:sp3d>
            <a:bevelT w="38100" h="38100"/>
          </a:sp3d>
        </p:spPr>
      </p:pic>
      <p:pic>
        <p:nvPicPr>
          <p:cNvPr id="24" name="Picture 23" descr="CMS-2007-insertionintern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990600"/>
            <a:ext cx="5768418" cy="4724400"/>
          </a:xfrm>
          <a:prstGeom prst="rect">
            <a:avLst/>
          </a:prstGeom>
          <a:ln w="76200" cmpd="sng">
            <a:solidFill>
              <a:schemeClr val="bg1"/>
            </a:solidFill>
            <a:miter lim="800000"/>
          </a:ln>
          <a:effectLst>
            <a:outerShdw blurRad="6985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420000"/>
            </a:camera>
            <a:lightRig rig="threePt" dir="t"/>
          </a:scene3d>
          <a:sp3d>
            <a:bevelT w="38100" h="38100"/>
          </a:sp3d>
        </p:spPr>
      </p:pic>
      <p:pic>
        <p:nvPicPr>
          <p:cNvPr id="25" name="Picture 45" descr="LHC&amp;AlpsCo.psd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52400"/>
            <a:ext cx="4354513" cy="6169068"/>
          </a:xfrm>
          <a:prstGeom prst="rect">
            <a:avLst/>
          </a:prstGeom>
          <a:noFill/>
          <a:ln w="76200" cmpd="sng">
            <a:solidFill>
              <a:schemeClr val="bg1"/>
            </a:solidFill>
            <a:miter lim="800000"/>
            <a:headEnd/>
            <a:tailEnd/>
          </a:ln>
          <a:effectLst>
            <a:outerShdw blurRad="6985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20000"/>
            </a:camera>
            <a:lightRig rig="threePt" dir="t"/>
          </a:scene3d>
          <a:sp3d>
            <a:bevelT w="38100" h="38100"/>
          </a:sp3d>
        </p:spPr>
      </p:pic>
    </p:spTree>
    <p:extLst>
      <p:ext uri="{BB962C8B-B14F-4D97-AF65-F5344CB8AC3E}">
        <p14:creationId xmlns:p14="http://schemas.microsoft.com/office/powerpoint/2010/main" val="91465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AC5B1FEA-406A-7749-A5C3-DDCB5F67A4C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GRT CERN</a:t>
            </a:r>
            <a:endParaRPr lang="en-US" dirty="0"/>
          </a:p>
        </p:txBody>
      </p:sp>
      <p:pic>
        <p:nvPicPr>
          <p:cNvPr id="15" name="Image 7" descr="LOGO-60-CER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79" y="196390"/>
            <a:ext cx="1603169" cy="69265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318520" y="1971323"/>
            <a:ext cx="1871712" cy="635948"/>
            <a:chOff x="388866" y="779815"/>
            <a:chExt cx="1871712" cy="635948"/>
          </a:xfrm>
          <a:scene3d>
            <a:camera prst="orthographicFront"/>
            <a:lightRig rig="flat" dir="t"/>
          </a:scene3d>
        </p:grpSpPr>
        <p:sp>
          <p:nvSpPr>
            <p:cNvPr id="12" name="Round Diagonal Corner Rectangle 11"/>
            <p:cNvSpPr/>
            <p:nvPr/>
          </p:nvSpPr>
          <p:spPr>
            <a:xfrm>
              <a:off x="388866" y="779815"/>
              <a:ext cx="1871712" cy="635948"/>
            </a:xfrm>
            <a:prstGeom prst="round2DiagRect">
              <a:avLst/>
            </a:prstGeom>
            <a:gradFill rotWithShape="0">
              <a:gsLst>
                <a:gs pos="0">
                  <a:srgbClr val="003399"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003399"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003399"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14" name="Round Diagonal Corner Rectangle 4"/>
            <p:cNvSpPr/>
            <p:nvPr/>
          </p:nvSpPr>
          <p:spPr>
            <a:xfrm>
              <a:off x="419910" y="810859"/>
              <a:ext cx="1809624" cy="5738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Head of Department’s Office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(EN-HDO)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R. Saban</a:t>
              </a:r>
              <a:endParaRPr kumimoji="0" lang="fr-FR" sz="900" b="0" i="0" u="none" strike="noStrike" kern="1200" cap="none" normalizeH="0" baseline="0" dirty="0" smtClean="0">
                <a:ln/>
                <a:solidFill>
                  <a:srgbClr val="336699"/>
                </a:solidFill>
                <a:effectLst/>
                <a:latin typeface="Verdan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576876" y="1971323"/>
            <a:ext cx="1871712" cy="635948"/>
            <a:chOff x="2493983" y="779815"/>
            <a:chExt cx="1871712" cy="635948"/>
          </a:xfrm>
          <a:scene3d>
            <a:camera prst="orthographicFront"/>
            <a:lightRig rig="flat" dir="t"/>
          </a:scene3d>
        </p:grpSpPr>
        <p:sp>
          <p:nvSpPr>
            <p:cNvPr id="17" name="Round Diagonal Corner Rectangle 16"/>
            <p:cNvSpPr/>
            <p:nvPr/>
          </p:nvSpPr>
          <p:spPr>
            <a:xfrm>
              <a:off x="2493983" y="779815"/>
              <a:ext cx="1871712" cy="635948"/>
            </a:xfrm>
            <a:prstGeom prst="round2DiagRect">
              <a:avLst/>
            </a:prstGeom>
            <a:gradFill rotWithShape="0">
              <a:gsLst>
                <a:gs pos="0">
                  <a:srgbClr val="003399"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003399"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003399"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18" name="Round Diagonal Corner Rectangle 4"/>
            <p:cNvSpPr/>
            <p:nvPr/>
          </p:nvSpPr>
          <p:spPr>
            <a:xfrm>
              <a:off x="2525027" y="810859"/>
              <a:ext cx="1809624" cy="5738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Cooling &amp; Ventilation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(EN-CV)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M. Nonis</a:t>
              </a:r>
              <a:endParaRPr kumimoji="0" lang="fr-FR" sz="900" b="0" i="0" u="none" strike="noStrike" kern="1200" cap="none" normalizeH="0" baseline="0" dirty="0" smtClean="0">
                <a:ln/>
                <a:solidFill>
                  <a:srgbClr val="336699"/>
                </a:solidFill>
                <a:effectLst/>
                <a:latin typeface="Verdan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18520" y="2827896"/>
            <a:ext cx="1871712" cy="635948"/>
            <a:chOff x="388866" y="1649168"/>
            <a:chExt cx="1871712" cy="635948"/>
          </a:xfrm>
          <a:scene3d>
            <a:camera prst="orthographicFront"/>
            <a:lightRig rig="flat" dir="t"/>
          </a:scene3d>
        </p:grpSpPr>
        <p:sp>
          <p:nvSpPr>
            <p:cNvPr id="20" name="Round Diagonal Corner Rectangle 19"/>
            <p:cNvSpPr/>
            <p:nvPr/>
          </p:nvSpPr>
          <p:spPr>
            <a:xfrm>
              <a:off x="388866" y="1649168"/>
              <a:ext cx="1871712" cy="635948"/>
            </a:xfrm>
            <a:prstGeom prst="round2DiagRect">
              <a:avLst/>
            </a:prstGeom>
            <a:gradFill rotWithShape="0">
              <a:gsLst>
                <a:gs pos="0">
                  <a:srgbClr val="003399"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003399"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003399"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21" name="Round Diagonal Corner Rectangle 4"/>
            <p:cNvSpPr/>
            <p:nvPr/>
          </p:nvSpPr>
          <p:spPr>
            <a:xfrm>
              <a:off x="419910" y="1680212"/>
              <a:ext cx="1809624" cy="5738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Electrical Engineering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(EN-EL)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F. Duval</a:t>
              </a:r>
              <a:endParaRPr kumimoji="0" lang="fr-FR" sz="900" b="0" i="0" u="none" strike="noStrike" kern="1200" cap="none" normalizeH="0" baseline="0" dirty="0" smtClean="0">
                <a:ln/>
                <a:solidFill>
                  <a:srgbClr val="336699"/>
                </a:solidFill>
                <a:effectLst/>
                <a:latin typeface="Verdan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318520" y="3684469"/>
            <a:ext cx="1871712" cy="635948"/>
            <a:chOff x="388866" y="2518521"/>
            <a:chExt cx="1871712" cy="635948"/>
          </a:xfrm>
          <a:scene3d>
            <a:camera prst="orthographicFront"/>
            <a:lightRig rig="flat" dir="t"/>
          </a:scene3d>
        </p:grpSpPr>
        <p:sp>
          <p:nvSpPr>
            <p:cNvPr id="23" name="Round Diagonal Corner Rectangle 22"/>
            <p:cNvSpPr/>
            <p:nvPr/>
          </p:nvSpPr>
          <p:spPr>
            <a:xfrm>
              <a:off x="388866" y="2518521"/>
              <a:ext cx="1871712" cy="635948"/>
            </a:xfrm>
            <a:prstGeom prst="round2DiagRect">
              <a:avLst/>
            </a:prstGeom>
            <a:gradFill rotWithShape="0">
              <a:gsLst>
                <a:gs pos="0">
                  <a:srgbClr val="003399"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003399"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003399"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24" name="Round Diagonal Corner Rectangle 4"/>
            <p:cNvSpPr/>
            <p:nvPr/>
          </p:nvSpPr>
          <p:spPr>
            <a:xfrm>
              <a:off x="419910" y="2549565"/>
              <a:ext cx="1809624" cy="5738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Handlling Engineering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 (EN-HE)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I. Rühl</a:t>
              </a:r>
              <a:endParaRPr kumimoji="0" lang="fr-FR" sz="900" b="0" i="0" u="none" strike="noStrike" kern="1200" cap="none" normalizeH="0" baseline="0" dirty="0" smtClean="0">
                <a:ln/>
                <a:solidFill>
                  <a:srgbClr val="336699"/>
                </a:solidFill>
                <a:effectLst/>
                <a:latin typeface="Verdan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18520" y="4541042"/>
            <a:ext cx="1871712" cy="635948"/>
            <a:chOff x="388866" y="3387874"/>
            <a:chExt cx="1871712" cy="635948"/>
          </a:xfrm>
          <a:scene3d>
            <a:camera prst="orthographicFront"/>
            <a:lightRig rig="flat" dir="t"/>
          </a:scene3d>
        </p:grpSpPr>
        <p:sp>
          <p:nvSpPr>
            <p:cNvPr id="26" name="Round Diagonal Corner Rectangle 25"/>
            <p:cNvSpPr/>
            <p:nvPr/>
          </p:nvSpPr>
          <p:spPr>
            <a:xfrm>
              <a:off x="388866" y="3387874"/>
              <a:ext cx="1871712" cy="635948"/>
            </a:xfrm>
            <a:prstGeom prst="round2DiagRect">
              <a:avLst/>
            </a:prstGeom>
            <a:gradFill rotWithShape="0">
              <a:gsLst>
                <a:gs pos="0">
                  <a:srgbClr val="003399"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003399"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003399"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27" name="Round Diagonal Corner Rectangle 4"/>
            <p:cNvSpPr/>
            <p:nvPr/>
          </p:nvSpPr>
          <p:spPr>
            <a:xfrm>
              <a:off x="419910" y="3418918"/>
              <a:ext cx="1809624" cy="5738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Machines &amp; Experimental Facilities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 (EN-MEF)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S. Baird</a:t>
              </a:r>
              <a:endParaRPr kumimoji="0" lang="fr-FR" sz="900" b="0" i="0" u="none" strike="noStrike" kern="1200" cap="none" normalizeH="0" baseline="0" dirty="0" smtClean="0">
                <a:ln/>
                <a:solidFill>
                  <a:srgbClr val="336699"/>
                </a:solidFill>
                <a:effectLst/>
                <a:latin typeface="Verdan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318520" y="5397616"/>
            <a:ext cx="1871712" cy="635948"/>
            <a:chOff x="388866" y="4257226"/>
            <a:chExt cx="1871712" cy="635948"/>
          </a:xfrm>
          <a:scene3d>
            <a:camera prst="orthographicFront"/>
            <a:lightRig rig="flat" dir="t"/>
          </a:scene3d>
        </p:grpSpPr>
        <p:sp>
          <p:nvSpPr>
            <p:cNvPr id="29" name="Round Diagonal Corner Rectangle 28"/>
            <p:cNvSpPr/>
            <p:nvPr/>
          </p:nvSpPr>
          <p:spPr>
            <a:xfrm>
              <a:off x="388866" y="4257226"/>
              <a:ext cx="1871712" cy="635948"/>
            </a:xfrm>
            <a:prstGeom prst="round2DiagRect">
              <a:avLst/>
            </a:prstGeom>
            <a:gradFill rotWithShape="0">
              <a:gsLst>
                <a:gs pos="0">
                  <a:srgbClr val="003399"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003399"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003399"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30" name="Round Diagonal Corner Rectangle 4"/>
            <p:cNvSpPr/>
            <p:nvPr/>
          </p:nvSpPr>
          <p:spPr>
            <a:xfrm>
              <a:off x="419910" y="4288270"/>
              <a:ext cx="1809624" cy="5738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Sources, Targets &amp; Interactions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 (EN-STI)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R. Losito</a:t>
              </a:r>
              <a:endParaRPr kumimoji="0" lang="fr-FR" sz="900" b="0" i="0" u="none" strike="noStrike" kern="1200" cap="none" normalizeH="0" baseline="0" dirty="0" smtClean="0">
                <a:ln/>
                <a:solidFill>
                  <a:srgbClr val="336699"/>
                </a:solidFill>
                <a:effectLst/>
                <a:latin typeface="Verdan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576876" y="2827896"/>
            <a:ext cx="1871712" cy="635948"/>
            <a:chOff x="2493983" y="1649168"/>
            <a:chExt cx="1871712" cy="635948"/>
          </a:xfrm>
          <a:scene3d>
            <a:camera prst="orthographicFront"/>
            <a:lightRig rig="flat" dir="t"/>
          </a:scene3d>
        </p:grpSpPr>
        <p:sp>
          <p:nvSpPr>
            <p:cNvPr id="32" name="Round Diagonal Corner Rectangle 31"/>
            <p:cNvSpPr/>
            <p:nvPr/>
          </p:nvSpPr>
          <p:spPr>
            <a:xfrm>
              <a:off x="2493983" y="1649168"/>
              <a:ext cx="1871712" cy="635948"/>
            </a:xfrm>
            <a:prstGeom prst="round2DiagRect">
              <a:avLst/>
            </a:prstGeom>
            <a:gradFill rotWithShape="0">
              <a:gsLst>
                <a:gs pos="0">
                  <a:srgbClr val="003399"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003399"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003399"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33" name="Round Diagonal Corner Rectangle 4"/>
            <p:cNvSpPr/>
            <p:nvPr/>
          </p:nvSpPr>
          <p:spPr>
            <a:xfrm>
              <a:off x="2525027" y="1680212"/>
              <a:ext cx="1809624" cy="5738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General Management &amp; Secretariats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(EN-GMS)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S. Prodon</a:t>
              </a:r>
              <a:endParaRPr kumimoji="0" lang="fr-FR" sz="900" b="0" i="0" u="none" strike="noStrike" kern="1200" cap="none" normalizeH="0" baseline="0" dirty="0" smtClean="0">
                <a:ln/>
                <a:solidFill>
                  <a:srgbClr val="336699"/>
                </a:solidFill>
                <a:effectLst/>
                <a:latin typeface="Verdan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576876" y="3684469"/>
            <a:ext cx="1871712" cy="635948"/>
            <a:chOff x="2493983" y="2518521"/>
            <a:chExt cx="1871712" cy="635948"/>
          </a:xfrm>
          <a:scene3d>
            <a:camera prst="orthographicFront"/>
            <a:lightRig rig="flat" dir="t"/>
          </a:scene3d>
        </p:grpSpPr>
        <p:sp>
          <p:nvSpPr>
            <p:cNvPr id="35" name="Round Diagonal Corner Rectangle 34"/>
            <p:cNvSpPr/>
            <p:nvPr/>
          </p:nvSpPr>
          <p:spPr>
            <a:xfrm>
              <a:off x="2493983" y="2518521"/>
              <a:ext cx="1871712" cy="635948"/>
            </a:xfrm>
            <a:prstGeom prst="round2DiagRect">
              <a:avLst/>
            </a:prstGeom>
            <a:gradFill rotWithShape="0">
              <a:gsLst>
                <a:gs pos="0">
                  <a:srgbClr val="003399"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003399"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003399"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36" name="Round Diagonal Corner Rectangle 4"/>
            <p:cNvSpPr/>
            <p:nvPr/>
          </p:nvSpPr>
          <p:spPr>
            <a:xfrm>
              <a:off x="2525027" y="2549565"/>
              <a:ext cx="1809624" cy="5738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Industrial Controls &amp; Engineering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 (EN-ICE)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Ph. Gayet</a:t>
              </a:r>
              <a:endParaRPr kumimoji="0" lang="fr-FR" sz="900" b="0" i="0" u="none" strike="noStrike" kern="1200" cap="none" normalizeH="0" baseline="0" dirty="0" smtClean="0">
                <a:ln/>
                <a:solidFill>
                  <a:srgbClr val="336699"/>
                </a:solidFill>
                <a:effectLst/>
                <a:latin typeface="Verdan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576876" y="4541042"/>
            <a:ext cx="1871712" cy="635948"/>
            <a:chOff x="2493983" y="3387874"/>
            <a:chExt cx="1871712" cy="635948"/>
          </a:xfrm>
          <a:scene3d>
            <a:camera prst="orthographicFront"/>
            <a:lightRig rig="flat" dir="t"/>
          </a:scene3d>
        </p:grpSpPr>
        <p:sp>
          <p:nvSpPr>
            <p:cNvPr id="38" name="Round Diagonal Corner Rectangle 37"/>
            <p:cNvSpPr/>
            <p:nvPr/>
          </p:nvSpPr>
          <p:spPr>
            <a:xfrm>
              <a:off x="2493983" y="3387874"/>
              <a:ext cx="1871712" cy="635948"/>
            </a:xfrm>
            <a:prstGeom prst="round2DiagRect">
              <a:avLst/>
            </a:prstGeom>
            <a:gradFill rotWithShape="0">
              <a:gsLst>
                <a:gs pos="0">
                  <a:srgbClr val="003399"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003399"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003399"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39" name="Round Diagonal Corner Rectangle 4"/>
            <p:cNvSpPr/>
            <p:nvPr/>
          </p:nvSpPr>
          <p:spPr>
            <a:xfrm>
              <a:off x="2525027" y="3418918"/>
              <a:ext cx="1809624" cy="5738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Mechanical &amp; Materials Engineering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 (EN-MME)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F. Bertinelli</a:t>
              </a:r>
              <a:endParaRPr kumimoji="0" lang="fr-FR" sz="900" b="0" i="0" u="none" strike="noStrike" kern="1200" cap="none" normalizeH="0" baseline="0" dirty="0" smtClean="0">
                <a:ln/>
                <a:solidFill>
                  <a:srgbClr val="336699"/>
                </a:solidFill>
                <a:effectLst/>
                <a:latin typeface="Verdana" pitchFamily="34" charset="0"/>
                <a:ea typeface="+mn-ea"/>
                <a:cs typeface="+mn-cs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5005586" y="223746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61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688905" y="309893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67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005586" y="309893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687950" y="3960395"/>
            <a:ext cx="454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27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018286" y="396039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32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005586" y="482186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76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688905" y="482186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78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688905" y="568332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17571" y="2237465"/>
            <a:ext cx="312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5912227" y="1227059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Operation</a:t>
            </a:r>
          </a:p>
          <a:p>
            <a:pPr lvl="1"/>
            <a:r>
              <a:rPr lang="en-US" dirty="0" smtClean="0"/>
              <a:t>Infrastructure</a:t>
            </a:r>
          </a:p>
          <a:p>
            <a:pPr lvl="1"/>
            <a:r>
              <a:rPr lang="en-US" dirty="0" smtClean="0"/>
              <a:t>Accelerators</a:t>
            </a:r>
          </a:p>
          <a:p>
            <a:pPr lvl="1"/>
            <a:r>
              <a:rPr lang="en-US" dirty="0" smtClean="0"/>
              <a:t>Experimental Areas</a:t>
            </a:r>
          </a:p>
          <a:p>
            <a:r>
              <a:rPr lang="en-US" dirty="0" smtClean="0"/>
              <a:t>Projects</a:t>
            </a:r>
          </a:p>
          <a:p>
            <a:pPr lvl="1"/>
            <a:r>
              <a:rPr lang="en-US" dirty="0" smtClean="0"/>
              <a:t>Consolidation</a:t>
            </a:r>
          </a:p>
          <a:p>
            <a:pPr lvl="1"/>
            <a:r>
              <a:rPr lang="en-US" dirty="0" smtClean="0"/>
              <a:t>Upgrades</a:t>
            </a:r>
          </a:p>
          <a:p>
            <a:pPr lvl="1"/>
            <a:r>
              <a:rPr lang="en-US" dirty="0" smtClean="0"/>
              <a:t>New facilities</a:t>
            </a:r>
          </a:p>
          <a:p>
            <a:pPr lvl="1"/>
            <a:r>
              <a:rPr lang="en-US" dirty="0" smtClean="0"/>
              <a:t>Design &amp; Manufacturing</a:t>
            </a:r>
          </a:p>
          <a:p>
            <a:r>
              <a:rPr lang="en-US" dirty="0" smtClean="0"/>
              <a:t>Studies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2369970" y="986740"/>
            <a:ext cx="2155554" cy="742922"/>
            <a:chOff x="1286177" y="451"/>
            <a:chExt cx="2182206" cy="545960"/>
          </a:xfrm>
          <a:scene3d>
            <a:camera prst="orthographicFront"/>
            <a:lightRig rig="flat" dir="t"/>
          </a:scene3d>
        </p:grpSpPr>
        <p:sp>
          <p:nvSpPr>
            <p:cNvPr id="51" name="Round Diagonal Corner Rectangle 50"/>
            <p:cNvSpPr/>
            <p:nvPr/>
          </p:nvSpPr>
          <p:spPr>
            <a:xfrm>
              <a:off x="1286177" y="451"/>
              <a:ext cx="2182206" cy="545960"/>
            </a:xfrm>
            <a:prstGeom prst="round2DiagRect">
              <a:avLst/>
            </a:prstGeom>
            <a:gradFill rotWithShape="0">
              <a:gsLst>
                <a:gs pos="0">
                  <a:srgbClr val="003399"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003399"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003399"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52" name="Round Diagonal Corner Rectangle 4"/>
            <p:cNvSpPr/>
            <p:nvPr/>
          </p:nvSpPr>
          <p:spPr>
            <a:xfrm>
              <a:off x="1312829" y="27103"/>
              <a:ext cx="2128902" cy="4926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1" i="0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Department Head: R. Saban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900" b="0" i="1" u="none" strike="noStrike" kern="1200" cap="none" normalizeH="0" baseline="0" dirty="0" smtClean="0">
                  <a:ln/>
                  <a:solidFill>
                    <a:srgbClr val="336699"/>
                  </a:solidFill>
                  <a:effectLst/>
                  <a:latin typeface="Verdana" pitchFamily="34" charset="0"/>
                  <a:ea typeface="+mn-ea"/>
                  <a:cs typeface="+mn-cs"/>
                </a:rPr>
                <a:t>Deputy: S. Baird</a:t>
              </a:r>
              <a:endParaRPr kumimoji="0" lang="fr-FR" sz="900" b="0" i="1" u="none" strike="noStrike" kern="1200" cap="none" normalizeH="0" baseline="0" dirty="0" smtClean="0">
                <a:ln/>
                <a:solidFill>
                  <a:srgbClr val="336699"/>
                </a:solidFill>
                <a:effectLst/>
                <a:latin typeface="Verdana" pitchFamily="34" charset="0"/>
                <a:ea typeface="+mn-ea"/>
                <a:cs typeface="+mn-cs"/>
              </a:endParaRPr>
            </a:p>
          </p:txBody>
        </p:sp>
      </p:grpSp>
      <p:sp>
        <p:nvSpPr>
          <p:cNvPr id="57" name="Title 1"/>
          <p:cNvSpPr txBox="1">
            <a:spLocks/>
          </p:cNvSpPr>
          <p:nvPr/>
        </p:nvSpPr>
        <p:spPr>
          <a:xfrm>
            <a:off x="2408046" y="148890"/>
            <a:ext cx="6362106" cy="784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EN: Engineering Department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12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AC5B1FEA-406A-7749-A5C3-DDCB5F67A4C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Image 7" descr="LOGO-60-CER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79" y="196390"/>
            <a:ext cx="1603169" cy="69265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GRT CERN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408046" y="148890"/>
            <a:ext cx="6362106" cy="784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MME : domains of activities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1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98947308"/>
              </p:ext>
            </p:extLst>
          </p:nvPr>
        </p:nvGraphicFramePr>
        <p:xfrm>
          <a:off x="123642" y="980607"/>
          <a:ext cx="4816493" cy="5139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Rectangle 19"/>
          <p:cNvSpPr/>
          <p:nvPr/>
        </p:nvSpPr>
        <p:spPr>
          <a:xfrm>
            <a:off x="4246991" y="1175277"/>
            <a:ext cx="4631169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Internal Design Office facilities, 40 designers (Staff and Industrial Support)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CATIA </a:t>
            </a:r>
            <a:r>
              <a:rPr lang="en-GB" dirty="0">
                <a:solidFill>
                  <a:schemeClr val="tx2"/>
                </a:solidFill>
              </a:rPr>
              <a:t>/ </a:t>
            </a:r>
            <a:r>
              <a:rPr lang="en-GB" dirty="0" err="1" smtClean="0">
                <a:solidFill>
                  <a:schemeClr val="tx2"/>
                </a:solidFill>
              </a:rPr>
              <a:t>SmarTeam</a:t>
            </a:r>
            <a:r>
              <a:rPr lang="en-GB" dirty="0" smtClean="0">
                <a:solidFill>
                  <a:schemeClr val="tx2"/>
                </a:solidFill>
              </a:rPr>
              <a:t>,  ANSYS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Mechanical measurements lab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258865" y="2657862"/>
            <a:ext cx="4631170" cy="203132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4000 m</a:t>
            </a:r>
            <a:r>
              <a:rPr lang="en-GB" baseline="30000" dirty="0" smtClean="0">
                <a:solidFill>
                  <a:schemeClr val="tx2"/>
                </a:solidFill>
              </a:rPr>
              <a:t>2</a:t>
            </a:r>
            <a:r>
              <a:rPr lang="en-GB" dirty="0" smtClean="0">
                <a:solidFill>
                  <a:schemeClr val="tx2"/>
                </a:solidFill>
              </a:rPr>
              <a:t> of internal workshop facilities, 50 technicians (Staff and Industrial Support): CNC machining, sheet metal work &amp; welding, electron beam &amp; laser, vacuum brazing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External subcontracting service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Free access Users workshop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246991" y="4809441"/>
            <a:ext cx="4797419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Material selection, analysis &amp; metallurgy: microscopy, mechanical testing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NDT: US, radiography, tomography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350 m</a:t>
            </a:r>
            <a:r>
              <a:rPr lang="en-GB" baseline="30000" dirty="0" smtClean="0">
                <a:solidFill>
                  <a:schemeClr val="tx2"/>
                </a:solidFill>
              </a:rPr>
              <a:t>2</a:t>
            </a:r>
            <a:r>
              <a:rPr lang="en-GB" dirty="0" smtClean="0">
                <a:solidFill>
                  <a:schemeClr val="tx2"/>
                </a:solidFill>
              </a:rPr>
              <a:t> of internal metrology facilities: CMM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1128156" y="196390"/>
            <a:ext cx="7846693" cy="692657"/>
          </a:xfrm>
          <a:prstGeom prst="rect">
            <a:avLst/>
          </a:prstGeom>
          <a:solidFill>
            <a:srgbClr val="FFFFFF"/>
          </a:solidFill>
        </p:spPr>
        <p:txBody>
          <a:bodyPr anchor="ctr"/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MME: </a:t>
            </a:r>
            <a:r>
              <a:rPr lang="fr-CH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</a:t>
            </a:r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&amp; </a:t>
            </a:r>
            <a:r>
              <a:rPr lang="fr-CH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Materials</a:t>
            </a:r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Engineering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AC5B1FEA-406A-7749-A5C3-DDCB5F67A4C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Image 7" descr="LOGO-60-CER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64" y="196390"/>
            <a:ext cx="1603169" cy="69265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GRT CERN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99234" y="1017208"/>
            <a:ext cx="744224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</a:t>
            </a:r>
            <a:r>
              <a:rPr lang="en-GB" sz="20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mandate : </a:t>
            </a:r>
            <a:r>
              <a:rPr lang="en-GB" sz="2000" dirty="0" smtClean="0">
                <a:solidFill>
                  <a:schemeClr val="tx2"/>
                </a:solidFill>
              </a:rPr>
              <a:t>provide </a:t>
            </a:r>
            <a:r>
              <a:rPr lang="en-GB" sz="2000" dirty="0">
                <a:solidFill>
                  <a:schemeClr val="tx2"/>
                </a:solidFill>
              </a:rPr>
              <a:t>to the CERN community specific </a:t>
            </a:r>
            <a:r>
              <a:rPr lang="en-GB" sz="2000" b="1" dirty="0">
                <a:solidFill>
                  <a:schemeClr val="tx2"/>
                </a:solidFill>
              </a:rPr>
              <a:t>engineering solutions combining mechanical design, production facilities and material sciences</a:t>
            </a:r>
            <a:r>
              <a:rPr lang="en-GB" sz="2000" dirty="0">
                <a:solidFill>
                  <a:schemeClr val="tx2"/>
                </a:solidFill>
              </a:rPr>
              <a:t>. This group owns, maintains and develops the </a:t>
            </a:r>
            <a:r>
              <a:rPr lang="en-GB" sz="2000" dirty="0" smtClean="0">
                <a:solidFill>
                  <a:schemeClr val="tx2"/>
                </a:solidFill>
              </a:rPr>
              <a:t>know</a:t>
            </a:r>
            <a:r>
              <a:rPr lang="en-GB" sz="2000" dirty="0">
                <a:solidFill>
                  <a:schemeClr val="tx2"/>
                </a:solidFill>
              </a:rPr>
              <a:t>-how on the mechanical </a:t>
            </a:r>
            <a:r>
              <a:rPr lang="en-GB" sz="2000" dirty="0" smtClean="0">
                <a:solidFill>
                  <a:schemeClr val="tx2"/>
                </a:solidFill>
              </a:rPr>
              <a:t>constructions in the accelerators and the </a:t>
            </a:r>
            <a:r>
              <a:rPr lang="en-GB" sz="2000" dirty="0">
                <a:solidFill>
                  <a:schemeClr val="tx2"/>
                </a:solidFill>
              </a:rPr>
              <a:t>physics detectors.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683" y="3036270"/>
            <a:ext cx="2288230" cy="265385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971" y="3062526"/>
            <a:ext cx="2921876" cy="2921876"/>
          </a:xfrm>
          <a:prstGeom prst="rect">
            <a:avLst/>
          </a:prstGeom>
        </p:spPr>
      </p:pic>
      <p:sp>
        <p:nvSpPr>
          <p:cNvPr id="23" name="Right Arrow 22"/>
          <p:cNvSpPr/>
          <p:nvPr/>
        </p:nvSpPr>
        <p:spPr>
          <a:xfrm>
            <a:off x="412074" y="3754521"/>
            <a:ext cx="900000" cy="1440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07022" y="3359651"/>
            <a:ext cx="720000" cy="3240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dirty="0"/>
              <a:t>Beam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804" y="2757312"/>
            <a:ext cx="1448074" cy="1528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8" descr="\\cern.ch\dfs\Workspaces\m\MechanicalMeasurement\Data\2012\EDMS_1168519\Pictures\The best\Installation\DSC_095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155" y="4564948"/>
            <a:ext cx="2625629" cy="1757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219771" y="5652643"/>
            <a:ext cx="3474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400" dirty="0" err="1">
                <a:solidFill>
                  <a:srgbClr val="373D54"/>
                </a:solidFill>
              </a:rPr>
              <a:t>Inermet</a:t>
            </a:r>
            <a:r>
              <a:rPr lang="en-GB" sz="1400" dirty="0">
                <a:solidFill>
                  <a:srgbClr val="373D54"/>
                </a:solidFill>
              </a:rPr>
              <a:t> : comparison </a:t>
            </a:r>
            <a:r>
              <a:rPr lang="en-GB" sz="1400" dirty="0" err="1">
                <a:solidFill>
                  <a:srgbClr val="373D54"/>
                </a:solidFill>
              </a:rPr>
              <a:t>Autodyn</a:t>
            </a:r>
            <a:r>
              <a:rPr lang="en-GB" sz="1400" dirty="0">
                <a:solidFill>
                  <a:srgbClr val="373D54"/>
                </a:solidFill>
              </a:rPr>
              <a:t> (SPH) between simulation and experiment</a:t>
            </a:r>
          </a:p>
        </p:txBody>
      </p:sp>
    </p:spTree>
    <p:extLst>
      <p:ext uri="{BB962C8B-B14F-4D97-AF65-F5344CB8AC3E}">
        <p14:creationId xmlns:p14="http://schemas.microsoft.com/office/powerpoint/2010/main" val="165733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46101"/>
            <a:ext cx="5782292" cy="707747"/>
          </a:xfrm>
        </p:spPr>
        <p:txBody>
          <a:bodyPr/>
          <a:lstStyle/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Fabrication sous-traitance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AC5B1FEA-406A-7749-A5C3-DDCB5F67A4C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Image 7" descr="LOGO-60-CER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79" y="196390"/>
            <a:ext cx="1603169" cy="69265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GRT CERN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26" y="1106385"/>
            <a:ext cx="5624985" cy="482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812" y="889047"/>
            <a:ext cx="2095500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215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AC5B1FEA-406A-7749-A5C3-DDCB5F67A4C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Image 7" descr="LOGO-60-CER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79" y="196390"/>
            <a:ext cx="1603169" cy="69265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GRT CERN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047348" y="148890"/>
            <a:ext cx="6722804" cy="784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 constat sur le tolérancement</a:t>
            </a:r>
            <a:endParaRPr lang="fr-FR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98763" y="968733"/>
            <a:ext cx="8271389" cy="4845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3363" lvl="1">
              <a:lnSpc>
                <a:spcPct val="120000"/>
              </a:lnSpc>
            </a:pPr>
            <a:r>
              <a:rPr lang="fr-FR" dirty="0" smtClean="0"/>
              <a:t>Nos partenaires en fabrication, tous pays Européens confondus, sont typiquement des entreprises de moyenne dimension</a:t>
            </a:r>
          </a:p>
          <a:p>
            <a:pPr marL="233363" lvl="1">
              <a:lnSpc>
                <a:spcPct val="120000"/>
              </a:lnSpc>
            </a:pPr>
            <a:r>
              <a:rPr lang="fr-FR" dirty="0" smtClean="0"/>
              <a:t> La tendance vers un tolérancement plus sophistiqué (p. ex. projection, mini/maxi) n’est pas ressenti comme un besoin ou une opportunité, mais plutôt une charge et un cout supplémentaires</a:t>
            </a:r>
          </a:p>
          <a:p>
            <a:pPr marL="233363" lvl="1">
              <a:lnSpc>
                <a:spcPct val="120000"/>
              </a:lnSpc>
            </a:pPr>
            <a:r>
              <a:rPr lang="fr-FR" dirty="0" smtClean="0"/>
              <a:t>Comme nous, leur travaille ne justifie pas un Bureau de Méthodes dédié</a:t>
            </a:r>
          </a:p>
          <a:p>
            <a:pPr marL="233363" lvl="1">
              <a:lnSpc>
                <a:spcPct val="120000"/>
              </a:lnSpc>
            </a:pPr>
            <a:r>
              <a:rPr lang="fr-FR" dirty="0" smtClean="0"/>
              <a:t>Ils ne sont pas </a:t>
            </a:r>
            <a:r>
              <a:rPr lang="fr-FR" smtClean="0"/>
              <a:t>des </a:t>
            </a:r>
            <a:r>
              <a:rPr lang="fr-FR" smtClean="0"/>
              <a:t>automobilistes </a:t>
            </a:r>
            <a:r>
              <a:rPr lang="fr-FR" dirty="0" smtClean="0"/>
              <a:t>…</a:t>
            </a:r>
          </a:p>
          <a:p>
            <a:pPr marL="233363" lvl="1">
              <a:lnSpc>
                <a:spcPct val="120000"/>
              </a:lnSpc>
            </a:pPr>
            <a:endParaRPr lang="fr-FR" dirty="0" smtClean="0"/>
          </a:p>
          <a:p>
            <a:pPr marL="347663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rgbClr val="0070C0"/>
                </a:solidFill>
              </a:rPr>
              <a:t>Attention a ne pas creuser une fossé entre Bureau d’Etude / métrologues et le monde de la fabrication</a:t>
            </a:r>
          </a:p>
          <a:p>
            <a:pPr marL="347663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rgbClr val="0070C0"/>
                </a:solidFill>
              </a:rPr>
              <a:t>Le but doit rester le gain en économie (dans le sens large </a:t>
            </a:r>
            <a:r>
              <a:rPr lang="fr-FR" dirty="0" smtClean="0">
                <a:solidFill>
                  <a:srgbClr val="0070C0"/>
                </a:solidFill>
              </a:rPr>
              <a:t>…)</a:t>
            </a:r>
            <a:endParaRPr lang="fr-FR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8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 Juin, 2014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fld id="{AC5B1FEA-406A-7749-A5C3-DDCB5F67A4C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2" name="Image 7" descr="LOGO-60-CER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79" y="196390"/>
            <a:ext cx="1603169" cy="69265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GRT CERN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80" y="889047"/>
            <a:ext cx="8072838" cy="572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408046" y="196389"/>
            <a:ext cx="6362106" cy="6990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Exemple récent en Norvège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21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19152</TotalTime>
  <Words>662</Words>
  <Application>Microsoft Office PowerPoint</Application>
  <PresentationFormat>On-screen Show (4:3)</PresentationFormat>
  <Paragraphs>138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Sketchbook</vt:lpstr>
      <vt:lpstr>Accueil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Fabrication sous-traitance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Bienvenus / welcome a la  Réunion Annuelle EN-MME</dc:title>
  <dc:creator>Francesco Bertinelli</dc:creator>
  <cp:lastModifiedBy>Francesco Bertinelli</cp:lastModifiedBy>
  <cp:revision>1188</cp:revision>
  <dcterms:created xsi:type="dcterms:W3CDTF">2010-12-06T08:06:36Z</dcterms:created>
  <dcterms:modified xsi:type="dcterms:W3CDTF">2014-06-04T06:42:46Z</dcterms:modified>
</cp:coreProperties>
</file>