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video/unknown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86" r:id="rId2"/>
    <p:sldId id="257" r:id="rId3"/>
    <p:sldId id="270" r:id="rId4"/>
    <p:sldId id="259" r:id="rId5"/>
    <p:sldId id="271" r:id="rId6"/>
    <p:sldId id="260" r:id="rId7"/>
    <p:sldId id="287" r:id="rId8"/>
    <p:sldId id="275" r:id="rId9"/>
    <p:sldId id="288" r:id="rId10"/>
    <p:sldId id="291" r:id="rId11"/>
    <p:sldId id="292" r:id="rId12"/>
    <p:sldId id="293" r:id="rId13"/>
    <p:sldId id="277" r:id="rId14"/>
    <p:sldId id="276" r:id="rId15"/>
    <p:sldId id="289" r:id="rId16"/>
    <p:sldId id="290" r:id="rId17"/>
    <p:sldId id="267" r:id="rId18"/>
    <p:sldId id="278" r:id="rId19"/>
    <p:sldId id="283" r:id="rId20"/>
    <p:sldId id="264" r:id="rId21"/>
    <p:sldId id="280" r:id="rId22"/>
    <p:sldId id="297" r:id="rId23"/>
    <p:sldId id="285" r:id="rId24"/>
    <p:sldId id="294" r:id="rId25"/>
    <p:sldId id="29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4" d="100"/>
          <a:sy n="134" d="100"/>
        </p:scale>
        <p:origin x="-172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C9264-B639-9E4F-A0FB-9B5A1050C08B}" type="datetimeFigureOut">
              <a:rPr lang="en-US" smtClean="0"/>
              <a:t>6/3/14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536A8-38F8-3745-BD58-E0E27510A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585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Nota: </a:t>
            </a:r>
            <a:r>
              <a:rPr lang="en-US" sz="1200" dirty="0" err="1" smtClean="0"/>
              <a:t>ces</a:t>
            </a:r>
            <a:r>
              <a:rPr lang="en-US" sz="1200" dirty="0" smtClean="0"/>
              <a:t> </a:t>
            </a:r>
            <a:r>
              <a:rPr lang="en-US" sz="1200" dirty="0" err="1" smtClean="0"/>
              <a:t>familles</a:t>
            </a:r>
            <a:r>
              <a:rPr lang="en-US" sz="1200" dirty="0" smtClean="0"/>
              <a:t> </a:t>
            </a:r>
            <a:r>
              <a:rPr lang="en-US" sz="1200" dirty="0" err="1" smtClean="0"/>
              <a:t>d’aimants</a:t>
            </a:r>
            <a:r>
              <a:rPr lang="en-US" sz="1200" dirty="0" smtClean="0"/>
              <a:t> </a:t>
            </a:r>
            <a:r>
              <a:rPr lang="en-US" sz="1200" dirty="0" err="1" smtClean="0"/>
              <a:t>sont</a:t>
            </a:r>
            <a:r>
              <a:rPr lang="en-US" sz="1200" dirty="0" smtClean="0"/>
              <a:t> </a:t>
            </a:r>
            <a:r>
              <a:rPr lang="en-US" sz="1200" dirty="0" err="1" smtClean="0"/>
              <a:t>connectées</a:t>
            </a:r>
            <a:r>
              <a:rPr lang="en-US" sz="1200" dirty="0" smtClean="0"/>
              <a:t> en </a:t>
            </a:r>
            <a:r>
              <a:rPr lang="en-US" sz="1200" dirty="0" err="1" smtClean="0"/>
              <a:t>série</a:t>
            </a:r>
            <a:r>
              <a:rPr lang="en-US" sz="1200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536A8-38F8-3745-BD58-E0E27510AA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05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Détail</a:t>
            </a:r>
            <a:r>
              <a:rPr lang="en-US" dirty="0" smtClean="0"/>
              <a:t> du </a:t>
            </a:r>
            <a:r>
              <a:rPr lang="en-US" dirty="0" err="1" smtClean="0"/>
              <a:t>fonctionnement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clé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verrouillage</a:t>
            </a:r>
            <a:r>
              <a:rPr lang="en-US" baseline="0" dirty="0" smtClean="0"/>
              <a:t> des colliers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536A8-38F8-3745-BD58-E0E27510AA2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25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Poussoirs</a:t>
            </a:r>
            <a:r>
              <a:rPr lang="en-US" dirty="0" smtClean="0"/>
              <a:t> </a:t>
            </a:r>
            <a:r>
              <a:rPr lang="en-US" dirty="0" err="1" smtClean="0"/>
              <a:t>réglables</a:t>
            </a:r>
            <a:r>
              <a:rPr lang="en-US" dirty="0" smtClean="0"/>
              <a:t>: “Bullet Gauges”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536A8-38F8-3745-BD58-E0E27510AA2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47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-&gt; laminations </a:t>
            </a:r>
            <a:r>
              <a:rPr lang="en-US" sz="1200" dirty="0" err="1" smtClean="0"/>
              <a:t>acier</a:t>
            </a:r>
            <a:r>
              <a:rPr lang="en-US" sz="1200" dirty="0" smtClean="0"/>
              <a:t> </a:t>
            </a:r>
            <a:r>
              <a:rPr lang="en-US" sz="1200" dirty="0" err="1" smtClean="0"/>
              <a:t>doux</a:t>
            </a:r>
            <a:r>
              <a:rPr lang="en-US" sz="1200" dirty="0" smtClean="0"/>
              <a:t>, </a:t>
            </a:r>
            <a:r>
              <a:rPr lang="en-US" sz="1200" dirty="0" err="1" smtClean="0"/>
              <a:t>ép</a:t>
            </a:r>
            <a:r>
              <a:rPr lang="en-US" sz="1200" dirty="0" smtClean="0"/>
              <a:t>. 1…1.5 mm ; production par “</a:t>
            </a:r>
            <a:r>
              <a:rPr lang="en-US" sz="1200" dirty="0" err="1" smtClean="0"/>
              <a:t>fineblanking</a:t>
            </a:r>
            <a:r>
              <a:rPr lang="en-US" sz="1200" dirty="0" smtClean="0"/>
              <a:t>” (</a:t>
            </a:r>
            <a:r>
              <a:rPr lang="en-US" sz="1200" dirty="0" err="1" smtClean="0"/>
              <a:t>poinçonnage</a:t>
            </a:r>
            <a:r>
              <a:rPr lang="en-US" sz="1200" dirty="0" smtClean="0"/>
              <a:t> de </a:t>
            </a:r>
            <a:r>
              <a:rPr lang="en-US" sz="1200" dirty="0" err="1" smtClean="0"/>
              <a:t>précision</a:t>
            </a:r>
            <a:r>
              <a:rPr lang="en-US" sz="1200" dirty="0" smtClean="0"/>
              <a:t>) ; stacking (</a:t>
            </a:r>
            <a:r>
              <a:rPr lang="en-US" sz="1200" dirty="0" err="1" smtClean="0"/>
              <a:t>empilage</a:t>
            </a:r>
            <a:r>
              <a:rPr lang="en-US" sz="1200" dirty="0" smtClean="0"/>
              <a:t>) ; </a:t>
            </a:r>
            <a:r>
              <a:rPr lang="en-US" sz="1200" dirty="0" err="1" smtClean="0"/>
              <a:t>soudure</a:t>
            </a:r>
            <a:r>
              <a:rPr lang="en-US" sz="1200" dirty="0" smtClean="0"/>
              <a:t> des demi-</a:t>
            </a:r>
            <a:r>
              <a:rPr lang="en-US" sz="1200" dirty="0" err="1" smtClean="0"/>
              <a:t>culasses</a:t>
            </a:r>
            <a:r>
              <a:rPr lang="en-US" sz="1200" dirty="0" smtClean="0"/>
              <a:t> (dipoles)-quadrant(</a:t>
            </a:r>
            <a:r>
              <a:rPr lang="en-US" sz="1200" dirty="0" err="1" smtClean="0"/>
              <a:t>quadrupoles</a:t>
            </a:r>
            <a:r>
              <a:rPr lang="en-US" sz="1200" dirty="0" smtClean="0"/>
              <a:t>)-sextant…; </a:t>
            </a:r>
            <a:r>
              <a:rPr lang="en-US" sz="1200" dirty="0" err="1" smtClean="0"/>
              <a:t>asssemblage-calage</a:t>
            </a:r>
            <a:r>
              <a:rPr lang="en-US" sz="1200" dirty="0" smtClean="0"/>
              <a:t> des </a:t>
            </a:r>
            <a:r>
              <a:rPr lang="en-US" sz="1200" dirty="0" err="1" smtClean="0"/>
              <a:t>bobines</a:t>
            </a:r>
            <a:r>
              <a:rPr lang="en-US" sz="1200" dirty="0" smtClean="0"/>
              <a:t> , assemblage final sous </a:t>
            </a:r>
            <a:r>
              <a:rPr lang="en-US" sz="1200" dirty="0" err="1" smtClean="0"/>
              <a:t>presse</a:t>
            </a:r>
            <a:r>
              <a:rPr lang="en-US" sz="1200" dirty="0" smtClean="0"/>
              <a:t> et </a:t>
            </a:r>
            <a:r>
              <a:rPr lang="en-US" sz="1200" dirty="0" err="1" smtClean="0"/>
              <a:t>soudure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Nota: </a:t>
            </a:r>
            <a:r>
              <a:rPr lang="en-US" sz="1200" dirty="0" err="1" smtClean="0"/>
              <a:t>aimants</a:t>
            </a:r>
            <a:r>
              <a:rPr lang="en-US" sz="1200" dirty="0" smtClean="0"/>
              <a:t> kicker (</a:t>
            </a:r>
            <a:r>
              <a:rPr lang="en-US" sz="1200" dirty="0" err="1" smtClean="0"/>
              <a:t>culasse</a:t>
            </a:r>
            <a:r>
              <a:rPr lang="en-US" sz="1200" dirty="0" smtClean="0"/>
              <a:t> ferrite, sous vide, impulsion par banc de </a:t>
            </a:r>
            <a:r>
              <a:rPr lang="en-US" sz="1200" dirty="0" err="1" smtClean="0"/>
              <a:t>condensateurs</a:t>
            </a:r>
            <a:r>
              <a:rPr lang="en-US" sz="1200" dirty="0" smtClean="0"/>
              <a:t>,</a:t>
            </a:r>
            <a:r>
              <a:rPr lang="en-US" sz="1200" baseline="0" dirty="0" smtClean="0"/>
              <a:t> </a:t>
            </a:r>
            <a:r>
              <a:rPr lang="en-US" sz="1200" dirty="0" smtClean="0"/>
              <a:t>temps de </a:t>
            </a:r>
            <a:r>
              <a:rPr lang="en-US" sz="1200" dirty="0" err="1" smtClean="0"/>
              <a:t>montée</a:t>
            </a:r>
            <a:r>
              <a:rPr lang="en-US" sz="1200" dirty="0" smtClean="0"/>
              <a:t> 0.001 s)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Nota: les </a:t>
            </a:r>
            <a:r>
              <a:rPr lang="en-US" sz="1200" dirty="0" err="1" smtClean="0"/>
              <a:t>aimants</a:t>
            </a:r>
            <a:r>
              <a:rPr lang="en-US" sz="1200" dirty="0" smtClean="0"/>
              <a:t> super-</a:t>
            </a:r>
            <a:r>
              <a:rPr lang="en-US" sz="1200" dirty="0" err="1" smtClean="0"/>
              <a:t>ferriques</a:t>
            </a:r>
            <a:r>
              <a:rPr lang="en-US" sz="1200" dirty="0" smtClean="0"/>
              <a:t> font </a:t>
            </a:r>
            <a:r>
              <a:rPr lang="en-US" sz="1200" dirty="0" err="1" smtClean="0"/>
              <a:t>appel</a:t>
            </a:r>
            <a:r>
              <a:rPr lang="en-US" sz="1200" dirty="0" smtClean="0"/>
              <a:t> </a:t>
            </a:r>
            <a:r>
              <a:rPr lang="en-US" sz="1200" dirty="0" err="1" smtClean="0"/>
              <a:t>à</a:t>
            </a:r>
            <a:r>
              <a:rPr lang="en-US" sz="1200" dirty="0" smtClean="0"/>
              <a:t> </a:t>
            </a:r>
            <a:r>
              <a:rPr lang="en-US" sz="1200" dirty="0" err="1" smtClean="0"/>
              <a:t>une</a:t>
            </a:r>
            <a:r>
              <a:rPr lang="en-US" sz="1200" dirty="0" smtClean="0"/>
              <a:t> </a:t>
            </a:r>
            <a:r>
              <a:rPr lang="en-US" sz="1200" dirty="0" err="1" smtClean="0"/>
              <a:t>technologie</a:t>
            </a:r>
            <a:r>
              <a:rPr lang="en-US" sz="1200" dirty="0" smtClean="0"/>
              <a:t> </a:t>
            </a:r>
            <a:r>
              <a:rPr lang="en-US" sz="1200" dirty="0" err="1" smtClean="0"/>
              <a:t>hybride</a:t>
            </a:r>
            <a:r>
              <a:rPr lang="en-US" sz="1200" dirty="0" smtClean="0"/>
              <a:t> (</a:t>
            </a:r>
            <a:r>
              <a:rPr lang="en-US" sz="1200" dirty="0" err="1" smtClean="0"/>
              <a:t>culasse</a:t>
            </a:r>
            <a:r>
              <a:rPr lang="en-US" sz="1200" dirty="0" smtClean="0"/>
              <a:t> </a:t>
            </a:r>
            <a:r>
              <a:rPr lang="en-US" sz="1200" dirty="0" err="1" smtClean="0"/>
              <a:t>à</a:t>
            </a:r>
            <a:r>
              <a:rPr lang="en-US" sz="1200" dirty="0" smtClean="0"/>
              <a:t> </a:t>
            </a:r>
            <a:r>
              <a:rPr lang="en-US" sz="1200" dirty="0" err="1" smtClean="0"/>
              <a:t>température</a:t>
            </a:r>
            <a:r>
              <a:rPr lang="en-US" sz="1200" dirty="0" smtClean="0"/>
              <a:t> </a:t>
            </a:r>
            <a:r>
              <a:rPr lang="en-US" sz="1200" dirty="0" err="1" smtClean="0"/>
              <a:t>ambiante</a:t>
            </a:r>
            <a:r>
              <a:rPr lang="en-US" sz="1200" dirty="0" smtClean="0"/>
              <a:t> et </a:t>
            </a:r>
            <a:r>
              <a:rPr lang="en-US" sz="1200" dirty="0" err="1" smtClean="0"/>
              <a:t>bobine</a:t>
            </a:r>
            <a:r>
              <a:rPr lang="en-US" sz="1200" dirty="0" smtClean="0"/>
              <a:t> </a:t>
            </a:r>
            <a:r>
              <a:rPr lang="en-US" sz="1200" dirty="0" err="1" smtClean="0"/>
              <a:t>supraconductrice</a:t>
            </a:r>
            <a:r>
              <a:rPr lang="en-US" sz="1200" dirty="0" smtClean="0"/>
              <a:t>), avec un point de </a:t>
            </a:r>
            <a:r>
              <a:rPr lang="en-US" sz="1200" dirty="0" err="1" smtClean="0"/>
              <a:t>fonctionnement</a:t>
            </a:r>
            <a:r>
              <a:rPr lang="en-US" sz="1200" dirty="0" smtClean="0"/>
              <a:t> </a:t>
            </a:r>
            <a:r>
              <a:rPr lang="en-US" sz="1200" dirty="0" err="1" smtClean="0"/>
              <a:t>légèrement</a:t>
            </a:r>
            <a:r>
              <a:rPr lang="en-US" sz="1200" dirty="0" smtClean="0"/>
              <a:t> au-</a:t>
            </a:r>
            <a:r>
              <a:rPr lang="en-US" sz="1200" dirty="0" err="1" smtClean="0"/>
              <a:t>delà</a:t>
            </a:r>
            <a:r>
              <a:rPr lang="en-US" sz="1200" dirty="0" smtClean="0"/>
              <a:t> de la saturation du </a:t>
            </a:r>
            <a:r>
              <a:rPr lang="en-US" sz="1200" dirty="0" err="1" smtClean="0"/>
              <a:t>fer</a:t>
            </a:r>
            <a:r>
              <a:rPr lang="en-US" sz="1200" dirty="0" smtClean="0"/>
              <a:t> (~2T).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536A8-38F8-3745-BD58-E0E27510AA2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646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partie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magnétique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finalement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considérablement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restreinte</a:t>
            </a:r>
            <a:r>
              <a:rPr lang="en-US" baseline="0" dirty="0" smtClean="0"/>
              <a:t> par </a:t>
            </a:r>
            <a:r>
              <a:rPr lang="en-US" baseline="0" dirty="0" err="1" smtClean="0"/>
              <a:t>l’enveloppe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isolante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externe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On </a:t>
            </a:r>
            <a:r>
              <a:rPr lang="en-US" baseline="0" dirty="0" err="1" smtClean="0"/>
              <a:t>notera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recherche</a:t>
            </a:r>
            <a:r>
              <a:rPr lang="en-US" baseline="0" dirty="0" smtClean="0"/>
              <a:t> de la </a:t>
            </a:r>
            <a:r>
              <a:rPr lang="en-US" baseline="0" dirty="0" err="1" smtClean="0"/>
              <a:t>symmétrie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culasse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magnétique</a:t>
            </a:r>
            <a:r>
              <a:rPr lang="en-US" baseline="0" dirty="0" smtClean="0"/>
              <a:t> (passages des bus, passage de </a:t>
            </a:r>
            <a:r>
              <a:rPr lang="en-US" baseline="0" dirty="0" err="1" smtClean="0"/>
              <a:t>l’échangeur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chaleur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l’ensemble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ouvertures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partie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magnétique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“</a:t>
            </a:r>
            <a:r>
              <a:rPr lang="en-US" baseline="0" dirty="0" err="1" smtClean="0"/>
              <a:t>dupliqué</a:t>
            </a:r>
            <a:r>
              <a:rPr lang="en-US" baseline="0" dirty="0" smtClean="0"/>
              <a:t>” pour </a:t>
            </a:r>
            <a:r>
              <a:rPr lang="en-US" baseline="0" dirty="0" err="1" smtClean="0"/>
              <a:t>maintenir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symmétrie</a:t>
            </a:r>
            <a:r>
              <a:rPr lang="en-US" baseline="0" dirty="0" smtClean="0"/>
              <a:t> et </a:t>
            </a:r>
            <a:r>
              <a:rPr lang="en-US" baseline="0" dirty="0" err="1" smtClean="0"/>
              <a:t>l’uniformité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lignes</a:t>
            </a:r>
            <a:r>
              <a:rPr lang="en-US" baseline="0" dirty="0" smtClean="0"/>
              <a:t> de champ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fer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536A8-38F8-3745-BD58-E0E27510AA2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45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Plusieurs</a:t>
            </a:r>
            <a:r>
              <a:rPr lang="en-US" dirty="0" smtClean="0"/>
              <a:t> </a:t>
            </a:r>
            <a:r>
              <a:rPr lang="en-US" dirty="0" err="1" smtClean="0"/>
              <a:t>itérations</a:t>
            </a:r>
            <a:r>
              <a:rPr lang="en-US" dirty="0" smtClean="0"/>
              <a:t> </a:t>
            </a:r>
            <a:r>
              <a:rPr lang="en-US" dirty="0" err="1" smtClean="0"/>
              <a:t>seront</a:t>
            </a:r>
            <a:r>
              <a:rPr lang="en-US" dirty="0" smtClean="0"/>
              <a:t> </a:t>
            </a:r>
            <a:r>
              <a:rPr lang="en-US" dirty="0" err="1" smtClean="0"/>
              <a:t>nécessaire</a:t>
            </a:r>
            <a:r>
              <a:rPr lang="en-US" dirty="0" smtClean="0"/>
              <a:t>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incluant</a:t>
            </a:r>
            <a:r>
              <a:rPr lang="en-US" baseline="0" dirty="0" smtClean="0"/>
              <a:t> la phase de </a:t>
            </a:r>
            <a:r>
              <a:rPr lang="en-US" baseline="0" dirty="0" err="1" smtClean="0"/>
              <a:t>développement</a:t>
            </a:r>
            <a:r>
              <a:rPr lang="en-US" baseline="0" dirty="0" smtClean="0"/>
              <a:t> du </a:t>
            </a:r>
            <a:r>
              <a:rPr lang="en-US" baseline="0" dirty="0" err="1" smtClean="0"/>
              <a:t>conducteur</a:t>
            </a:r>
            <a:r>
              <a:rPr lang="en-US" baseline="0" dirty="0" smtClean="0"/>
              <a:t>, le courant et le </a:t>
            </a:r>
            <a:r>
              <a:rPr lang="en-US" baseline="0" dirty="0" err="1" smtClean="0"/>
              <a:t>nombre</a:t>
            </a:r>
            <a:r>
              <a:rPr lang="en-US" baseline="0" dirty="0" smtClean="0"/>
              <a:t> de tours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bobine</a:t>
            </a:r>
            <a:r>
              <a:rPr lang="en-US" baseline="0" dirty="0" smtClean="0"/>
              <a:t>. Le </a:t>
            </a:r>
            <a:r>
              <a:rPr lang="en-US" baseline="0" dirty="0" err="1" smtClean="0"/>
              <a:t>développement</a:t>
            </a:r>
            <a:r>
              <a:rPr lang="en-US" baseline="0" dirty="0" smtClean="0"/>
              <a:t> du </a:t>
            </a:r>
            <a:r>
              <a:rPr lang="en-US" baseline="0" dirty="0" err="1" smtClean="0"/>
              <a:t>conducteur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cas</a:t>
            </a:r>
            <a:r>
              <a:rPr lang="en-US" baseline="0" dirty="0" smtClean="0"/>
              <a:t> du Nb3Sn </a:t>
            </a:r>
            <a:r>
              <a:rPr lang="en-US" baseline="0" dirty="0" err="1" smtClean="0"/>
              <a:t>prend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plusieurs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années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à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fois</a:t>
            </a:r>
            <a:r>
              <a:rPr lang="en-US" baseline="0" dirty="0" smtClean="0"/>
              <a:t> pour le </a:t>
            </a:r>
            <a:r>
              <a:rPr lang="en-US" baseline="0" dirty="0" err="1" smtClean="0"/>
              <a:t>développement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métallurgique</a:t>
            </a:r>
            <a:r>
              <a:rPr lang="en-US" baseline="0" dirty="0" smtClean="0"/>
              <a:t> du </a:t>
            </a:r>
            <a:r>
              <a:rPr lang="en-US" baseline="0" dirty="0" err="1" smtClean="0"/>
              <a:t>brin</a:t>
            </a:r>
            <a:r>
              <a:rPr lang="en-US" baseline="0" dirty="0" smtClean="0"/>
              <a:t> et des filaments SC internes (</a:t>
            </a:r>
            <a:r>
              <a:rPr lang="en-US" baseline="0" dirty="0" err="1" smtClean="0"/>
              <a:t>taille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nombre</a:t>
            </a:r>
            <a:r>
              <a:rPr lang="en-US" baseline="0" dirty="0" smtClean="0"/>
              <a:t>); le rapport </a:t>
            </a:r>
            <a:r>
              <a:rPr lang="en-US" baseline="0" dirty="0" err="1" smtClean="0"/>
              <a:t>Cu:SC</a:t>
            </a:r>
            <a:r>
              <a:rPr lang="en-US" baseline="0" dirty="0" smtClean="0"/>
              <a:t> ; et le </a:t>
            </a:r>
            <a:r>
              <a:rPr lang="en-US" baseline="0" dirty="0" err="1" smtClean="0"/>
              <a:t>développement</a:t>
            </a:r>
            <a:r>
              <a:rPr lang="en-US" baseline="0" dirty="0" smtClean="0"/>
              <a:t> du </a:t>
            </a:r>
            <a:r>
              <a:rPr lang="en-US" baseline="0" dirty="0" err="1" smtClean="0"/>
              <a:t>câble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taille</a:t>
            </a:r>
            <a:r>
              <a:rPr lang="en-US" baseline="0" dirty="0" smtClean="0"/>
              <a:t> du </a:t>
            </a:r>
            <a:r>
              <a:rPr lang="en-US" baseline="0" dirty="0" err="1" smtClean="0"/>
              <a:t>brin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nombre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brins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largeur</a:t>
            </a:r>
            <a:r>
              <a:rPr lang="en-US" baseline="0" dirty="0" smtClean="0"/>
              <a:t>, hauteur, angle de keystone, compaction, </a:t>
            </a:r>
            <a:r>
              <a:rPr lang="en-US" baseline="0" dirty="0" err="1" smtClean="0"/>
              <a:t>dégradation</a:t>
            </a:r>
            <a:r>
              <a:rPr lang="en-US" baseline="0" dirty="0" smtClean="0"/>
              <a:t> des filaments </a:t>
            </a:r>
            <a:r>
              <a:rPr lang="en-US" baseline="0" dirty="0" err="1" smtClean="0"/>
              <a:t>lors</a:t>
            </a:r>
            <a:r>
              <a:rPr lang="en-US" baseline="0" dirty="0" smtClean="0"/>
              <a:t> du </a:t>
            </a:r>
            <a:r>
              <a:rPr lang="en-US" baseline="0" dirty="0" err="1" smtClean="0"/>
              <a:t>tressage</a:t>
            </a:r>
            <a:r>
              <a:rPr lang="en-US" baseline="0" dirty="0" smtClean="0"/>
              <a:t>)</a:t>
            </a:r>
          </a:p>
          <a:p>
            <a:r>
              <a:rPr lang="en-US" baseline="0" dirty="0" err="1" smtClean="0"/>
              <a:t>L’isolant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autour</a:t>
            </a:r>
            <a:r>
              <a:rPr lang="en-US" baseline="0" dirty="0" smtClean="0"/>
              <a:t> du </a:t>
            </a:r>
            <a:r>
              <a:rPr lang="en-US" baseline="0" dirty="0" err="1" smtClean="0"/>
              <a:t>brin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également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à</a:t>
            </a:r>
            <a:r>
              <a:rPr lang="en-US" baseline="0" dirty="0" smtClean="0"/>
              <a:t> la base de </a:t>
            </a:r>
            <a:r>
              <a:rPr lang="en-US" baseline="0" dirty="0" err="1" smtClean="0"/>
              <a:t>développements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considérables</a:t>
            </a:r>
            <a:r>
              <a:rPr lang="en-US" baseline="0" dirty="0" smtClean="0"/>
              <a:t> (isolation </a:t>
            </a:r>
            <a:r>
              <a:rPr lang="en-US" baseline="0" dirty="0" err="1" smtClean="0"/>
              <a:t>poreuse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adhésif</a:t>
            </a:r>
            <a:r>
              <a:rPr lang="en-US" baseline="0" dirty="0" smtClean="0"/>
              <a:t> B-stage, </a:t>
            </a:r>
            <a:r>
              <a:rPr lang="en-US" baseline="0" dirty="0" err="1" smtClean="0"/>
              <a:t>fibre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verre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épaisseur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l’isolant</a:t>
            </a:r>
            <a:r>
              <a:rPr lang="en-US" baseline="0" dirty="0" smtClean="0"/>
              <a:t>; …)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536A8-38F8-3745-BD58-E0E27510AA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01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 design </a:t>
            </a:r>
            <a:r>
              <a:rPr lang="en-US" dirty="0" err="1" smtClean="0"/>
              <a:t>magnétique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maintenant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suffisamment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avancé</a:t>
            </a:r>
            <a:r>
              <a:rPr lang="en-US" baseline="0" dirty="0" smtClean="0"/>
              <a:t> pour </a:t>
            </a:r>
            <a:r>
              <a:rPr lang="en-US" baseline="0" dirty="0" err="1" smtClean="0"/>
              <a:t>démarrer</a:t>
            </a:r>
            <a:r>
              <a:rPr lang="en-US" baseline="0" dirty="0" smtClean="0"/>
              <a:t> la conception </a:t>
            </a:r>
            <a:r>
              <a:rPr lang="en-US" baseline="0" dirty="0" err="1" smtClean="0"/>
              <a:t>mécanique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proprement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dite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536A8-38F8-3745-BD58-E0E27510AA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8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 design </a:t>
            </a:r>
            <a:r>
              <a:rPr lang="en-US" dirty="0" err="1" smtClean="0"/>
              <a:t>magnétique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maintenant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suffisamment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avancé</a:t>
            </a:r>
            <a:r>
              <a:rPr lang="en-US" baseline="0" dirty="0" smtClean="0"/>
              <a:t> pour </a:t>
            </a:r>
            <a:r>
              <a:rPr lang="en-US" baseline="0" dirty="0" err="1" smtClean="0"/>
              <a:t>démarrer</a:t>
            </a:r>
            <a:r>
              <a:rPr lang="en-US" baseline="0" dirty="0" smtClean="0"/>
              <a:t> la conception </a:t>
            </a:r>
            <a:r>
              <a:rPr lang="en-US" baseline="0" dirty="0" err="1" smtClean="0"/>
              <a:t>mécanique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proprement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dite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On </a:t>
            </a:r>
            <a:r>
              <a:rPr lang="en-US" baseline="0" dirty="0" err="1" smtClean="0"/>
              <a:t>notera</a:t>
            </a:r>
            <a:r>
              <a:rPr lang="en-US" baseline="0" dirty="0" smtClean="0"/>
              <a:t>: les </a:t>
            </a:r>
            <a:r>
              <a:rPr lang="en-US" baseline="0" dirty="0" err="1" smtClean="0"/>
              <a:t>bobines</a:t>
            </a:r>
            <a:r>
              <a:rPr lang="en-US" baseline="0" dirty="0" smtClean="0"/>
              <a:t> et </a:t>
            </a:r>
            <a:r>
              <a:rPr lang="en-US" baseline="0" dirty="0" err="1" smtClean="0"/>
              <a:t>leurs</a:t>
            </a:r>
            <a:r>
              <a:rPr lang="en-US" baseline="0" dirty="0" smtClean="0"/>
              <a:t> colliers ; la </a:t>
            </a:r>
            <a:r>
              <a:rPr lang="en-US" baseline="0" dirty="0" err="1" smtClean="0"/>
              <a:t>symmetrie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évidements</a:t>
            </a:r>
            <a:r>
              <a:rPr lang="en-US" baseline="0" dirty="0" smtClean="0"/>
              <a:t> de la </a:t>
            </a:r>
            <a:r>
              <a:rPr lang="en-US" baseline="0" dirty="0" err="1" smtClean="0"/>
              <a:t>culasse</a:t>
            </a:r>
            <a:r>
              <a:rPr lang="en-US" baseline="0" dirty="0" smtClean="0"/>
              <a:t>, un </a:t>
            </a:r>
            <a:r>
              <a:rPr lang="en-US" baseline="0" dirty="0" err="1" smtClean="0"/>
              <a:t>culasse</a:t>
            </a:r>
            <a:r>
              <a:rPr lang="en-US" baseline="0" dirty="0" smtClean="0"/>
              <a:t> en </a:t>
            </a:r>
            <a:r>
              <a:rPr lang="en-US" baseline="0" dirty="0" err="1" smtClean="0"/>
              <a:t>plusieurs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morceaux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à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fois</a:t>
            </a:r>
            <a:r>
              <a:rPr lang="en-US" baseline="0" dirty="0" smtClean="0"/>
              <a:t> pour </a:t>
            </a:r>
            <a:r>
              <a:rPr lang="en-US" baseline="0" dirty="0" err="1" smtClean="0"/>
              <a:t>l’assemblage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aussi</a:t>
            </a:r>
            <a:r>
              <a:rPr lang="en-US" baseline="0" dirty="0" smtClean="0"/>
              <a:t> pour </a:t>
            </a:r>
            <a:r>
              <a:rPr lang="en-US" baseline="0" dirty="0" err="1" smtClean="0"/>
              <a:t>permettre</a:t>
            </a:r>
            <a:r>
              <a:rPr lang="en-US" baseline="0" dirty="0" smtClean="0"/>
              <a:t> la flexion de </a:t>
            </a:r>
            <a:r>
              <a:rPr lang="en-US" baseline="0" dirty="0" err="1" smtClean="0"/>
              <a:t>l’acier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lors</a:t>
            </a:r>
            <a:r>
              <a:rPr lang="en-US" baseline="0" dirty="0" smtClean="0"/>
              <a:t> du </a:t>
            </a:r>
            <a:r>
              <a:rPr lang="en-US" baseline="0" dirty="0" err="1" smtClean="0"/>
              <a:t>soudage</a:t>
            </a:r>
            <a:r>
              <a:rPr lang="en-US" baseline="0" dirty="0" smtClean="0"/>
              <a:t> de la </a:t>
            </a:r>
            <a:r>
              <a:rPr lang="en-US" baseline="0" dirty="0" err="1" smtClean="0"/>
              <a:t>frette</a:t>
            </a:r>
            <a:r>
              <a:rPr lang="en-US" baseline="0" dirty="0" smtClean="0"/>
              <a:t>. </a:t>
            </a:r>
          </a:p>
          <a:p>
            <a:r>
              <a:rPr lang="en-US" baseline="0" dirty="0" smtClean="0"/>
              <a:t>la </a:t>
            </a:r>
            <a:r>
              <a:rPr lang="en-US" baseline="0" dirty="0" err="1" smtClean="0"/>
              <a:t>présence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d’une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frette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autour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culasse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Suivant</a:t>
            </a:r>
            <a:r>
              <a:rPr lang="en-US" baseline="0" dirty="0" smtClean="0"/>
              <a:t> la puissance de </a:t>
            </a:r>
            <a:r>
              <a:rPr lang="en-US" baseline="0" dirty="0" err="1" smtClean="0"/>
              <a:t>l’aimant</a:t>
            </a:r>
            <a:r>
              <a:rPr lang="en-US" baseline="0" dirty="0" smtClean="0"/>
              <a:t> (champ, courant) </a:t>
            </a:r>
            <a:r>
              <a:rPr lang="en-US" baseline="0" dirty="0" err="1" smtClean="0"/>
              <a:t>cette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frette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devient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nécessaire</a:t>
            </a:r>
            <a:r>
              <a:rPr lang="en-US" baseline="0" dirty="0" smtClean="0"/>
              <a:t> pour </a:t>
            </a:r>
            <a:r>
              <a:rPr lang="en-US" baseline="0" dirty="0" err="1" smtClean="0"/>
              <a:t>reprendre</a:t>
            </a:r>
            <a:r>
              <a:rPr lang="en-US" baseline="0" dirty="0" smtClean="0"/>
              <a:t> les forces </a:t>
            </a:r>
            <a:r>
              <a:rPr lang="en-US" baseline="0" dirty="0" err="1" smtClean="0"/>
              <a:t>générées</a:t>
            </a:r>
            <a:r>
              <a:rPr lang="en-US" baseline="0" dirty="0" smtClean="0"/>
              <a:t> par les </a:t>
            </a:r>
            <a:r>
              <a:rPr lang="en-US" baseline="0" dirty="0" err="1" smtClean="0"/>
              <a:t>bobines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Sinon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frette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joue</a:t>
            </a:r>
            <a:r>
              <a:rPr lang="en-US" baseline="0" dirty="0" smtClean="0"/>
              <a:t> le role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réservoir</a:t>
            </a:r>
            <a:r>
              <a:rPr lang="en-US" baseline="0" dirty="0" smtClean="0"/>
              <a:t> pour le </a:t>
            </a:r>
            <a:r>
              <a:rPr lang="en-US" baseline="0" dirty="0" err="1" smtClean="0"/>
              <a:t>bain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d’hélium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536A8-38F8-3745-BD58-E0E27510AA2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8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Analyse</a:t>
            </a:r>
            <a:r>
              <a:rPr lang="en-US" baseline="0" dirty="0" smtClean="0"/>
              <a:t> par element </a:t>
            </a:r>
            <a:r>
              <a:rPr lang="en-US" baseline="0" dirty="0" err="1" smtClean="0"/>
              <a:t>fini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complexe</a:t>
            </a:r>
            <a:r>
              <a:rPr lang="en-US" baseline="0" dirty="0" smtClean="0"/>
              <a:t>:</a:t>
            </a:r>
          </a:p>
          <a:p>
            <a:r>
              <a:rPr lang="en-US" baseline="0" dirty="0" err="1" smtClean="0"/>
              <a:t>Modelisation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bobine</a:t>
            </a:r>
            <a:r>
              <a:rPr lang="en-US" baseline="0" dirty="0" smtClean="0"/>
              <a:t> (module, </a:t>
            </a:r>
            <a:r>
              <a:rPr lang="en-US" baseline="0" dirty="0" err="1" smtClean="0"/>
              <a:t>thermocontraction</a:t>
            </a:r>
            <a:r>
              <a:rPr lang="en-US" baseline="0" dirty="0" smtClean="0"/>
              <a:t>); assemblage par </a:t>
            </a:r>
            <a:r>
              <a:rPr lang="en-US" baseline="0" dirty="0" err="1" smtClean="0"/>
              <a:t>étape</a:t>
            </a:r>
            <a:r>
              <a:rPr lang="en-US" baseline="0" dirty="0" smtClean="0"/>
              <a:t> (collaring, yoking); </a:t>
            </a:r>
            <a:r>
              <a:rPr lang="en-US" baseline="0" dirty="0" err="1" smtClean="0"/>
              <a:t>modélisation</a:t>
            </a:r>
            <a:r>
              <a:rPr lang="en-US" baseline="0" dirty="0" smtClean="0"/>
              <a:t> sous </a:t>
            </a:r>
            <a:r>
              <a:rPr lang="en-US" baseline="0" dirty="0" err="1" smtClean="0"/>
              <a:t>presse</a:t>
            </a:r>
            <a:r>
              <a:rPr lang="en-US" baseline="0" dirty="0" smtClean="0"/>
              <a:t> et après </a:t>
            </a:r>
            <a:r>
              <a:rPr lang="en-US" baseline="0" dirty="0" err="1" smtClean="0"/>
              <a:t>soudure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retrait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soudure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définition</a:t>
            </a:r>
            <a:r>
              <a:rPr lang="en-US" baseline="0" dirty="0" smtClean="0"/>
              <a:t> du volume de </a:t>
            </a:r>
            <a:r>
              <a:rPr lang="en-US" baseline="0" dirty="0" err="1" smtClean="0"/>
              <a:t>soudure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nombre</a:t>
            </a:r>
            <a:r>
              <a:rPr lang="en-US" baseline="0" dirty="0" smtClean="0"/>
              <a:t> de passes)</a:t>
            </a:r>
          </a:p>
          <a:p>
            <a:r>
              <a:rPr lang="en-US" baseline="0" dirty="0" err="1" smtClean="0"/>
              <a:t>Modelisation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froid</a:t>
            </a:r>
            <a:r>
              <a:rPr lang="en-US" baseline="0" dirty="0" smtClean="0"/>
              <a:t> (multiple coefficients de contraction </a:t>
            </a:r>
            <a:r>
              <a:rPr lang="en-US" baseline="0" dirty="0" err="1" smtClean="0"/>
              <a:t>thermique</a:t>
            </a:r>
            <a:r>
              <a:rPr lang="en-US" baseline="0" dirty="0" smtClean="0"/>
              <a:t>)</a:t>
            </a:r>
          </a:p>
          <a:p>
            <a:r>
              <a:rPr lang="en-US" baseline="0" dirty="0" err="1" smtClean="0"/>
              <a:t>Définition</a:t>
            </a:r>
            <a:r>
              <a:rPr lang="en-US" baseline="0" dirty="0" smtClean="0"/>
              <a:t> des forces </a:t>
            </a:r>
            <a:r>
              <a:rPr lang="en-US" baseline="0" dirty="0" err="1" smtClean="0"/>
              <a:t>électromagnétique</a:t>
            </a:r>
            <a:r>
              <a:rPr lang="en-US" baseline="0" dirty="0" smtClean="0"/>
              <a:t> et application </a:t>
            </a:r>
            <a:r>
              <a:rPr lang="en-US" baseline="0" dirty="0" err="1" smtClean="0"/>
              <a:t>sur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maillage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mécanique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536A8-38F8-3745-BD58-E0E27510AA2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20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cherchera</a:t>
            </a:r>
            <a:r>
              <a:rPr lang="en-US" dirty="0" smtClean="0"/>
              <a:t> </a:t>
            </a:r>
            <a:r>
              <a:rPr lang="en-US" dirty="0" err="1" smtClean="0"/>
              <a:t>avant</a:t>
            </a:r>
            <a:r>
              <a:rPr lang="en-US" dirty="0" smtClean="0"/>
              <a:t> tout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définir</a:t>
            </a:r>
            <a:r>
              <a:rPr lang="en-US" dirty="0" smtClean="0"/>
              <a:t> un </a:t>
            </a:r>
            <a:r>
              <a:rPr lang="en-US" dirty="0" err="1" smtClean="0"/>
              <a:t>système</a:t>
            </a:r>
            <a:r>
              <a:rPr lang="en-US" dirty="0" smtClean="0"/>
              <a:t> qui </a:t>
            </a:r>
            <a:r>
              <a:rPr lang="en-US" dirty="0" err="1" smtClean="0"/>
              <a:t>n’excèdent</a:t>
            </a:r>
            <a:r>
              <a:rPr lang="en-US" dirty="0" smtClean="0"/>
              <a:t> pas les </a:t>
            </a:r>
            <a:r>
              <a:rPr lang="en-US" dirty="0" err="1" smtClean="0"/>
              <a:t>limites</a:t>
            </a:r>
            <a:r>
              <a:rPr lang="en-US" dirty="0" smtClean="0"/>
              <a:t> </a:t>
            </a:r>
            <a:r>
              <a:rPr lang="en-US" dirty="0" err="1" smtClean="0"/>
              <a:t>élastiques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chaud</a:t>
            </a:r>
            <a:r>
              <a:rPr lang="en-US" baseline="0" dirty="0" smtClean="0"/>
              <a:t> et qui </a:t>
            </a:r>
            <a:r>
              <a:rPr lang="en-US" baseline="0" dirty="0" err="1" smtClean="0"/>
              <a:t>maintient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précontrainte</a:t>
            </a:r>
            <a:r>
              <a:rPr lang="en-US" baseline="0" dirty="0" smtClean="0"/>
              <a:t> &gt; 0 </a:t>
            </a:r>
            <a:r>
              <a:rPr lang="en-US" baseline="0" dirty="0" err="1" smtClean="0"/>
              <a:t>jusqu’au</a:t>
            </a:r>
            <a:r>
              <a:rPr lang="en-US" baseline="0" dirty="0" smtClean="0"/>
              <a:t> champ maximum (</a:t>
            </a:r>
            <a:r>
              <a:rPr lang="en-US" baseline="0" dirty="0" err="1" smtClean="0"/>
              <a:t>ici</a:t>
            </a:r>
            <a:r>
              <a:rPr lang="en-US" baseline="0" dirty="0" smtClean="0"/>
              <a:t> 12T pour un </a:t>
            </a:r>
            <a:r>
              <a:rPr lang="en-US" baseline="0" dirty="0" err="1" smtClean="0"/>
              <a:t>aimant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conçu</a:t>
            </a:r>
            <a:r>
              <a:rPr lang="en-US" baseline="0" dirty="0" smtClean="0"/>
              <a:t> pour un nominal de 11T)</a:t>
            </a:r>
          </a:p>
          <a:p>
            <a:r>
              <a:rPr lang="en-US" baseline="0" dirty="0" smtClean="0"/>
              <a:t>La </a:t>
            </a:r>
            <a:r>
              <a:rPr lang="en-US" baseline="0" dirty="0" err="1" smtClean="0"/>
              <a:t>couche</a:t>
            </a:r>
            <a:r>
              <a:rPr lang="en-US" baseline="0" dirty="0" smtClean="0"/>
              <a:t> interne de la </a:t>
            </a:r>
            <a:r>
              <a:rPr lang="en-US" baseline="0" dirty="0" err="1" smtClean="0"/>
              <a:t>bobine</a:t>
            </a:r>
            <a:r>
              <a:rPr lang="en-US" baseline="0" dirty="0" smtClean="0"/>
              <a:t> a la plus petite </a:t>
            </a:r>
            <a:r>
              <a:rPr lang="en-US" baseline="0" dirty="0" err="1" smtClean="0"/>
              <a:t>longueur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azimuthale</a:t>
            </a:r>
            <a:r>
              <a:rPr lang="en-US" baseline="0" dirty="0" smtClean="0"/>
              <a:t> et le plus grand </a:t>
            </a:r>
            <a:r>
              <a:rPr lang="en-US" baseline="0" dirty="0" err="1" smtClean="0"/>
              <a:t>nombre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cales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pentées</a:t>
            </a:r>
            <a:r>
              <a:rPr lang="en-US" baseline="0" dirty="0" smtClean="0"/>
              <a:t> -&gt; module </a:t>
            </a:r>
            <a:r>
              <a:rPr lang="en-US" baseline="0" dirty="0" err="1" smtClean="0"/>
              <a:t>très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élevés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Difficile</a:t>
            </a:r>
            <a:r>
              <a:rPr lang="en-US" baseline="0" dirty="0" smtClean="0"/>
              <a:t> de ne pas </a:t>
            </a:r>
            <a:r>
              <a:rPr lang="en-US" baseline="0" dirty="0" err="1" smtClean="0"/>
              <a:t>stresser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cette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couche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excessivement</a:t>
            </a:r>
            <a:r>
              <a:rPr lang="en-US" baseline="0" dirty="0" smtClean="0"/>
              <a:t> -&gt; solution: </a:t>
            </a:r>
            <a:r>
              <a:rPr lang="en-US" baseline="0" dirty="0" err="1" smtClean="0"/>
              <a:t>concevoir</a:t>
            </a:r>
            <a:r>
              <a:rPr lang="en-US" baseline="0" dirty="0" smtClean="0"/>
              <a:t> un pole “</a:t>
            </a:r>
            <a:r>
              <a:rPr lang="en-US" baseline="0" dirty="0" err="1" smtClean="0"/>
              <a:t>fendu</a:t>
            </a:r>
            <a:r>
              <a:rPr lang="en-US" baseline="0" dirty="0" smtClean="0"/>
              <a:t>” qui </a:t>
            </a:r>
            <a:r>
              <a:rPr lang="en-US" baseline="0" dirty="0" err="1" smtClean="0"/>
              <a:t>va</a:t>
            </a:r>
            <a:r>
              <a:rPr lang="en-US" baseline="0" dirty="0" smtClean="0"/>
              <a:t> “plier” et </a:t>
            </a:r>
            <a:r>
              <a:rPr lang="en-US" baseline="0" dirty="0" err="1" smtClean="0"/>
              <a:t>relacher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contrainte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dans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couche</a:t>
            </a:r>
            <a:r>
              <a:rPr lang="en-US" baseline="0" dirty="0" smtClean="0"/>
              <a:t> interne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536A8-38F8-3745-BD58-E0E27510AA2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62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Principe de la </a:t>
            </a:r>
            <a:r>
              <a:rPr lang="en-US" dirty="0" err="1" smtClean="0"/>
              <a:t>clé</a:t>
            </a:r>
            <a:r>
              <a:rPr lang="en-US" dirty="0" smtClean="0"/>
              <a:t> de </a:t>
            </a:r>
            <a:r>
              <a:rPr lang="en-US" dirty="0" err="1" smtClean="0"/>
              <a:t>voute</a:t>
            </a:r>
            <a:r>
              <a:rPr lang="en-US" dirty="0" smtClean="0"/>
              <a:t> en </a:t>
            </a:r>
            <a:r>
              <a:rPr lang="en-US" dirty="0" err="1" smtClean="0"/>
              <a:t>appui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les arches.</a:t>
            </a:r>
          </a:p>
          <a:p>
            <a:r>
              <a:rPr lang="en-US" dirty="0" err="1" smtClean="0"/>
              <a:t>Précontrainte</a:t>
            </a:r>
            <a:r>
              <a:rPr lang="en-US" dirty="0" smtClean="0"/>
              <a:t> </a:t>
            </a:r>
            <a:r>
              <a:rPr lang="en-US" dirty="0" err="1" smtClean="0"/>
              <a:t>réglable</a:t>
            </a:r>
            <a:r>
              <a:rPr lang="en-US" dirty="0" smtClean="0"/>
              <a:t> par </a:t>
            </a:r>
            <a:r>
              <a:rPr lang="en-US" dirty="0" err="1" smtClean="0"/>
              <a:t>l’usage</a:t>
            </a:r>
            <a:r>
              <a:rPr lang="en-US" dirty="0" smtClean="0"/>
              <a:t> de </a:t>
            </a:r>
            <a:r>
              <a:rPr lang="en-US" dirty="0" err="1" smtClean="0"/>
              <a:t>cales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d’épaisseur</a:t>
            </a:r>
            <a:r>
              <a:rPr lang="en-US" baseline="0" dirty="0" smtClean="0"/>
              <a:t> variable </a:t>
            </a:r>
            <a:r>
              <a:rPr lang="en-US" baseline="0" dirty="0" err="1" smtClean="0"/>
              <a:t>sur</a:t>
            </a:r>
            <a:r>
              <a:rPr lang="en-US" baseline="0" dirty="0" smtClean="0"/>
              <a:t> les faces du pole</a:t>
            </a:r>
          </a:p>
          <a:p>
            <a:r>
              <a:rPr lang="en-US" baseline="0" dirty="0" smtClean="0"/>
              <a:t>Attention: le </a:t>
            </a:r>
            <a:r>
              <a:rPr lang="en-US" baseline="0" dirty="0" err="1" smtClean="0"/>
              <a:t>terme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frette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souvent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abusivement</a:t>
            </a:r>
            <a:r>
              <a:rPr lang="en-US" baseline="0" dirty="0" smtClean="0"/>
              <a:t>) </a:t>
            </a:r>
            <a:r>
              <a:rPr lang="en-US" baseline="0" dirty="0" err="1" smtClean="0"/>
              <a:t>utilisé</a:t>
            </a:r>
            <a:r>
              <a:rPr lang="en-US" baseline="0" dirty="0" smtClean="0"/>
              <a:t> au CERN pour </a:t>
            </a:r>
            <a:r>
              <a:rPr lang="en-US" baseline="0" dirty="0" err="1" smtClean="0"/>
              <a:t>désigner</a:t>
            </a:r>
            <a:r>
              <a:rPr lang="en-US" baseline="0" dirty="0" smtClean="0"/>
              <a:t> les demi-coquilles qui </a:t>
            </a:r>
            <a:r>
              <a:rPr lang="en-US" baseline="0" dirty="0" err="1" smtClean="0"/>
              <a:t>consituent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réservoir</a:t>
            </a:r>
            <a:r>
              <a:rPr lang="en-US" baseline="0" dirty="0" smtClean="0"/>
              <a:t> du </a:t>
            </a:r>
            <a:r>
              <a:rPr lang="en-US" baseline="0" dirty="0" err="1" smtClean="0"/>
              <a:t>bain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d’helium</a:t>
            </a:r>
            <a:r>
              <a:rPr lang="en-US" baseline="0" dirty="0" smtClean="0"/>
              <a:t> de la masse </a:t>
            </a:r>
            <a:r>
              <a:rPr lang="en-US" baseline="0" dirty="0" err="1" smtClean="0"/>
              <a:t>froide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ces</a:t>
            </a:r>
            <a:r>
              <a:rPr lang="en-US" baseline="0" dirty="0" smtClean="0"/>
              <a:t> coquilles </a:t>
            </a:r>
            <a:r>
              <a:rPr lang="en-US" baseline="0" dirty="0" err="1" smtClean="0"/>
              <a:t>aient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rôle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structurel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ou</a:t>
            </a:r>
            <a:r>
              <a:rPr lang="en-US" baseline="0" dirty="0" smtClean="0"/>
              <a:t> pas.</a:t>
            </a:r>
          </a:p>
          <a:p>
            <a:r>
              <a:rPr lang="en-US" baseline="0" dirty="0" smtClean="0"/>
              <a:t>Le </a:t>
            </a:r>
            <a:r>
              <a:rPr lang="en-US" baseline="0" dirty="0" err="1" smtClean="0"/>
              <a:t>terme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frettage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utilisé</a:t>
            </a:r>
            <a:r>
              <a:rPr lang="en-US" baseline="0" dirty="0" smtClean="0"/>
              <a:t> en </a:t>
            </a:r>
            <a:r>
              <a:rPr lang="en-US" baseline="0" dirty="0" err="1" smtClean="0"/>
              <a:t>francais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comme</a:t>
            </a:r>
            <a:r>
              <a:rPr lang="en-US" baseline="0" dirty="0" smtClean="0"/>
              <a:t> alternative au </a:t>
            </a:r>
            <a:r>
              <a:rPr lang="en-US" baseline="0" dirty="0" err="1" smtClean="0"/>
              <a:t>terme</a:t>
            </a:r>
            <a:r>
              <a:rPr lang="en-US" baseline="0" dirty="0" smtClean="0"/>
              <a:t> de “collaring”, pour </a:t>
            </a:r>
            <a:r>
              <a:rPr lang="en-US" baseline="0" dirty="0" err="1" smtClean="0"/>
              <a:t>souligner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le collier </a:t>
            </a:r>
            <a:r>
              <a:rPr lang="en-US" baseline="0" dirty="0" err="1" smtClean="0"/>
              <a:t>permet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mise</a:t>
            </a:r>
            <a:r>
              <a:rPr lang="en-US" baseline="0" dirty="0" smtClean="0"/>
              <a:t> en </a:t>
            </a:r>
            <a:r>
              <a:rPr lang="en-US" baseline="0" dirty="0" err="1" smtClean="0"/>
              <a:t>précontrainte</a:t>
            </a:r>
            <a:r>
              <a:rPr lang="en-US" baseline="0" dirty="0" smtClean="0"/>
              <a:t> de compression des </a:t>
            </a:r>
            <a:r>
              <a:rPr lang="en-US" baseline="0" dirty="0" err="1" smtClean="0"/>
              <a:t>bobines</a:t>
            </a:r>
            <a:r>
              <a:rPr lang="en-US" baseline="0" dirty="0" smtClean="0"/>
              <a:t> (en </a:t>
            </a:r>
            <a:r>
              <a:rPr lang="en-US" baseline="0" dirty="0" err="1" smtClean="0"/>
              <a:t>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sens</a:t>
            </a:r>
            <a:r>
              <a:rPr lang="en-US" baseline="0" dirty="0" smtClean="0"/>
              <a:t> le </a:t>
            </a:r>
            <a:r>
              <a:rPr lang="en-US" baseline="0" dirty="0" err="1" smtClean="0"/>
              <a:t>terme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frettage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correct),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l’est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moins</a:t>
            </a:r>
            <a:r>
              <a:rPr lang="en-US" baseline="0" dirty="0" smtClean="0"/>
              <a:t> au </a:t>
            </a:r>
            <a:r>
              <a:rPr lang="en-US" baseline="0" dirty="0" err="1" smtClean="0"/>
              <a:t>sens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que</a:t>
            </a:r>
            <a:r>
              <a:rPr lang="en-US" baseline="0" dirty="0" smtClean="0"/>
              <a:t> le collier ne </a:t>
            </a:r>
            <a:r>
              <a:rPr lang="en-US" baseline="0" dirty="0" err="1" smtClean="0"/>
              <a:t>fournit</a:t>
            </a:r>
            <a:r>
              <a:rPr lang="en-US" baseline="0" dirty="0" smtClean="0"/>
              <a:t> pas un </a:t>
            </a:r>
            <a:r>
              <a:rPr lang="en-US" baseline="0" dirty="0" err="1" smtClean="0"/>
              <a:t>interférence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radiale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mais</a:t>
            </a:r>
            <a:r>
              <a:rPr lang="en-US" baseline="0" dirty="0" smtClean="0"/>
              <a:t> un </a:t>
            </a:r>
            <a:r>
              <a:rPr lang="en-US" baseline="0" dirty="0" err="1" smtClean="0"/>
              <a:t>déplacement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clés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voute</a:t>
            </a:r>
            <a:r>
              <a:rPr lang="en-US" baseline="0" dirty="0" smtClean="0"/>
              <a:t> (poles) qui </a:t>
            </a:r>
            <a:r>
              <a:rPr lang="en-US" baseline="0" dirty="0" err="1" smtClean="0"/>
              <a:t>compressent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azimuthalement</a:t>
            </a:r>
            <a:r>
              <a:rPr lang="en-US" baseline="0" dirty="0" smtClean="0"/>
              <a:t> les </a:t>
            </a:r>
            <a:r>
              <a:rPr lang="en-US" baseline="0" dirty="0" err="1" smtClean="0"/>
              <a:t>bobines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536A8-38F8-3745-BD58-E0E27510AA2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0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27.emf"/><Relationship Id="rId7" Type="http://schemas.openxmlformats.org/officeDocument/2006/relationships/image" Target="../media/image28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png"/><Relationship Id="rId12" Type="http://schemas.openxmlformats.org/officeDocument/2006/relationships/image" Target="../media/image38.png"/><Relationship Id="rId13" Type="http://schemas.openxmlformats.org/officeDocument/2006/relationships/image" Target="../media/image39.png"/><Relationship Id="rId14" Type="http://schemas.openxmlformats.org/officeDocument/2006/relationships/image" Target="../media/image40.png"/><Relationship Id="rId15" Type="http://schemas.openxmlformats.org/officeDocument/2006/relationships/image" Target="../media/image41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jpeg"/><Relationship Id="rId5" Type="http://schemas.openxmlformats.org/officeDocument/2006/relationships/image" Target="../media/image54.png"/><Relationship Id="rId6" Type="http://schemas.openxmlformats.org/officeDocument/2006/relationships/image" Target="../media/image47.png"/><Relationship Id="rId7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gif"/><Relationship Id="rId4" Type="http://schemas.openxmlformats.org/officeDocument/2006/relationships/video" Target="../media/media2.gif"/><Relationship Id="rId5" Type="http://schemas.openxmlformats.org/officeDocument/2006/relationships/slideLayout" Target="../slideLayouts/slideLayout3.xml"/><Relationship Id="rId6" Type="http://schemas.openxmlformats.org/officeDocument/2006/relationships/notesSlide" Target="../notesSlides/notesSlide4.xml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Conception </a:t>
            </a:r>
            <a:r>
              <a:rPr lang="en-US" dirty="0"/>
              <a:t>mécanique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Aimants supraconducteurs d'accélérateurs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132453" y="6150513"/>
            <a:ext cx="5011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GRT Seminar</a:t>
            </a:r>
            <a:r>
              <a:rPr lang="en-US" sz="1200" dirty="0" smtClean="0">
                <a:solidFill>
                  <a:schemeClr val="bg1"/>
                </a:solidFill>
              </a:rPr>
              <a:t>, </a:t>
            </a:r>
            <a:r>
              <a:rPr lang="en-US" sz="1200" dirty="0" smtClean="0">
                <a:solidFill>
                  <a:schemeClr val="bg1"/>
                </a:solidFill>
              </a:rPr>
              <a:t>4-5 June 2014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D. </a:t>
            </a:r>
            <a:r>
              <a:rPr lang="en-US" sz="1200" dirty="0" smtClean="0">
                <a:solidFill>
                  <a:schemeClr val="bg1"/>
                </a:solidFill>
              </a:rPr>
              <a:t>Smekens, CERN TE-MSC-MDT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190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known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85" r="5440"/>
          <a:stretch/>
        </p:blipFill>
        <p:spPr bwMode="auto">
          <a:xfrm>
            <a:off x="97693" y="1021113"/>
            <a:ext cx="2207847" cy="200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5989" y="28343"/>
            <a:ext cx="5016999" cy="36867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Design </a:t>
            </a:r>
            <a:r>
              <a:rPr lang="en-US" sz="3200" dirty="0" err="1" smtClean="0"/>
              <a:t>mécanique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11T DS Dipole Model, CERN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3025110"/>
            <a:ext cx="3008917" cy="29943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0032" y="3712305"/>
            <a:ext cx="2719607" cy="23032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8990" y="3430219"/>
            <a:ext cx="30079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Conception </a:t>
            </a:r>
            <a:r>
              <a:rPr lang="en-US" dirty="0" err="1" smtClean="0"/>
              <a:t>mécanique</a:t>
            </a:r>
            <a:r>
              <a:rPr lang="en-US" dirty="0" smtClean="0"/>
              <a:t> </a:t>
            </a:r>
            <a:r>
              <a:rPr lang="en-US" dirty="0" err="1" smtClean="0"/>
              <a:t>principalement</a:t>
            </a:r>
            <a:r>
              <a:rPr lang="en-US" dirty="0" smtClean="0"/>
              <a:t> </a:t>
            </a:r>
            <a:r>
              <a:rPr lang="en-US" dirty="0" err="1" smtClean="0"/>
              <a:t>axée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la reprise des forces </a:t>
            </a:r>
            <a:r>
              <a:rPr lang="en-US" dirty="0" err="1" smtClean="0"/>
              <a:t>électromagnétiques</a:t>
            </a:r>
            <a:r>
              <a:rPr lang="en-US" dirty="0" smtClean="0"/>
              <a:t> et </a:t>
            </a:r>
            <a:r>
              <a:rPr lang="en-US" dirty="0" err="1" smtClean="0"/>
              <a:t>pré-contrainte</a:t>
            </a:r>
            <a:r>
              <a:rPr lang="en-US" dirty="0" smtClean="0"/>
              <a:t> des </a:t>
            </a:r>
            <a:r>
              <a:rPr lang="en-US" dirty="0" err="1" smtClean="0"/>
              <a:t>bobines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917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1587199"/>
              </p:ext>
            </p:extLst>
          </p:nvPr>
        </p:nvGraphicFramePr>
        <p:xfrm>
          <a:off x="0" y="680196"/>
          <a:ext cx="6981325" cy="2845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Document" r:id="rId5" imgW="8940800" imgH="3644900" progId="Word.Document.12">
                  <p:embed/>
                </p:oleObj>
              </mc:Choice>
              <mc:Fallback>
                <p:oleObj name="Document" r:id="rId5" imgW="8940800" imgH="3644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680196"/>
                        <a:ext cx="6981325" cy="28459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4382" y="549804"/>
            <a:ext cx="2425700" cy="48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8"/>
          <p:cNvSpPr>
            <a:spLocks/>
          </p:cNvSpPr>
          <p:nvPr/>
        </p:nvSpPr>
        <p:spPr bwMode="auto">
          <a:xfrm rot="5400000">
            <a:off x="5874989" y="264528"/>
            <a:ext cx="265113" cy="744538"/>
          </a:xfrm>
          <a:custGeom>
            <a:avLst/>
            <a:gdLst>
              <a:gd name="T0" fmla="*/ 0 w 21600"/>
              <a:gd name="T1" fmla="*/ 611934 h 21600"/>
              <a:gd name="T2" fmla="*/ 66278 w 21600"/>
              <a:gd name="T3" fmla="*/ 611934 h 21600"/>
              <a:gd name="T4" fmla="*/ 66278 w 21600"/>
              <a:gd name="T5" fmla="*/ 0 h 21600"/>
              <a:gd name="T6" fmla="*/ 198835 w 21600"/>
              <a:gd name="T7" fmla="*/ 0 h 21600"/>
              <a:gd name="T8" fmla="*/ 198835 w 21600"/>
              <a:gd name="T9" fmla="*/ 611934 h 21600"/>
              <a:gd name="T10" fmla="*/ 265113 w 21600"/>
              <a:gd name="T11" fmla="*/ 611934 h 21600"/>
              <a:gd name="T12" fmla="*/ 132557 w 21600"/>
              <a:gd name="T13" fmla="*/ 744538 h 21600"/>
              <a:gd name="T14" fmla="*/ 0 w 21600"/>
              <a:gd name="T15" fmla="*/ 611934 h 21600"/>
              <a:gd name="T16" fmla="*/ 0 w 21600"/>
              <a:gd name="T17" fmla="*/ 611934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0" y="17753"/>
                </a:moveTo>
                <a:lnTo>
                  <a:pt x="5400" y="17753"/>
                </a:lnTo>
                <a:lnTo>
                  <a:pt x="5400" y="0"/>
                </a:lnTo>
                <a:lnTo>
                  <a:pt x="16200" y="0"/>
                </a:lnTo>
                <a:lnTo>
                  <a:pt x="16200" y="17753"/>
                </a:lnTo>
                <a:lnTo>
                  <a:pt x="21600" y="17753"/>
                </a:lnTo>
                <a:lnTo>
                  <a:pt x="10800" y="21600"/>
                </a:lnTo>
                <a:lnTo>
                  <a:pt x="0" y="17753"/>
                </a:lnTo>
                <a:close/>
                <a:moveTo>
                  <a:pt x="0" y="17753"/>
                </a:moveTo>
              </a:path>
            </a:pathLst>
          </a:custGeom>
          <a:solidFill>
            <a:schemeClr val="accent1"/>
          </a:solidFill>
          <a:ln w="25400" cap="flat">
            <a:solidFill>
              <a:srgbClr val="0094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11"/>
          <p:cNvSpPr>
            <a:spLocks/>
          </p:cNvSpPr>
          <p:nvPr/>
        </p:nvSpPr>
        <p:spPr bwMode="auto">
          <a:xfrm rot="5400000">
            <a:off x="5871814" y="4940523"/>
            <a:ext cx="265113" cy="744538"/>
          </a:xfrm>
          <a:custGeom>
            <a:avLst/>
            <a:gdLst>
              <a:gd name="T0" fmla="*/ 0 w 21600"/>
              <a:gd name="T1" fmla="*/ 611934 h 21600"/>
              <a:gd name="T2" fmla="*/ 66278 w 21600"/>
              <a:gd name="T3" fmla="*/ 611934 h 21600"/>
              <a:gd name="T4" fmla="*/ 66278 w 21600"/>
              <a:gd name="T5" fmla="*/ 0 h 21600"/>
              <a:gd name="T6" fmla="*/ 198835 w 21600"/>
              <a:gd name="T7" fmla="*/ 0 h 21600"/>
              <a:gd name="T8" fmla="*/ 198835 w 21600"/>
              <a:gd name="T9" fmla="*/ 611934 h 21600"/>
              <a:gd name="T10" fmla="*/ 265113 w 21600"/>
              <a:gd name="T11" fmla="*/ 611934 h 21600"/>
              <a:gd name="T12" fmla="*/ 132557 w 21600"/>
              <a:gd name="T13" fmla="*/ 744538 h 21600"/>
              <a:gd name="T14" fmla="*/ 0 w 21600"/>
              <a:gd name="T15" fmla="*/ 611934 h 21600"/>
              <a:gd name="T16" fmla="*/ 0 w 21600"/>
              <a:gd name="T17" fmla="*/ 611934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0" y="17753"/>
                </a:moveTo>
                <a:lnTo>
                  <a:pt x="5400" y="17753"/>
                </a:lnTo>
                <a:lnTo>
                  <a:pt x="5400" y="0"/>
                </a:lnTo>
                <a:lnTo>
                  <a:pt x="16200" y="0"/>
                </a:lnTo>
                <a:lnTo>
                  <a:pt x="16200" y="17753"/>
                </a:lnTo>
                <a:lnTo>
                  <a:pt x="21600" y="17753"/>
                </a:lnTo>
                <a:lnTo>
                  <a:pt x="10800" y="21600"/>
                </a:lnTo>
                <a:lnTo>
                  <a:pt x="0" y="17753"/>
                </a:lnTo>
                <a:close/>
                <a:moveTo>
                  <a:pt x="0" y="17753"/>
                </a:moveTo>
              </a:path>
            </a:pathLst>
          </a:custGeom>
          <a:solidFill>
            <a:schemeClr val="accent1"/>
          </a:solidFill>
          <a:ln w="25400" cap="flat">
            <a:solidFill>
              <a:srgbClr val="0094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7798365" y="2217513"/>
            <a:ext cx="612186" cy="1559089"/>
            <a:chOff x="7484583" y="2852548"/>
            <a:chExt cx="612186" cy="1559089"/>
          </a:xfrm>
        </p:grpSpPr>
        <p:sp>
          <p:nvSpPr>
            <p:cNvPr id="10" name="AutoShape 10"/>
            <p:cNvSpPr>
              <a:spLocks/>
            </p:cNvSpPr>
            <p:nvPr/>
          </p:nvSpPr>
          <p:spPr bwMode="auto">
            <a:xfrm rot="14143405">
              <a:off x="7515044" y="2837467"/>
              <a:ext cx="387350" cy="417512"/>
            </a:xfrm>
            <a:custGeom>
              <a:avLst/>
              <a:gdLst>
                <a:gd name="T0" fmla="*/ 0 w 21600"/>
                <a:gd name="T1" fmla="*/ 224007 h 21600"/>
                <a:gd name="T2" fmla="*/ 96838 w 21600"/>
                <a:gd name="T3" fmla="*/ 224007 h 21600"/>
                <a:gd name="T4" fmla="*/ 96838 w 21600"/>
                <a:gd name="T5" fmla="*/ 0 h 21600"/>
                <a:gd name="T6" fmla="*/ 290513 w 21600"/>
                <a:gd name="T7" fmla="*/ 0 h 21600"/>
                <a:gd name="T8" fmla="*/ 290513 w 21600"/>
                <a:gd name="T9" fmla="*/ 224007 h 21600"/>
                <a:gd name="T10" fmla="*/ 387350 w 21600"/>
                <a:gd name="T11" fmla="*/ 224007 h 21600"/>
                <a:gd name="T12" fmla="*/ 193675 w 21600"/>
                <a:gd name="T13" fmla="*/ 417512 h 21600"/>
                <a:gd name="T14" fmla="*/ 0 w 21600"/>
                <a:gd name="T15" fmla="*/ 224007 h 21600"/>
                <a:gd name="T16" fmla="*/ 0 w 21600"/>
                <a:gd name="T17" fmla="*/ 224007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11589"/>
                  </a:moveTo>
                  <a:lnTo>
                    <a:pt x="5400" y="11589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1589"/>
                  </a:lnTo>
                  <a:lnTo>
                    <a:pt x="21600" y="11589"/>
                  </a:lnTo>
                  <a:lnTo>
                    <a:pt x="10800" y="21600"/>
                  </a:lnTo>
                  <a:lnTo>
                    <a:pt x="0" y="11589"/>
                  </a:lnTo>
                  <a:close/>
                  <a:moveTo>
                    <a:pt x="0" y="11589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rgbClr val="00946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" name="AutoShape 12"/>
            <p:cNvSpPr>
              <a:spLocks/>
            </p:cNvSpPr>
            <p:nvPr/>
          </p:nvSpPr>
          <p:spPr bwMode="auto">
            <a:xfrm rot="18600000">
              <a:off x="7499664" y="4009206"/>
              <a:ext cx="387350" cy="417512"/>
            </a:xfrm>
            <a:custGeom>
              <a:avLst/>
              <a:gdLst>
                <a:gd name="T0" fmla="*/ 0 w 21600"/>
                <a:gd name="T1" fmla="*/ 224007 h 21600"/>
                <a:gd name="T2" fmla="*/ 96838 w 21600"/>
                <a:gd name="T3" fmla="*/ 224007 h 21600"/>
                <a:gd name="T4" fmla="*/ 96838 w 21600"/>
                <a:gd name="T5" fmla="*/ 0 h 21600"/>
                <a:gd name="T6" fmla="*/ 290513 w 21600"/>
                <a:gd name="T7" fmla="*/ 0 h 21600"/>
                <a:gd name="T8" fmla="*/ 290513 w 21600"/>
                <a:gd name="T9" fmla="*/ 224007 h 21600"/>
                <a:gd name="T10" fmla="*/ 387350 w 21600"/>
                <a:gd name="T11" fmla="*/ 224007 h 21600"/>
                <a:gd name="T12" fmla="*/ 193675 w 21600"/>
                <a:gd name="T13" fmla="*/ 417512 h 21600"/>
                <a:gd name="T14" fmla="*/ 0 w 21600"/>
                <a:gd name="T15" fmla="*/ 224007 h 21600"/>
                <a:gd name="T16" fmla="*/ 0 w 21600"/>
                <a:gd name="T17" fmla="*/ 224007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11589"/>
                  </a:moveTo>
                  <a:lnTo>
                    <a:pt x="5400" y="11589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1589"/>
                  </a:lnTo>
                  <a:lnTo>
                    <a:pt x="21600" y="11589"/>
                  </a:lnTo>
                  <a:lnTo>
                    <a:pt x="10800" y="21600"/>
                  </a:lnTo>
                  <a:lnTo>
                    <a:pt x="0" y="11589"/>
                  </a:lnTo>
                  <a:close/>
                  <a:moveTo>
                    <a:pt x="0" y="11589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rgbClr val="00946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" name="AutoShape 10"/>
            <p:cNvSpPr>
              <a:spLocks/>
            </p:cNvSpPr>
            <p:nvPr/>
          </p:nvSpPr>
          <p:spPr bwMode="auto">
            <a:xfrm rot="16200000">
              <a:off x="7694338" y="3399074"/>
              <a:ext cx="387350" cy="417512"/>
            </a:xfrm>
            <a:custGeom>
              <a:avLst/>
              <a:gdLst>
                <a:gd name="T0" fmla="*/ 0 w 21600"/>
                <a:gd name="T1" fmla="*/ 224007 h 21600"/>
                <a:gd name="T2" fmla="*/ 96838 w 21600"/>
                <a:gd name="T3" fmla="*/ 224007 h 21600"/>
                <a:gd name="T4" fmla="*/ 96838 w 21600"/>
                <a:gd name="T5" fmla="*/ 0 h 21600"/>
                <a:gd name="T6" fmla="*/ 290513 w 21600"/>
                <a:gd name="T7" fmla="*/ 0 h 21600"/>
                <a:gd name="T8" fmla="*/ 290513 w 21600"/>
                <a:gd name="T9" fmla="*/ 224007 h 21600"/>
                <a:gd name="T10" fmla="*/ 387350 w 21600"/>
                <a:gd name="T11" fmla="*/ 224007 h 21600"/>
                <a:gd name="T12" fmla="*/ 193675 w 21600"/>
                <a:gd name="T13" fmla="*/ 417512 h 21600"/>
                <a:gd name="T14" fmla="*/ 0 w 21600"/>
                <a:gd name="T15" fmla="*/ 224007 h 21600"/>
                <a:gd name="T16" fmla="*/ 0 w 21600"/>
                <a:gd name="T17" fmla="*/ 224007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11589"/>
                  </a:moveTo>
                  <a:lnTo>
                    <a:pt x="5400" y="11589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1589"/>
                  </a:lnTo>
                  <a:lnTo>
                    <a:pt x="21600" y="11589"/>
                  </a:lnTo>
                  <a:lnTo>
                    <a:pt x="10800" y="21600"/>
                  </a:lnTo>
                  <a:lnTo>
                    <a:pt x="0" y="11589"/>
                  </a:lnTo>
                  <a:close/>
                  <a:moveTo>
                    <a:pt x="0" y="11589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rgbClr val="00946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 flipH="1">
            <a:off x="6021325" y="2217513"/>
            <a:ext cx="602129" cy="1559089"/>
            <a:chOff x="7484583" y="2852548"/>
            <a:chExt cx="612186" cy="1559089"/>
          </a:xfrm>
        </p:grpSpPr>
        <p:sp>
          <p:nvSpPr>
            <p:cNvPr id="33" name="AutoShape 10"/>
            <p:cNvSpPr>
              <a:spLocks/>
            </p:cNvSpPr>
            <p:nvPr/>
          </p:nvSpPr>
          <p:spPr bwMode="auto">
            <a:xfrm rot="14143405">
              <a:off x="7515044" y="2837467"/>
              <a:ext cx="387350" cy="417512"/>
            </a:xfrm>
            <a:custGeom>
              <a:avLst/>
              <a:gdLst>
                <a:gd name="T0" fmla="*/ 0 w 21600"/>
                <a:gd name="T1" fmla="*/ 224007 h 21600"/>
                <a:gd name="T2" fmla="*/ 96838 w 21600"/>
                <a:gd name="T3" fmla="*/ 224007 h 21600"/>
                <a:gd name="T4" fmla="*/ 96838 w 21600"/>
                <a:gd name="T5" fmla="*/ 0 h 21600"/>
                <a:gd name="T6" fmla="*/ 290513 w 21600"/>
                <a:gd name="T7" fmla="*/ 0 h 21600"/>
                <a:gd name="T8" fmla="*/ 290513 w 21600"/>
                <a:gd name="T9" fmla="*/ 224007 h 21600"/>
                <a:gd name="T10" fmla="*/ 387350 w 21600"/>
                <a:gd name="T11" fmla="*/ 224007 h 21600"/>
                <a:gd name="T12" fmla="*/ 193675 w 21600"/>
                <a:gd name="T13" fmla="*/ 417512 h 21600"/>
                <a:gd name="T14" fmla="*/ 0 w 21600"/>
                <a:gd name="T15" fmla="*/ 224007 h 21600"/>
                <a:gd name="T16" fmla="*/ 0 w 21600"/>
                <a:gd name="T17" fmla="*/ 224007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11589"/>
                  </a:moveTo>
                  <a:lnTo>
                    <a:pt x="5400" y="11589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1589"/>
                  </a:lnTo>
                  <a:lnTo>
                    <a:pt x="21600" y="11589"/>
                  </a:lnTo>
                  <a:lnTo>
                    <a:pt x="10800" y="21600"/>
                  </a:lnTo>
                  <a:lnTo>
                    <a:pt x="0" y="11589"/>
                  </a:lnTo>
                  <a:close/>
                  <a:moveTo>
                    <a:pt x="0" y="11589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rgbClr val="00946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4" name="AutoShape 12"/>
            <p:cNvSpPr>
              <a:spLocks/>
            </p:cNvSpPr>
            <p:nvPr/>
          </p:nvSpPr>
          <p:spPr bwMode="auto">
            <a:xfrm rot="18600000">
              <a:off x="7499664" y="4009206"/>
              <a:ext cx="387350" cy="417512"/>
            </a:xfrm>
            <a:custGeom>
              <a:avLst/>
              <a:gdLst>
                <a:gd name="T0" fmla="*/ 0 w 21600"/>
                <a:gd name="T1" fmla="*/ 224007 h 21600"/>
                <a:gd name="T2" fmla="*/ 96838 w 21600"/>
                <a:gd name="T3" fmla="*/ 224007 h 21600"/>
                <a:gd name="T4" fmla="*/ 96838 w 21600"/>
                <a:gd name="T5" fmla="*/ 0 h 21600"/>
                <a:gd name="T6" fmla="*/ 290513 w 21600"/>
                <a:gd name="T7" fmla="*/ 0 h 21600"/>
                <a:gd name="T8" fmla="*/ 290513 w 21600"/>
                <a:gd name="T9" fmla="*/ 224007 h 21600"/>
                <a:gd name="T10" fmla="*/ 387350 w 21600"/>
                <a:gd name="T11" fmla="*/ 224007 h 21600"/>
                <a:gd name="T12" fmla="*/ 193675 w 21600"/>
                <a:gd name="T13" fmla="*/ 417512 h 21600"/>
                <a:gd name="T14" fmla="*/ 0 w 21600"/>
                <a:gd name="T15" fmla="*/ 224007 h 21600"/>
                <a:gd name="T16" fmla="*/ 0 w 21600"/>
                <a:gd name="T17" fmla="*/ 224007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11589"/>
                  </a:moveTo>
                  <a:lnTo>
                    <a:pt x="5400" y="11589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1589"/>
                  </a:lnTo>
                  <a:lnTo>
                    <a:pt x="21600" y="11589"/>
                  </a:lnTo>
                  <a:lnTo>
                    <a:pt x="10800" y="21600"/>
                  </a:lnTo>
                  <a:lnTo>
                    <a:pt x="0" y="11589"/>
                  </a:lnTo>
                  <a:close/>
                  <a:moveTo>
                    <a:pt x="0" y="11589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rgbClr val="00946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" name="AutoShape 10"/>
            <p:cNvSpPr>
              <a:spLocks/>
            </p:cNvSpPr>
            <p:nvPr/>
          </p:nvSpPr>
          <p:spPr bwMode="auto">
            <a:xfrm rot="16200000">
              <a:off x="7694338" y="3399074"/>
              <a:ext cx="387350" cy="417512"/>
            </a:xfrm>
            <a:custGeom>
              <a:avLst/>
              <a:gdLst>
                <a:gd name="T0" fmla="*/ 0 w 21600"/>
                <a:gd name="T1" fmla="*/ 224007 h 21600"/>
                <a:gd name="T2" fmla="*/ 96838 w 21600"/>
                <a:gd name="T3" fmla="*/ 224007 h 21600"/>
                <a:gd name="T4" fmla="*/ 96838 w 21600"/>
                <a:gd name="T5" fmla="*/ 0 h 21600"/>
                <a:gd name="T6" fmla="*/ 290513 w 21600"/>
                <a:gd name="T7" fmla="*/ 0 h 21600"/>
                <a:gd name="T8" fmla="*/ 290513 w 21600"/>
                <a:gd name="T9" fmla="*/ 224007 h 21600"/>
                <a:gd name="T10" fmla="*/ 387350 w 21600"/>
                <a:gd name="T11" fmla="*/ 224007 h 21600"/>
                <a:gd name="T12" fmla="*/ 193675 w 21600"/>
                <a:gd name="T13" fmla="*/ 417512 h 21600"/>
                <a:gd name="T14" fmla="*/ 0 w 21600"/>
                <a:gd name="T15" fmla="*/ 224007 h 21600"/>
                <a:gd name="T16" fmla="*/ 0 w 21600"/>
                <a:gd name="T17" fmla="*/ 224007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11589"/>
                  </a:moveTo>
                  <a:lnTo>
                    <a:pt x="5400" y="11589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1589"/>
                  </a:lnTo>
                  <a:lnTo>
                    <a:pt x="21600" y="11589"/>
                  </a:lnTo>
                  <a:lnTo>
                    <a:pt x="10800" y="21600"/>
                  </a:lnTo>
                  <a:lnTo>
                    <a:pt x="0" y="11589"/>
                  </a:lnTo>
                  <a:close/>
                  <a:moveTo>
                    <a:pt x="0" y="11589"/>
                  </a:moveTo>
                </a:path>
              </a:pathLst>
            </a:custGeom>
            <a:solidFill>
              <a:schemeClr val="accent1"/>
            </a:solidFill>
            <a:ln w="25400" cap="flat">
              <a:solidFill>
                <a:srgbClr val="00946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057611" y="1899917"/>
            <a:ext cx="1027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Colliers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57611" y="1315141"/>
            <a:ext cx="1027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Culasse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057611" y="730365"/>
            <a:ext cx="102766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Frette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externe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0" name="Straight Connector 39"/>
          <p:cNvCxnSpPr>
            <a:stCxn id="38" idx="3"/>
          </p:cNvCxnSpPr>
          <p:nvPr/>
        </p:nvCxnSpPr>
        <p:spPr>
          <a:xfrm flipV="1">
            <a:off x="6085271" y="680196"/>
            <a:ext cx="810082" cy="342557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7" idx="3"/>
          </p:cNvCxnSpPr>
          <p:nvPr/>
        </p:nvCxnSpPr>
        <p:spPr>
          <a:xfrm flipV="1">
            <a:off x="6085271" y="1247962"/>
            <a:ext cx="952958" cy="236456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6" idx="3"/>
          </p:cNvCxnSpPr>
          <p:nvPr/>
        </p:nvCxnSpPr>
        <p:spPr>
          <a:xfrm>
            <a:off x="6085271" y="2069194"/>
            <a:ext cx="1183611" cy="261630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108685" y="3850536"/>
            <a:ext cx="1027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Pôle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1" name="Straight Connector 50"/>
          <p:cNvCxnSpPr>
            <a:stCxn id="50" idx="3"/>
          </p:cNvCxnSpPr>
          <p:nvPr/>
        </p:nvCxnSpPr>
        <p:spPr>
          <a:xfrm flipV="1">
            <a:off x="6136345" y="3421529"/>
            <a:ext cx="1050361" cy="598284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165487" y="3022931"/>
            <a:ext cx="102766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Cales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Pentée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3" name="Straight Connector 52"/>
          <p:cNvCxnSpPr>
            <a:stCxn id="52" idx="3"/>
          </p:cNvCxnSpPr>
          <p:nvPr/>
        </p:nvCxnSpPr>
        <p:spPr>
          <a:xfrm flipV="1">
            <a:off x="6193147" y="3249707"/>
            <a:ext cx="822669" cy="65612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853330"/>
              </p:ext>
            </p:extLst>
          </p:nvPr>
        </p:nvGraphicFramePr>
        <p:xfrm>
          <a:off x="74906" y="3300377"/>
          <a:ext cx="5206798" cy="2468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918"/>
                <a:gridCol w="1180352"/>
                <a:gridCol w="1363879"/>
                <a:gridCol w="913677"/>
                <a:gridCol w="889972"/>
              </a:tblGrid>
              <a:tr h="534735">
                <a:tc>
                  <a:txBody>
                    <a:bodyPr/>
                    <a:lstStyle/>
                    <a:p>
                      <a:r>
                        <a:rPr lang="en-US" sz="1200" b="1" i="0" dirty="0" smtClean="0"/>
                        <a:t>Structure</a:t>
                      </a:r>
                      <a:endParaRPr lang="en-US" sz="1200" b="1" i="0" dirty="0"/>
                    </a:p>
                  </a:txBody>
                  <a:tcPr marL="91438" marR="91438" marT="45727" marB="45727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/>
                        <a:t>Material</a:t>
                      </a:r>
                      <a:endParaRPr lang="en-US" sz="1200" b="1" i="0" dirty="0"/>
                    </a:p>
                  </a:txBody>
                  <a:tcPr marL="91438" marR="91438" marT="45727" marB="45727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err="1" smtClean="0"/>
                        <a:t>Therm.contr</a:t>
                      </a:r>
                      <a:r>
                        <a:rPr lang="en-US" sz="1200" b="1" i="0" dirty="0" smtClean="0"/>
                        <a:t>.</a:t>
                      </a:r>
                      <a:r>
                        <a:rPr lang="en-US" sz="1200" b="1" i="0" baseline="0" dirty="0" smtClean="0"/>
                        <a:t> </a:t>
                      </a:r>
                    </a:p>
                    <a:p>
                      <a:r>
                        <a:rPr lang="en-US" sz="1200" b="1" i="0" dirty="0" smtClean="0"/>
                        <a:t>(300-2 K) mm/m</a:t>
                      </a:r>
                      <a:endParaRPr lang="en-US" sz="1200" b="1" i="0" dirty="0"/>
                    </a:p>
                  </a:txBody>
                  <a:tcPr marL="91438" marR="91438" marT="45727" marB="45727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i="0" dirty="0" smtClean="0"/>
                        <a:t>E modulus</a:t>
                      </a:r>
                      <a:br>
                        <a:rPr lang="en-US" sz="1200" b="1" i="0" dirty="0" smtClean="0"/>
                      </a:br>
                      <a:r>
                        <a:rPr lang="en-US" sz="1200" b="1" i="0" dirty="0" err="1" smtClean="0"/>
                        <a:t>Gpa</a:t>
                      </a:r>
                      <a:r>
                        <a:rPr lang="en-US" sz="1200" b="1" i="0" dirty="0" smtClean="0"/>
                        <a:t> @293K</a:t>
                      </a:r>
                      <a:endParaRPr lang="en-US" sz="1200" b="1" i="0" dirty="0"/>
                    </a:p>
                  </a:txBody>
                  <a:tcPr marL="91438" marR="91438" marT="45727" marB="45727">
                    <a:solidFill>
                      <a:srgbClr val="3292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dirty="0" smtClean="0"/>
                        <a:t>E modulus</a:t>
                      </a:r>
                      <a:br>
                        <a:rPr lang="en-US" sz="1200" b="1" i="0" dirty="0" smtClean="0"/>
                      </a:br>
                      <a:r>
                        <a:rPr lang="en-US" sz="1200" b="1" i="0" dirty="0" err="1" smtClean="0"/>
                        <a:t>Gpa</a:t>
                      </a:r>
                      <a:r>
                        <a:rPr lang="en-US" sz="1200" b="1" i="0" baseline="0" dirty="0" smtClean="0"/>
                        <a:t> @</a:t>
                      </a:r>
                      <a:r>
                        <a:rPr lang="en-US" sz="1200" b="1" i="0" dirty="0" smtClean="0"/>
                        <a:t>2K</a:t>
                      </a:r>
                    </a:p>
                  </a:txBody>
                  <a:tcPr marL="91438" marR="91438" marT="45727" marB="45727">
                    <a:solidFill>
                      <a:srgbClr val="3292C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Bobine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Nb</a:t>
                      </a:r>
                      <a:r>
                        <a:rPr lang="en-US" sz="1200" baseline="-25000" dirty="0" smtClean="0"/>
                        <a:t>3</a:t>
                      </a:r>
                      <a:r>
                        <a:rPr lang="en-US" sz="1200" dirty="0" smtClean="0"/>
                        <a:t>Sn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Impreg</a:t>
                      </a:r>
                      <a:r>
                        <a:rPr lang="en-US" sz="1200" baseline="0" dirty="0" smtClean="0"/>
                        <a:t>.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3.3/2.9</a:t>
                      </a:r>
                      <a:r>
                        <a:rPr lang="en-US" sz="1200" baseline="0" dirty="0" smtClean="0"/>
                        <a:t> (</a:t>
                      </a:r>
                      <a:r>
                        <a:rPr lang="en-US" sz="1200" dirty="0" smtClean="0"/>
                        <a:t>rad./</a:t>
                      </a:r>
                      <a:r>
                        <a:rPr lang="en-US" sz="1200" dirty="0" err="1" smtClean="0"/>
                        <a:t>azi</a:t>
                      </a:r>
                      <a:r>
                        <a:rPr lang="en-US" sz="1200" dirty="0" smtClean="0"/>
                        <a:t>.)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27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206127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Cales</a:t>
                      </a:r>
                      <a:endParaRPr lang="en-US" sz="1200" dirty="0" smtClean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ODS Cu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3.3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130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130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147843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Pôle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Ti-6Al-4V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1.7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115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125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17920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Collier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YUS 130S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2.9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195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215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218038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Culasse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Soft iron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2.05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210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225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  <a:tr h="159753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Frette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304L/316L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2.9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195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215</a:t>
                      </a:r>
                      <a:endParaRPr lang="en-US" sz="1200" dirty="0"/>
                    </a:p>
                  </a:txBody>
                  <a:tcPr marL="91438" marR="91438" marT="45727" marB="45727">
                    <a:solidFill>
                      <a:srgbClr val="CAF4E9"/>
                    </a:solidFill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11T DS Dipole Model, CERN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139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6901" y="879535"/>
            <a:ext cx="1549805" cy="2317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" descr="RTColla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3518" y="3585389"/>
            <a:ext cx="779196" cy="2458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97449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Analyse</a:t>
            </a:r>
            <a:r>
              <a:rPr lang="en-US" sz="3600" dirty="0" smtClean="0"/>
              <a:t> FEA, “en un mot”</a:t>
            </a:r>
            <a:endParaRPr lang="en-US" sz="3600" dirty="0"/>
          </a:p>
        </p:txBody>
      </p:sp>
      <p:grpSp>
        <p:nvGrpSpPr>
          <p:cNvPr id="5" name="Group 178"/>
          <p:cNvGrpSpPr>
            <a:grpSpLocks/>
          </p:cNvGrpSpPr>
          <p:nvPr/>
        </p:nvGrpSpPr>
        <p:grpSpPr bwMode="auto">
          <a:xfrm>
            <a:off x="748876" y="3349483"/>
            <a:ext cx="2131695" cy="2713934"/>
            <a:chOff x="4243800" y="836712"/>
            <a:chExt cx="4864704" cy="5966266"/>
          </a:xfrm>
        </p:grpSpPr>
        <p:grpSp>
          <p:nvGrpSpPr>
            <p:cNvPr id="12" name="Group 185"/>
            <p:cNvGrpSpPr>
              <a:grpSpLocks/>
            </p:cNvGrpSpPr>
            <p:nvPr/>
          </p:nvGrpSpPr>
          <p:grpSpPr bwMode="auto">
            <a:xfrm>
              <a:off x="4315808" y="836712"/>
              <a:ext cx="4710916" cy="1954654"/>
              <a:chOff x="3677508" y="908720"/>
              <a:chExt cx="4710916" cy="1954654"/>
            </a:xfrm>
          </p:grpSpPr>
          <p:pic>
            <p:nvPicPr>
              <p:cNvPr id="19" name="Picture 192" descr="RTCoilAziStress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6620" t="9949" r="17197" b="61551"/>
              <a:stretch>
                <a:fillRect/>
              </a:stretch>
            </p:blipFill>
            <p:spPr bwMode="auto">
              <a:xfrm>
                <a:off x="3749516" y="908720"/>
                <a:ext cx="4638908" cy="1954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ectangle 19"/>
              <p:cNvSpPr/>
              <p:nvPr/>
            </p:nvSpPr>
            <p:spPr bwMode="auto">
              <a:xfrm>
                <a:off x="3677421" y="910455"/>
                <a:ext cx="286203" cy="935302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3" name="Group 186"/>
            <p:cNvGrpSpPr>
              <a:grpSpLocks/>
            </p:cNvGrpSpPr>
            <p:nvPr/>
          </p:nvGrpSpPr>
          <p:grpSpPr bwMode="auto">
            <a:xfrm>
              <a:off x="4243800" y="2852936"/>
              <a:ext cx="4766618" cy="1956499"/>
              <a:chOff x="3779912" y="3501008"/>
              <a:chExt cx="4766618" cy="1956499"/>
            </a:xfrm>
          </p:grpSpPr>
          <p:pic>
            <p:nvPicPr>
              <p:cNvPr id="17" name="Picture 190" descr="ColdCoilAziStress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855" t="9921" r="17166" b="61549"/>
              <a:stretch>
                <a:fillRect/>
              </a:stretch>
            </p:blipFill>
            <p:spPr bwMode="auto">
              <a:xfrm>
                <a:off x="3851920" y="3501008"/>
                <a:ext cx="4694610" cy="1956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Rectangle 17"/>
              <p:cNvSpPr/>
              <p:nvPr/>
            </p:nvSpPr>
            <p:spPr bwMode="auto">
              <a:xfrm>
                <a:off x="3779378" y="3521147"/>
                <a:ext cx="289824" cy="778256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4" name="Group 187"/>
            <p:cNvGrpSpPr>
              <a:grpSpLocks/>
            </p:cNvGrpSpPr>
            <p:nvPr/>
          </p:nvGrpSpPr>
          <p:grpSpPr bwMode="auto">
            <a:xfrm>
              <a:off x="4243800" y="4869160"/>
              <a:ext cx="4864704" cy="1933818"/>
              <a:chOff x="1043608" y="3861048"/>
              <a:chExt cx="4864704" cy="1933818"/>
            </a:xfrm>
          </p:grpSpPr>
          <p:pic>
            <p:nvPicPr>
              <p:cNvPr id="15" name="Picture 188" descr="12TCoilAziStress.pn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4398" t="10252" r="16196" b="61549"/>
              <a:stretch>
                <a:fillRect/>
              </a:stretch>
            </p:blipFill>
            <p:spPr bwMode="auto">
              <a:xfrm>
                <a:off x="1043608" y="3861048"/>
                <a:ext cx="4864704" cy="1933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" name="Rectangle 189"/>
              <p:cNvSpPr>
                <a:spLocks noChangeArrowheads="1"/>
              </p:cNvSpPr>
              <p:nvPr/>
            </p:nvSpPr>
            <p:spPr bwMode="auto">
              <a:xfrm>
                <a:off x="1043608" y="3861048"/>
                <a:ext cx="288032" cy="9361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9" name="Group 182"/>
          <p:cNvGrpSpPr>
            <a:grpSpLocks/>
          </p:cNvGrpSpPr>
          <p:nvPr/>
        </p:nvGrpSpPr>
        <p:grpSpPr bwMode="auto">
          <a:xfrm>
            <a:off x="2824811" y="3405576"/>
            <a:ext cx="785154" cy="2687343"/>
            <a:chOff x="6546417" y="1052736"/>
            <a:chExt cx="1146707" cy="4313931"/>
          </a:xfrm>
        </p:grpSpPr>
        <p:pic>
          <p:nvPicPr>
            <p:cNvPr id="10" name="Picture 183" descr="CoilAziStressLegend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80"/>
            <a:stretch>
              <a:fillRect/>
            </a:stretch>
          </p:blipFill>
          <p:spPr bwMode="auto">
            <a:xfrm>
              <a:off x="6588224" y="1372166"/>
              <a:ext cx="1104900" cy="3994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3"/>
            <p:cNvSpPr>
              <a:spLocks/>
            </p:cNvSpPr>
            <p:nvPr/>
          </p:nvSpPr>
          <p:spPr bwMode="auto">
            <a:xfrm>
              <a:off x="6546417" y="1052736"/>
              <a:ext cx="1035955" cy="28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500" dirty="0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-150 </a:t>
              </a:r>
              <a:r>
                <a:rPr lang="en-US" sz="1500" dirty="0" err="1">
                  <a:solidFill>
                    <a:schemeClr val="tx1"/>
                  </a:solidFill>
                  <a:latin typeface="Bookman Old Style" charset="0"/>
                  <a:ea typeface="ＭＳ Ｐゴシック" charset="0"/>
                  <a:cs typeface="ＭＳ Ｐゴシック" charset="0"/>
                  <a:sym typeface="Bookman Old Style" charset="0"/>
                </a:rPr>
                <a:t>MPa</a:t>
              </a:r>
              <a:endParaRPr lang="en-US" sz="1500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endParaRPr>
            </a:p>
          </p:txBody>
        </p:sp>
      </p:grpSp>
      <p:pic>
        <p:nvPicPr>
          <p:cNvPr id="21" name="Picture 12" descr="Screen Shot 2012-01-12 at 16.59.36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606" y="883311"/>
            <a:ext cx="3671888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13"/>
          <p:cNvSpPr>
            <a:spLocks/>
          </p:cNvSpPr>
          <p:nvPr/>
        </p:nvSpPr>
        <p:spPr bwMode="auto">
          <a:xfrm>
            <a:off x="5152767" y="4352841"/>
            <a:ext cx="82073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 dirty="0" smtClean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@1.9 K</a:t>
            </a:r>
            <a:endParaRPr lang="en-US" sz="1600" b="1" dirty="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pic>
        <p:nvPicPr>
          <p:cNvPr id="25" name="Picture 1" descr="ColdCollar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87" t="10913" r="24872" b="38652"/>
          <a:stretch>
            <a:fillRect/>
          </a:stretch>
        </p:blipFill>
        <p:spPr bwMode="auto">
          <a:xfrm>
            <a:off x="3964349" y="3892830"/>
            <a:ext cx="1188418" cy="1135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6" descr="CollaredCoilCollar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55" t="9764" r="22108" b="37543"/>
          <a:stretch>
            <a:fillRect/>
          </a:stretch>
        </p:blipFill>
        <p:spPr bwMode="auto">
          <a:xfrm>
            <a:off x="3964350" y="1489375"/>
            <a:ext cx="1188417" cy="112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13"/>
          <p:cNvSpPr>
            <a:spLocks/>
          </p:cNvSpPr>
          <p:nvPr/>
        </p:nvSpPr>
        <p:spPr bwMode="auto">
          <a:xfrm>
            <a:off x="5215511" y="1913523"/>
            <a:ext cx="88225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Collared </a:t>
            </a:r>
            <a:endParaRPr lang="en-US" sz="1600" b="1" dirty="0" smtClean="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  <a:p>
            <a:pPr algn="l"/>
            <a:r>
              <a:rPr lang="en-US" sz="1600" b="1" dirty="0" smtClean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Coil</a:t>
            </a:r>
            <a:endParaRPr lang="en-US" sz="1600" b="1" dirty="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pic>
        <p:nvPicPr>
          <p:cNvPr id="35" name="Picture 20" descr="12TCollar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730" t="11449" r="21758" b="39561"/>
          <a:stretch>
            <a:fillRect/>
          </a:stretch>
        </p:blipFill>
        <p:spPr bwMode="auto">
          <a:xfrm>
            <a:off x="3901605" y="5028223"/>
            <a:ext cx="1313906" cy="112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13"/>
          <p:cNvSpPr>
            <a:spLocks/>
          </p:cNvSpPr>
          <p:nvPr/>
        </p:nvSpPr>
        <p:spPr bwMode="auto">
          <a:xfrm>
            <a:off x="5215511" y="5344443"/>
            <a:ext cx="722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 dirty="0" smtClean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@ 12 </a:t>
            </a:r>
            <a:r>
              <a:rPr lang="en-US" sz="1600" b="1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T</a:t>
            </a:r>
          </a:p>
        </p:txBody>
      </p:sp>
      <p:pic>
        <p:nvPicPr>
          <p:cNvPr id="39" name="Picture 11" descr="RTCollar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654" t="9764" r="22807" b="37543"/>
          <a:stretch>
            <a:fillRect/>
          </a:stretch>
        </p:blipFill>
        <p:spPr bwMode="auto">
          <a:xfrm>
            <a:off x="3971854" y="2701213"/>
            <a:ext cx="1173408" cy="113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13"/>
          <p:cNvSpPr>
            <a:spLocks/>
          </p:cNvSpPr>
          <p:nvPr/>
        </p:nvSpPr>
        <p:spPr bwMode="auto">
          <a:xfrm>
            <a:off x="5215511" y="3101638"/>
            <a:ext cx="105477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Yoke </a:t>
            </a:r>
            <a:r>
              <a:rPr lang="en-US" sz="1600" b="1" dirty="0" err="1" smtClean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assy</a:t>
            </a:r>
            <a:endParaRPr lang="en-US" sz="1600" b="1" dirty="0"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  <a:p>
            <a:r>
              <a:rPr lang="en-US" sz="1600" b="1" dirty="0" smtClean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RT</a:t>
            </a:r>
            <a:endParaRPr lang="en-US" sz="1600" b="1" dirty="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sp>
        <p:nvSpPr>
          <p:cNvPr id="43" name="Rectangle 13"/>
          <p:cNvSpPr>
            <a:spLocks/>
          </p:cNvSpPr>
          <p:nvPr/>
        </p:nvSpPr>
        <p:spPr bwMode="auto">
          <a:xfrm>
            <a:off x="18387" y="4806420"/>
            <a:ext cx="71086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 @1.9 K</a:t>
            </a:r>
            <a:endParaRPr lang="en-US" sz="1400" b="1" dirty="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sp>
        <p:nvSpPr>
          <p:cNvPr id="44" name="Rectangle 13"/>
          <p:cNvSpPr>
            <a:spLocks/>
          </p:cNvSpPr>
          <p:nvPr/>
        </p:nvSpPr>
        <p:spPr bwMode="auto">
          <a:xfrm>
            <a:off x="18387" y="5798022"/>
            <a:ext cx="64479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@ 12 </a:t>
            </a:r>
            <a:r>
              <a:rPr lang="en-US" sz="1400" b="1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T</a:t>
            </a:r>
          </a:p>
        </p:txBody>
      </p:sp>
      <p:sp>
        <p:nvSpPr>
          <p:cNvPr id="45" name="Rectangle 13"/>
          <p:cNvSpPr>
            <a:spLocks/>
          </p:cNvSpPr>
          <p:nvPr/>
        </p:nvSpPr>
        <p:spPr bwMode="auto">
          <a:xfrm>
            <a:off x="18387" y="3555217"/>
            <a:ext cx="93575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Yoke </a:t>
            </a:r>
            <a:r>
              <a:rPr lang="en-US" sz="1400" b="1" dirty="0" err="1" smtClean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assy</a:t>
            </a:r>
            <a:endParaRPr lang="en-US" sz="1400" b="1" dirty="0"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  <a:p>
            <a:r>
              <a:rPr lang="en-US" sz="1400" b="1" dirty="0" smtClean="0"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@ 293K</a:t>
            </a:r>
            <a:endParaRPr lang="en-US" sz="1400" b="1" dirty="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pic>
        <p:nvPicPr>
          <p:cNvPr id="46" name="Picture 7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02282" y="3328061"/>
            <a:ext cx="667933" cy="2657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12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41800" y="3518301"/>
            <a:ext cx="1414906" cy="235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2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27573" y="974732"/>
            <a:ext cx="667932" cy="2353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Rectangle 13"/>
          <p:cNvSpPr>
            <a:spLocks/>
          </p:cNvSpPr>
          <p:nvPr/>
        </p:nvSpPr>
        <p:spPr bwMode="auto">
          <a:xfrm>
            <a:off x="7681573" y="483649"/>
            <a:ext cx="105477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Yoke </a:t>
            </a:r>
            <a:r>
              <a:rPr lang="en-US" sz="1600" b="1" dirty="0" err="1" smtClean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assy</a:t>
            </a:r>
            <a:endParaRPr lang="en-US" sz="1600" b="1" dirty="0"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  <a:p>
            <a:r>
              <a:rPr lang="en-US" sz="1600" b="1" dirty="0" smtClean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RT</a:t>
            </a:r>
            <a:endParaRPr lang="en-US" sz="1600" b="1" dirty="0">
              <a:solidFill>
                <a:schemeClr val="tx1"/>
              </a:solidFill>
              <a:latin typeface="Bookman Old Style" charset="0"/>
              <a:ea typeface="ＭＳ Ｐゴシック" charset="0"/>
              <a:cs typeface="ＭＳ Ｐゴシック" charset="0"/>
              <a:sym typeface="Bookman Old Style" charset="0"/>
            </a:endParaRPr>
          </a:p>
        </p:txBody>
      </p:sp>
      <p:sp>
        <p:nvSpPr>
          <p:cNvPr id="52" name="Rectangle 13"/>
          <p:cNvSpPr>
            <a:spLocks/>
          </p:cNvSpPr>
          <p:nvPr/>
        </p:nvSpPr>
        <p:spPr bwMode="auto">
          <a:xfrm>
            <a:off x="7734453" y="3339168"/>
            <a:ext cx="7222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 dirty="0" smtClean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@ 12 </a:t>
            </a:r>
            <a:r>
              <a:rPr lang="en-US" sz="1600" b="1" dirty="0">
                <a:solidFill>
                  <a:schemeClr val="tx1"/>
                </a:solidFill>
                <a:latin typeface="Bookman Old Style" charset="0"/>
                <a:ea typeface="ＭＳ Ｐゴシック" charset="0"/>
                <a:cs typeface="ＭＳ Ｐゴシック" charset="0"/>
                <a:sym typeface="Bookman Old Style" charset="0"/>
              </a:rPr>
              <a:t>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11T DS Dipole Model, CERN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681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2059" y="3995599"/>
            <a:ext cx="3438466" cy="1930715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33" y="4002117"/>
            <a:ext cx="2823881" cy="15440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err="1" smtClean="0"/>
              <a:t>Frettage</a:t>
            </a:r>
            <a:r>
              <a:rPr lang="en-US" sz="3200" dirty="0" smtClean="0"/>
              <a:t> par colliers: </a:t>
            </a:r>
            <a:r>
              <a:rPr lang="en-US" sz="3200" dirty="0" err="1" smtClean="0"/>
              <a:t>précontrainte</a:t>
            </a:r>
            <a:r>
              <a:rPr lang="en-US" sz="3200" dirty="0" smtClean="0"/>
              <a:t> des </a:t>
            </a:r>
            <a:r>
              <a:rPr lang="en-US" sz="3200" dirty="0" err="1" smtClean="0"/>
              <a:t>bobines</a:t>
            </a:r>
            <a:r>
              <a:rPr lang="en-US" sz="3200" dirty="0" smtClean="0"/>
              <a:t> par </a:t>
            </a:r>
            <a:r>
              <a:rPr lang="en-US" sz="3200" dirty="0" err="1" smtClean="0"/>
              <a:t>déplacement</a:t>
            </a:r>
            <a:r>
              <a:rPr lang="en-US" sz="3200" dirty="0" smtClean="0"/>
              <a:t> du </a:t>
            </a:r>
            <a:r>
              <a:rPr lang="en-US" sz="3200" dirty="0" err="1" smtClean="0"/>
              <a:t>pôle</a:t>
            </a:r>
            <a:endParaRPr lang="en-US" sz="320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6295930" y="3336558"/>
            <a:ext cx="540408" cy="13510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094" y="3614000"/>
            <a:ext cx="2629960" cy="1826165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6334690" y="1173935"/>
            <a:ext cx="2349364" cy="2283035"/>
            <a:chOff x="6334690" y="1173935"/>
            <a:chExt cx="2349364" cy="2283035"/>
          </a:xfrm>
        </p:grpSpPr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515" t="3421" r="16113" b="30524"/>
            <a:stretch>
              <a:fillRect/>
            </a:stretch>
          </p:blipFill>
          <p:spPr bwMode="auto">
            <a:xfrm>
              <a:off x="6334690" y="1200675"/>
              <a:ext cx="2313219" cy="2256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8246706" y="2766963"/>
              <a:ext cx="362788" cy="308333"/>
              <a:chOff x="0" y="0"/>
              <a:chExt cx="200" cy="170"/>
            </a:xfrm>
          </p:grpSpPr>
          <p:sp>
            <p:nvSpPr>
              <p:cNvPr id="23" name="Line 25"/>
              <p:cNvSpPr>
                <a:spLocks noChangeShapeType="1"/>
              </p:cNvSpPr>
              <p:nvPr/>
            </p:nvSpPr>
            <p:spPr bwMode="auto">
              <a:xfrm>
                <a:off x="104" y="0"/>
                <a:ext cx="96" cy="0"/>
              </a:xfrm>
              <a:prstGeom prst="line">
                <a:avLst/>
              </a:prstGeom>
              <a:noFill/>
              <a:ln w="63500">
                <a:solidFill>
                  <a:srgbClr val="0044FE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4" name="Line 26"/>
              <p:cNvSpPr>
                <a:spLocks noChangeShapeType="1"/>
              </p:cNvSpPr>
              <p:nvPr/>
            </p:nvSpPr>
            <p:spPr bwMode="auto">
              <a:xfrm>
                <a:off x="0" y="152"/>
                <a:ext cx="78" cy="18"/>
              </a:xfrm>
              <a:prstGeom prst="line">
                <a:avLst/>
              </a:prstGeom>
              <a:noFill/>
              <a:ln w="63500">
                <a:solidFill>
                  <a:srgbClr val="0044FE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4" name="Group 30"/>
            <p:cNvGrpSpPr>
              <a:grpSpLocks/>
            </p:cNvGrpSpPr>
            <p:nvPr/>
          </p:nvGrpSpPr>
          <p:grpSpPr bwMode="auto">
            <a:xfrm flipH="1">
              <a:off x="6418255" y="2766963"/>
              <a:ext cx="362788" cy="308333"/>
              <a:chOff x="0" y="0"/>
              <a:chExt cx="200" cy="170"/>
            </a:xfrm>
          </p:grpSpPr>
          <p:sp>
            <p:nvSpPr>
              <p:cNvPr id="21" name="Line 28"/>
              <p:cNvSpPr>
                <a:spLocks noChangeShapeType="1"/>
              </p:cNvSpPr>
              <p:nvPr/>
            </p:nvSpPr>
            <p:spPr bwMode="auto">
              <a:xfrm>
                <a:off x="104" y="0"/>
                <a:ext cx="96" cy="0"/>
              </a:xfrm>
              <a:prstGeom prst="line">
                <a:avLst/>
              </a:prstGeom>
              <a:noFill/>
              <a:ln w="63500">
                <a:solidFill>
                  <a:srgbClr val="0044FE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2" name="Line 29"/>
              <p:cNvSpPr>
                <a:spLocks noChangeShapeType="1"/>
              </p:cNvSpPr>
              <p:nvPr/>
            </p:nvSpPr>
            <p:spPr bwMode="auto">
              <a:xfrm>
                <a:off x="0" y="152"/>
                <a:ext cx="78" cy="18"/>
              </a:xfrm>
              <a:prstGeom prst="line">
                <a:avLst/>
              </a:prstGeom>
              <a:noFill/>
              <a:ln w="63500">
                <a:solidFill>
                  <a:srgbClr val="0044FE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5" name="Group 33"/>
            <p:cNvGrpSpPr>
              <a:grpSpLocks/>
            </p:cNvGrpSpPr>
            <p:nvPr/>
          </p:nvGrpSpPr>
          <p:grpSpPr bwMode="auto">
            <a:xfrm>
              <a:off x="8188660" y="2810493"/>
              <a:ext cx="449857" cy="495147"/>
              <a:chOff x="0" y="0"/>
              <a:chExt cx="247" cy="273"/>
            </a:xfrm>
          </p:grpSpPr>
          <p:sp>
            <p:nvSpPr>
              <p:cNvPr id="19" name="AutoShape 31"/>
              <p:cNvSpPr>
                <a:spLocks/>
              </p:cNvSpPr>
              <p:nvPr/>
            </p:nvSpPr>
            <p:spPr bwMode="auto">
              <a:xfrm rot="10800000" flipH="1">
                <a:off x="127" y="0"/>
                <a:ext cx="120" cy="112"/>
              </a:xfrm>
              <a:custGeom>
                <a:avLst/>
                <a:gdLst>
                  <a:gd name="T0" fmla="*/ 0 w 21600"/>
                  <a:gd name="T1" fmla="*/ 56 h 21600"/>
                  <a:gd name="T2" fmla="*/ 30 w 21600"/>
                  <a:gd name="T3" fmla="*/ 56 h 21600"/>
                  <a:gd name="T4" fmla="*/ 30 w 21600"/>
                  <a:gd name="T5" fmla="*/ 0 h 21600"/>
                  <a:gd name="T6" fmla="*/ 90 w 21600"/>
                  <a:gd name="T7" fmla="*/ 0 h 21600"/>
                  <a:gd name="T8" fmla="*/ 90 w 21600"/>
                  <a:gd name="T9" fmla="*/ 56 h 21600"/>
                  <a:gd name="T10" fmla="*/ 120 w 21600"/>
                  <a:gd name="T11" fmla="*/ 56 h 21600"/>
                  <a:gd name="T12" fmla="*/ 60 w 21600"/>
                  <a:gd name="T13" fmla="*/ 112 h 21600"/>
                  <a:gd name="T14" fmla="*/ 0 w 21600"/>
                  <a:gd name="T15" fmla="*/ 56 h 21600"/>
                  <a:gd name="T16" fmla="*/ 0 w 21600"/>
                  <a:gd name="T17" fmla="*/ 56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lnTo>
                      <a:pt x="5400" y="10800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080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0" y="10800"/>
                    </a:lnTo>
                    <a:close/>
                    <a:moveTo>
                      <a:pt x="0" y="10800"/>
                    </a:moveTo>
                  </a:path>
                </a:pathLst>
              </a:custGeom>
              <a:solidFill>
                <a:schemeClr val="accent1"/>
              </a:solidFill>
              <a:ln w="25400" cap="flat">
                <a:solidFill>
                  <a:srgbClr val="00946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0" name="AutoShape 32"/>
              <p:cNvSpPr>
                <a:spLocks/>
              </p:cNvSpPr>
              <p:nvPr/>
            </p:nvSpPr>
            <p:spPr bwMode="auto">
              <a:xfrm rot="10800000" flipH="1">
                <a:off x="0" y="161"/>
                <a:ext cx="120" cy="112"/>
              </a:xfrm>
              <a:custGeom>
                <a:avLst/>
                <a:gdLst>
                  <a:gd name="T0" fmla="*/ 0 w 21600"/>
                  <a:gd name="T1" fmla="*/ 56 h 21600"/>
                  <a:gd name="T2" fmla="*/ 30 w 21600"/>
                  <a:gd name="T3" fmla="*/ 56 h 21600"/>
                  <a:gd name="T4" fmla="*/ 30 w 21600"/>
                  <a:gd name="T5" fmla="*/ 0 h 21600"/>
                  <a:gd name="T6" fmla="*/ 90 w 21600"/>
                  <a:gd name="T7" fmla="*/ 0 h 21600"/>
                  <a:gd name="T8" fmla="*/ 90 w 21600"/>
                  <a:gd name="T9" fmla="*/ 56 h 21600"/>
                  <a:gd name="T10" fmla="*/ 120 w 21600"/>
                  <a:gd name="T11" fmla="*/ 56 h 21600"/>
                  <a:gd name="T12" fmla="*/ 60 w 21600"/>
                  <a:gd name="T13" fmla="*/ 112 h 21600"/>
                  <a:gd name="T14" fmla="*/ 0 w 21600"/>
                  <a:gd name="T15" fmla="*/ 56 h 21600"/>
                  <a:gd name="T16" fmla="*/ 0 w 21600"/>
                  <a:gd name="T17" fmla="*/ 56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lnTo>
                      <a:pt x="5400" y="10800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080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0" y="10800"/>
                    </a:lnTo>
                    <a:close/>
                    <a:moveTo>
                      <a:pt x="0" y="10800"/>
                    </a:moveTo>
                  </a:path>
                </a:pathLst>
              </a:custGeom>
              <a:solidFill>
                <a:schemeClr val="accent1"/>
              </a:solidFill>
              <a:ln w="25400" cap="flat">
                <a:solidFill>
                  <a:srgbClr val="00946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6" name="Group 36"/>
            <p:cNvGrpSpPr>
              <a:grpSpLocks/>
            </p:cNvGrpSpPr>
            <p:nvPr/>
          </p:nvGrpSpPr>
          <p:grpSpPr bwMode="auto">
            <a:xfrm flipH="1">
              <a:off x="6389232" y="2810493"/>
              <a:ext cx="448044" cy="495147"/>
              <a:chOff x="0" y="0"/>
              <a:chExt cx="247" cy="273"/>
            </a:xfrm>
          </p:grpSpPr>
          <p:sp>
            <p:nvSpPr>
              <p:cNvPr id="17" name="AutoShape 34"/>
              <p:cNvSpPr>
                <a:spLocks/>
              </p:cNvSpPr>
              <p:nvPr/>
            </p:nvSpPr>
            <p:spPr bwMode="auto">
              <a:xfrm rot="10800000" flipH="1">
                <a:off x="127" y="0"/>
                <a:ext cx="120" cy="112"/>
              </a:xfrm>
              <a:custGeom>
                <a:avLst/>
                <a:gdLst>
                  <a:gd name="T0" fmla="*/ 0 w 21600"/>
                  <a:gd name="T1" fmla="*/ 56 h 21600"/>
                  <a:gd name="T2" fmla="*/ 30 w 21600"/>
                  <a:gd name="T3" fmla="*/ 56 h 21600"/>
                  <a:gd name="T4" fmla="*/ 30 w 21600"/>
                  <a:gd name="T5" fmla="*/ 0 h 21600"/>
                  <a:gd name="T6" fmla="*/ 90 w 21600"/>
                  <a:gd name="T7" fmla="*/ 0 h 21600"/>
                  <a:gd name="T8" fmla="*/ 90 w 21600"/>
                  <a:gd name="T9" fmla="*/ 56 h 21600"/>
                  <a:gd name="T10" fmla="*/ 120 w 21600"/>
                  <a:gd name="T11" fmla="*/ 56 h 21600"/>
                  <a:gd name="T12" fmla="*/ 60 w 21600"/>
                  <a:gd name="T13" fmla="*/ 112 h 21600"/>
                  <a:gd name="T14" fmla="*/ 0 w 21600"/>
                  <a:gd name="T15" fmla="*/ 56 h 21600"/>
                  <a:gd name="T16" fmla="*/ 0 w 21600"/>
                  <a:gd name="T17" fmla="*/ 56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lnTo>
                      <a:pt x="5400" y="10800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080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0" y="10800"/>
                    </a:lnTo>
                    <a:close/>
                    <a:moveTo>
                      <a:pt x="0" y="10800"/>
                    </a:moveTo>
                  </a:path>
                </a:pathLst>
              </a:custGeom>
              <a:solidFill>
                <a:schemeClr val="accent1"/>
              </a:solidFill>
              <a:ln w="25400" cap="flat">
                <a:solidFill>
                  <a:srgbClr val="00946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8" name="AutoShape 35"/>
              <p:cNvSpPr>
                <a:spLocks/>
              </p:cNvSpPr>
              <p:nvPr/>
            </p:nvSpPr>
            <p:spPr bwMode="auto">
              <a:xfrm rot="10800000" flipH="1">
                <a:off x="0" y="161"/>
                <a:ext cx="120" cy="112"/>
              </a:xfrm>
              <a:custGeom>
                <a:avLst/>
                <a:gdLst>
                  <a:gd name="T0" fmla="*/ 0 w 21600"/>
                  <a:gd name="T1" fmla="*/ 56 h 21600"/>
                  <a:gd name="T2" fmla="*/ 30 w 21600"/>
                  <a:gd name="T3" fmla="*/ 56 h 21600"/>
                  <a:gd name="T4" fmla="*/ 30 w 21600"/>
                  <a:gd name="T5" fmla="*/ 0 h 21600"/>
                  <a:gd name="T6" fmla="*/ 90 w 21600"/>
                  <a:gd name="T7" fmla="*/ 0 h 21600"/>
                  <a:gd name="T8" fmla="*/ 90 w 21600"/>
                  <a:gd name="T9" fmla="*/ 56 h 21600"/>
                  <a:gd name="T10" fmla="*/ 120 w 21600"/>
                  <a:gd name="T11" fmla="*/ 56 h 21600"/>
                  <a:gd name="T12" fmla="*/ 60 w 21600"/>
                  <a:gd name="T13" fmla="*/ 112 h 21600"/>
                  <a:gd name="T14" fmla="*/ 0 w 21600"/>
                  <a:gd name="T15" fmla="*/ 56 h 21600"/>
                  <a:gd name="T16" fmla="*/ 0 w 21600"/>
                  <a:gd name="T17" fmla="*/ 56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lnTo>
                      <a:pt x="5400" y="10800"/>
                    </a:lnTo>
                    <a:lnTo>
                      <a:pt x="5400" y="0"/>
                    </a:lnTo>
                    <a:lnTo>
                      <a:pt x="16200" y="0"/>
                    </a:lnTo>
                    <a:lnTo>
                      <a:pt x="16200" y="10800"/>
                    </a:ln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0" y="10800"/>
                    </a:lnTo>
                    <a:close/>
                    <a:moveTo>
                      <a:pt x="0" y="10800"/>
                    </a:moveTo>
                  </a:path>
                </a:pathLst>
              </a:custGeom>
              <a:solidFill>
                <a:schemeClr val="accent1"/>
              </a:solidFill>
              <a:ln w="25400" cap="flat">
                <a:solidFill>
                  <a:srgbClr val="00946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 bwMode="auto">
            <a:xfrm>
              <a:off x="8278748" y="1173935"/>
              <a:ext cx="405306" cy="314907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 flipV="1">
              <a:off x="6406077" y="1329765"/>
              <a:ext cx="2249285" cy="607963"/>
              <a:chOff x="6298673" y="4313375"/>
              <a:chExt cx="2249285" cy="538677"/>
            </a:xfrm>
          </p:grpSpPr>
          <p:grpSp>
            <p:nvGrpSpPr>
              <p:cNvPr id="27" name="Group 27"/>
              <p:cNvGrpSpPr>
                <a:grpSpLocks/>
              </p:cNvGrpSpPr>
              <p:nvPr/>
            </p:nvGrpSpPr>
            <p:grpSpPr bwMode="auto">
              <a:xfrm>
                <a:off x="8156147" y="4313375"/>
                <a:ext cx="362788" cy="308333"/>
                <a:chOff x="0" y="0"/>
                <a:chExt cx="200" cy="170"/>
              </a:xfrm>
            </p:grpSpPr>
            <p:sp>
              <p:nvSpPr>
                <p:cNvPr id="28" name="Line 25"/>
                <p:cNvSpPr>
                  <a:spLocks noChangeShapeType="1"/>
                </p:cNvSpPr>
                <p:nvPr/>
              </p:nvSpPr>
              <p:spPr bwMode="auto">
                <a:xfrm>
                  <a:off x="104" y="0"/>
                  <a:ext cx="96" cy="0"/>
                </a:xfrm>
                <a:prstGeom prst="line">
                  <a:avLst/>
                </a:prstGeom>
                <a:noFill/>
                <a:ln w="63500">
                  <a:solidFill>
                    <a:srgbClr val="0044FE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9" name="Line 26"/>
                <p:cNvSpPr>
                  <a:spLocks noChangeShapeType="1"/>
                </p:cNvSpPr>
                <p:nvPr/>
              </p:nvSpPr>
              <p:spPr bwMode="auto">
                <a:xfrm>
                  <a:off x="0" y="152"/>
                  <a:ext cx="78" cy="18"/>
                </a:xfrm>
                <a:prstGeom prst="line">
                  <a:avLst/>
                </a:prstGeom>
                <a:noFill/>
                <a:ln w="63500">
                  <a:solidFill>
                    <a:srgbClr val="0044FE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30"/>
              <p:cNvGrpSpPr>
                <a:grpSpLocks/>
              </p:cNvGrpSpPr>
              <p:nvPr/>
            </p:nvGrpSpPr>
            <p:grpSpPr bwMode="auto">
              <a:xfrm flipH="1">
                <a:off x="6327696" y="4313375"/>
                <a:ext cx="362788" cy="308333"/>
                <a:chOff x="0" y="0"/>
                <a:chExt cx="200" cy="170"/>
              </a:xfrm>
            </p:grpSpPr>
            <p:sp>
              <p:nvSpPr>
                <p:cNvPr id="31" name="Line 28"/>
                <p:cNvSpPr>
                  <a:spLocks noChangeShapeType="1"/>
                </p:cNvSpPr>
                <p:nvPr/>
              </p:nvSpPr>
              <p:spPr bwMode="auto">
                <a:xfrm>
                  <a:off x="104" y="0"/>
                  <a:ext cx="96" cy="0"/>
                </a:xfrm>
                <a:prstGeom prst="line">
                  <a:avLst/>
                </a:prstGeom>
                <a:noFill/>
                <a:ln w="63500">
                  <a:solidFill>
                    <a:srgbClr val="0044FE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" name="Line 29"/>
                <p:cNvSpPr>
                  <a:spLocks noChangeShapeType="1"/>
                </p:cNvSpPr>
                <p:nvPr/>
              </p:nvSpPr>
              <p:spPr bwMode="auto">
                <a:xfrm>
                  <a:off x="0" y="152"/>
                  <a:ext cx="78" cy="18"/>
                </a:xfrm>
                <a:prstGeom prst="line">
                  <a:avLst/>
                </a:prstGeom>
                <a:noFill/>
                <a:ln w="63500">
                  <a:solidFill>
                    <a:srgbClr val="0044FE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3" name="Group 33"/>
              <p:cNvGrpSpPr>
                <a:grpSpLocks/>
              </p:cNvGrpSpPr>
              <p:nvPr/>
            </p:nvGrpSpPr>
            <p:grpSpPr bwMode="auto">
              <a:xfrm>
                <a:off x="8098101" y="4356905"/>
                <a:ext cx="449857" cy="495147"/>
                <a:chOff x="0" y="0"/>
                <a:chExt cx="247" cy="273"/>
              </a:xfrm>
            </p:grpSpPr>
            <p:sp>
              <p:nvSpPr>
                <p:cNvPr id="34" name="AutoShape 31"/>
                <p:cNvSpPr>
                  <a:spLocks/>
                </p:cNvSpPr>
                <p:nvPr/>
              </p:nvSpPr>
              <p:spPr bwMode="auto">
                <a:xfrm rot="10800000" flipH="1">
                  <a:off x="127" y="0"/>
                  <a:ext cx="120" cy="112"/>
                </a:xfrm>
                <a:custGeom>
                  <a:avLst/>
                  <a:gdLst>
                    <a:gd name="T0" fmla="*/ 0 w 21600"/>
                    <a:gd name="T1" fmla="*/ 56 h 21600"/>
                    <a:gd name="T2" fmla="*/ 30 w 21600"/>
                    <a:gd name="T3" fmla="*/ 56 h 21600"/>
                    <a:gd name="T4" fmla="*/ 30 w 21600"/>
                    <a:gd name="T5" fmla="*/ 0 h 21600"/>
                    <a:gd name="T6" fmla="*/ 90 w 21600"/>
                    <a:gd name="T7" fmla="*/ 0 h 21600"/>
                    <a:gd name="T8" fmla="*/ 90 w 21600"/>
                    <a:gd name="T9" fmla="*/ 56 h 21600"/>
                    <a:gd name="T10" fmla="*/ 120 w 21600"/>
                    <a:gd name="T11" fmla="*/ 56 h 21600"/>
                    <a:gd name="T12" fmla="*/ 60 w 21600"/>
                    <a:gd name="T13" fmla="*/ 112 h 21600"/>
                    <a:gd name="T14" fmla="*/ 0 w 21600"/>
                    <a:gd name="T15" fmla="*/ 56 h 21600"/>
                    <a:gd name="T16" fmla="*/ 0 w 21600"/>
                    <a:gd name="T17" fmla="*/ 56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0" y="10800"/>
                      </a:moveTo>
                      <a:lnTo>
                        <a:pt x="5400" y="10800"/>
                      </a:lnTo>
                      <a:lnTo>
                        <a:pt x="5400" y="0"/>
                      </a:lnTo>
                      <a:lnTo>
                        <a:pt x="16200" y="0"/>
                      </a:lnTo>
                      <a:lnTo>
                        <a:pt x="16200" y="10800"/>
                      </a:lnTo>
                      <a:lnTo>
                        <a:pt x="21600" y="10800"/>
                      </a:lnTo>
                      <a:lnTo>
                        <a:pt x="10800" y="21600"/>
                      </a:lnTo>
                      <a:lnTo>
                        <a:pt x="0" y="10800"/>
                      </a:lnTo>
                      <a:close/>
                      <a:moveTo>
                        <a:pt x="0" y="10800"/>
                      </a:moveTo>
                    </a:path>
                  </a:pathLst>
                </a:custGeom>
                <a:solidFill>
                  <a:schemeClr val="accent1"/>
                </a:solidFill>
                <a:ln w="25400" cap="flat">
                  <a:solidFill>
                    <a:srgbClr val="00946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5" name="AutoShape 32"/>
                <p:cNvSpPr>
                  <a:spLocks/>
                </p:cNvSpPr>
                <p:nvPr/>
              </p:nvSpPr>
              <p:spPr bwMode="auto">
                <a:xfrm rot="10800000" flipH="1">
                  <a:off x="0" y="161"/>
                  <a:ext cx="120" cy="112"/>
                </a:xfrm>
                <a:custGeom>
                  <a:avLst/>
                  <a:gdLst>
                    <a:gd name="T0" fmla="*/ 0 w 21600"/>
                    <a:gd name="T1" fmla="*/ 56 h 21600"/>
                    <a:gd name="T2" fmla="*/ 30 w 21600"/>
                    <a:gd name="T3" fmla="*/ 56 h 21600"/>
                    <a:gd name="T4" fmla="*/ 30 w 21600"/>
                    <a:gd name="T5" fmla="*/ 0 h 21600"/>
                    <a:gd name="T6" fmla="*/ 90 w 21600"/>
                    <a:gd name="T7" fmla="*/ 0 h 21600"/>
                    <a:gd name="T8" fmla="*/ 90 w 21600"/>
                    <a:gd name="T9" fmla="*/ 56 h 21600"/>
                    <a:gd name="T10" fmla="*/ 120 w 21600"/>
                    <a:gd name="T11" fmla="*/ 56 h 21600"/>
                    <a:gd name="T12" fmla="*/ 60 w 21600"/>
                    <a:gd name="T13" fmla="*/ 112 h 21600"/>
                    <a:gd name="T14" fmla="*/ 0 w 21600"/>
                    <a:gd name="T15" fmla="*/ 56 h 21600"/>
                    <a:gd name="T16" fmla="*/ 0 w 21600"/>
                    <a:gd name="T17" fmla="*/ 56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0" y="10800"/>
                      </a:moveTo>
                      <a:lnTo>
                        <a:pt x="5400" y="10800"/>
                      </a:lnTo>
                      <a:lnTo>
                        <a:pt x="5400" y="0"/>
                      </a:lnTo>
                      <a:lnTo>
                        <a:pt x="16200" y="0"/>
                      </a:lnTo>
                      <a:lnTo>
                        <a:pt x="16200" y="10800"/>
                      </a:lnTo>
                      <a:lnTo>
                        <a:pt x="21600" y="10800"/>
                      </a:lnTo>
                      <a:lnTo>
                        <a:pt x="10800" y="21600"/>
                      </a:lnTo>
                      <a:lnTo>
                        <a:pt x="0" y="10800"/>
                      </a:lnTo>
                      <a:close/>
                      <a:moveTo>
                        <a:pt x="0" y="10800"/>
                      </a:moveTo>
                    </a:path>
                  </a:pathLst>
                </a:custGeom>
                <a:solidFill>
                  <a:schemeClr val="accent1"/>
                </a:solidFill>
                <a:ln w="25400" cap="flat">
                  <a:solidFill>
                    <a:srgbClr val="00946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6" name="Group 36"/>
              <p:cNvGrpSpPr>
                <a:grpSpLocks/>
              </p:cNvGrpSpPr>
              <p:nvPr/>
            </p:nvGrpSpPr>
            <p:grpSpPr bwMode="auto">
              <a:xfrm flipH="1">
                <a:off x="6298673" y="4356905"/>
                <a:ext cx="448044" cy="495147"/>
                <a:chOff x="0" y="0"/>
                <a:chExt cx="247" cy="273"/>
              </a:xfrm>
            </p:grpSpPr>
            <p:sp>
              <p:nvSpPr>
                <p:cNvPr id="37" name="AutoShape 34"/>
                <p:cNvSpPr>
                  <a:spLocks/>
                </p:cNvSpPr>
                <p:nvPr/>
              </p:nvSpPr>
              <p:spPr bwMode="auto">
                <a:xfrm rot="10800000" flipH="1">
                  <a:off x="127" y="0"/>
                  <a:ext cx="120" cy="112"/>
                </a:xfrm>
                <a:custGeom>
                  <a:avLst/>
                  <a:gdLst>
                    <a:gd name="T0" fmla="*/ 0 w 21600"/>
                    <a:gd name="T1" fmla="*/ 56 h 21600"/>
                    <a:gd name="T2" fmla="*/ 30 w 21600"/>
                    <a:gd name="T3" fmla="*/ 56 h 21600"/>
                    <a:gd name="T4" fmla="*/ 30 w 21600"/>
                    <a:gd name="T5" fmla="*/ 0 h 21600"/>
                    <a:gd name="T6" fmla="*/ 90 w 21600"/>
                    <a:gd name="T7" fmla="*/ 0 h 21600"/>
                    <a:gd name="T8" fmla="*/ 90 w 21600"/>
                    <a:gd name="T9" fmla="*/ 56 h 21600"/>
                    <a:gd name="T10" fmla="*/ 120 w 21600"/>
                    <a:gd name="T11" fmla="*/ 56 h 21600"/>
                    <a:gd name="T12" fmla="*/ 60 w 21600"/>
                    <a:gd name="T13" fmla="*/ 112 h 21600"/>
                    <a:gd name="T14" fmla="*/ 0 w 21600"/>
                    <a:gd name="T15" fmla="*/ 56 h 21600"/>
                    <a:gd name="T16" fmla="*/ 0 w 21600"/>
                    <a:gd name="T17" fmla="*/ 56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0" y="10800"/>
                      </a:moveTo>
                      <a:lnTo>
                        <a:pt x="5400" y="10800"/>
                      </a:lnTo>
                      <a:lnTo>
                        <a:pt x="5400" y="0"/>
                      </a:lnTo>
                      <a:lnTo>
                        <a:pt x="16200" y="0"/>
                      </a:lnTo>
                      <a:lnTo>
                        <a:pt x="16200" y="10800"/>
                      </a:lnTo>
                      <a:lnTo>
                        <a:pt x="21600" y="10800"/>
                      </a:lnTo>
                      <a:lnTo>
                        <a:pt x="10800" y="21600"/>
                      </a:lnTo>
                      <a:lnTo>
                        <a:pt x="0" y="10800"/>
                      </a:lnTo>
                      <a:close/>
                      <a:moveTo>
                        <a:pt x="0" y="10800"/>
                      </a:moveTo>
                    </a:path>
                  </a:pathLst>
                </a:custGeom>
                <a:solidFill>
                  <a:schemeClr val="accent1"/>
                </a:solidFill>
                <a:ln w="25400" cap="flat">
                  <a:solidFill>
                    <a:srgbClr val="00946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8" name="AutoShape 35"/>
                <p:cNvSpPr>
                  <a:spLocks/>
                </p:cNvSpPr>
                <p:nvPr/>
              </p:nvSpPr>
              <p:spPr bwMode="auto">
                <a:xfrm rot="10800000" flipH="1">
                  <a:off x="0" y="161"/>
                  <a:ext cx="120" cy="112"/>
                </a:xfrm>
                <a:custGeom>
                  <a:avLst/>
                  <a:gdLst>
                    <a:gd name="T0" fmla="*/ 0 w 21600"/>
                    <a:gd name="T1" fmla="*/ 56 h 21600"/>
                    <a:gd name="T2" fmla="*/ 30 w 21600"/>
                    <a:gd name="T3" fmla="*/ 56 h 21600"/>
                    <a:gd name="T4" fmla="*/ 30 w 21600"/>
                    <a:gd name="T5" fmla="*/ 0 h 21600"/>
                    <a:gd name="T6" fmla="*/ 90 w 21600"/>
                    <a:gd name="T7" fmla="*/ 0 h 21600"/>
                    <a:gd name="T8" fmla="*/ 90 w 21600"/>
                    <a:gd name="T9" fmla="*/ 56 h 21600"/>
                    <a:gd name="T10" fmla="*/ 120 w 21600"/>
                    <a:gd name="T11" fmla="*/ 56 h 21600"/>
                    <a:gd name="T12" fmla="*/ 60 w 21600"/>
                    <a:gd name="T13" fmla="*/ 112 h 21600"/>
                    <a:gd name="T14" fmla="*/ 0 w 21600"/>
                    <a:gd name="T15" fmla="*/ 56 h 21600"/>
                    <a:gd name="T16" fmla="*/ 0 w 21600"/>
                    <a:gd name="T17" fmla="*/ 56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0" y="10800"/>
                      </a:moveTo>
                      <a:lnTo>
                        <a:pt x="5400" y="10800"/>
                      </a:lnTo>
                      <a:lnTo>
                        <a:pt x="5400" y="0"/>
                      </a:lnTo>
                      <a:lnTo>
                        <a:pt x="16200" y="0"/>
                      </a:lnTo>
                      <a:lnTo>
                        <a:pt x="16200" y="10800"/>
                      </a:lnTo>
                      <a:lnTo>
                        <a:pt x="21600" y="10800"/>
                      </a:lnTo>
                      <a:lnTo>
                        <a:pt x="10800" y="21600"/>
                      </a:lnTo>
                      <a:lnTo>
                        <a:pt x="0" y="10800"/>
                      </a:lnTo>
                      <a:close/>
                      <a:moveTo>
                        <a:pt x="0" y="10800"/>
                      </a:moveTo>
                    </a:path>
                  </a:pathLst>
                </a:custGeom>
                <a:solidFill>
                  <a:schemeClr val="accent1"/>
                </a:solidFill>
                <a:ln w="25400" cap="flat">
                  <a:solidFill>
                    <a:srgbClr val="00946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103" y="1267841"/>
            <a:ext cx="2883670" cy="2646749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1524000" y="1520266"/>
            <a:ext cx="4153647" cy="2481851"/>
            <a:chOff x="4990353" y="3511175"/>
            <a:chExt cx="4153647" cy="2481851"/>
          </a:xfrm>
        </p:grpSpPr>
        <p:sp>
          <p:nvSpPr>
            <p:cNvPr id="44" name="Oval 43"/>
            <p:cNvSpPr/>
            <p:nvPr/>
          </p:nvSpPr>
          <p:spPr>
            <a:xfrm>
              <a:off x="4990353" y="3914590"/>
              <a:ext cx="485588" cy="478118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35074" y="3511175"/>
              <a:ext cx="2508926" cy="2481851"/>
              <a:chOff x="6635074" y="3511175"/>
              <a:chExt cx="2508926" cy="2481851"/>
            </a:xfrm>
          </p:grpSpPr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635074" y="3511175"/>
                <a:ext cx="2508926" cy="2481851"/>
              </a:xfrm>
              <a:prstGeom prst="rect">
                <a:avLst/>
              </a:prstGeom>
            </p:spPr>
          </p:pic>
          <p:sp>
            <p:nvSpPr>
              <p:cNvPr id="47" name="Down Arrow 46"/>
              <p:cNvSpPr/>
              <p:nvPr/>
            </p:nvSpPr>
            <p:spPr>
              <a:xfrm>
                <a:off x="7866529" y="4340412"/>
                <a:ext cx="224118" cy="470647"/>
              </a:xfrm>
              <a:prstGeom prst="downArrow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Down Arrow 47"/>
              <p:cNvSpPr/>
              <p:nvPr/>
            </p:nvSpPr>
            <p:spPr>
              <a:xfrm rot="3919554">
                <a:off x="7104057" y="4664359"/>
                <a:ext cx="413405" cy="293397"/>
              </a:xfrm>
              <a:prstGeom prst="downArrow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Down Arrow 48"/>
              <p:cNvSpPr/>
              <p:nvPr/>
            </p:nvSpPr>
            <p:spPr>
              <a:xfrm rot="17470901">
                <a:off x="8477351" y="4664360"/>
                <a:ext cx="413405" cy="293397"/>
              </a:xfrm>
              <a:prstGeom prst="downArrow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11T DS Dipole Model, CERN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572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Frettage</a:t>
            </a:r>
            <a:r>
              <a:rPr lang="en-US" sz="3200" dirty="0" smtClean="0"/>
              <a:t> par colliers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23" y="956682"/>
            <a:ext cx="3537155" cy="23104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977" y="1065307"/>
            <a:ext cx="4775852" cy="2138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84" y="3204157"/>
            <a:ext cx="3059083" cy="27218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96031" y="3198321"/>
            <a:ext cx="42195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 “cage” de </a:t>
            </a:r>
            <a:r>
              <a:rPr lang="en-US" dirty="0" err="1" smtClean="0"/>
              <a:t>frettage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constituée</a:t>
            </a:r>
            <a:r>
              <a:rPr lang="en-US" dirty="0" smtClean="0"/>
              <a:t> par </a:t>
            </a:r>
            <a:r>
              <a:rPr lang="en-US" dirty="0" err="1" smtClean="0"/>
              <a:t>une</a:t>
            </a:r>
            <a:r>
              <a:rPr lang="en-US" dirty="0" smtClean="0"/>
              <a:t> succession de colliers “longs” </a:t>
            </a:r>
            <a:r>
              <a:rPr lang="en-US" dirty="0" err="1" smtClean="0"/>
              <a:t>placés</a:t>
            </a:r>
            <a:r>
              <a:rPr lang="en-US" dirty="0" smtClean="0"/>
              <a:t> </a:t>
            </a:r>
            <a:r>
              <a:rPr lang="en-US" dirty="0" err="1" smtClean="0"/>
              <a:t>alternativement</a:t>
            </a:r>
            <a:r>
              <a:rPr lang="en-US" dirty="0" smtClean="0"/>
              <a:t> </a:t>
            </a:r>
            <a:r>
              <a:rPr lang="en-US" dirty="0" err="1" smtClean="0"/>
              <a:t>dessus-dessous</a:t>
            </a:r>
            <a:r>
              <a:rPr lang="en-US" dirty="0" smtClean="0"/>
              <a:t>. </a:t>
            </a:r>
            <a:r>
              <a:rPr lang="en-US" dirty="0" err="1" smtClean="0"/>
              <a:t>Chaque</a:t>
            </a:r>
            <a:r>
              <a:rPr lang="en-US" dirty="0" smtClean="0"/>
              <a:t> collier long et </a:t>
            </a:r>
            <a:r>
              <a:rPr lang="en-US" dirty="0" err="1" smtClean="0"/>
              <a:t>jumelé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un collier court (non </a:t>
            </a:r>
            <a:r>
              <a:rPr lang="en-US" dirty="0" err="1" smtClean="0"/>
              <a:t>structurel</a:t>
            </a:r>
            <a:r>
              <a:rPr lang="en-US" dirty="0" smtClean="0"/>
              <a:t>) qui </a:t>
            </a:r>
            <a:r>
              <a:rPr lang="en-US" dirty="0" err="1" smtClean="0"/>
              <a:t>comble</a:t>
            </a:r>
            <a:r>
              <a:rPr lang="en-US" dirty="0" smtClean="0"/>
              <a:t> les vides. Le collier court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monté</a:t>
            </a:r>
            <a:r>
              <a:rPr lang="en-US" dirty="0" smtClean="0"/>
              <a:t> “</a:t>
            </a:r>
            <a:r>
              <a:rPr lang="en-US" dirty="0" err="1" smtClean="0"/>
              <a:t>flottant”sur</a:t>
            </a:r>
            <a:r>
              <a:rPr lang="en-US" dirty="0" smtClean="0"/>
              <a:t> le collier long au </a:t>
            </a:r>
            <a:r>
              <a:rPr lang="en-US" dirty="0" err="1" smtClean="0"/>
              <a:t>moyen</a:t>
            </a:r>
            <a:r>
              <a:rPr lang="en-US" dirty="0" smtClean="0"/>
              <a:t> de rivets </a:t>
            </a:r>
            <a:r>
              <a:rPr lang="en-US" dirty="0" err="1" smtClean="0"/>
              <a:t>pleins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Acier</a:t>
            </a:r>
            <a:r>
              <a:rPr lang="en-US" dirty="0" smtClean="0"/>
              <a:t> </a:t>
            </a:r>
            <a:r>
              <a:rPr lang="en-US" dirty="0" err="1" smtClean="0"/>
              <a:t>austénitique</a:t>
            </a:r>
            <a:r>
              <a:rPr lang="en-US" dirty="0" smtClean="0"/>
              <a:t> </a:t>
            </a:r>
            <a:r>
              <a:rPr lang="en-US" dirty="0" err="1" smtClean="0"/>
              <a:t>magnétique</a:t>
            </a:r>
            <a:r>
              <a:rPr lang="en-US" dirty="0" smtClean="0"/>
              <a:t> (~similar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144701" y="4445271"/>
            <a:ext cx="334218" cy="10862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20434" y="4378424"/>
            <a:ext cx="1211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Collier court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68968" y="5306787"/>
            <a:ext cx="334218" cy="21725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44701" y="5131312"/>
            <a:ext cx="1211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Collier long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2523349" y="3384087"/>
            <a:ext cx="334218" cy="21725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799082" y="3208612"/>
            <a:ext cx="1520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Logement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rivet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7" name="Straight Connector 16"/>
          <p:cNvCxnSpPr>
            <a:endCxn id="18" idx="1"/>
          </p:cNvCxnSpPr>
          <p:nvPr/>
        </p:nvCxnSpPr>
        <p:spPr>
          <a:xfrm>
            <a:off x="3139900" y="4194598"/>
            <a:ext cx="275733" cy="8432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15633" y="3801872"/>
            <a:ext cx="9876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Logement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clé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de collaring (4x)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1" name="Straight Connector 20"/>
          <p:cNvCxnSpPr>
            <a:endCxn id="18" idx="1"/>
          </p:cNvCxnSpPr>
          <p:nvPr/>
        </p:nvCxnSpPr>
        <p:spPr>
          <a:xfrm flipV="1">
            <a:off x="3249900" y="4278926"/>
            <a:ext cx="165733" cy="54235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11T DS Dipole Model, CERN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405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78517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Frettage</a:t>
            </a:r>
            <a:r>
              <a:rPr lang="en-US" sz="3200" dirty="0" smtClean="0"/>
              <a:t> par collier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27" y="885712"/>
            <a:ext cx="3937769" cy="510731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montage en 2 parties, </a:t>
            </a:r>
            <a:r>
              <a:rPr lang="en-US" sz="1800" dirty="0" err="1" smtClean="0"/>
              <a:t>permet</a:t>
            </a:r>
            <a:r>
              <a:rPr lang="en-US" sz="1800" dirty="0" smtClean="0"/>
              <a:t> de larges </a:t>
            </a:r>
            <a:r>
              <a:rPr lang="en-US" sz="1800" dirty="0" err="1" smtClean="0"/>
              <a:t>déplacements</a:t>
            </a:r>
            <a:r>
              <a:rPr lang="en-US" sz="1800" dirty="0" smtClean="0"/>
              <a:t> </a:t>
            </a:r>
            <a:r>
              <a:rPr lang="en-US" sz="1800" dirty="0" err="1" smtClean="0"/>
              <a:t>lors</a:t>
            </a:r>
            <a:r>
              <a:rPr lang="en-US" sz="1800" dirty="0" smtClean="0"/>
              <a:t> du </a:t>
            </a:r>
            <a:r>
              <a:rPr lang="en-US" sz="1800" dirty="0" err="1" smtClean="0"/>
              <a:t>frettage</a:t>
            </a:r>
            <a:r>
              <a:rPr lang="en-US" sz="1800" dirty="0"/>
              <a:t>,</a:t>
            </a:r>
            <a:endParaRPr lang="en-US" sz="1800" dirty="0" smtClean="0"/>
          </a:p>
          <a:p>
            <a:r>
              <a:rPr lang="en-US" sz="1800" dirty="0" err="1" smtClean="0"/>
              <a:t>contrainte</a:t>
            </a:r>
            <a:r>
              <a:rPr lang="en-US" sz="1800" dirty="0" smtClean="0"/>
              <a:t> </a:t>
            </a:r>
            <a:r>
              <a:rPr lang="en-US" sz="1800" dirty="0" err="1" smtClean="0"/>
              <a:t>azimuthale</a:t>
            </a:r>
            <a:r>
              <a:rPr lang="en-US" sz="1800" dirty="0" smtClean="0"/>
              <a:t> </a:t>
            </a:r>
            <a:r>
              <a:rPr lang="en-US" sz="1800" dirty="0" err="1" smtClean="0"/>
              <a:t>réglable</a:t>
            </a:r>
            <a:r>
              <a:rPr lang="en-US" sz="1800" dirty="0"/>
              <a:t> </a:t>
            </a:r>
            <a:r>
              <a:rPr lang="en-US" sz="1800" dirty="0" smtClean="0"/>
              <a:t>par </a:t>
            </a:r>
            <a:r>
              <a:rPr lang="en-US" sz="1800" dirty="0" err="1" smtClean="0"/>
              <a:t>calage</a:t>
            </a:r>
            <a:r>
              <a:rPr lang="en-US" sz="1800" dirty="0" smtClean="0"/>
              <a:t> du pole, </a:t>
            </a:r>
          </a:p>
          <a:p>
            <a:r>
              <a:rPr lang="en-US" sz="1800" dirty="0" err="1" smtClean="0"/>
              <a:t>frettage</a:t>
            </a:r>
            <a:r>
              <a:rPr lang="en-US" sz="1800" dirty="0" smtClean="0"/>
              <a:t> </a:t>
            </a:r>
            <a:r>
              <a:rPr lang="en-US" sz="1800" dirty="0" err="1" smtClean="0"/>
              <a:t>sur</a:t>
            </a:r>
            <a:r>
              <a:rPr lang="en-US" sz="1800" dirty="0" smtClean="0"/>
              <a:t> </a:t>
            </a:r>
            <a:r>
              <a:rPr lang="en-US" sz="1800" dirty="0" err="1" smtClean="0"/>
              <a:t>grandes</a:t>
            </a:r>
            <a:r>
              <a:rPr lang="en-US" sz="1800" dirty="0" smtClean="0"/>
              <a:t> </a:t>
            </a:r>
            <a:r>
              <a:rPr lang="en-US" sz="1800" dirty="0" err="1" smtClean="0"/>
              <a:t>longueurs</a:t>
            </a:r>
            <a:r>
              <a:rPr lang="en-US" sz="1800" dirty="0" smtClean="0"/>
              <a:t> (LHC dipoles de 15m)</a:t>
            </a:r>
          </a:p>
          <a:p>
            <a:r>
              <a:rPr lang="en-US" sz="1800" dirty="0" err="1" smtClean="0"/>
              <a:t>Précontrainte</a:t>
            </a:r>
            <a:r>
              <a:rPr lang="en-US" sz="1800" dirty="0" smtClean="0"/>
              <a:t> de la </a:t>
            </a:r>
            <a:r>
              <a:rPr lang="en-US" sz="1800" dirty="0" err="1" smtClean="0"/>
              <a:t>longueur</a:t>
            </a:r>
            <a:r>
              <a:rPr lang="en-US" sz="1800" dirty="0" smtClean="0"/>
              <a:t> de </a:t>
            </a:r>
            <a:r>
              <a:rPr lang="en-US" sz="1800" dirty="0" err="1" smtClean="0"/>
              <a:t>bobine</a:t>
            </a:r>
            <a:r>
              <a:rPr lang="en-US" sz="1800" dirty="0" smtClean="0"/>
              <a:t> en un </a:t>
            </a:r>
            <a:r>
              <a:rPr lang="en-US" sz="1800" dirty="0" err="1" smtClean="0"/>
              <a:t>seul</a:t>
            </a:r>
            <a:r>
              <a:rPr lang="en-US" sz="1800" dirty="0" smtClean="0"/>
              <a:t> </a:t>
            </a:r>
            <a:r>
              <a:rPr lang="en-US" sz="1800" dirty="0" err="1" smtClean="0"/>
              <a:t>mouvement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7926" y="885712"/>
            <a:ext cx="2057659" cy="2007901"/>
          </a:xfrm>
          <a:prstGeom prst="rect">
            <a:avLst/>
          </a:prstGeom>
        </p:spPr>
      </p:pic>
      <p:pic>
        <p:nvPicPr>
          <p:cNvPr id="19" name="Picture 18" descr="Step_9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 flipH="1">
            <a:off x="6436389" y="1012009"/>
            <a:ext cx="1935464" cy="18816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9928" y="3060060"/>
            <a:ext cx="1616017" cy="306792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4926" y="3804122"/>
            <a:ext cx="2384842" cy="21889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6701020" y="3505493"/>
            <a:ext cx="2442980" cy="2364006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995080" y="4511187"/>
            <a:ext cx="322256" cy="843479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739051" y="3226007"/>
            <a:ext cx="1697337" cy="1768522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11T DS Dipole Model, CERN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452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Analyse</a:t>
            </a:r>
            <a:r>
              <a:rPr lang="en-US" sz="3600" dirty="0" smtClean="0"/>
              <a:t> de </a:t>
            </a:r>
            <a:r>
              <a:rPr lang="en-US" sz="3600" dirty="0" err="1" smtClean="0"/>
              <a:t>sensibilité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err="1" smtClean="0"/>
              <a:t>étude</a:t>
            </a:r>
            <a:r>
              <a:rPr lang="en-US" sz="1800" dirty="0" smtClean="0"/>
              <a:t> de la </a:t>
            </a:r>
            <a:r>
              <a:rPr lang="en-US" sz="1800" dirty="0" err="1" smtClean="0"/>
              <a:t>variabilité</a:t>
            </a:r>
            <a:r>
              <a:rPr lang="en-US" sz="1800" dirty="0" smtClean="0"/>
              <a:t> de </a:t>
            </a:r>
            <a:r>
              <a:rPr lang="en-US" sz="1800" dirty="0" err="1" smtClean="0"/>
              <a:t>positionnement</a:t>
            </a:r>
            <a:r>
              <a:rPr lang="en-US" sz="1800" dirty="0" smtClean="0"/>
              <a:t> des </a:t>
            </a:r>
            <a:r>
              <a:rPr lang="en-US" sz="1800" dirty="0" err="1" smtClean="0"/>
              <a:t>conducteurs</a:t>
            </a:r>
            <a:r>
              <a:rPr lang="en-US" sz="1800" dirty="0" smtClean="0"/>
              <a:t> </a:t>
            </a:r>
            <a:r>
              <a:rPr lang="en-US" sz="1800" dirty="0" err="1" smtClean="0"/>
              <a:t>dans</a:t>
            </a:r>
            <a:r>
              <a:rPr lang="en-US" sz="1800" dirty="0" smtClean="0"/>
              <a:t> la </a:t>
            </a:r>
            <a:r>
              <a:rPr lang="en-US" sz="1800" dirty="0" err="1" smtClean="0"/>
              <a:t>bobine</a:t>
            </a:r>
            <a:r>
              <a:rPr lang="en-US" sz="1800" dirty="0" smtClean="0"/>
              <a:t> et </a:t>
            </a:r>
            <a:r>
              <a:rPr lang="en-US" sz="1800" dirty="0" err="1" smtClean="0"/>
              <a:t>l’influence</a:t>
            </a:r>
            <a:r>
              <a:rPr lang="en-US" sz="1800" dirty="0" smtClean="0"/>
              <a:t> </a:t>
            </a:r>
            <a:r>
              <a:rPr lang="en-US" sz="1800" dirty="0" err="1" smtClean="0"/>
              <a:t>sur</a:t>
            </a:r>
            <a:r>
              <a:rPr lang="en-US" sz="1800" dirty="0" smtClean="0"/>
              <a:t> la </a:t>
            </a:r>
            <a:r>
              <a:rPr lang="en-US" sz="1800" dirty="0" err="1" smtClean="0"/>
              <a:t>qualité</a:t>
            </a:r>
            <a:r>
              <a:rPr lang="en-US" sz="1800" dirty="0" smtClean="0"/>
              <a:t> de champ (Roxie)</a:t>
            </a:r>
          </a:p>
          <a:p>
            <a:r>
              <a:rPr lang="en-US" sz="1800" dirty="0" err="1"/>
              <a:t>étude</a:t>
            </a:r>
            <a:r>
              <a:rPr lang="en-US" sz="1800" dirty="0"/>
              <a:t> de la </a:t>
            </a:r>
            <a:r>
              <a:rPr lang="en-US" sz="1800" dirty="0" err="1" smtClean="0"/>
              <a:t>variabilité</a:t>
            </a:r>
            <a:r>
              <a:rPr lang="en-US" sz="1800" dirty="0" smtClean="0"/>
              <a:t> des </a:t>
            </a:r>
            <a:r>
              <a:rPr lang="en-US" sz="1800" dirty="0" err="1" smtClean="0"/>
              <a:t>paramètres</a:t>
            </a:r>
            <a:r>
              <a:rPr lang="en-US" sz="1800" dirty="0" smtClean="0"/>
              <a:t> </a:t>
            </a:r>
            <a:r>
              <a:rPr lang="en-US" sz="1800" dirty="0" err="1" smtClean="0"/>
              <a:t>d’assemblage</a:t>
            </a:r>
            <a:r>
              <a:rPr lang="en-US" sz="1800" dirty="0" smtClean="0"/>
              <a:t> et </a:t>
            </a:r>
            <a:r>
              <a:rPr lang="en-US" sz="1800" dirty="0" err="1" smtClean="0"/>
              <a:t>l’influence</a:t>
            </a:r>
            <a:r>
              <a:rPr lang="en-US" sz="1800" dirty="0" smtClean="0"/>
              <a:t> </a:t>
            </a:r>
            <a:r>
              <a:rPr lang="en-US" sz="1800" dirty="0" err="1" smtClean="0"/>
              <a:t>sur</a:t>
            </a:r>
            <a:r>
              <a:rPr lang="en-US" sz="1800" dirty="0" smtClean="0"/>
              <a:t> la </a:t>
            </a:r>
            <a:r>
              <a:rPr lang="en-US" sz="1800" dirty="0" err="1" smtClean="0"/>
              <a:t>pré-contrainte</a:t>
            </a:r>
            <a:r>
              <a:rPr lang="en-US" sz="1800" dirty="0" smtClean="0"/>
              <a:t> </a:t>
            </a:r>
            <a:r>
              <a:rPr lang="en-US" sz="1800" dirty="0" err="1" smtClean="0"/>
              <a:t>bobine</a:t>
            </a:r>
            <a:r>
              <a:rPr lang="en-US" sz="1800" dirty="0" smtClean="0"/>
              <a:t> (FEA):</a:t>
            </a:r>
          </a:p>
          <a:p>
            <a:pPr lvl="1"/>
            <a:r>
              <a:rPr lang="en-US" sz="1400" dirty="0" smtClean="0"/>
              <a:t>Incertitude du module </a:t>
            </a:r>
            <a:r>
              <a:rPr lang="en-US" sz="1400" dirty="0" err="1" smtClean="0"/>
              <a:t>d’élasticité</a:t>
            </a:r>
            <a:r>
              <a:rPr lang="en-US" sz="1400" dirty="0" smtClean="0"/>
              <a:t>, </a:t>
            </a:r>
            <a:r>
              <a:rPr lang="en-US" sz="1400" dirty="0" err="1" smtClean="0"/>
              <a:t>anisotropie</a:t>
            </a:r>
            <a:r>
              <a:rPr lang="en-US" sz="1400" dirty="0" smtClean="0"/>
              <a:t> et </a:t>
            </a:r>
            <a:r>
              <a:rPr lang="en-US" sz="1400" dirty="0" err="1" smtClean="0"/>
              <a:t>coeff</a:t>
            </a:r>
            <a:r>
              <a:rPr lang="en-US" sz="1400" dirty="0" smtClean="0"/>
              <a:t>. </a:t>
            </a:r>
            <a:r>
              <a:rPr lang="en-US" sz="1400" dirty="0" err="1" smtClean="0"/>
              <a:t>thermocontraction</a:t>
            </a:r>
            <a:r>
              <a:rPr lang="en-US" sz="1400" dirty="0" smtClean="0"/>
              <a:t> de la </a:t>
            </a:r>
            <a:r>
              <a:rPr lang="en-US" sz="1400" dirty="0" err="1" smtClean="0"/>
              <a:t>bobine</a:t>
            </a:r>
            <a:endParaRPr lang="en-US" sz="1400" dirty="0" smtClean="0"/>
          </a:p>
          <a:p>
            <a:pPr lvl="1"/>
            <a:r>
              <a:rPr lang="en-US" sz="1400" dirty="0" smtClean="0"/>
              <a:t>Incertitude </a:t>
            </a:r>
            <a:r>
              <a:rPr lang="en-US" sz="1400" dirty="0" err="1" smtClean="0"/>
              <a:t>sur</a:t>
            </a:r>
            <a:r>
              <a:rPr lang="en-US" sz="1400" dirty="0" smtClean="0"/>
              <a:t> les efforts appliqués sous </a:t>
            </a:r>
            <a:r>
              <a:rPr lang="en-US" sz="1400" dirty="0" err="1" smtClean="0"/>
              <a:t>presse</a:t>
            </a:r>
            <a:r>
              <a:rPr lang="en-US" sz="1400" dirty="0" smtClean="0"/>
              <a:t> et </a:t>
            </a:r>
            <a:r>
              <a:rPr lang="en-US" sz="1400" dirty="0" err="1" smtClean="0"/>
              <a:t>lors</a:t>
            </a:r>
            <a:r>
              <a:rPr lang="en-US" sz="1400" dirty="0" smtClean="0"/>
              <a:t> du </a:t>
            </a:r>
            <a:r>
              <a:rPr lang="en-US" sz="1400" dirty="0" err="1" smtClean="0"/>
              <a:t>soudage</a:t>
            </a:r>
            <a:r>
              <a:rPr lang="en-US" sz="1400" dirty="0" smtClean="0"/>
              <a:t> des </a:t>
            </a:r>
            <a:r>
              <a:rPr lang="en-US" sz="1400" dirty="0" err="1" smtClean="0"/>
              <a:t>frettes</a:t>
            </a:r>
            <a:r>
              <a:rPr lang="en-US" sz="1400" dirty="0" smtClean="0"/>
              <a:t> </a:t>
            </a:r>
            <a:r>
              <a:rPr lang="en-US" sz="1400" dirty="0" err="1" smtClean="0"/>
              <a:t>externes</a:t>
            </a:r>
            <a:endParaRPr lang="en-US" sz="1400" dirty="0" smtClean="0"/>
          </a:p>
          <a:p>
            <a:pPr lvl="1"/>
            <a:r>
              <a:rPr lang="en-US" sz="1400" dirty="0" smtClean="0"/>
              <a:t>Incertitude </a:t>
            </a:r>
            <a:r>
              <a:rPr lang="en-US" sz="1400" dirty="0" err="1" smtClean="0"/>
              <a:t>sur</a:t>
            </a:r>
            <a:r>
              <a:rPr lang="en-US" sz="1400" dirty="0" smtClean="0"/>
              <a:t> l’”</a:t>
            </a:r>
            <a:r>
              <a:rPr lang="en-US" sz="1400" dirty="0" err="1" smtClean="0"/>
              <a:t>ellipticité</a:t>
            </a:r>
            <a:r>
              <a:rPr lang="en-US" sz="1400" dirty="0" smtClean="0"/>
              <a:t>” des </a:t>
            </a:r>
            <a:r>
              <a:rPr lang="en-US" sz="1400" dirty="0" err="1" smtClean="0"/>
              <a:t>ouverture</a:t>
            </a:r>
            <a:r>
              <a:rPr lang="en-US" sz="1400" dirty="0" smtClean="0"/>
              <a:t> et la distance inter-</a:t>
            </a:r>
            <a:r>
              <a:rPr lang="en-US" sz="1400" dirty="0" err="1" smtClean="0"/>
              <a:t>ouverture</a:t>
            </a:r>
            <a:r>
              <a:rPr lang="en-US" sz="1400" dirty="0" smtClean="0"/>
              <a:t> </a:t>
            </a:r>
            <a:r>
              <a:rPr lang="en-US" sz="1400" dirty="0" err="1" smtClean="0"/>
              <a:t>à</a:t>
            </a:r>
            <a:r>
              <a:rPr lang="en-US" sz="1400" dirty="0" smtClean="0"/>
              <a:t> </a:t>
            </a:r>
            <a:r>
              <a:rPr lang="en-US" sz="1400" dirty="0" err="1" smtClean="0"/>
              <a:t>froid</a:t>
            </a:r>
            <a:r>
              <a:rPr lang="en-US" sz="1400" dirty="0" smtClean="0"/>
              <a:t> et </a:t>
            </a:r>
            <a:r>
              <a:rPr lang="en-US" sz="1400" dirty="0" err="1" smtClean="0"/>
              <a:t>à</a:t>
            </a:r>
            <a:r>
              <a:rPr lang="en-US" sz="1400" dirty="0" smtClean="0"/>
              <a:t> 11T (</a:t>
            </a:r>
            <a:r>
              <a:rPr lang="en-US" sz="1400" dirty="0" err="1" smtClean="0"/>
              <a:t>centrage</a:t>
            </a:r>
            <a:r>
              <a:rPr lang="en-US" sz="1400" dirty="0" smtClean="0"/>
              <a:t> </a:t>
            </a:r>
            <a:r>
              <a:rPr lang="en-US" sz="1400" dirty="0" err="1" smtClean="0"/>
              <a:t>faisceau</a:t>
            </a:r>
            <a:r>
              <a:rPr lang="en-US" sz="1400" dirty="0" smtClean="0"/>
              <a:t>/</a:t>
            </a:r>
            <a:r>
              <a:rPr lang="en-US" sz="1400" dirty="0" err="1" smtClean="0"/>
              <a:t>aimant</a:t>
            </a:r>
            <a:r>
              <a:rPr lang="en-US" sz="1400" dirty="0" smtClean="0"/>
              <a:t>)</a:t>
            </a:r>
            <a:endParaRPr lang="en-US" sz="1800" dirty="0" smtClean="0"/>
          </a:p>
          <a:p>
            <a:r>
              <a:rPr lang="en-US" sz="1800" dirty="0" err="1" smtClean="0"/>
              <a:t>L’étude</a:t>
            </a:r>
            <a:r>
              <a:rPr lang="en-US" sz="1800" dirty="0" smtClean="0"/>
              <a:t> du </a:t>
            </a:r>
            <a:r>
              <a:rPr lang="en-US" sz="1800" dirty="0" err="1" smtClean="0"/>
              <a:t>comportement</a:t>
            </a:r>
            <a:r>
              <a:rPr lang="en-US" sz="1800" dirty="0" smtClean="0"/>
              <a:t> de </a:t>
            </a:r>
            <a:r>
              <a:rPr lang="en-US" sz="1800" dirty="0" err="1" smtClean="0"/>
              <a:t>l’assemblage</a:t>
            </a:r>
            <a:r>
              <a:rPr lang="en-US" sz="1800" dirty="0" smtClean="0"/>
              <a:t> </a:t>
            </a:r>
            <a:r>
              <a:rPr lang="en-US" sz="1800" dirty="0" err="1" smtClean="0"/>
              <a:t>généralement</a:t>
            </a:r>
            <a:r>
              <a:rPr lang="en-US" sz="1800" dirty="0" smtClean="0"/>
              <a:t> </a:t>
            </a:r>
            <a:r>
              <a:rPr lang="en-US" sz="1800" dirty="0" err="1" smtClean="0"/>
              <a:t>affinés</a:t>
            </a:r>
            <a:r>
              <a:rPr lang="en-US" sz="1800" dirty="0" smtClean="0"/>
              <a:t> par des montages </a:t>
            </a:r>
            <a:r>
              <a:rPr lang="en-US" sz="1800" dirty="0" err="1" smtClean="0"/>
              <a:t>instrumentés</a:t>
            </a:r>
            <a:r>
              <a:rPr lang="en-US" sz="1800" dirty="0" smtClean="0"/>
              <a:t> (</a:t>
            </a:r>
            <a:r>
              <a:rPr lang="en-US" sz="1800" dirty="0" err="1" smtClean="0"/>
              <a:t>jauges</a:t>
            </a:r>
            <a:r>
              <a:rPr lang="en-US" sz="1800" dirty="0" smtClean="0"/>
              <a:t> de </a:t>
            </a:r>
            <a:r>
              <a:rPr lang="en-US" sz="1800" dirty="0" err="1" smtClean="0"/>
              <a:t>contraintes</a:t>
            </a:r>
            <a:r>
              <a:rPr lang="en-US" sz="1800" dirty="0" smtClean="0"/>
              <a:t>, </a:t>
            </a:r>
            <a:r>
              <a:rPr lang="en-US" sz="1800" dirty="0" err="1" smtClean="0"/>
              <a:t>jauges</a:t>
            </a:r>
            <a:r>
              <a:rPr lang="en-US" sz="1800" dirty="0" smtClean="0"/>
              <a:t> </a:t>
            </a:r>
            <a:r>
              <a:rPr lang="en-US" sz="1800" dirty="0" err="1" smtClean="0"/>
              <a:t>capacitives</a:t>
            </a:r>
            <a:r>
              <a:rPr lang="en-US" sz="1800" dirty="0" smtClean="0"/>
              <a:t>) </a:t>
            </a:r>
            <a:r>
              <a:rPr lang="en-US" sz="1800" dirty="0" err="1" smtClean="0"/>
              <a:t>sur</a:t>
            </a:r>
            <a:r>
              <a:rPr lang="en-US" sz="1800" dirty="0" smtClean="0"/>
              <a:t> des </a:t>
            </a:r>
            <a:r>
              <a:rPr lang="en-US" sz="1800" dirty="0" err="1" smtClean="0"/>
              <a:t>modèles</a:t>
            </a:r>
            <a:r>
              <a:rPr lang="en-US" sz="1800" dirty="0" smtClean="0"/>
              <a:t> courts (150 mm), tests de </a:t>
            </a:r>
            <a:r>
              <a:rPr lang="en-US" sz="1800" dirty="0" err="1" smtClean="0"/>
              <a:t>soudage</a:t>
            </a:r>
            <a:r>
              <a:rPr lang="en-US" sz="1800" dirty="0" smtClean="0"/>
              <a:t>, …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50838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Efforts </a:t>
            </a:r>
            <a:r>
              <a:rPr lang="en-US" sz="3200" dirty="0" err="1" smtClean="0"/>
              <a:t>longitudinaux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294" y="1021113"/>
            <a:ext cx="3678760" cy="497191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En </a:t>
            </a:r>
            <a:r>
              <a:rPr lang="en-US" sz="1800" dirty="0" err="1" smtClean="0"/>
              <a:t>extrémité</a:t>
            </a:r>
            <a:r>
              <a:rPr lang="en-US" sz="1800" dirty="0" smtClean="0"/>
              <a:t> de </a:t>
            </a:r>
            <a:r>
              <a:rPr lang="en-US" sz="1800" dirty="0" err="1" smtClean="0"/>
              <a:t>bobines</a:t>
            </a:r>
            <a:r>
              <a:rPr lang="en-US" sz="1800" dirty="0" smtClean="0"/>
              <a:t>, les efforts </a:t>
            </a:r>
            <a:r>
              <a:rPr lang="en-US" sz="1800" dirty="0" err="1" smtClean="0"/>
              <a:t>deviennent</a:t>
            </a:r>
            <a:r>
              <a:rPr lang="en-US" sz="1800" dirty="0" smtClean="0"/>
              <a:t> </a:t>
            </a:r>
            <a:r>
              <a:rPr lang="en-US" sz="1800" dirty="0" err="1" smtClean="0"/>
              <a:t>longitudinaux</a:t>
            </a:r>
            <a:r>
              <a:rPr lang="en-US" sz="1800" dirty="0" smtClean="0"/>
              <a:t>, (11T dipole: ~400kN/</a:t>
            </a:r>
            <a:r>
              <a:rPr lang="en-US" sz="1800" dirty="0" err="1" smtClean="0"/>
              <a:t>ouverture</a:t>
            </a:r>
            <a:r>
              <a:rPr lang="en-US" sz="1800" dirty="0" smtClean="0"/>
              <a:t>)</a:t>
            </a:r>
            <a:endParaRPr lang="en-US" sz="1800" dirty="0"/>
          </a:p>
          <a:p>
            <a:r>
              <a:rPr lang="en-US" sz="1800" dirty="0" smtClean="0"/>
              <a:t>Reprise des efforts EM des </a:t>
            </a:r>
            <a:r>
              <a:rPr lang="en-US" sz="1800" dirty="0" err="1" smtClean="0"/>
              <a:t>bobines</a:t>
            </a:r>
            <a:r>
              <a:rPr lang="en-US" sz="1800" dirty="0" smtClean="0"/>
              <a:t> (</a:t>
            </a:r>
            <a:r>
              <a:rPr lang="en-US" sz="1800" dirty="0" err="1" smtClean="0"/>
              <a:t>poussoirs</a:t>
            </a:r>
            <a:r>
              <a:rPr lang="en-US" sz="1800" dirty="0" smtClean="0"/>
              <a:t> </a:t>
            </a:r>
            <a:r>
              <a:rPr lang="en-US" sz="1800" dirty="0" err="1" smtClean="0"/>
              <a:t>réglables</a:t>
            </a:r>
            <a:r>
              <a:rPr lang="en-US" sz="1800" dirty="0" smtClean="0"/>
              <a:t>)</a:t>
            </a:r>
          </a:p>
          <a:p>
            <a:r>
              <a:rPr lang="en-US" sz="1800" dirty="0" err="1" smtClean="0"/>
              <a:t>Connexion</a:t>
            </a:r>
            <a:r>
              <a:rPr lang="en-US" sz="1800" dirty="0" smtClean="0"/>
              <a:t> entre plaques </a:t>
            </a:r>
            <a:r>
              <a:rPr lang="en-US" sz="1800" dirty="0" err="1" smtClean="0"/>
              <a:t>d’extremités</a:t>
            </a:r>
            <a:r>
              <a:rPr lang="en-US" sz="1800" dirty="0" smtClean="0"/>
              <a:t> par </a:t>
            </a:r>
            <a:r>
              <a:rPr lang="en-US" sz="1800" dirty="0" err="1" smtClean="0"/>
              <a:t>tirants</a:t>
            </a:r>
            <a:r>
              <a:rPr lang="en-US" sz="1800" dirty="0" smtClean="0"/>
              <a:t> </a:t>
            </a:r>
            <a:r>
              <a:rPr lang="en-US" sz="1800" dirty="0" err="1" smtClean="0"/>
              <a:t>longitudinaux</a:t>
            </a:r>
            <a:endParaRPr lang="en-US" sz="1800" dirty="0"/>
          </a:p>
          <a:p>
            <a:r>
              <a:rPr lang="en-US" sz="1800" dirty="0" err="1" smtClean="0"/>
              <a:t>Faible</a:t>
            </a:r>
            <a:r>
              <a:rPr lang="en-US" sz="1800" dirty="0" smtClean="0"/>
              <a:t> </a:t>
            </a:r>
            <a:r>
              <a:rPr lang="en-US" sz="1800" dirty="0" err="1" smtClean="0"/>
              <a:t>thermocontraction</a:t>
            </a:r>
            <a:r>
              <a:rPr lang="en-US" sz="1800" dirty="0" smtClean="0"/>
              <a:t> des </a:t>
            </a:r>
            <a:r>
              <a:rPr lang="en-US" sz="1800" dirty="0" err="1" smtClean="0"/>
              <a:t>culasses</a:t>
            </a:r>
            <a:r>
              <a:rPr lang="en-US" sz="1800" dirty="0" smtClean="0"/>
              <a:t> en </a:t>
            </a:r>
            <a:r>
              <a:rPr lang="en-US" sz="1800" dirty="0" err="1" smtClean="0"/>
              <a:t>fer</a:t>
            </a:r>
            <a:r>
              <a:rPr lang="en-US" sz="1800" dirty="0" smtClean="0"/>
              <a:t> -&gt; </a:t>
            </a:r>
            <a:r>
              <a:rPr lang="en-US" sz="1800" dirty="0" err="1" smtClean="0"/>
              <a:t>jeux</a:t>
            </a:r>
            <a:r>
              <a:rPr lang="en-US" sz="1800" dirty="0" smtClean="0"/>
              <a:t> de dilatation</a:t>
            </a:r>
          </a:p>
          <a:p>
            <a:pPr marL="36576" indent="0">
              <a:buNone/>
            </a:pP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459" y="1948284"/>
            <a:ext cx="5016999" cy="3686731"/>
          </a:xfrm>
          <a:prstGeom prst="rect">
            <a:avLst/>
          </a:prstGeom>
        </p:spPr>
      </p:pic>
      <p:pic>
        <p:nvPicPr>
          <p:cNvPr id="4" name="Picture 3" descr="Unknown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85" r="5440"/>
          <a:stretch/>
        </p:blipFill>
        <p:spPr bwMode="auto">
          <a:xfrm>
            <a:off x="97693" y="1021113"/>
            <a:ext cx="2207847" cy="200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11T DS Dipole Model, CERN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746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Colliers: </a:t>
            </a:r>
            <a:r>
              <a:rPr lang="en-US" sz="3200" dirty="0" err="1" smtClean="0"/>
              <a:t>variante</a:t>
            </a:r>
            <a:r>
              <a:rPr lang="en-US" sz="3200" dirty="0" smtClean="0"/>
              <a:t> “</a:t>
            </a:r>
            <a:r>
              <a:rPr lang="en-US" sz="3200" dirty="0" err="1" smtClean="0"/>
              <a:t>trou</a:t>
            </a:r>
            <a:r>
              <a:rPr lang="en-US" sz="3200" dirty="0" smtClean="0"/>
              <a:t> de </a:t>
            </a:r>
            <a:r>
              <a:rPr lang="en-US" sz="3200" dirty="0" err="1" smtClean="0"/>
              <a:t>serrure</a:t>
            </a:r>
            <a:r>
              <a:rPr lang="en-US" sz="3200" dirty="0" smtClean="0"/>
              <a:t>”/</a:t>
            </a:r>
            <a:r>
              <a:rPr lang="en-US" sz="3200" dirty="0" err="1"/>
              <a:t>tige</a:t>
            </a:r>
            <a:r>
              <a:rPr lang="en-US" sz="3200" dirty="0"/>
              <a:t> </a:t>
            </a:r>
            <a:r>
              <a:rPr lang="en-US" sz="3200" dirty="0" err="1" smtClean="0"/>
              <a:t>ronde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612" y="1173935"/>
            <a:ext cx="3309692" cy="30582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495" y="1173936"/>
            <a:ext cx="5432721" cy="1563166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012806" y="2512027"/>
            <a:ext cx="522498" cy="352074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35304" y="2248647"/>
            <a:ext cx="252727" cy="353983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52471" y="4235824"/>
            <a:ext cx="406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Ajouter</a:t>
            </a:r>
            <a:r>
              <a:rPr lang="en-US" dirty="0" smtClean="0"/>
              <a:t> colliers dipole LHC </a:t>
            </a:r>
            <a:r>
              <a:rPr lang="en-US" dirty="0" err="1" smtClean="0"/>
              <a:t>sur</a:t>
            </a:r>
            <a:r>
              <a:rPr lang="en-US" dirty="0" smtClean="0"/>
              <a:t> le </a:t>
            </a:r>
            <a:r>
              <a:rPr lang="en-US" dirty="0" err="1" smtClean="0"/>
              <a:t>même</a:t>
            </a:r>
            <a:r>
              <a:rPr lang="en-US" dirty="0" smtClean="0"/>
              <a:t> </a:t>
            </a:r>
            <a:r>
              <a:rPr lang="en-US" dirty="0" err="1" smtClean="0"/>
              <a:t>principe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03587" y="2737102"/>
            <a:ext cx="986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Position </a:t>
            </a:r>
            <a:r>
              <a:rPr lang="en-US" sz="1400" dirty="0" err="1" smtClean="0"/>
              <a:t>normale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931657" y="2737102"/>
            <a:ext cx="986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Sous </a:t>
            </a:r>
            <a:r>
              <a:rPr lang="en-US" sz="1400" dirty="0" err="1" smtClean="0"/>
              <a:t>presse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775824" y="2737102"/>
            <a:ext cx="1284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insertion </a:t>
            </a:r>
          </a:p>
          <a:p>
            <a:pPr algn="ctr"/>
            <a:r>
              <a:rPr lang="en-US" sz="1400" dirty="0" err="1" smtClean="0"/>
              <a:t>tige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859059" y="2737102"/>
            <a:ext cx="12849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Hors </a:t>
            </a:r>
            <a:r>
              <a:rPr lang="en-US" sz="1400" dirty="0" err="1" smtClean="0"/>
              <a:t>presse</a:t>
            </a:r>
            <a:r>
              <a:rPr lang="en-US" sz="1400" dirty="0" smtClean="0"/>
              <a:t>, </a:t>
            </a:r>
            <a:r>
              <a:rPr lang="en-US" sz="1400" dirty="0" err="1" smtClean="0"/>
              <a:t>soumis</a:t>
            </a:r>
            <a:r>
              <a:rPr lang="en-US" sz="1400" dirty="0" smtClean="0"/>
              <a:t> </a:t>
            </a:r>
            <a:r>
              <a:rPr lang="en-US" sz="1400" dirty="0" err="1" smtClean="0"/>
              <a:t>à</a:t>
            </a:r>
            <a:r>
              <a:rPr lang="en-US" sz="1400" dirty="0" smtClean="0"/>
              <a:t> la compression de la </a:t>
            </a:r>
            <a:r>
              <a:rPr lang="en-US" sz="1400" dirty="0" err="1" smtClean="0"/>
              <a:t>bobine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7368" y="937419"/>
            <a:ext cx="102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Collier</a:t>
            </a:r>
          </a:p>
          <a:p>
            <a:pPr algn="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long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8" name="Straight Connector 17"/>
          <p:cNvCxnSpPr>
            <a:stCxn id="17" idx="3"/>
          </p:cNvCxnSpPr>
          <p:nvPr/>
        </p:nvCxnSpPr>
        <p:spPr>
          <a:xfrm>
            <a:off x="1065028" y="1199029"/>
            <a:ext cx="458965" cy="169297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41294" y="2009588"/>
            <a:ext cx="1151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Pôle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integré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au collier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665941" y="1645121"/>
            <a:ext cx="199637" cy="364467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10163" y="2512027"/>
            <a:ext cx="102766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Cales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Pentée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037823" y="1860176"/>
            <a:ext cx="509648" cy="942538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7368" y="4394083"/>
            <a:ext cx="102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Collier</a:t>
            </a:r>
          </a:p>
          <a:p>
            <a:pPr algn="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court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065028" y="3868142"/>
            <a:ext cx="458965" cy="873771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65028" y="3093312"/>
            <a:ext cx="1314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conducteurs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2292647" y="2331445"/>
            <a:ext cx="583529" cy="942538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3183295" y="2670360"/>
            <a:ext cx="612207" cy="806332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973949" y="3465215"/>
            <a:ext cx="16652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Clé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de collaring (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tige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 MCXB Corrector Dipole, Model, CERN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109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Colliers: </a:t>
            </a:r>
            <a:r>
              <a:rPr lang="en-US" sz="3200" dirty="0" err="1" smtClean="0"/>
              <a:t>variante</a:t>
            </a:r>
            <a:r>
              <a:rPr lang="en-US" sz="3200" dirty="0" smtClean="0"/>
              <a:t> </a:t>
            </a:r>
            <a:r>
              <a:rPr lang="en-US" sz="3200" dirty="0" err="1" smtClean="0"/>
              <a:t>quadrupoles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988" y="5278847"/>
            <a:ext cx="8916643" cy="909820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sz="1800" dirty="0" err="1" smtClean="0"/>
              <a:t>Paires</a:t>
            </a:r>
            <a:r>
              <a:rPr lang="en-US" sz="1800" dirty="0" smtClean="0"/>
              <a:t> de colliers </a:t>
            </a:r>
            <a:r>
              <a:rPr lang="en-US" sz="1800" dirty="0" err="1" smtClean="0"/>
              <a:t>quadrupoles</a:t>
            </a:r>
            <a:r>
              <a:rPr lang="en-US" sz="1800" dirty="0" smtClean="0"/>
              <a:t>, </a:t>
            </a:r>
            <a:r>
              <a:rPr lang="en-US" sz="1800" dirty="0" err="1" smtClean="0"/>
              <a:t>alternés</a:t>
            </a:r>
            <a:r>
              <a:rPr lang="en-US" sz="1800" dirty="0" smtClean="0"/>
              <a:t>  90 </a:t>
            </a:r>
            <a:r>
              <a:rPr lang="en-US" sz="1800" dirty="0" err="1" smtClean="0"/>
              <a:t>degrés</a:t>
            </a:r>
            <a:r>
              <a:rPr lang="en-US" sz="1800" dirty="0" smtClean="0"/>
              <a:t>, </a:t>
            </a:r>
            <a:r>
              <a:rPr lang="en-US" sz="1800" dirty="0"/>
              <a:t>2 poles </a:t>
            </a:r>
            <a:r>
              <a:rPr lang="en-US" sz="1800" dirty="0" err="1" smtClean="0"/>
              <a:t>intégrés</a:t>
            </a:r>
            <a:r>
              <a:rPr lang="en-US" sz="1800" dirty="0" smtClean="0"/>
              <a:t>+ </a:t>
            </a:r>
            <a:r>
              <a:rPr lang="en-US" sz="1800" dirty="0"/>
              <a:t>2 </a:t>
            </a:r>
            <a:r>
              <a:rPr lang="en-US" sz="1800" dirty="0" err="1" smtClean="0"/>
              <a:t>flottants</a:t>
            </a:r>
            <a:endParaRPr lang="en-US" sz="1800" dirty="0"/>
          </a:p>
          <a:p>
            <a:pPr marL="36576" indent="0">
              <a:buNone/>
            </a:pPr>
            <a:r>
              <a:rPr lang="en-US" sz="1800" dirty="0" err="1" smtClean="0"/>
              <a:t>Presse</a:t>
            </a:r>
            <a:r>
              <a:rPr lang="en-US" sz="1800" dirty="0" smtClean="0"/>
              <a:t> de collaring </a:t>
            </a:r>
            <a:r>
              <a:rPr lang="en-US" sz="1800" dirty="0" err="1" smtClean="0"/>
              <a:t>complexe</a:t>
            </a:r>
            <a:r>
              <a:rPr lang="en-US" sz="1800" dirty="0" smtClean="0"/>
              <a:t> (4 </a:t>
            </a:r>
            <a:r>
              <a:rPr lang="en-US" sz="1800" dirty="0" err="1" smtClean="0"/>
              <a:t>vérins</a:t>
            </a:r>
            <a:r>
              <a:rPr lang="en-US" sz="1800" dirty="0" smtClean="0"/>
              <a:t> de compression + 8 </a:t>
            </a:r>
            <a:r>
              <a:rPr lang="en-US" sz="1800" dirty="0" err="1" smtClean="0"/>
              <a:t>d’insertion</a:t>
            </a:r>
            <a:r>
              <a:rPr lang="en-US" sz="1800" dirty="0" smtClean="0"/>
              <a:t> </a:t>
            </a:r>
            <a:r>
              <a:rPr lang="en-US" sz="1800" dirty="0" err="1" smtClean="0"/>
              <a:t>clé</a:t>
            </a:r>
            <a:r>
              <a:rPr lang="en-US" sz="1800" dirty="0" smtClean="0"/>
              <a:t>)</a:t>
            </a:r>
          </a:p>
          <a:p>
            <a:pPr marL="36576" indent="0">
              <a:buNone/>
            </a:pPr>
            <a:r>
              <a:rPr lang="en-US" sz="1800" dirty="0" smtClean="0"/>
              <a:t>Assemblage vertical, collaring par </a:t>
            </a:r>
            <a:r>
              <a:rPr lang="en-US" sz="1800" dirty="0" err="1" smtClean="0"/>
              <a:t>sgment</a:t>
            </a:r>
            <a:r>
              <a:rPr lang="en-US" sz="1800" dirty="0" smtClean="0"/>
              <a:t> de ~200 mm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743" y="1449822"/>
            <a:ext cx="3335647" cy="32032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04977"/>
            <a:ext cx="3421595" cy="332613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216970" y="1013387"/>
            <a:ext cx="4041064" cy="4056959"/>
            <a:chOff x="216970" y="1013387"/>
            <a:chExt cx="4041064" cy="4056959"/>
          </a:xfrm>
        </p:grpSpPr>
        <p:sp>
          <p:nvSpPr>
            <p:cNvPr id="6" name="Right Arrow 5"/>
            <p:cNvSpPr/>
            <p:nvPr/>
          </p:nvSpPr>
          <p:spPr>
            <a:xfrm rot="16200000">
              <a:off x="1803102" y="4634364"/>
              <a:ext cx="502774" cy="36919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ight Arrow 6"/>
            <p:cNvSpPr/>
            <p:nvPr/>
          </p:nvSpPr>
          <p:spPr>
            <a:xfrm rot="16200000">
              <a:off x="2172292" y="4634364"/>
              <a:ext cx="502774" cy="36919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 rot="5400000">
              <a:off x="1803103" y="1080179"/>
              <a:ext cx="502774" cy="36919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 rot="5400000">
              <a:off x="2172293" y="1080179"/>
              <a:ext cx="502774" cy="36919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/>
            <p:cNvSpPr/>
            <p:nvPr/>
          </p:nvSpPr>
          <p:spPr>
            <a:xfrm rot="10800000">
              <a:off x="3747132" y="2660948"/>
              <a:ext cx="502774" cy="36919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Arrow 11"/>
            <p:cNvSpPr/>
            <p:nvPr/>
          </p:nvSpPr>
          <p:spPr>
            <a:xfrm rot="10800000">
              <a:off x="3755260" y="3030138"/>
              <a:ext cx="502774" cy="36919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216970" y="2660948"/>
              <a:ext cx="502774" cy="36919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225098" y="3030138"/>
              <a:ext cx="502774" cy="36919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85634" y="1269733"/>
            <a:ext cx="3525612" cy="3490624"/>
            <a:chOff x="4246435" y="1291554"/>
            <a:chExt cx="3525612" cy="3490624"/>
          </a:xfrm>
        </p:grpSpPr>
        <p:sp>
          <p:nvSpPr>
            <p:cNvPr id="15" name="Right Arrow 14"/>
            <p:cNvSpPr/>
            <p:nvPr/>
          </p:nvSpPr>
          <p:spPr>
            <a:xfrm rot="9802309">
              <a:off x="7418005" y="2361758"/>
              <a:ext cx="354042" cy="227566"/>
            </a:xfrm>
            <a:prstGeom prst="rightArrow">
              <a:avLst/>
            </a:prstGeom>
            <a:solidFill>
              <a:srgbClr val="FF9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Arrow 15"/>
            <p:cNvSpPr/>
            <p:nvPr/>
          </p:nvSpPr>
          <p:spPr>
            <a:xfrm rot="6899659">
              <a:off x="6403849" y="1364470"/>
              <a:ext cx="354042" cy="227566"/>
            </a:xfrm>
            <a:prstGeom prst="rightArrow">
              <a:avLst/>
            </a:prstGeom>
            <a:solidFill>
              <a:srgbClr val="FF9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Arrow 16"/>
            <p:cNvSpPr/>
            <p:nvPr/>
          </p:nvSpPr>
          <p:spPr>
            <a:xfrm rot="14738483">
              <a:off x="6405108" y="4491374"/>
              <a:ext cx="354042" cy="227566"/>
            </a:xfrm>
            <a:prstGeom prst="rightArrow">
              <a:avLst/>
            </a:prstGeom>
            <a:solidFill>
              <a:srgbClr val="FF9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Arrow 17"/>
            <p:cNvSpPr/>
            <p:nvPr/>
          </p:nvSpPr>
          <p:spPr>
            <a:xfrm rot="12016950">
              <a:off x="7397588" y="3503728"/>
              <a:ext cx="354042" cy="227566"/>
            </a:xfrm>
            <a:prstGeom prst="rightArrow">
              <a:avLst/>
            </a:prstGeom>
            <a:solidFill>
              <a:srgbClr val="FF9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Arrow 18"/>
            <p:cNvSpPr/>
            <p:nvPr/>
          </p:nvSpPr>
          <p:spPr>
            <a:xfrm rot="1350740">
              <a:off x="4252767" y="2348549"/>
              <a:ext cx="354042" cy="227566"/>
            </a:xfrm>
            <a:prstGeom prst="rightArrow">
              <a:avLst/>
            </a:prstGeom>
            <a:solidFill>
              <a:srgbClr val="FF9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ight Arrow 19"/>
            <p:cNvSpPr/>
            <p:nvPr/>
          </p:nvSpPr>
          <p:spPr>
            <a:xfrm rot="3920939">
              <a:off x="5238323" y="1354792"/>
              <a:ext cx="354042" cy="227566"/>
            </a:xfrm>
            <a:prstGeom prst="rightArrow">
              <a:avLst/>
            </a:prstGeom>
            <a:solidFill>
              <a:srgbClr val="FF9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Arrow 20"/>
            <p:cNvSpPr/>
            <p:nvPr/>
          </p:nvSpPr>
          <p:spPr>
            <a:xfrm rot="17552447">
              <a:off x="5242096" y="4491374"/>
              <a:ext cx="354042" cy="227566"/>
            </a:xfrm>
            <a:prstGeom prst="rightArrow">
              <a:avLst/>
            </a:prstGeom>
            <a:solidFill>
              <a:srgbClr val="FF9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Arrow 21"/>
            <p:cNvSpPr/>
            <p:nvPr/>
          </p:nvSpPr>
          <p:spPr>
            <a:xfrm rot="19962367">
              <a:off x="4246435" y="3520189"/>
              <a:ext cx="354042" cy="227566"/>
            </a:xfrm>
            <a:prstGeom prst="rightArrow">
              <a:avLst/>
            </a:prstGeom>
            <a:solidFill>
              <a:srgbClr val="FF996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157557" y="4746731"/>
            <a:ext cx="30045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Action 1: </a:t>
            </a:r>
            <a:r>
              <a:rPr lang="en-US" sz="1400" dirty="0" err="1" smtClean="0"/>
              <a:t>vérins</a:t>
            </a:r>
            <a:r>
              <a:rPr lang="en-US" sz="1400" dirty="0" smtClean="0"/>
              <a:t> </a:t>
            </a:r>
            <a:r>
              <a:rPr lang="en-US" sz="1400" dirty="0" err="1" smtClean="0"/>
              <a:t>principaux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157557" y="5013484"/>
            <a:ext cx="30045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Action 2: insertion </a:t>
            </a:r>
            <a:r>
              <a:rPr lang="en-US" sz="1400" dirty="0" err="1"/>
              <a:t>clé</a:t>
            </a:r>
            <a:endParaRPr lang="en-US" sz="14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8800" y="1132511"/>
            <a:ext cx="4945200" cy="359859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 MQXS </a:t>
            </a:r>
            <a:r>
              <a:rPr lang="en-US" sz="1200" dirty="0" err="1" smtClean="0">
                <a:solidFill>
                  <a:schemeClr val="bg1"/>
                </a:solidFill>
              </a:rPr>
              <a:t>Sqew</a:t>
            </a:r>
            <a:r>
              <a:rPr lang="en-US" sz="1200" dirty="0" smtClean="0">
                <a:solidFill>
                  <a:schemeClr val="bg1"/>
                </a:solidFill>
              </a:rPr>
              <a:t> Corrector </a:t>
            </a:r>
            <a:r>
              <a:rPr lang="en-US" sz="1200" dirty="0" err="1" smtClean="0">
                <a:solidFill>
                  <a:schemeClr val="bg1"/>
                </a:solidFill>
              </a:rPr>
              <a:t>Quadrupole</a:t>
            </a:r>
            <a:r>
              <a:rPr lang="en-US" sz="1200" dirty="0" smtClean="0">
                <a:solidFill>
                  <a:schemeClr val="bg1"/>
                </a:solidFill>
              </a:rPr>
              <a:t>, Model, CERN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20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Synchrotrons &amp; Collisionneurs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1800" dirty="0" smtClean="0"/>
              <a:t>Les synchrotrons présentent généralement une structure classique “FODO” (dans les arcs), avec une séquence (période) de 3-4 </a:t>
            </a:r>
            <a:r>
              <a:rPr lang="fr-FR" sz="1800" dirty="0" err="1" smtClean="0"/>
              <a:t>dipoles</a:t>
            </a:r>
            <a:r>
              <a:rPr lang="fr-FR" sz="1800" dirty="0" smtClean="0"/>
              <a:t> placés entre les </a:t>
            </a:r>
            <a:r>
              <a:rPr lang="fr-FR" sz="1800" dirty="0" err="1" smtClean="0"/>
              <a:t>quadrupoles</a:t>
            </a:r>
            <a:r>
              <a:rPr lang="fr-FR" sz="1800" dirty="0" smtClean="0"/>
              <a:t> de focalisation/</a:t>
            </a:r>
            <a:r>
              <a:rPr lang="fr-FR" sz="1800" dirty="0" err="1" smtClean="0"/>
              <a:t>défocalisation</a:t>
            </a:r>
            <a:r>
              <a:rPr lang="fr-FR" sz="1800" dirty="0" smtClean="0"/>
              <a:t> (QF/QD)</a:t>
            </a:r>
          </a:p>
          <a:p>
            <a:r>
              <a:rPr lang="fr-FR" sz="1800" dirty="0" smtClean="0"/>
              <a:t>Les autres équipements usuels; RF, dumps, injection/extraction: kickers </a:t>
            </a:r>
            <a:r>
              <a:rPr lang="fr-FR" sz="1800" dirty="0" err="1" smtClean="0"/>
              <a:t>septas</a:t>
            </a:r>
            <a:r>
              <a:rPr lang="fr-FR" sz="1800" dirty="0" smtClean="0"/>
              <a:t> électrostatiques, … sont placés dans les sections droites entre les portions d’arcs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409435" y="3124884"/>
            <a:ext cx="8274619" cy="2791825"/>
            <a:chOff x="409435" y="3521724"/>
            <a:chExt cx="8274619" cy="2791825"/>
          </a:xfrm>
        </p:grpSpPr>
        <p:sp>
          <p:nvSpPr>
            <p:cNvPr id="4" name="Rectangle 3"/>
            <p:cNvSpPr/>
            <p:nvPr/>
          </p:nvSpPr>
          <p:spPr>
            <a:xfrm>
              <a:off x="1887754" y="3710226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639712" y="3521724"/>
              <a:ext cx="188510" cy="576000"/>
              <a:chOff x="1289809" y="3531932"/>
              <a:chExt cx="188510" cy="576000"/>
            </a:xfrm>
          </p:grpSpPr>
          <p:sp>
            <p:nvSpPr>
              <p:cNvPr id="5" name="Isosceles Triangle 4"/>
              <p:cNvSpPr/>
              <p:nvPr/>
            </p:nvSpPr>
            <p:spPr>
              <a:xfrm>
                <a:off x="1289809" y="3531932"/>
                <a:ext cx="188510" cy="288000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Isosceles Triangle 5"/>
              <p:cNvSpPr/>
              <p:nvPr/>
            </p:nvSpPr>
            <p:spPr>
              <a:xfrm rot="10800000">
                <a:off x="1289809" y="3819932"/>
                <a:ext cx="188510" cy="288000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397921" y="3521724"/>
              <a:ext cx="188510" cy="576000"/>
              <a:chOff x="2589539" y="3531932"/>
              <a:chExt cx="188510" cy="576000"/>
            </a:xfrm>
          </p:grpSpPr>
          <p:sp>
            <p:nvSpPr>
              <p:cNvPr id="7" name="Isosceles Triangle 6"/>
              <p:cNvSpPr/>
              <p:nvPr/>
            </p:nvSpPr>
            <p:spPr>
              <a:xfrm rot="10800000">
                <a:off x="2589539" y="3531932"/>
                <a:ext cx="188510" cy="288000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Isosceles Triangle 7"/>
              <p:cNvSpPr/>
              <p:nvPr/>
            </p:nvSpPr>
            <p:spPr>
              <a:xfrm>
                <a:off x="2589539" y="3819932"/>
                <a:ext cx="188510" cy="288000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2522737" y="3710226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167641" y="3710226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802624" y="3710226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45963" y="3720434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7215657" y="3521725"/>
              <a:ext cx="188510" cy="576000"/>
              <a:chOff x="1289809" y="3531932"/>
              <a:chExt cx="188510" cy="576000"/>
            </a:xfrm>
          </p:grpSpPr>
          <p:sp>
            <p:nvSpPr>
              <p:cNvPr id="16" name="Isosceles Triangle 15"/>
              <p:cNvSpPr/>
              <p:nvPr/>
            </p:nvSpPr>
            <p:spPr>
              <a:xfrm>
                <a:off x="1289809" y="3531932"/>
                <a:ext cx="188510" cy="288000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10800000">
                <a:off x="1289809" y="3819932"/>
                <a:ext cx="188510" cy="288000"/>
              </a:xfrm>
              <a:prstGeom prst="triangl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5280946" y="3720434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925850" y="3720434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560833" y="3720434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483540" y="3720434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118523" y="3720434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09435" y="3720720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044418" y="3720720"/>
              <a:ext cx="565531" cy="1885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435" y="4097724"/>
              <a:ext cx="3323737" cy="2215825"/>
            </a:xfrm>
            <a:prstGeom prst="rect">
              <a:avLst/>
            </a:prstGeom>
          </p:spPr>
        </p:pic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381" y="3700884"/>
            <a:ext cx="2483051" cy="237808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2951" y="3700883"/>
            <a:ext cx="2675990" cy="221582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4132453" y="6150513"/>
            <a:ext cx="5011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	CERN </a:t>
            </a:r>
            <a:r>
              <a:rPr lang="en-US" sz="1200" dirty="0" err="1" smtClean="0">
                <a:solidFill>
                  <a:schemeClr val="bg1"/>
                </a:solidFill>
              </a:rPr>
              <a:t>Anneau</a:t>
            </a:r>
            <a:r>
              <a:rPr lang="en-US" sz="1200" dirty="0" smtClean="0">
                <a:solidFill>
                  <a:schemeClr val="bg1"/>
                </a:solidFill>
              </a:rPr>
              <a:t> principal du synchrotron SPS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	CERN </a:t>
            </a:r>
            <a:r>
              <a:rPr lang="en-US" sz="1200" dirty="0" err="1" smtClean="0">
                <a:solidFill>
                  <a:schemeClr val="bg1"/>
                </a:solidFill>
              </a:rPr>
              <a:t>Anneau</a:t>
            </a:r>
            <a:r>
              <a:rPr lang="en-US" sz="1200" dirty="0" smtClean="0">
                <a:solidFill>
                  <a:schemeClr val="bg1"/>
                </a:solidFill>
              </a:rPr>
              <a:t> principal </a:t>
            </a:r>
            <a:r>
              <a:rPr lang="en-US" sz="1200" dirty="0" err="1" smtClean="0">
                <a:solidFill>
                  <a:schemeClr val="bg1"/>
                </a:solidFill>
              </a:rPr>
              <a:t>collisioneur</a:t>
            </a:r>
            <a:r>
              <a:rPr lang="en-US" sz="1200" dirty="0" smtClean="0">
                <a:solidFill>
                  <a:schemeClr val="bg1"/>
                </a:solidFill>
              </a:rPr>
              <a:t> LHC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	</a:t>
            </a:r>
            <a:r>
              <a:rPr lang="en-US" sz="1200" dirty="0" err="1" smtClean="0">
                <a:solidFill>
                  <a:schemeClr val="bg1"/>
                </a:solidFill>
              </a:rPr>
              <a:t>Schéma</a:t>
            </a:r>
            <a:r>
              <a:rPr lang="en-US" sz="1200" dirty="0" smtClean="0">
                <a:solidFill>
                  <a:schemeClr val="bg1"/>
                </a:solidFill>
              </a:rPr>
              <a:t> circulation </a:t>
            </a:r>
            <a:r>
              <a:rPr lang="en-US" sz="1200" dirty="0" err="1" smtClean="0">
                <a:solidFill>
                  <a:schemeClr val="bg1"/>
                </a:solidFill>
              </a:rPr>
              <a:t>faisceaux</a:t>
            </a:r>
            <a:r>
              <a:rPr lang="en-US" sz="1200" dirty="0" smtClean="0">
                <a:solidFill>
                  <a:schemeClr val="bg1"/>
                </a:solidFill>
              </a:rPr>
              <a:t> LHC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710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502" y="2909537"/>
            <a:ext cx="2719400" cy="2762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6417" y="909993"/>
            <a:ext cx="2547232" cy="25339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Frettage</a:t>
            </a:r>
            <a:r>
              <a:rPr lang="en-US" sz="3200" dirty="0" smtClean="0"/>
              <a:t> par laminations </a:t>
            </a:r>
            <a:r>
              <a:rPr lang="en-US" sz="3200" dirty="0" err="1" smtClean="0"/>
              <a:t>excentriques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09" y="1022334"/>
            <a:ext cx="4253417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laminations en </a:t>
            </a:r>
            <a:r>
              <a:rPr lang="en-US" sz="1800" dirty="0" err="1" smtClean="0"/>
              <a:t>fer</a:t>
            </a:r>
            <a:r>
              <a:rPr lang="en-US" sz="1800" dirty="0" smtClean="0"/>
              <a:t> </a:t>
            </a:r>
            <a:r>
              <a:rPr lang="en-US" sz="1800" dirty="0" err="1" smtClean="0"/>
              <a:t>doux</a:t>
            </a:r>
            <a:r>
              <a:rPr lang="en-US" sz="1800" dirty="0" smtClean="0"/>
              <a:t>, </a:t>
            </a:r>
            <a:r>
              <a:rPr lang="en-US" sz="1800" dirty="0" err="1" smtClean="0"/>
              <a:t>diamètre</a:t>
            </a:r>
            <a:r>
              <a:rPr lang="en-US" sz="1800" dirty="0" smtClean="0"/>
              <a:t> </a:t>
            </a:r>
            <a:r>
              <a:rPr lang="en-US" sz="1800" dirty="0" err="1" smtClean="0"/>
              <a:t>extérieur</a:t>
            </a:r>
            <a:r>
              <a:rPr lang="en-US" sz="1800" dirty="0" smtClean="0"/>
              <a:t> </a:t>
            </a:r>
            <a:r>
              <a:rPr lang="en-US" sz="1800" dirty="0" err="1" smtClean="0"/>
              <a:t>excentré</a:t>
            </a:r>
            <a:r>
              <a:rPr lang="en-US" sz="1800" dirty="0" smtClean="0"/>
              <a:t> ./. Centre </a:t>
            </a:r>
            <a:r>
              <a:rPr lang="en-US" sz="1800" dirty="0" err="1" smtClean="0"/>
              <a:t>bobines</a:t>
            </a:r>
            <a:endParaRPr lang="en-US" sz="1800" dirty="0" smtClean="0"/>
          </a:p>
          <a:p>
            <a:r>
              <a:rPr lang="en-US" sz="1800" dirty="0" smtClean="0"/>
              <a:t>Distribution </a:t>
            </a:r>
            <a:r>
              <a:rPr lang="en-US" sz="1800" dirty="0" err="1" smtClean="0"/>
              <a:t>à</a:t>
            </a:r>
            <a:r>
              <a:rPr lang="en-US" sz="1800" dirty="0" smtClean="0"/>
              <a:t> 90 </a:t>
            </a:r>
            <a:r>
              <a:rPr lang="en-US" sz="1800" dirty="0" err="1" smtClean="0"/>
              <a:t>degrés</a:t>
            </a:r>
            <a:r>
              <a:rPr lang="en-US" sz="1800" dirty="0" smtClean="0"/>
              <a:t> </a:t>
            </a:r>
          </a:p>
          <a:p>
            <a:r>
              <a:rPr lang="en-US" sz="1800" dirty="0" err="1" smtClean="0"/>
              <a:t>Frettage</a:t>
            </a:r>
            <a:r>
              <a:rPr lang="en-US" sz="1800" dirty="0" smtClean="0"/>
              <a:t> d’un tube </a:t>
            </a:r>
            <a:r>
              <a:rPr lang="en-US" sz="1800" dirty="0" err="1" smtClean="0"/>
              <a:t>d’aluminium</a:t>
            </a:r>
            <a:r>
              <a:rPr lang="en-US" sz="1800" dirty="0" smtClean="0"/>
              <a:t> </a:t>
            </a:r>
            <a:r>
              <a:rPr lang="en-US" sz="1800" dirty="0" err="1" smtClean="0"/>
              <a:t>préchauffé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CERN patent</a:t>
            </a: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0559" y="3440771"/>
            <a:ext cx="2736304" cy="26739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3009" y="2902210"/>
            <a:ext cx="2089662" cy="8674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Schematic of Trim </a:t>
            </a:r>
            <a:r>
              <a:rPr lang="en-US" sz="1200" dirty="0" err="1" smtClean="0">
                <a:solidFill>
                  <a:schemeClr val="bg1"/>
                </a:solidFill>
              </a:rPr>
              <a:t>Quadrupole</a:t>
            </a:r>
            <a:r>
              <a:rPr lang="en-US" sz="1200" dirty="0" smtClean="0">
                <a:solidFill>
                  <a:schemeClr val="bg1"/>
                </a:solidFill>
              </a:rPr>
              <a:t> MQTL, LHC, CERN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529960"/>
            <a:ext cx="148806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Lamination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à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excentrique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Connector 10"/>
          <p:cNvCxnSpPr>
            <a:stCxn id="10" idx="3"/>
          </p:cNvCxnSpPr>
          <p:nvPr/>
        </p:nvCxnSpPr>
        <p:spPr>
          <a:xfrm flipV="1">
            <a:off x="1488061" y="5479797"/>
            <a:ext cx="616503" cy="342551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45238" y="4022355"/>
            <a:ext cx="1488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Bobine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MQTL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284529" y="3317050"/>
            <a:ext cx="616503" cy="705306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28195" y="1042067"/>
            <a:ext cx="18792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4 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bobines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MQTL,</a:t>
            </a:r>
          </a:p>
          <a:p>
            <a:pPr algn="r"/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urmoulées-usinées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(bandage)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850559" y="1623562"/>
            <a:ext cx="755679" cy="366668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61415" y="2173818"/>
            <a:ext cx="1879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Empilage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laminations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2" name="Straight Connector 21"/>
          <p:cNvCxnSpPr>
            <a:stCxn id="21" idx="3"/>
          </p:cNvCxnSpPr>
          <p:nvPr/>
        </p:nvCxnSpPr>
        <p:spPr>
          <a:xfrm>
            <a:off x="5840649" y="2327707"/>
            <a:ext cx="492009" cy="354364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76112" y="4971544"/>
            <a:ext cx="1879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Frette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Aluminium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5" name="Straight Connector 24"/>
          <p:cNvCxnSpPr>
            <a:stCxn id="24" idx="3"/>
          </p:cNvCxnSpPr>
          <p:nvPr/>
        </p:nvCxnSpPr>
        <p:spPr>
          <a:xfrm>
            <a:off x="5755346" y="5125433"/>
            <a:ext cx="310640" cy="0"/>
          </a:xfrm>
          <a:prstGeom prst="line">
            <a:avLst/>
          </a:prstGeom>
          <a:ln>
            <a:solidFill>
              <a:srgbClr val="660066"/>
            </a:solidFill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857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Frettage</a:t>
            </a:r>
            <a:r>
              <a:rPr lang="en-US" sz="3600" dirty="0" smtClean="0"/>
              <a:t> par </a:t>
            </a:r>
            <a:r>
              <a:rPr lang="en-US" sz="3600" dirty="0" err="1" smtClean="0"/>
              <a:t>excentriques</a:t>
            </a:r>
            <a:r>
              <a:rPr lang="en-US" sz="3600" dirty="0" smtClean="0"/>
              <a:t> (II)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12" y="993867"/>
            <a:ext cx="1516889" cy="14417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737" y="993867"/>
            <a:ext cx="1723133" cy="50952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1906" y="993867"/>
            <a:ext cx="1563561" cy="51059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5503" y="993867"/>
            <a:ext cx="1940680" cy="50952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6220" y="25984"/>
            <a:ext cx="1171049" cy="610226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Photos: Coil-module </a:t>
            </a:r>
            <a:r>
              <a:rPr lang="en-US" sz="1200" dirty="0" err="1" smtClean="0">
                <a:solidFill>
                  <a:schemeClr val="bg1"/>
                </a:solidFill>
              </a:rPr>
              <a:t>Assy</a:t>
            </a:r>
            <a:r>
              <a:rPr lang="en-US" sz="1200" dirty="0" smtClean="0">
                <a:solidFill>
                  <a:schemeClr val="bg1"/>
                </a:solidFill>
              </a:rPr>
              <a:t>, Trim Quad MQTL, LHC, CERN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105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Laminations </a:t>
            </a:r>
            <a:r>
              <a:rPr lang="en-US" sz="3200" dirty="0" err="1" smtClean="0"/>
              <a:t>excentriques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23" y="1060242"/>
            <a:ext cx="5258096" cy="1562957"/>
          </a:xfrm>
        </p:spPr>
        <p:txBody>
          <a:bodyPr>
            <a:noAutofit/>
          </a:bodyPr>
          <a:lstStyle/>
          <a:p>
            <a:r>
              <a:rPr lang="en-US" sz="1800" dirty="0" err="1" smtClean="0"/>
              <a:t>Variante</a:t>
            </a:r>
            <a:r>
              <a:rPr lang="en-US" sz="1800" dirty="0" smtClean="0"/>
              <a:t>: Prototype MCBX “nested”</a:t>
            </a:r>
          </a:p>
          <a:p>
            <a:r>
              <a:rPr lang="en-US" sz="1800" dirty="0" err="1" smtClean="0"/>
              <a:t>Bobine</a:t>
            </a:r>
            <a:r>
              <a:rPr lang="en-US" sz="1800" dirty="0" smtClean="0"/>
              <a:t> </a:t>
            </a:r>
            <a:r>
              <a:rPr lang="en-US" sz="1800" dirty="0" err="1" smtClean="0"/>
              <a:t>frettée</a:t>
            </a:r>
            <a:r>
              <a:rPr lang="en-US" sz="1800" dirty="0" smtClean="0"/>
              <a:t>, </a:t>
            </a:r>
            <a:r>
              <a:rPr lang="en-US" sz="1800" dirty="0" err="1" smtClean="0"/>
              <a:t>cylindre</a:t>
            </a:r>
            <a:r>
              <a:rPr lang="en-US" sz="1800" dirty="0" smtClean="0"/>
              <a:t> </a:t>
            </a:r>
            <a:r>
              <a:rPr lang="en-US" sz="1800" dirty="0" err="1" smtClean="0"/>
              <a:t>aluminium</a:t>
            </a:r>
            <a:endParaRPr lang="en-US" sz="1800" dirty="0" smtClean="0"/>
          </a:p>
          <a:p>
            <a:r>
              <a:rPr lang="en-US" sz="1800" dirty="0" smtClean="0"/>
              <a:t>Lamination </a:t>
            </a:r>
            <a:r>
              <a:rPr lang="en-US" sz="1800" dirty="0" err="1" smtClean="0"/>
              <a:t>excentriques</a:t>
            </a:r>
            <a:r>
              <a:rPr lang="en-US" sz="1800" dirty="0" smtClean="0"/>
              <a:t> </a:t>
            </a:r>
            <a:r>
              <a:rPr lang="en-US" sz="1800" dirty="0" err="1" smtClean="0"/>
              <a:t>autour</a:t>
            </a:r>
            <a:r>
              <a:rPr lang="en-US" sz="1800" dirty="0" smtClean="0"/>
              <a:t> du </a:t>
            </a:r>
            <a:r>
              <a:rPr lang="en-US" sz="1800" dirty="0" err="1" smtClean="0"/>
              <a:t>cylindre</a:t>
            </a:r>
            <a:endParaRPr lang="en-US" sz="1800" dirty="0" smtClean="0"/>
          </a:p>
          <a:p>
            <a:r>
              <a:rPr lang="en-US" sz="1800" dirty="0" err="1" smtClean="0"/>
              <a:t>Frette</a:t>
            </a:r>
            <a:r>
              <a:rPr lang="en-US" sz="1800" dirty="0" smtClean="0"/>
              <a:t> </a:t>
            </a:r>
            <a:r>
              <a:rPr lang="en-US" sz="1800" dirty="0" err="1" smtClean="0"/>
              <a:t>secondaire</a:t>
            </a:r>
            <a:r>
              <a:rPr lang="en-US" sz="1800" dirty="0" smtClean="0"/>
              <a:t> en </a:t>
            </a:r>
            <a:r>
              <a:rPr lang="en-US" sz="1800" dirty="0" err="1" smtClean="0"/>
              <a:t>acier</a:t>
            </a:r>
            <a:r>
              <a:rPr lang="en-US" sz="1800" dirty="0" smtClean="0"/>
              <a:t> </a:t>
            </a:r>
            <a:r>
              <a:rPr lang="en-US" sz="1800" dirty="0" err="1" smtClean="0"/>
              <a:t>austénitique</a:t>
            </a:r>
            <a:endParaRPr lang="en-US" sz="1800" dirty="0" smtClean="0"/>
          </a:p>
          <a:p>
            <a:pPr marL="36576" indent="0">
              <a:buNone/>
            </a:pP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4659836" y="6150513"/>
            <a:ext cx="4484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</a:t>
            </a:r>
            <a:r>
              <a:rPr lang="en-US" sz="1200" dirty="0" err="1" smtClean="0">
                <a:solidFill>
                  <a:schemeClr val="bg1"/>
                </a:solidFill>
              </a:rPr>
              <a:t>Ansys</a:t>
            </a:r>
            <a:r>
              <a:rPr lang="en-US" sz="1200" dirty="0" smtClean="0">
                <a:solidFill>
                  <a:schemeClr val="bg1"/>
                </a:solidFill>
              </a:rPr>
              <a:t> FE Prototype Dipole MCBX, LHC, CERN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Photo: </a:t>
            </a:r>
            <a:r>
              <a:rPr lang="en-US" sz="1200" dirty="0" err="1" smtClean="0">
                <a:solidFill>
                  <a:schemeClr val="bg1"/>
                </a:solidFill>
              </a:rPr>
              <a:t>modèle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mécanique</a:t>
            </a:r>
            <a:r>
              <a:rPr lang="en-US" sz="1200" dirty="0" smtClean="0">
                <a:solidFill>
                  <a:schemeClr val="bg1"/>
                </a:solidFill>
              </a:rPr>
              <a:t> MCBX, CERN-</a:t>
            </a:r>
            <a:r>
              <a:rPr lang="en-US" sz="1200" dirty="0" err="1" smtClean="0">
                <a:solidFill>
                  <a:schemeClr val="bg1"/>
                </a:solidFill>
              </a:rPr>
              <a:t>Danfysik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500983"/>
            <a:ext cx="3277173" cy="33540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514" y="233492"/>
            <a:ext cx="2875540" cy="21655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6712" y="2505786"/>
            <a:ext cx="4447342" cy="334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873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Laminations </a:t>
            </a:r>
            <a:r>
              <a:rPr lang="en-US" sz="3200" dirty="0" err="1" smtClean="0"/>
              <a:t>excentriques</a:t>
            </a:r>
            <a:r>
              <a:rPr lang="en-US" sz="3200" dirty="0" smtClean="0"/>
              <a:t>: </a:t>
            </a:r>
            <a:r>
              <a:rPr lang="en-US" sz="3200" dirty="0" err="1" smtClean="0"/>
              <a:t>avantages</a:t>
            </a:r>
            <a:r>
              <a:rPr lang="en-US" sz="3200" dirty="0" smtClean="0"/>
              <a:t>/</a:t>
            </a:r>
            <a:r>
              <a:rPr lang="en-US" sz="3200" dirty="0" err="1" smtClean="0"/>
              <a:t>inconvénients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Avantages</a:t>
            </a:r>
            <a:r>
              <a:rPr lang="en-US" sz="2000" dirty="0" smtClean="0"/>
              <a:t>:</a:t>
            </a:r>
          </a:p>
          <a:p>
            <a:pPr lvl="1"/>
            <a:r>
              <a:rPr lang="en-US" sz="1800" dirty="0" err="1" smtClean="0"/>
              <a:t>pièces</a:t>
            </a:r>
            <a:r>
              <a:rPr lang="en-US" sz="1800" dirty="0" smtClean="0"/>
              <a:t> </a:t>
            </a:r>
            <a:r>
              <a:rPr lang="en-US" sz="1800" dirty="0" err="1" smtClean="0"/>
              <a:t>mécaniques</a:t>
            </a:r>
            <a:r>
              <a:rPr lang="en-US" sz="1800" dirty="0" smtClean="0"/>
              <a:t> simples</a:t>
            </a:r>
          </a:p>
          <a:p>
            <a:pPr lvl="1"/>
            <a:r>
              <a:rPr lang="en-US" sz="1800" dirty="0" err="1" smtClean="0"/>
              <a:t>tolérances</a:t>
            </a:r>
            <a:r>
              <a:rPr lang="en-US" sz="1800" dirty="0" smtClean="0"/>
              <a:t> </a:t>
            </a:r>
            <a:r>
              <a:rPr lang="en-US" sz="1800" dirty="0" err="1" smtClean="0"/>
              <a:t>d’usinage</a:t>
            </a:r>
            <a:r>
              <a:rPr lang="en-US" sz="1800" dirty="0" smtClean="0"/>
              <a:t> </a:t>
            </a:r>
            <a:r>
              <a:rPr lang="en-US" sz="1800" dirty="0" err="1" smtClean="0"/>
              <a:t>aisées</a:t>
            </a:r>
            <a:endParaRPr lang="en-US" sz="1800" dirty="0" smtClean="0"/>
          </a:p>
          <a:p>
            <a:pPr lvl="1"/>
            <a:r>
              <a:rPr lang="en-US" sz="1800" dirty="0" smtClean="0"/>
              <a:t>assemblage </a:t>
            </a:r>
            <a:r>
              <a:rPr lang="en-US" sz="1800" dirty="0" err="1" smtClean="0"/>
              <a:t>rapide</a:t>
            </a:r>
            <a:r>
              <a:rPr lang="en-US" sz="1800" dirty="0" smtClean="0"/>
              <a:t> et </a:t>
            </a:r>
            <a:r>
              <a:rPr lang="en-US" sz="1800" dirty="0" err="1" smtClean="0"/>
              <a:t>industrialisable</a:t>
            </a:r>
            <a:r>
              <a:rPr lang="en-US" sz="1800" dirty="0" smtClean="0"/>
              <a:t> </a:t>
            </a:r>
            <a:r>
              <a:rPr lang="en-US" sz="1800" dirty="0" err="1" smtClean="0"/>
              <a:t>aisément</a:t>
            </a:r>
            <a:endParaRPr lang="en-US" sz="1800" dirty="0" smtClean="0"/>
          </a:p>
          <a:p>
            <a:r>
              <a:rPr lang="en-US" sz="2000" dirty="0" err="1" smtClean="0"/>
              <a:t>Inconvénients</a:t>
            </a:r>
            <a:r>
              <a:rPr lang="en-US" sz="2000" dirty="0" smtClean="0"/>
              <a:t>:</a:t>
            </a:r>
          </a:p>
          <a:p>
            <a:pPr lvl="1"/>
            <a:r>
              <a:rPr lang="en-US" sz="1800" dirty="0" err="1" smtClean="0"/>
              <a:t>Longueur</a:t>
            </a:r>
            <a:r>
              <a:rPr lang="en-US" sz="1800" dirty="0" smtClean="0"/>
              <a:t> </a:t>
            </a:r>
            <a:r>
              <a:rPr lang="en-US" sz="1800" dirty="0" err="1" smtClean="0"/>
              <a:t>frettable</a:t>
            </a:r>
            <a:r>
              <a:rPr lang="en-US" sz="1800" dirty="0" smtClean="0"/>
              <a:t> </a:t>
            </a:r>
            <a:r>
              <a:rPr lang="en-US" sz="1800" dirty="0" err="1" smtClean="0"/>
              <a:t>limitée</a:t>
            </a:r>
            <a:endParaRPr lang="en-US" sz="1800" dirty="0" smtClean="0"/>
          </a:p>
          <a:p>
            <a:pPr lvl="1"/>
            <a:r>
              <a:rPr lang="en-US" sz="1800" dirty="0" err="1" smtClean="0"/>
              <a:t>Risque</a:t>
            </a:r>
            <a:r>
              <a:rPr lang="en-US" sz="1800" dirty="0" smtClean="0"/>
              <a:t> de </a:t>
            </a:r>
            <a:r>
              <a:rPr lang="en-US" sz="1800" dirty="0" err="1" smtClean="0"/>
              <a:t>cisaillement</a:t>
            </a:r>
            <a:r>
              <a:rPr lang="en-US" sz="1800" dirty="0" smtClean="0"/>
              <a:t> du </a:t>
            </a:r>
            <a:r>
              <a:rPr lang="en-US" sz="1800" dirty="0" err="1" smtClean="0"/>
              <a:t>frettage</a:t>
            </a:r>
            <a:r>
              <a:rPr lang="en-US" sz="1800" dirty="0" smtClean="0"/>
              <a:t> des sections</a:t>
            </a:r>
          </a:p>
          <a:p>
            <a:pPr lvl="1"/>
            <a:r>
              <a:rPr lang="en-US" sz="1800" dirty="0" err="1" smtClean="0"/>
              <a:t>Usinage</a:t>
            </a:r>
            <a:r>
              <a:rPr lang="en-US" sz="1800" dirty="0" smtClean="0"/>
              <a:t> et </a:t>
            </a:r>
            <a:r>
              <a:rPr lang="en-US" sz="1800" dirty="0" err="1" smtClean="0"/>
              <a:t>qualité</a:t>
            </a:r>
            <a:r>
              <a:rPr lang="en-US" sz="1800" dirty="0" smtClean="0"/>
              <a:t> du </a:t>
            </a:r>
            <a:r>
              <a:rPr lang="en-US" sz="1800" dirty="0" err="1" smtClean="0"/>
              <a:t>surmoulage</a:t>
            </a:r>
            <a:r>
              <a:rPr lang="en-US" sz="1800" dirty="0" smtClean="0"/>
              <a:t> des </a:t>
            </a:r>
            <a:r>
              <a:rPr lang="en-US" sz="1800" dirty="0" err="1" smtClean="0"/>
              <a:t>bobines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865664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040" y="1325606"/>
            <a:ext cx="8485014" cy="4667421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Sauf</a:t>
            </a:r>
            <a:r>
              <a:rPr lang="en-US" sz="1800" dirty="0" smtClean="0"/>
              <a:t> mentions </a:t>
            </a:r>
            <a:r>
              <a:rPr lang="en-US" sz="1800" dirty="0" err="1" smtClean="0"/>
              <a:t>contraires</a:t>
            </a:r>
            <a:r>
              <a:rPr lang="en-US" sz="1800" dirty="0" smtClean="0"/>
              <a:t>:</a:t>
            </a:r>
          </a:p>
          <a:p>
            <a:pPr lvl="1"/>
            <a:r>
              <a:rPr lang="en-US" sz="1600" dirty="0"/>
              <a:t>i</a:t>
            </a:r>
            <a:r>
              <a:rPr lang="en-US" sz="1600" dirty="0" smtClean="0"/>
              <a:t>llustrations 3D et credits </a:t>
            </a:r>
            <a:r>
              <a:rPr lang="en-US" sz="1600" dirty="0" err="1" smtClean="0"/>
              <a:t>photographiques</a:t>
            </a:r>
            <a:r>
              <a:rPr lang="en-US" sz="1600" dirty="0" smtClean="0"/>
              <a:t>: CERN</a:t>
            </a:r>
          </a:p>
          <a:p>
            <a:pPr lvl="1"/>
            <a:r>
              <a:rPr lang="en-US" sz="1600" dirty="0" smtClean="0"/>
              <a:t>illustrations FEA </a:t>
            </a:r>
            <a:r>
              <a:rPr lang="en-US" sz="1600" dirty="0" err="1" smtClean="0"/>
              <a:t>Ansys</a:t>
            </a:r>
            <a:r>
              <a:rPr lang="en-US" sz="1600" dirty="0" smtClean="0"/>
              <a:t> , Roxie (CERN): rapports </a:t>
            </a:r>
            <a:r>
              <a:rPr lang="en-US" sz="1600" dirty="0"/>
              <a:t>de </a:t>
            </a:r>
            <a:r>
              <a:rPr lang="en-US" sz="1600" dirty="0" err="1" smtClean="0"/>
              <a:t>projet</a:t>
            </a:r>
            <a:r>
              <a:rPr lang="en-US" sz="1600" dirty="0"/>
              <a:t> </a:t>
            </a:r>
            <a:r>
              <a:rPr lang="en-US" sz="1600" dirty="0" smtClean="0"/>
              <a:t>2012-2013 </a:t>
            </a:r>
            <a:r>
              <a:rPr lang="en-US" sz="1600" dirty="0" err="1" smtClean="0"/>
              <a:t>Projet</a:t>
            </a:r>
            <a:r>
              <a:rPr lang="en-US" sz="1600" dirty="0" smtClean="0"/>
              <a:t> 11T DS Dipole  </a:t>
            </a:r>
            <a:r>
              <a:rPr lang="en-US" sz="1600" dirty="0"/>
              <a:t>B. </a:t>
            </a:r>
            <a:r>
              <a:rPr lang="en-US" sz="1600" dirty="0" err="1"/>
              <a:t>Auchmann</a:t>
            </a:r>
            <a:r>
              <a:rPr lang="en-US" sz="1600" dirty="0"/>
              <a:t>, M. </a:t>
            </a:r>
            <a:r>
              <a:rPr lang="en-US" sz="1600" dirty="0" err="1" smtClean="0"/>
              <a:t>Karppinen</a:t>
            </a:r>
            <a:r>
              <a:rPr lang="en-US" sz="1600" dirty="0" smtClean="0"/>
              <a:t> </a:t>
            </a:r>
          </a:p>
          <a:p>
            <a:pPr lvl="1"/>
            <a:r>
              <a:rPr lang="en-US" sz="1600" dirty="0"/>
              <a:t>illustrations FEA </a:t>
            </a:r>
            <a:r>
              <a:rPr lang="en-US" sz="1600" dirty="0" err="1" smtClean="0"/>
              <a:t>Ansys</a:t>
            </a:r>
            <a:r>
              <a:rPr lang="en-US" sz="1600" dirty="0" smtClean="0"/>
              <a:t> MCBX dipole:  M. </a:t>
            </a:r>
            <a:r>
              <a:rPr lang="en-US" sz="1600" dirty="0" err="1" smtClean="0"/>
              <a:t>Karppinen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  <a:p>
            <a:r>
              <a:rPr lang="en-US" sz="1800" dirty="0" err="1" smtClean="0"/>
              <a:t>Ouvrages</a:t>
            </a:r>
            <a:r>
              <a:rPr lang="en-US" sz="1800" dirty="0" smtClean="0"/>
              <a:t> de </a:t>
            </a:r>
            <a:r>
              <a:rPr lang="en-US" sz="1800" dirty="0" err="1" smtClean="0"/>
              <a:t>référence</a:t>
            </a:r>
            <a:r>
              <a:rPr lang="en-US" sz="1800" dirty="0" smtClean="0"/>
              <a:t>, conception </a:t>
            </a:r>
            <a:r>
              <a:rPr lang="en-US" sz="1800" dirty="0" err="1" smtClean="0"/>
              <a:t>magnétique</a:t>
            </a:r>
            <a:r>
              <a:rPr lang="en-US" sz="1800" dirty="0" smtClean="0"/>
              <a:t>:</a:t>
            </a:r>
          </a:p>
          <a:p>
            <a:pPr lvl="1"/>
            <a:r>
              <a:rPr lang="en-US" sz="1600" dirty="0"/>
              <a:t>Wilson, M. N. </a:t>
            </a:r>
            <a:r>
              <a:rPr lang="en-US" sz="1600" dirty="0" smtClean="0"/>
              <a:t>1987.  “</a:t>
            </a:r>
            <a:r>
              <a:rPr lang="en-US" sz="1600" dirty="0"/>
              <a:t>Superconducting </a:t>
            </a:r>
            <a:r>
              <a:rPr lang="en-US" sz="1600" dirty="0" smtClean="0"/>
              <a:t>Magnets”</a:t>
            </a:r>
          </a:p>
          <a:p>
            <a:pPr lvl="1"/>
            <a:r>
              <a:rPr lang="en-US" sz="1600" dirty="0" smtClean="0"/>
              <a:t>Mess </a:t>
            </a:r>
            <a:r>
              <a:rPr lang="en-US" sz="1600" dirty="0"/>
              <a:t>K.-H. </a:t>
            </a:r>
            <a:r>
              <a:rPr lang="en-US" sz="1600" dirty="0" smtClean="0"/>
              <a:t>, </a:t>
            </a:r>
            <a:r>
              <a:rPr lang="en-US" sz="1600" dirty="0" err="1" smtClean="0"/>
              <a:t>Schmüser</a:t>
            </a:r>
            <a:r>
              <a:rPr lang="en-US" sz="1600" dirty="0" smtClean="0"/>
              <a:t> P., Wolff</a:t>
            </a:r>
            <a:r>
              <a:rPr lang="en-US" sz="1600" dirty="0"/>
              <a:t> </a:t>
            </a:r>
            <a:r>
              <a:rPr lang="en-US" sz="1600" dirty="0" smtClean="0"/>
              <a:t>S. 1996. “</a:t>
            </a:r>
            <a:r>
              <a:rPr lang="en-US" sz="1600" dirty="0"/>
              <a:t>Superconducting Accelerator Magnets</a:t>
            </a:r>
            <a:r>
              <a:rPr lang="en-US" sz="1600" dirty="0" smtClean="0"/>
              <a:t>”</a:t>
            </a:r>
          </a:p>
          <a:p>
            <a:pPr lvl="1"/>
            <a:r>
              <a:rPr lang="en-US" sz="1600" dirty="0" err="1" smtClean="0"/>
              <a:t>Russenschuck</a:t>
            </a:r>
            <a:r>
              <a:rPr lang="en-US" sz="1600" dirty="0" smtClean="0"/>
              <a:t> S., 2010. “Field Computation for Accelerator Magnets”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3700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Epilogue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6664"/>
            <a:ext cx="8226854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Un </a:t>
            </a:r>
            <a:r>
              <a:rPr lang="en-US" sz="1800" dirty="0" err="1" smtClean="0"/>
              <a:t>bref</a:t>
            </a:r>
            <a:r>
              <a:rPr lang="en-US" sz="1800" dirty="0" smtClean="0"/>
              <a:t> coup </a:t>
            </a:r>
            <a:r>
              <a:rPr lang="en-US" sz="1800" dirty="0" err="1" smtClean="0"/>
              <a:t>d’oeil</a:t>
            </a:r>
            <a:r>
              <a:rPr lang="en-US" sz="1800" dirty="0" smtClean="0"/>
              <a:t> </a:t>
            </a:r>
            <a:r>
              <a:rPr lang="en-US" sz="1800" dirty="0" err="1" smtClean="0"/>
              <a:t>sur</a:t>
            </a:r>
            <a:r>
              <a:rPr lang="en-US" sz="1800" dirty="0" smtClean="0"/>
              <a:t> la </a:t>
            </a:r>
            <a:r>
              <a:rPr lang="en-US" sz="1800" dirty="0" err="1" smtClean="0"/>
              <a:t>génèse</a:t>
            </a:r>
            <a:r>
              <a:rPr lang="en-US" sz="1800" dirty="0" smtClean="0"/>
              <a:t> </a:t>
            </a:r>
            <a:r>
              <a:rPr lang="en-US" sz="1800" dirty="0" err="1" smtClean="0"/>
              <a:t>mécanique</a:t>
            </a:r>
            <a:r>
              <a:rPr lang="en-US" sz="1800" dirty="0" smtClean="0"/>
              <a:t> de prototypes </a:t>
            </a:r>
            <a:r>
              <a:rPr lang="en-US" sz="1800" dirty="0" err="1" smtClean="0"/>
              <a:t>d’aimants</a:t>
            </a:r>
            <a:endParaRPr lang="en-US" sz="1800" dirty="0"/>
          </a:p>
          <a:p>
            <a:pPr lvl="1"/>
            <a:r>
              <a:rPr lang="en-US" sz="1800" dirty="0" err="1" smtClean="0"/>
              <a:t>Bobines</a:t>
            </a:r>
            <a:r>
              <a:rPr lang="en-US" sz="1800" dirty="0" smtClean="0"/>
              <a:t> “</a:t>
            </a:r>
            <a:r>
              <a:rPr lang="en-US" sz="1800" dirty="0" err="1" smtClean="0"/>
              <a:t>cosTheta</a:t>
            </a:r>
            <a:r>
              <a:rPr lang="en-US" sz="1800" dirty="0" smtClean="0"/>
              <a:t>”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US" sz="1800" dirty="0" smtClean="0"/>
              <a:t>Assemblages </a:t>
            </a:r>
            <a:r>
              <a:rPr lang="en-US" sz="1800" dirty="0" err="1" smtClean="0"/>
              <a:t>mécaniques</a:t>
            </a:r>
            <a:r>
              <a:rPr lang="en-US" sz="1800" dirty="0" smtClean="0"/>
              <a:t> </a:t>
            </a:r>
            <a:r>
              <a:rPr lang="en-US" sz="1800" dirty="0" err="1" smtClean="0"/>
              <a:t>éprouvés</a:t>
            </a:r>
            <a:r>
              <a:rPr lang="en-US" sz="1800" dirty="0"/>
              <a:t> </a:t>
            </a:r>
            <a:r>
              <a:rPr lang="en-US" sz="1800" dirty="0" smtClean="0"/>
              <a:t>et </a:t>
            </a:r>
            <a:r>
              <a:rPr lang="en-US" sz="1800" dirty="0" err="1" smtClean="0"/>
              <a:t>largements</a:t>
            </a:r>
            <a:r>
              <a:rPr lang="en-US" sz="1800" dirty="0" smtClean="0"/>
              <a:t> </a:t>
            </a:r>
            <a:r>
              <a:rPr lang="en-US" sz="1800" dirty="0" err="1" smtClean="0"/>
              <a:t>utilisés</a:t>
            </a:r>
            <a:r>
              <a:rPr lang="en-US" sz="1800" dirty="0" smtClean="0"/>
              <a:t> </a:t>
            </a:r>
            <a:r>
              <a:rPr lang="en-US" sz="1800" dirty="0" err="1" smtClean="0"/>
              <a:t>dans</a:t>
            </a:r>
            <a:r>
              <a:rPr lang="en-US" sz="1800" dirty="0" smtClean="0"/>
              <a:t> le LHC: </a:t>
            </a:r>
            <a:r>
              <a:rPr lang="en-US" sz="1800" dirty="0" err="1" smtClean="0"/>
              <a:t>à</a:t>
            </a:r>
            <a:r>
              <a:rPr lang="en-US" sz="1800" dirty="0" smtClean="0"/>
              <a:t> colliers et </a:t>
            </a:r>
            <a:r>
              <a:rPr lang="en-US" sz="1800" dirty="0" err="1" smtClean="0"/>
              <a:t>à</a:t>
            </a:r>
            <a:r>
              <a:rPr lang="en-US" sz="1800" dirty="0" smtClean="0"/>
              <a:t> </a:t>
            </a:r>
            <a:r>
              <a:rPr lang="en-US" sz="1800" dirty="0" err="1" smtClean="0"/>
              <a:t>excentriques</a:t>
            </a:r>
            <a:r>
              <a:rPr lang="en-US" sz="1800" dirty="0"/>
              <a:t> </a:t>
            </a:r>
            <a:r>
              <a:rPr lang="en-US" sz="1800" dirty="0" smtClean="0"/>
              <a:t>(</a:t>
            </a:r>
            <a:r>
              <a:rPr lang="en-US" sz="1800" dirty="0" err="1" smtClean="0"/>
              <a:t>plusieurs</a:t>
            </a:r>
            <a:r>
              <a:rPr lang="en-US" sz="1800" dirty="0" smtClean="0"/>
              <a:t> </a:t>
            </a:r>
            <a:r>
              <a:rPr lang="en-US" sz="1800" dirty="0" err="1" smtClean="0"/>
              <a:t>milliers</a:t>
            </a:r>
            <a:r>
              <a:rPr lang="en-US" sz="1800" dirty="0" smtClean="0"/>
              <a:t> </a:t>
            </a:r>
            <a:r>
              <a:rPr lang="en-US" sz="1800" dirty="0" err="1" smtClean="0"/>
              <a:t>d’aimants</a:t>
            </a:r>
            <a:r>
              <a:rPr lang="en-US" sz="1800" dirty="0" smtClean="0"/>
              <a:t>)</a:t>
            </a:r>
            <a:endParaRPr lang="en-US" sz="1800" dirty="0"/>
          </a:p>
          <a:p>
            <a:r>
              <a:rPr lang="en-US" sz="1800" dirty="0" err="1" smtClean="0"/>
              <a:t>Ont</a:t>
            </a:r>
            <a:r>
              <a:rPr lang="en-US" sz="1800" dirty="0" smtClean="0"/>
              <a:t> </a:t>
            </a:r>
            <a:r>
              <a:rPr lang="en-US" sz="1800" dirty="0" err="1" smtClean="0"/>
              <a:t>été</a:t>
            </a:r>
            <a:r>
              <a:rPr lang="en-US" sz="1800" dirty="0" smtClean="0"/>
              <a:t> </a:t>
            </a:r>
            <a:r>
              <a:rPr lang="en-US" sz="1800" dirty="0" err="1" smtClean="0"/>
              <a:t>passés</a:t>
            </a:r>
            <a:r>
              <a:rPr lang="en-US" sz="1800" dirty="0" smtClean="0"/>
              <a:t> sous silence </a:t>
            </a:r>
            <a:r>
              <a:rPr lang="en-US" sz="1800" dirty="0" err="1" smtClean="0"/>
              <a:t>notamment</a:t>
            </a:r>
            <a:r>
              <a:rPr lang="en-US" sz="1800" dirty="0" smtClean="0"/>
              <a:t>: </a:t>
            </a:r>
            <a:r>
              <a:rPr lang="en-US" sz="1800" dirty="0" err="1" smtClean="0"/>
              <a:t>ondulateurs</a:t>
            </a:r>
            <a:r>
              <a:rPr lang="en-US" sz="1800" dirty="0" smtClean="0"/>
              <a:t>, wigglers, </a:t>
            </a:r>
            <a:r>
              <a:rPr lang="en-US" sz="1800" dirty="0" err="1" smtClean="0"/>
              <a:t>solenoides</a:t>
            </a:r>
            <a:r>
              <a:rPr lang="en-US" sz="1800" dirty="0" smtClean="0"/>
              <a:t>, </a:t>
            </a:r>
            <a:r>
              <a:rPr lang="en-US" sz="1800" dirty="0" err="1" smtClean="0"/>
              <a:t>solenoides</a:t>
            </a:r>
            <a:r>
              <a:rPr lang="en-US" sz="1800" dirty="0" smtClean="0"/>
              <a:t> “</a:t>
            </a:r>
            <a:r>
              <a:rPr lang="en-US" sz="1800" dirty="0"/>
              <a:t>canted</a:t>
            </a:r>
            <a:r>
              <a:rPr lang="en-US" sz="1800" dirty="0" smtClean="0"/>
              <a:t>”, </a:t>
            </a:r>
            <a:r>
              <a:rPr lang="en-US" sz="1800" dirty="0" err="1" smtClean="0"/>
              <a:t>à</a:t>
            </a:r>
            <a:r>
              <a:rPr lang="en-US" sz="1800" dirty="0" smtClean="0"/>
              <a:t> </a:t>
            </a:r>
            <a:r>
              <a:rPr lang="en-US" sz="1800" dirty="0" err="1" smtClean="0"/>
              <a:t>fonctions</a:t>
            </a:r>
            <a:r>
              <a:rPr lang="en-US" sz="1800" dirty="0" smtClean="0"/>
              <a:t> </a:t>
            </a:r>
            <a:r>
              <a:rPr lang="en-US" sz="1800" dirty="0" err="1" smtClean="0"/>
              <a:t>combinées</a:t>
            </a:r>
            <a:r>
              <a:rPr lang="en-US" sz="1800" dirty="0" smtClean="0"/>
              <a:t> function, nested magnets, super-</a:t>
            </a:r>
            <a:r>
              <a:rPr lang="en-US" sz="1800" dirty="0" err="1" smtClean="0"/>
              <a:t>ferriques</a:t>
            </a:r>
            <a:r>
              <a:rPr lang="en-US" sz="1800" dirty="0" smtClean="0"/>
              <a:t>, </a:t>
            </a:r>
            <a:r>
              <a:rPr lang="en-US" sz="1800" dirty="0" err="1" smtClean="0"/>
              <a:t>pipetrons</a:t>
            </a:r>
            <a:r>
              <a:rPr lang="en-US" sz="1800" dirty="0" smtClean="0"/>
              <a:t>, kickers, bumpers, </a:t>
            </a:r>
            <a:r>
              <a:rPr lang="en-US" sz="1800" dirty="0" err="1" smtClean="0"/>
              <a:t>aimants</a:t>
            </a:r>
            <a:r>
              <a:rPr lang="en-US" sz="1800" dirty="0" smtClean="0"/>
              <a:t> </a:t>
            </a:r>
            <a:r>
              <a:rPr lang="en-US" sz="1800" dirty="0" err="1" smtClean="0"/>
              <a:t>spectromètres</a:t>
            </a:r>
            <a:r>
              <a:rPr lang="en-US" sz="1800" dirty="0" smtClean="0"/>
              <a:t> </a:t>
            </a:r>
            <a:r>
              <a:rPr lang="en-US" sz="1800" dirty="0" err="1" smtClean="0"/>
              <a:t>d’expérience</a:t>
            </a:r>
            <a:r>
              <a:rPr lang="en-US" sz="1800" dirty="0" smtClean="0"/>
              <a:t>…</a:t>
            </a:r>
          </a:p>
          <a:p>
            <a:r>
              <a:rPr lang="en-US" sz="1800" dirty="0" smtClean="0"/>
              <a:t>Un 3ème concept </a:t>
            </a:r>
            <a:r>
              <a:rPr lang="en-US" sz="1800" dirty="0" err="1" smtClean="0"/>
              <a:t>d’assemblage</a:t>
            </a:r>
            <a:r>
              <a:rPr lang="en-US" sz="1800" dirty="0" smtClean="0"/>
              <a:t>: “</a:t>
            </a:r>
            <a:r>
              <a:rPr lang="en-US" sz="1800" dirty="0"/>
              <a:t>bladders &amp; Keys</a:t>
            </a:r>
            <a:r>
              <a:rPr lang="en-US" sz="1800" dirty="0" smtClean="0"/>
              <a:t>”, </a:t>
            </a:r>
            <a:r>
              <a:rPr lang="en-US" sz="1800" dirty="0" err="1" smtClean="0"/>
              <a:t>technologie</a:t>
            </a:r>
            <a:r>
              <a:rPr lang="en-US" sz="1800" dirty="0" smtClean="0"/>
              <a:t> </a:t>
            </a:r>
            <a:r>
              <a:rPr lang="en-US" sz="1800" dirty="0" err="1"/>
              <a:t>récente</a:t>
            </a:r>
            <a:r>
              <a:rPr lang="en-US" sz="1800" dirty="0"/>
              <a:t>, </a:t>
            </a:r>
            <a:r>
              <a:rPr lang="en-US" sz="1800" dirty="0" smtClean="0"/>
              <a:t>encore </a:t>
            </a:r>
            <a:r>
              <a:rPr lang="en-US" sz="1800" dirty="0" err="1" smtClean="0"/>
              <a:t>à</a:t>
            </a:r>
            <a:r>
              <a:rPr lang="en-US" sz="1800" dirty="0" smtClean="0"/>
              <a:t> </a:t>
            </a:r>
            <a:r>
              <a:rPr lang="en-US" sz="1800" dirty="0" err="1" smtClean="0"/>
              <a:t>l’essai</a:t>
            </a:r>
            <a:r>
              <a:rPr lang="en-US" sz="1800" dirty="0" smtClean="0"/>
              <a:t> </a:t>
            </a:r>
            <a:r>
              <a:rPr lang="en-US" sz="1800" dirty="0" err="1"/>
              <a:t>sur</a:t>
            </a:r>
            <a:r>
              <a:rPr lang="en-US" sz="1800" dirty="0"/>
              <a:t> des prototypes </a:t>
            </a:r>
            <a:r>
              <a:rPr lang="en-US" sz="1800" dirty="0" err="1" smtClean="0"/>
              <a:t>d’aimants</a:t>
            </a:r>
            <a:r>
              <a:rPr lang="en-US" sz="1800" dirty="0" smtClean="0"/>
              <a:t>:</a:t>
            </a:r>
            <a:endParaRPr lang="en-US" sz="1800" dirty="0"/>
          </a:p>
          <a:p>
            <a:endParaRPr lang="en-US" sz="1800" dirty="0"/>
          </a:p>
          <a:p>
            <a:endParaRPr lang="en-US" sz="1800" dirty="0" smtClean="0"/>
          </a:p>
        </p:txBody>
      </p:sp>
      <p:pic>
        <p:nvPicPr>
          <p:cNvPr id="4" name="Picture 4" descr="\\cern.ch\dfs\Users\n\nperay\Desktop\qxf CROSS sec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82755" y="4079540"/>
            <a:ext cx="2124024" cy="207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30954" y="5462475"/>
            <a:ext cx="31109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Bladders &amp; Keys</a:t>
            </a:r>
          </a:p>
          <a:p>
            <a:r>
              <a:rPr lang="en-US" sz="1400" dirty="0" smtClean="0"/>
              <a:t>MQXF </a:t>
            </a:r>
            <a:r>
              <a:rPr lang="en-US" sz="1400" dirty="0" err="1" smtClean="0"/>
              <a:t>Quadrupole</a:t>
            </a:r>
            <a:r>
              <a:rPr lang="en-US" sz="1400" dirty="0" smtClean="0"/>
              <a:t> Model,</a:t>
            </a:r>
          </a:p>
          <a:p>
            <a:r>
              <a:rPr lang="en-US" sz="1400" dirty="0" err="1" smtClean="0"/>
              <a:t>Voir</a:t>
            </a:r>
            <a:r>
              <a:rPr lang="en-US" sz="1400" dirty="0" smtClean="0"/>
              <a:t> </a:t>
            </a:r>
            <a:r>
              <a:rPr lang="en-US" sz="1400" dirty="0" err="1" smtClean="0"/>
              <a:t>présentation</a:t>
            </a:r>
            <a:r>
              <a:rPr lang="en-US" sz="1400" dirty="0" smtClean="0"/>
              <a:t> N. </a:t>
            </a:r>
            <a:r>
              <a:rPr lang="en-US" sz="1400" dirty="0" err="1" smtClean="0"/>
              <a:t>Peray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57718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Aimants</a:t>
            </a:r>
            <a:r>
              <a:rPr lang="en-US" sz="3200" dirty="0" smtClean="0"/>
              <a:t> </a:t>
            </a:r>
            <a:r>
              <a:rPr lang="en-US" sz="3200" dirty="0" err="1" smtClean="0"/>
              <a:t>résistifs</a:t>
            </a:r>
            <a:r>
              <a:rPr lang="en-US" sz="3200" dirty="0"/>
              <a:t> </a:t>
            </a:r>
            <a:r>
              <a:rPr lang="en-US" sz="3200" dirty="0" smtClean="0"/>
              <a:t>(iron dominated)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1958"/>
            <a:ext cx="8226854" cy="498106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En </a:t>
            </a:r>
            <a:r>
              <a:rPr lang="en-US" sz="1800" dirty="0" err="1" smtClean="0"/>
              <a:t>dessous</a:t>
            </a:r>
            <a:r>
              <a:rPr lang="en-US" sz="1800" dirty="0" smtClean="0"/>
              <a:t> de la saturation des </a:t>
            </a:r>
            <a:r>
              <a:rPr lang="en-US" sz="1800" dirty="0" err="1" smtClean="0"/>
              <a:t>matériaux</a:t>
            </a:r>
            <a:r>
              <a:rPr lang="en-US" sz="1800" dirty="0" smtClean="0"/>
              <a:t> </a:t>
            </a:r>
            <a:r>
              <a:rPr lang="en-US" sz="1800" dirty="0" err="1" smtClean="0"/>
              <a:t>ferro-magnétiques</a:t>
            </a:r>
            <a:r>
              <a:rPr lang="en-US" sz="1800" dirty="0" smtClean="0"/>
              <a:t>, les </a:t>
            </a:r>
            <a:r>
              <a:rPr lang="en-US" sz="1800" dirty="0" err="1" smtClean="0"/>
              <a:t>aimants</a:t>
            </a:r>
            <a:r>
              <a:rPr lang="en-US" sz="1800" dirty="0" smtClean="0"/>
              <a:t> </a:t>
            </a:r>
            <a:r>
              <a:rPr lang="en-US" sz="1800" dirty="0" err="1" smtClean="0"/>
              <a:t>résistifs</a:t>
            </a:r>
            <a:r>
              <a:rPr lang="en-US" sz="1800" dirty="0" smtClean="0"/>
              <a:t> </a:t>
            </a:r>
            <a:r>
              <a:rPr lang="en-US" sz="1800" dirty="0" err="1" smtClean="0"/>
              <a:t>permettent</a:t>
            </a:r>
            <a:r>
              <a:rPr lang="en-US" sz="1800" dirty="0" smtClean="0"/>
              <a:t> </a:t>
            </a:r>
            <a:r>
              <a:rPr lang="en-US" sz="1800" dirty="0" err="1" smtClean="0"/>
              <a:t>d’atteindre</a:t>
            </a:r>
            <a:r>
              <a:rPr lang="en-US" sz="1800" dirty="0" smtClean="0"/>
              <a:t> 1,5…. 1,8 Tesla avec </a:t>
            </a:r>
            <a:r>
              <a:rPr lang="en-US" sz="1800" dirty="0" err="1" smtClean="0"/>
              <a:t>une</a:t>
            </a:r>
            <a:r>
              <a:rPr lang="en-US" sz="1800" dirty="0" smtClean="0"/>
              <a:t> </a:t>
            </a:r>
            <a:r>
              <a:rPr lang="en-US" sz="1800" dirty="0" err="1" smtClean="0"/>
              <a:t>excellente</a:t>
            </a:r>
            <a:r>
              <a:rPr lang="en-US" sz="1800" dirty="0" smtClean="0"/>
              <a:t> </a:t>
            </a:r>
            <a:r>
              <a:rPr lang="en-US" sz="1800" dirty="0" err="1" smtClean="0"/>
              <a:t>qualité</a:t>
            </a:r>
            <a:r>
              <a:rPr lang="en-US" sz="1800" dirty="0" smtClean="0"/>
              <a:t> de champ grâce </a:t>
            </a:r>
            <a:r>
              <a:rPr lang="en-US" sz="1800" dirty="0" err="1" smtClean="0"/>
              <a:t>à</a:t>
            </a:r>
            <a:r>
              <a:rPr lang="en-US" sz="1800" dirty="0" smtClean="0"/>
              <a:t> la </a:t>
            </a:r>
            <a:r>
              <a:rPr lang="en-US" sz="1800" dirty="0" err="1" smtClean="0"/>
              <a:t>géométrie</a:t>
            </a:r>
            <a:r>
              <a:rPr lang="en-US" sz="1800" dirty="0" smtClean="0"/>
              <a:t> des </a:t>
            </a:r>
            <a:r>
              <a:rPr lang="en-US" sz="1800" dirty="0" err="1" smtClean="0"/>
              <a:t>pôles</a:t>
            </a:r>
            <a:r>
              <a:rPr lang="en-US" sz="1800" dirty="0" smtClean="0"/>
              <a:t> de </a:t>
            </a:r>
            <a:r>
              <a:rPr lang="en-US" sz="1800" dirty="0" err="1" smtClean="0"/>
              <a:t>l’entrefer</a:t>
            </a:r>
            <a:r>
              <a:rPr lang="en-US" sz="1800" dirty="0" smtClean="0"/>
              <a:t> et la </a:t>
            </a:r>
            <a:r>
              <a:rPr lang="en-US" sz="1800" dirty="0" err="1" smtClean="0"/>
              <a:t>précision</a:t>
            </a:r>
            <a:r>
              <a:rPr lang="en-US" sz="1800" dirty="0" smtClean="0"/>
              <a:t> </a:t>
            </a:r>
            <a:r>
              <a:rPr lang="en-US" sz="1800" dirty="0" err="1" smtClean="0"/>
              <a:t>d’assemblage</a:t>
            </a:r>
            <a:r>
              <a:rPr lang="en-US" sz="1800" dirty="0" smtClean="0"/>
              <a:t> des </a:t>
            </a:r>
            <a:r>
              <a:rPr lang="en-US" sz="1800" dirty="0" err="1" smtClean="0"/>
              <a:t>culasses</a:t>
            </a:r>
            <a:r>
              <a:rPr lang="en-US" sz="1800" dirty="0" smtClean="0"/>
              <a:t> </a:t>
            </a:r>
            <a:r>
              <a:rPr lang="en-US" sz="1800" dirty="0" err="1" smtClean="0"/>
              <a:t>magnétiques</a:t>
            </a:r>
            <a:r>
              <a:rPr lang="en-US" sz="1800" dirty="0"/>
              <a:t> </a:t>
            </a:r>
            <a:r>
              <a:rPr lang="en-US" sz="1800" dirty="0" smtClean="0"/>
              <a:t>(</a:t>
            </a:r>
            <a:r>
              <a:rPr lang="en-US" sz="1800" dirty="0" err="1" smtClean="0"/>
              <a:t>laminées</a:t>
            </a:r>
            <a:r>
              <a:rPr lang="en-US" sz="1800" dirty="0" smtClean="0"/>
              <a:t>). </a:t>
            </a:r>
          </a:p>
          <a:p>
            <a:r>
              <a:rPr lang="en-US" sz="1800" dirty="0" err="1" smtClean="0"/>
              <a:t>Permettent</a:t>
            </a:r>
            <a:r>
              <a:rPr lang="en-US" sz="1800" dirty="0" smtClean="0"/>
              <a:t> des temps de </a:t>
            </a:r>
            <a:r>
              <a:rPr lang="en-US" sz="1800" dirty="0" err="1" smtClean="0"/>
              <a:t>montée</a:t>
            </a:r>
            <a:r>
              <a:rPr lang="en-US" sz="1800" dirty="0" smtClean="0"/>
              <a:t> </a:t>
            </a:r>
            <a:r>
              <a:rPr lang="en-US" sz="1800" dirty="0" err="1" smtClean="0"/>
              <a:t>très</a:t>
            </a:r>
            <a:r>
              <a:rPr lang="en-US" sz="1800" dirty="0" smtClean="0"/>
              <a:t> courts (&gt;1000 A/s, alimentation </a:t>
            </a:r>
            <a:r>
              <a:rPr lang="en-US" sz="1800" dirty="0" err="1" smtClean="0"/>
              <a:t>pulsée</a:t>
            </a:r>
            <a:r>
              <a:rPr lang="en-US" sz="1800" dirty="0" smtClean="0"/>
              <a:t>) et un mode </a:t>
            </a:r>
            <a:r>
              <a:rPr lang="en-US" sz="1800" dirty="0" err="1" smtClean="0"/>
              <a:t>d’alimentation</a:t>
            </a:r>
            <a:r>
              <a:rPr lang="en-US" sz="1800" dirty="0" smtClean="0"/>
              <a:t> </a:t>
            </a:r>
            <a:r>
              <a:rPr lang="en-US" sz="1800" dirty="0" err="1" smtClean="0"/>
              <a:t>pulsé</a:t>
            </a:r>
            <a:r>
              <a:rPr lang="en-US" sz="1800" dirty="0" smtClean="0"/>
              <a:t> </a:t>
            </a:r>
            <a:r>
              <a:rPr lang="en-US" sz="1800" dirty="0" err="1" smtClean="0"/>
              <a:t>rapide</a:t>
            </a:r>
            <a:r>
              <a:rPr lang="en-US" sz="1800" dirty="0" smtClean="0"/>
              <a:t> (temps de cycle 0.1 … 1Hz)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99" y="3669436"/>
            <a:ext cx="3608906" cy="13711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6154" y="3514944"/>
            <a:ext cx="2884865" cy="16801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59836" y="6150513"/>
            <a:ext cx="4484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	CERN SPS Main Dipole</a:t>
            </a:r>
          </a:p>
          <a:p>
            <a:r>
              <a:rPr lang="en-US" sz="1200" dirty="0">
                <a:solidFill>
                  <a:schemeClr val="bg1"/>
                </a:solidFill>
              </a:rPr>
              <a:t>	</a:t>
            </a:r>
            <a:r>
              <a:rPr lang="en-US" sz="1200" dirty="0" smtClean="0">
                <a:solidFill>
                  <a:schemeClr val="bg1"/>
                </a:solidFill>
              </a:rPr>
              <a:t>CERN SPS Main </a:t>
            </a:r>
            <a:r>
              <a:rPr lang="en-US" sz="1200" dirty="0" err="1" smtClean="0">
                <a:solidFill>
                  <a:schemeClr val="bg1"/>
                </a:solidFill>
              </a:rPr>
              <a:t>Quadrupole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7432" y="3023253"/>
            <a:ext cx="2566568" cy="266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996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Aimants</a:t>
            </a:r>
            <a:r>
              <a:rPr lang="en-US" sz="3200" dirty="0" smtClean="0"/>
              <a:t> </a:t>
            </a:r>
            <a:r>
              <a:rPr lang="en-US" sz="3200" dirty="0" err="1" smtClean="0"/>
              <a:t>supraconducteurs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1644"/>
            <a:ext cx="8226854" cy="164691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Au-</a:t>
            </a:r>
            <a:r>
              <a:rPr lang="en-US" sz="1800" dirty="0" err="1" smtClean="0"/>
              <a:t>delà</a:t>
            </a:r>
            <a:r>
              <a:rPr lang="en-US" sz="1800" dirty="0" smtClean="0"/>
              <a:t> de la saturation des </a:t>
            </a:r>
            <a:r>
              <a:rPr lang="en-US" sz="1800" dirty="0" err="1" smtClean="0"/>
              <a:t>matériaux</a:t>
            </a:r>
            <a:r>
              <a:rPr lang="en-US" sz="1800" dirty="0" smtClean="0"/>
              <a:t> </a:t>
            </a:r>
            <a:r>
              <a:rPr lang="en-US" sz="1800" dirty="0" err="1" smtClean="0"/>
              <a:t>ferro-magnétiques</a:t>
            </a:r>
            <a:r>
              <a:rPr lang="en-US" sz="1800" dirty="0" smtClean="0"/>
              <a:t> (1.5T…2T), la </a:t>
            </a:r>
            <a:r>
              <a:rPr lang="en-US" sz="1800" dirty="0" err="1" smtClean="0"/>
              <a:t>qualité</a:t>
            </a:r>
            <a:r>
              <a:rPr lang="en-US" sz="1800" dirty="0" smtClean="0"/>
              <a:t> de champ </a:t>
            </a:r>
            <a:r>
              <a:rPr lang="en-US" sz="1800" dirty="0" err="1" smtClean="0"/>
              <a:t>est</a:t>
            </a:r>
            <a:r>
              <a:rPr lang="en-US" sz="1800" dirty="0" smtClean="0"/>
              <a:t> </a:t>
            </a:r>
            <a:r>
              <a:rPr lang="en-US" sz="1800" dirty="0" err="1" smtClean="0"/>
              <a:t>principalement</a:t>
            </a:r>
            <a:r>
              <a:rPr lang="en-US" sz="1800" dirty="0" smtClean="0"/>
              <a:t> </a:t>
            </a:r>
            <a:r>
              <a:rPr lang="en-US" sz="1800" dirty="0" err="1" smtClean="0"/>
              <a:t>fonction</a:t>
            </a:r>
            <a:r>
              <a:rPr lang="en-US" sz="1800" dirty="0" smtClean="0"/>
              <a:t> de </a:t>
            </a:r>
            <a:r>
              <a:rPr lang="en-US" sz="1800" dirty="0" err="1" smtClean="0"/>
              <a:t>l’arrangement</a:t>
            </a:r>
            <a:r>
              <a:rPr lang="en-US" sz="1800" dirty="0" smtClean="0"/>
              <a:t> des spires de la </a:t>
            </a:r>
            <a:r>
              <a:rPr lang="en-US" sz="1800" dirty="0" err="1" smtClean="0"/>
              <a:t>bobine</a:t>
            </a:r>
            <a:r>
              <a:rPr lang="en-US" sz="1800" dirty="0" smtClean="0"/>
              <a:t>. </a:t>
            </a:r>
          </a:p>
          <a:p>
            <a:r>
              <a:rPr lang="en-US" sz="1800" b="1" u="sng" dirty="0" err="1" smtClean="0"/>
              <a:t>cosTheta</a:t>
            </a:r>
            <a:r>
              <a:rPr lang="en-US" sz="1800" b="1" u="sng" dirty="0" smtClean="0"/>
              <a:t> Coils</a:t>
            </a:r>
            <a:r>
              <a:rPr lang="en-US" sz="1800" dirty="0"/>
              <a:t> </a:t>
            </a:r>
            <a:r>
              <a:rPr lang="en-US" sz="1800" dirty="0" smtClean="0"/>
              <a:t>(sector coils)</a:t>
            </a:r>
          </a:p>
          <a:p>
            <a:endParaRPr lang="en-US" sz="1800" dirty="0" smtClean="0"/>
          </a:p>
          <a:p>
            <a:endParaRPr lang="en-US" sz="18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26" y="2420764"/>
            <a:ext cx="4906033" cy="13977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5906" y="1686597"/>
            <a:ext cx="3883465" cy="2780702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4467299"/>
            <a:ext cx="8226854" cy="16469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Limitations </a:t>
            </a:r>
            <a:r>
              <a:rPr lang="en-US" sz="2000" dirty="0" err="1" smtClean="0"/>
              <a:t>principalement</a:t>
            </a:r>
            <a:r>
              <a:rPr lang="en-US" sz="2000" dirty="0" smtClean="0"/>
              <a:t> </a:t>
            </a:r>
            <a:r>
              <a:rPr lang="en-US" sz="2000" dirty="0" err="1" smtClean="0"/>
              <a:t>liées</a:t>
            </a:r>
            <a:r>
              <a:rPr lang="en-US" sz="2000" dirty="0" smtClean="0"/>
              <a:t> </a:t>
            </a:r>
            <a:r>
              <a:rPr lang="en-US" sz="2000" dirty="0" err="1" smtClean="0"/>
              <a:t>à</a:t>
            </a:r>
            <a:r>
              <a:rPr lang="en-US" sz="2000" dirty="0" smtClean="0"/>
              <a:t>:  </a:t>
            </a:r>
          </a:p>
          <a:p>
            <a:pPr lvl="1"/>
            <a:r>
              <a:rPr lang="en-US" sz="1600" dirty="0" smtClean="0"/>
              <a:t>Champ, Courant, temperature (B,I,T), marge , </a:t>
            </a:r>
            <a:r>
              <a:rPr lang="en-US" sz="1600" dirty="0" err="1" smtClean="0"/>
              <a:t>efficacité</a:t>
            </a:r>
            <a:r>
              <a:rPr lang="en-US" sz="1600" dirty="0" smtClean="0"/>
              <a:t> du </a:t>
            </a:r>
            <a:r>
              <a:rPr lang="en-US" sz="1600" dirty="0" err="1" smtClean="0"/>
              <a:t>refroidissement</a:t>
            </a:r>
            <a:endParaRPr lang="en-US" sz="1600" dirty="0" smtClean="0"/>
          </a:p>
          <a:p>
            <a:pPr lvl="1"/>
            <a:r>
              <a:rPr lang="en-US" sz="1600" dirty="0" smtClean="0"/>
              <a:t>Protection </a:t>
            </a:r>
            <a:r>
              <a:rPr lang="en-US" sz="1600" dirty="0" err="1" smtClean="0"/>
              <a:t>lors</a:t>
            </a:r>
            <a:r>
              <a:rPr lang="en-US" sz="1600" dirty="0" smtClean="0"/>
              <a:t> d’un quench / </a:t>
            </a:r>
            <a:r>
              <a:rPr lang="en-US" sz="1600" dirty="0" err="1" smtClean="0"/>
              <a:t>En</a:t>
            </a:r>
            <a:r>
              <a:rPr lang="en-US" sz="1600" dirty="0" err="1"/>
              <a:t>e</a:t>
            </a:r>
            <a:r>
              <a:rPr lang="en-US" sz="1600" dirty="0" err="1" smtClean="0"/>
              <a:t>rgie</a:t>
            </a:r>
            <a:r>
              <a:rPr lang="en-US" sz="1600" dirty="0" smtClean="0"/>
              <a:t> </a:t>
            </a:r>
            <a:r>
              <a:rPr lang="en-US" sz="1600" dirty="0" err="1" smtClean="0"/>
              <a:t>magnétique</a:t>
            </a:r>
            <a:r>
              <a:rPr lang="en-US" sz="1600" dirty="0" smtClean="0"/>
              <a:t> </a:t>
            </a:r>
            <a:r>
              <a:rPr lang="en-US" sz="1600" dirty="0" err="1" smtClean="0"/>
              <a:t>ou</a:t>
            </a:r>
            <a:r>
              <a:rPr lang="en-US" sz="1600" dirty="0" smtClean="0"/>
              <a:t> </a:t>
            </a:r>
            <a:r>
              <a:rPr lang="en-US" sz="1600" dirty="0" err="1" smtClean="0"/>
              <a:t>d’inductance</a:t>
            </a:r>
            <a:r>
              <a:rPr lang="en-US" sz="1600" dirty="0" smtClean="0"/>
              <a:t>, </a:t>
            </a:r>
            <a:r>
              <a:rPr lang="en-US" sz="1600" dirty="0" err="1" smtClean="0"/>
              <a:t>SC:Cu</a:t>
            </a:r>
            <a:r>
              <a:rPr lang="en-US" sz="1600" dirty="0" smtClean="0"/>
              <a:t> ratio, </a:t>
            </a:r>
            <a:r>
              <a:rPr lang="en-US" sz="1600" dirty="0" err="1" smtClean="0"/>
              <a:t>système</a:t>
            </a:r>
            <a:r>
              <a:rPr lang="en-US" sz="1600" dirty="0" smtClean="0"/>
              <a:t> </a:t>
            </a:r>
            <a:r>
              <a:rPr lang="en-US" sz="1600" dirty="0" err="1" smtClean="0"/>
              <a:t>d’extraction</a:t>
            </a:r>
            <a:r>
              <a:rPr lang="en-US" sz="1600" dirty="0" smtClean="0"/>
              <a:t> </a:t>
            </a:r>
            <a:r>
              <a:rPr lang="en-US" sz="1600" dirty="0" err="1" smtClean="0"/>
              <a:t>d’énergie</a:t>
            </a:r>
            <a:r>
              <a:rPr lang="en-US" sz="1600" dirty="0" smtClean="0"/>
              <a:t> et tension </a:t>
            </a:r>
            <a:r>
              <a:rPr lang="en-US" sz="1600" dirty="0" err="1" smtClean="0"/>
              <a:t>induite</a:t>
            </a:r>
            <a:r>
              <a:rPr lang="en-US" sz="1600" dirty="0" smtClean="0"/>
              <a:t> (</a:t>
            </a:r>
            <a:r>
              <a:rPr lang="en-US" sz="1600" dirty="0" err="1" smtClean="0"/>
              <a:t>claquage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Forces </a:t>
            </a:r>
            <a:r>
              <a:rPr lang="en-US" sz="1600" dirty="0" err="1" smtClean="0"/>
              <a:t>électro-magnétiques</a:t>
            </a:r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3" name="Multiply 12"/>
          <p:cNvSpPr/>
          <p:nvPr/>
        </p:nvSpPr>
        <p:spPr>
          <a:xfrm>
            <a:off x="754043" y="2946584"/>
            <a:ext cx="327413" cy="297634"/>
          </a:xfrm>
          <a:prstGeom prst="mathMultiply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580890" y="3055716"/>
            <a:ext cx="106595" cy="119054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rved Down Arrow 14"/>
          <p:cNvSpPr/>
          <p:nvPr/>
        </p:nvSpPr>
        <p:spPr>
          <a:xfrm>
            <a:off x="558224" y="2664075"/>
            <a:ext cx="719047" cy="277306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urved Down Arrow 15"/>
          <p:cNvSpPr/>
          <p:nvPr/>
        </p:nvSpPr>
        <p:spPr>
          <a:xfrm flipH="1">
            <a:off x="2270619" y="2698556"/>
            <a:ext cx="686743" cy="277306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4305977" y="2827530"/>
            <a:ext cx="178589" cy="5159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34468" y="3664915"/>
            <a:ext cx="49060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Un champ </a:t>
            </a:r>
            <a:r>
              <a:rPr lang="en-US" sz="1400" dirty="0" err="1" smtClean="0"/>
              <a:t>multipolaire</a:t>
            </a:r>
            <a:r>
              <a:rPr lang="en-US" sz="1400" dirty="0" smtClean="0"/>
              <a:t> (2n poles) </a:t>
            </a:r>
            <a:r>
              <a:rPr lang="en-US" sz="1400" dirty="0" err="1" smtClean="0"/>
              <a:t>pur</a:t>
            </a:r>
            <a:r>
              <a:rPr lang="en-US" sz="1400" dirty="0" smtClean="0"/>
              <a:t> </a:t>
            </a:r>
            <a:r>
              <a:rPr lang="en-US" sz="1400" dirty="0" err="1" smtClean="0"/>
              <a:t>peut</a:t>
            </a:r>
            <a:r>
              <a:rPr lang="en-US" sz="1400" dirty="0" smtClean="0"/>
              <a:t> </a:t>
            </a:r>
            <a:r>
              <a:rPr lang="en-US" sz="1400" dirty="0" err="1" smtClean="0"/>
              <a:t>être</a:t>
            </a:r>
            <a:r>
              <a:rPr lang="en-US" sz="1400" dirty="0" smtClean="0"/>
              <a:t> </a:t>
            </a:r>
            <a:r>
              <a:rPr lang="en-US" sz="1400" dirty="0" err="1" smtClean="0"/>
              <a:t>obtenu</a:t>
            </a:r>
            <a:r>
              <a:rPr lang="en-US" sz="1400" dirty="0" smtClean="0"/>
              <a:t> par </a:t>
            </a:r>
            <a:r>
              <a:rPr lang="en-US" sz="1400" dirty="0" err="1" smtClean="0"/>
              <a:t>l’intersection</a:t>
            </a:r>
            <a:r>
              <a:rPr lang="en-US" sz="1400" dirty="0" smtClean="0"/>
              <a:t> de 2n </a:t>
            </a:r>
            <a:r>
              <a:rPr lang="en-US" sz="1400" dirty="0" err="1" smtClean="0"/>
              <a:t>cylindres</a:t>
            </a:r>
            <a:r>
              <a:rPr lang="en-US" sz="1400" dirty="0" smtClean="0"/>
              <a:t> de </a:t>
            </a:r>
            <a:r>
              <a:rPr lang="en-US" sz="1400" dirty="0" err="1" smtClean="0"/>
              <a:t>densité</a:t>
            </a:r>
            <a:r>
              <a:rPr lang="en-US" sz="1400" dirty="0" smtClean="0"/>
              <a:t> de courant </a:t>
            </a:r>
            <a:r>
              <a:rPr lang="en-US" sz="1400" dirty="0" err="1" smtClean="0"/>
              <a:t>uniforme</a:t>
            </a:r>
            <a:r>
              <a:rPr lang="en-US" sz="1400" dirty="0" smtClean="0"/>
              <a:t>, </a:t>
            </a:r>
            <a:r>
              <a:rPr lang="en-US" sz="1400" dirty="0" err="1" smtClean="0"/>
              <a:t>où</a:t>
            </a:r>
            <a:r>
              <a:rPr lang="en-US" sz="1400" dirty="0" smtClean="0"/>
              <a:t> I(</a:t>
            </a:r>
            <a:r>
              <a:rPr lang="en-US" sz="1400" dirty="0" err="1" smtClean="0"/>
              <a:t>θ</a:t>
            </a:r>
            <a:r>
              <a:rPr lang="en-US" sz="1400" dirty="0" smtClean="0"/>
              <a:t>) = I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.cosθ (ref.1, 2)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</a:t>
            </a:r>
            <a:r>
              <a:rPr lang="en-US" sz="1200" dirty="0" err="1" smtClean="0">
                <a:solidFill>
                  <a:schemeClr val="bg1"/>
                </a:solidFill>
              </a:rPr>
              <a:t>Tevatron</a:t>
            </a:r>
            <a:r>
              <a:rPr lang="en-US" sz="1200" dirty="0" smtClean="0">
                <a:solidFill>
                  <a:schemeClr val="bg1"/>
                </a:solidFill>
              </a:rPr>
              <a:t> Dipole , </a:t>
            </a:r>
            <a:r>
              <a:rPr lang="en-US" sz="1200" dirty="0" err="1" smtClean="0">
                <a:solidFill>
                  <a:schemeClr val="bg1"/>
                </a:solidFill>
              </a:rPr>
              <a:t>Fermilab</a:t>
            </a:r>
            <a:r>
              <a:rPr lang="en-US" sz="1200" dirty="0" smtClean="0">
                <a:solidFill>
                  <a:schemeClr val="bg1"/>
                </a:solidFill>
              </a:rPr>
              <a:t> National Laboratory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044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Aimants</a:t>
            </a:r>
            <a:r>
              <a:rPr lang="en-US" sz="3200" dirty="0" smtClean="0"/>
              <a:t> </a:t>
            </a:r>
            <a:r>
              <a:rPr lang="en-US" sz="3200" dirty="0" err="1" smtClean="0"/>
              <a:t>supraconducteurs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209155" y="1060417"/>
            <a:ext cx="4302422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Peu</a:t>
            </a:r>
            <a:r>
              <a:rPr lang="en-US" dirty="0" smtClean="0"/>
              <a:t> </a:t>
            </a:r>
            <a:r>
              <a:rPr lang="en-US" dirty="0" err="1" smtClean="0"/>
              <a:t>d’alliages</a:t>
            </a:r>
            <a:r>
              <a:rPr lang="en-US" dirty="0" smtClean="0"/>
              <a:t> SC </a:t>
            </a:r>
            <a:r>
              <a:rPr lang="en-US" dirty="0" err="1" smtClean="0"/>
              <a:t>performant</a:t>
            </a:r>
            <a:r>
              <a:rPr lang="en-US" dirty="0" smtClean="0"/>
              <a:t> et </a:t>
            </a:r>
            <a:r>
              <a:rPr lang="en-US" dirty="0" err="1" smtClean="0"/>
              <a:t>industrialisés</a:t>
            </a:r>
            <a:r>
              <a:rPr lang="en-US" dirty="0" smtClean="0"/>
              <a:t> pour les </a:t>
            </a:r>
            <a:r>
              <a:rPr lang="en-US" dirty="0" err="1" smtClean="0"/>
              <a:t>aimants</a:t>
            </a:r>
            <a:r>
              <a:rPr lang="en-US" dirty="0" smtClean="0"/>
              <a:t> </a:t>
            </a:r>
            <a:r>
              <a:rPr lang="en-US" dirty="0" err="1" smtClean="0"/>
              <a:t>d’accélérateurs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Nb</a:t>
            </a:r>
            <a:r>
              <a:rPr lang="en-US" dirty="0" smtClean="0"/>
              <a:t>-Ti, Nb</a:t>
            </a:r>
            <a:r>
              <a:rPr lang="en-US" baseline="-25000" dirty="0" smtClean="0"/>
              <a:t>3</a:t>
            </a:r>
            <a:r>
              <a:rPr lang="en-US" dirty="0" smtClean="0"/>
              <a:t>Sn) ;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Système</a:t>
            </a:r>
            <a:r>
              <a:rPr lang="en-US" dirty="0" smtClean="0"/>
              <a:t> </a:t>
            </a:r>
            <a:r>
              <a:rPr lang="en-US" dirty="0" err="1" smtClean="0"/>
              <a:t>cryogénique</a:t>
            </a:r>
            <a:r>
              <a:rPr lang="en-US" dirty="0" smtClean="0"/>
              <a:t> </a:t>
            </a:r>
            <a:r>
              <a:rPr lang="en-US" dirty="0" err="1" smtClean="0"/>
              <a:t>complexe</a:t>
            </a:r>
            <a:r>
              <a:rPr lang="en-US" dirty="0" smtClean="0"/>
              <a:t>: distribution-</a:t>
            </a:r>
            <a:r>
              <a:rPr lang="en-US" dirty="0" err="1" smtClean="0"/>
              <a:t>bain</a:t>
            </a:r>
            <a:r>
              <a:rPr lang="en-US" dirty="0" smtClean="0"/>
              <a:t>-</a:t>
            </a:r>
            <a:r>
              <a:rPr lang="en-US" dirty="0" err="1" smtClean="0"/>
              <a:t>échangeur</a:t>
            </a:r>
            <a:r>
              <a:rPr lang="en-US" dirty="0" smtClean="0"/>
              <a:t>-isolation; 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Composants</a:t>
            </a:r>
            <a:r>
              <a:rPr lang="en-US" dirty="0" smtClean="0"/>
              <a:t> </a:t>
            </a:r>
            <a:r>
              <a:rPr lang="en-US" dirty="0" err="1" smtClean="0"/>
              <a:t>assemblés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température</a:t>
            </a:r>
            <a:r>
              <a:rPr lang="en-US" dirty="0" smtClean="0"/>
              <a:t> </a:t>
            </a:r>
            <a:r>
              <a:rPr lang="en-US" dirty="0" err="1" smtClean="0"/>
              <a:t>ambiante</a:t>
            </a:r>
            <a:r>
              <a:rPr lang="en-US" dirty="0" smtClean="0"/>
              <a:t>, en </a:t>
            </a:r>
            <a:r>
              <a:rPr lang="en-US" dirty="0" err="1" smtClean="0"/>
              <a:t>opération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4.5 K </a:t>
            </a:r>
            <a:r>
              <a:rPr lang="en-US" dirty="0" err="1" smtClean="0"/>
              <a:t>ou</a:t>
            </a:r>
            <a:r>
              <a:rPr lang="en-US" dirty="0" smtClean="0"/>
              <a:t> 1.9 K et </a:t>
            </a:r>
            <a:r>
              <a:rPr lang="en-US" dirty="0" err="1" smtClean="0"/>
              <a:t>soumis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des forces </a:t>
            </a:r>
            <a:r>
              <a:rPr lang="en-US" dirty="0" err="1" smtClean="0"/>
              <a:t>électromagnétiques</a:t>
            </a:r>
            <a:r>
              <a:rPr lang="en-US" dirty="0" smtClean="0"/>
              <a:t> </a:t>
            </a:r>
            <a:r>
              <a:rPr lang="en-US" dirty="0" err="1" smtClean="0"/>
              <a:t>considérables</a:t>
            </a:r>
            <a:r>
              <a:rPr lang="en-US" dirty="0" smtClean="0"/>
              <a:t> ;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Les </a:t>
            </a:r>
            <a:r>
              <a:rPr lang="en-US" dirty="0" err="1" smtClean="0"/>
              <a:t>composants</a:t>
            </a:r>
            <a:r>
              <a:rPr lang="en-US" dirty="0" smtClean="0"/>
              <a:t> </a:t>
            </a:r>
            <a:r>
              <a:rPr lang="en-US" dirty="0" err="1" smtClean="0"/>
              <a:t>voient</a:t>
            </a:r>
            <a:r>
              <a:rPr lang="en-US" dirty="0" smtClean="0"/>
              <a:t>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capacité</a:t>
            </a:r>
            <a:r>
              <a:rPr lang="en-US" dirty="0" smtClean="0"/>
              <a:t> </a:t>
            </a:r>
            <a:r>
              <a:rPr lang="en-US" dirty="0" err="1" smtClean="0"/>
              <a:t>thermique</a:t>
            </a:r>
            <a:r>
              <a:rPr lang="en-US" dirty="0" smtClean="0"/>
              <a:t> </a:t>
            </a:r>
            <a:r>
              <a:rPr lang="en-US" dirty="0" err="1" smtClean="0"/>
              <a:t>massique</a:t>
            </a:r>
            <a:r>
              <a:rPr lang="en-US" dirty="0" smtClean="0"/>
              <a:t> </a:t>
            </a:r>
            <a:r>
              <a:rPr lang="en-US" dirty="0" err="1" smtClean="0"/>
              <a:t>diminuer</a:t>
            </a:r>
            <a:r>
              <a:rPr lang="en-US" dirty="0" smtClean="0"/>
              <a:t> </a:t>
            </a:r>
            <a:r>
              <a:rPr lang="en-US" dirty="0" err="1" smtClean="0"/>
              <a:t>considérablement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température</a:t>
            </a:r>
            <a:r>
              <a:rPr lang="en-US" dirty="0" smtClean="0"/>
              <a:t> </a:t>
            </a:r>
            <a:r>
              <a:rPr lang="en-US" dirty="0" err="1" smtClean="0"/>
              <a:t>cryogénique</a:t>
            </a:r>
            <a:r>
              <a:rPr lang="en-US" dirty="0" smtClean="0"/>
              <a:t> (x1/1000), -&gt; source de quench par </a:t>
            </a:r>
            <a:r>
              <a:rPr lang="en-US" dirty="0" err="1" smtClean="0"/>
              <a:t>apport</a:t>
            </a:r>
            <a:r>
              <a:rPr lang="en-US" dirty="0" smtClean="0"/>
              <a:t> </a:t>
            </a:r>
            <a:r>
              <a:rPr lang="en-US" dirty="0" err="1" smtClean="0"/>
              <a:t>d’énergie</a:t>
            </a:r>
            <a:r>
              <a:rPr lang="en-US" dirty="0" smtClean="0"/>
              <a:t> </a:t>
            </a:r>
            <a:r>
              <a:rPr lang="en-US" dirty="0" err="1" smtClean="0"/>
              <a:t>t.q</a:t>
            </a:r>
            <a:r>
              <a:rPr lang="en-US" dirty="0" smtClean="0"/>
              <a:t>. friction, </a:t>
            </a:r>
            <a:r>
              <a:rPr lang="en-US" dirty="0" err="1" smtClean="0"/>
              <a:t>relachement</a:t>
            </a:r>
            <a:r>
              <a:rPr lang="en-US" dirty="0" smtClean="0"/>
              <a:t>, </a:t>
            </a:r>
            <a:r>
              <a:rPr lang="en-US" dirty="0" err="1" smtClean="0"/>
              <a:t>fissuration</a:t>
            </a:r>
            <a:r>
              <a:rPr lang="en-US" dirty="0" smtClean="0"/>
              <a:t> </a:t>
            </a:r>
            <a:r>
              <a:rPr lang="en-US" dirty="0" err="1" smtClean="0"/>
              <a:t>d’isolant</a:t>
            </a:r>
            <a:r>
              <a:rPr lang="en-US" dirty="0" smtClean="0"/>
              <a:t>,…</a:t>
            </a:r>
            <a:endParaRPr lang="en-US" dirty="0"/>
          </a:p>
          <a:p>
            <a:pPr marL="285750" indent="-285750">
              <a:buFont typeface="Wingdings" charset="2"/>
              <a:buChar char="Ø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783" y="1633721"/>
            <a:ext cx="4503217" cy="341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048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Design </a:t>
            </a:r>
            <a:r>
              <a:rPr lang="en-US" sz="3200" dirty="0" err="1" smtClean="0"/>
              <a:t>magnétique</a:t>
            </a:r>
            <a:r>
              <a:rPr lang="en-US" sz="3200" dirty="0" smtClean="0"/>
              <a:t> 2D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1" y="1060417"/>
            <a:ext cx="4186082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L’optique</a:t>
            </a:r>
            <a:r>
              <a:rPr lang="en-US" dirty="0" smtClean="0"/>
              <a:t> / </a:t>
            </a:r>
            <a:r>
              <a:rPr lang="en-US" dirty="0" err="1" smtClean="0"/>
              <a:t>dynamique</a:t>
            </a:r>
            <a:r>
              <a:rPr lang="en-US" dirty="0" smtClean="0"/>
              <a:t> de </a:t>
            </a:r>
            <a:r>
              <a:rPr lang="en-US" dirty="0" err="1" smtClean="0"/>
              <a:t>faisceau</a:t>
            </a:r>
            <a:r>
              <a:rPr lang="en-US" dirty="0" smtClean="0"/>
              <a:t> </a:t>
            </a:r>
            <a:r>
              <a:rPr lang="en-US" dirty="0" err="1" smtClean="0"/>
              <a:t>définit</a:t>
            </a:r>
            <a:r>
              <a:rPr lang="en-US" dirty="0" smtClean="0"/>
              <a:t> :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 err="1" smtClean="0"/>
              <a:t>l’ouverture</a:t>
            </a:r>
            <a:r>
              <a:rPr lang="en-US" dirty="0" smtClean="0"/>
              <a:t> </a:t>
            </a:r>
            <a:r>
              <a:rPr lang="en-US" dirty="0" err="1" smtClean="0"/>
              <a:t>nécessaire</a:t>
            </a:r>
            <a:endParaRPr lang="en-US" dirty="0"/>
          </a:p>
          <a:p>
            <a:pPr marL="742950" lvl="1" indent="-285750">
              <a:buFont typeface="Wingdings" charset="2"/>
              <a:buChar char="Ø"/>
            </a:pPr>
            <a:r>
              <a:rPr lang="en-US" dirty="0" smtClean="0"/>
              <a:t>Champ (champ max </a:t>
            </a:r>
            <a:r>
              <a:rPr lang="en-US" dirty="0" err="1" smtClean="0"/>
              <a:t>intégré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la </a:t>
            </a:r>
            <a:r>
              <a:rPr lang="en-US" dirty="0" err="1" smtClean="0"/>
              <a:t>longueur</a:t>
            </a:r>
            <a:r>
              <a:rPr lang="en-US" dirty="0" smtClean="0"/>
              <a:t> </a:t>
            </a:r>
            <a:r>
              <a:rPr lang="en-US" dirty="0" err="1" smtClean="0"/>
              <a:t>disponible</a:t>
            </a:r>
            <a:r>
              <a:rPr lang="en-US" dirty="0" smtClean="0"/>
              <a:t>)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 err="1" smtClean="0"/>
              <a:t>Qualité</a:t>
            </a:r>
            <a:r>
              <a:rPr lang="en-US" dirty="0" smtClean="0"/>
              <a:t> de champ (</a:t>
            </a:r>
            <a:r>
              <a:rPr lang="en-US" dirty="0" err="1" smtClean="0"/>
              <a:t>multipoles</a:t>
            </a:r>
            <a:r>
              <a:rPr lang="en-US" dirty="0" smtClean="0"/>
              <a:t> </a:t>
            </a:r>
            <a:r>
              <a:rPr lang="en-US" dirty="0" err="1" smtClean="0"/>
              <a:t>normalisés</a:t>
            </a:r>
            <a:r>
              <a:rPr lang="en-US" dirty="0" smtClean="0"/>
              <a:t> par rapport au champ nominal, en unités.10</a:t>
            </a:r>
            <a:r>
              <a:rPr lang="en-US" baseline="30000" dirty="0" smtClean="0"/>
              <a:t>-4</a:t>
            </a:r>
            <a:r>
              <a:rPr lang="en-US" dirty="0" smtClean="0"/>
              <a:t>)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A </a:t>
            </a:r>
            <a:r>
              <a:rPr lang="en-US" dirty="0" err="1" smtClean="0"/>
              <a:t>partir</a:t>
            </a:r>
            <a:r>
              <a:rPr lang="en-US" dirty="0" smtClean="0"/>
              <a:t> du champ </a:t>
            </a:r>
            <a:r>
              <a:rPr lang="en-US" dirty="0" err="1" smtClean="0"/>
              <a:t>requis</a:t>
            </a:r>
            <a:r>
              <a:rPr lang="en-US" dirty="0" smtClean="0"/>
              <a:t> -&gt; </a:t>
            </a:r>
            <a:r>
              <a:rPr lang="en-US" dirty="0" err="1" smtClean="0"/>
              <a:t>densité</a:t>
            </a:r>
            <a:r>
              <a:rPr lang="en-US" dirty="0" smtClean="0"/>
              <a:t> de courant </a:t>
            </a:r>
            <a:r>
              <a:rPr lang="en-US" dirty="0" err="1" smtClean="0"/>
              <a:t>nécessaire</a:t>
            </a:r>
            <a:r>
              <a:rPr lang="en-US" dirty="0" smtClean="0"/>
              <a:t> (NI)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 err="1" smtClean="0"/>
              <a:t>Détermination</a:t>
            </a:r>
            <a:r>
              <a:rPr lang="en-US" dirty="0" smtClean="0"/>
              <a:t> du </a:t>
            </a:r>
            <a:r>
              <a:rPr lang="en-US" dirty="0" err="1" smtClean="0"/>
              <a:t>conducteur</a:t>
            </a:r>
            <a:r>
              <a:rPr lang="en-US" dirty="0" smtClean="0"/>
              <a:t>, courant et N spires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 smtClean="0"/>
              <a:t>2D optimization de la section de </a:t>
            </a:r>
            <a:r>
              <a:rPr lang="en-US" dirty="0" err="1" smtClean="0"/>
              <a:t>bobine</a:t>
            </a:r>
            <a:r>
              <a:rPr lang="en-US" dirty="0" smtClean="0"/>
              <a:t>, </a:t>
            </a:r>
            <a:r>
              <a:rPr lang="en-US" dirty="0" err="1" smtClean="0"/>
              <a:t>minimiser</a:t>
            </a:r>
            <a:r>
              <a:rPr lang="en-US" dirty="0" smtClean="0"/>
              <a:t> les </a:t>
            </a:r>
            <a:r>
              <a:rPr lang="en-US" dirty="0" err="1" smtClean="0"/>
              <a:t>harmoniques</a:t>
            </a:r>
            <a:r>
              <a:rPr lang="en-US" dirty="0" smtClean="0"/>
              <a:t> (i.e. B1 </a:t>
            </a:r>
            <a:r>
              <a:rPr lang="en-US" dirty="0" err="1" smtClean="0"/>
              <a:t>engendre</a:t>
            </a:r>
            <a:r>
              <a:rPr lang="en-US" dirty="0" smtClean="0"/>
              <a:t> </a:t>
            </a:r>
            <a:r>
              <a:rPr lang="en-US" dirty="0" err="1"/>
              <a:t>multipoles</a:t>
            </a:r>
            <a:r>
              <a:rPr lang="en-US" dirty="0" smtClean="0"/>
              <a:t> B3, B5, B7,…)</a:t>
            </a:r>
          </a:p>
          <a:p>
            <a:pPr marL="742950" lvl="1" indent="-285750">
              <a:buFont typeface="Wingdings" charset="2"/>
              <a:buChar char="Ø"/>
            </a:pPr>
            <a:r>
              <a:rPr lang="en-US" dirty="0" smtClean="0"/>
              <a:t>Respect de la marge </a:t>
            </a:r>
            <a:r>
              <a:rPr lang="en-US" dirty="0" err="1" smtClean="0"/>
              <a:t>B</a:t>
            </a:r>
            <a:r>
              <a:rPr lang="en-US" baseline="-25000" dirty="0" err="1"/>
              <a:t>c</a:t>
            </a:r>
            <a:r>
              <a:rPr lang="en-US" dirty="0" err="1" smtClean="0"/>
              <a:t>,I</a:t>
            </a:r>
            <a:r>
              <a:rPr lang="en-US" baseline="-25000" dirty="0" err="1"/>
              <a:t>c</a:t>
            </a:r>
            <a:r>
              <a:rPr lang="en-US" dirty="0" err="1" smtClean="0"/>
              <a:t>,T</a:t>
            </a:r>
            <a:r>
              <a:rPr lang="en-US" baseline="-25000" dirty="0" err="1" smtClean="0"/>
              <a:t>c</a:t>
            </a:r>
            <a:endParaRPr lang="en-US" baseline="-25000" dirty="0" smtClean="0"/>
          </a:p>
          <a:p>
            <a:pPr marL="742950" lvl="1" indent="-285750">
              <a:buFont typeface="Wingdings" charset="2"/>
              <a:buChar char="Ø"/>
            </a:pPr>
            <a:r>
              <a:rPr lang="en-US" dirty="0" smtClean="0"/>
              <a:t>Optimization de la </a:t>
            </a:r>
            <a:r>
              <a:rPr lang="en-US" dirty="0" err="1" smtClean="0"/>
              <a:t>culasse</a:t>
            </a:r>
            <a:endParaRPr lang="en-US" dirty="0" smtClean="0"/>
          </a:p>
          <a:p>
            <a:pPr marL="742950" lvl="1" indent="-285750">
              <a:buFont typeface="Wingdings" charset="2"/>
              <a:buChar char="Ø"/>
            </a:pP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Plots, courtesy of M. </a:t>
            </a:r>
            <a:r>
              <a:rPr lang="en-US" sz="1200" dirty="0" err="1" smtClean="0">
                <a:solidFill>
                  <a:schemeClr val="bg1"/>
                </a:solidFill>
              </a:rPr>
              <a:t>Karppinen</a:t>
            </a:r>
            <a:r>
              <a:rPr lang="en-US" sz="1200" dirty="0" smtClean="0">
                <a:solidFill>
                  <a:schemeClr val="bg1"/>
                </a:solidFill>
              </a:rPr>
              <a:t>, CERN , 11T Dipole Project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9" name="Twin_muerFilm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31882" y="0"/>
            <a:ext cx="4183242" cy="3135979"/>
          </a:xfrm>
          <a:prstGeom prst="rect">
            <a:avLst/>
          </a:prstGeom>
        </p:spPr>
      </p:pic>
      <p:pic>
        <p:nvPicPr>
          <p:cNvPr id="10" name="Twin_FQ_Film.gi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87301" y="3029670"/>
            <a:ext cx="2965422" cy="22230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7262" y="3537056"/>
            <a:ext cx="1570038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44572" y="4595672"/>
            <a:ext cx="1829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2D optimized (coil only)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018356" y="5252703"/>
            <a:ext cx="3125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2D field quality in twin-aperture configuration (cross-talk, </a:t>
            </a:r>
            <a:r>
              <a:rPr lang="en-US" sz="1200" dirty="0" err="1" smtClean="0"/>
              <a:t>assymetric</a:t>
            </a:r>
            <a:r>
              <a:rPr lang="en-US" sz="1200" dirty="0" smtClean="0"/>
              <a:t> yoke saturation, …)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79510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7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known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29"/>
          <a:stretch/>
        </p:blipFill>
        <p:spPr bwMode="auto">
          <a:xfrm>
            <a:off x="4707570" y="74522"/>
            <a:ext cx="4386280" cy="324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7665" y="3239754"/>
            <a:ext cx="5180383" cy="28326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Design </a:t>
            </a:r>
            <a:r>
              <a:rPr lang="en-US" sz="3200" dirty="0" err="1" smtClean="0"/>
              <a:t>magnétique</a:t>
            </a:r>
            <a:r>
              <a:rPr lang="en-US" sz="3200" dirty="0" smtClean="0"/>
              <a:t> 3D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87923" y="1060417"/>
            <a:ext cx="43073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Modélisation</a:t>
            </a:r>
            <a:r>
              <a:rPr lang="en-US" dirty="0" smtClean="0"/>
              <a:t> des </a:t>
            </a:r>
            <a:r>
              <a:rPr lang="en-US" dirty="0" err="1" smtClean="0"/>
              <a:t>extrémités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courbure</a:t>
            </a:r>
            <a:r>
              <a:rPr lang="en-US" dirty="0" smtClean="0"/>
              <a:t> du </a:t>
            </a:r>
            <a:r>
              <a:rPr lang="en-US" dirty="0" err="1" smtClean="0"/>
              <a:t>câble</a:t>
            </a:r>
            <a:r>
              <a:rPr lang="en-US" dirty="0" smtClean="0"/>
              <a:t>, </a:t>
            </a:r>
            <a:r>
              <a:rPr lang="en-US" dirty="0" err="1" smtClean="0"/>
              <a:t>espaceurs</a:t>
            </a:r>
            <a:r>
              <a:rPr lang="en-US" dirty="0" smtClean="0"/>
              <a:t>)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Minimisation</a:t>
            </a:r>
            <a:r>
              <a:rPr lang="en-US" dirty="0" smtClean="0"/>
              <a:t> des </a:t>
            </a:r>
            <a:r>
              <a:rPr lang="en-US" dirty="0" err="1" smtClean="0"/>
              <a:t>contraintes</a:t>
            </a:r>
            <a:r>
              <a:rPr lang="en-US" dirty="0" smtClean="0"/>
              <a:t> de </a:t>
            </a:r>
            <a:r>
              <a:rPr lang="en-US" dirty="0" err="1" smtClean="0"/>
              <a:t>courbures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 </a:t>
            </a:r>
            <a:r>
              <a:rPr lang="en-US" dirty="0" err="1" smtClean="0"/>
              <a:t>câble</a:t>
            </a:r>
            <a:r>
              <a:rPr lang="en-US" dirty="0" smtClean="0"/>
              <a:t> (hard-way bend, soft-way bend, torsion)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Optimisation</a:t>
            </a:r>
            <a:r>
              <a:rPr lang="en-US" dirty="0" smtClean="0"/>
              <a:t> </a:t>
            </a:r>
            <a:r>
              <a:rPr lang="en-US" dirty="0" err="1" smtClean="0"/>
              <a:t>magnétique</a:t>
            </a:r>
            <a:r>
              <a:rPr lang="en-US" dirty="0" smtClean="0"/>
              <a:t> des </a:t>
            </a:r>
            <a:r>
              <a:rPr lang="en-US" dirty="0" err="1" smtClean="0"/>
              <a:t>extrémités</a:t>
            </a:r>
            <a:endParaRPr lang="en-US" dirty="0" smtClean="0"/>
          </a:p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Optimisation</a:t>
            </a:r>
            <a:r>
              <a:rPr lang="en-US" dirty="0" smtClean="0"/>
              <a:t> </a:t>
            </a:r>
            <a:r>
              <a:rPr lang="en-US" dirty="0" err="1" smtClean="0"/>
              <a:t>longueur</a:t>
            </a:r>
            <a:r>
              <a:rPr lang="en-US" dirty="0" smtClean="0"/>
              <a:t> </a:t>
            </a:r>
            <a:r>
              <a:rPr lang="en-US" dirty="0" err="1" smtClean="0"/>
              <a:t>bobine</a:t>
            </a:r>
            <a:r>
              <a:rPr lang="en-US" dirty="0" smtClean="0"/>
              <a:t>, </a:t>
            </a:r>
            <a:r>
              <a:rPr lang="en-US" dirty="0" err="1" smtClean="0"/>
              <a:t>longueur</a:t>
            </a:r>
            <a:r>
              <a:rPr lang="en-US" dirty="0" smtClean="0"/>
              <a:t> </a:t>
            </a:r>
            <a:r>
              <a:rPr lang="en-US" dirty="0" err="1" smtClean="0"/>
              <a:t>culasse</a:t>
            </a:r>
            <a:r>
              <a:rPr lang="en-US" dirty="0" smtClean="0"/>
              <a:t> (cut-back)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Comportement</a:t>
            </a:r>
            <a:r>
              <a:rPr lang="en-US" dirty="0" smtClean="0"/>
              <a:t> au quench et extraction </a:t>
            </a:r>
            <a:r>
              <a:rPr lang="en-US" dirty="0" err="1" smtClean="0"/>
              <a:t>d’énergie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659836" y="6150513"/>
            <a:ext cx="448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11T DS Dipole Model, CERN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318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Technologie</a:t>
            </a:r>
            <a:r>
              <a:rPr lang="en-US" sz="3200" dirty="0" smtClean="0"/>
              <a:t> </a:t>
            </a:r>
            <a:r>
              <a:rPr lang="en-US" sz="3200" dirty="0" err="1" smtClean="0"/>
              <a:t>bobine</a:t>
            </a:r>
            <a:r>
              <a:rPr lang="en-US" sz="3200" dirty="0" smtClean="0"/>
              <a:t> (I)</a:t>
            </a:r>
            <a:endParaRPr lang="en-US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6211" y="1302356"/>
            <a:ext cx="3036926" cy="17947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59836" y="6150513"/>
            <a:ext cx="4484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11T DS Dipole Model, CERN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Photos: 11T DS Dipole </a:t>
            </a:r>
            <a:r>
              <a:rPr lang="en-US" sz="1200" dirty="0" err="1" smtClean="0">
                <a:solidFill>
                  <a:schemeClr val="bg1"/>
                </a:solidFill>
              </a:rPr>
              <a:t>Fermilab</a:t>
            </a:r>
            <a:r>
              <a:rPr lang="en-US" sz="1200" dirty="0" smtClean="0">
                <a:solidFill>
                  <a:schemeClr val="bg1"/>
                </a:solidFill>
              </a:rPr>
              <a:t> (</a:t>
            </a:r>
            <a:r>
              <a:rPr lang="en-US" sz="1200" dirty="0" err="1" smtClean="0">
                <a:solidFill>
                  <a:schemeClr val="bg1"/>
                </a:solidFill>
              </a:rPr>
              <a:t>fil</a:t>
            </a:r>
            <a:r>
              <a:rPr lang="en-US" sz="1200" dirty="0" smtClean="0">
                <a:solidFill>
                  <a:schemeClr val="bg1"/>
                </a:solidFill>
              </a:rPr>
              <a:t>, cable, section de </a:t>
            </a:r>
            <a:r>
              <a:rPr lang="en-US" sz="1200" dirty="0" err="1" smtClean="0">
                <a:solidFill>
                  <a:schemeClr val="bg1"/>
                </a:solidFill>
              </a:rPr>
              <a:t>bobine</a:t>
            </a:r>
            <a:r>
              <a:rPr lang="en-US" sz="1200" dirty="0" smtClean="0">
                <a:solidFill>
                  <a:schemeClr val="bg1"/>
                </a:solidFill>
              </a:rPr>
              <a:t>)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3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40422" y="4515749"/>
            <a:ext cx="1149245" cy="1149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3741831" y="5691968"/>
            <a:ext cx="14734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dirty="0" smtClean="0"/>
              <a:t>OST RRP-108/127</a:t>
            </a:r>
            <a:endParaRPr lang="en-US" sz="1200" dirty="0"/>
          </a:p>
        </p:txBody>
      </p:sp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2439" y="4871415"/>
            <a:ext cx="3301341" cy="365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" name="TextBox 1"/>
          <p:cNvSpPr txBox="1">
            <a:spLocks noChangeArrowheads="1"/>
          </p:cNvSpPr>
          <p:nvPr/>
        </p:nvSpPr>
        <p:spPr bwMode="auto">
          <a:xfrm>
            <a:off x="380999" y="5262232"/>
            <a:ext cx="35509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dirty="0" smtClean="0"/>
              <a:t>11T Dipole Nb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Sn 40</a:t>
            </a:r>
            <a:r>
              <a:rPr lang="en-US" sz="1400" dirty="0"/>
              <a:t>-strand </a:t>
            </a:r>
            <a:r>
              <a:rPr lang="en-US" sz="1400" dirty="0" smtClean="0"/>
              <a:t>cable (FNAL)</a:t>
            </a:r>
            <a:endParaRPr lang="en-US" sz="1400" dirty="0"/>
          </a:p>
        </p:txBody>
      </p:sp>
      <p:grpSp>
        <p:nvGrpSpPr>
          <p:cNvPr id="28" name="Group 27"/>
          <p:cNvGrpSpPr/>
          <p:nvPr/>
        </p:nvGrpSpPr>
        <p:grpSpPr>
          <a:xfrm rot="10800000">
            <a:off x="3944471" y="1465566"/>
            <a:ext cx="4571999" cy="2523948"/>
            <a:chOff x="0" y="1905000"/>
            <a:chExt cx="9144000" cy="4492497"/>
          </a:xfrm>
        </p:grpSpPr>
        <p:pic>
          <p:nvPicPr>
            <p:cNvPr id="29" name="Picture 2" descr="Q:\HFM\LHCD-11T\MBH Coil &amp; Magnet info &amp; pictures\PC02\Pictures for PC02\Coil Section Ends\DSC07636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1981200"/>
              <a:ext cx="9144000" cy="44162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Chord 8"/>
            <p:cNvSpPr/>
            <p:nvPr/>
          </p:nvSpPr>
          <p:spPr>
            <a:xfrm rot="16200000">
              <a:off x="3423584" y="845786"/>
              <a:ext cx="2272855" cy="4505901"/>
            </a:xfrm>
            <a:custGeom>
              <a:avLst/>
              <a:gdLst>
                <a:gd name="connsiteX0" fmla="*/ 2302809 w 4494147"/>
                <a:gd name="connsiteY0" fmla="*/ 4479576 h 4480265"/>
                <a:gd name="connsiteX1" fmla="*/ 316861 w 4494147"/>
                <a:gd name="connsiteY1" fmla="*/ 3387066 h 4480265"/>
                <a:gd name="connsiteX2" fmla="*/ 302323 w 4494147"/>
                <a:gd name="connsiteY2" fmla="*/ 1117870 h 4480265"/>
                <a:gd name="connsiteX3" fmla="*/ 2274243 w 4494147"/>
                <a:gd name="connsiteY3" fmla="*/ 162 h 4480265"/>
                <a:gd name="connsiteX4" fmla="*/ 2302809 w 4494147"/>
                <a:gd name="connsiteY4" fmla="*/ 4479576 h 4480265"/>
                <a:gd name="connsiteX0" fmla="*/ 2294842 w 2294842"/>
                <a:gd name="connsiteY0" fmla="*/ 4479610 h 4480151"/>
                <a:gd name="connsiteX1" fmla="*/ 308894 w 2294842"/>
                <a:gd name="connsiteY1" fmla="*/ 3387100 h 4480151"/>
                <a:gd name="connsiteX2" fmla="*/ 258845 w 2294842"/>
                <a:gd name="connsiteY2" fmla="*/ 1046883 h 4480151"/>
                <a:gd name="connsiteX3" fmla="*/ 2266276 w 2294842"/>
                <a:gd name="connsiteY3" fmla="*/ 196 h 4480151"/>
                <a:gd name="connsiteX4" fmla="*/ 2294842 w 2294842"/>
                <a:gd name="connsiteY4" fmla="*/ 4479610 h 4480151"/>
                <a:gd name="connsiteX0" fmla="*/ 2294842 w 2294842"/>
                <a:gd name="connsiteY0" fmla="*/ 4461865 h 4462406"/>
                <a:gd name="connsiteX1" fmla="*/ 308894 w 2294842"/>
                <a:gd name="connsiteY1" fmla="*/ 3369355 h 4462406"/>
                <a:gd name="connsiteX2" fmla="*/ 258845 w 2294842"/>
                <a:gd name="connsiteY2" fmla="*/ 1029138 h 4462406"/>
                <a:gd name="connsiteX3" fmla="*/ 2204133 w 2294842"/>
                <a:gd name="connsiteY3" fmla="*/ 207 h 4462406"/>
                <a:gd name="connsiteX4" fmla="*/ 2294842 w 2294842"/>
                <a:gd name="connsiteY4" fmla="*/ 4461865 h 4462406"/>
                <a:gd name="connsiteX0" fmla="*/ 2238664 w 2238664"/>
                <a:gd name="connsiteY0" fmla="*/ 4444109 h 4444665"/>
                <a:gd name="connsiteX1" fmla="*/ 305982 w 2238664"/>
                <a:gd name="connsiteY1" fmla="*/ 3369355 h 4444665"/>
                <a:gd name="connsiteX2" fmla="*/ 255933 w 2238664"/>
                <a:gd name="connsiteY2" fmla="*/ 1029138 h 4444665"/>
                <a:gd name="connsiteX3" fmla="*/ 2201221 w 2238664"/>
                <a:gd name="connsiteY3" fmla="*/ 207 h 4444665"/>
                <a:gd name="connsiteX4" fmla="*/ 2238664 w 2238664"/>
                <a:gd name="connsiteY4" fmla="*/ 4444109 h 4444665"/>
                <a:gd name="connsiteX0" fmla="*/ 2250665 w 2250665"/>
                <a:gd name="connsiteY0" fmla="*/ 4444109 h 4444685"/>
                <a:gd name="connsiteX1" fmla="*/ 289798 w 2250665"/>
                <a:gd name="connsiteY1" fmla="*/ 3388147 h 4444685"/>
                <a:gd name="connsiteX2" fmla="*/ 267934 w 2250665"/>
                <a:gd name="connsiteY2" fmla="*/ 1029138 h 4444685"/>
                <a:gd name="connsiteX3" fmla="*/ 2213222 w 2250665"/>
                <a:gd name="connsiteY3" fmla="*/ 207 h 4444685"/>
                <a:gd name="connsiteX4" fmla="*/ 2250665 w 2250665"/>
                <a:gd name="connsiteY4" fmla="*/ 4444109 h 4444685"/>
                <a:gd name="connsiteX0" fmla="*/ 2289973 w 2289973"/>
                <a:gd name="connsiteY0" fmla="*/ 4444109 h 4444642"/>
                <a:gd name="connsiteX1" fmla="*/ 329106 w 2289973"/>
                <a:gd name="connsiteY1" fmla="*/ 3388147 h 4444642"/>
                <a:gd name="connsiteX2" fmla="*/ 307242 w 2289973"/>
                <a:gd name="connsiteY2" fmla="*/ 1029138 h 4444642"/>
                <a:gd name="connsiteX3" fmla="*/ 2252530 w 2289973"/>
                <a:gd name="connsiteY3" fmla="*/ 207 h 4444642"/>
                <a:gd name="connsiteX4" fmla="*/ 2289973 w 2289973"/>
                <a:gd name="connsiteY4" fmla="*/ 4444109 h 4444642"/>
                <a:gd name="connsiteX0" fmla="*/ 2275304 w 2275304"/>
                <a:gd name="connsiteY0" fmla="*/ 4444109 h 4444665"/>
                <a:gd name="connsiteX1" fmla="*/ 314437 w 2275304"/>
                <a:gd name="connsiteY1" fmla="*/ 3388147 h 4444665"/>
                <a:gd name="connsiteX2" fmla="*/ 292573 w 2275304"/>
                <a:gd name="connsiteY2" fmla="*/ 1029138 h 4444665"/>
                <a:gd name="connsiteX3" fmla="*/ 2237861 w 2275304"/>
                <a:gd name="connsiteY3" fmla="*/ 207 h 4444665"/>
                <a:gd name="connsiteX4" fmla="*/ 2275304 w 2275304"/>
                <a:gd name="connsiteY4" fmla="*/ 4444109 h 4444665"/>
                <a:gd name="connsiteX0" fmla="*/ 2290879 w 2290879"/>
                <a:gd name="connsiteY0" fmla="*/ 4444109 h 4444665"/>
                <a:gd name="connsiteX1" fmla="*/ 330012 w 2290879"/>
                <a:gd name="connsiteY1" fmla="*/ 3388147 h 4444665"/>
                <a:gd name="connsiteX2" fmla="*/ 308148 w 2290879"/>
                <a:gd name="connsiteY2" fmla="*/ 1029138 h 4444665"/>
                <a:gd name="connsiteX3" fmla="*/ 2253436 w 2290879"/>
                <a:gd name="connsiteY3" fmla="*/ 207 h 4444665"/>
                <a:gd name="connsiteX4" fmla="*/ 2290879 w 2290879"/>
                <a:gd name="connsiteY4" fmla="*/ 4444109 h 4444665"/>
                <a:gd name="connsiteX0" fmla="*/ 2281758 w 2281758"/>
                <a:gd name="connsiteY0" fmla="*/ 4444109 h 4444665"/>
                <a:gd name="connsiteX1" fmla="*/ 320891 w 2281758"/>
                <a:gd name="connsiteY1" fmla="*/ 3388147 h 4444665"/>
                <a:gd name="connsiteX2" fmla="*/ 299027 w 2281758"/>
                <a:gd name="connsiteY2" fmla="*/ 1029138 h 4444665"/>
                <a:gd name="connsiteX3" fmla="*/ 2244315 w 2281758"/>
                <a:gd name="connsiteY3" fmla="*/ 207 h 4444665"/>
                <a:gd name="connsiteX4" fmla="*/ 2281758 w 2281758"/>
                <a:gd name="connsiteY4" fmla="*/ 4444109 h 4444665"/>
                <a:gd name="connsiteX0" fmla="*/ 2246847 w 2246847"/>
                <a:gd name="connsiteY0" fmla="*/ 4434134 h 4434719"/>
                <a:gd name="connsiteX1" fmla="*/ 295953 w 2246847"/>
                <a:gd name="connsiteY1" fmla="*/ 3388147 h 4434719"/>
                <a:gd name="connsiteX2" fmla="*/ 274089 w 2246847"/>
                <a:gd name="connsiteY2" fmla="*/ 1029138 h 4434719"/>
                <a:gd name="connsiteX3" fmla="*/ 2219377 w 2246847"/>
                <a:gd name="connsiteY3" fmla="*/ 207 h 4434719"/>
                <a:gd name="connsiteX4" fmla="*/ 2246847 w 2246847"/>
                <a:gd name="connsiteY4" fmla="*/ 4434134 h 4434719"/>
                <a:gd name="connsiteX0" fmla="*/ 2246847 w 2246847"/>
                <a:gd name="connsiteY0" fmla="*/ 4434134 h 4446784"/>
                <a:gd name="connsiteX1" fmla="*/ 295953 w 2246847"/>
                <a:gd name="connsiteY1" fmla="*/ 3388147 h 4446784"/>
                <a:gd name="connsiteX2" fmla="*/ 274089 w 2246847"/>
                <a:gd name="connsiteY2" fmla="*/ 1029138 h 4446784"/>
                <a:gd name="connsiteX3" fmla="*/ 2219377 w 2246847"/>
                <a:gd name="connsiteY3" fmla="*/ 207 h 4446784"/>
                <a:gd name="connsiteX4" fmla="*/ 2246847 w 2246847"/>
                <a:gd name="connsiteY4" fmla="*/ 4434134 h 4446784"/>
                <a:gd name="connsiteX0" fmla="*/ 2246847 w 2246847"/>
                <a:gd name="connsiteY0" fmla="*/ 4434134 h 4442445"/>
                <a:gd name="connsiteX1" fmla="*/ 295953 w 2246847"/>
                <a:gd name="connsiteY1" fmla="*/ 3388147 h 4442445"/>
                <a:gd name="connsiteX2" fmla="*/ 274089 w 2246847"/>
                <a:gd name="connsiteY2" fmla="*/ 1029138 h 4442445"/>
                <a:gd name="connsiteX3" fmla="*/ 2219377 w 2246847"/>
                <a:gd name="connsiteY3" fmla="*/ 207 h 4442445"/>
                <a:gd name="connsiteX4" fmla="*/ 2246847 w 2246847"/>
                <a:gd name="connsiteY4" fmla="*/ 4434134 h 4442445"/>
                <a:gd name="connsiteX0" fmla="*/ 2246847 w 2246847"/>
                <a:gd name="connsiteY0" fmla="*/ 4498109 h 4506420"/>
                <a:gd name="connsiteX1" fmla="*/ 295953 w 2246847"/>
                <a:gd name="connsiteY1" fmla="*/ 3452122 h 4506420"/>
                <a:gd name="connsiteX2" fmla="*/ 274089 w 2246847"/>
                <a:gd name="connsiteY2" fmla="*/ 1093113 h 4506420"/>
                <a:gd name="connsiteX3" fmla="*/ 2214805 w 2246847"/>
                <a:gd name="connsiteY3" fmla="*/ 174 h 4506420"/>
                <a:gd name="connsiteX4" fmla="*/ 2246847 w 2246847"/>
                <a:gd name="connsiteY4" fmla="*/ 4498109 h 4506420"/>
                <a:gd name="connsiteX0" fmla="*/ 2261779 w 2261779"/>
                <a:gd name="connsiteY0" fmla="*/ 4498109 h 4506420"/>
                <a:gd name="connsiteX1" fmla="*/ 310885 w 2261779"/>
                <a:gd name="connsiteY1" fmla="*/ 3452122 h 4506420"/>
                <a:gd name="connsiteX2" fmla="*/ 289021 w 2261779"/>
                <a:gd name="connsiteY2" fmla="*/ 1093113 h 4506420"/>
                <a:gd name="connsiteX3" fmla="*/ 2229737 w 2261779"/>
                <a:gd name="connsiteY3" fmla="*/ 174 h 4506420"/>
                <a:gd name="connsiteX4" fmla="*/ 2261779 w 2261779"/>
                <a:gd name="connsiteY4" fmla="*/ 4498109 h 4506420"/>
                <a:gd name="connsiteX0" fmla="*/ 2291590 w 2291590"/>
                <a:gd name="connsiteY0" fmla="*/ 4498109 h 4505804"/>
                <a:gd name="connsiteX1" fmla="*/ 340696 w 2291590"/>
                <a:gd name="connsiteY1" fmla="*/ 3452122 h 4505804"/>
                <a:gd name="connsiteX2" fmla="*/ 318832 w 2291590"/>
                <a:gd name="connsiteY2" fmla="*/ 1093113 h 4505804"/>
                <a:gd name="connsiteX3" fmla="*/ 2259548 w 2291590"/>
                <a:gd name="connsiteY3" fmla="*/ 174 h 4505804"/>
                <a:gd name="connsiteX4" fmla="*/ 2291590 w 2291590"/>
                <a:gd name="connsiteY4" fmla="*/ 4498109 h 4505804"/>
                <a:gd name="connsiteX0" fmla="*/ 2272855 w 2272855"/>
                <a:gd name="connsiteY0" fmla="*/ 4498109 h 4505901"/>
                <a:gd name="connsiteX1" fmla="*/ 321961 w 2272855"/>
                <a:gd name="connsiteY1" fmla="*/ 3452122 h 4505901"/>
                <a:gd name="connsiteX2" fmla="*/ 300097 w 2272855"/>
                <a:gd name="connsiteY2" fmla="*/ 1093113 h 4505901"/>
                <a:gd name="connsiteX3" fmla="*/ 2240813 w 2272855"/>
                <a:gd name="connsiteY3" fmla="*/ 174 h 4505901"/>
                <a:gd name="connsiteX4" fmla="*/ 2272855 w 2272855"/>
                <a:gd name="connsiteY4" fmla="*/ 4498109 h 450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855" h="4505901">
                  <a:moveTo>
                    <a:pt x="2272855" y="4498109"/>
                  </a:moveTo>
                  <a:cubicBezTo>
                    <a:pt x="1440765" y="4581769"/>
                    <a:pt x="657414" y="3975721"/>
                    <a:pt x="321961" y="3452122"/>
                  </a:cubicBezTo>
                  <a:cubicBezTo>
                    <a:pt x="-39841" y="2887395"/>
                    <a:pt x="-161341" y="1716800"/>
                    <a:pt x="300097" y="1093113"/>
                  </a:cubicBezTo>
                  <a:cubicBezTo>
                    <a:pt x="706696" y="392870"/>
                    <a:pt x="1429265" y="-9609"/>
                    <a:pt x="2240813" y="174"/>
                  </a:cubicBezTo>
                  <a:lnTo>
                    <a:pt x="2272855" y="4498109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9"/>
            <p:cNvSpPr/>
            <p:nvPr/>
          </p:nvSpPr>
          <p:spPr>
            <a:xfrm>
              <a:off x="6815721" y="1905000"/>
              <a:ext cx="2328279" cy="168088"/>
            </a:xfrm>
            <a:custGeom>
              <a:avLst/>
              <a:gdLst>
                <a:gd name="connsiteX0" fmla="*/ 0 w 2328279"/>
                <a:gd name="connsiteY0" fmla="*/ 0 h 114300"/>
                <a:gd name="connsiteX1" fmla="*/ 2328279 w 2328279"/>
                <a:gd name="connsiteY1" fmla="*/ 0 h 114300"/>
                <a:gd name="connsiteX2" fmla="*/ 2328279 w 2328279"/>
                <a:gd name="connsiteY2" fmla="*/ 114300 h 114300"/>
                <a:gd name="connsiteX3" fmla="*/ 0 w 2328279"/>
                <a:gd name="connsiteY3" fmla="*/ 114300 h 114300"/>
                <a:gd name="connsiteX4" fmla="*/ 0 w 2328279"/>
                <a:gd name="connsiteY4" fmla="*/ 0 h 114300"/>
                <a:gd name="connsiteX0" fmla="*/ 0 w 2328279"/>
                <a:gd name="connsiteY0" fmla="*/ 0 h 168088"/>
                <a:gd name="connsiteX1" fmla="*/ 2328279 w 2328279"/>
                <a:gd name="connsiteY1" fmla="*/ 0 h 168088"/>
                <a:gd name="connsiteX2" fmla="*/ 2289859 w 2328279"/>
                <a:gd name="connsiteY2" fmla="*/ 168088 h 168088"/>
                <a:gd name="connsiteX3" fmla="*/ 0 w 2328279"/>
                <a:gd name="connsiteY3" fmla="*/ 114300 h 168088"/>
                <a:gd name="connsiteX4" fmla="*/ 0 w 2328279"/>
                <a:gd name="connsiteY4" fmla="*/ 0 h 168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279" h="168088">
                  <a:moveTo>
                    <a:pt x="0" y="0"/>
                  </a:moveTo>
                  <a:lnTo>
                    <a:pt x="2328279" y="0"/>
                  </a:lnTo>
                  <a:lnTo>
                    <a:pt x="2289859" y="168088"/>
                  </a:lnTo>
                  <a:lnTo>
                    <a:pt x="0" y="1143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" name="Straight Arrow Connector 3"/>
          <p:cNvCxnSpPr>
            <a:endCxn id="30" idx="2"/>
          </p:cNvCxnSpPr>
          <p:nvPr/>
        </p:nvCxnSpPr>
        <p:spPr>
          <a:xfrm flipV="1">
            <a:off x="6234520" y="2848994"/>
            <a:ext cx="581864" cy="109771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 rot="17948398">
            <a:off x="6069545" y="3265072"/>
            <a:ext cx="565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30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6" name="Straight Arrow Connector 15"/>
          <p:cNvCxnSpPr>
            <a:stCxn id="29" idx="0"/>
          </p:cNvCxnSpPr>
          <p:nvPr/>
        </p:nvCxnSpPr>
        <p:spPr>
          <a:xfrm flipV="1">
            <a:off x="6230470" y="2739938"/>
            <a:ext cx="1976285" cy="120676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635189">
            <a:off x="6533810" y="3273424"/>
            <a:ext cx="565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60.8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82439" y="4811059"/>
            <a:ext cx="3301341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75196" y="4475076"/>
            <a:ext cx="565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14.7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438160" y="4871415"/>
            <a:ext cx="0" cy="36578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6200000">
            <a:off x="12748" y="4906038"/>
            <a:ext cx="565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1.25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17890481">
            <a:off x="4160320" y="4814575"/>
            <a:ext cx="565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0.7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4228353" y="4594347"/>
            <a:ext cx="535278" cy="97566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80998" y="3202122"/>
            <a:ext cx="3092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262626"/>
                </a:solidFill>
              </a:rPr>
              <a:t>Bobine</a:t>
            </a:r>
            <a:r>
              <a:rPr lang="en-US" sz="1400" dirty="0" smtClean="0">
                <a:solidFill>
                  <a:srgbClr val="262626"/>
                </a:solidFill>
              </a:rPr>
              <a:t> 56 spires</a:t>
            </a:r>
          </a:p>
          <a:p>
            <a:r>
              <a:rPr lang="en-US" sz="1400" dirty="0" err="1">
                <a:solidFill>
                  <a:srgbClr val="262626"/>
                </a:solidFill>
              </a:rPr>
              <a:t>ouverture</a:t>
            </a:r>
            <a:r>
              <a:rPr lang="en-US" sz="1400" dirty="0">
                <a:solidFill>
                  <a:srgbClr val="262626"/>
                </a:solidFill>
              </a:rPr>
              <a:t>: </a:t>
            </a:r>
            <a:r>
              <a:rPr lang="en-US" sz="1400" dirty="0" smtClean="0">
                <a:solidFill>
                  <a:srgbClr val="262626"/>
                </a:solidFill>
              </a:rPr>
              <a:t>60 </a:t>
            </a:r>
            <a:r>
              <a:rPr lang="en-US" sz="1400" dirty="0">
                <a:solidFill>
                  <a:srgbClr val="262626"/>
                </a:solidFill>
              </a:rPr>
              <a:t>mm</a:t>
            </a:r>
          </a:p>
          <a:p>
            <a:r>
              <a:rPr lang="en-US" sz="1400" dirty="0" err="1" smtClean="0">
                <a:solidFill>
                  <a:srgbClr val="262626"/>
                </a:solidFill>
              </a:rPr>
              <a:t>Diamètre</a:t>
            </a:r>
            <a:r>
              <a:rPr lang="en-US" sz="1400" dirty="0" smtClean="0">
                <a:solidFill>
                  <a:srgbClr val="262626"/>
                </a:solidFill>
              </a:rPr>
              <a:t> ext.: 121.6 mm</a:t>
            </a:r>
          </a:p>
          <a:p>
            <a:r>
              <a:rPr lang="en-US" sz="1400" dirty="0" smtClean="0">
                <a:solidFill>
                  <a:srgbClr val="262626"/>
                </a:solidFill>
              </a:rPr>
              <a:t>cable </a:t>
            </a:r>
            <a:r>
              <a:rPr lang="en-US" sz="1400" dirty="0" err="1" smtClean="0">
                <a:solidFill>
                  <a:srgbClr val="262626"/>
                </a:solidFill>
              </a:rPr>
              <a:t>rutherford</a:t>
            </a:r>
            <a:r>
              <a:rPr lang="en-US" sz="1400" dirty="0" smtClean="0">
                <a:solidFill>
                  <a:srgbClr val="262626"/>
                </a:solidFill>
              </a:rPr>
              <a:t> 40 </a:t>
            </a:r>
            <a:r>
              <a:rPr lang="en-US" sz="1400" dirty="0" err="1" smtClean="0">
                <a:solidFill>
                  <a:srgbClr val="262626"/>
                </a:solidFill>
              </a:rPr>
              <a:t>brins</a:t>
            </a:r>
            <a:r>
              <a:rPr lang="en-US" sz="1400" dirty="0" smtClean="0">
                <a:solidFill>
                  <a:srgbClr val="262626"/>
                </a:solidFill>
              </a:rPr>
              <a:t> 0.7 mm</a:t>
            </a:r>
          </a:p>
        </p:txBody>
      </p:sp>
    </p:spTree>
    <p:extLst>
      <p:ext uri="{BB962C8B-B14F-4D97-AF65-F5344CB8AC3E}">
        <p14:creationId xmlns:p14="http://schemas.microsoft.com/office/powerpoint/2010/main" val="1752309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Technologie</a:t>
            </a:r>
            <a:r>
              <a:rPr lang="en-US" sz="3200" dirty="0" smtClean="0"/>
              <a:t> </a:t>
            </a:r>
            <a:r>
              <a:rPr lang="en-US" sz="3200" dirty="0" err="1" smtClean="0"/>
              <a:t>bobine</a:t>
            </a:r>
            <a:r>
              <a:rPr lang="en-US" sz="3200" dirty="0" smtClean="0"/>
              <a:t> (II)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M:\Nobrega\11-Tesla\11T_short_coil_whit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24871"/>
            <a:ext cx="9144000" cy="514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60758" y="1038828"/>
            <a:ext cx="2597023" cy="646331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Plaque de compression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2 mm, 316L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5498262" y="1398475"/>
            <a:ext cx="1102443" cy="429860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759333" y="1348036"/>
            <a:ext cx="2237587" cy="646331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800000"/>
                </a:solidFill>
              </a:rPr>
              <a:t>Espaceurs</a:t>
            </a:r>
            <a:endParaRPr lang="en-US" dirty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800000"/>
                </a:solidFill>
              </a:rPr>
              <a:t>(</a:t>
            </a:r>
            <a:r>
              <a:rPr lang="en-US" dirty="0" err="1" smtClean="0">
                <a:solidFill>
                  <a:srgbClr val="800000"/>
                </a:solidFill>
              </a:rPr>
              <a:t>frittage</a:t>
            </a:r>
            <a:r>
              <a:rPr lang="en-US" dirty="0" smtClean="0">
                <a:solidFill>
                  <a:srgbClr val="800000"/>
                </a:solidFill>
              </a:rPr>
              <a:t> laser, 316L)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3047953" y="1671202"/>
            <a:ext cx="2394489" cy="2484683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42999" y="5210773"/>
            <a:ext cx="3058575" cy="923330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Isolation: </a:t>
            </a:r>
            <a:r>
              <a:rPr lang="en-US" dirty="0" err="1" smtClean="0">
                <a:solidFill>
                  <a:srgbClr val="800000"/>
                </a:solidFill>
              </a:rPr>
              <a:t>tissage</a:t>
            </a:r>
            <a:r>
              <a:rPr lang="en-US" dirty="0" smtClean="0">
                <a:solidFill>
                  <a:srgbClr val="800000"/>
                </a:solidFill>
              </a:rPr>
              <a:t> direct</a:t>
            </a:r>
          </a:p>
          <a:p>
            <a:r>
              <a:rPr lang="en-US" dirty="0" err="1" smtClean="0">
                <a:solidFill>
                  <a:srgbClr val="800000"/>
                </a:solidFill>
              </a:rPr>
              <a:t>fibre</a:t>
            </a:r>
            <a:r>
              <a:rPr lang="en-US" dirty="0" smtClean="0">
                <a:solidFill>
                  <a:srgbClr val="800000"/>
                </a:solidFill>
              </a:rPr>
              <a:t> de </a:t>
            </a:r>
            <a:r>
              <a:rPr lang="en-US" dirty="0" err="1" smtClean="0">
                <a:solidFill>
                  <a:srgbClr val="800000"/>
                </a:solidFill>
              </a:rPr>
              <a:t>verre</a:t>
            </a:r>
            <a:r>
              <a:rPr lang="en-US" dirty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>S2-glass avec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Insert mica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3261774" y="4894294"/>
            <a:ext cx="1021044" cy="632959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753105" y="4416533"/>
            <a:ext cx="1813993" cy="923330"/>
          </a:xfrm>
          <a:prstGeom prst="rect">
            <a:avLst/>
          </a:prstGeom>
          <a:solidFill>
            <a:schemeClr val="bg1">
              <a:lumMod val="75000"/>
              <a:alpha val="54000"/>
            </a:schemeClr>
          </a:solidFill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800000"/>
                </a:solidFill>
              </a:rPr>
              <a:t>Cales</a:t>
            </a:r>
            <a:r>
              <a:rPr lang="en-US" dirty="0">
                <a:solidFill>
                  <a:srgbClr val="800000"/>
                </a:solidFill>
              </a:rPr>
              <a:t> </a:t>
            </a:r>
            <a:r>
              <a:rPr lang="en-US" dirty="0" err="1">
                <a:solidFill>
                  <a:srgbClr val="800000"/>
                </a:solidFill>
              </a:rPr>
              <a:t>Pentées</a:t>
            </a:r>
            <a:endParaRPr lang="en-US" dirty="0">
              <a:solidFill>
                <a:srgbClr val="800000"/>
              </a:solidFill>
            </a:endParaRPr>
          </a:p>
          <a:p>
            <a:r>
              <a:rPr lang="en-US" dirty="0" err="1" smtClean="0">
                <a:solidFill>
                  <a:srgbClr val="800000"/>
                </a:solidFill>
              </a:rPr>
              <a:t>Extrudées</a:t>
            </a:r>
            <a:r>
              <a:rPr lang="en-US" dirty="0" smtClean="0">
                <a:solidFill>
                  <a:srgbClr val="800000"/>
                </a:solidFill>
              </a:rPr>
              <a:t>,</a:t>
            </a:r>
          </a:p>
          <a:p>
            <a:r>
              <a:rPr lang="en-US" dirty="0" err="1" smtClean="0">
                <a:solidFill>
                  <a:srgbClr val="800000"/>
                </a:solidFill>
              </a:rPr>
              <a:t>Alliage</a:t>
            </a:r>
            <a:r>
              <a:rPr lang="en-US" dirty="0" smtClean="0">
                <a:solidFill>
                  <a:srgbClr val="800000"/>
                </a:solidFill>
              </a:rPr>
              <a:t> ODS Cu  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 bwMode="auto">
          <a:xfrm flipH="1" flipV="1">
            <a:off x="6753121" y="2568043"/>
            <a:ext cx="906981" cy="1848490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11" idx="0"/>
          </p:cNvCxnSpPr>
          <p:nvPr/>
        </p:nvCxnSpPr>
        <p:spPr bwMode="auto">
          <a:xfrm flipH="1" flipV="1">
            <a:off x="7507787" y="2720443"/>
            <a:ext cx="152315" cy="1696090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11" idx="0"/>
          </p:cNvCxnSpPr>
          <p:nvPr/>
        </p:nvCxnSpPr>
        <p:spPr bwMode="auto">
          <a:xfrm flipH="1" flipV="1">
            <a:off x="6315827" y="2307395"/>
            <a:ext cx="1344275" cy="2109138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 flipV="1">
            <a:off x="6934200" y="1828335"/>
            <a:ext cx="693504" cy="2588198"/>
          </a:xfrm>
          <a:prstGeom prst="straightConnector1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7094967" y="5842841"/>
            <a:ext cx="20490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Courtesy of D. Mitchell, FNAL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4659836" y="6150513"/>
            <a:ext cx="4484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Illustration: 11T DS Dipole Model, </a:t>
            </a:r>
            <a:r>
              <a:rPr lang="en-US" sz="1200" dirty="0" err="1" smtClean="0">
                <a:solidFill>
                  <a:schemeClr val="bg1"/>
                </a:solidFill>
              </a:rPr>
              <a:t>bobine</a:t>
            </a:r>
            <a:r>
              <a:rPr lang="en-US" sz="1200" dirty="0" smtClean="0">
                <a:solidFill>
                  <a:schemeClr val="bg1"/>
                </a:solidFill>
              </a:rPr>
              <a:t> Nb</a:t>
            </a:r>
            <a:r>
              <a:rPr lang="en-US" sz="1200" baseline="-25000" dirty="0" smtClean="0">
                <a:solidFill>
                  <a:schemeClr val="bg1"/>
                </a:solidFill>
              </a:rPr>
              <a:t>3</a:t>
            </a:r>
            <a:r>
              <a:rPr lang="en-US" sz="1200" dirty="0" smtClean="0">
                <a:solidFill>
                  <a:schemeClr val="bg1"/>
                </a:solidFill>
              </a:rPr>
              <a:t>Sn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Auteur: D. Mitchell, </a:t>
            </a:r>
            <a:r>
              <a:rPr lang="en-US" sz="1200" dirty="0" err="1" smtClean="0">
                <a:solidFill>
                  <a:schemeClr val="bg1"/>
                </a:solidFill>
              </a:rPr>
              <a:t>Fermilab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54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CERN.potx</Template>
  <TotalTime>6200</TotalTime>
  <Words>2371</Words>
  <Application>Microsoft Macintosh PowerPoint</Application>
  <PresentationFormat>On-screen Show (4:3)</PresentationFormat>
  <Paragraphs>272</Paragraphs>
  <Slides>25</Slides>
  <Notes>11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CERN</vt:lpstr>
      <vt:lpstr>Document</vt:lpstr>
      <vt:lpstr>Conception mécanique</vt:lpstr>
      <vt:lpstr>Synchrotrons &amp; Collisionneurs</vt:lpstr>
      <vt:lpstr>Aimants résistifs (iron dominated)</vt:lpstr>
      <vt:lpstr>Aimants supraconducteurs</vt:lpstr>
      <vt:lpstr>Aimants supraconducteurs</vt:lpstr>
      <vt:lpstr>Design magnétique 2D</vt:lpstr>
      <vt:lpstr>Design magnétique 3D</vt:lpstr>
      <vt:lpstr>Technologie bobine (I)</vt:lpstr>
      <vt:lpstr>Technologie bobine (II)</vt:lpstr>
      <vt:lpstr>Design mécanique</vt:lpstr>
      <vt:lpstr>PowerPoint Presentation</vt:lpstr>
      <vt:lpstr>Analyse FEA, “en un mot”</vt:lpstr>
      <vt:lpstr>Frettage par colliers: précontrainte des bobines par déplacement du pôle</vt:lpstr>
      <vt:lpstr>Frettage par colliers</vt:lpstr>
      <vt:lpstr>Frettage par collier</vt:lpstr>
      <vt:lpstr>Analyse de sensibilité</vt:lpstr>
      <vt:lpstr>Efforts longitudinaux</vt:lpstr>
      <vt:lpstr>Colliers: variante “trou de serrure”/tige ronde</vt:lpstr>
      <vt:lpstr>Colliers: variante quadrupoles</vt:lpstr>
      <vt:lpstr>Frettage par laminations excentriques</vt:lpstr>
      <vt:lpstr>Frettage par excentriques (II)</vt:lpstr>
      <vt:lpstr>Laminations excentriques</vt:lpstr>
      <vt:lpstr>Laminations excentriques: avantages/inconvénients</vt:lpstr>
      <vt:lpstr>PowerPoint Presentation</vt:lpstr>
      <vt:lpstr>Epilogue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Smekens</dc:creator>
  <cp:lastModifiedBy>David Smekens</cp:lastModifiedBy>
  <cp:revision>206</cp:revision>
  <cp:lastPrinted>2014-05-28T11:19:59Z</cp:lastPrinted>
  <dcterms:created xsi:type="dcterms:W3CDTF">2012-10-28T16:25:57Z</dcterms:created>
  <dcterms:modified xsi:type="dcterms:W3CDTF">2014-06-03T20:15:16Z</dcterms:modified>
</cp:coreProperties>
</file>