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301" r:id="rId2"/>
    <p:sldId id="302" r:id="rId3"/>
    <p:sldId id="286" r:id="rId4"/>
    <p:sldId id="287" r:id="rId5"/>
    <p:sldId id="288" r:id="rId6"/>
    <p:sldId id="289" r:id="rId7"/>
    <p:sldId id="291" r:id="rId8"/>
    <p:sldId id="290" r:id="rId9"/>
    <p:sldId id="292" r:id="rId10"/>
    <p:sldId id="295" r:id="rId11"/>
    <p:sldId id="296" r:id="rId12"/>
    <p:sldId id="297" r:id="rId13"/>
    <p:sldId id="299" r:id="rId14"/>
    <p:sldId id="300" r:id="rId15"/>
    <p:sldId id="303" r:id="rId16"/>
    <p:sldId id="304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9" autoAdjust="0"/>
    <p:restoredTop sz="94607" autoAdjust="0"/>
  </p:normalViewPr>
  <p:slideViewPr>
    <p:cSldViewPr snapToGrid="0" snapToObjects="1">
      <p:cViewPr>
        <p:scale>
          <a:sx n="70" d="100"/>
          <a:sy n="70" d="100"/>
        </p:scale>
        <p:origin x="-3560" y="-14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06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Juan:Users:jperez:Desktop:Loading%20Bladder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>
                <a:solidFill>
                  <a:srgbClr val="1F497D"/>
                </a:solidFill>
              </a:defRPr>
            </a:pPr>
            <a:r>
              <a:rPr lang="en-US">
                <a:solidFill>
                  <a:srgbClr val="1F497D"/>
                </a:solidFill>
              </a:rPr>
              <a:t>Bladders</a:t>
            </a:r>
            <a:r>
              <a:rPr lang="en-US" baseline="0">
                <a:solidFill>
                  <a:srgbClr val="1F497D"/>
                </a:solidFill>
              </a:rPr>
              <a:t> and keys configuration</a:t>
            </a:r>
            <a:endParaRPr lang="en-US">
              <a:solidFill>
                <a:srgbClr val="1F497D"/>
              </a:solidFill>
            </a:endParaRP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Mpa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Sheet1!$B$2:$B$25</c:f>
              <c:numCache>
                <c:formatCode>General</c:formatCode>
                <c:ptCount val="24"/>
                <c:pt idx="0">
                  <c:v>1.0</c:v>
                </c:pt>
                <c:pt idx="1">
                  <c:v>2.0</c:v>
                </c:pt>
                <c:pt idx="2">
                  <c:v>4.0</c:v>
                </c:pt>
                <c:pt idx="3">
                  <c:v>5.0</c:v>
                </c:pt>
                <c:pt idx="4">
                  <c:v>6.0</c:v>
                </c:pt>
                <c:pt idx="5">
                  <c:v>7.0</c:v>
                </c:pt>
                <c:pt idx="6">
                  <c:v>8.0</c:v>
                </c:pt>
                <c:pt idx="7">
                  <c:v>9.0</c:v>
                </c:pt>
                <c:pt idx="8">
                  <c:v>10.0</c:v>
                </c:pt>
                <c:pt idx="9">
                  <c:v>11.0</c:v>
                </c:pt>
                <c:pt idx="10">
                  <c:v>12.0</c:v>
                </c:pt>
                <c:pt idx="11">
                  <c:v>13.0</c:v>
                </c:pt>
                <c:pt idx="12">
                  <c:v>14.0</c:v>
                </c:pt>
                <c:pt idx="13">
                  <c:v>15.0</c:v>
                </c:pt>
                <c:pt idx="14">
                  <c:v>16.0</c:v>
                </c:pt>
                <c:pt idx="15">
                  <c:v>17.0</c:v>
                </c:pt>
                <c:pt idx="16">
                  <c:v>18.0</c:v>
                </c:pt>
                <c:pt idx="17">
                  <c:v>19.0</c:v>
                </c:pt>
                <c:pt idx="18">
                  <c:v>20.0</c:v>
                </c:pt>
                <c:pt idx="19">
                  <c:v>21.0</c:v>
                </c:pt>
                <c:pt idx="20">
                  <c:v>22.0</c:v>
                </c:pt>
                <c:pt idx="21">
                  <c:v>23.0</c:v>
                </c:pt>
                <c:pt idx="22">
                  <c:v>24.0</c:v>
                </c:pt>
                <c:pt idx="23">
                  <c:v>25.0</c:v>
                </c:pt>
              </c:numCache>
            </c:numRef>
          </c:cat>
          <c:val>
            <c:numRef>
              <c:f>Sheet1!$C$2:$C$25</c:f>
              <c:numCache>
                <c:formatCode>General</c:formatCode>
                <c:ptCount val="24"/>
                <c:pt idx="0">
                  <c:v>3.0</c:v>
                </c:pt>
                <c:pt idx="1">
                  <c:v>3.0</c:v>
                </c:pt>
                <c:pt idx="2">
                  <c:v>3.0</c:v>
                </c:pt>
                <c:pt idx="3">
                  <c:v>15.0</c:v>
                </c:pt>
                <c:pt idx="4">
                  <c:v>15.0</c:v>
                </c:pt>
                <c:pt idx="5">
                  <c:v>25.0</c:v>
                </c:pt>
                <c:pt idx="6">
                  <c:v>25.0</c:v>
                </c:pt>
                <c:pt idx="7">
                  <c:v>35.0</c:v>
                </c:pt>
                <c:pt idx="8">
                  <c:v>35.0</c:v>
                </c:pt>
                <c:pt idx="9">
                  <c:v>50.0</c:v>
                </c:pt>
                <c:pt idx="10">
                  <c:v>50.0</c:v>
                </c:pt>
                <c:pt idx="11">
                  <c:v>50.0</c:v>
                </c:pt>
                <c:pt idx="12">
                  <c:v>50.0</c:v>
                </c:pt>
                <c:pt idx="13">
                  <c:v>50.0</c:v>
                </c:pt>
                <c:pt idx="14">
                  <c:v>150.0</c:v>
                </c:pt>
                <c:pt idx="15">
                  <c:v>150.0</c:v>
                </c:pt>
                <c:pt idx="16">
                  <c:v>150.0</c:v>
                </c:pt>
                <c:pt idx="17">
                  <c:v>150.0</c:v>
                </c:pt>
                <c:pt idx="18">
                  <c:v>104.0</c:v>
                </c:pt>
                <c:pt idx="19">
                  <c:v>58.0</c:v>
                </c:pt>
                <c:pt idx="20">
                  <c:v>12.0</c:v>
                </c:pt>
                <c:pt idx="21">
                  <c:v>150.0</c:v>
                </c:pt>
                <c:pt idx="22">
                  <c:v>150.0</c:v>
                </c:pt>
                <c:pt idx="23">
                  <c:v>150.0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53884552"/>
        <c:axId val="-2053914008"/>
      </c:lineChart>
      <c:catAx>
        <c:axId val="-2053884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crossAx val="-2053914008"/>
        <c:crosses val="autoZero"/>
        <c:auto val="1"/>
        <c:lblAlgn val="ctr"/>
        <c:lblOffset val="100"/>
        <c:noMultiLvlLbl val="0"/>
      </c:catAx>
      <c:valAx>
        <c:axId val="-20539140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538845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fld id="{15EC9264-B639-9E4F-A0FB-9B5A1050C08B}" type="datetimeFigureOut">
              <a:rPr lang="en-US" smtClean="0"/>
              <a:pPr/>
              <a:t>6/4/14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8" tIns="45719" rIns="91438" bIns="4571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38" tIns="45719" rIns="91438" bIns="45719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fld id="{6E5536A8-38F8-3745-BD58-E0E27510AA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585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x-none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5" Type="http://schemas.openxmlformats.org/officeDocument/2006/relationships/image" Target="../media/image26.jpeg"/><Relationship Id="rId6" Type="http://schemas.openxmlformats.org/officeDocument/2006/relationships/image" Target="../media/image27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png"/><Relationship Id="rId5" Type="http://schemas.openxmlformats.org/officeDocument/2006/relationships/image" Target="../media/image31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2.jpeg"/><Relationship Id="rId3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4.jpeg"/><Relationship Id="rId3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6.jpeg"/><Relationship Id="rId3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1799" y="2515818"/>
            <a:ext cx="8562732" cy="1826363"/>
          </a:xfrm>
        </p:spPr>
        <p:txBody>
          <a:bodyPr>
            <a:normAutofit/>
          </a:bodyPr>
          <a:lstStyle/>
          <a:p>
            <a:r>
              <a:rPr lang="fr-FR" dirty="0" smtClean="0"/>
              <a:t>Conception mécanique</a:t>
            </a:r>
            <a:br>
              <a:rPr lang="fr-FR" dirty="0" smtClean="0"/>
            </a:br>
            <a:r>
              <a:rPr lang="fr-FR" sz="3600" b="0" dirty="0" smtClean="0"/>
              <a:t>Partie 2 : </a:t>
            </a:r>
            <a:br>
              <a:rPr lang="fr-FR" sz="3600" b="0" dirty="0" smtClean="0"/>
            </a:br>
            <a:r>
              <a:rPr lang="fr-FR" sz="3200" b="0" dirty="0" smtClean="0"/>
              <a:t>La technologie </a:t>
            </a:r>
            <a:r>
              <a:rPr lang="fr-FR" sz="3600" dirty="0" err="1" smtClean="0"/>
              <a:t>Bladders</a:t>
            </a:r>
            <a:r>
              <a:rPr lang="fr-FR" sz="3600" dirty="0" smtClean="0"/>
              <a:t> &amp; Keys</a:t>
            </a:r>
            <a:endParaRPr lang="fr-FR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Aimants supraconducteurs d'accélérateurs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2" name="TextBox 1"/>
          <p:cNvSpPr txBox="1"/>
          <p:nvPr/>
        </p:nvSpPr>
        <p:spPr>
          <a:xfrm>
            <a:off x="7061200" y="5442411"/>
            <a:ext cx="177054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Nicolas PERAY</a:t>
            </a:r>
          </a:p>
          <a:p>
            <a:r>
              <a:rPr lang="en-US" sz="1600" i="1" dirty="0" smtClean="0"/>
              <a:t>TE-MDT-MSC</a:t>
            </a:r>
            <a:endParaRPr lang="fr-FR" sz="1600" i="1" dirty="0"/>
          </a:p>
        </p:txBody>
      </p:sp>
    </p:spTree>
    <p:extLst>
      <p:ext uri="{BB962C8B-B14F-4D97-AF65-F5344CB8AC3E}">
        <p14:creationId xmlns:p14="http://schemas.microsoft.com/office/powerpoint/2010/main" val="2242979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Fresca2 </a:t>
            </a:r>
            <a:r>
              <a:rPr lang="en-US" sz="2400" dirty="0" smtClean="0"/>
              <a:t>Compression </a:t>
            </a:r>
            <a:r>
              <a:rPr lang="en-US" sz="2400" dirty="0" err="1" smtClean="0"/>
              <a:t>longitudinale</a:t>
            </a:r>
            <a:endParaRPr lang="fr-F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9230" y="1562530"/>
            <a:ext cx="3560886" cy="1771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\\cern.ch\dfs\Workspaces\s\shortmod\Develop\labo 927\HFM\FRESCA2\Structure Mecanique\Validation Assemblage mecanique\Assemblage building180\2013_02_12_long_compression_system\DSCN296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231" y="3673315"/>
            <a:ext cx="3121152" cy="234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cern.ch\dfs\Workspaces\s\shortmod\Develop\labo 927\HFM\FRESCA2\Structure Mecanique\Validation Assemblage mecanique\Assemblage building180\2013_02_12_long_compression_system\DSCN297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2383" y="3673315"/>
            <a:ext cx="3121152" cy="234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\\cern.ch\dfs\Workspaces\s\shortmod\Develop\labo 927\HFM\FRESCA2\Structure Mecanique\Validation Assemblage mecanique\Assemblage building180\2013_02_12_long_compression_system\DSCN298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683535" y="3673315"/>
            <a:ext cx="1755648" cy="234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\\cern.ch\dfs\Workspaces\s\shortmod\Develop\labo 927\HFM\FRESCA2\Structure Mecanique\Validation Assemblage mecanique\Assemblage building180\2013_02_21_Photos_Groupe\1302031_11-A4-at-144-dp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6109" y="1223175"/>
            <a:ext cx="3103074" cy="2450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40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SQXF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077956"/>
            <a:ext cx="4457697" cy="4667421"/>
          </a:xfrm>
        </p:spPr>
        <p:txBody>
          <a:bodyPr/>
          <a:lstStyle/>
          <a:p>
            <a:r>
              <a:rPr lang="fr-FR" sz="1600" dirty="0" err="1" smtClean="0"/>
              <a:t>Quadrupôle</a:t>
            </a:r>
            <a:r>
              <a:rPr lang="fr-FR" sz="1600" dirty="0" smtClean="0"/>
              <a:t> de collimation </a:t>
            </a:r>
          </a:p>
          <a:p>
            <a:r>
              <a:rPr lang="fr-FR" sz="1600" dirty="0" smtClean="0"/>
              <a:t>Diamètre du tube faisceaux : </a:t>
            </a:r>
            <a:r>
              <a:rPr lang="fr-FR" sz="1600" b="1" dirty="0" smtClean="0"/>
              <a:t>150mm</a:t>
            </a:r>
          </a:p>
          <a:p>
            <a:r>
              <a:rPr lang="fr-FR" sz="1600" dirty="0" smtClean="0"/>
              <a:t>Bobines en Nb3Sn</a:t>
            </a:r>
          </a:p>
          <a:p>
            <a:r>
              <a:rPr lang="fr-FR" sz="1600" b="1" dirty="0" smtClean="0"/>
              <a:t>12T</a:t>
            </a:r>
            <a:r>
              <a:rPr lang="fr-FR" sz="1600" dirty="0" smtClean="0"/>
              <a:t> a 1.9K et a 17.5 kA</a:t>
            </a:r>
          </a:p>
          <a:p>
            <a:r>
              <a:rPr lang="fr-FR" sz="1600" dirty="0" smtClean="0"/>
              <a:t>Prototype : 1.5m de long</a:t>
            </a:r>
          </a:p>
          <a:p>
            <a:r>
              <a:rPr lang="fr-FR" sz="1600" dirty="0" smtClean="0"/>
              <a:t>Aimant final : 7m de long</a:t>
            </a:r>
          </a:p>
          <a:p>
            <a:r>
              <a:rPr lang="fr-FR" sz="1600" dirty="0" smtClean="0"/>
              <a:t>Technologie de précontrainte de l’aimant : </a:t>
            </a:r>
            <a:r>
              <a:rPr lang="fr-FR" sz="1600" b="1" dirty="0" err="1" smtClean="0"/>
              <a:t>Bladders</a:t>
            </a:r>
            <a:r>
              <a:rPr lang="fr-FR" sz="1600" b="1" dirty="0" smtClean="0"/>
              <a:t> &amp; Key</a:t>
            </a:r>
          </a:p>
          <a:p>
            <a:endParaRPr lang="fr-FR" sz="2000" dirty="0" smtClean="0"/>
          </a:p>
          <a:p>
            <a:endParaRPr lang="fr-FR" sz="2000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14897" y="359393"/>
            <a:ext cx="4057651" cy="2629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84692" y="6424999"/>
            <a:ext cx="35044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bg2">
                    <a:lumMod val="90000"/>
                  </a:schemeClr>
                </a:solidFill>
              </a:rPr>
              <a:t>Image extraite de Google </a:t>
            </a:r>
            <a:r>
              <a:rPr lang="fr-FR" sz="1600" dirty="0" err="1" smtClean="0">
                <a:solidFill>
                  <a:schemeClr val="bg2">
                    <a:lumMod val="90000"/>
                  </a:schemeClr>
                </a:solidFill>
              </a:rPr>
              <a:t>Streetview</a:t>
            </a:r>
            <a:endParaRPr lang="fr-FR" sz="1600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4103" name="Picture 7" descr="\\cern.ch\dfs\Users\n\nperay\Desktop\qxf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49542" y="3955556"/>
            <a:ext cx="2994455" cy="216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7200" y="3421381"/>
            <a:ext cx="3867150" cy="2654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s://lhc-div-mms.web.cern.ch/lhc-div-mms/tests/MAG/docum/hilumi/Magnets/MQXF/MQXF_iron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8"/>
          <a:stretch/>
        </p:blipFill>
        <p:spPr bwMode="auto">
          <a:xfrm>
            <a:off x="4241151" y="3104172"/>
            <a:ext cx="2135284" cy="1932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395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SQXF </a:t>
            </a:r>
            <a:r>
              <a:rPr lang="fr-FR" sz="3200" dirty="0" smtClean="0"/>
              <a:t>Composants</a:t>
            </a:r>
            <a:endParaRPr lang="fr-FR" sz="3200" dirty="0"/>
          </a:p>
        </p:txBody>
      </p:sp>
      <p:pic>
        <p:nvPicPr>
          <p:cNvPr id="6147" name="Picture 3" descr="\\cern.ch\dfs\Users\n\nperay\Desktop\qxf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85558" y="1678759"/>
            <a:ext cx="4710054" cy="3150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\\cern.ch\dfs\Users\n\nperay\Desktop\qxf CROSS sectio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7800" y="2511189"/>
            <a:ext cx="3683000" cy="3593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64499" y="3050143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Bobines</a:t>
            </a:r>
            <a:endParaRPr lang="fr-FR" dirty="0"/>
          </a:p>
        </p:txBody>
      </p:sp>
      <p:cxnSp>
        <p:nvCxnSpPr>
          <p:cNvPr id="6" name="Straight Arrow Connector 5"/>
          <p:cNvCxnSpPr>
            <a:stCxn id="4" idx="2"/>
          </p:cNvCxnSpPr>
          <p:nvPr/>
        </p:nvCxnSpPr>
        <p:spPr>
          <a:xfrm>
            <a:off x="4673613" y="3419475"/>
            <a:ext cx="774687" cy="3429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2"/>
          </p:cNvCxnSpPr>
          <p:nvPr/>
        </p:nvCxnSpPr>
        <p:spPr>
          <a:xfrm flipH="1">
            <a:off x="2562225" y="3419475"/>
            <a:ext cx="2111388" cy="8883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858557" y="1509862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Frette en aluminium</a:t>
            </a:r>
            <a:endParaRPr lang="fr-FR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983476" y="1879194"/>
            <a:ext cx="1339101" cy="14411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3" idx="2"/>
          </p:cNvCxnSpPr>
          <p:nvPr/>
        </p:nvCxnSpPr>
        <p:spPr>
          <a:xfrm flipH="1">
            <a:off x="2686050" y="1879194"/>
            <a:ext cx="2284350" cy="10032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160403" y="1056430"/>
            <a:ext cx="3801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Frette en Acier Inoxydable soudées</a:t>
            </a:r>
            <a:endParaRPr lang="fr-FR" dirty="0"/>
          </a:p>
        </p:txBody>
      </p:sp>
      <p:cxnSp>
        <p:nvCxnSpPr>
          <p:cNvPr id="20" name="Straight Arrow Connector 19"/>
          <p:cNvCxnSpPr>
            <a:stCxn id="19" idx="3"/>
          </p:cNvCxnSpPr>
          <p:nvPr/>
        </p:nvCxnSpPr>
        <p:spPr>
          <a:xfrm>
            <a:off x="6961508" y="1241096"/>
            <a:ext cx="355812" cy="113974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9" idx="1"/>
          </p:cNvCxnSpPr>
          <p:nvPr/>
        </p:nvCxnSpPr>
        <p:spPr>
          <a:xfrm flipH="1">
            <a:off x="2206869" y="1241096"/>
            <a:ext cx="953534" cy="141637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907666" y="5196611"/>
            <a:ext cx="3776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Système de compression longitudinale (Acier inoxydable et alliage d’aluminium)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5471395" y="4419601"/>
            <a:ext cx="72155" cy="7770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4983476" y="4572001"/>
            <a:ext cx="487919" cy="6246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295814" y="2511189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Culasses magnétiques</a:t>
            </a:r>
            <a:endParaRPr lang="fr-FR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4686688" y="2880521"/>
            <a:ext cx="1339101" cy="53895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2290364" y="2880521"/>
            <a:ext cx="2396324" cy="9649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5871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SQXF</a:t>
            </a:r>
            <a:endParaRPr lang="fr-FR" dirty="0"/>
          </a:p>
        </p:txBody>
      </p:sp>
      <p:pic>
        <p:nvPicPr>
          <p:cNvPr id="4" name="Picture 10" descr="\\cern.ch\dfs\Users\n\nperay\Desktop\qxf CROSS secti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04982" y="1173935"/>
            <a:ext cx="4524368" cy="4391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3900491" y="2101362"/>
            <a:ext cx="0" cy="670413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933833" y="3971925"/>
            <a:ext cx="0" cy="69679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543434" y="3369669"/>
            <a:ext cx="623879" cy="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2667000" y="3369669"/>
            <a:ext cx="647709" cy="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34309" y="2237733"/>
            <a:ext cx="760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Clés</a:t>
            </a:r>
            <a:endParaRPr lang="fr-FR" dirty="0"/>
          </a:p>
        </p:txBody>
      </p:sp>
      <p:cxnSp>
        <p:nvCxnSpPr>
          <p:cNvPr id="20" name="Straight Arrow Connector 19"/>
          <p:cNvCxnSpPr>
            <a:stCxn id="19" idx="3"/>
            <a:endCxn id="13" idx="1"/>
          </p:cNvCxnSpPr>
          <p:nvPr/>
        </p:nvCxnSpPr>
        <p:spPr>
          <a:xfrm>
            <a:off x="1394843" y="2422399"/>
            <a:ext cx="1343595" cy="73628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9" idx="3"/>
            <a:endCxn id="16" idx="1"/>
          </p:cNvCxnSpPr>
          <p:nvPr/>
        </p:nvCxnSpPr>
        <p:spPr>
          <a:xfrm flipV="1">
            <a:off x="1394843" y="2237734"/>
            <a:ext cx="2285778" cy="184665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738437" y="3532578"/>
            <a:ext cx="90487" cy="7621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2738438" y="3120571"/>
            <a:ext cx="90487" cy="7621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5007771" y="3532578"/>
            <a:ext cx="90487" cy="7621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5010152" y="3137439"/>
            <a:ext cx="90487" cy="7621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3680621" y="2199625"/>
            <a:ext cx="90487" cy="7621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4076702" y="2203989"/>
            <a:ext cx="90487" cy="7621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3680621" y="4466575"/>
            <a:ext cx="90487" cy="7621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4076702" y="4470939"/>
            <a:ext cx="90487" cy="7621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TextBox 24"/>
          <p:cNvSpPr txBox="1"/>
          <p:nvPr/>
        </p:nvSpPr>
        <p:spPr>
          <a:xfrm>
            <a:off x="265236" y="5242237"/>
            <a:ext cx="2401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Emplacement pour les vessies</a:t>
            </a:r>
            <a:endParaRPr lang="fr-FR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2362954" y="4547157"/>
            <a:ext cx="1991763" cy="69508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2362954" y="4547157"/>
            <a:ext cx="951755" cy="69508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005147" y="1450730"/>
            <a:ext cx="3147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Force électromagnétique :</a:t>
            </a:r>
          </a:p>
          <a:p>
            <a:r>
              <a:rPr lang="fr-FR" b="1" dirty="0" smtClean="0"/>
              <a:t>5300 </a:t>
            </a:r>
            <a:r>
              <a:rPr lang="fr-FR" b="1" dirty="0" err="1" smtClean="0"/>
              <a:t>kN</a:t>
            </a:r>
            <a:r>
              <a:rPr lang="fr-FR" b="1" dirty="0" smtClean="0"/>
              <a:t>/m </a:t>
            </a:r>
            <a:r>
              <a:rPr lang="fr-FR" dirty="0" smtClean="0"/>
              <a:t>par paire d’octant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5167313" y="2097061"/>
            <a:ext cx="1062037" cy="127260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46" t="39116" r="7604" b="18334"/>
          <a:stretch/>
        </p:blipFill>
        <p:spPr bwMode="auto">
          <a:xfrm>
            <a:off x="5920153" y="3629492"/>
            <a:ext cx="3223847" cy="2078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2808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SQXF </a:t>
            </a:r>
            <a:r>
              <a:rPr lang="fr-FR" sz="3200" dirty="0" smtClean="0"/>
              <a:t>Précontrainte longitudinale</a:t>
            </a:r>
            <a:endParaRPr lang="fr-FR" dirty="0"/>
          </a:p>
        </p:txBody>
      </p:sp>
      <p:pic>
        <p:nvPicPr>
          <p:cNvPr id="3074" name="Picture 2" descr="\\cern.ch\dfs\Users\n\nperay\Documents\GRT Pictures\QXF compression system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89959" y="2936631"/>
            <a:ext cx="6647419" cy="3191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cern.ch\dfs\Users\n\nperay\Documents\GRT Pictures\QXF compression systeme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7054" y="1148527"/>
            <a:ext cx="4602026" cy="2732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45391" y="1681509"/>
            <a:ext cx="3494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Effort longitudinal développé par les bobines : </a:t>
            </a:r>
            <a:r>
              <a:rPr lang="fr-FR" b="1" dirty="0" smtClean="0"/>
              <a:t>11200 </a:t>
            </a:r>
            <a:r>
              <a:rPr lang="fr-FR" b="1" dirty="0" err="1" smtClean="0"/>
              <a:t>kN</a:t>
            </a:r>
            <a:endParaRPr lang="fr-FR" b="1" dirty="0" smtClean="0"/>
          </a:p>
        </p:txBody>
      </p:sp>
      <p:sp>
        <p:nvSpPr>
          <p:cNvPr id="3" name="Oval 2"/>
          <p:cNvSpPr/>
          <p:nvPr/>
        </p:nvSpPr>
        <p:spPr>
          <a:xfrm>
            <a:off x="167054" y="2327840"/>
            <a:ext cx="1644161" cy="164748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457200" y="3975322"/>
            <a:ext cx="17320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Système de mise en tension des tirants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106414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Bladders</a:t>
            </a:r>
            <a:r>
              <a:rPr lang="fr-FR" dirty="0" smtClean="0"/>
              <a:t> &amp; Keys </a:t>
            </a:r>
            <a:r>
              <a:rPr lang="fr-FR" sz="3200" dirty="0" smtClean="0"/>
              <a:t>Résumé</a:t>
            </a:r>
            <a:endParaRPr lang="fr-F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 smtClean="0"/>
              <a:t>Fonctions des </a:t>
            </a:r>
            <a:r>
              <a:rPr lang="fr-FR" sz="2000" b="1" dirty="0" err="1" smtClean="0"/>
              <a:t>bladders</a:t>
            </a:r>
            <a:r>
              <a:rPr lang="fr-FR" sz="2000" dirty="0" smtClean="0"/>
              <a:t> (vessies) : insertions des </a:t>
            </a:r>
            <a:r>
              <a:rPr lang="fr-FR" sz="2000" b="1" dirty="0" smtClean="0"/>
              <a:t>clés</a:t>
            </a:r>
          </a:p>
          <a:p>
            <a:endParaRPr lang="fr-FR" sz="2000" b="1" dirty="0" smtClean="0"/>
          </a:p>
          <a:p>
            <a:r>
              <a:rPr lang="fr-FR" sz="2000" dirty="0" smtClean="0"/>
              <a:t>Fonctions des </a:t>
            </a:r>
            <a:r>
              <a:rPr lang="fr-FR" sz="2000" b="1" dirty="0" smtClean="0"/>
              <a:t>clés</a:t>
            </a:r>
            <a:r>
              <a:rPr lang="fr-FR" sz="2000" dirty="0" smtClean="0"/>
              <a:t> : donner une précontraintes à l’aimant </a:t>
            </a:r>
            <a:r>
              <a:rPr lang="fr-FR" sz="2000" b="1" dirty="0" smtClean="0"/>
              <a:t>à chaud </a:t>
            </a:r>
            <a:r>
              <a:rPr lang="fr-FR" sz="2000" dirty="0" smtClean="0"/>
              <a:t>(300K)</a:t>
            </a:r>
          </a:p>
          <a:p>
            <a:endParaRPr lang="fr-FR" sz="2000" dirty="0" smtClean="0"/>
          </a:p>
          <a:p>
            <a:r>
              <a:rPr lang="fr-FR" sz="2000" dirty="0" smtClean="0"/>
              <a:t>Fonction de la</a:t>
            </a:r>
            <a:r>
              <a:rPr lang="fr-FR" sz="2000" b="1" dirty="0" smtClean="0"/>
              <a:t> frette</a:t>
            </a:r>
            <a:r>
              <a:rPr lang="fr-FR" sz="2000" dirty="0" smtClean="0"/>
              <a:t> en alliage d’aluminium : donner la précontrainte nécessaire, </a:t>
            </a:r>
            <a:r>
              <a:rPr lang="fr-FR" sz="2000" b="1" dirty="0" smtClean="0"/>
              <a:t>à froid </a:t>
            </a:r>
            <a:r>
              <a:rPr lang="fr-FR" sz="2000" dirty="0" smtClean="0"/>
              <a:t>(4.2K-1.9K) pour </a:t>
            </a:r>
            <a:r>
              <a:rPr lang="fr-FR" sz="2000" b="1" dirty="0" smtClean="0"/>
              <a:t>lutter contre le déplacement du câble</a:t>
            </a:r>
            <a:r>
              <a:rPr lang="fr-FR" sz="2000" dirty="0" smtClean="0"/>
              <a:t> lors de la monter en puissance.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4956460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8462" y="822576"/>
            <a:ext cx="5794130" cy="2773477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/>
              <a:t>FIN</a:t>
            </a:r>
            <a:br>
              <a:rPr lang="fr-FR" b="1" dirty="0" smtClean="0"/>
            </a:b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>Merci pour votre attention</a:t>
            </a:r>
            <a:endParaRPr lang="fr-FR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045092" y="5624341"/>
            <a:ext cx="16465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tx2"/>
                </a:solidFill>
              </a:rPr>
              <a:t>TE-MSC-MDT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5" name="Picture 4" descr="\\cern.ch\dfs\Users\j\jmunozga\Documents\My Pictures\logo-60years-cern\LOGO-60YEARS-CERN\LOGO-60-PNG\co-branding\small\LOGO-60-CERN-cobranding-small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250"/>
          <a:stretch/>
        </p:blipFill>
        <p:spPr bwMode="auto">
          <a:xfrm>
            <a:off x="2992315" y="4131164"/>
            <a:ext cx="3182353" cy="125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454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Bladders and Keys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 smtClean="0"/>
              <a:t>Fresca2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US" sz="1600" dirty="0" smtClean="0"/>
              <a:t>Introduction</a:t>
            </a:r>
            <a:endParaRPr lang="fr-FR" sz="1600" dirty="0" smtClean="0"/>
          </a:p>
          <a:p>
            <a:pPr marL="962406" lvl="1" indent="-514350">
              <a:buFont typeface="+mj-lt"/>
              <a:buAutoNum type="arabicPeriod"/>
            </a:pPr>
            <a:r>
              <a:rPr lang="fr-FR" sz="1600" dirty="0" smtClean="0"/>
              <a:t>Les composants principaux</a:t>
            </a:r>
          </a:p>
          <a:p>
            <a:pPr marL="962406" lvl="1" indent="-514350">
              <a:buFont typeface="+mj-lt"/>
              <a:buAutoNum type="arabicPeriod"/>
            </a:pPr>
            <a:r>
              <a:rPr lang="fr-FR" sz="1600" dirty="0" smtClean="0"/>
              <a:t>L’assemblage et précontrainte (</a:t>
            </a:r>
            <a:r>
              <a:rPr lang="fr-FR" sz="1600" dirty="0" err="1" smtClean="0"/>
              <a:t>Bladders</a:t>
            </a:r>
            <a:r>
              <a:rPr lang="fr-FR" sz="1600" dirty="0" smtClean="0"/>
              <a:t> and keys)</a:t>
            </a:r>
          </a:p>
          <a:p>
            <a:pPr marL="962406" lvl="1" indent="-514350">
              <a:buFont typeface="+mj-lt"/>
              <a:buAutoNum type="arabicPeriod"/>
            </a:pPr>
            <a:r>
              <a:rPr lang="fr-FR" sz="1600" dirty="0" smtClean="0"/>
              <a:t>L’assemblage et précontrainte (système de compression longitudinale)</a:t>
            </a:r>
          </a:p>
          <a:p>
            <a:pPr marL="962406" lvl="1" indent="-514350">
              <a:buFont typeface="+mj-lt"/>
              <a:buAutoNum type="arabicPeriod"/>
            </a:pPr>
            <a:endParaRPr lang="fr-FR" sz="1800" dirty="0" smtClean="0"/>
          </a:p>
          <a:p>
            <a:r>
              <a:rPr lang="fr-FR" b="1" dirty="0" smtClean="0"/>
              <a:t>SQXF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US" sz="1600" dirty="0"/>
              <a:t>Introduction</a:t>
            </a:r>
            <a:endParaRPr lang="fr-FR" sz="1600" dirty="0"/>
          </a:p>
          <a:p>
            <a:pPr marL="962406" lvl="1" indent="-514350">
              <a:buFont typeface="+mj-lt"/>
              <a:buAutoNum type="arabicPeriod"/>
            </a:pPr>
            <a:r>
              <a:rPr lang="fr-FR" sz="1600" dirty="0"/>
              <a:t>Les composants principaux</a:t>
            </a:r>
          </a:p>
          <a:p>
            <a:pPr marL="962406" lvl="1" indent="-514350">
              <a:buFont typeface="+mj-lt"/>
              <a:buAutoNum type="arabicPeriod"/>
            </a:pPr>
            <a:r>
              <a:rPr lang="fr-FR" sz="1600" dirty="0"/>
              <a:t>L’assemblage et précontrainte (</a:t>
            </a:r>
            <a:r>
              <a:rPr lang="fr-FR" sz="1600" dirty="0" err="1"/>
              <a:t>Bladders</a:t>
            </a:r>
            <a:r>
              <a:rPr lang="fr-FR" sz="1600" dirty="0"/>
              <a:t> and keys)</a:t>
            </a:r>
          </a:p>
          <a:p>
            <a:pPr marL="962406" lvl="1" indent="-514350">
              <a:buFont typeface="+mj-lt"/>
              <a:buAutoNum type="arabicPeriod"/>
            </a:pPr>
            <a:r>
              <a:rPr lang="fr-FR" sz="1600" dirty="0"/>
              <a:t>L’assemblage et précontrainte (système de compression longitudinale)</a:t>
            </a:r>
          </a:p>
          <a:p>
            <a:r>
              <a:rPr lang="en-US" b="1" dirty="0" smtClean="0"/>
              <a:t>Résumé</a:t>
            </a:r>
            <a:endParaRPr lang="fr-FR" b="1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5770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335"/>
            <a:ext cx="8226854" cy="73135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Fresca2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7107"/>
            <a:ext cx="8226854" cy="4667421"/>
          </a:xfrm>
        </p:spPr>
        <p:txBody>
          <a:bodyPr>
            <a:normAutofit/>
          </a:bodyPr>
          <a:lstStyle/>
          <a:p>
            <a:r>
              <a:rPr lang="fr-FR" sz="2400" b="1" dirty="0" smtClean="0"/>
              <a:t>Dipôle</a:t>
            </a:r>
            <a:r>
              <a:rPr lang="fr-FR" sz="2400" dirty="0" smtClean="0"/>
              <a:t> pour une station test d</a:t>
            </a:r>
            <a:r>
              <a:rPr lang="fr-FR" sz="2400" dirty="0"/>
              <a:t>’ échantillons </a:t>
            </a:r>
            <a:r>
              <a:rPr lang="fr-FR" sz="2400" dirty="0" smtClean="0"/>
              <a:t>de câble supraconducteur</a:t>
            </a:r>
          </a:p>
          <a:p>
            <a:r>
              <a:rPr lang="fr-FR" sz="2400" dirty="0" smtClean="0"/>
              <a:t>Bobines en </a:t>
            </a:r>
            <a:r>
              <a:rPr lang="fr-FR" sz="2400" b="1" dirty="0" smtClean="0"/>
              <a:t>Nb</a:t>
            </a:r>
            <a:r>
              <a:rPr lang="fr-FR" sz="1400" b="1" dirty="0" smtClean="0"/>
              <a:t>3</a:t>
            </a:r>
            <a:r>
              <a:rPr lang="fr-FR" sz="2400" b="1" dirty="0" smtClean="0"/>
              <a:t>Sn</a:t>
            </a:r>
          </a:p>
          <a:p>
            <a:r>
              <a:rPr lang="fr-FR" sz="2400" dirty="0" smtClean="0"/>
              <a:t>Champ magnétique : </a:t>
            </a:r>
            <a:r>
              <a:rPr lang="fr-FR" sz="2400" b="1" dirty="0" smtClean="0"/>
              <a:t>13T </a:t>
            </a:r>
            <a:r>
              <a:rPr lang="fr-FR" sz="1800" dirty="0" smtClean="0"/>
              <a:t>(peut monter a 15T) </a:t>
            </a:r>
            <a:endParaRPr lang="fr-FR" sz="2400" dirty="0" smtClean="0"/>
          </a:p>
          <a:p>
            <a:r>
              <a:rPr lang="fr-FR" sz="2400" dirty="0" smtClean="0"/>
              <a:t>Ouverture : 100mm</a:t>
            </a:r>
          </a:p>
          <a:p>
            <a:r>
              <a:rPr lang="fr-FR" sz="2400" dirty="0" smtClean="0"/>
              <a:t>Ø1000x1600 mm3</a:t>
            </a:r>
          </a:p>
          <a:p>
            <a:r>
              <a:rPr lang="fr-FR" sz="2400" dirty="0" smtClean="0"/>
              <a:t>8 Tonnes</a:t>
            </a:r>
            <a:endParaRPr lang="fr-FR" sz="24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9971" y="2613452"/>
            <a:ext cx="5267980" cy="3274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e 1"/>
          <p:cNvGrpSpPr>
            <a:grpSpLocks/>
          </p:cNvGrpSpPr>
          <p:nvPr/>
        </p:nvGrpSpPr>
        <p:grpSpPr bwMode="auto">
          <a:xfrm>
            <a:off x="838200" y="4048124"/>
            <a:ext cx="3138488" cy="1991903"/>
            <a:chOff x="5166352" y="1585913"/>
            <a:chExt cx="3747485" cy="2419159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5166352" y="2785407"/>
              <a:ext cx="1536119" cy="1219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7380408" y="2785407"/>
              <a:ext cx="1533429" cy="1219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166352" y="1585913"/>
              <a:ext cx="1536119" cy="12290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0408" y="1585913"/>
              <a:ext cx="1533429" cy="12290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6244" y="1628944"/>
              <a:ext cx="3455595" cy="2314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95231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Fresca2 </a:t>
            </a:r>
            <a:r>
              <a:rPr lang="fr-FR" sz="3200" dirty="0" smtClean="0"/>
              <a:t>Composants</a:t>
            </a:r>
            <a:endParaRPr lang="fr-FR" sz="2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5350" y="1853208"/>
            <a:ext cx="7305675" cy="4237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03084" y="1120259"/>
            <a:ext cx="759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306227" y="1145685"/>
            <a:ext cx="37418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Système</a:t>
            </a:r>
            <a:r>
              <a:rPr lang="en-US" dirty="0" smtClean="0"/>
              <a:t> de compression longitudinal (</a:t>
            </a:r>
            <a:r>
              <a:rPr lang="fr-FR" dirty="0" smtClean="0"/>
              <a:t>Acier inoxydable + Alliages d’aluminium)</a:t>
            </a:r>
            <a:endParaRPr lang="fr-FR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075839" y="2080483"/>
            <a:ext cx="198135" cy="5603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74907" y="3707368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Bobines</a:t>
            </a:r>
            <a:endParaRPr lang="fr-FR" dirty="0"/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>
          <a:xfrm>
            <a:off x="2193134" y="3892034"/>
            <a:ext cx="1340641" cy="1846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193134" y="3533774"/>
            <a:ext cx="1959766" cy="35826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794439" y="1168553"/>
            <a:ext cx="3578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Culasses magnétiques (fer doux)</a:t>
            </a:r>
            <a:endParaRPr lang="fr-FR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048250" y="1543267"/>
            <a:ext cx="857250" cy="8173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5305425" y="1543267"/>
            <a:ext cx="600076" cy="35526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895036" y="3061037"/>
            <a:ext cx="1789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Frette</a:t>
            </a:r>
            <a:r>
              <a:rPr lang="en-US" dirty="0" smtClean="0"/>
              <a:t> </a:t>
            </a:r>
            <a:r>
              <a:rPr lang="fr-FR" dirty="0" smtClean="0"/>
              <a:t>(Alliages d’aluminium</a:t>
            </a:r>
            <a:r>
              <a:rPr lang="en-US" dirty="0" smtClean="0"/>
              <a:t>)</a:t>
            </a:r>
            <a:endParaRPr lang="fr-FR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7000544" y="3707368"/>
            <a:ext cx="362281" cy="4836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005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n\nperay\Documents\GRT Pictures\Fresca2 coil pack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3770" y="1173936"/>
            <a:ext cx="3611014" cy="2123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Fresca2 </a:t>
            </a:r>
            <a:r>
              <a:rPr lang="en-US" sz="3200" dirty="0" smtClean="0"/>
              <a:t>Assemblage</a:t>
            </a:r>
            <a:endParaRPr lang="fr-FR" sz="4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1502" y="814777"/>
            <a:ext cx="3235229" cy="221760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97116"/>
            <a:ext cx="2127738" cy="2695911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027" name="Picture 3" descr="\\cern.ch\dfs\Workspaces\s\shortmod\Develop\labo 927\HFM\FRESCA2\Structure Mecanique\Validation Assemblage mecanique\Assemblage building180\2013_01_31_coil-pack_IN\DSCN0205_frett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4745" y="3093927"/>
            <a:ext cx="2256757" cy="3009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.ch\dfs\Workspaces\s\shortmod\Develop\labo 927\HFM\FRESCA2\Structure Mecanique\Validation Assemblage mecanique\Assemblage building180\2013_01_31_coil-pack_IN\IMG_193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1502" y="3093927"/>
            <a:ext cx="4012012" cy="3009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036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57" t="37589" r="43324" b="17751"/>
          <a:stretch>
            <a:fillRect/>
          </a:stretch>
        </p:blipFill>
        <p:spPr bwMode="auto">
          <a:xfrm rot="16200000">
            <a:off x="530225" y="1515538"/>
            <a:ext cx="1725822" cy="1375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4" name="Picture 33" descr="Fresca2vsSMCvsRMC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988447" y="1238122"/>
            <a:ext cx="4651903" cy="45817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Fresca2 </a:t>
            </a:r>
            <a:r>
              <a:rPr lang="en-US" sz="3200" dirty="0" smtClean="0"/>
              <a:t>Assemblage</a:t>
            </a:r>
            <a:endParaRPr lang="fr-FR" sz="3200" dirty="0"/>
          </a:p>
        </p:txBody>
      </p:sp>
      <p:sp>
        <p:nvSpPr>
          <p:cNvPr id="4" name="Rectangle 3"/>
          <p:cNvSpPr/>
          <p:nvPr/>
        </p:nvSpPr>
        <p:spPr>
          <a:xfrm>
            <a:off x="5943600" y="2924175"/>
            <a:ext cx="370799" cy="12096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6314399" y="2924175"/>
            <a:ext cx="370799" cy="12096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6636346" y="4133850"/>
            <a:ext cx="692748" cy="14197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329093" y="5553640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Bobines</a:t>
            </a:r>
            <a:endParaRPr lang="fr-FR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6314399" y="2133600"/>
            <a:ext cx="0" cy="790576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314399" y="4133850"/>
            <a:ext cx="0" cy="819150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392917" y="1173935"/>
            <a:ext cx="24082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Forces électromagnétiques</a:t>
            </a:r>
          </a:p>
          <a:p>
            <a:r>
              <a:rPr lang="en-US" b="1" dirty="0" smtClean="0"/>
              <a:t>7580</a:t>
            </a:r>
            <a:r>
              <a:rPr lang="en-US" dirty="0" smtClean="0"/>
              <a:t> </a:t>
            </a:r>
            <a:r>
              <a:rPr lang="en-US" b="1" dirty="0" err="1" smtClean="0"/>
              <a:t>kN</a:t>
            </a:r>
            <a:r>
              <a:rPr lang="en-US" dirty="0" smtClean="0"/>
              <a:t> / quadrant</a:t>
            </a:r>
            <a:endParaRPr lang="fr-FR" dirty="0"/>
          </a:p>
        </p:txBody>
      </p:sp>
      <p:cxnSp>
        <p:nvCxnSpPr>
          <p:cNvPr id="20" name="Straight Arrow Connector 19"/>
          <p:cNvCxnSpPr>
            <a:stCxn id="18" idx="3"/>
          </p:cNvCxnSpPr>
          <p:nvPr/>
        </p:nvCxnSpPr>
        <p:spPr>
          <a:xfrm>
            <a:off x="4801210" y="1635600"/>
            <a:ext cx="1513188" cy="49800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4" idx="1"/>
          </p:cNvCxnSpPr>
          <p:nvPr/>
        </p:nvCxnSpPr>
        <p:spPr>
          <a:xfrm flipH="1" flipV="1">
            <a:off x="5686425" y="3529012"/>
            <a:ext cx="257175" cy="1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685198" y="3529014"/>
            <a:ext cx="239477" cy="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8" idx="3"/>
          </p:cNvCxnSpPr>
          <p:nvPr/>
        </p:nvCxnSpPr>
        <p:spPr>
          <a:xfrm>
            <a:off x="4801210" y="1635600"/>
            <a:ext cx="885215" cy="189341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36" t="31631" r="35806" b="14667"/>
          <a:stretch>
            <a:fillRect/>
          </a:stretch>
        </p:blipFill>
        <p:spPr bwMode="auto">
          <a:xfrm rot="16200000">
            <a:off x="1455483" y="3096310"/>
            <a:ext cx="2954315" cy="2461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10796" r="74313" b="26341"/>
          <a:stretch>
            <a:fillRect/>
          </a:stretch>
        </p:blipFill>
        <p:spPr bwMode="auto">
          <a:xfrm>
            <a:off x="494762" y="2856993"/>
            <a:ext cx="667288" cy="288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96075" y="5804242"/>
            <a:ext cx="44614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Simulation magnétique dans un quart de la section de la bobine</a:t>
            </a:r>
            <a:endParaRPr lang="fr-FR" sz="1200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3036063" y="2351262"/>
            <a:ext cx="0" cy="790576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8" idx="2"/>
          </p:cNvCxnSpPr>
          <p:nvPr/>
        </p:nvCxnSpPr>
        <p:spPr>
          <a:xfrm flipH="1">
            <a:off x="3147646" y="2097265"/>
            <a:ext cx="449418" cy="329412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7201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Fresca2vsSMCvsRMC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988447" y="1238122"/>
            <a:ext cx="4651903" cy="45817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Fresca2 </a:t>
            </a:r>
            <a:r>
              <a:rPr lang="en-US" sz="3200" dirty="0"/>
              <a:t>A</a:t>
            </a:r>
            <a:r>
              <a:rPr lang="en-US" sz="3200" dirty="0" smtClean="0"/>
              <a:t>ssemblage</a:t>
            </a:r>
            <a:endParaRPr lang="fr-FR" sz="3200" dirty="0"/>
          </a:p>
        </p:txBody>
      </p:sp>
      <p:sp>
        <p:nvSpPr>
          <p:cNvPr id="4" name="Rectangle 3"/>
          <p:cNvSpPr/>
          <p:nvPr/>
        </p:nvSpPr>
        <p:spPr>
          <a:xfrm>
            <a:off x="5943600" y="2924175"/>
            <a:ext cx="370799" cy="12096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6314399" y="2924175"/>
            <a:ext cx="370799" cy="12096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7138349" y="5467408"/>
            <a:ext cx="2005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Emplacements pour les vessies</a:t>
            </a:r>
            <a:endParaRPr lang="fr-FR" dirty="0"/>
          </a:p>
        </p:txBody>
      </p:sp>
      <p:sp>
        <p:nvSpPr>
          <p:cNvPr id="18" name="TextBox 17"/>
          <p:cNvSpPr txBox="1"/>
          <p:nvPr/>
        </p:nvSpPr>
        <p:spPr>
          <a:xfrm>
            <a:off x="3183527" y="1380709"/>
            <a:ext cx="708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Clés</a:t>
            </a:r>
            <a:endParaRPr lang="fr-FR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790950" y="1750041"/>
            <a:ext cx="2190623" cy="80687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4" idx="1"/>
          </p:cNvCxnSpPr>
          <p:nvPr/>
        </p:nvCxnSpPr>
        <p:spPr>
          <a:xfrm flipH="1" flipV="1">
            <a:off x="5686425" y="3529012"/>
            <a:ext cx="257175" cy="1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685198" y="3529014"/>
            <a:ext cx="239477" cy="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790950" y="1750041"/>
            <a:ext cx="1561973" cy="1659909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991225" y="2614613"/>
            <a:ext cx="100013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6491287" y="2608897"/>
            <a:ext cx="100013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6499798" y="4348163"/>
            <a:ext cx="100013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5990210" y="4348163"/>
            <a:ext cx="100013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7241032" y="3529014"/>
            <a:ext cx="50006" cy="1076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7241032" y="3356134"/>
            <a:ext cx="50006" cy="1076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5314950" y="3529014"/>
            <a:ext cx="50006" cy="1076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5314950" y="3356134"/>
            <a:ext cx="50006" cy="1076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6804936" y="4393882"/>
            <a:ext cx="710289" cy="1165095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\\cern.ch\dfs\Users\n\nperay\Desktop\DSC0430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34"/>
          <a:stretch/>
        </p:blipFill>
        <p:spPr bwMode="auto">
          <a:xfrm>
            <a:off x="4149111" y="4432469"/>
            <a:ext cx="1659549" cy="168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6" descr="\\cern.ch\dfs\Workspaces\s\shortmod\Develop\labo 927\HFM\FRESCA2\Structure Mecanique\Validation Assemblage mecanique\Assemblage building180\2013_02_21_Photos_Groupe\1302031_16-A4-at-144-dp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876" y="1397991"/>
            <a:ext cx="2585651" cy="2017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1323975" y="2433987"/>
            <a:ext cx="566726" cy="4412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Oval 32"/>
          <p:cNvSpPr/>
          <p:nvPr/>
        </p:nvSpPr>
        <p:spPr>
          <a:xfrm>
            <a:off x="2043101" y="2308259"/>
            <a:ext cx="566726" cy="4412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46" name="Group 45"/>
          <p:cNvGrpSpPr/>
          <p:nvPr/>
        </p:nvGrpSpPr>
        <p:grpSpPr>
          <a:xfrm>
            <a:off x="149534" y="3741638"/>
            <a:ext cx="4008614" cy="2226234"/>
            <a:chOff x="4127619" y="3849848"/>
            <a:chExt cx="5066462" cy="2524604"/>
          </a:xfrm>
        </p:grpSpPr>
        <p:pic>
          <p:nvPicPr>
            <p:cNvPr id="47" name="Picture 5" descr="\\Sispcz162\e$\PROJETS\EuCARD HFM\Sous-traitance étude\Fichiers CAO\11-01-12 TR 12012011\avant projet\Images\Bladder + slip.jp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619" y="4376738"/>
              <a:ext cx="4516437" cy="163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8" name="Connecteur droit 7"/>
            <p:cNvCxnSpPr/>
            <p:nvPr/>
          </p:nvCxnSpPr>
          <p:spPr>
            <a:xfrm flipV="1">
              <a:off x="8175745" y="4870824"/>
              <a:ext cx="90221" cy="747339"/>
            </a:xfrm>
            <a:prstGeom prst="line">
              <a:avLst/>
            </a:prstGeom>
            <a:ln w="15875">
              <a:solidFill>
                <a:srgbClr val="FF0000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/>
            <p:cNvSpPr/>
            <p:nvPr/>
          </p:nvSpPr>
          <p:spPr>
            <a:xfrm>
              <a:off x="4297057" y="3849848"/>
              <a:ext cx="2842473" cy="4021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>
                  <a:solidFill>
                    <a:srgbClr val="1F497D"/>
                  </a:solidFill>
                  <a:latin typeface="+mj-lt"/>
                  <a:ea typeface="+mn-ea"/>
                  <a:cs typeface="+mn-cs"/>
                </a:rPr>
                <a:t>Removable insertion shim</a:t>
              </a:r>
            </a:p>
          </p:txBody>
        </p:sp>
        <p:cxnSp>
          <p:nvCxnSpPr>
            <p:cNvPr id="50" name="Connecteur droit 9"/>
            <p:cNvCxnSpPr>
              <a:endCxn id="57" idx="0"/>
            </p:cNvCxnSpPr>
            <p:nvPr/>
          </p:nvCxnSpPr>
          <p:spPr>
            <a:xfrm>
              <a:off x="4494643" y="4649788"/>
              <a:ext cx="837094" cy="858837"/>
            </a:xfrm>
            <a:prstGeom prst="line">
              <a:avLst/>
            </a:prstGeom>
            <a:ln w="15875">
              <a:solidFill>
                <a:srgbClr val="FF0000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10"/>
            <p:cNvCxnSpPr/>
            <p:nvPr/>
          </p:nvCxnSpPr>
          <p:spPr>
            <a:xfrm flipV="1">
              <a:off x="5718294" y="4445847"/>
              <a:ext cx="38157" cy="413495"/>
            </a:xfrm>
            <a:prstGeom prst="line">
              <a:avLst/>
            </a:prstGeom>
            <a:ln w="15875">
              <a:solidFill>
                <a:srgbClr val="FF0000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7337851" y="4034702"/>
              <a:ext cx="1856230" cy="6945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>
                  <a:solidFill>
                    <a:srgbClr val="1F497D"/>
                  </a:solidFill>
                  <a:latin typeface="+mj-lt"/>
                  <a:ea typeface="+mn-ea"/>
                  <a:cs typeface="+mn-cs"/>
                </a:rPr>
                <a:t>2 steel sheets (0.3 mm-thick)</a:t>
              </a:r>
            </a:p>
          </p:txBody>
        </p:sp>
        <p:cxnSp>
          <p:nvCxnSpPr>
            <p:cNvPr id="54" name="Connecteur droit 22"/>
            <p:cNvCxnSpPr>
              <a:stCxn id="57" idx="0"/>
            </p:cNvCxnSpPr>
            <p:nvPr/>
          </p:nvCxnSpPr>
          <p:spPr>
            <a:xfrm flipV="1">
              <a:off x="5331737" y="5294315"/>
              <a:ext cx="1204118" cy="214311"/>
            </a:xfrm>
            <a:prstGeom prst="line">
              <a:avLst/>
            </a:prstGeom>
            <a:ln w="15875">
              <a:solidFill>
                <a:srgbClr val="FF0000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24"/>
            <p:cNvCxnSpPr/>
            <p:nvPr/>
          </p:nvCxnSpPr>
          <p:spPr>
            <a:xfrm flipH="1">
              <a:off x="7237168" y="5618163"/>
              <a:ext cx="217851" cy="395287"/>
            </a:xfrm>
            <a:prstGeom prst="line">
              <a:avLst/>
            </a:prstGeom>
            <a:ln w="15875">
              <a:solidFill>
                <a:srgbClr val="FF0000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tangle 55"/>
            <p:cNvSpPr/>
            <p:nvPr/>
          </p:nvSpPr>
          <p:spPr>
            <a:xfrm>
              <a:off x="6385044" y="5972325"/>
              <a:ext cx="2259012" cy="4021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>
                  <a:solidFill>
                    <a:srgbClr val="1F497D"/>
                  </a:solidFill>
                  <a:latin typeface="+mj-lt"/>
                  <a:ea typeface="+mn-ea"/>
                  <a:cs typeface="+mn-cs"/>
                </a:rPr>
                <a:t>Laser-weld all along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127619" y="5508626"/>
              <a:ext cx="2408236" cy="4021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 smtClean="0">
                  <a:solidFill>
                    <a:srgbClr val="1F497D"/>
                  </a:solidFill>
                  <a:latin typeface="+mj-lt"/>
                  <a:ea typeface="+mn-ea"/>
                  <a:cs typeface="+mn-cs"/>
                </a:rPr>
                <a:t>Water </a:t>
              </a:r>
              <a:r>
                <a:rPr lang="en-US" sz="1600" dirty="0" smtClean="0">
                  <a:solidFill>
                    <a:srgbClr val="1F497D"/>
                  </a:solidFill>
                  <a:latin typeface="+mj-lt"/>
                </a:rPr>
                <a:t>injection</a:t>
              </a:r>
              <a:endParaRPr lang="en-US" sz="1600" dirty="0">
                <a:solidFill>
                  <a:srgbClr val="1F497D"/>
                </a:solidFill>
                <a:latin typeface="+mj-lt"/>
              </a:endParaRPr>
            </a:p>
          </p:txBody>
        </p:sp>
      </p:grpSp>
      <p:cxnSp>
        <p:nvCxnSpPr>
          <p:cNvPr id="59" name="Straight Arrow Connector 58"/>
          <p:cNvCxnSpPr/>
          <p:nvPr/>
        </p:nvCxnSpPr>
        <p:spPr>
          <a:xfrm flipH="1" flipV="1">
            <a:off x="7291038" y="4010026"/>
            <a:ext cx="224187" cy="1548951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6235603" y="677187"/>
            <a:ext cx="25592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Effort développé par un </a:t>
            </a:r>
            <a:r>
              <a:rPr lang="fr-FR" dirty="0" err="1"/>
              <a:t>Bladder</a:t>
            </a:r>
            <a:r>
              <a:rPr lang="fr-FR" dirty="0"/>
              <a:t> a 700 bars : </a:t>
            </a:r>
            <a:r>
              <a:rPr lang="fr-FR" b="1" dirty="0"/>
              <a:t>784kN</a:t>
            </a:r>
          </a:p>
          <a:p>
            <a:endParaRPr lang="fr-FR" dirty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6128999" y="4371022"/>
            <a:ext cx="315677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685198" y="4371022"/>
            <a:ext cx="315677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7713897" y="3503293"/>
            <a:ext cx="315677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5620779" y="4371022"/>
            <a:ext cx="315677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674321" y="2617469"/>
            <a:ext cx="315677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314399" y="4133850"/>
            <a:ext cx="0" cy="819150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6131062" y="2631756"/>
            <a:ext cx="315677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5627923" y="2637472"/>
            <a:ext cx="315677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4570584" y="3503770"/>
            <a:ext cx="315677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333873" y="3809999"/>
            <a:ext cx="0" cy="284969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5331526" y="2924175"/>
            <a:ext cx="0" cy="284969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7266035" y="2924174"/>
            <a:ext cx="0" cy="284969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7266035" y="3803892"/>
            <a:ext cx="0" cy="284969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314399" y="2117558"/>
            <a:ext cx="0" cy="790576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2727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 smtClean="0"/>
              <a:t>Fresca2</a:t>
            </a:r>
            <a:r>
              <a:rPr lang="fr-FR" dirty="0" smtClean="0"/>
              <a:t> </a:t>
            </a:r>
            <a:r>
              <a:rPr lang="fr-FR" sz="2400" dirty="0" smtClean="0"/>
              <a:t>Précontrainte de l’aimant</a:t>
            </a:r>
            <a:endParaRPr lang="fr-FR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29626" y="3782954"/>
            <a:ext cx="2686090" cy="230012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265583" y="1173935"/>
            <a:ext cx="7052060" cy="2381501"/>
            <a:chOff x="541480" y="4084712"/>
            <a:chExt cx="7052060" cy="2381501"/>
          </a:xfrm>
        </p:grpSpPr>
        <p:graphicFrame>
          <p:nvGraphicFramePr>
            <p:cNvPr id="10" name="Chart 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34634310"/>
                </p:ext>
              </p:extLst>
            </p:nvPr>
          </p:nvGraphicFramePr>
          <p:xfrm>
            <a:off x="1148489" y="4084712"/>
            <a:ext cx="6445051" cy="23815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541480" y="4500272"/>
              <a:ext cx="6912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 smtClean="0"/>
                <a:t>MPa</a:t>
              </a:r>
              <a:endParaRPr lang="en-GB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481448" y="1630735"/>
            <a:ext cx="246221" cy="1682063"/>
            <a:chOff x="1757345" y="4541512"/>
            <a:chExt cx="246221" cy="1682063"/>
          </a:xfrm>
        </p:grpSpPr>
        <p:sp>
          <p:nvSpPr>
            <p:cNvPr id="13" name="TextBox 12"/>
            <p:cNvSpPr txBox="1"/>
            <p:nvPr/>
          </p:nvSpPr>
          <p:spPr>
            <a:xfrm rot="16200000">
              <a:off x="1294639" y="5004218"/>
              <a:ext cx="117163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tx2"/>
                  </a:solidFill>
                </a:rPr>
                <a:t>Coil Pack assembly</a:t>
              </a:r>
              <a:endParaRPr lang="en-GB" sz="1000" dirty="0">
                <a:solidFill>
                  <a:schemeClr val="tx2"/>
                </a:solidFill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1874491" y="5713146"/>
              <a:ext cx="0" cy="51042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1831778" y="1653819"/>
            <a:ext cx="1700777" cy="1392742"/>
            <a:chOff x="2107675" y="4564596"/>
            <a:chExt cx="1700777" cy="1392742"/>
          </a:xfrm>
        </p:grpSpPr>
        <p:grpSp>
          <p:nvGrpSpPr>
            <p:cNvPr id="16" name="Group 15"/>
            <p:cNvGrpSpPr/>
            <p:nvPr/>
          </p:nvGrpSpPr>
          <p:grpSpPr>
            <a:xfrm>
              <a:off x="2670310" y="4564596"/>
              <a:ext cx="400110" cy="1250873"/>
              <a:chOff x="1680402" y="4908945"/>
              <a:chExt cx="400110" cy="1250873"/>
            </a:xfrm>
          </p:grpSpPr>
          <p:sp>
            <p:nvSpPr>
              <p:cNvPr id="18" name="TextBox 17"/>
              <p:cNvSpPr txBox="1"/>
              <p:nvPr/>
            </p:nvSpPr>
            <p:spPr>
              <a:xfrm rot="16200000">
                <a:off x="1510235" y="5079112"/>
                <a:ext cx="740444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 smtClean="0">
                    <a:solidFill>
                      <a:schemeClr val="tx2"/>
                    </a:solidFill>
                  </a:rPr>
                  <a:t>Loading operation</a:t>
                </a:r>
                <a:endParaRPr lang="en-GB" sz="1000" dirty="0">
                  <a:solidFill>
                    <a:schemeClr val="tx2"/>
                  </a:solidFill>
                </a:endParaRPr>
              </a:p>
            </p:txBody>
          </p:sp>
          <p:cxnSp>
            <p:nvCxnSpPr>
              <p:cNvPr id="19" name="Straight Arrow Connector 18"/>
              <p:cNvCxnSpPr/>
              <p:nvPr/>
            </p:nvCxnSpPr>
            <p:spPr>
              <a:xfrm>
                <a:off x="1874491" y="5649389"/>
                <a:ext cx="0" cy="51042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Left Bracket 16"/>
            <p:cNvSpPr/>
            <p:nvPr/>
          </p:nvSpPr>
          <p:spPr>
            <a:xfrm rot="4392820">
              <a:off x="2890904" y="5039789"/>
              <a:ext cx="134320" cy="1700777"/>
            </a:xfrm>
            <a:prstGeom prst="leftBracket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827753" y="1672587"/>
            <a:ext cx="553998" cy="1129780"/>
            <a:chOff x="1748724" y="4391861"/>
            <a:chExt cx="553998" cy="1244150"/>
          </a:xfrm>
        </p:grpSpPr>
        <p:sp>
          <p:nvSpPr>
            <p:cNvPr id="21" name="TextBox 20"/>
            <p:cNvSpPr txBox="1"/>
            <p:nvPr/>
          </p:nvSpPr>
          <p:spPr>
            <a:xfrm rot="16200000">
              <a:off x="1512216" y="4628369"/>
              <a:ext cx="1027014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tx2"/>
                  </a:solidFill>
                </a:rPr>
                <a:t>Final loading configuration @ 300K</a:t>
              </a:r>
              <a:endParaRPr lang="en-GB" sz="1000" dirty="0">
                <a:solidFill>
                  <a:schemeClr val="tx2"/>
                </a:solidFill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2052567" y="5418875"/>
              <a:ext cx="0" cy="21713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5048349" y="1897519"/>
            <a:ext cx="400110" cy="1629794"/>
            <a:chOff x="5324246" y="4808296"/>
            <a:chExt cx="400110" cy="1629794"/>
          </a:xfrm>
        </p:grpSpPr>
        <p:sp>
          <p:nvSpPr>
            <p:cNvPr id="24" name="TextBox 23"/>
            <p:cNvSpPr txBox="1"/>
            <p:nvPr/>
          </p:nvSpPr>
          <p:spPr>
            <a:xfrm rot="16200000">
              <a:off x="4847640" y="5561375"/>
              <a:ext cx="1353321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tx2"/>
                  </a:solidFill>
                </a:rPr>
                <a:t>Final loading configuration @ 4.3K</a:t>
              </a:r>
              <a:endParaRPr lang="en-GB" sz="1000" dirty="0">
                <a:solidFill>
                  <a:schemeClr val="tx2"/>
                </a:solidFill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5524299" y="4808296"/>
              <a:ext cx="0" cy="2448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4668484" y="2328645"/>
            <a:ext cx="182353" cy="1387076"/>
            <a:chOff x="5401190" y="4432640"/>
            <a:chExt cx="246221" cy="1822679"/>
          </a:xfrm>
        </p:grpSpPr>
        <p:sp>
          <p:nvSpPr>
            <p:cNvPr id="27" name="TextBox 26"/>
            <p:cNvSpPr txBox="1"/>
            <p:nvPr/>
          </p:nvSpPr>
          <p:spPr>
            <a:xfrm rot="16200000">
              <a:off x="4967137" y="5575045"/>
              <a:ext cx="1114327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tx2"/>
                  </a:solidFill>
                </a:rPr>
                <a:t>Cool-down</a:t>
              </a:r>
              <a:endParaRPr lang="en-GB" sz="1000" dirty="0">
                <a:solidFill>
                  <a:schemeClr val="tx2"/>
                </a:solidFill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V="1">
              <a:off x="5524298" y="4432640"/>
              <a:ext cx="0" cy="62054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5673417" y="2395879"/>
            <a:ext cx="246221" cy="1387075"/>
            <a:chOff x="5409594" y="4432640"/>
            <a:chExt cx="229412" cy="1822678"/>
          </a:xfrm>
        </p:grpSpPr>
        <p:sp>
          <p:nvSpPr>
            <p:cNvPr id="30" name="TextBox 29"/>
            <p:cNvSpPr txBox="1"/>
            <p:nvPr/>
          </p:nvSpPr>
          <p:spPr>
            <a:xfrm rot="16200000">
              <a:off x="4967137" y="5583449"/>
              <a:ext cx="1114326" cy="22941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tx2"/>
                  </a:solidFill>
                </a:rPr>
                <a:t>Powering</a:t>
              </a:r>
              <a:endParaRPr lang="en-GB" sz="1000" dirty="0">
                <a:solidFill>
                  <a:schemeClr val="tx2"/>
                </a:solidFill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V="1">
              <a:off x="5524298" y="4432640"/>
              <a:ext cx="0" cy="62054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6129866" y="1859883"/>
            <a:ext cx="246221" cy="1218183"/>
            <a:chOff x="1730178" y="5005392"/>
            <a:chExt cx="246221" cy="1218183"/>
          </a:xfrm>
        </p:grpSpPr>
        <p:sp>
          <p:nvSpPr>
            <p:cNvPr id="33" name="TextBox 32"/>
            <p:cNvSpPr txBox="1"/>
            <p:nvPr/>
          </p:nvSpPr>
          <p:spPr>
            <a:xfrm rot="16200000">
              <a:off x="1499412" y="5236158"/>
              <a:ext cx="70775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tx2"/>
                  </a:solidFill>
                </a:rPr>
                <a:t>Quench</a:t>
              </a:r>
              <a:endParaRPr lang="en-GB" sz="1000" dirty="0">
                <a:solidFill>
                  <a:schemeClr val="tx2"/>
                </a:solidFill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1867699" y="5713146"/>
              <a:ext cx="0" cy="51042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6593020" y="1859884"/>
            <a:ext cx="400110" cy="1629794"/>
            <a:chOff x="5324246" y="4808296"/>
            <a:chExt cx="400110" cy="1629794"/>
          </a:xfrm>
        </p:grpSpPr>
        <p:sp>
          <p:nvSpPr>
            <p:cNvPr id="36" name="TextBox 35"/>
            <p:cNvSpPr txBox="1"/>
            <p:nvPr/>
          </p:nvSpPr>
          <p:spPr>
            <a:xfrm rot="16200000">
              <a:off x="4847640" y="5561375"/>
              <a:ext cx="1353321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tx2"/>
                  </a:solidFill>
                </a:rPr>
                <a:t>Back to normal configuration @ 4.3K</a:t>
              </a:r>
              <a:endParaRPr lang="en-GB" sz="1000" dirty="0">
                <a:solidFill>
                  <a:schemeClr val="tx2"/>
                </a:solidFill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V="1">
              <a:off x="5524299" y="4808296"/>
              <a:ext cx="0" cy="2448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6332732" y="6342671"/>
            <a:ext cx="22349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Contribution de J.C Perez</a:t>
            </a:r>
            <a:endParaRPr lang="fr-FR" sz="1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074" name="Picture 2" descr="\\cern.ch\dfs\Workspaces\s\shortmod\Develop\labo 927\HFM\FRESCA2\Structure Mecanique\Validation Assemblage mecanique\Assemblage building180\2013_02_12_long_compression_system\DSCN296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528" y="4133331"/>
            <a:ext cx="2658440" cy="199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690542" y="35627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Clés</a:t>
            </a:r>
            <a:endParaRPr lang="fr-FR" dirty="0"/>
          </a:p>
        </p:txBody>
      </p:sp>
      <p:cxnSp>
        <p:nvCxnSpPr>
          <p:cNvPr id="8" name="Straight Arrow Connector 7"/>
          <p:cNvCxnSpPr>
            <a:stCxn id="6" idx="2"/>
          </p:cNvCxnSpPr>
          <p:nvPr/>
        </p:nvCxnSpPr>
        <p:spPr>
          <a:xfrm flipH="1">
            <a:off x="6893169" y="3932082"/>
            <a:ext cx="120539" cy="10009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6" idx="2"/>
          </p:cNvCxnSpPr>
          <p:nvPr/>
        </p:nvCxnSpPr>
        <p:spPr>
          <a:xfrm>
            <a:off x="7013708" y="3932082"/>
            <a:ext cx="303935" cy="10009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269750" y="5579431"/>
            <a:ext cx="979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Vessies</a:t>
            </a:r>
          </a:p>
        </p:txBody>
      </p:sp>
      <p:cxnSp>
        <p:nvCxnSpPr>
          <p:cNvPr id="44" name="Straight Arrow Connector 43"/>
          <p:cNvCxnSpPr>
            <a:stCxn id="43" idx="3"/>
          </p:cNvCxnSpPr>
          <p:nvPr/>
        </p:nvCxnSpPr>
        <p:spPr>
          <a:xfrm flipV="1">
            <a:off x="5249570" y="5046785"/>
            <a:ext cx="1203461" cy="7173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43" idx="3"/>
          </p:cNvCxnSpPr>
          <p:nvPr/>
        </p:nvCxnSpPr>
        <p:spPr>
          <a:xfrm flipV="1">
            <a:off x="5249570" y="5046785"/>
            <a:ext cx="2303022" cy="7173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43" idx="3"/>
          </p:cNvCxnSpPr>
          <p:nvPr/>
        </p:nvCxnSpPr>
        <p:spPr>
          <a:xfrm flipV="1">
            <a:off x="5249570" y="5046785"/>
            <a:ext cx="1810653" cy="7173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441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 smtClean="0"/>
              <a:t>Fresca2 </a:t>
            </a:r>
            <a:r>
              <a:rPr lang="fr-FR" sz="2400" dirty="0" smtClean="0"/>
              <a:t>Compression longitudinale</a:t>
            </a:r>
            <a:endParaRPr lang="fr-F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7014" y="1077790"/>
            <a:ext cx="4577040" cy="2238712"/>
          </a:xfrm>
        </p:spPr>
        <p:txBody>
          <a:bodyPr>
            <a:normAutofit fontScale="77500" lnSpcReduction="20000"/>
          </a:bodyPr>
          <a:lstStyle/>
          <a:p>
            <a:pPr marL="36576" indent="0" algn="r">
              <a:buNone/>
            </a:pPr>
            <a:r>
              <a:rPr lang="fr-FR" sz="1900" dirty="0" smtClean="0"/>
              <a:t>Le </a:t>
            </a:r>
            <a:r>
              <a:rPr lang="fr-FR" sz="1900" b="1" dirty="0" smtClean="0"/>
              <a:t>système de compression longitudinale </a:t>
            </a:r>
            <a:r>
              <a:rPr lang="fr-FR" sz="1900" dirty="0" smtClean="0"/>
              <a:t>a pour but de minimiser les déplacement du câble conducteur dans l’axe longitudinale de l’aimant.</a:t>
            </a:r>
          </a:p>
          <a:p>
            <a:pPr marL="36576" indent="0" algn="r">
              <a:buNone/>
            </a:pPr>
            <a:r>
              <a:rPr lang="fr-FR" sz="1900" dirty="0" smtClean="0"/>
              <a:t> </a:t>
            </a:r>
          </a:p>
          <a:p>
            <a:pPr marL="36576" indent="0" algn="r">
              <a:buNone/>
            </a:pPr>
            <a:endParaRPr lang="fr-FR" sz="1900" dirty="0" smtClean="0">
              <a:solidFill>
                <a:srgbClr val="1F497D"/>
              </a:solidFill>
            </a:endParaRPr>
          </a:p>
          <a:p>
            <a:pPr marL="36576" indent="0" algn="ctr">
              <a:buNone/>
            </a:pPr>
            <a:r>
              <a:rPr lang="fr-FR" sz="1900" dirty="0" smtClean="0"/>
              <a:t>Efforts axiaux dans les tirants @4.2K et a 13T: </a:t>
            </a:r>
            <a:r>
              <a:rPr lang="fr-FR" sz="1900" b="1" dirty="0" smtClean="0"/>
              <a:t>2800 </a:t>
            </a:r>
            <a:r>
              <a:rPr lang="fr-FR" sz="1900" b="1" dirty="0" err="1" smtClean="0"/>
              <a:t>kN</a:t>
            </a:r>
            <a:endParaRPr lang="fr-FR" sz="1900" b="1" dirty="0" smtClean="0"/>
          </a:p>
          <a:p>
            <a:pPr algn="r">
              <a:defRPr/>
            </a:pPr>
            <a:endParaRPr lang="fr-FR" sz="1900" dirty="0" smtClean="0"/>
          </a:p>
          <a:p>
            <a:pPr marL="36576" indent="0" algn="r">
              <a:buNone/>
              <a:defRPr/>
            </a:pPr>
            <a:r>
              <a:rPr lang="fr-FR" sz="1900" dirty="0" smtClean="0"/>
              <a:t>Précontrainte a 300K </a:t>
            </a:r>
            <a:r>
              <a:rPr lang="fr-FR" sz="1900" b="1" dirty="0" smtClean="0"/>
              <a:t>150 </a:t>
            </a:r>
            <a:r>
              <a:rPr lang="fr-FR" sz="1900" b="1" dirty="0" err="1" smtClean="0"/>
              <a:t>MPa</a:t>
            </a:r>
            <a:r>
              <a:rPr lang="fr-FR" sz="1900" b="1" dirty="0" smtClean="0"/>
              <a:t> </a:t>
            </a:r>
          </a:p>
          <a:p>
            <a:pPr marL="36576" indent="0" algn="r">
              <a:buNone/>
              <a:defRPr/>
            </a:pPr>
            <a:r>
              <a:rPr lang="fr-FR" sz="1900" dirty="0" smtClean="0"/>
              <a:t>Précontrainte dans les tirants a 4.2K </a:t>
            </a:r>
            <a:r>
              <a:rPr lang="fr-FR" sz="1900" b="1" dirty="0" smtClean="0"/>
              <a:t>260 </a:t>
            </a:r>
            <a:r>
              <a:rPr lang="fr-FR" sz="1900" b="1" dirty="0" err="1" smtClean="0"/>
              <a:t>MPa</a:t>
            </a:r>
            <a:endParaRPr lang="fr-FR" sz="1900" b="1" dirty="0" smtClean="0"/>
          </a:p>
          <a:p>
            <a:pPr marL="36576" indent="0" algn="r">
              <a:buNone/>
            </a:pPr>
            <a:endParaRPr lang="fr-FR" sz="19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461" y="1173935"/>
            <a:ext cx="3560886" cy="1771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 descr="\\CERN\dfs\Workspaces\j\jmunozgaWorkSpace\FRESCA2\FRESCA2_strain-gauges-measurements\FRESCA2_1LN2 - v10_f0.1_MDGW47\RODS_longitudinal_FRESCA2_cooldown_stress.e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769" y="3024554"/>
            <a:ext cx="3973016" cy="298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21909" y="6286472"/>
            <a:ext cx="27510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90000"/>
                  </a:schemeClr>
                </a:solidFill>
              </a:rPr>
              <a:t>Contribution de J. Munoz Garcia</a:t>
            </a:r>
            <a:endParaRPr lang="fr-FR" sz="1400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Content Placeholder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1682" y="3280071"/>
            <a:ext cx="2752372" cy="272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4471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CERN.potx</Template>
  <TotalTime>3</TotalTime>
  <Words>448</Words>
  <Application>Microsoft Macintosh PowerPoint</Application>
  <PresentationFormat>On-screen Show (4:3)</PresentationFormat>
  <Paragraphs>98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CERN</vt:lpstr>
      <vt:lpstr>Conception mécanique Partie 2 :  La technologie Bladders &amp; Keys</vt:lpstr>
      <vt:lpstr>Bladders and Keys</vt:lpstr>
      <vt:lpstr>Fresca2</vt:lpstr>
      <vt:lpstr>Fresca2 Composants</vt:lpstr>
      <vt:lpstr>Fresca2 Assemblage</vt:lpstr>
      <vt:lpstr>Fresca2 Assemblage</vt:lpstr>
      <vt:lpstr>Fresca2 Assemblage</vt:lpstr>
      <vt:lpstr>Fresca2 Précontrainte de l’aimant</vt:lpstr>
      <vt:lpstr>Fresca2 Compression longitudinale</vt:lpstr>
      <vt:lpstr>Fresca2 Compression longitudinale</vt:lpstr>
      <vt:lpstr>SQXF</vt:lpstr>
      <vt:lpstr>SQXF Composants</vt:lpstr>
      <vt:lpstr>SQXF</vt:lpstr>
      <vt:lpstr>SQXF Précontrainte longitudinale</vt:lpstr>
      <vt:lpstr>Bladders &amp; Keys Résumé</vt:lpstr>
      <vt:lpstr>FIN  Merci pour votre attention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Smekens</dc:creator>
  <cp:lastModifiedBy>David Smekens</cp:lastModifiedBy>
  <cp:revision>157</cp:revision>
  <cp:lastPrinted>2014-05-28T12:45:59Z</cp:lastPrinted>
  <dcterms:created xsi:type="dcterms:W3CDTF">2012-10-28T16:25:57Z</dcterms:created>
  <dcterms:modified xsi:type="dcterms:W3CDTF">2014-06-04T06:45:30Z</dcterms:modified>
</cp:coreProperties>
</file>