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65" r:id="rId3"/>
    <p:sldId id="271" r:id="rId4"/>
    <p:sldId id="276" r:id="rId5"/>
    <p:sldId id="277" r:id="rId6"/>
    <p:sldId id="273" r:id="rId7"/>
    <p:sldId id="259" r:id="rId8"/>
    <p:sldId id="275" r:id="rId9"/>
    <p:sldId id="274" r:id="rId10"/>
    <p:sldId id="278" r:id="rId11"/>
    <p:sldId id="261" r:id="rId12"/>
    <p:sldId id="268" r:id="rId13"/>
    <p:sldId id="269" r:id="rId14"/>
    <p:sldId id="26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3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368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7314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9721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927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562632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692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7511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165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9434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1172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9511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6304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5758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9996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8329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3054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108F9-BC8E-4536-A9B4-74C65E55392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E754239-AB07-4214-9C7D-967F1E3BC9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662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Optical Pumping Simulations of Copper and Magnesium Isotopes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Julie Hammond</a:t>
            </a:r>
            <a:br>
              <a:rPr lang="en-US" dirty="0" smtClean="0"/>
            </a:br>
            <a:r>
              <a:rPr lang="en-US" dirty="0" smtClean="0"/>
              <a:t>Boston University</a:t>
            </a:r>
            <a:br>
              <a:rPr lang="en-US" dirty="0" smtClean="0"/>
            </a:br>
            <a:r>
              <a:rPr lang="en-US" dirty="0" smtClean="0"/>
              <a:t>ISOLDE CERN</a:t>
            </a:r>
            <a:br>
              <a:rPr lang="en-US" dirty="0" smtClean="0"/>
            </a:br>
            <a:r>
              <a:rPr lang="en-US" dirty="0" smtClean="0"/>
              <a:t>11.5.14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54775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220" y="751845"/>
            <a:ext cx="8934450" cy="36290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3683" y="146649"/>
            <a:ext cx="6185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Another variable: Time of Interaction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85668" y="4477109"/>
            <a:ext cx="67544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Constraints: 60keV beam, 2m optical pumping length</a:t>
            </a:r>
          </a:p>
          <a:p>
            <a:r>
              <a:rPr lang="en-US" dirty="0"/>
              <a:t> </a:t>
            </a:r>
            <a:r>
              <a:rPr lang="en-US" dirty="0" smtClean="0"/>
              <a:t>    =&gt; interaction time is given:</a:t>
            </a:r>
          </a:p>
          <a:p>
            <a:r>
              <a:rPr lang="en-US" dirty="0"/>
              <a:t> </a:t>
            </a:r>
            <a:r>
              <a:rPr lang="en-US" dirty="0" smtClean="0"/>
              <a:t>         31Mg: 3.28 </a:t>
            </a:r>
            <a:r>
              <a:rPr lang="el-GR" dirty="0" smtClean="0"/>
              <a:t>μ</a:t>
            </a:r>
            <a:r>
              <a:rPr lang="en-US" dirty="0" smtClean="0"/>
              <a:t>s</a:t>
            </a:r>
          </a:p>
          <a:p>
            <a:r>
              <a:rPr lang="en-US" dirty="0" smtClean="0"/>
              <a:t>          58Cu: 4.49 </a:t>
            </a:r>
            <a:r>
              <a:rPr lang="el-GR" dirty="0" smtClean="0"/>
              <a:t>μ</a:t>
            </a:r>
            <a:r>
              <a:rPr lang="en-US" dirty="0" smtClean="0"/>
              <a:t>s</a:t>
            </a:r>
          </a:p>
          <a:p>
            <a:r>
              <a:rPr lang="en-US" dirty="0" smtClean="0"/>
              <a:t>          74Cu: 5.07 </a:t>
            </a:r>
            <a:r>
              <a:rPr lang="el-GR" dirty="0" smtClean="0"/>
              <a:t>μ</a:t>
            </a:r>
            <a:r>
              <a:rPr lang="en-US" dirty="0" smtClean="0"/>
              <a:t>s</a:t>
            </a:r>
          </a:p>
          <a:p>
            <a:r>
              <a:rPr lang="en-US" dirty="0"/>
              <a:t> </a:t>
            </a:r>
            <a:r>
              <a:rPr lang="en-US" dirty="0" smtClean="0"/>
              <a:t>         75Cu: 5.11 </a:t>
            </a:r>
            <a:r>
              <a:rPr lang="el-GR" dirty="0" smtClean="0"/>
              <a:t>μ</a:t>
            </a:r>
            <a:r>
              <a:rPr lang="en-US" dirty="0" smtClean="0"/>
              <a:t>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92971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162" y="582283"/>
            <a:ext cx="7535174" cy="56513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17420" y="582283"/>
            <a:ext cx="1561381" cy="3968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13062" y="448573"/>
            <a:ext cx="532537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Asymmetry Factor for 58Cu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5400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0755" y="444258"/>
            <a:ext cx="7412967" cy="55597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26612" y="444258"/>
            <a:ext cx="2251494" cy="3493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55807" y="331965"/>
            <a:ext cx="74445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Asymmetry factor for 74Cu</a:t>
            </a:r>
          </a:p>
        </p:txBody>
      </p:sp>
    </p:spTree>
    <p:extLst>
      <p:ext uri="{BB962C8B-B14F-4D97-AF65-F5344CB8AC3E}">
        <p14:creationId xmlns:p14="http://schemas.microsoft.com/office/powerpoint/2010/main" xmlns="" val="499600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1011" y="288984"/>
            <a:ext cx="7752272" cy="58142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42604" y="288984"/>
            <a:ext cx="1302588" cy="366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096217" y="241463"/>
            <a:ext cx="74445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Asymmetry factor for 75Cu</a:t>
            </a:r>
          </a:p>
        </p:txBody>
      </p:sp>
    </p:spTree>
    <p:extLst>
      <p:ext uri="{BB962C8B-B14F-4D97-AF65-F5344CB8AC3E}">
        <p14:creationId xmlns:p14="http://schemas.microsoft.com/office/powerpoint/2010/main" xmlns="" val="531613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5322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2728" y="465825"/>
            <a:ext cx="7318079" cy="548855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53130" y="589890"/>
            <a:ext cx="1475117" cy="276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916392" y="1069674"/>
            <a:ext cx="1863306" cy="3364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60936" y="433986"/>
            <a:ext cx="250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31Mg s1/2 to p1/2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294626" y="5954384"/>
            <a:ext cx="5676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(Asymmetry factor in red; </a:t>
            </a:r>
          </a:p>
          <a:p>
            <a:r>
              <a:rPr lang="en-US" dirty="0" smtClean="0"/>
              <a:t>other lines correspond to populations.)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1595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3591" y="2195422"/>
            <a:ext cx="4359213" cy="32694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2804" y="2368022"/>
            <a:ext cx="4730989" cy="30968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7970" y="94891"/>
            <a:ext cx="80656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31Mg S</a:t>
            </a:r>
            <a:r>
              <a:rPr lang="en-US" sz="3200" baseline="-25000" dirty="0" smtClean="0"/>
              <a:t>1/2</a:t>
            </a:r>
            <a:r>
              <a:rPr lang="en-US" sz="3200" dirty="0" smtClean="0"/>
              <a:t> to P</a:t>
            </a:r>
            <a:r>
              <a:rPr lang="en-US" sz="3200" baseline="-25000" dirty="0" smtClean="0"/>
              <a:t>1/2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negatively circularly polarized light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962419" y="5464833"/>
            <a:ext cx="338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Trial simulation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96619" y="5464833"/>
            <a:ext cx="4267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Published simulation, for comparison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90648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7970" y="94891"/>
            <a:ext cx="80656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31Mg S</a:t>
            </a:r>
            <a:r>
              <a:rPr lang="en-US" sz="3200" baseline="-25000" dirty="0" smtClean="0"/>
              <a:t>1/2</a:t>
            </a:r>
            <a:r>
              <a:rPr lang="en-US" sz="3200" dirty="0" smtClean="0"/>
              <a:t> to P</a:t>
            </a:r>
            <a:r>
              <a:rPr lang="en-US" sz="3200" baseline="-25000" dirty="0"/>
              <a:t>3</a:t>
            </a:r>
            <a:r>
              <a:rPr lang="en-US" sz="3200" baseline="-25000" dirty="0" smtClean="0"/>
              <a:t>/2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positively circularly polarized light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962419" y="5464833"/>
            <a:ext cx="338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Trial simulation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96619" y="5464833"/>
            <a:ext cx="4267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Published simulation, for comparison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870" y="2262277"/>
            <a:ext cx="4180936" cy="31357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5806" y="2138760"/>
            <a:ext cx="4926833" cy="338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5720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3591" y="2195422"/>
            <a:ext cx="4359213" cy="32694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7970" y="94891"/>
            <a:ext cx="80656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31Mg S</a:t>
            </a:r>
            <a:r>
              <a:rPr lang="en-US" sz="3200" baseline="-25000" dirty="0" smtClean="0"/>
              <a:t>1/2</a:t>
            </a:r>
            <a:r>
              <a:rPr lang="en-US" sz="3200" dirty="0" smtClean="0"/>
              <a:t> to P</a:t>
            </a:r>
            <a:r>
              <a:rPr lang="en-US" sz="3200" baseline="-25000" dirty="0"/>
              <a:t>3</a:t>
            </a:r>
            <a:r>
              <a:rPr lang="en-US" sz="3200" baseline="-25000" dirty="0" smtClean="0"/>
              <a:t>/2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negatively circularly polarized light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962419" y="5464833"/>
            <a:ext cx="338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Trial simulation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96619" y="5464833"/>
            <a:ext cx="4267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Published simulation, for comparison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9854" y="2261521"/>
            <a:ext cx="4182950" cy="31372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9067" y="2346383"/>
            <a:ext cx="4978736" cy="31184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32804" y="2346383"/>
            <a:ext cx="274034" cy="1199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3642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6430" y="833771"/>
            <a:ext cx="9502140" cy="54940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01115" y="5159697"/>
            <a:ext cx="2637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(θ) = 1 + a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* (v/c) *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1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6430" y="310551"/>
            <a:ext cx="8902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Visual Representation of the Asymmetry Factor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86745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0842" y="918710"/>
            <a:ext cx="3358554" cy="25189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22780" y="918710"/>
            <a:ext cx="3358555" cy="25189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84051" y="918710"/>
            <a:ext cx="3358554" cy="25189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354" y="3963838"/>
            <a:ext cx="3341298" cy="25059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40036" y="3963837"/>
            <a:ext cx="3341298" cy="25059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01307" y="3963836"/>
            <a:ext cx="3341298" cy="25059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449568" y="3437626"/>
            <a:ext cx="2307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 W/m</a:t>
            </a:r>
            <a:r>
              <a:rPr lang="en-US" baseline="30000" dirty="0" smtClean="0"/>
              <a:t>2</a:t>
            </a:r>
            <a:r>
              <a:rPr lang="en-US" dirty="0" smtClean="0"/>
              <a:t>; a = -0.419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87092" y="3437626"/>
            <a:ext cx="2546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0 W/m</a:t>
            </a:r>
            <a:r>
              <a:rPr lang="en-US" baseline="30000" dirty="0" smtClean="0"/>
              <a:t>2</a:t>
            </a:r>
            <a:r>
              <a:rPr lang="en-US" dirty="0" smtClean="0"/>
              <a:t>; a = -0.0.298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228537" y="3437626"/>
            <a:ext cx="2374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 W/m</a:t>
            </a:r>
            <a:r>
              <a:rPr lang="en-US" baseline="30000" dirty="0" smtClean="0"/>
              <a:t>2</a:t>
            </a:r>
            <a:r>
              <a:rPr lang="en-US" dirty="0" smtClean="0"/>
              <a:t>; a = -0.182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11055" y="6469809"/>
            <a:ext cx="2428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120 W/m</a:t>
            </a:r>
            <a:r>
              <a:rPr lang="en-US" baseline="30000" dirty="0" smtClean="0"/>
              <a:t>2</a:t>
            </a:r>
            <a:r>
              <a:rPr lang="en-US" dirty="0" smtClean="0"/>
              <a:t>; a = -0.467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05634" y="6442023"/>
            <a:ext cx="252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 W/m</a:t>
            </a:r>
            <a:r>
              <a:rPr lang="en-US" baseline="30000" dirty="0" smtClean="0"/>
              <a:t>2</a:t>
            </a:r>
            <a:r>
              <a:rPr lang="en-US" dirty="0" smtClean="0"/>
              <a:t>; a = -0.495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449567" y="6431791"/>
            <a:ext cx="2493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300 W/m</a:t>
            </a:r>
            <a:r>
              <a:rPr lang="en-US" baseline="30000" dirty="0" smtClean="0"/>
              <a:t>2</a:t>
            </a:r>
            <a:r>
              <a:rPr lang="en-US" dirty="0" smtClean="0"/>
              <a:t>; a = -0.498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414732" y="238610"/>
            <a:ext cx="934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Asymmetry factor of 31Mg as a function of laser intensity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9221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1603" y="3244610"/>
            <a:ext cx="5676900" cy="3543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72947" y="3244610"/>
            <a:ext cx="5676900" cy="3543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275" y="288644"/>
            <a:ext cx="4735902" cy="29559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62973" y="914400"/>
            <a:ext cx="3053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Asymmetry vs. </a:t>
            </a:r>
            <a:r>
              <a:rPr lang="en-US" dirty="0"/>
              <a:t>l</a:t>
            </a:r>
            <a:r>
              <a:rPr lang="en-US" dirty="0" smtClean="0"/>
              <a:t>aser density</a:t>
            </a:r>
          </a:p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23226" y="4332031"/>
            <a:ext cx="2816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translated by -0.5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24422" y="885486"/>
            <a:ext cx="41665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 = 0.5e</a:t>
            </a:r>
            <a:r>
              <a:rPr lang="en-US" baseline="30000" dirty="0" smtClean="0">
                <a:solidFill>
                  <a:srgbClr val="FF0000"/>
                </a:solidFill>
              </a:rPr>
              <a:t>-0.023x</a:t>
            </a:r>
            <a:r>
              <a:rPr lang="en-US" dirty="0" smtClean="0">
                <a:solidFill>
                  <a:srgbClr val="FF0000"/>
                </a:solidFill>
              </a:rPr>
              <a:t> – 0.5</a:t>
            </a:r>
          </a:p>
          <a:p>
            <a:r>
              <a:rPr lang="en-US" dirty="0" smtClean="0"/>
              <a:t>Where a is the asymmetry factor and x is the laser intensity.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624422" y="2321280"/>
            <a:ext cx="4106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-axes are given in MHz laser densities and y-axes correspond to asymmetry factors.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61027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220" y="751845"/>
            <a:ext cx="8934450" cy="36290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3683" y="146649"/>
            <a:ext cx="6185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Another variable: Time of Interaction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076085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200</TotalTime>
  <Words>260</Words>
  <Application>Microsoft Office PowerPoint</Application>
  <PresentationFormat>Custom</PresentationFormat>
  <Paragraphs>45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Facet</vt:lpstr>
      <vt:lpstr>Optical Pumping Simulations of Copper and Magnesium Isotopes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Hammond</dc:creator>
  <cp:lastModifiedBy>ceccucci</cp:lastModifiedBy>
  <cp:revision>25</cp:revision>
  <dcterms:created xsi:type="dcterms:W3CDTF">2014-05-11T19:49:25Z</dcterms:created>
  <dcterms:modified xsi:type="dcterms:W3CDTF">2014-05-12T06:00:42Z</dcterms:modified>
</cp:coreProperties>
</file>