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gif" ContentType="image/gif"/>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72" r:id="rId1"/>
    <p:sldMasterId id="2147483984" r:id="rId2"/>
  </p:sldMasterIdLst>
  <p:notesMasterIdLst>
    <p:notesMasterId r:id="rId30"/>
  </p:notesMasterIdLst>
  <p:sldIdLst>
    <p:sldId id="256" r:id="rId3"/>
    <p:sldId id="272" r:id="rId4"/>
    <p:sldId id="257" r:id="rId5"/>
    <p:sldId id="268" r:id="rId6"/>
    <p:sldId id="269" r:id="rId7"/>
    <p:sldId id="259" r:id="rId8"/>
    <p:sldId id="260" r:id="rId9"/>
    <p:sldId id="270" r:id="rId10"/>
    <p:sldId id="261" r:id="rId11"/>
    <p:sldId id="262" r:id="rId12"/>
    <p:sldId id="263" r:id="rId13"/>
    <p:sldId id="264" r:id="rId14"/>
    <p:sldId id="266" r:id="rId15"/>
    <p:sldId id="273" r:id="rId16"/>
    <p:sldId id="274" r:id="rId17"/>
    <p:sldId id="275" r:id="rId18"/>
    <p:sldId id="276" r:id="rId19"/>
    <p:sldId id="277" r:id="rId20"/>
    <p:sldId id="278" r:id="rId21"/>
    <p:sldId id="279" r:id="rId22"/>
    <p:sldId id="280" r:id="rId23"/>
    <p:sldId id="281" r:id="rId24"/>
    <p:sldId id="282" r:id="rId25"/>
    <p:sldId id="283" r:id="rId26"/>
    <p:sldId id="284" r:id="rId27"/>
    <p:sldId id="285" r:id="rId28"/>
    <p:sldId id="267"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100" d="100"/>
          <a:sy n="100" d="100"/>
        </p:scale>
        <p:origin x="-1888" y="-344"/>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notesMaster" Target="notesMasters/notesMaster1.xml"/><Relationship Id="rId31" Type="http://schemas.openxmlformats.org/officeDocument/2006/relationships/printerSettings" Target="printerSettings/printerSettings1.bin"/><Relationship Id="rId32" Type="http://schemas.openxmlformats.org/officeDocument/2006/relationships/presProps" Target="presProps.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viewProps" Target="viewProps.xml"/><Relationship Id="rId34" Type="http://schemas.openxmlformats.org/officeDocument/2006/relationships/theme" Target="theme/theme1.xml"/><Relationship Id="rId35" Type="http://schemas.openxmlformats.org/officeDocument/2006/relationships/tableStyles" Target="tableStyles.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24E408-3CDB-834D-A108-73DC20357E26}" type="datetimeFigureOut">
              <a:rPr lang="en-US" smtClean="0"/>
              <a:t>5/12/14</a:t>
            </a:fld>
            <a:endParaRPr lang="en-C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BEBB3D-45DD-9A4F-9ABE-9B8A1811777E}" type="slidenum">
              <a:rPr lang="en-CA" smtClean="0"/>
              <a:t>‹#›</a:t>
            </a:fld>
            <a:endParaRPr lang="en-CA"/>
          </a:p>
        </p:txBody>
      </p:sp>
    </p:spTree>
    <p:extLst>
      <p:ext uri="{BB962C8B-B14F-4D97-AF65-F5344CB8AC3E}">
        <p14:creationId xmlns:p14="http://schemas.microsoft.com/office/powerpoint/2010/main" val="59998789"/>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dirty="0" smtClean="0"/>
              <a:t>B0 composed</a:t>
            </a:r>
            <a:r>
              <a:rPr lang="en-CA" baseline="0" dirty="0" smtClean="0"/>
              <a:t> of a bottom antiquark and a down quark. (B0s is anti bottom and strange, B+ is anti bottom and up).</a:t>
            </a:r>
          </a:p>
          <a:p>
            <a:pPr marL="0" marR="0" indent="0" algn="l" defTabSz="457200" rtl="0" eaLnBrk="1" fontAlgn="auto" latinLnBrk="0" hangingPunct="1">
              <a:lnSpc>
                <a:spcPct val="100000"/>
              </a:lnSpc>
              <a:spcBef>
                <a:spcPts val="0"/>
              </a:spcBef>
              <a:spcAft>
                <a:spcPts val="0"/>
              </a:spcAft>
              <a:buClrTx/>
              <a:buSzTx/>
              <a:buFontTx/>
              <a:buNone/>
              <a:tabLst/>
              <a:defRPr/>
            </a:pPr>
            <a:endParaRPr lang="en-CA"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CA" dirty="0" smtClean="0"/>
              <a:t>Mesons are subatomic particles composed of one quark and one antiquark, bound together by the strong</a:t>
            </a:r>
            <a:r>
              <a:rPr lang="en-CA" baseline="0" dirty="0" smtClean="0"/>
              <a:t> force. They have the radius of about one </a:t>
            </a:r>
            <a:r>
              <a:rPr lang="en-CA" baseline="0" dirty="0" err="1" smtClean="0"/>
              <a:t>femtometer</a:t>
            </a:r>
            <a:r>
              <a:rPr lang="en-CA" baseline="0" dirty="0" smtClean="0"/>
              <a:t>, which is roughly 2/3 the size of a proton or neutron. They appear as short-lived products of very high-energy interactions in matter, between particles made of quarks. </a:t>
            </a:r>
            <a:endParaRPr lang="en-CA" dirty="0"/>
          </a:p>
        </p:txBody>
      </p:sp>
      <p:sp>
        <p:nvSpPr>
          <p:cNvPr id="4" name="Slide Number Placeholder 3"/>
          <p:cNvSpPr>
            <a:spLocks noGrp="1"/>
          </p:cNvSpPr>
          <p:nvPr>
            <p:ph type="sldNum" sz="quarter" idx="10"/>
          </p:nvPr>
        </p:nvSpPr>
        <p:spPr/>
        <p:txBody>
          <a:bodyPr/>
          <a:lstStyle/>
          <a:p>
            <a:fld id="{74806D7A-7193-6140-9FE6-052C87EB0611}" type="slidenum">
              <a:rPr lang="en-CA" smtClean="0">
                <a:solidFill>
                  <a:prstClr val="black"/>
                </a:solidFill>
                <a:latin typeface="Calibri"/>
              </a:rPr>
              <a:pPr/>
              <a:t>15</a:t>
            </a:fld>
            <a:endParaRPr lang="en-CA">
              <a:solidFill>
                <a:prstClr val="black"/>
              </a:solidFill>
              <a:latin typeface="Calibri"/>
            </a:endParaRPr>
          </a:p>
        </p:txBody>
      </p:sp>
    </p:spTree>
    <p:extLst>
      <p:ext uri="{BB962C8B-B14F-4D97-AF65-F5344CB8AC3E}">
        <p14:creationId xmlns:p14="http://schemas.microsoft.com/office/powerpoint/2010/main" val="28618795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n-CA" dirty="0" smtClean="0"/>
              <a:t>B0 composed</a:t>
            </a:r>
            <a:r>
              <a:rPr lang="en-CA" baseline="0" dirty="0" smtClean="0"/>
              <a:t> of a bottom antiquark and a down quark. (B0s is anti bottom and strange, B+ is anti bottom and up).</a:t>
            </a:r>
          </a:p>
          <a:p>
            <a:pPr marL="0" marR="0" indent="0" algn="l" defTabSz="457200" rtl="0" eaLnBrk="1" fontAlgn="auto" latinLnBrk="0" hangingPunct="1">
              <a:lnSpc>
                <a:spcPct val="100000"/>
              </a:lnSpc>
              <a:spcBef>
                <a:spcPts val="0"/>
              </a:spcBef>
              <a:spcAft>
                <a:spcPts val="0"/>
              </a:spcAft>
              <a:buClrTx/>
              <a:buSzTx/>
              <a:buFontTx/>
              <a:buNone/>
              <a:tabLst/>
              <a:defRPr/>
            </a:pPr>
            <a:endParaRPr lang="en-CA" baseline="0" dirty="0" smtClean="0"/>
          </a:p>
          <a:p>
            <a:pPr marL="0" marR="0" indent="0" algn="l" defTabSz="457200" rtl="0" eaLnBrk="1" fontAlgn="auto" latinLnBrk="0" hangingPunct="1">
              <a:lnSpc>
                <a:spcPct val="100000"/>
              </a:lnSpc>
              <a:spcBef>
                <a:spcPts val="0"/>
              </a:spcBef>
              <a:spcAft>
                <a:spcPts val="0"/>
              </a:spcAft>
              <a:buClrTx/>
              <a:buSzTx/>
              <a:buFontTx/>
              <a:buNone/>
              <a:tabLst/>
              <a:defRPr/>
            </a:pPr>
            <a:r>
              <a:rPr lang="en-CA" dirty="0" smtClean="0"/>
              <a:t>Mesons are subatomic particles composed of one quark and one antiquark, bound together by the strong</a:t>
            </a:r>
            <a:r>
              <a:rPr lang="en-CA" baseline="0" dirty="0" smtClean="0"/>
              <a:t> force. They have the radius of about one </a:t>
            </a:r>
            <a:r>
              <a:rPr lang="en-CA" baseline="0" dirty="0" err="1" smtClean="0"/>
              <a:t>femtometer</a:t>
            </a:r>
            <a:r>
              <a:rPr lang="en-CA" baseline="0" dirty="0" smtClean="0"/>
              <a:t>, which is roughly 2/3 the size of a proton or neutron. They appear as short-lived products of very high-energy interactions in matter, between particles made of quarks. </a:t>
            </a:r>
            <a:endParaRPr lang="en-CA" dirty="0"/>
          </a:p>
        </p:txBody>
      </p:sp>
      <p:sp>
        <p:nvSpPr>
          <p:cNvPr id="4" name="Slide Number Placeholder 3"/>
          <p:cNvSpPr>
            <a:spLocks noGrp="1"/>
          </p:cNvSpPr>
          <p:nvPr>
            <p:ph type="sldNum" sz="quarter" idx="10"/>
          </p:nvPr>
        </p:nvSpPr>
        <p:spPr/>
        <p:txBody>
          <a:bodyPr/>
          <a:lstStyle/>
          <a:p>
            <a:fld id="{74806D7A-7193-6140-9FE6-052C87EB0611}" type="slidenum">
              <a:rPr lang="en-CA" smtClean="0">
                <a:solidFill>
                  <a:prstClr val="black"/>
                </a:solidFill>
                <a:latin typeface="Calibri"/>
              </a:rPr>
              <a:pPr/>
              <a:t>16</a:t>
            </a:fld>
            <a:endParaRPr lang="en-CA">
              <a:solidFill>
                <a:prstClr val="black"/>
              </a:solidFill>
              <a:latin typeface="Calibri"/>
            </a:endParaRPr>
          </a:p>
        </p:txBody>
      </p:sp>
    </p:spTree>
    <p:extLst>
      <p:ext uri="{BB962C8B-B14F-4D97-AF65-F5344CB8AC3E}">
        <p14:creationId xmlns:p14="http://schemas.microsoft.com/office/powerpoint/2010/main" val="28618795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All labels are the same for </a:t>
            </a:r>
            <a:r>
              <a:rPr lang="en-CA" dirty="0" err="1" smtClean="0"/>
              <a:t>Bs</a:t>
            </a:r>
            <a:r>
              <a:rPr lang="en-CA" dirty="0" smtClean="0"/>
              <a:t> if you add</a:t>
            </a:r>
            <a:r>
              <a:rPr lang="en-CA" baseline="0" dirty="0" smtClean="0"/>
              <a:t> an s subscript. The only difference is pink, which doesn’t have the second decay.</a:t>
            </a:r>
            <a:endParaRPr lang="en-CA" dirty="0"/>
          </a:p>
        </p:txBody>
      </p:sp>
      <p:sp>
        <p:nvSpPr>
          <p:cNvPr id="4" name="Slide Number Placeholder 3"/>
          <p:cNvSpPr>
            <a:spLocks noGrp="1"/>
          </p:cNvSpPr>
          <p:nvPr>
            <p:ph type="sldNum" sz="quarter" idx="10"/>
          </p:nvPr>
        </p:nvSpPr>
        <p:spPr/>
        <p:txBody>
          <a:bodyPr/>
          <a:lstStyle/>
          <a:p>
            <a:fld id="{74806D7A-7193-6140-9FE6-052C87EB0611}" type="slidenum">
              <a:rPr lang="en-CA" smtClean="0">
                <a:solidFill>
                  <a:prstClr val="black"/>
                </a:solidFill>
                <a:latin typeface="Calibri"/>
              </a:rPr>
              <a:pPr/>
              <a:t>17</a:t>
            </a:fld>
            <a:endParaRPr lang="en-CA">
              <a:solidFill>
                <a:prstClr val="black"/>
              </a:solidFill>
              <a:latin typeface="Calibri"/>
            </a:endParaRPr>
          </a:p>
        </p:txBody>
      </p:sp>
    </p:spTree>
    <p:extLst>
      <p:ext uri="{BB962C8B-B14F-4D97-AF65-F5344CB8AC3E}">
        <p14:creationId xmlns:p14="http://schemas.microsoft.com/office/powerpoint/2010/main" val="39935839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Also, computed statistics and did this for each of the three B mesons.</a:t>
            </a:r>
            <a:endParaRPr lang="en-CA" dirty="0"/>
          </a:p>
        </p:txBody>
      </p:sp>
      <p:sp>
        <p:nvSpPr>
          <p:cNvPr id="4" name="Slide Number Placeholder 3"/>
          <p:cNvSpPr>
            <a:spLocks noGrp="1"/>
          </p:cNvSpPr>
          <p:nvPr>
            <p:ph type="sldNum" sz="quarter" idx="10"/>
          </p:nvPr>
        </p:nvSpPr>
        <p:spPr/>
        <p:txBody>
          <a:bodyPr/>
          <a:lstStyle/>
          <a:p>
            <a:fld id="{74806D7A-7193-6140-9FE6-052C87EB0611}" type="slidenum">
              <a:rPr lang="en-CA" smtClean="0">
                <a:solidFill>
                  <a:prstClr val="black"/>
                </a:solidFill>
                <a:latin typeface="Calibri"/>
              </a:rPr>
              <a:pPr/>
              <a:t>20</a:t>
            </a:fld>
            <a:endParaRPr lang="en-CA">
              <a:solidFill>
                <a:prstClr val="black"/>
              </a:solidFill>
              <a:latin typeface="Calibri"/>
            </a:endParaRPr>
          </a:p>
        </p:txBody>
      </p:sp>
    </p:spTree>
    <p:extLst>
      <p:ext uri="{BB962C8B-B14F-4D97-AF65-F5344CB8AC3E}">
        <p14:creationId xmlns:p14="http://schemas.microsoft.com/office/powerpoint/2010/main" val="40394081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smtClean="0"/>
              <a:t>For equal amounts of B+ and B0 entries</a:t>
            </a:r>
            <a:endParaRPr lang="en-CA" dirty="0"/>
          </a:p>
        </p:txBody>
      </p:sp>
      <p:sp>
        <p:nvSpPr>
          <p:cNvPr id="4" name="Slide Number Placeholder 3"/>
          <p:cNvSpPr>
            <a:spLocks noGrp="1"/>
          </p:cNvSpPr>
          <p:nvPr>
            <p:ph type="sldNum" sz="quarter" idx="10"/>
          </p:nvPr>
        </p:nvSpPr>
        <p:spPr/>
        <p:txBody>
          <a:bodyPr/>
          <a:lstStyle/>
          <a:p>
            <a:fld id="{74806D7A-7193-6140-9FE6-052C87EB0611}" type="slidenum">
              <a:rPr lang="en-CA" smtClean="0">
                <a:solidFill>
                  <a:prstClr val="black"/>
                </a:solidFill>
                <a:latin typeface="Calibri"/>
              </a:rPr>
              <a:pPr/>
              <a:t>22</a:t>
            </a:fld>
            <a:endParaRPr lang="en-CA">
              <a:solidFill>
                <a:prstClr val="black"/>
              </a:solidFill>
              <a:latin typeface="Calibri"/>
            </a:endParaRPr>
          </a:p>
        </p:txBody>
      </p:sp>
    </p:spTree>
    <p:extLst>
      <p:ext uri="{BB962C8B-B14F-4D97-AF65-F5344CB8AC3E}">
        <p14:creationId xmlns:p14="http://schemas.microsoft.com/office/powerpoint/2010/main" val="369735054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en-US" smtClean="0"/>
              <a:t>Click to edit Master title style</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2069C06D-4ED8-42C6-905D-CA84CA1B6CBF}" type="datetime2">
              <a:rPr lang="en-US" smtClean="0"/>
              <a:t>Monday, May 12, 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56EEE0E-EDB0-4D84-86B0-50833DF22902}" type="datetime2">
              <a:rPr lang="en-US" smtClean="0"/>
              <a:t>Monday, May 12, 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114372C-B5AB-4C39-B273-B99224EB4DD5}" type="datetime2">
              <a:rPr lang="en-US" smtClean="0"/>
              <a:t>Monday, May 12, 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CA" smtClean="0"/>
              <a:t>Click to edit Master title style</a:t>
            </a:r>
            <a:endParaRPr lang="en-C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lang="en-CA"/>
          </a:p>
        </p:txBody>
      </p:sp>
      <p:sp>
        <p:nvSpPr>
          <p:cNvPr id="4" name="Date Placeholder 3"/>
          <p:cNvSpPr>
            <a:spLocks noGrp="1"/>
          </p:cNvSpPr>
          <p:nvPr>
            <p:ph type="dt" sz="half" idx="10"/>
          </p:nvPr>
        </p:nvSpPr>
        <p:spPr/>
        <p:txBody>
          <a:bodyPr/>
          <a:lstStyle/>
          <a:p>
            <a:fld id="{28E80666-FB37-4B36-9149-507F3B0178E3}" type="datetimeFigureOut">
              <a:rPr lang="en-US" smtClean="0">
                <a:solidFill>
                  <a:prstClr val="black">
                    <a:tint val="75000"/>
                  </a:prstClr>
                </a:solidFill>
                <a:latin typeface="Calibri"/>
              </a:rPr>
              <a:pPr/>
              <a:t>5/12/14</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7E63A33-8271-4DD0-9C48-789913D7C115}"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12530043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CA"/>
          </a:p>
        </p:txBody>
      </p:sp>
      <p:sp>
        <p:nvSpPr>
          <p:cNvPr id="3" name="Content Placeholder 2"/>
          <p:cNvSpPr>
            <a:spLocks noGrp="1"/>
          </p:cNvSpPr>
          <p:nvPr>
            <p:ph idx="1"/>
          </p:nvPr>
        </p:nvSpPr>
        <p:spPr/>
        <p:txBody>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4" name="Date Placeholder 3"/>
          <p:cNvSpPr>
            <a:spLocks noGrp="1"/>
          </p:cNvSpPr>
          <p:nvPr>
            <p:ph type="dt" sz="half" idx="10"/>
          </p:nvPr>
        </p:nvSpPr>
        <p:spPr/>
        <p:txBody>
          <a:bodyPr/>
          <a:lstStyle/>
          <a:p>
            <a:fld id="{28E80666-FB37-4B36-9149-507F3B0178E3}" type="datetimeFigureOut">
              <a:rPr lang="en-US" smtClean="0">
                <a:solidFill>
                  <a:prstClr val="black">
                    <a:tint val="75000"/>
                  </a:prstClr>
                </a:solidFill>
                <a:latin typeface="Calibri"/>
              </a:rPr>
              <a:pPr/>
              <a:t>5/12/14</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7E63A33-8271-4DD0-9C48-789913D7C115}"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35168077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CA" smtClean="0"/>
              <a:t>Click to edit Master title style</a:t>
            </a:r>
            <a:endParaRPr lang="en-C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28E80666-FB37-4B36-9149-507F3B0178E3}" type="datetimeFigureOut">
              <a:rPr lang="en-US" smtClean="0">
                <a:solidFill>
                  <a:prstClr val="black">
                    <a:tint val="75000"/>
                  </a:prstClr>
                </a:solidFill>
                <a:latin typeface="Calibri"/>
              </a:rPr>
              <a:pPr/>
              <a:t>5/12/14</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7E63A33-8271-4DD0-9C48-789913D7C115}"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80188466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C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5" name="Date Placeholder 4"/>
          <p:cNvSpPr>
            <a:spLocks noGrp="1"/>
          </p:cNvSpPr>
          <p:nvPr>
            <p:ph type="dt" sz="half" idx="10"/>
          </p:nvPr>
        </p:nvSpPr>
        <p:spPr/>
        <p:txBody>
          <a:bodyPr/>
          <a:lstStyle/>
          <a:p>
            <a:fld id="{28E80666-FB37-4B36-9149-507F3B0178E3}" type="datetimeFigureOut">
              <a:rPr lang="en-US" smtClean="0">
                <a:solidFill>
                  <a:prstClr val="black">
                    <a:tint val="75000"/>
                  </a:prstClr>
                </a:solidFill>
                <a:latin typeface="Calibri"/>
              </a:rPr>
              <a:pPr/>
              <a:t>5/12/14</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D7E63A33-8271-4DD0-9C48-789913D7C115}"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4157139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CA" smtClean="0"/>
              <a:t>Click to edit Master title style</a:t>
            </a:r>
            <a:endParaRPr lang="en-C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7" name="Date Placeholder 6"/>
          <p:cNvSpPr>
            <a:spLocks noGrp="1"/>
          </p:cNvSpPr>
          <p:nvPr>
            <p:ph type="dt" sz="half" idx="10"/>
          </p:nvPr>
        </p:nvSpPr>
        <p:spPr/>
        <p:txBody>
          <a:bodyPr/>
          <a:lstStyle/>
          <a:p>
            <a:fld id="{28E80666-FB37-4B36-9149-507F3B0178E3}" type="datetimeFigureOut">
              <a:rPr lang="en-US" smtClean="0">
                <a:solidFill>
                  <a:prstClr val="black">
                    <a:tint val="75000"/>
                  </a:prstClr>
                </a:solidFill>
                <a:latin typeface="Calibri"/>
              </a:rPr>
              <a:pPr/>
              <a:t>5/12/14</a:t>
            </a:fld>
            <a:endParaRPr lang="en-US">
              <a:solidFill>
                <a:prstClr val="black">
                  <a:tint val="75000"/>
                </a:prstClr>
              </a:solidFill>
              <a:latin typeface="Calibri"/>
            </a:endParaRPr>
          </a:p>
        </p:txBody>
      </p:sp>
      <p:sp>
        <p:nvSpPr>
          <p:cNvPr id="8" name="Footer Placeholder 7"/>
          <p:cNvSpPr>
            <a:spLocks noGrp="1"/>
          </p:cNvSpPr>
          <p:nvPr>
            <p:ph type="ftr" sz="quarter" idx="11"/>
          </p:nvPr>
        </p:nvSpPr>
        <p:spPr/>
        <p:txBody>
          <a:bodyPr/>
          <a:lstStyle/>
          <a:p>
            <a:endParaRPr lang="en-US">
              <a:solidFill>
                <a:prstClr val="black">
                  <a:tint val="75000"/>
                </a:prstClr>
              </a:solidFill>
              <a:latin typeface="Calibri"/>
            </a:endParaRPr>
          </a:p>
        </p:txBody>
      </p:sp>
      <p:sp>
        <p:nvSpPr>
          <p:cNvPr id="9" name="Slide Number Placeholder 8"/>
          <p:cNvSpPr>
            <a:spLocks noGrp="1"/>
          </p:cNvSpPr>
          <p:nvPr>
            <p:ph type="sldNum" sz="quarter" idx="12"/>
          </p:nvPr>
        </p:nvSpPr>
        <p:spPr/>
        <p:txBody>
          <a:bodyPr/>
          <a:lstStyle/>
          <a:p>
            <a:fld id="{D7E63A33-8271-4DD0-9C48-789913D7C115}"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98881881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CA"/>
          </a:p>
        </p:txBody>
      </p:sp>
      <p:sp>
        <p:nvSpPr>
          <p:cNvPr id="3" name="Date Placeholder 2"/>
          <p:cNvSpPr>
            <a:spLocks noGrp="1"/>
          </p:cNvSpPr>
          <p:nvPr>
            <p:ph type="dt" sz="half" idx="10"/>
          </p:nvPr>
        </p:nvSpPr>
        <p:spPr/>
        <p:txBody>
          <a:bodyPr/>
          <a:lstStyle/>
          <a:p>
            <a:fld id="{28E80666-FB37-4B36-9149-507F3B0178E3}" type="datetimeFigureOut">
              <a:rPr lang="en-US" smtClean="0">
                <a:solidFill>
                  <a:prstClr val="black">
                    <a:tint val="75000"/>
                  </a:prstClr>
                </a:solidFill>
                <a:latin typeface="Calibri"/>
              </a:rPr>
              <a:pPr/>
              <a:t>5/12/14</a:t>
            </a:fld>
            <a:endParaRPr lang="en-US">
              <a:solidFill>
                <a:prstClr val="black">
                  <a:tint val="75000"/>
                </a:prstClr>
              </a:solidFill>
              <a:latin typeface="Calibri"/>
            </a:endParaRPr>
          </a:p>
        </p:txBody>
      </p:sp>
      <p:sp>
        <p:nvSpPr>
          <p:cNvPr id="4" name="Footer Placeholder 3"/>
          <p:cNvSpPr>
            <a:spLocks noGrp="1"/>
          </p:cNvSpPr>
          <p:nvPr>
            <p:ph type="ftr" sz="quarter" idx="11"/>
          </p:nvPr>
        </p:nvSpPr>
        <p:spPr/>
        <p:txBody>
          <a:bodyPr/>
          <a:lstStyle/>
          <a:p>
            <a:endParaRPr lang="en-US">
              <a:solidFill>
                <a:prstClr val="black">
                  <a:tint val="75000"/>
                </a:prstClr>
              </a:solidFill>
              <a:latin typeface="Calibri"/>
            </a:endParaRPr>
          </a:p>
        </p:txBody>
      </p:sp>
      <p:sp>
        <p:nvSpPr>
          <p:cNvPr id="5" name="Slide Number Placeholder 4"/>
          <p:cNvSpPr>
            <a:spLocks noGrp="1"/>
          </p:cNvSpPr>
          <p:nvPr>
            <p:ph type="sldNum" sz="quarter" idx="12"/>
          </p:nvPr>
        </p:nvSpPr>
        <p:spPr/>
        <p:txBody>
          <a:bodyPr/>
          <a:lstStyle/>
          <a:p>
            <a:fld id="{D7E63A33-8271-4DD0-9C48-789913D7C115}"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331411345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8E80666-FB37-4B36-9149-507F3B0178E3}" type="datetimeFigureOut">
              <a:rPr lang="en-US" smtClean="0">
                <a:solidFill>
                  <a:prstClr val="black">
                    <a:tint val="75000"/>
                  </a:prstClr>
                </a:solidFill>
                <a:latin typeface="Calibri"/>
              </a:rPr>
              <a:pPr/>
              <a:t>5/12/14</a:t>
            </a:fld>
            <a:endParaRPr lang="en-US">
              <a:solidFill>
                <a:prstClr val="black">
                  <a:tint val="75000"/>
                </a:prstClr>
              </a:solidFill>
              <a:latin typeface="Calibri"/>
            </a:endParaRPr>
          </a:p>
        </p:txBody>
      </p:sp>
      <p:sp>
        <p:nvSpPr>
          <p:cNvPr id="3" name="Footer Placeholder 2"/>
          <p:cNvSpPr>
            <a:spLocks noGrp="1"/>
          </p:cNvSpPr>
          <p:nvPr>
            <p:ph type="ftr" sz="quarter" idx="11"/>
          </p:nvPr>
        </p:nvSpPr>
        <p:spPr/>
        <p:txBody>
          <a:bodyPr/>
          <a:lstStyle/>
          <a:p>
            <a:endParaRPr lang="en-US">
              <a:solidFill>
                <a:prstClr val="black">
                  <a:tint val="75000"/>
                </a:prstClr>
              </a:solidFill>
              <a:latin typeface="Calibri"/>
            </a:endParaRPr>
          </a:p>
        </p:txBody>
      </p:sp>
      <p:sp>
        <p:nvSpPr>
          <p:cNvPr id="4" name="Slide Number Placeholder 3"/>
          <p:cNvSpPr>
            <a:spLocks noGrp="1"/>
          </p:cNvSpPr>
          <p:nvPr>
            <p:ph type="sldNum" sz="quarter" idx="12"/>
          </p:nvPr>
        </p:nvSpPr>
        <p:spPr/>
        <p:txBody>
          <a:bodyPr/>
          <a:lstStyle/>
          <a:p>
            <a:fld id="{D7E63A33-8271-4DD0-9C48-789913D7C115}"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68228565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CA" smtClean="0"/>
              <a:t>Click to edit Master title style</a:t>
            </a:r>
            <a:endParaRPr lang="en-C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28E80666-FB37-4B36-9149-507F3B0178E3}" type="datetimeFigureOut">
              <a:rPr lang="en-US" smtClean="0">
                <a:solidFill>
                  <a:prstClr val="black">
                    <a:tint val="75000"/>
                  </a:prstClr>
                </a:solidFill>
                <a:latin typeface="Calibri"/>
              </a:rPr>
              <a:pPr/>
              <a:t>5/12/14</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D7E63A33-8271-4DD0-9C48-789913D7C115}"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3553513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4CB1CAA-32CD-4B55-B92A-B8F0843CACF4}" type="datetime2">
              <a:rPr lang="en-US" smtClean="0"/>
              <a:t>Monday, May 12, 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CA" smtClean="0"/>
              <a:t>Click to edit Master title style</a:t>
            </a:r>
            <a:endParaRPr lang="en-C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C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28E80666-FB37-4B36-9149-507F3B0178E3}" type="datetimeFigureOut">
              <a:rPr lang="en-US" smtClean="0">
                <a:solidFill>
                  <a:prstClr val="black">
                    <a:tint val="75000"/>
                  </a:prstClr>
                </a:solidFill>
                <a:latin typeface="Calibri"/>
              </a:rPr>
              <a:pPr/>
              <a:t>5/12/14</a:t>
            </a:fld>
            <a:endParaRPr lang="en-US">
              <a:solidFill>
                <a:prstClr val="black">
                  <a:tint val="75000"/>
                </a:prstClr>
              </a:solidFill>
              <a:latin typeface="Calibri"/>
            </a:endParaRPr>
          </a:p>
        </p:txBody>
      </p:sp>
      <p:sp>
        <p:nvSpPr>
          <p:cNvPr id="6" name="Footer Placeholder 5"/>
          <p:cNvSpPr>
            <a:spLocks noGrp="1"/>
          </p:cNvSpPr>
          <p:nvPr>
            <p:ph type="ftr" sz="quarter" idx="11"/>
          </p:nvPr>
        </p:nvSpPr>
        <p:spPr/>
        <p:txBody>
          <a:bodyPr/>
          <a:lstStyle/>
          <a:p>
            <a:endParaRPr lang="en-US">
              <a:solidFill>
                <a:prstClr val="black">
                  <a:tint val="75000"/>
                </a:prstClr>
              </a:solidFill>
              <a:latin typeface="Calibri"/>
            </a:endParaRPr>
          </a:p>
        </p:txBody>
      </p:sp>
      <p:sp>
        <p:nvSpPr>
          <p:cNvPr id="7" name="Slide Number Placeholder 6"/>
          <p:cNvSpPr>
            <a:spLocks noGrp="1"/>
          </p:cNvSpPr>
          <p:nvPr>
            <p:ph type="sldNum" sz="quarter" idx="12"/>
          </p:nvPr>
        </p:nvSpPr>
        <p:spPr/>
        <p:txBody>
          <a:bodyPr/>
          <a:lstStyle/>
          <a:p>
            <a:fld id="{D7E63A33-8271-4DD0-9C48-789913D7C115}"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93153681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4" name="Date Placeholder 3"/>
          <p:cNvSpPr>
            <a:spLocks noGrp="1"/>
          </p:cNvSpPr>
          <p:nvPr>
            <p:ph type="dt" sz="half" idx="10"/>
          </p:nvPr>
        </p:nvSpPr>
        <p:spPr/>
        <p:txBody>
          <a:bodyPr/>
          <a:lstStyle/>
          <a:p>
            <a:fld id="{28E80666-FB37-4B36-9149-507F3B0178E3}" type="datetimeFigureOut">
              <a:rPr lang="en-US" smtClean="0">
                <a:solidFill>
                  <a:prstClr val="black">
                    <a:tint val="75000"/>
                  </a:prstClr>
                </a:solidFill>
                <a:latin typeface="Calibri"/>
              </a:rPr>
              <a:pPr/>
              <a:t>5/12/14</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7E63A33-8271-4DD0-9C48-789913D7C115}"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87908197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CA" smtClean="0"/>
              <a:t>Click to edit Master title style</a:t>
            </a:r>
            <a:endParaRPr lang="en-C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4" name="Date Placeholder 3"/>
          <p:cNvSpPr>
            <a:spLocks noGrp="1"/>
          </p:cNvSpPr>
          <p:nvPr>
            <p:ph type="dt" sz="half" idx="10"/>
          </p:nvPr>
        </p:nvSpPr>
        <p:spPr/>
        <p:txBody>
          <a:bodyPr/>
          <a:lstStyle/>
          <a:p>
            <a:fld id="{28E80666-FB37-4B36-9149-507F3B0178E3}" type="datetimeFigureOut">
              <a:rPr lang="en-US" smtClean="0">
                <a:solidFill>
                  <a:prstClr val="black">
                    <a:tint val="75000"/>
                  </a:prstClr>
                </a:solidFill>
                <a:latin typeface="Calibri"/>
              </a:rPr>
              <a:pPr/>
              <a:t>5/12/14</a:t>
            </a:fld>
            <a:endParaRPr lang="en-US">
              <a:solidFill>
                <a:prstClr val="black">
                  <a:tint val="75000"/>
                </a:prstClr>
              </a:solidFill>
              <a:latin typeface="Calibri"/>
            </a:endParaRPr>
          </a:p>
        </p:txBody>
      </p:sp>
      <p:sp>
        <p:nvSpPr>
          <p:cNvPr id="5" name="Footer Placeholder 4"/>
          <p:cNvSpPr>
            <a:spLocks noGrp="1"/>
          </p:cNvSpPr>
          <p:nvPr>
            <p:ph type="ftr" sz="quarter" idx="11"/>
          </p:nvPr>
        </p:nvSpPr>
        <p:spPr/>
        <p:txBody>
          <a:bodyPr/>
          <a:lstStyle/>
          <a:p>
            <a:endParaRPr lang="en-US">
              <a:solidFill>
                <a:prstClr val="black">
                  <a:tint val="75000"/>
                </a:prstClr>
              </a:solidFill>
              <a:latin typeface="Calibri"/>
            </a:endParaRPr>
          </a:p>
        </p:txBody>
      </p:sp>
      <p:sp>
        <p:nvSpPr>
          <p:cNvPr id="6" name="Slide Number Placeholder 5"/>
          <p:cNvSpPr>
            <a:spLocks noGrp="1"/>
          </p:cNvSpPr>
          <p:nvPr>
            <p:ph type="sldNum" sz="quarter" idx="12"/>
          </p:nvPr>
        </p:nvSpPr>
        <p:spPr/>
        <p:txBody>
          <a:bodyPr/>
          <a:lstStyle/>
          <a:p>
            <a:fld id="{D7E63A33-8271-4DD0-9C48-789913D7C115}" type="slidenum">
              <a:rPr lang="en-US" smtClean="0">
                <a:solidFill>
                  <a:prstClr val="black">
                    <a:tint val="75000"/>
                  </a:prstClr>
                </a:solidFill>
                <a:latin typeface="Calibri"/>
              </a:rPr>
              <a:pPr/>
              <a:t>‹#›</a:t>
            </a:fld>
            <a:endParaRPr lang="en-US">
              <a:solidFill>
                <a:prstClr val="black">
                  <a:tint val="75000"/>
                </a:prstClr>
              </a:solidFill>
              <a:latin typeface="Calibri"/>
            </a:endParaRPr>
          </a:p>
        </p:txBody>
      </p:sp>
    </p:spTree>
    <p:extLst>
      <p:ext uri="{BB962C8B-B14F-4D97-AF65-F5344CB8AC3E}">
        <p14:creationId xmlns:p14="http://schemas.microsoft.com/office/powerpoint/2010/main" val="15775862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en-US" smtClean="0"/>
              <a:t>Click to edit Master text styles</a:t>
            </a:r>
          </a:p>
        </p:txBody>
      </p:sp>
      <p:sp>
        <p:nvSpPr>
          <p:cNvPr id="4" name="Date Placeholder 3"/>
          <p:cNvSpPr>
            <a:spLocks noGrp="1"/>
          </p:cNvSpPr>
          <p:nvPr>
            <p:ph type="dt" sz="half" idx="10"/>
          </p:nvPr>
        </p:nvSpPr>
        <p:spPr/>
        <p:txBody>
          <a:bodyPr/>
          <a:lstStyle/>
          <a:p>
            <a:fld id="{3AD8CDC4-3D19-4983-B478-82F6B8E5AB66}" type="datetime2">
              <a:rPr lang="en-US" smtClean="0"/>
              <a:t>Monday, May 12, 14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4B82477-D5D3-4181-8C11-75D0F2433A87}" type="datetime2">
              <a:rPr lang="en-US" smtClean="0"/>
              <a:t>Monday, May 12, 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89C0F2-17E0-497A-9BBE-0C73201AAFE3}" type="slidenum">
              <a:rPr lang="en-US" smtClean="0"/>
              <a:pPr/>
              <a:t>‹#›</a:t>
            </a:fld>
            <a:endParaRPr lang="en-US" dirty="0"/>
          </a:p>
        </p:txBody>
      </p:sp>
      <p:sp>
        <p:nvSpPr>
          <p:cNvPr id="8" name="Title 7"/>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en-US" smtClean="0"/>
              <a:t>Click to edit Master text styles</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213E253B-1893-4367-8BAE-DF4BC10DC578}" type="datetime2">
              <a:rPr lang="en-US" smtClean="0"/>
              <a:t>Monday, May 12, 14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8B62300D-25B3-4603-86C9-4CB776489F00}" type="datetime2">
              <a:rPr lang="en-US" smtClean="0"/>
              <a:t>Monday, May 12, 14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6314AD9-FCC8-48B7-B85B-012A91320DFF}" type="datetime2">
              <a:rPr lang="en-US" smtClean="0"/>
              <a:t>Monday, May 12, 14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en-US" smtClean="0"/>
              <a:t>Click to edit Master title style</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en-US" smtClean="0"/>
              <a:t>Click to edit Master text styles</a:t>
            </a:r>
          </a:p>
        </p:txBody>
      </p:sp>
      <p:sp>
        <p:nvSpPr>
          <p:cNvPr id="5" name="Date Placeholder 4"/>
          <p:cNvSpPr>
            <a:spLocks noGrp="1"/>
          </p:cNvSpPr>
          <p:nvPr>
            <p:ph type="dt" sz="half" idx="10"/>
          </p:nvPr>
        </p:nvSpPr>
        <p:spPr/>
        <p:txBody>
          <a:bodyPr/>
          <a:lstStyle/>
          <a:p>
            <a:fld id="{3182DC50-D5DB-4F94-B367-9876CD2C4012}" type="datetime2">
              <a:rPr lang="en-US" smtClean="0"/>
              <a:t>Monday, May 12, 14</a:t>
            </a:fld>
            <a:endParaRPr lang="en-US" dirty="0"/>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en-US" dirty="0"/>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1789C0F2-17E0-497A-9BBE-0C73201AAFE3}"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en-US" smtClean="0"/>
              <a:t>Drag picture to placeholder or click icon to add</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en-US" smtClean="0"/>
              <a:t>Click to edit Master title style</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92EB412-E790-42EA-81FE-2925D3A43D91}" type="datetime2">
              <a:rPr lang="en-US" smtClean="0"/>
              <a:t>Monday, May 12, 14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1789C0F2-17E0-497A-9BBE-0C73201AAFE3}" type="slidenum">
              <a:rPr lang="en-US" smtClean="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2.xml"/><Relationship Id="rId12" Type="http://schemas.openxmlformats.org/officeDocument/2006/relationships/theme" Target="../theme/theme2.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 Id="rId9" Type="http://schemas.openxmlformats.org/officeDocument/2006/relationships/slideLayout" Target="../slideLayouts/slideLayout20.xml"/><Relationship Id="rId10"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0B385921-A91A-409C-921C-0E0EC1E750EC}" type="datetime2">
              <a:rPr lang="en-US" smtClean="0"/>
              <a:t>Monday, May 12, 14</a:t>
            </a:fld>
            <a:endParaRPr lang="en-US" dirty="0"/>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1789C0F2-17E0-497A-9BBE-0C73201AAFE3}" type="slidenum">
              <a:rPr lang="en-US" smtClean="0"/>
              <a:pPr/>
              <a:t>‹#›</a:t>
            </a:fld>
            <a:endParaRPr lang="en-US" dirty="0"/>
          </a:p>
        </p:txBody>
      </p:sp>
    </p:spTree>
  </p:cSld>
  <p:clrMap bg1="lt1" tx1="dk1" bg2="lt2" tx2="dk2" accent1="accent1" accent2="accent2" accent3="accent3" accent4="accent4" accent5="accent5" accent6="accent6" hlink="hlink" folHlink="folHlink"/>
  <p:sldLayoutIdLst>
    <p:sldLayoutId id="2147483973" r:id="rId1"/>
    <p:sldLayoutId id="2147483974" r:id="rId2"/>
    <p:sldLayoutId id="2147483975" r:id="rId3"/>
    <p:sldLayoutId id="2147483976" r:id="rId4"/>
    <p:sldLayoutId id="2147483977" r:id="rId5"/>
    <p:sldLayoutId id="2147483978" r:id="rId6"/>
    <p:sldLayoutId id="2147483979" r:id="rId7"/>
    <p:sldLayoutId id="2147483980" r:id="rId8"/>
    <p:sldLayoutId id="2147483981" r:id="rId9"/>
    <p:sldLayoutId id="2147483982" r:id="rId10"/>
    <p:sldLayoutId id="2147483983" r:id="rId11"/>
  </p:sldLayoutIdLst>
  <p:hf sldNum="0" hdr="0" ftr="0" dt="0"/>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CA" smtClean="0"/>
              <a:t>Click to edit Master title style</a:t>
            </a:r>
            <a:endParaRPr lang="en-C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lang="en-CA"/>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8E80666-FB37-4B36-9149-507F3B0178E3}" type="datetimeFigureOut">
              <a:rPr lang="en-US" smtClean="0">
                <a:solidFill>
                  <a:prstClr val="black">
                    <a:tint val="75000"/>
                  </a:prstClr>
                </a:solidFill>
                <a:latin typeface="Calibri"/>
              </a:rPr>
              <a:pPr/>
              <a:t>5/12/14</a:t>
            </a:fld>
            <a:endParaRPr lang="en-US" dirty="0">
              <a:solidFill>
                <a:prstClr val="black">
                  <a:tint val="75000"/>
                </a:prstClr>
              </a:solidFill>
              <a:latin typeface="Calibri"/>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solidFill>
                <a:prstClr val="black">
                  <a:tint val="75000"/>
                </a:prstClr>
              </a:solidFill>
              <a:latin typeface="Calibri"/>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7E63A33-8271-4DD0-9C48-789913D7C115}" type="slidenum">
              <a:rPr lang="en-US" smtClean="0">
                <a:solidFill>
                  <a:prstClr val="black">
                    <a:tint val="75000"/>
                  </a:prstClr>
                </a:solidFill>
                <a:latin typeface="Calibri"/>
              </a:rPr>
              <a:pPr/>
              <a:t>‹#›</a:t>
            </a:fld>
            <a:endParaRPr lang="en-US" dirty="0">
              <a:solidFill>
                <a:prstClr val="black">
                  <a:tint val="75000"/>
                </a:prstClr>
              </a:solidFill>
              <a:latin typeface="Calibri"/>
            </a:endParaRPr>
          </a:p>
        </p:txBody>
      </p:sp>
    </p:spTree>
    <p:extLst>
      <p:ext uri="{BB962C8B-B14F-4D97-AF65-F5344CB8AC3E}">
        <p14:creationId xmlns:p14="http://schemas.microsoft.com/office/powerpoint/2010/main" val="4124819175"/>
      </p:ext>
    </p:extLst>
  </p:cSld>
  <p:clrMap bg1="lt1" tx1="dk1" bg2="lt2" tx2="dk2" accent1="accent1" accent2="accent2" accent3="accent3" accent4="accent4" accent5="accent5" accent6="accent6" hlink="hlink" folHlink="folHlink"/>
  <p:sldLayoutIdLst>
    <p:sldLayoutId id="2147483985" r:id="rId1"/>
    <p:sldLayoutId id="2147483986" r:id="rId2"/>
    <p:sldLayoutId id="2147483987" r:id="rId3"/>
    <p:sldLayoutId id="2147483988" r:id="rId4"/>
    <p:sldLayoutId id="2147483989" r:id="rId5"/>
    <p:sldLayoutId id="2147483990" r:id="rId6"/>
    <p:sldLayoutId id="2147483991" r:id="rId7"/>
    <p:sldLayoutId id="2147483992" r:id="rId8"/>
    <p:sldLayoutId id="2147483993" r:id="rId9"/>
    <p:sldLayoutId id="2147483994" r:id="rId10"/>
    <p:sldLayoutId id="2147483995"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3.gi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4.png"/><Relationship Id="rId3" Type="http://schemas.openxmlformats.org/officeDocument/2006/relationships/image" Target="../media/image17.png"/></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18.png"/><Relationship Id="rId5" Type="http://schemas.openxmlformats.org/officeDocument/2006/relationships/image" Target="../media/image5.png"/><Relationship Id="rId1" Type="http://schemas.openxmlformats.org/officeDocument/2006/relationships/slideLayout" Target="../slideLayouts/slideLayout17.xml"/><Relationship Id="rId2" Type="http://schemas.openxmlformats.org/officeDocument/2006/relationships/notesSlide" Target="../notesSlides/notesSlide1.xml"/></Relationships>
</file>

<file path=ppt/slides/_rels/slide16.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19.png"/><Relationship Id="rId1" Type="http://schemas.openxmlformats.org/officeDocument/2006/relationships/slideLayout" Target="../slideLayouts/slideLayout17.xml"/><Relationship Id="rId2" Type="http://schemas.openxmlformats.org/officeDocument/2006/relationships/notesSlide" Target="../notesSlides/notesSlide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3.xml"/><Relationship Id="rId3" Type="http://schemas.openxmlformats.org/officeDocument/2006/relationships/image" Target="../media/image20.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17.xml"/><Relationship Id="rId2" Type="http://schemas.openxmlformats.org/officeDocument/2006/relationships/image" Target="../media/image22.pn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6.png"/><Relationship Id="rId5" Type="http://schemas.openxmlformats.org/officeDocument/2006/relationships/image" Target="../media/image7.png"/><Relationship Id="rId1" Type="http://schemas.openxmlformats.org/officeDocument/2006/relationships/slideLayout" Target="../slideLayouts/slideLayout2.xml"/><Relationship Id="rId2"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4" Type="http://schemas.openxmlformats.org/officeDocument/2006/relationships/image" Target="../media/image26.png"/><Relationship Id="rId1" Type="http://schemas.openxmlformats.org/officeDocument/2006/relationships/slideLayout" Target="../slideLayouts/slideLayout17.xml"/><Relationship Id="rId2" Type="http://schemas.openxmlformats.org/officeDocument/2006/relationships/notesSlide" Target="../notesSlides/notesSlide4.xml"/></Relationships>
</file>

<file path=ppt/slides/_rels/slide21.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7.png"/><Relationship Id="rId1" Type="http://schemas.openxmlformats.org/officeDocument/2006/relationships/slideLayout" Target="../slideLayouts/slideLayout17.xml"/><Relationship Id="rId2" Type="http://schemas.openxmlformats.org/officeDocument/2006/relationships/image" Target="../media/image17.png"/></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4.png"/><Relationship Id="rId5" Type="http://schemas.openxmlformats.org/officeDocument/2006/relationships/image" Target="../media/image28.png"/><Relationship Id="rId1" Type="http://schemas.openxmlformats.org/officeDocument/2006/relationships/slideLayout" Target="../slideLayouts/slideLayout17.xml"/><Relationship Id="rId2" Type="http://schemas.openxmlformats.org/officeDocument/2006/relationships/notesSlide" Target="../notesSlides/notesSlide5.xml"/></Relationships>
</file>

<file path=ppt/slides/_rels/slide23.xml.rels><?xml version="1.0" encoding="UTF-8" standalone="yes"?>
<Relationships xmlns="http://schemas.openxmlformats.org/package/2006/relationships"><Relationship Id="rId3" Type="http://schemas.openxmlformats.org/officeDocument/2006/relationships/image" Target="../media/image4.png"/><Relationship Id="rId4" Type="http://schemas.openxmlformats.org/officeDocument/2006/relationships/image" Target="../media/image29.png"/><Relationship Id="rId1" Type="http://schemas.openxmlformats.org/officeDocument/2006/relationships/slideLayout" Target="../slideLayouts/slideLayout17.xml"/><Relationship Id="rId2" Type="http://schemas.openxmlformats.org/officeDocument/2006/relationships/image" Target="../media/image17.png"/></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4.png"/><Relationship Id="rId5" Type="http://schemas.openxmlformats.org/officeDocument/2006/relationships/image" Target="../media/image31.png"/><Relationship Id="rId1" Type="http://schemas.openxmlformats.org/officeDocument/2006/relationships/slideLayout" Target="../slideLayouts/slideLayout17.xml"/><Relationship Id="rId2" Type="http://schemas.openxmlformats.org/officeDocument/2006/relationships/image" Target="../media/image3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3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image" Target="../media/image17.png"/><Relationship Id="rId3" Type="http://schemas.openxmlformats.org/officeDocument/2006/relationships/image" Target="../media/image4.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png"/><Relationship Id="rId3"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4" Type="http://schemas.openxmlformats.org/officeDocument/2006/relationships/image" Target="../media/image11.png"/><Relationship Id="rId5" Type="http://schemas.openxmlformats.org/officeDocument/2006/relationships/image" Target="../media/image12.png"/><Relationship Id="rId1" Type="http://schemas.openxmlformats.org/officeDocument/2006/relationships/slideLayout" Target="../slideLayouts/slideLayout6.xml"/><Relationship Id="rId2"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13.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 Meson Decays</a:t>
            </a:r>
            <a:endParaRPr lang="en-US" dirty="0"/>
          </a:p>
        </p:txBody>
      </p:sp>
      <p:sp>
        <p:nvSpPr>
          <p:cNvPr id="3" name="Subtitle 2"/>
          <p:cNvSpPr>
            <a:spLocks noGrp="1"/>
          </p:cNvSpPr>
          <p:nvPr>
            <p:ph type="subTitle" idx="1"/>
          </p:nvPr>
        </p:nvSpPr>
        <p:spPr>
          <a:xfrm rot="19140000">
            <a:off x="1212277" y="2484580"/>
            <a:ext cx="6511131" cy="329259"/>
          </a:xfrm>
        </p:spPr>
        <p:txBody>
          <a:bodyPr>
            <a:normAutofit/>
          </a:bodyPr>
          <a:lstStyle/>
          <a:p>
            <a:r>
              <a:rPr lang="en-US" dirty="0" smtClean="0"/>
              <a:t>Kirby Hermansen - Julia Cline</a:t>
            </a:r>
            <a:endParaRPr lang="en-US" dirty="0"/>
          </a:p>
        </p:txBody>
      </p:sp>
      <p:pic>
        <p:nvPicPr>
          <p:cNvPr id="4" name="Picture 3" descr="lhcb-logo.gif"/>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204490" y="5075248"/>
            <a:ext cx="1790700" cy="1223571"/>
          </a:xfrm>
          <a:prstGeom prst="rect">
            <a:avLst/>
          </a:prstGeom>
        </p:spPr>
      </p:pic>
    </p:spTree>
    <p:extLst>
      <p:ext uri="{BB962C8B-B14F-4D97-AF65-F5344CB8AC3E}">
        <p14:creationId xmlns:p14="http://schemas.microsoft.com/office/powerpoint/2010/main" val="3760104663"/>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Best options</a:t>
            </a:r>
            <a:endParaRPr lang="en-US" dirty="0"/>
          </a:p>
        </p:txBody>
      </p:sp>
      <p:sp>
        <p:nvSpPr>
          <p:cNvPr id="3" name="Content Placeholder 2"/>
          <p:cNvSpPr>
            <a:spLocks noGrp="1"/>
          </p:cNvSpPr>
          <p:nvPr>
            <p:ph idx="1"/>
          </p:nvPr>
        </p:nvSpPr>
        <p:spPr/>
        <p:txBody>
          <a:bodyPr/>
          <a:lstStyle/>
          <a:p>
            <a:endParaRPr lang="en-US"/>
          </a:p>
        </p:txBody>
      </p:sp>
      <p:pic>
        <p:nvPicPr>
          <p:cNvPr id="4" name="Picture 3" descr="Screen Shot 2014-05-10 at 18.10.1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57184"/>
            <a:ext cx="9144000" cy="5229316"/>
          </a:xfrm>
          <a:prstGeom prst="rect">
            <a:avLst/>
          </a:prstGeom>
        </p:spPr>
      </p:pic>
    </p:spTree>
    <p:extLst>
      <p:ext uri="{BB962C8B-B14F-4D97-AF65-F5344CB8AC3E}">
        <p14:creationId xmlns:p14="http://schemas.microsoft.com/office/powerpoint/2010/main" val="1004733651"/>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first glimpse</a:t>
            </a:r>
            <a:endParaRPr lang="en-US" dirty="0"/>
          </a:p>
        </p:txBody>
      </p:sp>
      <p:sp>
        <p:nvSpPr>
          <p:cNvPr id="3" name="Content Placeholder 2"/>
          <p:cNvSpPr>
            <a:spLocks noGrp="1"/>
          </p:cNvSpPr>
          <p:nvPr>
            <p:ph idx="1"/>
          </p:nvPr>
        </p:nvSpPr>
        <p:spPr/>
        <p:txBody>
          <a:bodyPr/>
          <a:lstStyle/>
          <a:p>
            <a:endParaRPr lang="en-US"/>
          </a:p>
        </p:txBody>
      </p:sp>
      <p:pic>
        <p:nvPicPr>
          <p:cNvPr id="5" name="Picture 4" descr="Screen Shot 2014-05-10 at 19.00.24.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64716"/>
            <a:ext cx="9144000" cy="5182569"/>
          </a:xfrm>
          <a:prstGeom prst="rect">
            <a:avLst/>
          </a:prstGeom>
        </p:spPr>
      </p:pic>
    </p:spTree>
    <p:extLst>
      <p:ext uri="{BB962C8B-B14F-4D97-AF65-F5344CB8AC3E}">
        <p14:creationId xmlns:p14="http://schemas.microsoft.com/office/powerpoint/2010/main" val="4011998551"/>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Ratio of visible decay-time acceptances</a:t>
            </a:r>
            <a:endParaRPr lang="en-US" dirty="0"/>
          </a:p>
        </p:txBody>
      </p:sp>
      <p:sp>
        <p:nvSpPr>
          <p:cNvPr id="3" name="Content Placeholder 2"/>
          <p:cNvSpPr>
            <a:spLocks noGrp="1"/>
          </p:cNvSpPr>
          <p:nvPr>
            <p:ph idx="1"/>
          </p:nvPr>
        </p:nvSpPr>
        <p:spPr/>
        <p:txBody>
          <a:bodyPr/>
          <a:lstStyle/>
          <a:p>
            <a:endParaRPr lang="en-US"/>
          </a:p>
        </p:txBody>
      </p:sp>
      <p:pic>
        <p:nvPicPr>
          <p:cNvPr id="4" name="Picture 3" descr="Screen Shot 2014-05-10 at 18.25.5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90935"/>
            <a:ext cx="9144000" cy="5209530"/>
          </a:xfrm>
          <a:prstGeom prst="rect">
            <a:avLst/>
          </a:prstGeom>
        </p:spPr>
      </p:pic>
      <p:cxnSp>
        <p:nvCxnSpPr>
          <p:cNvPr id="6" name="Straight Arrow Connector 5"/>
          <p:cNvCxnSpPr/>
          <p:nvPr/>
        </p:nvCxnSpPr>
        <p:spPr>
          <a:xfrm>
            <a:off x="6565900" y="1090935"/>
            <a:ext cx="711200" cy="155066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7" name="Straight Arrow Connector 6"/>
          <p:cNvCxnSpPr/>
          <p:nvPr/>
        </p:nvCxnSpPr>
        <p:spPr>
          <a:xfrm>
            <a:off x="330200" y="1090935"/>
            <a:ext cx="711200" cy="155066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cxnSp>
        <p:nvCxnSpPr>
          <p:cNvPr id="8" name="Straight Arrow Connector 7"/>
          <p:cNvCxnSpPr/>
          <p:nvPr/>
        </p:nvCxnSpPr>
        <p:spPr>
          <a:xfrm>
            <a:off x="6565900" y="3796035"/>
            <a:ext cx="711200" cy="1550665"/>
          </a:xfrm>
          <a:prstGeom prst="straightConnector1">
            <a:avLst/>
          </a:prstGeom>
          <a:ln>
            <a:solidFill>
              <a:srgbClr val="0000FF"/>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032122326"/>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Conclusions/future</a:t>
            </a:r>
            <a:endParaRPr lang="en-US" dirty="0"/>
          </a:p>
        </p:txBody>
      </p:sp>
      <p:sp>
        <p:nvSpPr>
          <p:cNvPr id="3" name="Content Placeholder 2"/>
          <p:cNvSpPr>
            <a:spLocks noGrp="1"/>
          </p:cNvSpPr>
          <p:nvPr>
            <p:ph idx="1"/>
          </p:nvPr>
        </p:nvSpPr>
        <p:spPr/>
        <p:txBody>
          <a:bodyPr>
            <a:normAutofit/>
          </a:bodyPr>
          <a:lstStyle/>
          <a:p>
            <a:pPr marL="0" indent="0"/>
            <a:r>
              <a:rPr lang="en-US" dirty="0" smtClean="0"/>
              <a:t>SUMMARY</a:t>
            </a:r>
          </a:p>
          <a:p>
            <a:pPr>
              <a:buFont typeface="Arial"/>
              <a:buChar char="•"/>
            </a:pPr>
            <a:r>
              <a:rPr lang="en-US" dirty="0" smtClean="0"/>
              <a:t>We now have a procedure to resolve the kinematic differences between decays through reweighting</a:t>
            </a:r>
          </a:p>
          <a:p>
            <a:pPr>
              <a:buFont typeface="Arial"/>
              <a:buChar char="•"/>
            </a:pPr>
            <a:r>
              <a:rPr lang="en-US" dirty="0" smtClean="0"/>
              <a:t>An extensive revision of the possible weighting options reveals two or three candidates that flatten the acceptances towards 1/1</a:t>
            </a:r>
          </a:p>
          <a:p>
            <a:pPr marL="0" indent="0"/>
            <a:r>
              <a:rPr lang="en-US" dirty="0" smtClean="0"/>
              <a:t>WHAT’S NEXT?</a:t>
            </a:r>
          </a:p>
          <a:p>
            <a:pPr>
              <a:buFont typeface="Arial"/>
              <a:buChar char="•"/>
            </a:pPr>
            <a:r>
              <a:rPr lang="en-US" dirty="0" smtClean="0"/>
              <a:t>Apply these weights to new MC </a:t>
            </a:r>
            <a:r>
              <a:rPr lang="en-US" dirty="0" err="1" smtClean="0"/>
              <a:t>Ntuples</a:t>
            </a:r>
            <a:r>
              <a:rPr lang="en-US" dirty="0"/>
              <a:t> </a:t>
            </a:r>
            <a:r>
              <a:rPr lang="en-US" dirty="0" smtClean="0"/>
              <a:t>(more events)</a:t>
            </a:r>
          </a:p>
          <a:p>
            <a:pPr>
              <a:buFont typeface="Arial"/>
              <a:buChar char="•"/>
            </a:pPr>
            <a:r>
              <a:rPr lang="en-US" dirty="0" smtClean="0"/>
              <a:t>Include various selection techniques to eliminate background (Julia)</a:t>
            </a:r>
          </a:p>
          <a:p>
            <a:pPr>
              <a:buFont typeface="Arial"/>
              <a:buChar char="•"/>
            </a:pPr>
            <a:r>
              <a:rPr lang="en-US" dirty="0" smtClean="0"/>
              <a:t>Look </a:t>
            </a:r>
            <a:r>
              <a:rPr lang="en-US" dirty="0" smtClean="0"/>
              <a:t>at possible 3-D weighting</a:t>
            </a:r>
          </a:p>
          <a:p>
            <a:pPr>
              <a:buFont typeface="Arial"/>
              <a:buChar char="•"/>
            </a:pPr>
            <a:r>
              <a:rPr lang="en-US" dirty="0" smtClean="0"/>
              <a:t>Apply weights to ACTUAL DATA!</a:t>
            </a:r>
            <a:endParaRPr lang="en-US" dirty="0"/>
          </a:p>
        </p:txBody>
      </p:sp>
    </p:spTree>
    <p:extLst>
      <p:ext uri="{BB962C8B-B14F-4D97-AF65-F5344CB8AC3E}">
        <p14:creationId xmlns:p14="http://schemas.microsoft.com/office/powerpoint/2010/main" val="3070055971"/>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00499"/>
            <a:ext cx="8229600" cy="1143000"/>
          </a:xfrm>
        </p:spPr>
        <p:txBody>
          <a:bodyPr>
            <a:normAutofit fontScale="90000"/>
          </a:bodyPr>
          <a:lstStyle/>
          <a:p>
            <a:r>
              <a:rPr lang="en-CA" dirty="0" smtClean="0"/>
              <a:t>Beauty Meson Sample Composition</a:t>
            </a:r>
            <a:endParaRPr lang="en-CA" dirty="0"/>
          </a:p>
        </p:txBody>
      </p:sp>
      <p:sp>
        <p:nvSpPr>
          <p:cNvPr id="3" name="TextBox 2"/>
          <p:cNvSpPr txBox="1"/>
          <p:nvPr/>
        </p:nvSpPr>
        <p:spPr>
          <a:xfrm>
            <a:off x="1872345" y="1773875"/>
            <a:ext cx="5747178" cy="3785652"/>
          </a:xfrm>
          <a:prstGeom prst="rect">
            <a:avLst/>
          </a:prstGeom>
          <a:noFill/>
        </p:spPr>
        <p:txBody>
          <a:bodyPr wrap="square" rtlCol="0">
            <a:spAutoFit/>
          </a:bodyPr>
          <a:lstStyle/>
          <a:p>
            <a:r>
              <a:rPr lang="en-CA" sz="2000" dirty="0" smtClean="0">
                <a:solidFill>
                  <a:prstClr val="black"/>
                </a:solidFill>
                <a:latin typeface="Calibri"/>
              </a:rPr>
              <a:t>The </a:t>
            </a:r>
            <a:r>
              <a:rPr lang="en-CA" sz="2000" dirty="0">
                <a:solidFill>
                  <a:prstClr val="black"/>
                </a:solidFill>
                <a:latin typeface="Calibri"/>
              </a:rPr>
              <a:t>core of my project is to assess the sample composition, but </a:t>
            </a:r>
            <a:r>
              <a:rPr lang="en-CA" sz="2000" dirty="0" smtClean="0">
                <a:solidFill>
                  <a:prstClr val="black"/>
                </a:solidFill>
                <a:latin typeface="Calibri"/>
              </a:rPr>
              <a:t>I also </a:t>
            </a:r>
            <a:r>
              <a:rPr lang="en-CA" sz="2000" dirty="0">
                <a:solidFill>
                  <a:prstClr val="black"/>
                </a:solidFill>
                <a:latin typeface="Calibri"/>
              </a:rPr>
              <a:t>work </a:t>
            </a:r>
            <a:r>
              <a:rPr lang="en-CA" sz="2000" dirty="0" smtClean="0">
                <a:solidFill>
                  <a:prstClr val="black"/>
                </a:solidFill>
                <a:latin typeface="Calibri"/>
              </a:rPr>
              <a:t>with </a:t>
            </a:r>
            <a:r>
              <a:rPr lang="en-CA" sz="2000" dirty="0">
                <a:solidFill>
                  <a:prstClr val="black"/>
                </a:solidFill>
                <a:latin typeface="Calibri"/>
              </a:rPr>
              <a:t>Kirby </a:t>
            </a:r>
            <a:r>
              <a:rPr lang="en-CA" sz="2000" dirty="0" smtClean="0">
                <a:solidFill>
                  <a:prstClr val="black"/>
                </a:solidFill>
                <a:latin typeface="Calibri"/>
              </a:rPr>
              <a:t>on weighting and acceptances.</a:t>
            </a:r>
            <a:endParaRPr lang="en-CA" sz="2000" dirty="0">
              <a:solidFill>
                <a:prstClr val="black"/>
              </a:solidFill>
              <a:latin typeface="Calibri"/>
            </a:endParaRPr>
          </a:p>
          <a:p>
            <a:endParaRPr lang="en-CA" sz="2000" dirty="0" smtClean="0">
              <a:solidFill>
                <a:prstClr val="black"/>
              </a:solidFill>
              <a:latin typeface="Calibri"/>
            </a:endParaRPr>
          </a:p>
          <a:p>
            <a:r>
              <a:rPr lang="en-CA" sz="2000" dirty="0" smtClean="0">
                <a:solidFill>
                  <a:prstClr val="black"/>
                </a:solidFill>
                <a:latin typeface="Calibri"/>
              </a:rPr>
              <a:t>Previously, I was working on detector acceptances.</a:t>
            </a:r>
          </a:p>
          <a:p>
            <a:endParaRPr lang="en-CA" sz="2000" dirty="0">
              <a:solidFill>
                <a:prstClr val="black"/>
              </a:solidFill>
              <a:latin typeface="Calibri"/>
            </a:endParaRPr>
          </a:p>
          <a:p>
            <a:r>
              <a:rPr lang="en-CA" sz="2000" dirty="0" smtClean="0">
                <a:solidFill>
                  <a:prstClr val="black"/>
                </a:solidFill>
                <a:latin typeface="Calibri"/>
              </a:rPr>
              <a:t>Now, I am working on </a:t>
            </a:r>
          </a:p>
          <a:p>
            <a:pPr marL="800100" lvl="1" indent="-342900">
              <a:buFont typeface="Arial"/>
              <a:buChar char="•"/>
            </a:pPr>
            <a:r>
              <a:rPr lang="en-CA" sz="2000" dirty="0">
                <a:solidFill>
                  <a:prstClr val="black"/>
                </a:solidFill>
                <a:latin typeface="Calibri"/>
              </a:rPr>
              <a:t>I</a:t>
            </a:r>
            <a:r>
              <a:rPr lang="en-CA" sz="2000" dirty="0" smtClean="0">
                <a:solidFill>
                  <a:prstClr val="black"/>
                </a:solidFill>
                <a:latin typeface="Calibri"/>
              </a:rPr>
              <a:t>solating       decays </a:t>
            </a:r>
            <a:r>
              <a:rPr lang="en-CA" sz="2000" dirty="0">
                <a:solidFill>
                  <a:prstClr val="black"/>
                </a:solidFill>
                <a:latin typeface="Calibri"/>
              </a:rPr>
              <a:t>from the </a:t>
            </a:r>
            <a:r>
              <a:rPr lang="en-CA" sz="2000" dirty="0" smtClean="0">
                <a:solidFill>
                  <a:prstClr val="black"/>
                </a:solidFill>
                <a:latin typeface="Calibri"/>
              </a:rPr>
              <a:t>mixture of       and        decays </a:t>
            </a:r>
            <a:endParaRPr lang="en-CA" sz="2000" dirty="0">
              <a:solidFill>
                <a:prstClr val="black"/>
              </a:solidFill>
              <a:latin typeface="Calibri"/>
            </a:endParaRPr>
          </a:p>
          <a:p>
            <a:pPr marL="800100" lvl="1" indent="-342900">
              <a:buFont typeface="Arial"/>
              <a:buChar char="•"/>
            </a:pPr>
            <a:r>
              <a:rPr lang="en-CA" sz="2000" dirty="0" smtClean="0">
                <a:solidFill>
                  <a:prstClr val="black"/>
                </a:solidFill>
                <a:latin typeface="Calibri"/>
              </a:rPr>
              <a:t>Then, within the        decays, isolating the particular </a:t>
            </a:r>
            <a:r>
              <a:rPr lang="en-CA" sz="2000" dirty="0">
                <a:solidFill>
                  <a:prstClr val="black"/>
                </a:solidFill>
                <a:latin typeface="Calibri"/>
              </a:rPr>
              <a:t>decay </a:t>
            </a:r>
            <a:r>
              <a:rPr lang="en-CA" sz="2000" dirty="0" smtClean="0">
                <a:solidFill>
                  <a:prstClr val="black"/>
                </a:solidFill>
                <a:latin typeface="Calibri"/>
              </a:rPr>
              <a:t>mode.</a:t>
            </a:r>
          </a:p>
          <a:p>
            <a:endParaRPr lang="en-CA" sz="2000" dirty="0">
              <a:solidFill>
                <a:prstClr val="black"/>
              </a:solidFill>
              <a:latin typeface="Calibri"/>
            </a:endParaRPr>
          </a:p>
        </p:txBody>
      </p:sp>
      <p:pic>
        <p:nvPicPr>
          <p:cNvPr id="8" name="Picture 7"/>
          <p:cNvPicPr>
            <a:picLocks noChangeAspect="1"/>
          </p:cNvPicPr>
          <p:nvPr/>
        </p:nvPicPr>
        <p:blipFill>
          <a:blip r:embed="rId2"/>
          <a:stretch>
            <a:fillRect/>
          </a:stretch>
        </p:blipFill>
        <p:spPr>
          <a:xfrm>
            <a:off x="3665504" y="3974478"/>
            <a:ext cx="347131" cy="307196"/>
          </a:xfrm>
          <a:prstGeom prst="rect">
            <a:avLst/>
          </a:prstGeom>
        </p:spPr>
      </p:pic>
      <p:pic>
        <p:nvPicPr>
          <p:cNvPr id="9" name="Picture 8"/>
          <p:cNvPicPr>
            <a:picLocks noChangeAspect="1"/>
          </p:cNvPicPr>
          <p:nvPr/>
        </p:nvPicPr>
        <p:blipFill>
          <a:blip r:embed="rId3"/>
          <a:stretch>
            <a:fillRect/>
          </a:stretch>
        </p:blipFill>
        <p:spPr>
          <a:xfrm>
            <a:off x="6951710" y="4033118"/>
            <a:ext cx="347472" cy="248556"/>
          </a:xfrm>
          <a:prstGeom prst="rect">
            <a:avLst/>
          </a:prstGeom>
        </p:spPr>
      </p:pic>
      <p:pic>
        <p:nvPicPr>
          <p:cNvPr id="10" name="Picture 9"/>
          <p:cNvPicPr>
            <a:picLocks noChangeAspect="1"/>
          </p:cNvPicPr>
          <p:nvPr/>
        </p:nvPicPr>
        <p:blipFill>
          <a:blip r:embed="rId2"/>
          <a:stretch>
            <a:fillRect/>
          </a:stretch>
        </p:blipFill>
        <p:spPr>
          <a:xfrm>
            <a:off x="3258110" y="4281674"/>
            <a:ext cx="347131" cy="307196"/>
          </a:xfrm>
          <a:prstGeom prst="rect">
            <a:avLst/>
          </a:prstGeom>
        </p:spPr>
      </p:pic>
      <p:pic>
        <p:nvPicPr>
          <p:cNvPr id="11" name="Picture 10"/>
          <p:cNvPicPr>
            <a:picLocks noChangeAspect="1"/>
          </p:cNvPicPr>
          <p:nvPr/>
        </p:nvPicPr>
        <p:blipFill>
          <a:blip r:embed="rId2"/>
          <a:stretch>
            <a:fillRect/>
          </a:stretch>
        </p:blipFill>
        <p:spPr>
          <a:xfrm>
            <a:off x="4517748" y="4588870"/>
            <a:ext cx="347131" cy="307196"/>
          </a:xfrm>
          <a:prstGeom prst="rect">
            <a:avLst/>
          </a:prstGeom>
        </p:spPr>
      </p:pic>
    </p:spTree>
    <p:extLst>
      <p:ext uri="{BB962C8B-B14F-4D97-AF65-F5344CB8AC3E}">
        <p14:creationId xmlns:p14="http://schemas.microsoft.com/office/powerpoint/2010/main" val="81479548"/>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07300" cy="1143000"/>
          </a:xfrm>
        </p:spPr>
        <p:txBody>
          <a:bodyPr>
            <a:normAutofit/>
          </a:bodyPr>
          <a:lstStyle/>
          <a:p>
            <a:r>
              <a:rPr lang="en-CA" dirty="0" smtClean="0"/>
              <a:t>Isolating Decay Modes of </a:t>
            </a:r>
            <a:endParaRPr lang="en-CA" dirty="0"/>
          </a:p>
        </p:txBody>
      </p:sp>
      <p:pic>
        <p:nvPicPr>
          <p:cNvPr id="4" name="Picture 3"/>
          <p:cNvPicPr>
            <a:picLocks noChangeAspect="1"/>
          </p:cNvPicPr>
          <p:nvPr/>
        </p:nvPicPr>
        <p:blipFill>
          <a:blip r:embed="rId3"/>
          <a:stretch>
            <a:fillRect/>
          </a:stretch>
        </p:blipFill>
        <p:spPr>
          <a:xfrm>
            <a:off x="7382933" y="539406"/>
            <a:ext cx="681567" cy="603157"/>
          </a:xfrm>
          <a:prstGeom prst="rect">
            <a:avLst/>
          </a:prstGeom>
        </p:spPr>
      </p:pic>
      <p:sp>
        <p:nvSpPr>
          <p:cNvPr id="5" name="TextBox 4"/>
          <p:cNvSpPr txBox="1"/>
          <p:nvPr/>
        </p:nvSpPr>
        <p:spPr>
          <a:xfrm>
            <a:off x="1327255" y="1995835"/>
            <a:ext cx="6055677" cy="4801315"/>
          </a:xfrm>
          <a:prstGeom prst="rect">
            <a:avLst/>
          </a:prstGeom>
          <a:noFill/>
        </p:spPr>
        <p:txBody>
          <a:bodyPr wrap="square" rtlCol="0">
            <a:spAutoFit/>
          </a:bodyPr>
          <a:lstStyle/>
          <a:p>
            <a:r>
              <a:rPr lang="en-CA" dirty="0" smtClean="0">
                <a:solidFill>
                  <a:prstClr val="black"/>
                </a:solidFill>
                <a:latin typeface="Calibri"/>
              </a:rPr>
              <a:t>Our desired decay mode:</a:t>
            </a:r>
          </a:p>
          <a:p>
            <a:endParaRPr lang="en-CA" dirty="0">
              <a:solidFill>
                <a:prstClr val="black"/>
              </a:solidFill>
              <a:latin typeface="Calibri"/>
            </a:endParaRPr>
          </a:p>
          <a:p>
            <a:endParaRPr lang="en-CA" dirty="0" smtClean="0">
              <a:solidFill>
                <a:prstClr val="black"/>
              </a:solidFill>
              <a:latin typeface="Calibri"/>
            </a:endParaRPr>
          </a:p>
          <a:p>
            <a:endParaRPr lang="en-CA" dirty="0">
              <a:solidFill>
                <a:prstClr val="black"/>
              </a:solidFill>
              <a:latin typeface="Calibri"/>
            </a:endParaRPr>
          </a:p>
          <a:p>
            <a:endParaRPr lang="en-CA" dirty="0" smtClean="0">
              <a:solidFill>
                <a:prstClr val="black"/>
              </a:solidFill>
              <a:latin typeface="Calibri"/>
            </a:endParaRPr>
          </a:p>
          <a:p>
            <a:r>
              <a:rPr lang="en-CA" dirty="0" smtClean="0">
                <a:solidFill>
                  <a:prstClr val="black"/>
                </a:solidFill>
                <a:latin typeface="Calibri"/>
              </a:rPr>
              <a:t>But there are many other decay modes that generate the products we observe!</a:t>
            </a:r>
          </a:p>
          <a:p>
            <a:endParaRPr lang="en-CA" dirty="0" smtClean="0">
              <a:solidFill>
                <a:prstClr val="black"/>
              </a:solidFill>
              <a:latin typeface="Calibri"/>
            </a:endParaRPr>
          </a:p>
          <a:p>
            <a:r>
              <a:rPr lang="en-CA" dirty="0" smtClean="0">
                <a:solidFill>
                  <a:prstClr val="black"/>
                </a:solidFill>
                <a:latin typeface="Calibri"/>
              </a:rPr>
              <a:t>Why does this matter?</a:t>
            </a:r>
          </a:p>
          <a:p>
            <a:endParaRPr lang="en-CA" dirty="0">
              <a:solidFill>
                <a:prstClr val="black"/>
              </a:solidFill>
              <a:latin typeface="Calibri"/>
            </a:endParaRPr>
          </a:p>
          <a:p>
            <a:r>
              <a:rPr lang="en-CA" dirty="0" smtClean="0">
                <a:solidFill>
                  <a:prstClr val="black"/>
                </a:solidFill>
                <a:latin typeface="Calibri"/>
              </a:rPr>
              <a:t>We are finding the ratio of lifetimes of the      and the        to try to achieve a cancellation </a:t>
            </a:r>
            <a:r>
              <a:rPr lang="en-CA" dirty="0">
                <a:solidFill>
                  <a:prstClr val="black"/>
                </a:solidFill>
                <a:latin typeface="Calibri"/>
              </a:rPr>
              <a:t>of instrumental </a:t>
            </a:r>
            <a:r>
              <a:rPr lang="en-CA" dirty="0" smtClean="0">
                <a:solidFill>
                  <a:prstClr val="black"/>
                </a:solidFill>
                <a:latin typeface="Calibri"/>
              </a:rPr>
              <a:t>effects. But this only </a:t>
            </a:r>
            <a:r>
              <a:rPr lang="en-CA" dirty="0">
                <a:solidFill>
                  <a:prstClr val="black"/>
                </a:solidFill>
                <a:latin typeface="Calibri"/>
              </a:rPr>
              <a:t>works if the </a:t>
            </a:r>
            <a:r>
              <a:rPr lang="en-CA" dirty="0" smtClean="0">
                <a:solidFill>
                  <a:prstClr val="black"/>
                </a:solidFill>
                <a:latin typeface="Calibri"/>
              </a:rPr>
              <a:t>     and       decay </a:t>
            </a:r>
            <a:r>
              <a:rPr lang="en-CA" dirty="0">
                <a:solidFill>
                  <a:prstClr val="black"/>
                </a:solidFill>
                <a:latin typeface="Calibri"/>
              </a:rPr>
              <a:t>dynamics and topology are </a:t>
            </a:r>
            <a:r>
              <a:rPr lang="en-CA" dirty="0" smtClean="0">
                <a:solidFill>
                  <a:prstClr val="black"/>
                </a:solidFill>
                <a:latin typeface="Calibri"/>
              </a:rPr>
              <a:t>the same.  It doesn’t work if </a:t>
            </a:r>
            <a:r>
              <a:rPr lang="en-CA" dirty="0">
                <a:solidFill>
                  <a:prstClr val="black"/>
                </a:solidFill>
                <a:latin typeface="Calibri"/>
              </a:rPr>
              <a:t>other decay modes are contaminating our  </a:t>
            </a:r>
            <a:r>
              <a:rPr lang="en-CA" dirty="0" smtClean="0">
                <a:solidFill>
                  <a:prstClr val="black"/>
                </a:solidFill>
                <a:latin typeface="Calibri"/>
              </a:rPr>
              <a:t>      and       samples </a:t>
            </a:r>
            <a:r>
              <a:rPr lang="en-CA" dirty="0">
                <a:solidFill>
                  <a:prstClr val="black"/>
                </a:solidFill>
                <a:latin typeface="Calibri"/>
              </a:rPr>
              <a:t>in a way we don’t </a:t>
            </a:r>
            <a:r>
              <a:rPr lang="en-CA" dirty="0" smtClean="0">
                <a:solidFill>
                  <a:prstClr val="black"/>
                </a:solidFill>
                <a:latin typeface="Calibri"/>
              </a:rPr>
              <a:t>control.</a:t>
            </a:r>
            <a:endParaRPr lang="en-CA" dirty="0">
              <a:solidFill>
                <a:prstClr val="black"/>
              </a:solidFill>
              <a:latin typeface="Calibri"/>
            </a:endParaRPr>
          </a:p>
          <a:p>
            <a:endParaRPr lang="en-CA" dirty="0" smtClean="0">
              <a:solidFill>
                <a:prstClr val="black"/>
              </a:solidFill>
              <a:latin typeface="Calibri"/>
            </a:endParaRPr>
          </a:p>
          <a:p>
            <a:endParaRPr lang="en-CA" dirty="0">
              <a:solidFill>
                <a:prstClr val="black"/>
              </a:solidFill>
              <a:latin typeface="Calibri"/>
            </a:endParaRPr>
          </a:p>
        </p:txBody>
      </p:sp>
      <p:pic>
        <p:nvPicPr>
          <p:cNvPr id="3" name="Picture 2"/>
          <p:cNvPicPr>
            <a:picLocks noChangeAspect="1"/>
          </p:cNvPicPr>
          <p:nvPr/>
        </p:nvPicPr>
        <p:blipFill>
          <a:blip r:embed="rId4"/>
          <a:stretch>
            <a:fillRect/>
          </a:stretch>
        </p:blipFill>
        <p:spPr>
          <a:xfrm>
            <a:off x="1697567" y="2531672"/>
            <a:ext cx="5795433" cy="625406"/>
          </a:xfrm>
          <a:prstGeom prst="rect">
            <a:avLst/>
          </a:prstGeom>
        </p:spPr>
      </p:pic>
      <p:pic>
        <p:nvPicPr>
          <p:cNvPr id="7" name="Picture 6"/>
          <p:cNvPicPr>
            <a:picLocks noChangeAspect="1"/>
          </p:cNvPicPr>
          <p:nvPr/>
        </p:nvPicPr>
        <p:blipFill>
          <a:blip r:embed="rId3"/>
          <a:stretch>
            <a:fillRect/>
          </a:stretch>
        </p:blipFill>
        <p:spPr>
          <a:xfrm>
            <a:off x="5353493" y="4787750"/>
            <a:ext cx="260352" cy="230400"/>
          </a:xfrm>
          <a:prstGeom prst="rect">
            <a:avLst/>
          </a:prstGeom>
        </p:spPr>
      </p:pic>
      <p:pic>
        <p:nvPicPr>
          <p:cNvPr id="8" name="Picture 7"/>
          <p:cNvPicPr>
            <a:picLocks noChangeAspect="1"/>
          </p:cNvPicPr>
          <p:nvPr/>
        </p:nvPicPr>
        <p:blipFill>
          <a:blip r:embed="rId5"/>
          <a:stretch>
            <a:fillRect/>
          </a:stretch>
        </p:blipFill>
        <p:spPr>
          <a:xfrm>
            <a:off x="6377979" y="4787750"/>
            <a:ext cx="275167" cy="281824"/>
          </a:xfrm>
          <a:prstGeom prst="rect">
            <a:avLst/>
          </a:prstGeom>
        </p:spPr>
      </p:pic>
      <p:pic>
        <p:nvPicPr>
          <p:cNvPr id="9" name="Picture 8"/>
          <p:cNvPicPr>
            <a:picLocks noChangeAspect="1"/>
          </p:cNvPicPr>
          <p:nvPr/>
        </p:nvPicPr>
        <p:blipFill>
          <a:blip r:embed="rId3"/>
          <a:stretch>
            <a:fillRect/>
          </a:stretch>
        </p:blipFill>
        <p:spPr>
          <a:xfrm>
            <a:off x="2542745" y="5352059"/>
            <a:ext cx="260352" cy="230400"/>
          </a:xfrm>
          <a:prstGeom prst="rect">
            <a:avLst/>
          </a:prstGeom>
        </p:spPr>
      </p:pic>
      <p:pic>
        <p:nvPicPr>
          <p:cNvPr id="10" name="Picture 9"/>
          <p:cNvPicPr>
            <a:picLocks noChangeAspect="1"/>
          </p:cNvPicPr>
          <p:nvPr/>
        </p:nvPicPr>
        <p:blipFill>
          <a:blip r:embed="rId5"/>
          <a:stretch>
            <a:fillRect/>
          </a:stretch>
        </p:blipFill>
        <p:spPr>
          <a:xfrm>
            <a:off x="3212568" y="5352059"/>
            <a:ext cx="275167" cy="281824"/>
          </a:xfrm>
          <a:prstGeom prst="rect">
            <a:avLst/>
          </a:prstGeom>
        </p:spPr>
      </p:pic>
      <p:pic>
        <p:nvPicPr>
          <p:cNvPr id="11" name="Picture 10"/>
          <p:cNvPicPr>
            <a:picLocks noChangeAspect="1"/>
          </p:cNvPicPr>
          <p:nvPr/>
        </p:nvPicPr>
        <p:blipFill>
          <a:blip r:embed="rId3"/>
          <a:stretch>
            <a:fillRect/>
          </a:stretch>
        </p:blipFill>
        <p:spPr>
          <a:xfrm>
            <a:off x="1858107" y="5904926"/>
            <a:ext cx="260352" cy="230400"/>
          </a:xfrm>
          <a:prstGeom prst="rect">
            <a:avLst/>
          </a:prstGeom>
        </p:spPr>
      </p:pic>
      <p:pic>
        <p:nvPicPr>
          <p:cNvPr id="12" name="Picture 11"/>
          <p:cNvPicPr>
            <a:picLocks noChangeAspect="1"/>
          </p:cNvPicPr>
          <p:nvPr/>
        </p:nvPicPr>
        <p:blipFill>
          <a:blip r:embed="rId5"/>
          <a:stretch>
            <a:fillRect/>
          </a:stretch>
        </p:blipFill>
        <p:spPr>
          <a:xfrm>
            <a:off x="2527930" y="5904926"/>
            <a:ext cx="275167" cy="281824"/>
          </a:xfrm>
          <a:prstGeom prst="rect">
            <a:avLst/>
          </a:prstGeom>
        </p:spPr>
      </p:pic>
    </p:spTree>
    <p:extLst>
      <p:ext uri="{BB962C8B-B14F-4D97-AF65-F5344CB8AC3E}">
        <p14:creationId xmlns:p14="http://schemas.microsoft.com/office/powerpoint/2010/main" val="3314049460"/>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607300" cy="1143000"/>
          </a:xfrm>
        </p:spPr>
        <p:txBody>
          <a:bodyPr>
            <a:normAutofit fontScale="90000"/>
          </a:bodyPr>
          <a:lstStyle/>
          <a:p>
            <a:r>
              <a:rPr lang="en-CA" dirty="0" smtClean="0"/>
              <a:t>Decay Modes and Intermediate Resonances of </a:t>
            </a:r>
            <a:endParaRPr lang="en-CA" dirty="0"/>
          </a:p>
        </p:txBody>
      </p:sp>
      <p:pic>
        <p:nvPicPr>
          <p:cNvPr id="4" name="Picture 3"/>
          <p:cNvPicPr>
            <a:picLocks noChangeAspect="1"/>
          </p:cNvPicPr>
          <p:nvPr/>
        </p:nvPicPr>
        <p:blipFill>
          <a:blip r:embed="rId3"/>
          <a:stretch>
            <a:fillRect/>
          </a:stretch>
        </p:blipFill>
        <p:spPr>
          <a:xfrm>
            <a:off x="5892800" y="846324"/>
            <a:ext cx="681567" cy="603157"/>
          </a:xfrm>
          <a:prstGeom prst="rect">
            <a:avLst/>
          </a:prstGeom>
        </p:spPr>
      </p:pic>
      <p:graphicFrame>
        <p:nvGraphicFramePr>
          <p:cNvPr id="9" name="Table 8"/>
          <p:cNvGraphicFramePr>
            <a:graphicFrameLocks noGrp="1"/>
          </p:cNvGraphicFramePr>
          <p:nvPr>
            <p:extLst>
              <p:ext uri="{D42A27DB-BD31-4B8C-83A1-F6EECF244321}">
                <p14:modId xmlns:p14="http://schemas.microsoft.com/office/powerpoint/2010/main" val="3010852947"/>
              </p:ext>
            </p:extLst>
          </p:nvPr>
        </p:nvGraphicFramePr>
        <p:xfrm>
          <a:off x="2425700" y="4390269"/>
          <a:ext cx="4148667" cy="2270942"/>
        </p:xfrm>
        <a:graphic>
          <a:graphicData uri="http://schemas.openxmlformats.org/drawingml/2006/table">
            <a:tbl>
              <a:tblPr firstRow="1" bandRow="1">
                <a:tableStyleId>{D7AC3CCA-C797-4891-BE02-D94E43425B78}</a:tableStyleId>
              </a:tblPr>
              <a:tblGrid>
                <a:gridCol w="1507221"/>
                <a:gridCol w="2641446"/>
              </a:tblGrid>
              <a:tr h="588762">
                <a:tc>
                  <a:txBody>
                    <a:bodyPr/>
                    <a:lstStyle/>
                    <a:p>
                      <a:pPr algn="ctr"/>
                      <a:r>
                        <a:rPr lang="en-CA" sz="1600" dirty="0" smtClean="0"/>
                        <a:t>Decay Mode</a:t>
                      </a:r>
                      <a:endParaRPr lang="en-CA" sz="1600" dirty="0"/>
                    </a:p>
                  </a:txBody>
                  <a:tcPr>
                    <a:solidFill>
                      <a:schemeClr val="bg1">
                        <a:lumMod val="85000"/>
                      </a:schemeClr>
                    </a:solidFill>
                  </a:tcPr>
                </a:tc>
                <a:tc>
                  <a:txBody>
                    <a:bodyPr/>
                    <a:lstStyle/>
                    <a:p>
                      <a:pPr algn="ctr"/>
                      <a:r>
                        <a:rPr lang="en-CA" sz="1600" dirty="0" smtClean="0"/>
                        <a:t>Percent of Total Decays</a:t>
                      </a:r>
                    </a:p>
                    <a:p>
                      <a:pPr algn="ctr"/>
                      <a:r>
                        <a:rPr lang="en-CA" sz="1600" dirty="0" smtClean="0"/>
                        <a:t>(that generate ΚΚπ</a:t>
                      </a:r>
                      <a:r>
                        <a:rPr lang="en-CA" sz="1600" dirty="0" err="1" smtClean="0"/>
                        <a:t>μν</a:t>
                      </a:r>
                      <a:r>
                        <a:rPr lang="en-CA" sz="1600" dirty="0" smtClean="0"/>
                        <a:t>)</a:t>
                      </a:r>
                      <a:endParaRPr lang="en-CA" sz="1600" dirty="0"/>
                    </a:p>
                  </a:txBody>
                  <a:tcPr>
                    <a:solidFill>
                      <a:schemeClr val="bg1">
                        <a:lumMod val="85000"/>
                      </a:schemeClr>
                    </a:solidFill>
                  </a:tcPr>
                </a:tc>
              </a:tr>
              <a:tr h="336436">
                <a:tc>
                  <a:txBody>
                    <a:bodyPr/>
                    <a:lstStyle/>
                    <a:p>
                      <a:pPr algn="ctr"/>
                      <a:r>
                        <a:rPr lang="en-CA" sz="1600" dirty="0" smtClean="0"/>
                        <a:t>(1)</a:t>
                      </a:r>
                      <a:endParaRPr lang="en-CA" sz="1600" dirty="0"/>
                    </a:p>
                  </a:txBody>
                  <a:tcPr>
                    <a:noFill/>
                  </a:tcPr>
                </a:tc>
                <a:tc>
                  <a:txBody>
                    <a:bodyPr/>
                    <a:lstStyle/>
                    <a:p>
                      <a:pPr algn="ctr"/>
                      <a:r>
                        <a:rPr lang="en-CA" sz="1600" dirty="0" smtClean="0"/>
                        <a:t>52.6</a:t>
                      </a:r>
                      <a:endParaRPr lang="en-CA" sz="1600" dirty="0"/>
                    </a:p>
                  </a:txBody>
                  <a:tcPr>
                    <a:noFill/>
                  </a:tcPr>
                </a:tc>
              </a:tr>
              <a:tr h="336436">
                <a:tc>
                  <a:txBody>
                    <a:bodyPr/>
                    <a:lstStyle/>
                    <a:p>
                      <a:pPr algn="ctr"/>
                      <a:r>
                        <a:rPr lang="en-CA" sz="1600" dirty="0" smtClean="0"/>
                        <a:t>(2)</a:t>
                      </a:r>
                      <a:endParaRPr lang="en-CA" sz="1600" dirty="0"/>
                    </a:p>
                  </a:txBody>
                  <a:tcPr>
                    <a:noFill/>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en-CA" sz="1600" dirty="0" smtClean="0"/>
                        <a:t>38.1</a:t>
                      </a:r>
                    </a:p>
                  </a:txBody>
                  <a:tcPr>
                    <a:noFill/>
                  </a:tcPr>
                </a:tc>
              </a:tr>
              <a:tr h="336436">
                <a:tc>
                  <a:txBody>
                    <a:bodyPr/>
                    <a:lstStyle/>
                    <a:p>
                      <a:pPr algn="ctr"/>
                      <a:r>
                        <a:rPr lang="en-CA" sz="1600" dirty="0" smtClean="0"/>
                        <a:t>(3)+(4)</a:t>
                      </a:r>
                      <a:endParaRPr lang="en-CA" sz="1600" dirty="0"/>
                    </a:p>
                  </a:txBody>
                  <a:tcPr>
                    <a:noFill/>
                  </a:tcPr>
                </a:tc>
                <a:tc>
                  <a:txBody>
                    <a:bodyPr/>
                    <a:lstStyle/>
                    <a:p>
                      <a:pPr algn="ctr"/>
                      <a:r>
                        <a:rPr lang="en-CA" sz="1600" dirty="0" smtClean="0"/>
                        <a:t>1.7</a:t>
                      </a:r>
                      <a:endParaRPr lang="en-CA" sz="1600" dirty="0"/>
                    </a:p>
                  </a:txBody>
                  <a:tcPr>
                    <a:noFill/>
                  </a:tcPr>
                </a:tc>
              </a:tr>
              <a:tr h="336436">
                <a:tc>
                  <a:txBody>
                    <a:bodyPr/>
                    <a:lstStyle/>
                    <a:p>
                      <a:pPr algn="ctr"/>
                      <a:r>
                        <a:rPr lang="en-CA" sz="1600" dirty="0" smtClean="0"/>
                        <a:t>(5)</a:t>
                      </a:r>
                      <a:endParaRPr lang="en-CA" sz="1600" dirty="0"/>
                    </a:p>
                  </a:txBody>
                  <a:tcPr>
                    <a:noFill/>
                  </a:tcPr>
                </a:tc>
                <a:tc>
                  <a:txBody>
                    <a:bodyPr/>
                    <a:lstStyle/>
                    <a:p>
                      <a:pPr algn="ctr"/>
                      <a:r>
                        <a:rPr lang="en-CA" sz="1600" dirty="0" smtClean="0"/>
                        <a:t>1.3</a:t>
                      </a:r>
                      <a:endParaRPr lang="en-CA" sz="1600" dirty="0"/>
                    </a:p>
                  </a:txBody>
                  <a:tcPr>
                    <a:noFill/>
                  </a:tcPr>
                </a:tc>
              </a:tr>
              <a:tr h="336436">
                <a:tc>
                  <a:txBody>
                    <a:bodyPr/>
                    <a:lstStyle/>
                    <a:p>
                      <a:pPr algn="ctr"/>
                      <a:r>
                        <a:rPr lang="en-CA" sz="1600" dirty="0" smtClean="0"/>
                        <a:t>(6)</a:t>
                      </a:r>
                    </a:p>
                  </a:txBody>
                  <a:tcPr>
                    <a:noFill/>
                  </a:tcPr>
                </a:tc>
                <a:tc>
                  <a:txBody>
                    <a:bodyPr/>
                    <a:lstStyle/>
                    <a:p>
                      <a:pPr algn="ctr"/>
                      <a:r>
                        <a:rPr lang="en-CA" sz="1600" dirty="0" smtClean="0"/>
                        <a:t>6.3</a:t>
                      </a:r>
                    </a:p>
                  </a:txBody>
                  <a:tcPr>
                    <a:noFill/>
                  </a:tcPr>
                </a:tc>
              </a:tr>
            </a:tbl>
          </a:graphicData>
        </a:graphic>
      </p:graphicFrame>
      <p:pic>
        <p:nvPicPr>
          <p:cNvPr id="12" name="Picture 11"/>
          <p:cNvPicPr>
            <a:picLocks noChangeAspect="1"/>
          </p:cNvPicPr>
          <p:nvPr/>
        </p:nvPicPr>
        <p:blipFill>
          <a:blip r:embed="rId4"/>
          <a:stretch>
            <a:fillRect/>
          </a:stretch>
        </p:blipFill>
        <p:spPr>
          <a:xfrm>
            <a:off x="1492252" y="1804066"/>
            <a:ext cx="6191248" cy="2457205"/>
          </a:xfrm>
          <a:prstGeom prst="rect">
            <a:avLst/>
          </a:prstGeom>
        </p:spPr>
      </p:pic>
    </p:spTree>
    <p:extLst>
      <p:ext uri="{BB962C8B-B14F-4D97-AF65-F5344CB8AC3E}">
        <p14:creationId xmlns:p14="http://schemas.microsoft.com/office/powerpoint/2010/main" val="93416834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a:spLocks noGrp="1"/>
          </p:cNvSpPr>
          <p:nvPr>
            <p:ph type="title"/>
          </p:nvPr>
        </p:nvSpPr>
        <p:spPr>
          <a:xfrm>
            <a:off x="785284" y="393700"/>
            <a:ext cx="7607300" cy="1143000"/>
          </a:xfrm>
        </p:spPr>
        <p:txBody>
          <a:bodyPr>
            <a:normAutofit fontScale="90000"/>
          </a:bodyPr>
          <a:lstStyle/>
          <a:p>
            <a:r>
              <a:rPr lang="en-CA" dirty="0" smtClean="0"/>
              <a:t>Observed Decay Times for Different </a:t>
            </a:r>
            <a:r>
              <a:rPr lang="en-CA" dirty="0"/>
              <a:t>D</a:t>
            </a:r>
            <a:r>
              <a:rPr lang="en-CA" dirty="0" smtClean="0"/>
              <a:t>ecays (normalized)</a:t>
            </a:r>
            <a:endParaRPr lang="en-CA" dirty="0"/>
          </a:p>
        </p:txBody>
      </p:sp>
      <p:pic>
        <p:nvPicPr>
          <p:cNvPr id="2" name="Picture 1"/>
          <p:cNvPicPr>
            <a:picLocks noChangeAspect="1"/>
          </p:cNvPicPr>
          <p:nvPr/>
        </p:nvPicPr>
        <p:blipFill>
          <a:blip r:embed="rId3"/>
          <a:stretch>
            <a:fillRect/>
          </a:stretch>
        </p:blipFill>
        <p:spPr>
          <a:xfrm>
            <a:off x="0" y="1750483"/>
            <a:ext cx="9144000" cy="4256839"/>
          </a:xfrm>
          <a:prstGeom prst="rect">
            <a:avLst/>
          </a:prstGeom>
        </p:spPr>
      </p:pic>
    </p:spTree>
    <p:extLst>
      <p:ext uri="{BB962C8B-B14F-4D97-AF65-F5344CB8AC3E}">
        <p14:creationId xmlns:p14="http://schemas.microsoft.com/office/powerpoint/2010/main" val="2073689822"/>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Missing Neutrino</a:t>
            </a:r>
            <a:endParaRPr lang="en-CA" dirty="0"/>
          </a:p>
        </p:txBody>
      </p:sp>
      <p:pic>
        <p:nvPicPr>
          <p:cNvPr id="4" name="Picture 3"/>
          <p:cNvPicPr>
            <a:picLocks noChangeAspect="1"/>
          </p:cNvPicPr>
          <p:nvPr/>
        </p:nvPicPr>
        <p:blipFill>
          <a:blip r:embed="rId2"/>
          <a:stretch>
            <a:fillRect/>
          </a:stretch>
        </p:blipFill>
        <p:spPr>
          <a:xfrm>
            <a:off x="658821" y="1651000"/>
            <a:ext cx="7871711" cy="4753822"/>
          </a:xfrm>
          <a:prstGeom prst="rect">
            <a:avLst/>
          </a:prstGeom>
        </p:spPr>
      </p:pic>
    </p:spTree>
    <p:extLst>
      <p:ext uri="{BB962C8B-B14F-4D97-AF65-F5344CB8AC3E}">
        <p14:creationId xmlns:p14="http://schemas.microsoft.com/office/powerpoint/2010/main" val="2377008866"/>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K-Factor Correction</a:t>
            </a:r>
            <a:endParaRPr lang="en-CA" dirty="0"/>
          </a:p>
        </p:txBody>
      </p:sp>
      <p:pic>
        <p:nvPicPr>
          <p:cNvPr id="3" name="Picture 2"/>
          <p:cNvPicPr>
            <a:picLocks noChangeAspect="1"/>
          </p:cNvPicPr>
          <p:nvPr/>
        </p:nvPicPr>
        <p:blipFill>
          <a:blip r:embed="rId2"/>
          <a:stretch>
            <a:fillRect/>
          </a:stretch>
        </p:blipFill>
        <p:spPr>
          <a:xfrm>
            <a:off x="2709333" y="1575351"/>
            <a:ext cx="3429000" cy="905381"/>
          </a:xfrm>
          <a:prstGeom prst="rect">
            <a:avLst/>
          </a:prstGeom>
        </p:spPr>
      </p:pic>
      <p:pic>
        <p:nvPicPr>
          <p:cNvPr id="5" name="Picture 4"/>
          <p:cNvPicPr>
            <a:picLocks noChangeAspect="1"/>
          </p:cNvPicPr>
          <p:nvPr/>
        </p:nvPicPr>
        <p:blipFill rotWithShape="1">
          <a:blip r:embed="rId3"/>
          <a:srcRect l="52139" t="8425" r="45928" b="62012"/>
          <a:stretch/>
        </p:blipFill>
        <p:spPr>
          <a:xfrm>
            <a:off x="123824" y="2920999"/>
            <a:ext cx="158750" cy="1195917"/>
          </a:xfrm>
          <a:prstGeom prst="rect">
            <a:avLst/>
          </a:prstGeom>
        </p:spPr>
      </p:pic>
      <p:pic>
        <p:nvPicPr>
          <p:cNvPr id="6" name="Picture 5"/>
          <p:cNvPicPr>
            <a:picLocks noChangeAspect="1"/>
          </p:cNvPicPr>
          <p:nvPr/>
        </p:nvPicPr>
        <p:blipFill>
          <a:blip r:embed="rId4"/>
          <a:stretch>
            <a:fillRect/>
          </a:stretch>
        </p:blipFill>
        <p:spPr>
          <a:xfrm>
            <a:off x="301623" y="2620542"/>
            <a:ext cx="8730765" cy="3983457"/>
          </a:xfrm>
          <a:prstGeom prst="rect">
            <a:avLst/>
          </a:prstGeom>
        </p:spPr>
      </p:pic>
    </p:spTree>
    <p:extLst>
      <p:ext uri="{BB962C8B-B14F-4D97-AF65-F5344CB8AC3E}">
        <p14:creationId xmlns:p14="http://schemas.microsoft.com/office/powerpoint/2010/main" val="176755878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457200" y="274638"/>
            <a:ext cx="8229600" cy="1143000"/>
          </a:xfrm>
        </p:spPr>
        <p:txBody>
          <a:bodyPr/>
          <a:lstStyle/>
          <a:p>
            <a:r>
              <a:rPr lang="en-CA" dirty="0" smtClean="0"/>
              <a:t>Motivation</a:t>
            </a:r>
            <a:endParaRPr lang="en-CA" dirty="0"/>
          </a:p>
        </p:txBody>
      </p:sp>
      <p:sp>
        <p:nvSpPr>
          <p:cNvPr id="5" name="TextBox 4"/>
          <p:cNvSpPr txBox="1"/>
          <p:nvPr/>
        </p:nvSpPr>
        <p:spPr>
          <a:xfrm>
            <a:off x="1809750" y="1283243"/>
            <a:ext cx="5334000" cy="1631216"/>
          </a:xfrm>
          <a:prstGeom prst="rect">
            <a:avLst/>
          </a:prstGeom>
          <a:noFill/>
        </p:spPr>
        <p:txBody>
          <a:bodyPr wrap="square" rtlCol="0">
            <a:spAutoFit/>
          </a:bodyPr>
          <a:lstStyle/>
          <a:p>
            <a:pPr lvl="1"/>
            <a:endParaRPr lang="en-CA" sz="2000" dirty="0" smtClean="0"/>
          </a:p>
          <a:p>
            <a:r>
              <a:rPr lang="en-CA" sz="2000" dirty="0" smtClean="0"/>
              <a:t>We want to measure the ratio of the lifetime of   </a:t>
            </a:r>
          </a:p>
          <a:p>
            <a:r>
              <a:rPr lang="en-CA" sz="2000" dirty="0"/>
              <a:t> </a:t>
            </a:r>
            <a:r>
              <a:rPr lang="en-CA" sz="2000" dirty="0" smtClean="0"/>
              <a:t>     and       mesons. </a:t>
            </a:r>
          </a:p>
          <a:p>
            <a:endParaRPr lang="en-CA" sz="2000" dirty="0"/>
          </a:p>
          <a:p>
            <a:endParaRPr lang="en-CA" sz="2000" dirty="0" smtClean="0"/>
          </a:p>
        </p:txBody>
      </p:sp>
      <p:pic>
        <p:nvPicPr>
          <p:cNvPr id="6" name="Picture 5"/>
          <p:cNvPicPr>
            <a:picLocks noChangeAspect="1"/>
          </p:cNvPicPr>
          <p:nvPr/>
        </p:nvPicPr>
        <p:blipFill>
          <a:blip r:embed="rId2"/>
          <a:stretch>
            <a:fillRect/>
          </a:stretch>
        </p:blipFill>
        <p:spPr>
          <a:xfrm>
            <a:off x="1944156" y="1960576"/>
            <a:ext cx="260352" cy="230400"/>
          </a:xfrm>
          <a:prstGeom prst="rect">
            <a:avLst/>
          </a:prstGeom>
        </p:spPr>
      </p:pic>
      <p:pic>
        <p:nvPicPr>
          <p:cNvPr id="7" name="Picture 6"/>
          <p:cNvPicPr>
            <a:picLocks noChangeAspect="1"/>
          </p:cNvPicPr>
          <p:nvPr/>
        </p:nvPicPr>
        <p:blipFill>
          <a:blip r:embed="rId3"/>
          <a:stretch>
            <a:fillRect/>
          </a:stretch>
        </p:blipFill>
        <p:spPr>
          <a:xfrm>
            <a:off x="2728387" y="1960576"/>
            <a:ext cx="275167" cy="281824"/>
          </a:xfrm>
          <a:prstGeom prst="rect">
            <a:avLst/>
          </a:prstGeom>
        </p:spPr>
      </p:pic>
      <p:pic>
        <p:nvPicPr>
          <p:cNvPr id="8" name="Picture 7" descr="Screen Shot 2014-05-10 at 16.21.11.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9750" y="2471735"/>
            <a:ext cx="4572000" cy="571500"/>
          </a:xfrm>
          <a:prstGeom prst="rect">
            <a:avLst/>
          </a:prstGeom>
        </p:spPr>
      </p:pic>
      <p:pic>
        <p:nvPicPr>
          <p:cNvPr id="9" name="Picture 8" descr="Screen Shot 2014-05-10 at 16.21.02.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09750" y="2969683"/>
            <a:ext cx="4622800" cy="571500"/>
          </a:xfrm>
          <a:prstGeom prst="rect">
            <a:avLst/>
          </a:prstGeom>
        </p:spPr>
      </p:pic>
      <p:sp>
        <p:nvSpPr>
          <p:cNvPr id="10" name="TextBox 9"/>
          <p:cNvSpPr txBox="1"/>
          <p:nvPr/>
        </p:nvSpPr>
        <p:spPr>
          <a:xfrm>
            <a:off x="1809750" y="3831166"/>
            <a:ext cx="7718420" cy="707886"/>
          </a:xfrm>
          <a:prstGeom prst="rect">
            <a:avLst/>
          </a:prstGeom>
          <a:noFill/>
        </p:spPr>
        <p:txBody>
          <a:bodyPr wrap="square" rtlCol="0">
            <a:spAutoFit/>
          </a:bodyPr>
          <a:lstStyle/>
          <a:p>
            <a:pPr marL="285750" indent="-285750">
              <a:buFont typeface="Arial"/>
              <a:buChar char="•"/>
            </a:pPr>
            <a:r>
              <a:rPr lang="en-US" sz="2000" dirty="0" smtClean="0"/>
              <a:t>Only a difference of quarks between the two</a:t>
            </a:r>
          </a:p>
          <a:p>
            <a:pPr marL="285750" indent="-285750">
              <a:buFont typeface="Arial"/>
              <a:buChar char="•"/>
            </a:pPr>
            <a:r>
              <a:rPr lang="en-US" sz="2000" dirty="0" smtClean="0"/>
              <a:t>Several other decays present (Julia)</a:t>
            </a:r>
          </a:p>
        </p:txBody>
      </p:sp>
    </p:spTree>
    <p:extLst>
      <p:ext uri="{BB962C8B-B14F-4D97-AF65-F5344CB8AC3E}">
        <p14:creationId xmlns:p14="http://schemas.microsoft.com/office/powerpoint/2010/main" val="3605589997"/>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90031" y="459319"/>
            <a:ext cx="7607300" cy="1143000"/>
          </a:xfrm>
        </p:spPr>
        <p:txBody>
          <a:bodyPr>
            <a:normAutofit fontScale="90000"/>
          </a:bodyPr>
          <a:lstStyle/>
          <a:p>
            <a:r>
              <a:rPr lang="en-CA" dirty="0" smtClean="0"/>
              <a:t>K-factors for Different </a:t>
            </a:r>
            <a:r>
              <a:rPr lang="en-CA" dirty="0"/>
              <a:t>D</a:t>
            </a:r>
            <a:r>
              <a:rPr lang="en-CA" dirty="0" smtClean="0"/>
              <a:t>ecays (normalized)</a:t>
            </a:r>
            <a:endParaRPr lang="en-CA" dirty="0"/>
          </a:p>
        </p:txBody>
      </p:sp>
      <p:pic>
        <p:nvPicPr>
          <p:cNvPr id="2" name="Picture 1"/>
          <p:cNvPicPr>
            <a:picLocks noChangeAspect="1"/>
          </p:cNvPicPr>
          <p:nvPr/>
        </p:nvPicPr>
        <p:blipFill>
          <a:blip r:embed="rId3"/>
          <a:stretch>
            <a:fillRect/>
          </a:stretch>
        </p:blipFill>
        <p:spPr>
          <a:xfrm>
            <a:off x="0" y="1915645"/>
            <a:ext cx="9144000" cy="4058292"/>
          </a:xfrm>
          <a:prstGeom prst="rect">
            <a:avLst/>
          </a:prstGeom>
        </p:spPr>
      </p:pic>
      <p:pic>
        <p:nvPicPr>
          <p:cNvPr id="5" name="Picture 4"/>
          <p:cNvPicPr>
            <a:picLocks noChangeAspect="1"/>
          </p:cNvPicPr>
          <p:nvPr/>
        </p:nvPicPr>
        <p:blipFill>
          <a:blip r:embed="rId4"/>
          <a:stretch>
            <a:fillRect/>
          </a:stretch>
        </p:blipFill>
        <p:spPr>
          <a:xfrm>
            <a:off x="4326467" y="2032062"/>
            <a:ext cx="2383366" cy="1433187"/>
          </a:xfrm>
          <a:prstGeom prst="rect">
            <a:avLst/>
          </a:prstGeom>
        </p:spPr>
      </p:pic>
      <p:sp>
        <p:nvSpPr>
          <p:cNvPr id="6" name="Rectangle 5"/>
          <p:cNvSpPr/>
          <p:nvPr/>
        </p:nvSpPr>
        <p:spPr>
          <a:xfrm>
            <a:off x="1313538" y="5990454"/>
            <a:ext cx="6317426" cy="646331"/>
          </a:xfrm>
          <a:prstGeom prst="rect">
            <a:avLst/>
          </a:prstGeom>
        </p:spPr>
        <p:txBody>
          <a:bodyPr wrap="square">
            <a:spAutoFit/>
          </a:bodyPr>
          <a:lstStyle/>
          <a:p>
            <a:r>
              <a:rPr lang="en-CA" dirty="0" smtClean="0">
                <a:solidFill>
                  <a:prstClr val="black"/>
                </a:solidFill>
                <a:latin typeface="Calibri"/>
              </a:rPr>
              <a:t>For the future: need </a:t>
            </a:r>
            <a:r>
              <a:rPr lang="en-CA" dirty="0">
                <a:solidFill>
                  <a:prstClr val="black"/>
                </a:solidFill>
                <a:latin typeface="Calibri"/>
              </a:rPr>
              <a:t>to estimate the effect of differing k-factors on the </a:t>
            </a:r>
            <a:r>
              <a:rPr lang="en-CA" dirty="0" smtClean="0">
                <a:solidFill>
                  <a:prstClr val="black"/>
                </a:solidFill>
                <a:latin typeface="Calibri"/>
              </a:rPr>
              <a:t>final lifetime measurement</a:t>
            </a:r>
            <a:endParaRPr lang="en-CA" dirty="0">
              <a:solidFill>
                <a:prstClr val="black"/>
              </a:solidFill>
              <a:latin typeface="Calibri"/>
            </a:endParaRPr>
          </a:p>
        </p:txBody>
      </p:sp>
    </p:spTree>
    <p:extLst>
      <p:ext uri="{BB962C8B-B14F-4D97-AF65-F5344CB8AC3E}">
        <p14:creationId xmlns:p14="http://schemas.microsoft.com/office/powerpoint/2010/main" val="3843538349"/>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888062" y="3056744"/>
            <a:ext cx="5377141" cy="1200329"/>
          </a:xfrm>
          <a:prstGeom prst="rect">
            <a:avLst/>
          </a:prstGeom>
          <a:noFill/>
        </p:spPr>
        <p:txBody>
          <a:bodyPr wrap="square" rtlCol="0">
            <a:spAutoFit/>
          </a:bodyPr>
          <a:lstStyle/>
          <a:p>
            <a:r>
              <a:rPr lang="en-CA" dirty="0" smtClean="0">
                <a:solidFill>
                  <a:prstClr val="black"/>
                </a:solidFill>
                <a:latin typeface="Calibri"/>
              </a:rPr>
              <a:t>The       can decay to a final state similar to the one we are interested in.  This decay is about 1/10</a:t>
            </a:r>
            <a:r>
              <a:rPr lang="en-CA" baseline="30000" dirty="0" smtClean="0">
                <a:solidFill>
                  <a:prstClr val="black"/>
                </a:solidFill>
                <a:latin typeface="Calibri"/>
              </a:rPr>
              <a:t>th</a:t>
            </a:r>
            <a:r>
              <a:rPr lang="en-CA" dirty="0" smtClean="0">
                <a:solidFill>
                  <a:prstClr val="black"/>
                </a:solidFill>
                <a:latin typeface="Calibri"/>
              </a:rPr>
              <a:t> as frequent as that of the       , so it provides a significant background.</a:t>
            </a:r>
            <a:endParaRPr lang="en-CA" dirty="0">
              <a:solidFill>
                <a:prstClr val="black"/>
              </a:solidFill>
              <a:latin typeface="Calibri"/>
            </a:endParaRPr>
          </a:p>
        </p:txBody>
      </p:sp>
      <p:pic>
        <p:nvPicPr>
          <p:cNvPr id="7" name="Picture 6"/>
          <p:cNvPicPr>
            <a:picLocks noChangeAspect="1"/>
          </p:cNvPicPr>
          <p:nvPr/>
        </p:nvPicPr>
        <p:blipFill>
          <a:blip r:embed="rId2"/>
          <a:stretch>
            <a:fillRect/>
          </a:stretch>
        </p:blipFill>
        <p:spPr>
          <a:xfrm>
            <a:off x="2395148" y="3158317"/>
            <a:ext cx="266701" cy="190778"/>
          </a:xfrm>
          <a:prstGeom prst="rect">
            <a:avLst/>
          </a:prstGeom>
        </p:spPr>
      </p:pic>
      <p:pic>
        <p:nvPicPr>
          <p:cNvPr id="8" name="Picture 7"/>
          <p:cNvPicPr>
            <a:picLocks noChangeAspect="1"/>
          </p:cNvPicPr>
          <p:nvPr/>
        </p:nvPicPr>
        <p:blipFill>
          <a:blip r:embed="rId3"/>
          <a:stretch>
            <a:fillRect/>
          </a:stretch>
        </p:blipFill>
        <p:spPr>
          <a:xfrm>
            <a:off x="3318051" y="3664822"/>
            <a:ext cx="278658" cy="246600"/>
          </a:xfrm>
          <a:prstGeom prst="rect">
            <a:avLst/>
          </a:prstGeom>
        </p:spPr>
      </p:pic>
      <p:pic>
        <p:nvPicPr>
          <p:cNvPr id="9" name="Picture 8"/>
          <p:cNvPicPr>
            <a:picLocks noChangeAspect="1"/>
          </p:cNvPicPr>
          <p:nvPr/>
        </p:nvPicPr>
        <p:blipFill>
          <a:blip r:embed="rId4"/>
          <a:stretch>
            <a:fillRect/>
          </a:stretch>
        </p:blipFill>
        <p:spPr>
          <a:xfrm>
            <a:off x="1922042" y="1990327"/>
            <a:ext cx="5607080" cy="544845"/>
          </a:xfrm>
          <a:prstGeom prst="rect">
            <a:avLst/>
          </a:prstGeom>
        </p:spPr>
      </p:pic>
      <p:sp>
        <p:nvSpPr>
          <p:cNvPr id="10" name="Title 1"/>
          <p:cNvSpPr txBox="1">
            <a:spLocks/>
          </p:cNvSpPr>
          <p:nvPr/>
        </p:nvSpPr>
        <p:spPr>
          <a:xfrm>
            <a:off x="361950" y="274638"/>
            <a:ext cx="8229600" cy="1143000"/>
          </a:xfrm>
          <a:prstGeom prst="rect">
            <a:avLst/>
          </a:prstGeom>
        </p:spPr>
        <p:txBody>
          <a:bodyPr vert="horz" lIns="91440" tIns="45720" rIns="91440" bIns="45720" rtlCol="0" anchor="ctr">
            <a:normAutofit/>
          </a:bodyPr>
          <a:lstStyle>
            <a:lvl1pPr algn="ctr" defTabSz="457200" rtl="0" eaLnBrk="1" latinLnBrk="0" hangingPunct="1">
              <a:spcBef>
                <a:spcPct val="0"/>
              </a:spcBef>
              <a:buNone/>
              <a:defRPr sz="4400" kern="1200">
                <a:solidFill>
                  <a:schemeClr val="tx1"/>
                </a:solidFill>
                <a:latin typeface="+mj-lt"/>
                <a:ea typeface="+mj-ea"/>
                <a:cs typeface="+mj-cs"/>
              </a:defRPr>
            </a:lvl1pPr>
          </a:lstStyle>
          <a:p>
            <a:r>
              <a:rPr lang="en-CA" smtClean="0">
                <a:solidFill>
                  <a:prstClr val="black"/>
                </a:solidFill>
                <a:latin typeface="Calibri"/>
              </a:rPr>
              <a:t>Distinguishing Between       and  </a:t>
            </a:r>
            <a:endParaRPr lang="en-CA" dirty="0">
              <a:solidFill>
                <a:prstClr val="black"/>
              </a:solidFill>
              <a:latin typeface="Calibri"/>
            </a:endParaRPr>
          </a:p>
        </p:txBody>
      </p:sp>
      <p:pic>
        <p:nvPicPr>
          <p:cNvPr id="11" name="Picture 10"/>
          <p:cNvPicPr>
            <a:picLocks noChangeAspect="1"/>
          </p:cNvPicPr>
          <p:nvPr/>
        </p:nvPicPr>
        <p:blipFill>
          <a:blip r:embed="rId2"/>
          <a:stretch>
            <a:fillRect/>
          </a:stretch>
        </p:blipFill>
        <p:spPr>
          <a:xfrm>
            <a:off x="6407149" y="683455"/>
            <a:ext cx="630768" cy="451206"/>
          </a:xfrm>
          <a:prstGeom prst="rect">
            <a:avLst/>
          </a:prstGeom>
        </p:spPr>
      </p:pic>
      <p:pic>
        <p:nvPicPr>
          <p:cNvPr id="12" name="Picture 11"/>
          <p:cNvPicPr>
            <a:picLocks noChangeAspect="1"/>
          </p:cNvPicPr>
          <p:nvPr/>
        </p:nvPicPr>
        <p:blipFill>
          <a:blip r:embed="rId3"/>
          <a:stretch>
            <a:fillRect/>
          </a:stretch>
        </p:blipFill>
        <p:spPr>
          <a:xfrm>
            <a:off x="8140703" y="622892"/>
            <a:ext cx="578299" cy="511770"/>
          </a:xfrm>
          <a:prstGeom prst="rect">
            <a:avLst/>
          </a:prstGeom>
        </p:spPr>
      </p:pic>
    </p:spTree>
    <p:extLst>
      <p:ext uri="{BB962C8B-B14F-4D97-AF65-F5344CB8AC3E}">
        <p14:creationId xmlns:p14="http://schemas.microsoft.com/office/powerpoint/2010/main" val="1142691166"/>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61950" y="274638"/>
            <a:ext cx="8229600" cy="1143000"/>
          </a:xfrm>
        </p:spPr>
        <p:txBody>
          <a:bodyPr/>
          <a:lstStyle/>
          <a:p>
            <a:r>
              <a:rPr lang="en-CA" dirty="0" smtClean="0"/>
              <a:t>Distinguishing Between       and  </a:t>
            </a:r>
            <a:endParaRPr lang="en-CA" dirty="0"/>
          </a:p>
        </p:txBody>
      </p:sp>
      <p:pic>
        <p:nvPicPr>
          <p:cNvPr id="3" name="Picture 2"/>
          <p:cNvPicPr>
            <a:picLocks noChangeAspect="1"/>
          </p:cNvPicPr>
          <p:nvPr/>
        </p:nvPicPr>
        <p:blipFill>
          <a:blip r:embed="rId3"/>
          <a:stretch>
            <a:fillRect/>
          </a:stretch>
        </p:blipFill>
        <p:spPr>
          <a:xfrm>
            <a:off x="6407149" y="683455"/>
            <a:ext cx="630768" cy="451206"/>
          </a:xfrm>
          <a:prstGeom prst="rect">
            <a:avLst/>
          </a:prstGeom>
        </p:spPr>
      </p:pic>
      <p:pic>
        <p:nvPicPr>
          <p:cNvPr id="4" name="Picture 3"/>
          <p:cNvPicPr>
            <a:picLocks noChangeAspect="1"/>
          </p:cNvPicPr>
          <p:nvPr/>
        </p:nvPicPr>
        <p:blipFill>
          <a:blip r:embed="rId4"/>
          <a:stretch>
            <a:fillRect/>
          </a:stretch>
        </p:blipFill>
        <p:spPr>
          <a:xfrm>
            <a:off x="8140703" y="622892"/>
            <a:ext cx="578299" cy="511770"/>
          </a:xfrm>
          <a:prstGeom prst="rect">
            <a:avLst/>
          </a:prstGeom>
        </p:spPr>
      </p:pic>
      <p:pic>
        <p:nvPicPr>
          <p:cNvPr id="7" name="Picture 6"/>
          <p:cNvPicPr>
            <a:picLocks noChangeAspect="1"/>
          </p:cNvPicPr>
          <p:nvPr/>
        </p:nvPicPr>
        <p:blipFill>
          <a:blip r:embed="rId5"/>
          <a:stretch>
            <a:fillRect/>
          </a:stretch>
        </p:blipFill>
        <p:spPr>
          <a:xfrm>
            <a:off x="1642534" y="1550572"/>
            <a:ext cx="5977467" cy="4850228"/>
          </a:xfrm>
          <a:prstGeom prst="rect">
            <a:avLst/>
          </a:prstGeom>
        </p:spPr>
      </p:pic>
    </p:spTree>
    <p:extLst>
      <p:ext uri="{BB962C8B-B14F-4D97-AF65-F5344CB8AC3E}">
        <p14:creationId xmlns:p14="http://schemas.microsoft.com/office/powerpoint/2010/main" val="3664409803"/>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055"/>
            <a:ext cx="8229600" cy="1143000"/>
          </a:xfrm>
        </p:spPr>
        <p:txBody>
          <a:bodyPr/>
          <a:lstStyle/>
          <a:p>
            <a:r>
              <a:rPr lang="en-CA" dirty="0" smtClean="0"/>
              <a:t>An Additional Complication</a:t>
            </a:r>
            <a:endParaRPr lang="en-CA" dirty="0"/>
          </a:p>
        </p:txBody>
      </p:sp>
      <p:sp>
        <p:nvSpPr>
          <p:cNvPr id="3" name="TextBox 2"/>
          <p:cNvSpPr txBox="1"/>
          <p:nvPr/>
        </p:nvSpPr>
        <p:spPr>
          <a:xfrm>
            <a:off x="1259417" y="1153055"/>
            <a:ext cx="6762750" cy="1200329"/>
          </a:xfrm>
          <a:prstGeom prst="rect">
            <a:avLst/>
          </a:prstGeom>
          <a:noFill/>
        </p:spPr>
        <p:txBody>
          <a:bodyPr wrap="square" rtlCol="0">
            <a:spAutoFit/>
          </a:bodyPr>
          <a:lstStyle/>
          <a:p>
            <a:r>
              <a:rPr lang="en-CA" dirty="0" smtClean="0">
                <a:solidFill>
                  <a:prstClr val="black"/>
                </a:solidFill>
                <a:latin typeface="Calibri"/>
              </a:rPr>
              <a:t>So far, we have had equal amounts of       and        entries. What if the amount of entries are not equal?</a:t>
            </a:r>
          </a:p>
          <a:p>
            <a:endParaRPr lang="en-CA" dirty="0">
              <a:solidFill>
                <a:prstClr val="black"/>
              </a:solidFill>
              <a:latin typeface="Calibri"/>
            </a:endParaRPr>
          </a:p>
          <a:p>
            <a:r>
              <a:rPr lang="en-CA" dirty="0" smtClean="0">
                <a:solidFill>
                  <a:prstClr val="black"/>
                </a:solidFill>
                <a:latin typeface="Calibri"/>
              </a:rPr>
              <a:t>		For 15%        entries:</a:t>
            </a:r>
            <a:endParaRPr lang="en-CA" dirty="0">
              <a:solidFill>
                <a:prstClr val="black"/>
              </a:solidFill>
              <a:latin typeface="Calibri"/>
            </a:endParaRPr>
          </a:p>
        </p:txBody>
      </p:sp>
      <p:pic>
        <p:nvPicPr>
          <p:cNvPr id="4" name="Picture 3"/>
          <p:cNvPicPr>
            <a:picLocks noChangeAspect="1"/>
          </p:cNvPicPr>
          <p:nvPr/>
        </p:nvPicPr>
        <p:blipFill>
          <a:blip r:embed="rId2"/>
          <a:stretch>
            <a:fillRect/>
          </a:stretch>
        </p:blipFill>
        <p:spPr>
          <a:xfrm>
            <a:off x="4904317" y="1248831"/>
            <a:ext cx="299039" cy="213911"/>
          </a:xfrm>
          <a:prstGeom prst="rect">
            <a:avLst/>
          </a:prstGeom>
        </p:spPr>
      </p:pic>
      <p:pic>
        <p:nvPicPr>
          <p:cNvPr id="5" name="Picture 4"/>
          <p:cNvPicPr>
            <a:picLocks noChangeAspect="1"/>
          </p:cNvPicPr>
          <p:nvPr/>
        </p:nvPicPr>
        <p:blipFill>
          <a:blip r:embed="rId3"/>
          <a:stretch>
            <a:fillRect/>
          </a:stretch>
        </p:blipFill>
        <p:spPr>
          <a:xfrm>
            <a:off x="5642614" y="1248831"/>
            <a:ext cx="241719" cy="213911"/>
          </a:xfrm>
          <a:prstGeom prst="rect">
            <a:avLst/>
          </a:prstGeom>
        </p:spPr>
      </p:pic>
      <p:pic>
        <p:nvPicPr>
          <p:cNvPr id="8" name="Picture 7"/>
          <p:cNvPicPr>
            <a:picLocks noChangeAspect="1"/>
          </p:cNvPicPr>
          <p:nvPr/>
        </p:nvPicPr>
        <p:blipFill>
          <a:blip r:embed="rId2"/>
          <a:stretch>
            <a:fillRect/>
          </a:stretch>
        </p:blipFill>
        <p:spPr>
          <a:xfrm>
            <a:off x="4030134" y="2074457"/>
            <a:ext cx="299039" cy="213911"/>
          </a:xfrm>
          <a:prstGeom prst="rect">
            <a:avLst/>
          </a:prstGeom>
        </p:spPr>
      </p:pic>
      <p:pic>
        <p:nvPicPr>
          <p:cNvPr id="6" name="Picture 5"/>
          <p:cNvPicPr>
            <a:picLocks noChangeAspect="1"/>
          </p:cNvPicPr>
          <p:nvPr/>
        </p:nvPicPr>
        <p:blipFill>
          <a:blip r:embed="rId4"/>
          <a:stretch>
            <a:fillRect/>
          </a:stretch>
        </p:blipFill>
        <p:spPr>
          <a:xfrm>
            <a:off x="84664" y="2527780"/>
            <a:ext cx="8868833" cy="4160892"/>
          </a:xfrm>
          <a:prstGeom prst="rect">
            <a:avLst/>
          </a:prstGeom>
        </p:spPr>
      </p:pic>
    </p:spTree>
    <p:extLst>
      <p:ext uri="{BB962C8B-B14F-4D97-AF65-F5344CB8AC3E}">
        <p14:creationId xmlns:p14="http://schemas.microsoft.com/office/powerpoint/2010/main" val="335669779"/>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CA" dirty="0" smtClean="0"/>
              <a:t>Solution: Fitting</a:t>
            </a:r>
            <a:endParaRPr lang="en-CA" dirty="0"/>
          </a:p>
        </p:txBody>
      </p:sp>
      <p:pic>
        <p:nvPicPr>
          <p:cNvPr id="4" name="Picture 3"/>
          <p:cNvPicPr>
            <a:picLocks noChangeAspect="1"/>
          </p:cNvPicPr>
          <p:nvPr/>
        </p:nvPicPr>
        <p:blipFill>
          <a:blip r:embed="rId2"/>
          <a:stretch>
            <a:fillRect/>
          </a:stretch>
        </p:blipFill>
        <p:spPr>
          <a:xfrm>
            <a:off x="1164167" y="1554664"/>
            <a:ext cx="6402917" cy="2824100"/>
          </a:xfrm>
          <a:prstGeom prst="rect">
            <a:avLst/>
          </a:prstGeom>
        </p:spPr>
      </p:pic>
      <p:sp>
        <p:nvSpPr>
          <p:cNvPr id="5" name="TextBox 4"/>
          <p:cNvSpPr txBox="1"/>
          <p:nvPr/>
        </p:nvSpPr>
        <p:spPr>
          <a:xfrm>
            <a:off x="635000" y="1143000"/>
            <a:ext cx="6953250" cy="369332"/>
          </a:xfrm>
          <a:prstGeom prst="rect">
            <a:avLst/>
          </a:prstGeom>
          <a:noFill/>
        </p:spPr>
        <p:txBody>
          <a:bodyPr wrap="square" rtlCol="0">
            <a:spAutoFit/>
          </a:bodyPr>
          <a:lstStyle/>
          <a:p>
            <a:r>
              <a:rPr lang="en-CA" dirty="0" smtClean="0">
                <a:solidFill>
                  <a:prstClr val="black"/>
                </a:solidFill>
                <a:latin typeface="Calibri"/>
              </a:rPr>
              <a:t>Idea: fit Gaussians to the      and      mass distributions, call them </a:t>
            </a:r>
            <a:endParaRPr lang="en-CA" dirty="0">
              <a:solidFill>
                <a:prstClr val="black"/>
              </a:solidFill>
              <a:latin typeface="Calibri"/>
            </a:endParaRPr>
          </a:p>
        </p:txBody>
      </p:sp>
      <p:pic>
        <p:nvPicPr>
          <p:cNvPr id="6" name="Picture 5"/>
          <p:cNvPicPr>
            <a:picLocks noChangeAspect="1"/>
          </p:cNvPicPr>
          <p:nvPr/>
        </p:nvPicPr>
        <p:blipFill>
          <a:blip r:embed="rId3"/>
          <a:stretch>
            <a:fillRect/>
          </a:stretch>
        </p:blipFill>
        <p:spPr>
          <a:xfrm>
            <a:off x="3073401" y="1259898"/>
            <a:ext cx="239184" cy="171095"/>
          </a:xfrm>
          <a:prstGeom prst="rect">
            <a:avLst/>
          </a:prstGeom>
        </p:spPr>
      </p:pic>
      <p:pic>
        <p:nvPicPr>
          <p:cNvPr id="7" name="Picture 6"/>
          <p:cNvPicPr>
            <a:picLocks noChangeAspect="1"/>
          </p:cNvPicPr>
          <p:nvPr/>
        </p:nvPicPr>
        <p:blipFill>
          <a:blip r:embed="rId4"/>
          <a:stretch>
            <a:fillRect/>
          </a:stretch>
        </p:blipFill>
        <p:spPr>
          <a:xfrm>
            <a:off x="3727456" y="1247518"/>
            <a:ext cx="219288" cy="194060"/>
          </a:xfrm>
          <a:prstGeom prst="rect">
            <a:avLst/>
          </a:prstGeom>
        </p:spPr>
      </p:pic>
      <p:sp>
        <p:nvSpPr>
          <p:cNvPr id="8" name="TextBox 7"/>
          <p:cNvSpPr txBox="1"/>
          <p:nvPr/>
        </p:nvSpPr>
        <p:spPr>
          <a:xfrm>
            <a:off x="793750" y="4604835"/>
            <a:ext cx="6942667" cy="369332"/>
          </a:xfrm>
          <a:prstGeom prst="rect">
            <a:avLst/>
          </a:prstGeom>
          <a:noFill/>
        </p:spPr>
        <p:txBody>
          <a:bodyPr wrap="square" rtlCol="0">
            <a:spAutoFit/>
          </a:bodyPr>
          <a:lstStyle/>
          <a:p>
            <a:r>
              <a:rPr lang="en-CA" dirty="0" smtClean="0">
                <a:solidFill>
                  <a:prstClr val="black"/>
                </a:solidFill>
                <a:latin typeface="Calibri"/>
              </a:rPr>
              <a:t>Then fit the following function to the unknown distribution:   </a:t>
            </a:r>
            <a:endParaRPr lang="en-CA" dirty="0">
              <a:solidFill>
                <a:prstClr val="black"/>
              </a:solidFill>
              <a:latin typeface="Calibri"/>
            </a:endParaRPr>
          </a:p>
        </p:txBody>
      </p:sp>
      <p:pic>
        <p:nvPicPr>
          <p:cNvPr id="9" name="Picture 8"/>
          <p:cNvPicPr>
            <a:picLocks noChangeAspect="1"/>
          </p:cNvPicPr>
          <p:nvPr/>
        </p:nvPicPr>
        <p:blipFill>
          <a:blip r:embed="rId5"/>
          <a:stretch>
            <a:fillRect/>
          </a:stretch>
        </p:blipFill>
        <p:spPr>
          <a:xfrm>
            <a:off x="2046819" y="5205468"/>
            <a:ext cx="4646082" cy="1524281"/>
          </a:xfrm>
          <a:prstGeom prst="rect">
            <a:avLst/>
          </a:prstGeom>
        </p:spPr>
      </p:pic>
      <p:pic>
        <p:nvPicPr>
          <p:cNvPr id="10" name="Picture 9"/>
          <p:cNvPicPr>
            <a:picLocks noChangeAspect="1"/>
          </p:cNvPicPr>
          <p:nvPr/>
        </p:nvPicPr>
        <p:blipFill rotWithShape="1">
          <a:blip r:embed="rId5"/>
          <a:srcRect t="78559" r="80453"/>
          <a:stretch/>
        </p:blipFill>
        <p:spPr>
          <a:xfrm>
            <a:off x="6692901" y="1197746"/>
            <a:ext cx="874183" cy="314586"/>
          </a:xfrm>
          <a:prstGeom prst="rect">
            <a:avLst/>
          </a:prstGeom>
        </p:spPr>
      </p:pic>
    </p:spTree>
    <p:extLst>
      <p:ext uri="{BB962C8B-B14F-4D97-AF65-F5344CB8AC3E}">
        <p14:creationId xmlns:p14="http://schemas.microsoft.com/office/powerpoint/2010/main" val="413941826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5800"/>
            <a:ext cx="8229600" cy="1143000"/>
          </a:xfrm>
        </p:spPr>
        <p:txBody>
          <a:bodyPr>
            <a:normAutofit fontScale="90000"/>
          </a:bodyPr>
          <a:lstStyle/>
          <a:p>
            <a:r>
              <a:rPr lang="en-CA" dirty="0" smtClean="0"/>
              <a:t>How Accurately can we Reconstruct the Composition of the Simulation?</a:t>
            </a:r>
            <a:endParaRPr lang="en-CA" dirty="0"/>
          </a:p>
        </p:txBody>
      </p:sp>
      <p:pic>
        <p:nvPicPr>
          <p:cNvPr id="4" name="Picture 3"/>
          <p:cNvPicPr>
            <a:picLocks noChangeAspect="1"/>
          </p:cNvPicPr>
          <p:nvPr/>
        </p:nvPicPr>
        <p:blipFill>
          <a:blip r:embed="rId2"/>
          <a:stretch>
            <a:fillRect/>
          </a:stretch>
        </p:blipFill>
        <p:spPr>
          <a:xfrm>
            <a:off x="1351988" y="1279856"/>
            <a:ext cx="6450587" cy="5578144"/>
          </a:xfrm>
          <a:prstGeom prst="rect">
            <a:avLst/>
          </a:prstGeom>
        </p:spPr>
      </p:pic>
    </p:spTree>
    <p:extLst>
      <p:ext uri="{BB962C8B-B14F-4D97-AF65-F5344CB8AC3E}">
        <p14:creationId xmlns:p14="http://schemas.microsoft.com/office/powerpoint/2010/main" val="754775260"/>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smtClean="0"/>
              <a:t>Summary</a:t>
            </a:r>
            <a:endParaRPr lang="en-CA" dirty="0"/>
          </a:p>
        </p:txBody>
      </p:sp>
      <p:sp>
        <p:nvSpPr>
          <p:cNvPr id="4" name="TextBox 3"/>
          <p:cNvSpPr txBox="1"/>
          <p:nvPr/>
        </p:nvSpPr>
        <p:spPr>
          <a:xfrm>
            <a:off x="1672167" y="1535126"/>
            <a:ext cx="6148915" cy="3785652"/>
          </a:xfrm>
          <a:prstGeom prst="rect">
            <a:avLst/>
          </a:prstGeom>
          <a:noFill/>
        </p:spPr>
        <p:txBody>
          <a:bodyPr wrap="square" rtlCol="0">
            <a:spAutoFit/>
          </a:bodyPr>
          <a:lstStyle/>
          <a:p>
            <a:r>
              <a:rPr lang="en-CA" sz="2000" dirty="0">
                <a:solidFill>
                  <a:prstClr val="black"/>
                </a:solidFill>
                <a:latin typeface="Calibri"/>
              </a:rPr>
              <a:t>D</a:t>
            </a:r>
            <a:r>
              <a:rPr lang="en-CA" sz="2000" dirty="0" smtClean="0">
                <a:solidFill>
                  <a:prstClr val="black"/>
                </a:solidFill>
                <a:latin typeface="Calibri"/>
              </a:rPr>
              <a:t>ecay </a:t>
            </a:r>
            <a:r>
              <a:rPr lang="en-CA" sz="2000" dirty="0">
                <a:solidFill>
                  <a:prstClr val="black"/>
                </a:solidFill>
                <a:latin typeface="Calibri"/>
              </a:rPr>
              <a:t>m</a:t>
            </a:r>
            <a:r>
              <a:rPr lang="en-CA" sz="2000" dirty="0" smtClean="0">
                <a:solidFill>
                  <a:prstClr val="black"/>
                </a:solidFill>
                <a:latin typeface="Calibri"/>
              </a:rPr>
              <a:t>odes</a:t>
            </a:r>
          </a:p>
          <a:p>
            <a:endParaRPr lang="en-CA" sz="2000" dirty="0" smtClean="0">
              <a:solidFill>
                <a:prstClr val="black"/>
              </a:solidFill>
              <a:latin typeface="Calibri"/>
            </a:endParaRPr>
          </a:p>
          <a:p>
            <a:pPr marL="1257300" lvl="2" indent="-342900">
              <a:buFont typeface="Arial"/>
              <a:buChar char="•"/>
            </a:pPr>
            <a:r>
              <a:rPr lang="en-CA" sz="2000" dirty="0" smtClean="0">
                <a:solidFill>
                  <a:prstClr val="black"/>
                </a:solidFill>
                <a:latin typeface="Calibri"/>
              </a:rPr>
              <a:t>The shape of the lifetime distribution is dependent on the decay mode. The k-factor distribution significantly varies with decay mode.</a:t>
            </a:r>
          </a:p>
          <a:p>
            <a:pPr marL="800100" lvl="1" indent="-342900">
              <a:buFont typeface="Arial"/>
              <a:buChar char="•"/>
            </a:pPr>
            <a:endParaRPr lang="en-CA" sz="2000" dirty="0" smtClean="0">
              <a:solidFill>
                <a:prstClr val="black"/>
              </a:solidFill>
              <a:latin typeface="Calibri"/>
            </a:endParaRPr>
          </a:p>
          <a:p>
            <a:r>
              <a:rPr lang="en-CA" sz="2000" dirty="0">
                <a:solidFill>
                  <a:prstClr val="black"/>
                </a:solidFill>
                <a:latin typeface="Calibri"/>
              </a:rPr>
              <a:t>D</a:t>
            </a:r>
            <a:r>
              <a:rPr lang="en-CA" sz="2000" dirty="0" smtClean="0">
                <a:solidFill>
                  <a:prstClr val="black"/>
                </a:solidFill>
                <a:latin typeface="Calibri"/>
              </a:rPr>
              <a:t>ifferentiating between      and  </a:t>
            </a:r>
          </a:p>
          <a:p>
            <a:endParaRPr lang="en-CA" sz="2000" dirty="0">
              <a:solidFill>
                <a:prstClr val="black"/>
              </a:solidFill>
              <a:latin typeface="Calibri"/>
            </a:endParaRPr>
          </a:p>
          <a:p>
            <a:pPr marL="1257300" lvl="2" indent="-342900">
              <a:buFont typeface="Arial"/>
              <a:buChar char="•"/>
            </a:pPr>
            <a:r>
              <a:rPr lang="en-CA" sz="2000" dirty="0">
                <a:solidFill>
                  <a:prstClr val="black"/>
                </a:solidFill>
                <a:latin typeface="Calibri"/>
              </a:rPr>
              <a:t>The </a:t>
            </a:r>
            <a:r>
              <a:rPr lang="en-CA" sz="2000" dirty="0" smtClean="0">
                <a:solidFill>
                  <a:prstClr val="black"/>
                </a:solidFill>
                <a:latin typeface="Calibri"/>
              </a:rPr>
              <a:t>fit I developed can determine the percent of       background fairly well.</a:t>
            </a:r>
            <a:endParaRPr lang="en-CA" sz="2000" dirty="0">
              <a:solidFill>
                <a:prstClr val="black"/>
              </a:solidFill>
              <a:latin typeface="Calibri"/>
            </a:endParaRPr>
          </a:p>
          <a:p>
            <a:pPr marL="800100" lvl="1" indent="-342900">
              <a:buFont typeface="Arial"/>
              <a:buChar char="•"/>
            </a:pPr>
            <a:endParaRPr lang="en-CA" sz="2000" dirty="0" smtClean="0">
              <a:solidFill>
                <a:prstClr val="black"/>
              </a:solidFill>
              <a:latin typeface="Calibri"/>
            </a:endParaRPr>
          </a:p>
        </p:txBody>
      </p:sp>
      <p:pic>
        <p:nvPicPr>
          <p:cNvPr id="5" name="Picture 4"/>
          <p:cNvPicPr>
            <a:picLocks noChangeAspect="1"/>
          </p:cNvPicPr>
          <p:nvPr/>
        </p:nvPicPr>
        <p:blipFill>
          <a:blip r:embed="rId2"/>
          <a:stretch>
            <a:fillRect/>
          </a:stretch>
        </p:blipFill>
        <p:spPr>
          <a:xfrm>
            <a:off x="4134439" y="4683058"/>
            <a:ext cx="299039" cy="213911"/>
          </a:xfrm>
          <a:prstGeom prst="rect">
            <a:avLst/>
          </a:prstGeom>
        </p:spPr>
      </p:pic>
      <p:pic>
        <p:nvPicPr>
          <p:cNvPr id="6" name="Picture 5"/>
          <p:cNvPicPr>
            <a:picLocks noChangeAspect="1"/>
          </p:cNvPicPr>
          <p:nvPr/>
        </p:nvPicPr>
        <p:blipFill>
          <a:blip r:embed="rId3"/>
          <a:stretch>
            <a:fillRect/>
          </a:stretch>
        </p:blipFill>
        <p:spPr>
          <a:xfrm>
            <a:off x="5017990" y="3766542"/>
            <a:ext cx="241719" cy="213911"/>
          </a:xfrm>
          <a:prstGeom prst="rect">
            <a:avLst/>
          </a:prstGeom>
        </p:spPr>
      </p:pic>
      <p:pic>
        <p:nvPicPr>
          <p:cNvPr id="7" name="Picture 6"/>
          <p:cNvPicPr>
            <a:picLocks noChangeAspect="1"/>
          </p:cNvPicPr>
          <p:nvPr/>
        </p:nvPicPr>
        <p:blipFill>
          <a:blip r:embed="rId2"/>
          <a:stretch>
            <a:fillRect/>
          </a:stretch>
        </p:blipFill>
        <p:spPr>
          <a:xfrm>
            <a:off x="4269108" y="3766542"/>
            <a:ext cx="299039" cy="213911"/>
          </a:xfrm>
          <a:prstGeom prst="rect">
            <a:avLst/>
          </a:prstGeom>
        </p:spPr>
      </p:pic>
    </p:spTree>
    <p:extLst>
      <p:ext uri="{BB962C8B-B14F-4D97-AF65-F5344CB8AC3E}">
        <p14:creationId xmlns:p14="http://schemas.microsoft.com/office/powerpoint/2010/main" val="1396383455"/>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Acknowledgements – Special thanks</a:t>
            </a:r>
            <a:endParaRPr lang="en-US" dirty="0"/>
          </a:p>
        </p:txBody>
      </p:sp>
      <p:sp>
        <p:nvSpPr>
          <p:cNvPr id="3" name="Content Placeholder 2"/>
          <p:cNvSpPr>
            <a:spLocks noGrp="1"/>
          </p:cNvSpPr>
          <p:nvPr>
            <p:ph idx="1"/>
          </p:nvPr>
        </p:nvSpPr>
        <p:spPr>
          <a:xfrm>
            <a:off x="1623060" y="1100628"/>
            <a:ext cx="7520940" cy="3579849"/>
          </a:xfrm>
        </p:spPr>
        <p:txBody>
          <a:bodyPr>
            <a:normAutofit/>
          </a:bodyPr>
          <a:lstStyle/>
          <a:p>
            <a:pPr marL="0" indent="0"/>
            <a:r>
              <a:rPr lang="en-US" sz="3000" dirty="0" smtClean="0"/>
              <a:t>Diego </a:t>
            </a:r>
            <a:r>
              <a:rPr lang="en-US" sz="3000" dirty="0" err="1" smtClean="0"/>
              <a:t>Tonelli</a:t>
            </a:r>
            <a:r>
              <a:rPr lang="en-US" sz="3000" dirty="0" smtClean="0"/>
              <a:t> (CERN) </a:t>
            </a:r>
          </a:p>
          <a:p>
            <a:pPr marL="0" indent="0"/>
            <a:r>
              <a:rPr lang="en-US" sz="3000" dirty="0" smtClean="0"/>
              <a:t>Angelo Di Canto (CERN)</a:t>
            </a:r>
          </a:p>
        </p:txBody>
      </p:sp>
    </p:spTree>
    <p:extLst>
      <p:ext uri="{BB962C8B-B14F-4D97-AF65-F5344CB8AC3E}">
        <p14:creationId xmlns:p14="http://schemas.microsoft.com/office/powerpoint/2010/main" val="3442666486"/>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cs typeface="Arial"/>
              </a:rPr>
              <a:t>Goal</a:t>
            </a:r>
            <a:endParaRPr lang="en-US" dirty="0">
              <a:cs typeface="Arial"/>
            </a:endParaRPr>
          </a:p>
        </p:txBody>
      </p:sp>
      <p:sp>
        <p:nvSpPr>
          <p:cNvPr id="9" name="Rectangle 8"/>
          <p:cNvSpPr/>
          <p:nvPr/>
        </p:nvSpPr>
        <p:spPr>
          <a:xfrm>
            <a:off x="5074715" y="1121304"/>
            <a:ext cx="137579" cy="84719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0" name="TextBox 19"/>
          <p:cNvSpPr txBox="1"/>
          <p:nvPr/>
        </p:nvSpPr>
        <p:spPr>
          <a:xfrm>
            <a:off x="946254" y="1322169"/>
            <a:ext cx="6765920" cy="646331"/>
          </a:xfrm>
          <a:prstGeom prst="rect">
            <a:avLst/>
          </a:prstGeom>
          <a:noFill/>
        </p:spPr>
        <p:txBody>
          <a:bodyPr wrap="square" rtlCol="0">
            <a:spAutoFit/>
          </a:bodyPr>
          <a:lstStyle/>
          <a:p>
            <a:r>
              <a:rPr lang="en-US" dirty="0" smtClean="0"/>
              <a:t>Create a method of measuring the </a:t>
            </a:r>
            <a:r>
              <a:rPr lang="en-US" dirty="0"/>
              <a:t> </a:t>
            </a:r>
            <a:r>
              <a:rPr lang="en-US" dirty="0" smtClean="0"/>
              <a:t>   decay times from the </a:t>
            </a:r>
            <a:r>
              <a:rPr lang="en-US" dirty="0"/>
              <a:t> </a:t>
            </a:r>
            <a:r>
              <a:rPr lang="en-US" dirty="0" smtClean="0"/>
              <a:t>   decay times or vice versa.</a:t>
            </a:r>
            <a:endParaRPr lang="en-US" dirty="0"/>
          </a:p>
        </p:txBody>
      </p:sp>
      <p:sp>
        <p:nvSpPr>
          <p:cNvPr id="2" name="Rectangle 1"/>
          <p:cNvSpPr/>
          <p:nvPr/>
        </p:nvSpPr>
        <p:spPr>
          <a:xfrm>
            <a:off x="1979714" y="2363551"/>
            <a:ext cx="4572000" cy="2031325"/>
          </a:xfrm>
          <a:prstGeom prst="rect">
            <a:avLst/>
          </a:prstGeom>
        </p:spPr>
        <p:txBody>
          <a:bodyPr>
            <a:spAutoFit/>
          </a:bodyPr>
          <a:lstStyle/>
          <a:p>
            <a:r>
              <a:rPr lang="en-CA" dirty="0"/>
              <a:t>Why is this useful?</a:t>
            </a:r>
          </a:p>
          <a:p>
            <a:endParaRPr lang="en-CA" dirty="0"/>
          </a:p>
          <a:p>
            <a:r>
              <a:rPr lang="en-CA" dirty="0"/>
              <a:t>We can use lifetimes to tune models that predict the occurrences of certain decays. If observed rates are different than the prediction, we have found certain decays that could be part of non-standard model physics!</a:t>
            </a:r>
          </a:p>
        </p:txBody>
      </p:sp>
      <p:pic>
        <p:nvPicPr>
          <p:cNvPr id="10" name="Picture 9"/>
          <p:cNvPicPr>
            <a:picLocks noChangeAspect="1"/>
          </p:cNvPicPr>
          <p:nvPr/>
        </p:nvPicPr>
        <p:blipFill>
          <a:blip r:embed="rId2"/>
          <a:stretch>
            <a:fillRect/>
          </a:stretch>
        </p:blipFill>
        <p:spPr>
          <a:xfrm>
            <a:off x="4351863" y="1389076"/>
            <a:ext cx="260352" cy="230400"/>
          </a:xfrm>
          <a:prstGeom prst="rect">
            <a:avLst/>
          </a:prstGeom>
        </p:spPr>
      </p:pic>
      <p:pic>
        <p:nvPicPr>
          <p:cNvPr id="11" name="Picture 10"/>
          <p:cNvPicPr>
            <a:picLocks noChangeAspect="1"/>
          </p:cNvPicPr>
          <p:nvPr/>
        </p:nvPicPr>
        <p:blipFill>
          <a:blip r:embed="rId3"/>
          <a:stretch>
            <a:fillRect/>
          </a:stretch>
        </p:blipFill>
        <p:spPr>
          <a:xfrm>
            <a:off x="6647394" y="1363052"/>
            <a:ext cx="275167" cy="281824"/>
          </a:xfrm>
          <a:prstGeom prst="rect">
            <a:avLst/>
          </a:prstGeom>
        </p:spPr>
      </p:pic>
    </p:spTree>
    <p:extLst>
      <p:ext uri="{BB962C8B-B14F-4D97-AF65-F5344CB8AC3E}">
        <p14:creationId xmlns:p14="http://schemas.microsoft.com/office/powerpoint/2010/main" val="2618591869"/>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 what can we do?</a:t>
            </a:r>
            <a:endParaRPr lang="en-US" dirty="0"/>
          </a:p>
        </p:txBody>
      </p:sp>
      <p:sp>
        <p:nvSpPr>
          <p:cNvPr id="3" name="Content Placeholder 2"/>
          <p:cNvSpPr>
            <a:spLocks noGrp="1"/>
          </p:cNvSpPr>
          <p:nvPr>
            <p:ph idx="1"/>
          </p:nvPr>
        </p:nvSpPr>
        <p:spPr/>
        <p:txBody>
          <a:bodyPr/>
          <a:lstStyle/>
          <a:p>
            <a:pPr>
              <a:buFont typeface="Arial"/>
              <a:buChar char="•"/>
            </a:pPr>
            <a:r>
              <a:rPr lang="en-US" dirty="0" smtClean="0"/>
              <a:t>Reconstruct the visible part of the decays (no neutrino)</a:t>
            </a:r>
          </a:p>
          <a:p>
            <a:pPr>
              <a:buFont typeface="Arial"/>
              <a:buChar char="•"/>
            </a:pPr>
            <a:r>
              <a:rPr lang="en-US" dirty="0" smtClean="0"/>
              <a:t>Although the neutrino biases the decay times, a </a:t>
            </a:r>
            <a:r>
              <a:rPr lang="en-US" i="1" dirty="0" smtClean="0"/>
              <a:t>ratio</a:t>
            </a:r>
            <a:r>
              <a:rPr lang="en-US" dirty="0" smtClean="0"/>
              <a:t> of decay times partially  corrects this bias</a:t>
            </a:r>
            <a:endParaRPr lang="en-US" dirty="0"/>
          </a:p>
          <a:p>
            <a:pPr>
              <a:buFont typeface="Arial"/>
              <a:buChar char="•"/>
            </a:pPr>
            <a:r>
              <a:rPr lang="en-US" dirty="0" smtClean="0"/>
              <a:t>But reconstruction efficiencies select decays based on their kinematics (momenta and lifetime-related observables), and different physical properties introduce differences in detector acceptances vs. decay time, which is problematic</a:t>
            </a:r>
          </a:p>
          <a:p>
            <a:pPr>
              <a:buFont typeface="Arial"/>
              <a:buChar char="•"/>
            </a:pPr>
            <a:r>
              <a:rPr lang="en-US" dirty="0" smtClean="0"/>
              <a:t>Goal: We try to mitigate these differences</a:t>
            </a:r>
          </a:p>
        </p:txBody>
      </p:sp>
    </p:spTree>
    <p:extLst>
      <p:ext uri="{BB962C8B-B14F-4D97-AF65-F5344CB8AC3E}">
        <p14:creationId xmlns:p14="http://schemas.microsoft.com/office/powerpoint/2010/main" val="1456870908"/>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ACCEPTANCES</a:t>
            </a:r>
            <a:endParaRPr lang="en-US" dirty="0"/>
          </a:p>
        </p:txBody>
      </p:sp>
      <p:pic>
        <p:nvPicPr>
          <p:cNvPr id="6" name="Picture 5" descr="Screen Shot 2014-05-12 at 11.28.1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889000"/>
            <a:ext cx="9144000" cy="5765800"/>
          </a:xfrm>
          <a:prstGeom prst="rect">
            <a:avLst/>
          </a:prstGeom>
        </p:spPr>
      </p:pic>
    </p:spTree>
    <p:extLst>
      <p:ext uri="{BB962C8B-B14F-4D97-AF65-F5344CB8AC3E}">
        <p14:creationId xmlns:p14="http://schemas.microsoft.com/office/powerpoint/2010/main" val="368555658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a:t>
            </a:r>
            <a:endParaRPr lang="en-US" dirty="0"/>
          </a:p>
        </p:txBody>
      </p:sp>
      <p:sp>
        <p:nvSpPr>
          <p:cNvPr id="3" name="Content Placeholder 2"/>
          <p:cNvSpPr>
            <a:spLocks noGrp="1"/>
          </p:cNvSpPr>
          <p:nvPr>
            <p:ph idx="1"/>
          </p:nvPr>
        </p:nvSpPr>
        <p:spPr>
          <a:xfrm>
            <a:off x="822960" y="1100628"/>
            <a:ext cx="5069840" cy="3579849"/>
          </a:xfrm>
        </p:spPr>
        <p:txBody>
          <a:bodyPr/>
          <a:lstStyle/>
          <a:p>
            <a:pPr>
              <a:buFont typeface="Arial"/>
              <a:buChar char="•"/>
            </a:pPr>
            <a:r>
              <a:rPr lang="en-US" b="0" dirty="0" smtClean="0"/>
              <a:t>Eliminate kinematic dependencies across the two decays by reweighting</a:t>
            </a:r>
          </a:p>
          <a:p>
            <a:pPr>
              <a:buFont typeface="Arial"/>
              <a:buChar char="•"/>
            </a:pPr>
            <a:r>
              <a:rPr lang="en-US" b="0" dirty="0" smtClean="0"/>
              <a:t>But we do not have enough events to reweight </a:t>
            </a:r>
            <a:r>
              <a:rPr lang="en-US" b="0" i="1" dirty="0" smtClean="0"/>
              <a:t>all</a:t>
            </a:r>
            <a:r>
              <a:rPr lang="en-US" b="0" dirty="0" smtClean="0"/>
              <a:t> the variables, so we identify a subset of relevant variables</a:t>
            </a:r>
          </a:p>
          <a:p>
            <a:pPr>
              <a:buFont typeface="Arial"/>
              <a:buChar char="•"/>
            </a:pPr>
            <a:r>
              <a:rPr lang="en-US" b="0" dirty="0" smtClean="0"/>
              <a:t>Distributions such as Z-Momentum, Transverse-Momentum, decay angles, decay times, etc. for particles involved in the decay</a:t>
            </a:r>
          </a:p>
          <a:p>
            <a:pPr>
              <a:buFont typeface="Arial"/>
              <a:buChar char="•"/>
            </a:pPr>
            <a:r>
              <a:rPr lang="en-US" b="0" dirty="0" smtClean="0"/>
              <a:t>Compare these many options and pick the best one (or two or three)</a:t>
            </a:r>
          </a:p>
          <a:p>
            <a:pPr>
              <a:buFont typeface="Arial"/>
              <a:buChar char="•"/>
            </a:pPr>
            <a:endParaRPr lang="en-US" b="0" dirty="0" smtClean="0"/>
          </a:p>
          <a:p>
            <a:pPr>
              <a:buFont typeface="Arial"/>
              <a:buChar char="•"/>
            </a:pPr>
            <a:endParaRPr lang="en-US" b="0" dirty="0"/>
          </a:p>
          <a:p>
            <a:pPr lvl="2">
              <a:buFont typeface="Arial"/>
              <a:buChar char="•"/>
            </a:pPr>
            <a:endParaRPr lang="en-US" dirty="0" smtClean="0"/>
          </a:p>
        </p:txBody>
      </p:sp>
    </p:spTree>
    <p:extLst>
      <p:ext uri="{BB962C8B-B14F-4D97-AF65-F5344CB8AC3E}">
        <p14:creationId xmlns:p14="http://schemas.microsoft.com/office/powerpoint/2010/main" val="3482185138"/>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4812" y="107433"/>
            <a:ext cx="7520940" cy="548640"/>
          </a:xfrm>
        </p:spPr>
        <p:txBody>
          <a:bodyPr/>
          <a:lstStyle/>
          <a:p>
            <a:r>
              <a:rPr lang="en-US" dirty="0" smtClean="0"/>
              <a:t>THE WEIGHTING (IS THE HARDEST PART)</a:t>
            </a:r>
            <a:endParaRPr lang="en-US" dirty="0"/>
          </a:p>
        </p:txBody>
      </p:sp>
      <p:pic>
        <p:nvPicPr>
          <p:cNvPr id="12" name="Picture 11" descr="Screen Shot 2014-05-10 at 17.05.59.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000" y="3635600"/>
            <a:ext cx="4455582" cy="3222400"/>
          </a:xfrm>
          <a:prstGeom prst="rect">
            <a:avLst/>
          </a:prstGeom>
        </p:spPr>
      </p:pic>
      <p:pic>
        <p:nvPicPr>
          <p:cNvPr id="13" name="Picture 12" descr="Screen Shot 2014-05-10 at 17.06.17.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69882" y="3635600"/>
            <a:ext cx="4393381" cy="3222400"/>
          </a:xfrm>
          <a:prstGeom prst="rect">
            <a:avLst/>
          </a:prstGeom>
        </p:spPr>
      </p:pic>
      <p:pic>
        <p:nvPicPr>
          <p:cNvPr id="5" name="Picture 4" descr="Screen Shot 2014-05-10 at 17.06.30.pn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7000" y="640176"/>
            <a:ext cx="4476750" cy="2995424"/>
          </a:xfrm>
          <a:prstGeom prst="rect">
            <a:avLst/>
          </a:prstGeom>
        </p:spPr>
      </p:pic>
      <p:pic>
        <p:nvPicPr>
          <p:cNvPr id="6" name="Picture 5" descr="Screen Shot 2014-05-10 at 17.06.41.pn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91050" y="620513"/>
            <a:ext cx="4476750" cy="3015087"/>
          </a:xfrm>
          <a:prstGeom prst="rect">
            <a:avLst/>
          </a:prstGeom>
        </p:spPr>
      </p:pic>
    </p:spTree>
    <p:extLst>
      <p:ext uri="{BB962C8B-B14F-4D97-AF65-F5344CB8AC3E}">
        <p14:creationId xmlns:p14="http://schemas.microsoft.com/office/powerpoint/2010/main" val="1694222448"/>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 Good start</a:t>
            </a:r>
            <a:endParaRPr lang="en-US" dirty="0"/>
          </a:p>
        </p:txBody>
      </p:sp>
      <p:pic>
        <p:nvPicPr>
          <p:cNvPr id="3" name="Picture 2" descr="Screen Shot 2014-05-12 at 11.14.13.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069280"/>
            <a:ext cx="9144000" cy="5151241"/>
          </a:xfrm>
          <a:prstGeom prst="rect">
            <a:avLst/>
          </a:prstGeom>
        </p:spPr>
      </p:pic>
    </p:spTree>
    <p:extLst>
      <p:ext uri="{BB962C8B-B14F-4D97-AF65-F5344CB8AC3E}">
        <p14:creationId xmlns:p14="http://schemas.microsoft.com/office/powerpoint/2010/main" val="126966600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Kinematic Distributions</a:t>
            </a:r>
            <a:endParaRPr lang="en-US" dirty="0"/>
          </a:p>
        </p:txBody>
      </p:sp>
      <p:sp>
        <p:nvSpPr>
          <p:cNvPr id="3" name="Content Placeholder 2"/>
          <p:cNvSpPr>
            <a:spLocks noGrp="1"/>
          </p:cNvSpPr>
          <p:nvPr>
            <p:ph idx="1"/>
          </p:nvPr>
        </p:nvSpPr>
        <p:spPr/>
        <p:txBody>
          <a:bodyPr/>
          <a:lstStyle/>
          <a:p>
            <a:pPr>
              <a:buFont typeface="Arial"/>
              <a:buChar char="•"/>
            </a:pPr>
            <a:r>
              <a:rPr lang="en-US" dirty="0" err="1" smtClean="0"/>
              <a:t>Muon</a:t>
            </a:r>
            <a:r>
              <a:rPr lang="en-US" dirty="0" smtClean="0"/>
              <a:t> Transverse and Z momentums</a:t>
            </a:r>
          </a:p>
          <a:p>
            <a:pPr>
              <a:buFont typeface="Arial"/>
              <a:buChar char="•"/>
            </a:pPr>
            <a:r>
              <a:rPr lang="en-US" dirty="0" smtClean="0"/>
              <a:t>B Transverse and Z momentums</a:t>
            </a:r>
          </a:p>
          <a:p>
            <a:pPr>
              <a:buFont typeface="Arial"/>
              <a:buChar char="•"/>
            </a:pPr>
            <a:r>
              <a:rPr lang="en-US" dirty="0" smtClean="0"/>
              <a:t>Opening angles of the B and D decays</a:t>
            </a:r>
          </a:p>
          <a:p>
            <a:pPr>
              <a:buFont typeface="Arial"/>
              <a:buChar char="•"/>
            </a:pPr>
            <a:r>
              <a:rPr lang="en-US" dirty="0" smtClean="0"/>
              <a:t>Invariant masses</a:t>
            </a:r>
          </a:p>
          <a:p>
            <a:pPr>
              <a:buFont typeface="Arial"/>
              <a:buChar char="•"/>
            </a:pPr>
            <a:endParaRPr lang="en-US" dirty="0"/>
          </a:p>
          <a:p>
            <a:pPr marL="0" indent="0"/>
            <a:r>
              <a:rPr lang="en-US" dirty="0" smtClean="0"/>
              <a:t>WHY THESE?</a:t>
            </a:r>
          </a:p>
          <a:p>
            <a:pPr marL="285750" indent="-285750">
              <a:buFont typeface="Arial"/>
              <a:buChar char="•"/>
            </a:pPr>
            <a:r>
              <a:rPr lang="en-US" dirty="0" smtClean="0"/>
              <a:t>Decay time and momentum are obvious (differences will clearly bias results)</a:t>
            </a:r>
          </a:p>
          <a:p>
            <a:pPr marL="285750" indent="-285750">
              <a:buFont typeface="Arial"/>
              <a:buChar char="•"/>
            </a:pPr>
            <a:r>
              <a:rPr lang="en-US" dirty="0" smtClean="0"/>
              <a:t>Angle and mass differences implicitly bias results</a:t>
            </a:r>
          </a:p>
        </p:txBody>
      </p:sp>
    </p:spTree>
    <p:extLst>
      <p:ext uri="{BB962C8B-B14F-4D97-AF65-F5344CB8AC3E}">
        <p14:creationId xmlns:p14="http://schemas.microsoft.com/office/powerpoint/2010/main" val="478455009"/>
      </p:ext>
    </p:extLst>
  </p:cSld>
  <p:clrMapOvr>
    <a:masterClrMapping/>
  </p:clrMapOvr>
  <p:timing>
    <p:tnLst>
      <p:par>
        <p:cTn xmlns:p14="http://schemas.microsoft.com/office/powerpoint/2010/mai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Angles">
  <a:themeElements>
    <a:clrScheme name="Angles">
      <a:dk1>
        <a:srgbClr val="000000"/>
      </a:dk1>
      <a:lt1>
        <a:srgbClr val="FFFFFF"/>
      </a:lt1>
      <a:dk2>
        <a:srgbClr val="434342"/>
      </a:dk2>
      <a:lt2>
        <a:srgbClr val="CDD7D9"/>
      </a:lt2>
      <a:accent1>
        <a:srgbClr val="797B7E"/>
      </a:accent1>
      <a:accent2>
        <a:srgbClr val="F96A1B"/>
      </a:accent2>
      <a:accent3>
        <a:srgbClr val="08A1D9"/>
      </a:accent3>
      <a:accent4>
        <a:srgbClr val="7C984A"/>
      </a:accent4>
      <a:accent5>
        <a:srgbClr val="C2AD8D"/>
      </a:accent5>
      <a:accent6>
        <a:srgbClr val="506E94"/>
      </a:accent6>
      <a:hlink>
        <a:srgbClr val="5F5F5F"/>
      </a:hlink>
      <a:folHlink>
        <a:srgbClr val="969696"/>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华文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ngle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Angles.thmx</Template>
  <TotalTime>533</TotalTime>
  <Words>1026</Words>
  <Application>Microsoft Macintosh PowerPoint</Application>
  <PresentationFormat>On-screen Show (4:3)</PresentationFormat>
  <Paragraphs>122</Paragraphs>
  <Slides>27</Slides>
  <Notes>5</Notes>
  <HiddenSlides>0</HiddenSlides>
  <MMClips>0</MMClips>
  <ScaleCrop>false</ScaleCrop>
  <HeadingPairs>
    <vt:vector size="4" baseType="variant">
      <vt:variant>
        <vt:lpstr>Theme</vt:lpstr>
      </vt:variant>
      <vt:variant>
        <vt:i4>2</vt:i4>
      </vt:variant>
      <vt:variant>
        <vt:lpstr>Slide Titles</vt:lpstr>
      </vt:variant>
      <vt:variant>
        <vt:i4>27</vt:i4>
      </vt:variant>
    </vt:vector>
  </HeadingPairs>
  <TitlesOfParts>
    <vt:vector size="29" baseType="lpstr">
      <vt:lpstr>Angles</vt:lpstr>
      <vt:lpstr>Office Theme</vt:lpstr>
      <vt:lpstr>B Meson Decays</vt:lpstr>
      <vt:lpstr>Motivation</vt:lpstr>
      <vt:lpstr>Goal</vt:lpstr>
      <vt:lpstr>So what can we do?</vt:lpstr>
      <vt:lpstr>ACCEPTANCES</vt:lpstr>
      <vt:lpstr>How?</vt:lpstr>
      <vt:lpstr>THE WEIGHTING (IS THE HARDEST PART)</vt:lpstr>
      <vt:lpstr>A Good start</vt:lpstr>
      <vt:lpstr>Other Kinematic Distributions</vt:lpstr>
      <vt:lpstr>Best options</vt:lpstr>
      <vt:lpstr>A first glimpse</vt:lpstr>
      <vt:lpstr>Ratio of visible decay-time acceptances</vt:lpstr>
      <vt:lpstr>Conclusions/future</vt:lpstr>
      <vt:lpstr>Beauty Meson Sample Composition</vt:lpstr>
      <vt:lpstr>Isolating Decay Modes of </vt:lpstr>
      <vt:lpstr>Decay Modes and Intermediate Resonances of </vt:lpstr>
      <vt:lpstr>Observed Decay Times for Different Decays (normalized)</vt:lpstr>
      <vt:lpstr>Missing Neutrino</vt:lpstr>
      <vt:lpstr>K-Factor Correction</vt:lpstr>
      <vt:lpstr>K-factors for Different Decays (normalized)</vt:lpstr>
      <vt:lpstr>PowerPoint Presentation</vt:lpstr>
      <vt:lpstr>Distinguishing Between       and  </vt:lpstr>
      <vt:lpstr>An Additional Complication</vt:lpstr>
      <vt:lpstr>Solution: Fitting</vt:lpstr>
      <vt:lpstr>How Accurately can we Reconstruct the Composition of the Simulation?</vt:lpstr>
      <vt:lpstr>Summary</vt:lpstr>
      <vt:lpstr>Acknowledgements – Special thanks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 Meson Decays</dc:title>
  <dc:creator>Kirby Hermansen</dc:creator>
  <cp:lastModifiedBy>Julia Cline</cp:lastModifiedBy>
  <cp:revision>36</cp:revision>
  <dcterms:created xsi:type="dcterms:W3CDTF">2014-05-10T11:37:35Z</dcterms:created>
  <dcterms:modified xsi:type="dcterms:W3CDTF">2014-05-12T09:59:44Z</dcterms:modified>
</cp:coreProperties>
</file>