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6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51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3042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165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1424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537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3766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3990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0442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452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4216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1052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E6756-661D-AC4E-A3BA-66A60BA5F276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9D50E-F868-1A45-9E94-EE7A7554F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3047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NA62: The </a:t>
            </a:r>
            <a:r>
              <a:rPr lang="en-US" dirty="0" err="1" smtClean="0">
                <a:latin typeface="Times New Roman"/>
                <a:cs typeface="Times New Roman"/>
              </a:rPr>
              <a:t>LKr</a:t>
            </a:r>
            <a:r>
              <a:rPr lang="en-US" smtClean="0">
                <a:latin typeface="Times New Roman"/>
                <a:cs typeface="Times New Roman"/>
              </a:rPr>
              <a:t> Electronics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Matt Huszagh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409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Installation &amp; Setup (1/5)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u="sng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000" u="sng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000" u="sng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000" u="sng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2000" u="sng" dirty="0" smtClean="0">
                <a:latin typeface="Times New Roman"/>
                <a:cs typeface="Times New Roman"/>
              </a:rPr>
              <a:t>Crate Setup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8 vertical columns of 4 crates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Almost all installed</a:t>
            </a:r>
          </a:p>
        </p:txBody>
      </p:sp>
      <p:pic>
        <p:nvPicPr>
          <p:cNvPr id="5" name="Content Placeholder 4" descr="IMG_0345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 rot="5400000">
            <a:off x="4648200" y="1600200"/>
            <a:ext cx="4038600" cy="4525963"/>
          </a:xfrm>
        </p:spPr>
      </p:pic>
    </p:spTree>
    <p:extLst>
      <p:ext uri="{BB962C8B-B14F-4D97-AF65-F5344CB8AC3E}">
        <p14:creationId xmlns="" xmlns:p14="http://schemas.microsoft.com/office/powerpoint/2010/main" val="258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Installation &amp; Setup (2/5)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u="sng" dirty="0" smtClean="0">
                <a:latin typeface="Times New Roman"/>
                <a:cs typeface="Times New Roman"/>
              </a:rPr>
              <a:t>Calorimeter Readout Module Setup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CREAMS: each crate contains 16 readout modules, one bridge and one motherboard (about half installed)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Bridge: allows communication with the PC farm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Motherboard: receives the L1 trigger from the PC farm and administers it to the CREAMs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Ethernet connection: the creams send data via Ethernet ports to the switch, which then sends that data to the PC farm</a:t>
            </a: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7" name="Content Placeholder 6" descr="photo 1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364554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Installation &amp; Setup (</a:t>
            </a:r>
            <a:r>
              <a:rPr lang="en-US" dirty="0">
                <a:latin typeface="Times New Roman"/>
                <a:cs typeface="Times New Roman"/>
              </a:rPr>
              <a:t>3</a:t>
            </a:r>
            <a:r>
              <a:rPr lang="en-US" dirty="0" smtClean="0">
                <a:latin typeface="Times New Roman"/>
                <a:cs typeface="Times New Roman"/>
              </a:rPr>
              <a:t>/5)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 smtClean="0">
                <a:latin typeface="Times New Roman"/>
                <a:cs typeface="Times New Roman"/>
              </a:rPr>
              <a:t>The Switch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Collects data from the CREAMs via Ethernet cables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Combines data from all 16 CREAMS into a single 10Gb/s Ethernet connection, which is then sent up to the PC farm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We have all of these installed but only 4 are currently configured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There is also a problem with fitting the backplane behind the switches</a:t>
            </a:r>
          </a:p>
          <a:p>
            <a:endParaRPr lang="en-US" sz="2000" u="sng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 descr="IMG_0383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321974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Installation &amp; Setup (4/5)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u="sng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000" u="sng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000" u="sng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2000" u="sng" dirty="0" smtClean="0">
                <a:latin typeface="Times New Roman"/>
                <a:cs typeface="Times New Roman"/>
              </a:rPr>
              <a:t>The Trigger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Administers the L1 trigger from the PC farm to each motherboard, which in turn administers the trigger to each individual CREAM</a:t>
            </a:r>
          </a:p>
          <a:p>
            <a:pPr marL="0" indent="0">
              <a:buNone/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 descr="IMG_0384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10460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Installation &amp; Setup (5/5)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u="sng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000" u="sng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2000" u="sng" dirty="0" err="1" smtClean="0">
                <a:latin typeface="Times New Roman"/>
                <a:cs typeface="Times New Roman"/>
              </a:rPr>
              <a:t>LKr</a:t>
            </a:r>
            <a:r>
              <a:rPr lang="en-US" sz="2000" u="sng" dirty="0" smtClean="0">
                <a:latin typeface="Times New Roman"/>
                <a:cs typeface="Times New Roman"/>
              </a:rPr>
              <a:t> Channels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These channels send an analog signal from the </a:t>
            </a:r>
            <a:r>
              <a:rPr lang="en-US" sz="2000" dirty="0" err="1" smtClean="0">
                <a:latin typeface="Times New Roman"/>
                <a:cs typeface="Times New Roman"/>
              </a:rPr>
              <a:t>LKr</a:t>
            </a:r>
            <a:r>
              <a:rPr lang="en-US" sz="2000" dirty="0" smtClean="0">
                <a:latin typeface="Times New Roman"/>
                <a:cs typeface="Times New Roman"/>
              </a:rPr>
              <a:t> tank to each CREAM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These are all in place, but few are actually connected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I have not had any role in connecting these</a:t>
            </a: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 descr="IMG_0387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420314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Real Data / Equipment Testing (1/2)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First real data!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Data was acquired from 4 crates (64 CREAMS; 2048 channels) during a short period of time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We can only take data for a short time currently because the cooling system is not yet installed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I wrote and implemented a code which plotted a histogram of each channel and extracted the mean and sigma values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I then plotted two histograms of all mean and all sigma values and fit them with a Gaussian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I included the underflow and overflow to make sure no data was outside the range of each histogram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Good result!</a:t>
            </a:r>
          </a:p>
          <a:p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 descr="sigma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5878" r="-15878"/>
          <a:stretch>
            <a:fillRect/>
          </a:stretch>
        </p:blipFill>
        <p:spPr>
          <a:xfrm rot="5400000">
            <a:off x="4751353" y="1705088"/>
            <a:ext cx="4038600" cy="4319655"/>
          </a:xfrm>
          <a:scene3d>
            <a:camera prst="orthographicFront">
              <a:rot lat="0" lon="0" rev="5400000"/>
            </a:camera>
            <a:lightRig rig="threePt" dir="t"/>
          </a:scene3d>
        </p:spPr>
      </p:pic>
    </p:spTree>
    <p:extLst>
      <p:ext uri="{BB962C8B-B14F-4D97-AF65-F5344CB8AC3E}">
        <p14:creationId xmlns="" xmlns:p14="http://schemas.microsoft.com/office/powerpoint/2010/main" val="130454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Real Data / Equipment Testing (2/2)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This code is time-sensitive because it extracts the fit parameters of 2048 histograms currently and will eventually need to do so for 16,384 histograms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I implemented two different methods for the same desired output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Method 1:</a:t>
            </a:r>
          </a:p>
          <a:p>
            <a:pPr lvl="1"/>
            <a:r>
              <a:rPr lang="en-US" sz="1600" dirty="0" smtClean="0">
                <a:latin typeface="Times New Roman"/>
                <a:cs typeface="Times New Roman"/>
              </a:rPr>
              <a:t>creates a temporary array of 32 histograms (corresponding to all channels of a single CREAM)</a:t>
            </a:r>
          </a:p>
          <a:p>
            <a:pPr lvl="1"/>
            <a:r>
              <a:rPr lang="en-US" sz="1600" dirty="0" smtClean="0">
                <a:latin typeface="Times New Roman"/>
                <a:cs typeface="Times New Roman"/>
              </a:rPr>
              <a:t>The two final histograms (mean and sigma) are filled with the Gaussian fits of all 32 histograms </a:t>
            </a:r>
          </a:p>
          <a:p>
            <a:pPr lvl="1"/>
            <a:r>
              <a:rPr lang="en-US" sz="1600" dirty="0" smtClean="0">
                <a:latin typeface="Times New Roman"/>
                <a:cs typeface="Times New Roman"/>
              </a:rPr>
              <a:t>The array of histograms is emptied and refilled when the data from a different CREAM is being analyzed.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Method 2:</a:t>
            </a:r>
          </a:p>
          <a:p>
            <a:pPr lvl="1"/>
            <a:r>
              <a:rPr lang="en-US" sz="1600" dirty="0" smtClean="0">
                <a:latin typeface="Times New Roman"/>
                <a:cs typeface="Times New Roman"/>
              </a:rPr>
              <a:t>creates an array of all 2048 histograms and iterates through to fill them with data</a:t>
            </a:r>
          </a:p>
          <a:p>
            <a:pPr lvl="1"/>
            <a:r>
              <a:rPr lang="en-US" sz="1600" dirty="0" smtClean="0">
                <a:latin typeface="Times New Roman"/>
                <a:cs typeface="Times New Roman"/>
              </a:rPr>
              <a:t>fits all 2048 histograms iteratively and extracts the mean and sigma values, which are then passed to the final histograms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Method 1: ~3 minutes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Method 2: &gt;1hour</a:t>
            </a: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 descr="mean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5878" r="-15878"/>
          <a:stretch>
            <a:fillRect/>
          </a:stretch>
        </p:blipFill>
        <p:spPr>
          <a:xfrm rot="5400000">
            <a:off x="4785866" y="1737866"/>
            <a:ext cx="4038600" cy="4250631"/>
          </a:xfrm>
          <a:scene3d>
            <a:camera prst="orthographicFront">
              <a:rot lat="300000" lon="0" rev="5400000"/>
            </a:camera>
            <a:lightRig rig="threePt" dir="t"/>
          </a:scene3d>
        </p:spPr>
      </p:pic>
    </p:spTree>
    <p:extLst>
      <p:ext uri="{BB962C8B-B14F-4D97-AF65-F5344CB8AC3E}">
        <p14:creationId xmlns="" xmlns:p14="http://schemas.microsoft.com/office/powerpoint/2010/main" val="339632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491</Words>
  <Application>Microsoft Office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NA62: The LKr Electronics</vt:lpstr>
      <vt:lpstr>Installation &amp; Setup (1/5)</vt:lpstr>
      <vt:lpstr>Installation &amp; Setup (2/5)</vt:lpstr>
      <vt:lpstr>Installation &amp; Setup (3/5)</vt:lpstr>
      <vt:lpstr>Installation &amp; Setup (4/5)</vt:lpstr>
      <vt:lpstr>Installation &amp; Setup (5/5)</vt:lpstr>
      <vt:lpstr>Real Data / Equipment Testing (1/2)</vt:lpstr>
      <vt:lpstr>Real Data / Equipment Testing (2/2)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NA62</dc:title>
  <dc:creator>Matt Huszagh</dc:creator>
  <cp:lastModifiedBy>ceccucci</cp:lastModifiedBy>
  <cp:revision>12</cp:revision>
  <dcterms:created xsi:type="dcterms:W3CDTF">2014-05-11T11:02:47Z</dcterms:created>
  <dcterms:modified xsi:type="dcterms:W3CDTF">2014-05-12T07:34:07Z</dcterms:modified>
</cp:coreProperties>
</file>