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6" r:id="rId2"/>
    <p:sldId id="401" r:id="rId3"/>
    <p:sldId id="368" r:id="rId4"/>
    <p:sldId id="374" r:id="rId5"/>
    <p:sldId id="375" r:id="rId6"/>
    <p:sldId id="376" r:id="rId7"/>
    <p:sldId id="379" r:id="rId8"/>
    <p:sldId id="386" r:id="rId9"/>
    <p:sldId id="380" r:id="rId10"/>
    <p:sldId id="399" r:id="rId11"/>
    <p:sldId id="398" r:id="rId12"/>
    <p:sldId id="388" r:id="rId13"/>
    <p:sldId id="389" r:id="rId14"/>
    <p:sldId id="385" r:id="rId15"/>
    <p:sldId id="400" r:id="rId16"/>
    <p:sldId id="402" r:id="rId17"/>
    <p:sldId id="387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94660"/>
  </p:normalViewPr>
  <p:slideViewPr>
    <p:cSldViewPr>
      <p:cViewPr>
        <p:scale>
          <a:sx n="80" d="100"/>
          <a:sy n="80" d="100"/>
        </p:scale>
        <p:origin x="-2544" y="-10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99FF3-5D40-4DA3-B50B-4C20FFC1B0B8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6425A-FB95-439B-8189-2DB597CEDE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343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29312-C2C4-4850-8CD3-3592EA72B97F}" type="datetimeFigureOut">
              <a:rPr lang="en-GB" smtClean="0"/>
              <a:t>15/05/2014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39F30-1371-4247-8ADA-1C43DF2CF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66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6E25-C1DD-4C87-9630-BDB4DC328083}" type="datetime1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6E2DF-7675-4EFA-BD1B-BFE4ADCDBA0D}" type="datetime1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0C67-3F63-42C5-B6C3-358CFD080939}" type="datetime1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E6076-6689-4F38-B603-1DCBD27143D5}" type="datetime1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A07-68D7-4906-98D5-513FF445BDED}" type="datetime1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0B98-4A28-43F3-9849-D682A4F8D953}" type="datetime1">
              <a:rPr lang="en-US" smtClean="0"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1ED0-587F-43F5-89C2-FE9808E8F629}" type="datetime1">
              <a:rPr lang="en-US" smtClean="0"/>
              <a:t>5/15/2014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A81CF-AE5D-4132-974B-894E1449085E}" type="datetime1">
              <a:rPr lang="en-US" smtClean="0"/>
              <a:t>5/15/2014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C218-75B8-4381-87B9-827F4D74EECB}" type="datetime1">
              <a:rPr lang="en-US" smtClean="0"/>
              <a:t>5/15/2014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756A-C139-4155-9A84-B7D532409B69}" type="datetime1">
              <a:rPr lang="en-US" smtClean="0"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7EF1B-A119-4AA7-A712-4D44CA02AC27}" type="datetime1">
              <a:rPr lang="en-US" smtClean="0"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50B95-512F-44EB-B8A9-DE8A7E2FB553}" type="datetime1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700808"/>
            <a:ext cx="8075240" cy="183006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ALIGNMENT OF </a:t>
            </a:r>
            <a:r>
              <a:rPr lang="en-US" sz="3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Q2 LOW </a:t>
            </a:r>
            <a:r>
              <a:rPr lang="en-US" sz="3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BETA QUADRUPOLES</a:t>
            </a:r>
            <a:r>
              <a:rPr lang="en-US" sz="28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8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28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8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20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360089"/>
            <a:ext cx="371475" cy="523875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440556" cy="1160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53157" y="3757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dirty="0" smtClean="0"/>
              <a:t>D. </a:t>
            </a:r>
            <a:r>
              <a:rPr lang="fr-CH" dirty="0" err="1" smtClean="0"/>
              <a:t>Missiaen</a:t>
            </a:r>
            <a:r>
              <a:rPr lang="fr-CH" dirty="0" smtClean="0"/>
              <a:t>, On </a:t>
            </a:r>
            <a:r>
              <a:rPr lang="fr-CH" dirty="0" err="1" smtClean="0"/>
              <a:t>behalf</a:t>
            </a:r>
            <a:r>
              <a:rPr lang="fr-CH" dirty="0" smtClean="0"/>
              <a:t> of the EN-MEF-SU/MTI team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08" y="136189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Non distributed loads on the jacks: our proposal (cont’d)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51520" y="836712"/>
            <a:ext cx="842493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eeting held on the 12 may 2014 with ABP</a:t>
            </a:r>
          </a:p>
          <a:p>
            <a:pPr marL="742950" lvl="1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They are concerned by the change of sag for aperture reasons</a:t>
            </a:r>
          </a:p>
          <a:p>
            <a:pPr marL="742950" lvl="1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As no values of the sag without any central jack are available (it has never been measured at CERN and no values from FNAL), it is proposed to make a test in situ in the tunnel</a:t>
            </a:r>
          </a:p>
          <a:p>
            <a:pPr marL="1200150" lvl="2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Go down with the central jack by a max. of 2 mm in order not to exceed a movement of 1mm </a:t>
            </a: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in the interconnects (</a:t>
            </a: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limit given by JP Tock and C. </a:t>
            </a:r>
            <a:r>
              <a:rPr lang="en-US" sz="1600" dirty="0" err="1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Garion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and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measure the load on all the jacks</a:t>
            </a:r>
          </a:p>
          <a:p>
            <a:pPr marL="1200150" lvl="2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The problem is that we don’t know the transfer function between a </a:t>
            </a:r>
            <a:r>
              <a:rPr lang="en-US" sz="1600" dirty="0" err="1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mvt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of the cryostat and the cold mass (should be smaller as more rigid JP Tock). This can be measured on a spare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Q2 at a later stage</a:t>
            </a:r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1200150" lvl="2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The test can be done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next week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on Q2R1</a:t>
            </a:r>
          </a:p>
          <a:p>
            <a:pPr marL="1200150" lvl="2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742950" lvl="1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According to the results of the test, ABP will do a simulation and a compromise has to be found between the acceptable change of sag and the load on the central jack</a:t>
            </a:r>
          </a:p>
          <a:p>
            <a:pPr marL="1200150" lvl="2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79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68216"/>
            <a:ext cx="4769563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287242">
            <a:off x="3302546" y="4221088"/>
            <a:ext cx="864096" cy="180020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07604" y="2760853"/>
            <a:ext cx="2376264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56867" y="2428829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IP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367844" y="1237113"/>
            <a:ext cx="43204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41699" y="1242252"/>
            <a:ext cx="43204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41699" y="1381129"/>
            <a:ext cx="266429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41699" y="184343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141699" y="1389513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D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2517963" y="162812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</a:t>
            </a:r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1329831" y="163829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C</a:t>
            </a:r>
            <a:endParaRPr lang="en-GB" dirty="0"/>
          </a:p>
        </p:txBody>
      </p:sp>
      <p:sp>
        <p:nvSpPr>
          <p:cNvPr id="17" name="Down Arrow 16"/>
          <p:cNvSpPr/>
          <p:nvPr/>
        </p:nvSpPr>
        <p:spPr>
          <a:xfrm rot="2505361">
            <a:off x="388026" y="797567"/>
            <a:ext cx="319165" cy="74794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043608" y="755412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Q2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93306" y="2821885"/>
            <a:ext cx="2223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Jack reached the limit</a:t>
            </a:r>
          </a:p>
          <a:p>
            <a:r>
              <a:rPr lang="pl-PL" dirty="0" smtClean="0"/>
              <a:t>position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852325" y="3284984"/>
            <a:ext cx="1459583" cy="108012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696491"/>
            <a:ext cx="2548409" cy="16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185" y="923152"/>
            <a:ext cx="2646142" cy="19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 flipH="1" flipV="1">
            <a:off x="4644008" y="2348880"/>
            <a:ext cx="2290817" cy="187220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4427984" y="4077072"/>
            <a:ext cx="809123" cy="8313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29164" y="2104256"/>
            <a:ext cx="2438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Straight Arrow Connector 27"/>
          <p:cNvCxnSpPr/>
          <p:nvPr/>
        </p:nvCxnSpPr>
        <p:spPr>
          <a:xfrm flipV="1">
            <a:off x="7308304" y="3284984"/>
            <a:ext cx="432048" cy="79208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3621028" y="2076413"/>
            <a:ext cx="855604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476632" y="1891747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IP</a:t>
            </a:r>
            <a:endParaRPr lang="en-GB" dirty="0"/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3178807" y="6348536"/>
            <a:ext cx="855604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965254" y="6163870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IP</a:t>
            </a:r>
            <a:endParaRPr lang="en-GB" dirty="0"/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5752867" y="4775609"/>
            <a:ext cx="764305" cy="184666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156176" y="4775609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IP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139571" y="78665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Longitudinal misalignment of the jack Q2 5R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59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5071" y="1484784"/>
            <a:ext cx="856895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lvl="2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his situation prevents to realign Q2R5 using this jack in the vertical and transversal direction</a:t>
            </a:r>
          </a:p>
          <a:p>
            <a:pPr marL="285750" lvl="2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All the jacks of this magnet are misaligned towards the </a:t>
            </a:r>
            <a:r>
              <a:rPr lang="en-US" sz="1600" dirty="0" err="1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Non_Ip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side, the D is the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worse case.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The reason is that a shift of +7mm has been applied on this magnet at the installation to take into account the non-conformities of the interconnect which was too short between Q1 and Q2</a:t>
            </a:r>
          </a:p>
          <a:p>
            <a:pPr marL="285750" lvl="2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The position of the triplet under vacuum measured in </a:t>
            </a: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pril 2013 is the following</a:t>
            </a:r>
            <a:endParaRPr lang="en-US" sz="16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05" y="3861048"/>
            <a:ext cx="8330118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7" y="5589240"/>
            <a:ext cx="7890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Q1 dl = 0			Q2 dl = +10 mm		Q3 dl = -5 mm  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44523" y="398432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Longitudinal misalignment of the jack Q2 5R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39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08" y="136189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Longitudinal misalignment of the jack Q2 5R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07504" y="1052736"/>
            <a:ext cx="583264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On top of that the Q1 was completely blocked against its bumper</a:t>
            </a:r>
          </a:p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First meeting on the subject in December 2013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where </a:t>
            </a: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it was decided to perform tests with/without vacuum on the triplet (V. Parma, H. Prin, M. Sosin, H. Mainaud Durand)</a:t>
            </a:r>
          </a:p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Test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done in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March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2014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showed that a displacement of 1.5 mm was applied at the level of the Q1 bumper to remove the contact bumper/cryostat</a:t>
            </a:r>
          </a:p>
          <a:p>
            <a:pPr lvl="1" algn="just">
              <a:spcBef>
                <a:spcPct val="50000"/>
              </a:spcBef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Such a situation with contact between bumper (screw) and cryostat has been observed on other triplets and should be solved   (action MSC)</a:t>
            </a:r>
          </a:p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The situation of the jack Q2R5D didn’t improve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339" y="136189"/>
            <a:ext cx="3022545" cy="2674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01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124744"/>
            <a:ext cx="79928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Proposal of the meeting held on the 14h of April 2014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:</a:t>
            </a:r>
          </a:p>
          <a:p>
            <a:pPr marL="742950" lvl="1" indent="-285750" algn="just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Relax the longitudinal position of the triplet 5R acting on the tie-	rods located between Q2 and Q3:</a:t>
            </a:r>
          </a:p>
          <a:p>
            <a:pPr marL="1200150" lvl="2" indent="-285750" algn="just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Triplet would be set at atmospheric pressure to ease the process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(VSC)</a:t>
            </a:r>
          </a:p>
          <a:p>
            <a:pPr marL="1200150" lvl="2" indent="-285750" algn="just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Monitoring by longitudinal sensors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(SU)</a:t>
            </a:r>
          </a:p>
          <a:p>
            <a:pPr marL="742950" lvl="1" indent="-285750" algn="just"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Sequence of the operation :</a:t>
            </a:r>
          </a:p>
          <a:p>
            <a:pPr marL="1200150" lvl="2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Relax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of the screw at the level of the Q1 bumper in order to  allow such a displacement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(MSC)</a:t>
            </a:r>
          </a:p>
          <a:p>
            <a:pPr marL="1200150" lvl="2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Longitudinal displacement of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3 mm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on Q1 and Q2 acting on the tie-rods (4 persons in parallel)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(MSC)</a:t>
            </a:r>
          </a:p>
          <a:p>
            <a:pPr marL="1200150" lvl="2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Adjustment of the screw at the level of the Q1 bumper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(MSC)</a:t>
            </a:r>
          </a:p>
          <a:p>
            <a:pPr marL="1200150" lvl="2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 cycles of pumping in order to check the position w.r.t bumper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(MSC)</a:t>
            </a:r>
          </a:p>
          <a:p>
            <a:pPr marL="742950" lvl="1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9571" y="447997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Longitudinal misalignment of the jack Q2 5R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80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124744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This solution was proposed at the TETM of May 6</a:t>
            </a:r>
            <a:r>
              <a:rPr lang="en-US" sz="1600" baseline="300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th</a:t>
            </a:r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742950" lvl="1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M. Jimenez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asked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the situation of the PIM in the interconnect Q2-Q3 to be reviewed by the VSC team</a:t>
            </a:r>
          </a:p>
          <a:p>
            <a:pPr marL="742950" lvl="1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MSC proposed to make a tomography (rather difficult in terms of logistics) or an X ray(easier) in this interconnect in order to have a better knowledge of the PIM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situation. This will be done next </a:t>
            </a:r>
            <a:r>
              <a:rPr lang="en-US" sz="1600" dirty="0" err="1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monday</a:t>
            </a:r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742950" lvl="1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No objection from ABP for such a displacement as long as it goes in the right direction, i.e. towards to the nominal position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74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08" y="136189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Conclusion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1052736"/>
            <a:ext cx="828092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Some triplets have an unstable distribution of loads : at least half of the total load of Q2 is applied on the central jack</a:t>
            </a:r>
          </a:p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ur proposal is to remove a large part of the load applied on this central jack, following a procedure that has been described previously.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This will lead to an increase of the sag of Q2. </a:t>
            </a: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V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erification of the value is on-going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.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Operation to be performed under the supervision of MSC</a:t>
            </a:r>
          </a:p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Contact between bumpers and cryostats to be checked and modified (MSC)</a:t>
            </a:r>
            <a:endParaRPr lang="en-US" sz="16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There is an additional problem on the triplet 5R, where the jack Q2D is constrained</a:t>
            </a:r>
          </a:p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Our proposal is to displace longitudinally the triplet towards the IP, by acting on the tie-rods between Q2 and Q3. Displacement proposed : 3mm. The procedure described previously includes actions from MSC, SU and VSC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.</a:t>
            </a:r>
          </a:p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If it is decided to go ahead with both proposals, they have to be endorsed by the LMC</a:t>
            </a:r>
          </a:p>
          <a:p>
            <a:pPr algn="just">
              <a:spcBef>
                <a:spcPct val="50000"/>
              </a:spcBef>
            </a:pPr>
            <a:endParaRPr lang="en-US" sz="16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77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08" y="136189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Conclusion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764704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endParaRPr lang="en-US" sz="16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With all the constraints in the triplets added by new systems for resolving a new issue, triplets will become more and more difficult to align remotely.</a:t>
            </a:r>
          </a:p>
          <a:p>
            <a:pPr marL="742950" lvl="1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The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triplets at point 1 and 5 will be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exchanged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during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LS3.</a:t>
            </a:r>
          </a:p>
          <a:p>
            <a:pPr marL="742950" lvl="1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But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 long term solution has to be found for 2 and 8.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Studies to be started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asap.</a:t>
            </a:r>
            <a:endParaRPr lang="en-US" sz="1600" b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742950" lvl="1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3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15616" y="2204864"/>
            <a:ext cx="7056784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OUTLINE</a:t>
            </a:r>
          </a:p>
          <a:p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Short reminders of the low beta quad alignment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system</a:t>
            </a:r>
          </a:p>
          <a:p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Issues with Q2 low beta quads : follow up and status of</a:t>
            </a:r>
            <a:endParaRPr lang="en-US" sz="16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600" b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4572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epartition of the weight of the Q2s on their jacks</a:t>
            </a:r>
          </a:p>
          <a:p>
            <a:pPr indent="-457200">
              <a:buFont typeface="+mj-lt"/>
              <a:buAutoNum type="arabicPeriod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Longitudinal misalignment of the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Q2R5</a:t>
            </a:r>
          </a:p>
          <a:p>
            <a:pPr indent="-457200">
              <a:buFont typeface="+mj-lt"/>
              <a:buAutoNum type="arabicPeriod"/>
            </a:pPr>
            <a:endParaRPr lang="en-US" sz="16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360089"/>
            <a:ext cx="371475" cy="523875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440556" cy="1160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67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08" y="136189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Small reminders concerning the low beta triplets (1)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51520" y="1060443"/>
            <a:ext cx="84249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All cryostats equipped with alignment sensors allowing to perform the continuous monitoring of the position of triplets according to 5DOF (not in longitudinal)</a:t>
            </a:r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  <p:pic>
        <p:nvPicPr>
          <p:cNvPr id="8" name="Picture 13" descr="IMG_10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63563"/>
            <a:ext cx="2808312" cy="374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IMG_100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65673"/>
            <a:ext cx="5003800" cy="375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40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08" y="136189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Small reminders concerning the low beta triplets (2)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07504" y="1052736"/>
            <a:ext cx="85689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All cryostats supported by modified </a:t>
            </a:r>
            <a:r>
              <a:rPr lang="en-US" sz="1600" dirty="0" err="1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indian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jacks, where actuators have been plugged to perform remote radial / vertical adjustments (a few µm resolution)</a:t>
            </a:r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4896544" cy="275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MG_119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78484"/>
            <a:ext cx="3506142" cy="2629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00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08" y="136189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Small reminders concerning the low beta triplets (3)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07504" y="1052736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Other particularities:</a:t>
            </a:r>
          </a:p>
          <a:p>
            <a:pPr marL="742950" lvl="1" indent="-285750" algn="just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Tie-rods</a:t>
            </a:r>
          </a:p>
          <a:p>
            <a:pPr marL="742950" lvl="1" indent="-285750" algn="just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Bumpers</a:t>
            </a:r>
          </a:p>
          <a:p>
            <a:pPr marL="742950" lvl="1" indent="-285750" algn="just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Jacks free in longitudinal direction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194" y="594117"/>
            <a:ext cx="2243297" cy="1682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56" y="2499286"/>
            <a:ext cx="7596336" cy="223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57800"/>
            <a:ext cx="8330118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494116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13 tons</a:t>
            </a:r>
            <a:endParaRPr lang="en-GB" sz="16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6024" y="4952097"/>
            <a:ext cx="1226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CH" dirty="0"/>
              <a:t>17 tons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164288" y="4952097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CH" dirty="0"/>
              <a:t>13 tons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00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08" y="136189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Small reminders : a bit of history… (1)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07504" y="105273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Bad distribution of load on the central jack of Q2</a:t>
            </a:r>
          </a:p>
          <a:p>
            <a:pPr marL="742950" lvl="1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This issue was raised for the first time in 2008 (</a:t>
            </a:r>
            <a:r>
              <a:rPr lang="en-US" sz="1600" i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ICC, 01/08/2008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351876"/>
              </p:ext>
            </p:extLst>
          </p:nvPr>
        </p:nvGraphicFramePr>
        <p:xfrm>
          <a:off x="1331640" y="2252773"/>
          <a:ext cx="216024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224136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Triplet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Load</a:t>
                      </a:r>
                      <a:r>
                        <a:rPr lang="fr-CH" dirty="0" smtClean="0"/>
                        <a:t> (t)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1L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14 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1R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2L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&lt; 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2R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14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5L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5R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8L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8R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4"/>
          <p:cNvSpPr txBox="1">
            <a:spLocks/>
          </p:cNvSpPr>
          <p:nvPr/>
        </p:nvSpPr>
        <p:spPr bwMode="auto">
          <a:xfrm>
            <a:off x="4129658" y="1890564"/>
            <a:ext cx="483483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Decision to install a “spring system” to add 2 tons on each external support </a:t>
            </a:r>
          </a:p>
          <a:p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4 springs, each set at 500 kg</a:t>
            </a:r>
            <a:endParaRPr lang="en-US" sz="16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 descr="IMG_11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2924944"/>
            <a:ext cx="2351112" cy="3134816"/>
          </a:xfrm>
          <a:prstGeom prst="rect">
            <a:avLst/>
          </a:prstGeom>
        </p:spPr>
      </p:pic>
      <p:pic>
        <p:nvPicPr>
          <p:cNvPr id="9" name="Picture 8" descr="C:\Users\aherty\AppData\Local\Microsoft\Windows\Temporary Internet Files\Content.Word\IMG_192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970" y="3307687"/>
            <a:ext cx="2192518" cy="122773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 bwMode="auto">
          <a:xfrm>
            <a:off x="906710" y="5733256"/>
            <a:ext cx="3086051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Load on the central jack</a:t>
            </a:r>
            <a:endParaRPr lang="en-US" sz="16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8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08" y="136189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Non distributed loads on the jacks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07504" y="1052736"/>
            <a:ext cx="83529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he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issue re-appeared during a remote repositioning beginning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in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April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2014. Thanks to load sensors, we saw that we were losing the contact between the head of the jack and the cryostat.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660796" y="2168098"/>
            <a:ext cx="4937724" cy="4365104"/>
            <a:chOff x="1081214" y="859436"/>
            <a:chExt cx="5966427" cy="4875920"/>
          </a:xfrm>
        </p:grpSpPr>
        <p:grpSp>
          <p:nvGrpSpPr>
            <p:cNvPr id="9" name="Group 8"/>
            <p:cNvGrpSpPr/>
            <p:nvPr/>
          </p:nvGrpSpPr>
          <p:grpSpPr>
            <a:xfrm>
              <a:off x="1332641" y="859436"/>
              <a:ext cx="5715000" cy="1714500"/>
              <a:chOff x="1091636" y="1823455"/>
              <a:chExt cx="5715000" cy="1714500"/>
            </a:xfrm>
          </p:grpSpPr>
          <p:pic>
            <p:nvPicPr>
              <p:cNvPr id="14" name="Picture 2" descr="C:\Users\aherty\AppData\Local\Temp\7zEE317.tmp\1R-load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1636" y="1823455"/>
                <a:ext cx="5715000" cy="17145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 bwMode="auto">
              <a:xfrm>
                <a:off x="2882649" y="2740208"/>
                <a:ext cx="368595" cy="255184"/>
              </a:xfrm>
              <a:prstGeom prst="rect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CH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pic>
          <p:nvPicPr>
            <p:cNvPr id="10" name="Picture 9" descr="C:\DROPBOX\Dropbox\2014-03-27_IP1_triplet_realignment\gfx\load_2R1A.jp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6131" y="2750966"/>
              <a:ext cx="5731510" cy="27793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081214" y="2934589"/>
              <a:ext cx="373820" cy="280076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CH" sz="1400" dirty="0" smtClean="0">
                  <a:latin typeface="Myriad Pro" pitchFamily="34" charset="0"/>
                </a:rPr>
                <a:t>2 t</a:t>
              </a:r>
            </a:p>
            <a:p>
              <a:endParaRPr lang="de-CH" sz="1400" dirty="0" smtClean="0">
                <a:latin typeface="Myriad Pro" pitchFamily="34" charset="0"/>
              </a:endParaRPr>
            </a:p>
            <a:p>
              <a:endParaRPr lang="de-CH" sz="800" dirty="0" smtClean="0">
                <a:latin typeface="Myriad Pro" pitchFamily="34" charset="0"/>
              </a:endParaRPr>
            </a:p>
            <a:p>
              <a:endParaRPr lang="de-CH" sz="800" dirty="0" smtClean="0">
                <a:latin typeface="Myriad Pro" pitchFamily="34" charset="0"/>
              </a:endParaRPr>
            </a:p>
            <a:p>
              <a:endParaRPr lang="de-CH" sz="800" dirty="0">
                <a:latin typeface="Myriad Pro" pitchFamily="34" charset="0"/>
              </a:endParaRPr>
            </a:p>
            <a:p>
              <a:endParaRPr lang="de-CH" sz="800" dirty="0" smtClean="0">
                <a:latin typeface="Myriad Pro" pitchFamily="34" charset="0"/>
              </a:endParaRPr>
            </a:p>
            <a:p>
              <a:endParaRPr lang="de-CH" sz="800" dirty="0">
                <a:latin typeface="Myriad Pro" pitchFamily="34" charset="0"/>
              </a:endParaRPr>
            </a:p>
            <a:p>
              <a:endParaRPr lang="de-CH" sz="800" dirty="0" smtClean="0">
                <a:latin typeface="Myriad Pro" pitchFamily="34" charset="0"/>
              </a:endParaRPr>
            </a:p>
            <a:p>
              <a:endParaRPr lang="de-CH" sz="800" dirty="0">
                <a:latin typeface="Myriad Pro" pitchFamily="34" charset="0"/>
              </a:endParaRPr>
            </a:p>
            <a:p>
              <a:endParaRPr lang="de-CH" sz="800" dirty="0">
                <a:latin typeface="Myriad Pro" pitchFamily="34" charset="0"/>
              </a:endParaRPr>
            </a:p>
            <a:p>
              <a:endParaRPr lang="de-CH" sz="1400" dirty="0" smtClean="0">
                <a:latin typeface="Myriad Pro" pitchFamily="34" charset="0"/>
              </a:endParaRPr>
            </a:p>
            <a:p>
              <a:r>
                <a:rPr lang="de-CH" sz="1400" dirty="0" smtClean="0">
                  <a:latin typeface="Myriad Pro" pitchFamily="34" charset="0"/>
                </a:rPr>
                <a:t>1 t</a:t>
              </a:r>
            </a:p>
            <a:p>
              <a:endParaRPr lang="de-CH" sz="1400" dirty="0">
                <a:latin typeface="Myriad Pro" pitchFamily="34" charset="0"/>
              </a:endParaRPr>
            </a:p>
            <a:p>
              <a:endParaRPr lang="de-CH" sz="1400" dirty="0" smtClean="0">
                <a:latin typeface="Myriad Pro" pitchFamily="34" charset="0"/>
              </a:endParaRPr>
            </a:p>
            <a:p>
              <a:endParaRPr lang="de-CH" sz="1400" dirty="0">
                <a:latin typeface="Myriad Pro" pitchFamily="34" charset="0"/>
              </a:endParaRPr>
            </a:p>
            <a:p>
              <a:endParaRPr lang="fr-CH" sz="1400" dirty="0">
                <a:latin typeface="Myriad Pro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1455034" y="3118884"/>
              <a:ext cx="5541189" cy="70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1479850" y="4695972"/>
              <a:ext cx="5541189" cy="70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 bwMode="auto">
          <a:xfrm>
            <a:off x="2051720" y="6400800"/>
            <a:ext cx="483483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Loads applied on jack Q2A along time</a:t>
            </a:r>
            <a:endParaRPr lang="en-US" sz="16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55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08" y="136189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Non distributed loads on the jacks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226175" y="1230668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Situation of triangle could be very unstable</a:t>
            </a: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235295" y="4653136"/>
            <a:ext cx="822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In </a:t>
            </a: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pril 2014 t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he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springs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are no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more at the nominal tension value (only 60%).</a:t>
            </a:r>
          </a:p>
        </p:txBody>
      </p:sp>
      <p:sp>
        <p:nvSpPr>
          <p:cNvPr id="2" name="Oval 1"/>
          <p:cNvSpPr/>
          <p:nvPr/>
        </p:nvSpPr>
        <p:spPr>
          <a:xfrm>
            <a:off x="467544" y="23488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67544" y="36450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2129931" y="29969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4057650" y="29969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>
            <a:stCxn id="2" idx="1"/>
            <a:endCxn id="18" idx="6"/>
          </p:cNvCxnSpPr>
          <p:nvPr/>
        </p:nvCxnSpPr>
        <p:spPr>
          <a:xfrm>
            <a:off x="488635" y="2369971"/>
            <a:ext cx="3713031" cy="6989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8" idx="2"/>
            <a:endCxn id="16" idx="7"/>
          </p:cNvCxnSpPr>
          <p:nvPr/>
        </p:nvCxnSpPr>
        <p:spPr>
          <a:xfrm flipH="1">
            <a:off x="590469" y="3068960"/>
            <a:ext cx="3467181" cy="59715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6" idx="0"/>
            <a:endCxn id="2" idx="4"/>
          </p:cNvCxnSpPr>
          <p:nvPr/>
        </p:nvCxnSpPr>
        <p:spPr>
          <a:xfrm flipV="1">
            <a:off x="539552" y="2492896"/>
            <a:ext cx="0" cy="11521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771800" y="1916832"/>
            <a:ext cx="568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Contact plane </a:t>
            </a:r>
            <a:r>
              <a:rPr lang="fr-CH" sz="1600" dirty="0" err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between</a:t>
            </a:r>
            <a:r>
              <a:rPr lang="fr-CH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cryostat and jacks</a:t>
            </a:r>
            <a:endParaRPr lang="en-GB" sz="16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4995577" y="2387273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4995577" y="3683417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6657964" y="3035345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8585683" y="3035345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>
            <a:stCxn id="30" idx="6"/>
            <a:endCxn id="32" idx="1"/>
          </p:cNvCxnSpPr>
          <p:nvPr/>
        </p:nvCxnSpPr>
        <p:spPr>
          <a:xfrm>
            <a:off x="5139593" y="2459281"/>
            <a:ext cx="1539462" cy="59715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2" idx="6"/>
            <a:endCxn id="33" idx="2"/>
          </p:cNvCxnSpPr>
          <p:nvPr/>
        </p:nvCxnSpPr>
        <p:spPr>
          <a:xfrm>
            <a:off x="6801980" y="3107353"/>
            <a:ext cx="178370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30" idx="6"/>
            <a:endCxn id="33" idx="2"/>
          </p:cNvCxnSpPr>
          <p:nvPr/>
        </p:nvCxnSpPr>
        <p:spPr>
          <a:xfrm>
            <a:off x="5139593" y="2459281"/>
            <a:ext cx="3446090" cy="64807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1" idx="6"/>
            <a:endCxn id="32" idx="2"/>
          </p:cNvCxnSpPr>
          <p:nvPr/>
        </p:nvCxnSpPr>
        <p:spPr>
          <a:xfrm flipV="1">
            <a:off x="5139593" y="3107353"/>
            <a:ext cx="1518371" cy="64807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31" idx="6"/>
            <a:endCxn id="33" idx="2"/>
          </p:cNvCxnSpPr>
          <p:nvPr/>
        </p:nvCxnSpPr>
        <p:spPr>
          <a:xfrm flipV="1">
            <a:off x="5139593" y="3107353"/>
            <a:ext cx="3446090" cy="64807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44359" y="3996710"/>
            <a:ext cx="1171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Stable</a:t>
            </a:r>
            <a:endParaRPr lang="en-GB" sz="16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77066" y="3996330"/>
            <a:ext cx="1967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Very</a:t>
            </a:r>
            <a:r>
              <a:rPr lang="fr-CH" sz="16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unstable</a:t>
            </a:r>
            <a:r>
              <a:rPr lang="fr-CH" sz="16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!</a:t>
            </a:r>
            <a:endParaRPr lang="en-GB" sz="16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737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0" grpId="0" animBg="1"/>
      <p:bldP spid="31" grpId="0" animBg="1"/>
      <p:bldP spid="32" grpId="0" animBg="1"/>
      <p:bldP spid="33" grpId="0" animBg="1"/>
      <p:bldP spid="22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08" y="136189"/>
            <a:ext cx="82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Non distributed loads on the jacks: our proposal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07504" y="836712"/>
            <a:ext cx="8568952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Proposal of the meeting held on the 14h of April 2014 : Andreas Herty, </a:t>
            </a:r>
            <a:r>
              <a:rPr lang="en-US" sz="1600" dirty="0" err="1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Hervé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Prin, Mateusz Sosin, Hélène Mainaud Durand</a:t>
            </a:r>
          </a:p>
          <a:p>
            <a:pPr marL="742950" lvl="1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First step: establish the contact safely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:</a:t>
            </a:r>
          </a:p>
          <a:p>
            <a:pPr marL="1200150" lvl="2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Dismantling of the springs at the extremities of Q2 (</a:t>
            </a:r>
            <a:r>
              <a:rPr lang="en-US" sz="16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MSC/MME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</a:t>
            </a:r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1200150" lvl="2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If the load on the external jacks is very low, Go up with all the external jacks, in order to get a minimum load of 3t on each jack to guarantee the contact head of the jack – cryostat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(SU)</a:t>
            </a:r>
          </a:p>
          <a:p>
            <a:pPr marL="1200150" lvl="2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Go down with the central jack, in order to get a maximum load of 1 t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(SU)</a:t>
            </a:r>
          </a:p>
          <a:p>
            <a:pPr marL="742950" lvl="1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Second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step: re-position Q2 correctly:</a:t>
            </a:r>
          </a:p>
          <a:p>
            <a:pPr marL="1200150" lvl="2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Perform all the displacements necessary, keeping an eye on the central jack that has to remain very low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(SU)</a:t>
            </a:r>
          </a:p>
          <a:p>
            <a:pPr marL="1200150" lvl="2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Go up with the central jack in such a way that the sum of the loads on the external jacks is around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~12 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t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(SU)</a:t>
            </a:r>
          </a:p>
          <a:p>
            <a:pPr marL="1200150" lvl="2" indent="-28575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Determine the new sag of Q2 and check if it is acceptable on the beam side 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(SU/ABP)</a:t>
            </a:r>
          </a:p>
          <a:p>
            <a:pPr marL="285750" indent="-285750" algn="just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Do we still need the springs system (</a:t>
            </a:r>
            <a:r>
              <a:rPr lang="en-US" sz="1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MSC/MME</a:t>
            </a:r>
            <a:r>
              <a:rPr lang="en-US" sz="1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 at the end ?</a:t>
            </a:r>
            <a:endParaRPr lang="en-US" sz="1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2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8820</TotalTime>
  <Words>1340</Words>
  <Application>Microsoft Office PowerPoint</Application>
  <PresentationFormat>On-screen Show (4:3)</PresentationFormat>
  <Paragraphs>155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ALIGNMENT OF Q2 LOW BETA QUADRUPOLES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hmainaud</dc:creator>
  <cp:lastModifiedBy>Dominique Missiaen</cp:lastModifiedBy>
  <cp:revision>433</cp:revision>
  <cp:lastPrinted>2014-05-05T15:41:02Z</cp:lastPrinted>
  <dcterms:created xsi:type="dcterms:W3CDTF">2011-07-11T05:58:13Z</dcterms:created>
  <dcterms:modified xsi:type="dcterms:W3CDTF">2014-05-16T07:37:31Z</dcterms:modified>
</cp:coreProperties>
</file>