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g" ContentType="image/jpeg"/>
  <Default Extension="jpe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2" r:id="rId1"/>
    <p:sldMasterId id="2147483676" r:id="rId2"/>
    <p:sldMasterId id="2147483749" r:id="rId3"/>
    <p:sldMasterId id="2147483763" r:id="rId4"/>
    <p:sldMasterId id="2147483775" r:id="rId5"/>
  </p:sldMasterIdLst>
  <p:notesMasterIdLst>
    <p:notesMasterId r:id="rId49"/>
  </p:notesMasterIdLst>
  <p:handoutMasterIdLst>
    <p:handoutMasterId r:id="rId50"/>
  </p:handoutMasterIdLst>
  <p:sldIdLst>
    <p:sldId id="1289" r:id="rId6"/>
    <p:sldId id="1228" r:id="rId7"/>
    <p:sldId id="1230" r:id="rId8"/>
    <p:sldId id="1290" r:id="rId9"/>
    <p:sldId id="1235" r:id="rId10"/>
    <p:sldId id="1236" r:id="rId11"/>
    <p:sldId id="1237" r:id="rId12"/>
    <p:sldId id="1238" r:id="rId13"/>
    <p:sldId id="1239" r:id="rId14"/>
    <p:sldId id="1240" r:id="rId15"/>
    <p:sldId id="1242" r:id="rId16"/>
    <p:sldId id="1193" r:id="rId17"/>
    <p:sldId id="1194" r:id="rId18"/>
    <p:sldId id="1299" r:id="rId19"/>
    <p:sldId id="1297" r:id="rId20"/>
    <p:sldId id="1244" r:id="rId21"/>
    <p:sldId id="1296" r:id="rId22"/>
    <p:sldId id="1247" r:id="rId23"/>
    <p:sldId id="1300" r:id="rId24"/>
    <p:sldId id="1301" r:id="rId25"/>
    <p:sldId id="1250" r:id="rId26"/>
    <p:sldId id="1256" r:id="rId27"/>
    <p:sldId id="1260" r:id="rId28"/>
    <p:sldId id="1302" r:id="rId29"/>
    <p:sldId id="1268" r:id="rId30"/>
    <p:sldId id="1269" r:id="rId31"/>
    <p:sldId id="1270" r:id="rId32"/>
    <p:sldId id="1276" r:id="rId33"/>
    <p:sldId id="1274" r:id="rId34"/>
    <p:sldId id="1275" r:id="rId35"/>
    <p:sldId id="1277" r:id="rId36"/>
    <p:sldId id="1278" r:id="rId37"/>
    <p:sldId id="1279" r:id="rId38"/>
    <p:sldId id="1272" r:id="rId39"/>
    <p:sldId id="1273" r:id="rId40"/>
    <p:sldId id="1280" r:id="rId41"/>
    <p:sldId id="1281" r:id="rId42"/>
    <p:sldId id="1282" r:id="rId43"/>
    <p:sldId id="1283" r:id="rId44"/>
    <p:sldId id="1284" r:id="rId45"/>
    <p:sldId id="1285" r:id="rId46"/>
    <p:sldId id="1286" r:id="rId47"/>
    <p:sldId id="1287" r:id="rId48"/>
  </p:sldIdLst>
  <p:sldSz cx="9144000" cy="6858000" type="screen4x3"/>
  <p:notesSz cx="6845300" cy="93964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33"/>
    <a:srgbClr val="707070"/>
    <a:srgbClr val="CC0099"/>
    <a:srgbClr val="009900"/>
    <a:srgbClr val="FF0000"/>
    <a:srgbClr val="0000CC"/>
    <a:srgbClr val="C5FFDB"/>
    <a:srgbClr val="FFEEE5"/>
    <a:srgbClr val="FFF4D9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7" autoAdjust="0"/>
    <p:restoredTop sz="96343" autoAdjust="0"/>
  </p:normalViewPr>
  <p:slideViewPr>
    <p:cSldViewPr snapToObjects="1">
      <p:cViewPr>
        <p:scale>
          <a:sx n="120" d="100"/>
          <a:sy n="120" d="100"/>
        </p:scale>
        <p:origin x="-600" y="-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44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3136"/>
    </p:cViewPr>
  </p:sorterViewPr>
  <p:notesViewPr>
    <p:cSldViewPr snapToObjects="1">
      <p:cViewPr varScale="1">
        <p:scale>
          <a:sx n="126" d="100"/>
          <a:sy n="126" d="100"/>
        </p:scale>
        <p:origin x="-3016" y="-120"/>
      </p:cViewPr>
      <p:guideLst>
        <p:guide orient="horz" pos="2959"/>
        <p:guide pos="215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50" Type="http://schemas.openxmlformats.org/officeDocument/2006/relationships/handoutMaster" Target="handoutMasters/handoutMaster1.xml"/><Relationship Id="rId51" Type="http://schemas.openxmlformats.org/officeDocument/2006/relationships/printerSettings" Target="printerSettings/printerSettings1.bin"/><Relationship Id="rId52" Type="http://schemas.openxmlformats.org/officeDocument/2006/relationships/presProps" Target="presProps.xml"/><Relationship Id="rId53" Type="http://schemas.openxmlformats.org/officeDocument/2006/relationships/viewProps" Target="viewProps.xml"/><Relationship Id="rId54" Type="http://schemas.openxmlformats.org/officeDocument/2006/relationships/theme" Target="theme/theme1.xml"/><Relationship Id="rId55" Type="http://schemas.openxmlformats.org/officeDocument/2006/relationships/tableStyles" Target="tableStyles.xml"/><Relationship Id="rId40" Type="http://schemas.openxmlformats.org/officeDocument/2006/relationships/slide" Target="slides/slide35.xml"/><Relationship Id="rId41" Type="http://schemas.openxmlformats.org/officeDocument/2006/relationships/slide" Target="slides/slide36.xml"/><Relationship Id="rId42" Type="http://schemas.openxmlformats.org/officeDocument/2006/relationships/slide" Target="slides/slide37.xml"/><Relationship Id="rId43" Type="http://schemas.openxmlformats.org/officeDocument/2006/relationships/slide" Target="slides/slide38.xml"/><Relationship Id="rId44" Type="http://schemas.openxmlformats.org/officeDocument/2006/relationships/slide" Target="slides/slide39.xml"/><Relationship Id="rId45" Type="http://schemas.openxmlformats.org/officeDocument/2006/relationships/slide" Target="slides/slide40.xml"/><Relationship Id="rId46" Type="http://schemas.openxmlformats.org/officeDocument/2006/relationships/slide" Target="slides/slide41.xml"/><Relationship Id="rId47" Type="http://schemas.openxmlformats.org/officeDocument/2006/relationships/slide" Target="slides/slide42.xml"/><Relationship Id="rId48" Type="http://schemas.openxmlformats.org/officeDocument/2006/relationships/slide" Target="slides/slide43.xml"/><Relationship Id="rId4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37" Type="http://schemas.openxmlformats.org/officeDocument/2006/relationships/slide" Target="slides/slide32.xml"/><Relationship Id="rId38" Type="http://schemas.openxmlformats.org/officeDocument/2006/relationships/slide" Target="slides/slide33.xml"/><Relationship Id="rId39" Type="http://schemas.openxmlformats.org/officeDocument/2006/relationships/slide" Target="slides/slide3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Relationship Id="rId2" Type="http://schemas.openxmlformats.org/officeDocument/2006/relationships/image" Target="../media/image4.wmf"/><Relationship Id="rId3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5450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t" anchorCtr="0" compatLnSpc="1">
            <a:prstTxWarp prst="textNoShape">
              <a:avLst/>
            </a:prstTxWarp>
          </a:bodyPr>
          <a:lstStyle>
            <a:lvl1pPr defTabSz="915988"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79850" y="0"/>
            <a:ext cx="2965450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t" anchorCtr="0" compatLnSpc="1">
            <a:prstTxWarp prst="textNoShape">
              <a:avLst/>
            </a:prstTxWarp>
          </a:bodyPr>
          <a:lstStyle>
            <a:lvl1pPr algn="r" defTabSz="915988"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fld id="{473ED06D-6490-42AE-B216-2143359F5D98}" type="datetime1">
              <a:rPr lang="en-US" altLang="en-US"/>
              <a:pPr>
                <a:defRPr/>
              </a:pPr>
              <a:t>8/3/14</a:t>
            </a:fld>
            <a:endParaRPr lang="en-US" altLang="en-US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26513"/>
            <a:ext cx="296545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b" anchorCtr="0" compatLnSpc="1">
            <a:prstTxWarp prst="textNoShape">
              <a:avLst/>
            </a:prstTxWarp>
          </a:bodyPr>
          <a:lstStyle>
            <a:lvl1pPr defTabSz="915988"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79850" y="8926513"/>
            <a:ext cx="296545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b" anchorCtr="0" compatLnSpc="1">
            <a:prstTxWarp prst="textNoShape">
              <a:avLst/>
            </a:prstTxWarp>
          </a:bodyPr>
          <a:lstStyle>
            <a:lvl1pPr algn="r" defTabSz="915988"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fld id="{30961F61-1DE0-4721-9B5F-09581D3FAF9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77755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8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5450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t" anchorCtr="0" compatLnSpc="1">
            <a:prstTxWarp prst="textNoShape">
              <a:avLst/>
            </a:prstTxWarp>
          </a:bodyPr>
          <a:lstStyle>
            <a:lvl1pPr defTabSz="915988"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4579" name="Rectangle 9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074738" y="704850"/>
            <a:ext cx="4697412" cy="35226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8" name="Rectangle 10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2813" y="4464050"/>
            <a:ext cx="5019675" cy="422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 smtClean="0"/>
              <a:t>Click to edit Master text styles</a:t>
            </a:r>
          </a:p>
          <a:p>
            <a:pPr lvl="1"/>
            <a:r>
              <a:rPr lang="en-US" altLang="en-US" noProof="0" smtClean="0"/>
              <a:t>Second level</a:t>
            </a:r>
          </a:p>
          <a:p>
            <a:pPr lvl="2"/>
            <a:r>
              <a:rPr lang="en-US" altLang="en-US" noProof="0" smtClean="0"/>
              <a:t>Third level</a:t>
            </a:r>
          </a:p>
          <a:p>
            <a:pPr lvl="3"/>
            <a:r>
              <a:rPr lang="en-US" altLang="en-US" noProof="0" smtClean="0"/>
              <a:t>Fourth level</a:t>
            </a:r>
          </a:p>
          <a:p>
            <a:pPr lvl="4"/>
            <a:r>
              <a:rPr lang="en-US" altLang="en-US" noProof="0" smtClean="0"/>
              <a:t>Fifth level</a:t>
            </a:r>
          </a:p>
        </p:txBody>
      </p:sp>
      <p:sp>
        <p:nvSpPr>
          <p:cNvPr id="2059" name="Rectangle 11"/>
          <p:cNvSpPr>
            <a:spLocks noGrp="1" noChangeArrowheads="1"/>
          </p:cNvSpPr>
          <p:nvPr>
            <p:ph type="dt" idx="1"/>
          </p:nvPr>
        </p:nvSpPr>
        <p:spPr bwMode="auto">
          <a:xfrm>
            <a:off x="3879850" y="0"/>
            <a:ext cx="2965450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t" anchorCtr="0" compatLnSpc="1">
            <a:prstTxWarp prst="textNoShape">
              <a:avLst/>
            </a:prstTxWarp>
          </a:bodyPr>
          <a:lstStyle>
            <a:lvl1pPr algn="r" defTabSz="915988"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fld id="{91BF728F-5876-45BE-B3DA-B4FE58B5D1A5}" type="datetime1">
              <a:rPr lang="en-US" altLang="en-US"/>
              <a:pPr>
                <a:defRPr/>
              </a:pPr>
              <a:t>8/3/14</a:t>
            </a:fld>
            <a:endParaRPr lang="en-US" altLang="en-US"/>
          </a:p>
        </p:txBody>
      </p:sp>
      <p:sp>
        <p:nvSpPr>
          <p:cNvPr id="2060" name="Rectangle 12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26513"/>
            <a:ext cx="296545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b" anchorCtr="0" compatLnSpc="1">
            <a:prstTxWarp prst="textNoShape">
              <a:avLst/>
            </a:prstTxWarp>
          </a:bodyPr>
          <a:lstStyle>
            <a:lvl1pPr defTabSz="915988"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061" name="Rectangle 13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79850" y="8926513"/>
            <a:ext cx="296545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b" anchorCtr="0" compatLnSpc="1">
            <a:prstTxWarp prst="textNoShape">
              <a:avLst/>
            </a:prstTxWarp>
          </a:bodyPr>
          <a:lstStyle>
            <a:lvl1pPr algn="r" defTabSz="915988"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fld id="{1AA1CCA2-A10F-4C7C-BA94-5ED7CF37D4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8183737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4-5 August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Physics at Future Colliders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542E28-4944-4174-8658-B31C7AE78A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4-5 August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Physics at Future Colliders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0296EE-E859-4D61-BFD7-B9A60B6227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4-5 August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Physics at Future Colliders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E00F92-7421-4D98-B9DC-6F6B962616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4-5 August 2014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Physics at Future Colliders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79F939-DE06-4935-BBD4-E3016F546A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4-5 August 2014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Physics at Future Colliders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E8AF1-0DC9-44B7-AF51-AA8EEA1643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4-5 August 2014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Physics at Future Colliders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7CC204-7F0C-4512-96F5-E209B369F8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4-5 August 2014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Physics at Future Colliders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268430-324B-48D7-8150-B9F7BE11DD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4-5 August 2014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Physics at Future Colliders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67747D-1456-4966-9E8C-FF49F49FD8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4-5 August 2014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Physics at Future Colliders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10EE38-ABA7-4505-BF5D-1A80F4FB1E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4-5 August 2014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Physics at Future Colliders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9CA0E9-2C0B-43DE-8D2E-F4C8DD0F8C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4-5 August 2014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Physics at Future Colliders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F6D579-1541-41FA-A52A-77E57EDA69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4-5 August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Physics at Future Colliders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B4BAE3-E7A4-40F8-A96A-61A1EF93CF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4-5 August 2014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Physics at Future Colliders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909810-68B4-4E9F-9960-C518FAE9DD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4-5 August 2014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Physics at Future Colliders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8D7D4C-752B-4126-92C8-F60EC76B6E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4-5 August 2014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Physics at Future Colliders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915199-733E-4CD1-8CDA-77B9ADF1BF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610600" cy="5378450"/>
          </a:xfrm>
        </p:spPr>
        <p:txBody>
          <a:bodyPr/>
          <a:lstStyle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altLang="en-US" smtClean="0"/>
              <a:t>4-5 August 2014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err="1" smtClean="0"/>
            </a:lvl1pPr>
          </a:lstStyle>
          <a:p>
            <a:pPr>
              <a:defRPr/>
            </a:pPr>
            <a:r>
              <a:rPr lang="en-US" altLang="en-US" smtClean="0"/>
              <a:t>Physics at Future Colliders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F37CEC-7426-473D-BB9A-C0489BA294D7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4-5 August 2014</a:t>
            </a: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Physics at Future Colliders</a:t>
            </a:r>
            <a:endParaRPr lang="en-US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9453E-1DE5-426C-B922-979B5BCB3A31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4-5 August 2014</a:t>
            </a: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Physics at Future Colliders</a:t>
            </a:r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2F5BE-86E4-4E9A-A8FB-7367990F2C5C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4-5 August 2014</a:t>
            </a: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Physics at Future Colliders</a:t>
            </a:r>
            <a:endParaRPr lang="en-U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A4C39-1342-4DBF-BA2D-862D2705C813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4-5 August 2014</a:t>
            </a:r>
            <a:endParaRPr lang="en-US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Physics at Future Colliders</a:t>
            </a:r>
            <a:endParaRPr lang="en-US" alt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E0F29-8CEC-48E4-9081-B3B24D9ED4CA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4-5 August 2014</a:t>
            </a: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Physics at Future Colliders</a:t>
            </a:r>
            <a:endParaRPr lang="en-US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463A4-1425-4350-AC63-E9ADFA407B67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4-5 August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Physics at Future Colliders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330E46-5F80-43ED-933E-4B0D73B470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4-5 August 2014</a:t>
            </a:r>
            <a:endParaRPr lang="en-US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Physics at Future Colliders</a:t>
            </a:r>
            <a:endParaRPr lang="en-US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E0678-3149-443B-8A5D-85EC3119747D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4-5 August 2014</a:t>
            </a: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Physics at Future Colliders</a:t>
            </a:r>
            <a:endParaRPr lang="en-U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EB195-D2B7-4D0A-8B1C-749C5BCD3FE8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 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4-5 August 2014</a:t>
            </a: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Physics at Future Colliders</a:t>
            </a:r>
            <a:endParaRPr lang="en-U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D6649-B869-482D-9FB7-E5CAAFB5D891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4-5 August 2014</a:t>
            </a: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Physics at Future Colliders</a:t>
            </a:r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CCB8F-D0CD-49E5-88AB-A8F3F4C00268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2152650" cy="61404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305550" cy="6140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4-5 August 2014</a:t>
            </a: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Physics at Future Colliders</a:t>
            </a:r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DD7CF-BEDA-4913-816E-1F120F320F8E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48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4-5 August 2014</a:t>
            </a:r>
            <a:endParaRPr lang="en-US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Physics at Future Colliders</a:t>
            </a:r>
            <a:endParaRPr lang="en-US" alt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A44971-6174-4D10-B2A6-1EA49BB7016B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4-5 August 2014</a:t>
            </a: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Physics at Future Colliders</a:t>
            </a:r>
            <a:endParaRPr lang="en-US" alt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996AA-51BA-4786-A951-9D5ECE8ABD0C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4-5 August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Physics at Future Colliders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445445-4A92-4278-AE93-C99EDAB7AF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4-5 August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Physics at Future Colliders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F1754B-6E5D-420B-BDFF-B4A963889B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4-5 August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Physics at Future Colliders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114379-8DAD-48B7-B4ED-1E4A8FFEF9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4-5 August 2014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Physics at Future Colliders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BEC0D5-32D3-4FDC-A467-C048AEDAEF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4-5 August 2014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Physics at Future Colliders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94A6BB-F97C-466A-915E-A585DB29CB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4-5 August 2014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Physics at Future Colliders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9C5D4F-F7D5-4390-BAE9-44347AFEE8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4-5 August 2014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Physics at Future Colliders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F4F7DB-A3F1-45BC-9E39-640F8C056B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4-5 August 2014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Physics at Future Colliders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BDD41C-746A-4E50-B405-9FA9321C9F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4-5 August 2014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Physics at Future Colliders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A41F6C-90E4-4AD8-8E0A-5B7B2B73F5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4-5 August 2014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Physics at Future Colliders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EC8CB4-40B0-4006-88CE-CA6A9661C0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4-5 August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Physics at Future Colliders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8B203-A19A-4134-A3F2-657FB11069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4-5 August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Physics at Future Colliders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F540F1-9BF7-4915-ACEE-3EADA9FFDC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4-5 August 2014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Physics at Future Colliders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E106BA-5BF5-450C-A569-FF850DF581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4-5 August 2014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Physics at Future Colliders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892179-09DD-42DC-9D73-219BDAA97F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4-5 August 2014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Physics at Future Colliders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A5194B-0B1E-4425-BD4E-B47A6E31B4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4-5 August 2014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Physics at Future Colliders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FF734B-8B90-488C-AD1B-BD0BA8A99B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4-5 August 2014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Physics at Future Colliders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D5112F-1777-415E-92B0-2EFBC992A6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4-5 August 2014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Physics at Future Colliders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0BCAD3-A093-4695-8125-AA47CE056F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4-5 August 2014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Physics at Future Colliders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8E370C-E99E-4FCE-9847-0A8BF74B1E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4-5 August 2014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Physics at Future Colliders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18622B-EF9B-416B-B5E6-DBD96EB2BB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4-5 August 2014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Physics at Future Colliders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98379-7AFD-42E9-A79D-4D91B9CB88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4-5 August 2014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Physics at Future Colliders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E5F9BC-4D8E-42F4-8203-227ACCD542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4-5 August 2014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Physics at Future Colliders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BDC4DB-34D8-4E58-9183-45D092997B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4-5 August 2014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Physics at Future Colliders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947433-1F9D-4E1C-8C4A-CED6B1BCE2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4-5 August 2014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Physics at Future Colliders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C99217-547C-48C4-BBA2-0AD26965BC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4-5 August 2014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Physics at Future Colliders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F19282-61B7-4575-B1E9-BE84A67912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4-5 August 2014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Physics at Future Colliders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6546DA-D9A6-41B9-910D-8E4398FAB7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4-5 August 2014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Physics at Future Colliders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1E8F01-185D-4CC0-813D-17E8E42747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<Relationship Id="rId15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7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9.xml"/><Relationship Id="rId4" Type="http://schemas.openxmlformats.org/officeDocument/2006/relationships/slideLayout" Target="../slideLayouts/slideLayout40.xml"/><Relationship Id="rId5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3.xml"/><Relationship Id="rId8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46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8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48.xml"/><Relationship Id="rId2" Type="http://schemas.openxmlformats.org/officeDocument/2006/relationships/slideLayout" Target="../slideLayouts/slideLayout49.xml"/><Relationship Id="rId3" Type="http://schemas.openxmlformats.org/officeDocument/2006/relationships/slideLayout" Target="../slideLayouts/slideLayout50.xml"/><Relationship Id="rId4" Type="http://schemas.openxmlformats.org/officeDocument/2006/relationships/slideLayout" Target="../slideLayouts/slideLayout51.xml"/><Relationship Id="rId5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4.xml"/><Relationship Id="rId8" Type="http://schemas.openxmlformats.org/officeDocument/2006/relationships/slideLayout" Target="../slideLayouts/slideLayout55.xml"/><Relationship Id="rId9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5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4-5 August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Physics at Future Colliders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9859654-63A5-4139-9191-C0AD9E6D35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70" r:id="rId1"/>
    <p:sldLayoutId id="2147484871" r:id="rId2"/>
    <p:sldLayoutId id="2147484872" r:id="rId3"/>
    <p:sldLayoutId id="2147484873" r:id="rId4"/>
    <p:sldLayoutId id="2147484874" r:id="rId5"/>
    <p:sldLayoutId id="2147484875" r:id="rId6"/>
    <p:sldLayoutId id="2147484876" r:id="rId7"/>
    <p:sldLayoutId id="2147484877" r:id="rId8"/>
    <p:sldLayoutId id="2147484878" r:id="rId9"/>
    <p:sldLayoutId id="2147484879" r:id="rId10"/>
    <p:sldLayoutId id="2147484880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r>
              <a:rPr lang="en-US" smtClean="0"/>
              <a:t>4-5 August 2014</a:t>
            </a:r>
            <a:endParaRPr lang="en-US"/>
          </a:p>
        </p:txBody>
      </p:sp>
      <p:sp>
        <p:nvSpPr>
          <p:cNvPr id="604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en-US" smtClean="0"/>
              <a:t>Physics at Future Colliders</a:t>
            </a:r>
            <a:endParaRPr lang="en-US"/>
          </a:p>
        </p:txBody>
      </p:sp>
      <p:sp>
        <p:nvSpPr>
          <p:cNvPr id="604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8CE1638-76A0-4354-9DA3-AE45C944E7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81" r:id="rId1"/>
    <p:sldLayoutId id="2147484882" r:id="rId2"/>
    <p:sldLayoutId id="2147484883" r:id="rId3"/>
    <p:sldLayoutId id="2147484884" r:id="rId4"/>
    <p:sldLayoutId id="2147484885" r:id="rId5"/>
    <p:sldLayoutId id="2147484886" r:id="rId6"/>
    <p:sldLayoutId id="2147484887" r:id="rId7"/>
    <p:sldLayoutId id="2147484888" r:id="rId8"/>
    <p:sldLayoutId id="2147484889" r:id="rId9"/>
    <p:sldLayoutId id="2147484890" r:id="rId10"/>
    <p:sldLayoutId id="2147484891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610600" cy="762000"/>
          </a:xfrm>
          <a:prstGeom prst="rect">
            <a:avLst/>
          </a:prstGeom>
          <a:gradFill rotWithShape="0">
            <a:gsLst>
              <a:gs pos="0">
                <a:srgbClr val="EBF5FF"/>
              </a:gs>
              <a:gs pos="100000">
                <a:srgbClr val="7F96F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14400"/>
            <a:ext cx="8610600" cy="537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21075" y="6557963"/>
            <a:ext cx="19050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lang="en-US" altLang="en-US" smtClean="0"/>
              <a:t>4-5 August 2014</a:t>
            </a: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28950" y="6367463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lang="en-US" altLang="en-US" smtClean="0"/>
              <a:t>Physics at Future Colliders</a:t>
            </a:r>
            <a:endParaRPr lang="en-US" alt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674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4F9ECCC-5760-4339-B592-055385547EC6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304800" y="6324600"/>
            <a:ext cx="86106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73050" y="6343650"/>
            <a:ext cx="10731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kumimoji="0" lang="en-US" altLang="en-US" sz="1200" dirty="0"/>
              <a:t>Patrick Janot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26" r:id="rId1"/>
    <p:sldLayoutId id="2147484927" r:id="rId2"/>
    <p:sldLayoutId id="2147484892" r:id="rId3"/>
    <p:sldLayoutId id="2147484893" r:id="rId4"/>
    <p:sldLayoutId id="2147484894" r:id="rId5"/>
    <p:sldLayoutId id="2147484895" r:id="rId6"/>
    <p:sldLayoutId id="2147484896" r:id="rId7"/>
    <p:sldLayoutId id="2147484897" r:id="rId8"/>
    <p:sldLayoutId id="2147484898" r:id="rId9"/>
    <p:sldLayoutId id="2147484899" r:id="rId10"/>
    <p:sldLayoutId id="2147484900" r:id="rId11"/>
    <p:sldLayoutId id="2147484901" r:id="rId12"/>
    <p:sldLayoutId id="2147484902" r:id="rId13"/>
    <p:sldLayoutId id="2147484903" r:id="rId14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hf hdr="0"/>
  <p:txStyles>
    <p:titleStyle>
      <a:lvl1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2pPr>
      <a:lvl3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3pPr>
      <a:lvl4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4pPr>
      <a:lvl5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5pPr>
      <a:lvl6pPr marL="4572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6pPr>
      <a:lvl7pPr marL="9144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7pPr>
      <a:lvl8pPr marL="13716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8pPr>
      <a:lvl9pPr marL="18288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50000"/>
        <a:buFont typeface="Wingdings" pitchFamily="2" charset="2"/>
        <a:buChar char="q"/>
        <a:defRPr kumimoji="1" sz="2400" b="1">
          <a:solidFill>
            <a:srgbClr val="FF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SzPct val="60000"/>
        <a:buFont typeface="Zapf Dingbats" charset="2"/>
        <a:buChar char="u"/>
        <a:defRPr kumimoji="1" sz="2000" b="1">
          <a:solidFill>
            <a:srgbClr val="0000C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5000"/>
        <a:buFont typeface="Zapf Dingbats" charset="2"/>
        <a:buChar char="l"/>
        <a:defRPr kumimoji="1" sz="2000" b="1">
          <a:solidFill>
            <a:srgbClr val="0099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C0099"/>
        </a:buClr>
        <a:buSzPct val="75000"/>
        <a:buFont typeface="Zapf Dingbats" charset="2"/>
        <a:buChar char="è"/>
        <a:defRPr kumimoji="1" sz="2000" b="1">
          <a:solidFill>
            <a:srgbClr val="CC00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buChar char="»"/>
        <a:defRPr kumimoji="1"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4-5 August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Physics at Future Colliders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A88A8A7-9185-4620-BA82-0E7BD3F339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04" r:id="rId1"/>
    <p:sldLayoutId id="2147484905" r:id="rId2"/>
    <p:sldLayoutId id="2147484906" r:id="rId3"/>
    <p:sldLayoutId id="2147484907" r:id="rId4"/>
    <p:sldLayoutId id="2147484908" r:id="rId5"/>
    <p:sldLayoutId id="2147484909" r:id="rId6"/>
    <p:sldLayoutId id="2147484910" r:id="rId7"/>
    <p:sldLayoutId id="2147484911" r:id="rId8"/>
    <p:sldLayoutId id="2147484912" r:id="rId9"/>
    <p:sldLayoutId id="2147484913" r:id="rId10"/>
    <p:sldLayoutId id="2147484914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r>
              <a:rPr lang="en-US" smtClean="0"/>
              <a:t>4-5 August 2014</a:t>
            </a:r>
            <a:endParaRPr lang="en-US"/>
          </a:p>
        </p:txBody>
      </p:sp>
      <p:sp>
        <p:nvSpPr>
          <p:cNvPr id="604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en-US" smtClean="0"/>
              <a:t>Physics at Future Colliders</a:t>
            </a:r>
            <a:endParaRPr lang="en-US"/>
          </a:p>
        </p:txBody>
      </p:sp>
      <p:sp>
        <p:nvSpPr>
          <p:cNvPr id="604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4C57B0D-3BCA-4940-A236-927244701C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15" r:id="rId1"/>
    <p:sldLayoutId id="2147484916" r:id="rId2"/>
    <p:sldLayoutId id="2147484917" r:id="rId3"/>
    <p:sldLayoutId id="2147484918" r:id="rId4"/>
    <p:sldLayoutId id="2147484919" r:id="rId5"/>
    <p:sldLayoutId id="2147484920" r:id="rId6"/>
    <p:sldLayoutId id="2147484921" r:id="rId7"/>
    <p:sldLayoutId id="2147484922" r:id="rId8"/>
    <p:sldLayoutId id="2147484923" r:id="rId9"/>
    <p:sldLayoutId id="2147484924" r:id="rId10"/>
    <p:sldLayoutId id="2147484925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14.emf"/><Relationship Id="rId3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4" Type="http://schemas.openxmlformats.org/officeDocument/2006/relationships/image" Target="../media/image23.emf"/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21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24.jpg"/><Relationship Id="rId3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26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27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28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29.png"/><Relationship Id="rId3" Type="http://schemas.openxmlformats.org/officeDocument/2006/relationships/image" Target="../media/image30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4" Type="http://schemas.openxmlformats.org/officeDocument/2006/relationships/image" Target="../media/image33.emf"/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31.e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34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35.png"/><Relationship Id="rId3" Type="http://schemas.openxmlformats.org/officeDocument/2006/relationships/image" Target="../media/image36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1.em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37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38.e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39.emf"/><Relationship Id="rId3" Type="http://schemas.openxmlformats.org/officeDocument/2006/relationships/image" Target="../media/image40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4" Type="http://schemas.openxmlformats.org/officeDocument/2006/relationships/image" Target="../media/image43.emf"/><Relationship Id="rId5" Type="http://schemas.openxmlformats.org/officeDocument/2006/relationships/image" Target="../media/image44.emf"/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41.e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4" Type="http://schemas.openxmlformats.org/officeDocument/2006/relationships/image" Target="../media/image47.emf"/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45.emf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48.e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4" Type="http://schemas.openxmlformats.org/officeDocument/2006/relationships/image" Target="../media/image51.png"/><Relationship Id="rId5" Type="http://schemas.openxmlformats.org/officeDocument/2006/relationships/image" Target="../media/image52.emf"/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49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53.png"/><Relationship Id="rId3" Type="http://schemas.openxmlformats.org/officeDocument/2006/relationships/image" Target="../media/image54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4" Type="http://schemas.openxmlformats.org/officeDocument/2006/relationships/image" Target="../media/image51.png"/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55.e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4" Type="http://schemas.openxmlformats.org/officeDocument/2006/relationships/image" Target="../media/image59.jpeg"/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57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4" Type="http://schemas.openxmlformats.org/officeDocument/2006/relationships/image" Target="../media/image62.png"/><Relationship Id="rId5" Type="http://schemas.openxmlformats.org/officeDocument/2006/relationships/image" Target="../media/image63.png"/><Relationship Id="rId6" Type="http://schemas.openxmlformats.org/officeDocument/2006/relationships/image" Target="../media/image64.png"/><Relationship Id="rId7" Type="http://schemas.openxmlformats.org/officeDocument/2006/relationships/image" Target="../media/image65.png"/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60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1" Type="http://schemas.openxmlformats.org/officeDocument/2006/relationships/image" Target="../media/image5.wmf"/><Relationship Id="rId12" Type="http://schemas.openxmlformats.org/officeDocument/2006/relationships/image" Target="../media/image9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4.xml"/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oleObject" Target="../embeddings/oleObject1.bin"/><Relationship Id="rId6" Type="http://schemas.openxmlformats.org/officeDocument/2006/relationships/image" Target="../media/image3.wmf"/><Relationship Id="rId7" Type="http://schemas.openxmlformats.org/officeDocument/2006/relationships/image" Target="../media/image8.png"/><Relationship Id="rId8" Type="http://schemas.openxmlformats.org/officeDocument/2006/relationships/oleObject" Target="../embeddings/oleObject2.bin"/><Relationship Id="rId9" Type="http://schemas.openxmlformats.org/officeDocument/2006/relationships/image" Target="../media/image4.wmf"/><Relationship Id="rId10" Type="http://schemas.openxmlformats.org/officeDocument/2006/relationships/oleObject" Target="../embeddings/oleObject3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4" Type="http://schemas.openxmlformats.org/officeDocument/2006/relationships/oleObject" Target="../embeddings/oleObject4.bin"/><Relationship Id="rId5" Type="http://schemas.openxmlformats.org/officeDocument/2006/relationships/image" Target="../media/image5.w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12.png"/><Relationship Id="rId3" Type="http://schemas.openxmlformats.org/officeDocument/2006/relationships/image" Target="../media/image1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Physics at Future Colliders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Lecture 1</a:t>
            </a:r>
          </a:p>
          <a:p>
            <a:pPr lvl="1"/>
            <a:r>
              <a:rPr lang="en-US" sz="1600" dirty="0" smtClean="0"/>
              <a:t>An historical perspective (1964-2014): The need for precision and energy</a:t>
            </a:r>
          </a:p>
          <a:p>
            <a:pPr lvl="1"/>
            <a:r>
              <a:rPr lang="en-US" sz="1600" dirty="0" smtClean="0"/>
              <a:t>A strategy for the future: Towards the precision and energy frontier</a:t>
            </a:r>
          </a:p>
          <a:p>
            <a:pPr lvl="1"/>
            <a:r>
              <a:rPr lang="en-US" sz="1600" dirty="0" smtClean="0"/>
              <a:t>The short-term perspectives (2020-2030)</a:t>
            </a:r>
          </a:p>
          <a:p>
            <a:pPr lvl="1"/>
            <a:endParaRPr lang="en-US" sz="1600" dirty="0" smtClean="0"/>
          </a:p>
          <a:p>
            <a:r>
              <a:rPr lang="en-US" sz="2000" dirty="0" smtClean="0"/>
              <a:t>Lecture 2</a:t>
            </a:r>
          </a:p>
          <a:p>
            <a:pPr lvl="1"/>
            <a:r>
              <a:rPr lang="en-US" sz="1600" dirty="0" smtClean="0"/>
              <a:t>The quest for precision (2030-2045): Linear or Circular ?</a:t>
            </a:r>
          </a:p>
          <a:p>
            <a:pPr lvl="1"/>
            <a:r>
              <a:rPr lang="en-US" sz="1600" dirty="0" smtClean="0"/>
              <a:t>The energy frontier (2045-2060): Leptons or </a:t>
            </a:r>
            <a:r>
              <a:rPr lang="en-US" sz="1600" dirty="0"/>
              <a:t>H</a:t>
            </a:r>
            <a:r>
              <a:rPr lang="en-US" sz="1600" dirty="0" smtClean="0"/>
              <a:t>adrons ?</a:t>
            </a:r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4-5 August 2014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Physics at Future Colliders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00485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And now, </a:t>
            </a:r>
            <a:r>
              <a:rPr lang="en-US" dirty="0" smtClean="0"/>
              <a:t>what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The standard model has become the Standard Theory</a:t>
            </a:r>
          </a:p>
          <a:p>
            <a:pPr lvl="1"/>
            <a:r>
              <a:rPr lang="en-US" sz="1600" dirty="0" smtClean="0"/>
              <a:t>It explains/describes all observations and measurements from high-energy colliders </a:t>
            </a:r>
            <a:endParaRPr lang="en-US" sz="1600" dirty="0"/>
          </a:p>
          <a:p>
            <a:pPr lvl="2"/>
            <a:r>
              <a:rPr lang="en-US" sz="1600" dirty="0" smtClean="0"/>
              <a:t>It is also able, in principle, to predict all measurements at future colliders</a:t>
            </a:r>
          </a:p>
          <a:p>
            <a:pPr lvl="3"/>
            <a:r>
              <a:rPr lang="en-US" sz="1600" dirty="0" smtClean="0"/>
              <a:t>As well as the fate of the Universe …</a:t>
            </a:r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lvl="1"/>
            <a:endParaRPr lang="en-US" sz="1600" dirty="0" smtClean="0"/>
          </a:p>
          <a:p>
            <a:pPr lvl="1"/>
            <a:r>
              <a:rPr lang="en-US" sz="1600" dirty="0" smtClean="0"/>
              <a:t>On the theory side, no new physics is needed beyond this Standard Theory</a:t>
            </a:r>
          </a:p>
          <a:p>
            <a:pPr>
              <a:lnSpc>
                <a:spcPct val="150000"/>
              </a:lnSpc>
            </a:pPr>
            <a:r>
              <a:rPr lang="en-US" sz="2000" dirty="0" smtClean="0"/>
              <a:t>Is it the end ?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4-5 August 2014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Physics at Future Colliders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10</a:t>
            </a:fld>
            <a:endParaRPr lang="en-US" alt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2209800"/>
            <a:ext cx="3722914" cy="2895600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2743200" y="4843789"/>
            <a:ext cx="152353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>
                <a:latin typeface="+mn-lt"/>
              </a:rPr>
              <a:t>Nima</a:t>
            </a:r>
            <a:r>
              <a:rPr lang="en-US" sz="1100" dirty="0">
                <a:latin typeface="+mn-lt"/>
              </a:rPr>
              <a:t> ARKANI-</a:t>
            </a:r>
            <a:r>
              <a:rPr lang="en-US" sz="1100" dirty="0" smtClean="0">
                <a:latin typeface="+mn-lt"/>
              </a:rPr>
              <a:t>HAMED </a:t>
            </a:r>
            <a:endParaRPr lang="en-US" sz="1100" dirty="0">
              <a:latin typeface="+mn-lt"/>
            </a:endParaRPr>
          </a:p>
        </p:txBody>
      </p:sp>
      <p:pic>
        <p:nvPicPr>
          <p:cNvPr id="9" name="Picture 8" descr="Strum1a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2209118"/>
            <a:ext cx="3184525" cy="3124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2578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 is not the end 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There is something beyond the standard theory</a:t>
            </a:r>
          </a:p>
          <a:p>
            <a:pPr lvl="1"/>
            <a:r>
              <a:rPr lang="en-US" sz="1600" dirty="0" smtClean="0"/>
              <a:t>Many experimental proofs, e.g., </a:t>
            </a:r>
          </a:p>
          <a:p>
            <a:pPr lvl="2"/>
            <a:r>
              <a:rPr lang="en-US" sz="1600" dirty="0" smtClean="0"/>
              <a:t>Cosmological dark matter (DM)</a:t>
            </a:r>
          </a:p>
          <a:p>
            <a:pPr lvl="2"/>
            <a:r>
              <a:rPr lang="en-US" sz="1600" dirty="0" smtClean="0"/>
              <a:t>Baryon asymmetry of the Universe (BAU)</a:t>
            </a:r>
          </a:p>
          <a:p>
            <a:pPr lvl="2"/>
            <a:r>
              <a:rPr lang="en-US" sz="1600" dirty="0" smtClean="0"/>
              <a:t>Non-zero, but very small, neutrino masses</a:t>
            </a:r>
          </a:p>
          <a:p>
            <a:pPr lvl="1"/>
            <a:r>
              <a:rPr lang="en-US" sz="1600" dirty="0" smtClean="0"/>
              <a:t>A mathematical hint : the small Higgs boson mass.</a:t>
            </a:r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marL="457200" lvl="1" indent="0">
              <a:buNone/>
            </a:pPr>
            <a:endParaRPr lang="en-US" sz="1600" dirty="0"/>
          </a:p>
          <a:p>
            <a:r>
              <a:rPr lang="en-US" sz="2000" dirty="0" smtClean="0"/>
              <a:t>Often heard: New </a:t>
            </a:r>
            <a:r>
              <a:rPr lang="en-US" sz="2000" dirty="0"/>
              <a:t>physics must be “around the corner”</a:t>
            </a:r>
          </a:p>
          <a:p>
            <a:pPr lvl="1"/>
            <a:r>
              <a:rPr lang="en-US" sz="1600" dirty="0"/>
              <a:t>Problem: there is no corner (so far)  </a:t>
            </a:r>
            <a:r>
              <a:rPr lang="en-US" sz="1600" dirty="0" smtClean="0"/>
              <a:t>… and not much of theoretical guidance</a:t>
            </a:r>
          </a:p>
          <a:p>
            <a:pPr lvl="1"/>
            <a:r>
              <a:rPr lang="en-US" sz="1600" dirty="0"/>
              <a:t>Is new physics at larger masses ? Or at smaller couplings ? Or both ? </a:t>
            </a:r>
          </a:p>
          <a:p>
            <a:pPr lvl="2"/>
            <a:r>
              <a:rPr lang="en-US" sz="1600" dirty="0"/>
              <a:t>Only way to find out: go </a:t>
            </a:r>
            <a:r>
              <a:rPr lang="en-US" sz="1600" dirty="0" smtClean="0"/>
              <a:t>look, following the historical approach:</a:t>
            </a:r>
            <a:endParaRPr lang="en-US" sz="1600" dirty="0"/>
          </a:p>
          <a:p>
            <a:pPr lvl="3"/>
            <a:r>
              <a:rPr lang="en-US" sz="1600" dirty="0"/>
              <a:t>Direct searches for new heavy particles</a:t>
            </a:r>
          </a:p>
          <a:p>
            <a:pPr lvl="4"/>
            <a:r>
              <a:rPr lang="en-US" sz="1600" dirty="0"/>
              <a:t>Need colliders with larger energies</a:t>
            </a:r>
          </a:p>
          <a:p>
            <a:pPr lvl="3"/>
            <a:r>
              <a:rPr lang="en-US" sz="1600" dirty="0"/>
              <a:t>Searches for the imprint of new physics on W, Z, top quark, Higgs boson</a:t>
            </a:r>
          </a:p>
          <a:p>
            <a:pPr lvl="4"/>
            <a:r>
              <a:rPr lang="en-US" sz="1600" dirty="0"/>
              <a:t>Need colliders / measurements with unprecedented accuracy</a:t>
            </a:r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3">
              <a:lnSpc>
                <a:spcPct val="80000"/>
              </a:lnSpc>
            </a:pP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4-5 August 2014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Physics at Future Colliders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11</a:t>
            </a:fld>
            <a:endParaRPr lang="en-US" alt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1676400" y="3810000"/>
            <a:ext cx="1524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2819400"/>
            <a:ext cx="4267200" cy="1091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8612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Precision </a:t>
            </a:r>
            <a:r>
              <a:rPr lang="en-US" dirty="0" err="1" smtClean="0"/>
              <a:t>vs</a:t>
            </a:r>
            <a:r>
              <a:rPr lang="en-US" dirty="0" smtClean="0"/>
              <a:t> Energy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Three pieces are obviously missing in the standard </a:t>
            </a:r>
            <a:r>
              <a:rPr lang="en-US" sz="2000" dirty="0"/>
              <a:t>t</a:t>
            </a:r>
            <a:r>
              <a:rPr lang="en-US" sz="2000" dirty="0" smtClean="0"/>
              <a:t>heory</a:t>
            </a:r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marL="457200" lvl="1" indent="0">
              <a:buNone/>
            </a:pPr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4-5 August 2014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Physics at Future Colliders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12</a:t>
            </a:fld>
            <a:endParaRPr lang="en-US" alt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245325"/>
            <a:ext cx="3719985" cy="2634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4171" y="1297927"/>
            <a:ext cx="3774029" cy="2599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304800" y="3879928"/>
            <a:ext cx="8610600" cy="244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50000"/>
              <a:buFont typeface="Wingdings" pitchFamily="2" charset="2"/>
              <a:buChar char="q"/>
              <a:defRPr kumimoji="1" sz="2400" b="1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CC"/>
              </a:buClr>
              <a:buSzPct val="60000"/>
              <a:buFont typeface="Zapf Dingbats" charset="2"/>
              <a:buChar char="u"/>
              <a:defRPr kumimoji="1" sz="2000" b="1">
                <a:solidFill>
                  <a:srgbClr val="0000CC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900"/>
              </a:buClr>
              <a:buSzPct val="65000"/>
              <a:buFont typeface="Zapf Dingbats" charset="2"/>
              <a:buChar char="l"/>
              <a:defRPr kumimoji="1" sz="2000" b="1">
                <a:solidFill>
                  <a:srgbClr val="00990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0099"/>
              </a:buClr>
              <a:buSzPct val="75000"/>
              <a:buFont typeface="Zapf Dingbats" charset="2"/>
              <a:buChar char="è"/>
              <a:defRPr kumimoji="1" sz="2000" b="1">
                <a:solidFill>
                  <a:srgbClr val="CC0099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Zapf Dingbats" charset="2"/>
              <a:buNone/>
              <a:defRPr kumimoji="1" sz="2000" b="1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Zapf Dingbats" charset="2"/>
              <a:defRPr kumimoji="1" sz="2000" b="1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Zapf Dingbats" charset="2"/>
              <a:defRPr kumimoji="1" sz="2000" b="1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Zapf Dingbats" charset="2"/>
              <a:defRPr kumimoji="1" sz="2000" b="1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Zapf Dingbats" charset="2"/>
              <a:defRPr kumimoji="1" sz="2000" b="1">
                <a:solidFill>
                  <a:schemeClr val="tx1"/>
                </a:solidFill>
                <a:latin typeface="+mn-lt"/>
              </a:defRPr>
            </a:lvl9pPr>
          </a:lstStyle>
          <a:p>
            <a:pPr lvl="1"/>
            <a:r>
              <a:rPr lang="en-US" sz="1600" dirty="0" smtClean="0"/>
              <a:t>Three sterile right-handed neutrinos ? </a:t>
            </a:r>
          </a:p>
          <a:p>
            <a:pPr lvl="2"/>
            <a:r>
              <a:rPr lang="en-US" sz="1600" dirty="0" smtClean="0"/>
              <a:t>Extremely small couplings, nearly impossible to find, but could explain it all !</a:t>
            </a:r>
          </a:p>
          <a:p>
            <a:pPr lvl="3"/>
            <a:r>
              <a:rPr lang="en-US" sz="1600" dirty="0"/>
              <a:t>S</a:t>
            </a:r>
            <a:r>
              <a:rPr lang="en-US" sz="1600" dirty="0" smtClean="0"/>
              <a:t>mall </a:t>
            </a:r>
            <a:r>
              <a:rPr lang="en-US" sz="1600" dirty="0" err="1" smtClean="0"/>
              <a:t>m</a:t>
            </a:r>
            <a:r>
              <a:rPr lang="en-US" sz="1600" baseline="-25000" dirty="0" err="1" smtClean="0">
                <a:latin typeface="Symbol" charset="2"/>
                <a:cs typeface="Symbol" charset="2"/>
              </a:rPr>
              <a:t>n</a:t>
            </a:r>
            <a:r>
              <a:rPr lang="en-US" sz="1600" dirty="0" smtClean="0"/>
              <a:t> (see-saw), DM (light N</a:t>
            </a:r>
            <a:r>
              <a:rPr lang="en-US" sz="1600" baseline="-25000" dirty="0" smtClean="0"/>
              <a:t>1</a:t>
            </a:r>
            <a:r>
              <a:rPr lang="en-US" sz="1600" dirty="0" smtClean="0"/>
              <a:t>), and B.A.U. (</a:t>
            </a:r>
            <a:r>
              <a:rPr lang="en-US" sz="1600" dirty="0" err="1" smtClean="0"/>
              <a:t>leptogenesis</a:t>
            </a:r>
            <a:r>
              <a:rPr lang="en-US" sz="1600" dirty="0" smtClean="0"/>
              <a:t>)</a:t>
            </a:r>
          </a:p>
          <a:p>
            <a:pPr lvl="1"/>
            <a:r>
              <a:rPr lang="en-US" sz="1600" dirty="0" smtClean="0"/>
              <a:t>Need very-high-precision experiments to unveil</a:t>
            </a:r>
          </a:p>
          <a:p>
            <a:pPr lvl="2"/>
            <a:r>
              <a:rPr lang="en-US" sz="1600" dirty="0" smtClean="0"/>
              <a:t>Could cause a slight reduction (increase) of the Z (H) invisible decay width </a:t>
            </a:r>
          </a:p>
          <a:p>
            <a:pPr lvl="2"/>
            <a:r>
              <a:rPr lang="en-US" sz="1600" dirty="0" smtClean="0"/>
              <a:t>Could open exotic Z and Higgs decays: Z,H → </a:t>
            </a:r>
            <a:r>
              <a:rPr lang="en-US" sz="1600" dirty="0" err="1" smtClean="0">
                <a:latin typeface="Symbol" charset="2"/>
                <a:cs typeface="Symbol" charset="2"/>
              </a:rPr>
              <a:t>n</a:t>
            </a:r>
            <a:r>
              <a:rPr lang="en-US" sz="1600" baseline="-25000" dirty="0" err="1" smtClean="0"/>
              <a:t>i</a:t>
            </a:r>
            <a:r>
              <a:rPr lang="en-US" sz="1600" dirty="0" smtClean="0"/>
              <a:t> N</a:t>
            </a:r>
            <a:r>
              <a:rPr lang="en-US" sz="1600" baseline="-25000" dirty="0" smtClean="0"/>
              <a:t>i</a:t>
            </a:r>
          </a:p>
          <a:p>
            <a:pPr lvl="3"/>
            <a:r>
              <a:rPr lang="en-US" sz="1600" dirty="0" smtClean="0"/>
              <a:t>Possibly measurable / detectable in precision </a:t>
            </a:r>
            <a:r>
              <a:rPr lang="en-US" sz="1600" dirty="0" err="1" smtClean="0"/>
              <a:t>e</a:t>
            </a:r>
            <a:r>
              <a:rPr lang="en-US" sz="1600" baseline="30000" dirty="0" err="1" smtClean="0">
                <a:latin typeface="Symbol" charset="2"/>
                <a:cs typeface="Symbol" charset="2"/>
              </a:rPr>
              <a:t>+</a:t>
            </a:r>
            <a:r>
              <a:rPr lang="en-US" sz="1600" dirty="0" err="1" smtClean="0"/>
              <a:t>e</a:t>
            </a:r>
            <a:r>
              <a:rPr lang="en-US" sz="1600" baseline="30000" dirty="0" smtClean="0">
                <a:latin typeface="Symbol" charset="2"/>
                <a:cs typeface="Symbol" charset="2"/>
              </a:rPr>
              <a:t>-</a:t>
            </a:r>
            <a:r>
              <a:rPr lang="en-US" sz="1600" dirty="0" smtClean="0"/>
              <a:t> colliders</a:t>
            </a:r>
          </a:p>
          <a:p>
            <a:pPr lvl="3"/>
            <a:r>
              <a:rPr lang="en-US" sz="1600" dirty="0" smtClean="0"/>
              <a:t>Almost certainly out of reach for hadron colliders (small couplings)</a:t>
            </a:r>
          </a:p>
          <a:p>
            <a:pPr lvl="1"/>
            <a:endParaRPr lang="en-US" sz="1600" dirty="0" smtClean="0"/>
          </a:p>
          <a:p>
            <a:pPr lvl="1"/>
            <a:endParaRPr lang="en-US" sz="1600" dirty="0" smtClean="0"/>
          </a:p>
          <a:p>
            <a:pPr lvl="1"/>
            <a:endParaRPr lang="en-US" sz="1600" dirty="0" smtClean="0"/>
          </a:p>
          <a:p>
            <a:pPr lvl="1"/>
            <a:endParaRPr lang="en-US" sz="1600" dirty="0" smtClean="0"/>
          </a:p>
          <a:p>
            <a:pPr lvl="1"/>
            <a:endParaRPr lang="en-US" sz="1600" dirty="0" smtClean="0"/>
          </a:p>
          <a:p>
            <a:pPr lvl="1"/>
            <a:endParaRPr lang="en-US" sz="1600" dirty="0" smtClean="0"/>
          </a:p>
          <a:p>
            <a:pPr lvl="1"/>
            <a:endParaRPr lang="en-US" sz="1600" dirty="0" smtClean="0"/>
          </a:p>
          <a:p>
            <a:pPr lvl="1"/>
            <a:endParaRPr lang="en-US" sz="1600" dirty="0" smtClean="0"/>
          </a:p>
          <a:p>
            <a:pPr lvl="1"/>
            <a:endParaRPr lang="en-US" sz="1600" dirty="0" smtClean="0"/>
          </a:p>
          <a:p>
            <a:pPr lvl="1"/>
            <a:endParaRPr lang="en-US" sz="1600" dirty="0" smtClean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377597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1066800"/>
            <a:ext cx="5491162" cy="4454778"/>
          </a:xfrm>
          <a:prstGeom prst="rect">
            <a:avLst/>
          </a:prstGeom>
          <a:solidFill>
            <a:schemeClr val="bg2"/>
          </a:solidFill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Precision </a:t>
            </a:r>
            <a:r>
              <a:rPr lang="en-US" dirty="0" err="1"/>
              <a:t>vs</a:t>
            </a:r>
            <a:r>
              <a:rPr lang="en-US" dirty="0"/>
              <a:t> </a:t>
            </a:r>
            <a:r>
              <a:rPr lang="en-US" dirty="0" smtClean="0"/>
              <a:t>Energy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Others lean towards higher-energy replicas of the standard theory</a:t>
            </a:r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pPr>
              <a:lnSpc>
                <a:spcPct val="80000"/>
              </a:lnSpc>
            </a:pPr>
            <a:endParaRPr lang="en-US" sz="2000" dirty="0" smtClean="0"/>
          </a:p>
          <a:p>
            <a:pPr lvl="1"/>
            <a:r>
              <a:rPr lang="en-US" sz="1600" dirty="0" smtClean="0"/>
              <a:t>Direct searches at larger energies may be the key – but how much larger ?</a:t>
            </a:r>
          </a:p>
          <a:p>
            <a:pPr lvl="2"/>
            <a:r>
              <a:rPr lang="en-US" sz="1600" dirty="0"/>
              <a:t>R</a:t>
            </a:r>
            <a:r>
              <a:rPr lang="en-US" sz="1600" dirty="0" smtClean="0"/>
              <a:t>are decays and precise measurements</a:t>
            </a:r>
            <a:r>
              <a:rPr lang="en-US" sz="1600" dirty="0"/>
              <a:t> </a:t>
            </a:r>
            <a:r>
              <a:rPr lang="en-US" sz="1600" dirty="0" smtClean="0"/>
              <a:t>may unveil these extension’s imprints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4-5 August 2014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Physics at Future Colliders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13</a:t>
            </a:fld>
            <a:endParaRPr lang="en-US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333999" y="2581096"/>
            <a:ext cx="1522773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2400" dirty="0" smtClean="0">
                <a:latin typeface="+mn-lt"/>
              </a:rPr>
              <a:t>Super</a:t>
            </a:r>
          </a:p>
          <a:p>
            <a:pPr algn="ctr"/>
            <a:endParaRPr lang="fr-CH" sz="2400" dirty="0" smtClean="0">
              <a:latin typeface="+mn-lt"/>
            </a:endParaRPr>
          </a:p>
          <a:p>
            <a:pPr algn="ctr"/>
            <a:r>
              <a:rPr lang="fr-CH" sz="2400" dirty="0" err="1">
                <a:latin typeface="+mn-lt"/>
              </a:rPr>
              <a:t>S</a:t>
            </a:r>
            <a:r>
              <a:rPr lang="fr-CH" sz="2400" dirty="0" err="1" smtClean="0">
                <a:latin typeface="+mn-lt"/>
              </a:rPr>
              <a:t>ymmetry</a:t>
            </a:r>
            <a:endParaRPr lang="fr-CH" sz="2400" dirty="0" smtClean="0"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11954" y="4162424"/>
            <a:ext cx="160753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3200" dirty="0" err="1" smtClean="0">
                <a:latin typeface="+mn-lt"/>
              </a:rPr>
              <a:t>Funny</a:t>
            </a:r>
            <a:endParaRPr lang="fr-CH" sz="3200" dirty="0" smtClean="0">
              <a:latin typeface="+mn-lt"/>
            </a:endParaRPr>
          </a:p>
          <a:p>
            <a:pPr algn="ctr"/>
            <a:r>
              <a:rPr lang="fr-CH" sz="3200" dirty="0" smtClean="0">
                <a:latin typeface="+mn-lt"/>
              </a:rPr>
              <a:t> </a:t>
            </a:r>
            <a:r>
              <a:rPr lang="fr-CH" sz="3200" dirty="0" err="1">
                <a:latin typeface="+mn-lt"/>
              </a:rPr>
              <a:t>H</a:t>
            </a:r>
            <a:r>
              <a:rPr lang="fr-CH" sz="3200" dirty="0" err="1" smtClean="0">
                <a:latin typeface="+mn-lt"/>
              </a:rPr>
              <a:t>iggses</a:t>
            </a:r>
            <a:endParaRPr lang="fr-CH" sz="3200" dirty="0" smtClean="0"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85999" y="1353204"/>
            <a:ext cx="10862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dirty="0" smtClean="0">
                <a:latin typeface="+mn-lt"/>
              </a:rPr>
              <a:t>Extra</a:t>
            </a:r>
            <a:r>
              <a:rPr lang="fr-CH" sz="2800" dirty="0">
                <a:latin typeface="+mn-lt"/>
              </a:rPr>
              <a:t>-</a:t>
            </a:r>
            <a:endParaRPr lang="fr-CH" sz="2800" dirty="0" smtClean="0">
              <a:latin typeface="+mn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362199" y="2677893"/>
            <a:ext cx="9080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3600" dirty="0" smtClean="0">
                <a:latin typeface="+mn-lt"/>
              </a:rPr>
              <a:t>You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362199" y="4314824"/>
            <a:ext cx="12682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3600" dirty="0" err="1" smtClean="0">
                <a:latin typeface="+mn-lt"/>
              </a:rPr>
              <a:t>name</a:t>
            </a:r>
            <a:endParaRPr lang="fr-CH" sz="3600" dirty="0" smtClean="0">
              <a:latin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343399" y="4314824"/>
            <a:ext cx="4587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3600" dirty="0" err="1" smtClean="0">
                <a:latin typeface="+mn-lt"/>
              </a:rPr>
              <a:t>it</a:t>
            </a:r>
            <a:endParaRPr lang="fr-CH" sz="3600" dirty="0" smtClean="0">
              <a:latin typeface="+mn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647096" y="1343024"/>
            <a:ext cx="10585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dirty="0" smtClean="0">
                <a:latin typeface="+mn-lt"/>
              </a:rPr>
              <a:t>-sions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886199" y="1353204"/>
            <a:ext cx="12452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dirty="0" smtClean="0">
                <a:latin typeface="+mn-lt"/>
              </a:rPr>
              <a:t>dimen-</a:t>
            </a:r>
          </a:p>
        </p:txBody>
      </p:sp>
    </p:spTree>
    <p:extLst>
      <p:ext uri="{BB962C8B-B14F-4D97-AF65-F5344CB8AC3E}">
        <p14:creationId xmlns:p14="http://schemas.microsoft.com/office/powerpoint/2010/main" val="820033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Lecture 1 (cont’d)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4-5 August 2014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Physics at Future Colliders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14</a:t>
            </a:fld>
            <a:endParaRPr lang="en-US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04800" y="2743200"/>
            <a:ext cx="8651527" cy="1403461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3600" b="1" dirty="0" smtClean="0">
                <a:solidFill>
                  <a:srgbClr val="009900"/>
                </a:solidFill>
                <a:latin typeface="+mn-lt"/>
              </a:rPr>
              <a:t>A Strategy for the future:</a:t>
            </a:r>
            <a:endParaRPr lang="en-US" sz="3600" b="1" dirty="0">
              <a:solidFill>
                <a:srgbClr val="009900"/>
              </a:solidFill>
              <a:latin typeface="+mn-lt"/>
            </a:endParaRPr>
          </a:p>
          <a:p>
            <a:pPr algn="ctr">
              <a:lnSpc>
                <a:spcPct val="120000"/>
              </a:lnSpc>
            </a:pPr>
            <a:r>
              <a:rPr lang="en-US" sz="3600" b="1" dirty="0" smtClean="0">
                <a:solidFill>
                  <a:srgbClr val="FF0000"/>
                </a:solidFill>
                <a:latin typeface="+mn-lt"/>
              </a:rPr>
              <a:t>Towards the precision and energy frontiers</a:t>
            </a:r>
            <a:endParaRPr lang="en-US" sz="3600" b="1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86077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 smtClean="0"/>
              <a:t>Short-term perspectives (2020-2030)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In May 2013, European Strategy said (very similar statements from US)</a:t>
            </a:r>
          </a:p>
          <a:p>
            <a:pPr lvl="1"/>
            <a:r>
              <a:rPr lang="en-US" sz="1600" dirty="0" smtClean="0"/>
              <a:t>Thou </a:t>
            </a:r>
            <a:r>
              <a:rPr lang="en-US" sz="1600" dirty="0" smtClean="0"/>
              <a:t>shalt </a:t>
            </a:r>
            <a:r>
              <a:rPr lang="en-US" sz="1600" dirty="0" smtClean="0"/>
              <a:t>exploit the full potential of the LHC until ~2030 as the highest priority</a:t>
            </a:r>
          </a:p>
          <a:p>
            <a:pPr lvl="2"/>
            <a:r>
              <a:rPr lang="en-US" sz="1600" dirty="0" smtClean="0"/>
              <a:t>Get 75-100 fb</a:t>
            </a:r>
            <a:r>
              <a:rPr lang="en-US" sz="1600" baseline="30000" dirty="0" smtClean="0"/>
              <a:t>-1</a:t>
            </a:r>
            <a:r>
              <a:rPr lang="en-US" sz="1600" dirty="0" smtClean="0"/>
              <a:t> at 13-14 </a:t>
            </a:r>
            <a:r>
              <a:rPr lang="en-US" sz="1600" dirty="0" err="1" smtClean="0"/>
              <a:t>TeV</a:t>
            </a:r>
            <a:r>
              <a:rPr lang="en-US" sz="1600" dirty="0" smtClean="0"/>
              <a:t> by 2017                                                      </a:t>
            </a:r>
            <a:r>
              <a:rPr lang="en-US" sz="1600" dirty="0" smtClean="0">
                <a:solidFill>
                  <a:srgbClr val="000000"/>
                </a:solidFill>
              </a:rPr>
              <a:t>(LHC Run2: approved)</a:t>
            </a:r>
            <a:endParaRPr lang="en-US" sz="1600" dirty="0" smtClean="0"/>
          </a:p>
          <a:p>
            <a:pPr lvl="2"/>
            <a:r>
              <a:rPr lang="en-US" sz="1600" dirty="0" smtClean="0"/>
              <a:t>Get ~350 fb</a:t>
            </a:r>
            <a:r>
              <a:rPr lang="en-US" sz="1600" baseline="30000" dirty="0" smtClean="0"/>
              <a:t>-1  </a:t>
            </a:r>
            <a:r>
              <a:rPr lang="en-US" sz="1600" dirty="0" smtClean="0"/>
              <a:t>at 14 </a:t>
            </a:r>
            <a:r>
              <a:rPr lang="en-US" sz="1600" dirty="0" err="1" smtClean="0"/>
              <a:t>TeV</a:t>
            </a:r>
            <a:r>
              <a:rPr lang="en-US" sz="1600" dirty="0" smtClean="0"/>
              <a:t> by 2022                                                                </a:t>
            </a:r>
            <a:r>
              <a:rPr lang="en-US" sz="1600" dirty="0" smtClean="0">
                <a:solidFill>
                  <a:srgbClr val="000000"/>
                </a:solidFill>
              </a:rPr>
              <a:t>(LHC Run3: approved)</a:t>
            </a:r>
          </a:p>
          <a:p>
            <a:pPr lvl="2"/>
            <a:r>
              <a:rPr lang="en-US" sz="1600" dirty="0" smtClean="0"/>
              <a:t>Upgrade machine and detectors to get 3 ab</a:t>
            </a:r>
            <a:r>
              <a:rPr lang="en-US" sz="1600" baseline="30000" dirty="0" smtClean="0"/>
              <a:t>-1 </a:t>
            </a:r>
            <a:r>
              <a:rPr lang="en-US" sz="1600" dirty="0" smtClean="0"/>
              <a:t>at 14 </a:t>
            </a:r>
            <a:r>
              <a:rPr lang="en-US" sz="1600" dirty="0" err="1" smtClean="0"/>
              <a:t>TeV</a:t>
            </a:r>
            <a:r>
              <a:rPr lang="en-US" sz="1600" dirty="0" smtClean="0"/>
              <a:t> by 2035       </a:t>
            </a:r>
            <a:r>
              <a:rPr lang="en-US" sz="1600" dirty="0" smtClean="0">
                <a:solidFill>
                  <a:srgbClr val="000000"/>
                </a:solidFill>
              </a:rPr>
              <a:t>(HL-LHC: project)</a:t>
            </a:r>
          </a:p>
          <a:p>
            <a:pPr lvl="3"/>
            <a:r>
              <a:rPr lang="en-US" sz="1600" dirty="0" smtClean="0"/>
              <a:t>Addresses both energy and precision frontier </a:t>
            </a:r>
            <a:endParaRPr lang="en-US" sz="1600" dirty="0" smtClean="0">
              <a:solidFill>
                <a:srgbClr val="000000"/>
              </a:solidFill>
            </a:endParaRPr>
          </a:p>
          <a:p>
            <a:pPr marL="914400" lvl="2" indent="0">
              <a:buNone/>
            </a:pPr>
            <a:endParaRPr lang="en-US" sz="16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4-5 August 2014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Physics at Future Colliders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15</a:t>
            </a:fld>
            <a:endParaRPr lang="en-US" altLang="en-US" dirty="0"/>
          </a:p>
        </p:txBody>
      </p:sp>
      <p:pic>
        <p:nvPicPr>
          <p:cNvPr id="7" name="Picture 6" descr="Screen Shot 2013-05-09 at 8.00.52 A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5449" y="2838051"/>
            <a:ext cx="5954551" cy="3334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003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 smtClean="0"/>
              <a:t>Long-term perspectives (2045-2060)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In May 2013, European Strategy </a:t>
            </a:r>
            <a:r>
              <a:rPr lang="en-US" sz="2000" dirty="0"/>
              <a:t>said (very similar statements from US</a:t>
            </a:r>
            <a:r>
              <a:rPr lang="en-US" sz="2000" dirty="0" smtClean="0"/>
              <a:t>)</a:t>
            </a:r>
            <a:endParaRPr lang="en-US" sz="1600" dirty="0" smtClean="0"/>
          </a:p>
          <a:p>
            <a:pPr lvl="1"/>
            <a:r>
              <a:rPr lang="en-US" sz="1600" dirty="0" smtClean="0"/>
              <a:t>Thou </a:t>
            </a:r>
            <a:r>
              <a:rPr lang="en-US" sz="1600" dirty="0" smtClean="0"/>
              <a:t>shalt </a:t>
            </a:r>
            <a:r>
              <a:rPr lang="en-US" sz="1600" dirty="0" smtClean="0"/>
              <a:t>perform R&amp;D and design studies for high-energy frontier machines </a:t>
            </a:r>
            <a:r>
              <a:rPr lang="en-US" sz="1600" dirty="0" smtClean="0">
                <a:solidFill>
                  <a:srgbClr val="CC0099"/>
                </a:solidFill>
              </a:rPr>
              <a:t>at CERN</a:t>
            </a:r>
          </a:p>
          <a:p>
            <a:pPr lvl="2"/>
            <a:r>
              <a:rPr lang="en-US" sz="1600" dirty="0" smtClean="0"/>
              <a:t>HE-LHC, a </a:t>
            </a:r>
            <a:r>
              <a:rPr lang="en-US" sz="1600" dirty="0" err="1" smtClean="0"/>
              <a:t>programme</a:t>
            </a:r>
            <a:r>
              <a:rPr lang="en-US" sz="1600" dirty="0" smtClean="0"/>
              <a:t> for an energy increase to 33 </a:t>
            </a:r>
            <a:r>
              <a:rPr lang="en-US" sz="1600" dirty="0" err="1" smtClean="0"/>
              <a:t>TeV</a:t>
            </a:r>
            <a:r>
              <a:rPr lang="en-US" sz="1600" dirty="0" smtClean="0"/>
              <a:t> in the LHC tunnel</a:t>
            </a:r>
          </a:p>
          <a:p>
            <a:pPr lvl="2"/>
            <a:r>
              <a:rPr lang="en-US" sz="1600" dirty="0" smtClean="0"/>
              <a:t>FCC, a 100-km circular ring with a </a:t>
            </a:r>
            <a:r>
              <a:rPr lang="en-US" sz="1600" dirty="0" err="1" smtClean="0"/>
              <a:t>pp</a:t>
            </a:r>
            <a:r>
              <a:rPr lang="en-US" sz="1600" dirty="0" smtClean="0"/>
              <a:t> collider long-term project at √s = 100 </a:t>
            </a:r>
            <a:r>
              <a:rPr lang="en-US" sz="1600" dirty="0" err="1" smtClean="0"/>
              <a:t>TeV</a:t>
            </a:r>
            <a:r>
              <a:rPr lang="en-US" sz="1600" dirty="0" smtClean="0"/>
              <a:t> </a:t>
            </a:r>
          </a:p>
          <a:p>
            <a:pPr lvl="2"/>
            <a:r>
              <a:rPr lang="en-US" sz="1600" dirty="0"/>
              <a:t>CLIC, an </a:t>
            </a:r>
            <a:r>
              <a:rPr lang="en-US" sz="1600" dirty="0" err="1"/>
              <a:t>e</a:t>
            </a:r>
            <a:r>
              <a:rPr lang="en-US" sz="1600" baseline="30000" dirty="0" err="1">
                <a:latin typeface="Symbol" charset="2"/>
                <a:cs typeface="Symbol" charset="2"/>
              </a:rPr>
              <a:t>+</a:t>
            </a:r>
            <a:r>
              <a:rPr lang="en-US" sz="1600" dirty="0" err="1"/>
              <a:t>e</a:t>
            </a:r>
            <a:r>
              <a:rPr lang="en-US" sz="1600" baseline="30000" dirty="0">
                <a:latin typeface="Symbol" charset="2"/>
                <a:cs typeface="Symbol" charset="2"/>
              </a:rPr>
              <a:t>-</a:t>
            </a:r>
            <a:r>
              <a:rPr lang="en-US" sz="1600" dirty="0"/>
              <a:t> collider project up to √s = 3 </a:t>
            </a:r>
            <a:r>
              <a:rPr lang="en-US" sz="1600" dirty="0" err="1" smtClean="0"/>
              <a:t>TeV</a:t>
            </a:r>
            <a:endParaRPr lang="en-US" sz="16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4-5 August 2014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Physics at Future Colliders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16</a:t>
            </a:fld>
            <a:endParaRPr lang="en-US" alt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2564965"/>
            <a:ext cx="5715000" cy="375963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500789" y="5370493"/>
            <a:ext cx="229041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002060"/>
                </a:solidFill>
                <a:latin typeface="+mn-lt"/>
              </a:rPr>
              <a:t>FCC (100 km)</a:t>
            </a:r>
          </a:p>
          <a:p>
            <a:r>
              <a:rPr lang="en-GB" sz="1200" dirty="0" smtClean="0">
                <a:solidFill>
                  <a:srgbClr val="002060"/>
                </a:solidFill>
                <a:latin typeface="+mn-lt"/>
              </a:rPr>
              <a:t>[Future Circular Colliders]</a:t>
            </a:r>
          </a:p>
          <a:p>
            <a:r>
              <a:rPr lang="en-GB" sz="1200" b="1" dirty="0" smtClean="0">
                <a:solidFill>
                  <a:srgbClr val="002060"/>
                </a:solidFill>
                <a:latin typeface="+mn-lt"/>
              </a:rPr>
              <a:t>Ultimate goal: FCC-</a:t>
            </a:r>
            <a:r>
              <a:rPr lang="en-GB" sz="1200" b="1" dirty="0" err="1" smtClean="0">
                <a:solidFill>
                  <a:srgbClr val="002060"/>
                </a:solidFill>
                <a:latin typeface="+mn-lt"/>
              </a:rPr>
              <a:t>hh</a:t>
            </a:r>
            <a:r>
              <a:rPr lang="en-GB" sz="1200" b="1" dirty="0" smtClean="0">
                <a:solidFill>
                  <a:srgbClr val="002060"/>
                </a:solidFill>
                <a:latin typeface="+mn-lt"/>
              </a:rPr>
              <a:t> (100 </a:t>
            </a:r>
            <a:r>
              <a:rPr lang="en-GB" sz="1200" b="1" dirty="0" err="1" smtClean="0">
                <a:solidFill>
                  <a:srgbClr val="002060"/>
                </a:solidFill>
                <a:latin typeface="+mn-lt"/>
              </a:rPr>
              <a:t>TeV</a:t>
            </a:r>
            <a:r>
              <a:rPr lang="en-GB" sz="1200" b="1" dirty="0" smtClean="0">
                <a:solidFill>
                  <a:srgbClr val="002060"/>
                </a:solidFill>
                <a:latin typeface="+mn-lt"/>
              </a:rPr>
              <a:t>)</a:t>
            </a:r>
          </a:p>
          <a:p>
            <a:r>
              <a:rPr lang="en-GB" sz="1200" dirty="0" smtClean="0">
                <a:solidFill>
                  <a:srgbClr val="002060"/>
                </a:solidFill>
                <a:latin typeface="+mn-lt"/>
              </a:rPr>
              <a:t>[Access to highest energies]</a:t>
            </a:r>
            <a:endParaRPr lang="en-GB" sz="11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3782" y="4505980"/>
            <a:ext cx="12802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0070C0"/>
                </a:solidFill>
                <a:latin typeface="+mn-lt"/>
              </a:rPr>
              <a:t>CLIC  (50km)</a:t>
            </a:r>
          </a:p>
          <a:p>
            <a:r>
              <a:rPr lang="en-GB" sz="1200" b="1" dirty="0" err="1">
                <a:solidFill>
                  <a:srgbClr val="0070C0"/>
                </a:solidFill>
                <a:latin typeface="+mn-lt"/>
              </a:rPr>
              <a:t>e</a:t>
            </a:r>
            <a:r>
              <a:rPr lang="en-GB" sz="1200" b="1" baseline="30000" dirty="0" err="1" smtClean="0">
                <a:solidFill>
                  <a:srgbClr val="0070C0"/>
                </a:solidFill>
                <a:latin typeface="Symbol" charset="2"/>
                <a:cs typeface="Symbol" charset="2"/>
              </a:rPr>
              <a:t>+</a:t>
            </a:r>
            <a:r>
              <a:rPr lang="en-GB" sz="1200" b="1" dirty="0" err="1" smtClean="0">
                <a:solidFill>
                  <a:srgbClr val="0070C0"/>
                </a:solidFill>
                <a:latin typeface="+mn-lt"/>
              </a:rPr>
              <a:t>e</a:t>
            </a:r>
            <a:r>
              <a:rPr lang="en-GB" sz="1200" b="1" baseline="30000" dirty="0" smtClean="0">
                <a:solidFill>
                  <a:srgbClr val="0070C0"/>
                </a:solidFill>
                <a:latin typeface="Symbol" charset="2"/>
                <a:cs typeface="Symbol" charset="2"/>
              </a:rPr>
              <a:t>-</a:t>
            </a:r>
            <a:r>
              <a:rPr lang="en-GB" sz="1200" b="1" dirty="0" smtClean="0">
                <a:solidFill>
                  <a:srgbClr val="0070C0"/>
                </a:solidFill>
                <a:latin typeface="+mn-lt"/>
              </a:rPr>
              <a:t> at 3 </a:t>
            </a:r>
            <a:r>
              <a:rPr lang="en-GB" sz="1200" b="1" dirty="0" err="1" smtClean="0">
                <a:solidFill>
                  <a:srgbClr val="0070C0"/>
                </a:solidFill>
                <a:latin typeface="+mn-lt"/>
              </a:rPr>
              <a:t>TeV</a:t>
            </a:r>
            <a:endParaRPr lang="en-GB" sz="1200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90800" y="3657600"/>
            <a:ext cx="16682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002060"/>
                </a:solidFill>
                <a:latin typeface="+mn-lt"/>
              </a:rPr>
              <a:t>HE-LHC (27 km)</a:t>
            </a:r>
            <a:endParaRPr lang="en-GB" sz="1050" dirty="0" smtClean="0">
              <a:solidFill>
                <a:srgbClr val="002060"/>
              </a:solidFill>
              <a:latin typeface="+mn-lt"/>
            </a:endParaRPr>
          </a:p>
          <a:p>
            <a:r>
              <a:rPr lang="en-GB" sz="1200" b="1" dirty="0" err="1">
                <a:solidFill>
                  <a:srgbClr val="002060"/>
                </a:solidFill>
                <a:latin typeface="+mn-lt"/>
              </a:rPr>
              <a:t>p</a:t>
            </a:r>
            <a:r>
              <a:rPr lang="en-GB" sz="1200" b="1" dirty="0" err="1" smtClean="0">
                <a:solidFill>
                  <a:srgbClr val="002060"/>
                </a:solidFill>
                <a:latin typeface="+mn-lt"/>
              </a:rPr>
              <a:t>p</a:t>
            </a:r>
            <a:r>
              <a:rPr lang="en-GB" sz="1200" b="1" dirty="0" smtClean="0">
                <a:solidFill>
                  <a:srgbClr val="002060"/>
                </a:solidFill>
                <a:latin typeface="+mn-lt"/>
              </a:rPr>
              <a:t> collisions at 33 </a:t>
            </a:r>
            <a:r>
              <a:rPr lang="en-GB" sz="1200" b="1" dirty="0" err="1" smtClean="0">
                <a:solidFill>
                  <a:srgbClr val="002060"/>
                </a:solidFill>
                <a:latin typeface="+mn-lt"/>
              </a:rPr>
              <a:t>TeV</a:t>
            </a:r>
            <a:r>
              <a:rPr lang="en-GB" sz="1200" b="1" dirty="0" smtClean="0">
                <a:solidFill>
                  <a:srgbClr val="002060"/>
                </a:solidFill>
                <a:latin typeface="+mn-lt"/>
              </a:rPr>
              <a:t>)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6033" y="4483100"/>
            <a:ext cx="3277967" cy="22987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4050" y="3035300"/>
            <a:ext cx="3053750" cy="13716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375855" y="2362200"/>
            <a:ext cx="23006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latin typeface="+mn-lt"/>
              </a:rPr>
              <a:t>Similar circular projects</a:t>
            </a:r>
          </a:p>
          <a:p>
            <a:pPr algn="ctr"/>
            <a:r>
              <a:rPr lang="en-US" sz="1400" b="1" dirty="0" smtClean="0">
                <a:latin typeface="+mn-lt"/>
              </a:rPr>
              <a:t>(50 or 70km) in China</a:t>
            </a:r>
          </a:p>
          <a:p>
            <a:pPr algn="ctr"/>
            <a:r>
              <a:rPr lang="en-US" sz="1200" b="1" dirty="0" err="1">
                <a:latin typeface="+mn-lt"/>
              </a:rPr>
              <a:t>p</a:t>
            </a:r>
            <a:r>
              <a:rPr lang="en-US" sz="1200" b="1" dirty="0" err="1" smtClean="0">
                <a:latin typeface="+mn-lt"/>
              </a:rPr>
              <a:t>p</a:t>
            </a:r>
            <a:r>
              <a:rPr lang="en-US" sz="1200" b="1" dirty="0" smtClean="0">
                <a:latin typeface="+mn-lt"/>
              </a:rPr>
              <a:t> collisions at √s ~ 50 or 70 </a:t>
            </a:r>
            <a:r>
              <a:rPr lang="en-US" sz="1200" b="1" dirty="0" err="1" smtClean="0">
                <a:latin typeface="+mn-lt"/>
              </a:rPr>
              <a:t>TeV</a:t>
            </a:r>
            <a:endParaRPr lang="en-US" sz="12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4065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 smtClean="0"/>
              <a:t>Mid-term perspectives (2030-2045)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In May 2013, European Strategy </a:t>
            </a:r>
            <a:r>
              <a:rPr lang="en-US" sz="2000" dirty="0"/>
              <a:t>said (very similar statements from US</a:t>
            </a:r>
            <a:r>
              <a:rPr lang="en-US" sz="2000" dirty="0" smtClean="0"/>
              <a:t>)</a:t>
            </a:r>
            <a:endParaRPr lang="en-US" sz="1600" dirty="0"/>
          </a:p>
          <a:p>
            <a:pPr lvl="1"/>
            <a:r>
              <a:rPr lang="en-US" sz="1600" dirty="0" smtClean="0"/>
              <a:t>Thou </a:t>
            </a:r>
            <a:r>
              <a:rPr lang="en-US" sz="1600" dirty="0" smtClean="0"/>
              <a:t>shalt </a:t>
            </a:r>
            <a:r>
              <a:rPr lang="en-US" sz="1600" dirty="0" smtClean="0"/>
              <a:t>acknowledge the strong physics case of </a:t>
            </a:r>
            <a:r>
              <a:rPr lang="en-US" sz="1600" dirty="0" err="1" smtClean="0"/>
              <a:t>e</a:t>
            </a:r>
            <a:r>
              <a:rPr lang="en-US" sz="1600" baseline="30000" dirty="0" err="1" smtClean="0">
                <a:latin typeface="Symbol" charset="2"/>
                <a:cs typeface="Symbol" charset="2"/>
              </a:rPr>
              <a:t>+</a:t>
            </a:r>
            <a:r>
              <a:rPr lang="en-US" sz="1600" dirty="0" err="1" smtClean="0"/>
              <a:t>e</a:t>
            </a:r>
            <a:r>
              <a:rPr lang="en-US" sz="1600" baseline="30000" dirty="0" smtClean="0">
                <a:latin typeface="Symbol" charset="2"/>
                <a:cs typeface="Symbol" charset="2"/>
              </a:rPr>
              <a:t>-</a:t>
            </a:r>
            <a:r>
              <a:rPr lang="en-US" sz="1600" dirty="0" smtClean="0"/>
              <a:t> colliders with intermediate √s</a:t>
            </a:r>
          </a:p>
          <a:p>
            <a:pPr lvl="2"/>
            <a:r>
              <a:rPr lang="en-US" sz="1600" dirty="0" smtClean="0"/>
              <a:t>Participate in ILC if Japan government moves forward with the project</a:t>
            </a:r>
            <a:endParaRPr lang="en-US" sz="2000" dirty="0" smtClean="0"/>
          </a:p>
          <a:p>
            <a:pPr lvl="2"/>
            <a:r>
              <a:rPr lang="en-US" sz="1600" dirty="0" smtClean="0"/>
              <a:t>In the context of the FCC, perform accelerator R&amp;D and design studies</a:t>
            </a:r>
          </a:p>
          <a:p>
            <a:pPr lvl="3"/>
            <a:r>
              <a:rPr lang="en-US" sz="1600" dirty="0" smtClean="0"/>
              <a:t>Towards a high-luminosity, high-energy, circular </a:t>
            </a:r>
            <a:r>
              <a:rPr lang="en-US" sz="1600" dirty="0" err="1" smtClean="0"/>
              <a:t>e</a:t>
            </a:r>
            <a:r>
              <a:rPr lang="en-US" sz="1600" baseline="30000" dirty="0" err="1" smtClean="0">
                <a:latin typeface="Symbol" charset="2"/>
                <a:cs typeface="Symbol" charset="2"/>
              </a:rPr>
              <a:t>+</a:t>
            </a:r>
            <a:r>
              <a:rPr lang="en-US" sz="1600" dirty="0" err="1" smtClean="0"/>
              <a:t>e</a:t>
            </a:r>
            <a:r>
              <a:rPr lang="en-US" sz="1600" baseline="30000" dirty="0" smtClean="0">
                <a:latin typeface="Symbol" charset="2"/>
                <a:cs typeface="Symbol" charset="2"/>
              </a:rPr>
              <a:t>-</a:t>
            </a:r>
            <a:r>
              <a:rPr lang="en-US" sz="1600" dirty="0" smtClean="0"/>
              <a:t> collider as a first step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4-5 August 2014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Physics at Future Colliders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17</a:t>
            </a:fld>
            <a:endParaRPr lang="en-US" altLang="en-US" dirty="0"/>
          </a:p>
        </p:txBody>
      </p:sp>
      <p:pic>
        <p:nvPicPr>
          <p:cNvPr id="8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91778" y="2510683"/>
            <a:ext cx="2608622" cy="3782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447800" y="3333690"/>
            <a:ext cx="1504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FF0000"/>
                </a:solidFill>
                <a:latin typeface="+mn-lt"/>
              </a:rPr>
              <a:t>ILC (31 km)</a:t>
            </a:r>
          </a:p>
          <a:p>
            <a:r>
              <a:rPr lang="en-GB" sz="1200" b="1" dirty="0" err="1">
                <a:solidFill>
                  <a:srgbClr val="FF0000"/>
                </a:solidFill>
                <a:latin typeface="+mn-lt"/>
              </a:rPr>
              <a:t>e</a:t>
            </a:r>
            <a:r>
              <a:rPr lang="en-GB" sz="1200" b="1" baseline="30000" dirty="0" err="1">
                <a:solidFill>
                  <a:srgbClr val="FF0000"/>
                </a:solidFill>
                <a:latin typeface="+mn-lt"/>
                <a:cs typeface="Symbol" charset="2"/>
              </a:rPr>
              <a:t>+</a:t>
            </a:r>
            <a:r>
              <a:rPr lang="en-GB" sz="1200" b="1" dirty="0" err="1">
                <a:solidFill>
                  <a:srgbClr val="FF0000"/>
                </a:solidFill>
                <a:latin typeface="+mn-lt"/>
              </a:rPr>
              <a:t>e</a:t>
            </a:r>
            <a:r>
              <a:rPr lang="en-GB" sz="1200" b="1" baseline="30000" dirty="0">
                <a:solidFill>
                  <a:srgbClr val="FF0000"/>
                </a:solidFill>
                <a:latin typeface="+mn-lt"/>
                <a:cs typeface="Symbol" charset="2"/>
              </a:rPr>
              <a:t>-</a:t>
            </a:r>
            <a:r>
              <a:rPr lang="en-GB" sz="1200" b="1" dirty="0">
                <a:solidFill>
                  <a:srgbClr val="FF0000"/>
                </a:solidFill>
                <a:latin typeface="+mn-lt"/>
              </a:rPr>
              <a:t> :</a:t>
            </a:r>
            <a:r>
              <a:rPr lang="en-GB" sz="1200" b="1" dirty="0" smtClean="0">
                <a:solidFill>
                  <a:srgbClr val="FF0000"/>
                </a:solidFill>
                <a:latin typeface="+mn-lt"/>
              </a:rPr>
              <a:t> 250-500 </a:t>
            </a:r>
            <a:r>
              <a:rPr lang="en-GB" sz="1200" b="1" dirty="0" err="1" smtClean="0">
                <a:solidFill>
                  <a:srgbClr val="FF0000"/>
                </a:solidFill>
                <a:latin typeface="+mn-lt"/>
              </a:rPr>
              <a:t>GeV</a:t>
            </a:r>
            <a:endParaRPr lang="en-GB" sz="1200" b="1" dirty="0">
              <a:solidFill>
                <a:srgbClr val="FF0000"/>
              </a:solidFill>
              <a:latin typeface="+mn-lt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2829432" y="3352800"/>
            <a:ext cx="66168" cy="304800"/>
          </a:xfrm>
          <a:prstGeom prst="line">
            <a:avLst/>
          </a:prstGeom>
          <a:ln w="476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 descr="TLEPSchemat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1632" y="3124200"/>
            <a:ext cx="5503768" cy="28956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999188" y="2438400"/>
            <a:ext cx="297081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 smtClean="0">
                <a:solidFill>
                  <a:srgbClr val="002060"/>
                </a:solidFill>
                <a:latin typeface="+mn-lt"/>
              </a:rPr>
              <a:t>FCC (100 km)</a:t>
            </a:r>
            <a:endParaRPr lang="en-GB" sz="1100" dirty="0" smtClean="0">
              <a:solidFill>
                <a:srgbClr val="002060"/>
              </a:solidFill>
              <a:latin typeface="+mn-lt"/>
            </a:endParaRPr>
          </a:p>
          <a:p>
            <a:r>
              <a:rPr lang="en-GB" sz="1200" b="1" dirty="0" smtClean="0">
                <a:solidFill>
                  <a:srgbClr val="002060"/>
                </a:solidFill>
                <a:latin typeface="+mn-lt"/>
              </a:rPr>
              <a:t>First step: FCC-</a:t>
            </a:r>
            <a:r>
              <a:rPr lang="en-GB" sz="1200" b="1" dirty="0" err="1" smtClean="0">
                <a:solidFill>
                  <a:srgbClr val="002060"/>
                </a:solidFill>
                <a:latin typeface="+mn-lt"/>
              </a:rPr>
              <a:t>ee</a:t>
            </a:r>
            <a:r>
              <a:rPr lang="en-GB" sz="1200" b="1" dirty="0" smtClean="0">
                <a:solidFill>
                  <a:srgbClr val="002060"/>
                </a:solidFill>
                <a:latin typeface="+mn-lt"/>
              </a:rPr>
              <a:t> (91-400</a:t>
            </a:r>
            <a:r>
              <a:rPr lang="en-GB" sz="1200" b="1" dirty="0">
                <a:solidFill>
                  <a:srgbClr val="002060"/>
                </a:solidFill>
                <a:latin typeface="+mn-lt"/>
              </a:rPr>
              <a:t>G</a:t>
            </a:r>
            <a:r>
              <a:rPr lang="en-GB" sz="1200" b="1" dirty="0" smtClean="0">
                <a:solidFill>
                  <a:srgbClr val="002060"/>
                </a:solidFill>
                <a:latin typeface="+mn-lt"/>
              </a:rPr>
              <a:t>eV)</a:t>
            </a:r>
          </a:p>
          <a:p>
            <a:r>
              <a:rPr lang="en-GB" sz="1200" dirty="0" smtClean="0">
                <a:solidFill>
                  <a:srgbClr val="002060"/>
                </a:solidFill>
                <a:latin typeface="+mn-lt"/>
              </a:rPr>
              <a:t>[Use the tunnel ultimately aimed at FCC-</a:t>
            </a:r>
            <a:r>
              <a:rPr lang="en-GB" sz="1200" dirty="0" err="1" smtClean="0">
                <a:solidFill>
                  <a:srgbClr val="002060"/>
                </a:solidFill>
                <a:latin typeface="+mn-lt"/>
              </a:rPr>
              <a:t>hh</a:t>
            </a:r>
            <a:r>
              <a:rPr lang="en-GB" sz="1200" dirty="0" smtClean="0">
                <a:solidFill>
                  <a:srgbClr val="002060"/>
                </a:solidFill>
                <a:latin typeface="+mn-lt"/>
              </a:rPr>
              <a:t>]</a:t>
            </a:r>
            <a:endParaRPr lang="en-GB" sz="11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657600" y="5986046"/>
            <a:ext cx="51313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CC0099"/>
                </a:solidFill>
                <a:latin typeface="+mn-lt"/>
              </a:rPr>
              <a:t>Note: CLIC can also run at √s ~ 250-500 </a:t>
            </a:r>
            <a:r>
              <a:rPr lang="en-US" sz="1600" b="1" dirty="0" err="1" smtClean="0">
                <a:solidFill>
                  <a:srgbClr val="CC0099"/>
                </a:solidFill>
                <a:latin typeface="+mn-lt"/>
              </a:rPr>
              <a:t>GeV</a:t>
            </a:r>
            <a:r>
              <a:rPr lang="en-US" sz="1600" b="1" dirty="0" smtClean="0">
                <a:solidFill>
                  <a:srgbClr val="CC0099"/>
                </a:solidFill>
                <a:latin typeface="+mn-lt"/>
              </a:rPr>
              <a:t> in 2030-2045</a:t>
            </a:r>
            <a:endParaRPr lang="en-US" sz="1600" b="1" dirty="0">
              <a:solidFill>
                <a:srgbClr val="CC0099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54003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 smtClean="0"/>
              <a:t>Can / should we do everything ? (1)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The cost (10’s B$) and challenges of these projects are paramount</a:t>
            </a:r>
          </a:p>
          <a:p>
            <a:pPr lvl="1"/>
            <a:r>
              <a:rPr lang="en-US" sz="1600" dirty="0" smtClean="0"/>
              <a:t>A choice will have to be made at one point, but it would be too early to make it now</a:t>
            </a:r>
          </a:p>
          <a:p>
            <a:pPr lvl="2"/>
            <a:r>
              <a:rPr lang="en-US" sz="1600" dirty="0" smtClean="0"/>
              <a:t>The LHC, indeed,  is still in its early infancy</a:t>
            </a:r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lvl="1"/>
            <a:r>
              <a:rPr lang="en-US" sz="1600" dirty="0" smtClean="0"/>
              <a:t>The 14 </a:t>
            </a:r>
            <a:r>
              <a:rPr lang="en-US" sz="1600" dirty="0" err="1" smtClean="0"/>
              <a:t>TeV</a:t>
            </a:r>
            <a:r>
              <a:rPr lang="en-US" sz="1600" dirty="0" smtClean="0"/>
              <a:t> Run2 data might bring a whole new light on the process</a:t>
            </a:r>
          </a:p>
          <a:p>
            <a:pPr lvl="2"/>
            <a:r>
              <a:rPr lang="en-US" sz="1600" dirty="0" smtClean="0"/>
              <a:t>Next check point after LHC Run2 for the next European strategy update in 2018</a:t>
            </a: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4-5 August 2014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Physics at Future Colliders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18</a:t>
            </a:fld>
            <a:endParaRPr lang="en-US" alt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6004" y="1905000"/>
            <a:ext cx="5467196" cy="35057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334404" y="2983468"/>
            <a:ext cx="1428596" cy="369332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solidFill>
                  <a:schemeClr val="tx2"/>
                </a:solidFill>
                <a:latin typeface="+mn-lt"/>
              </a:rPr>
              <a:t>You are here</a:t>
            </a:r>
            <a:endParaRPr lang="en-US" sz="1800" b="1" dirty="0">
              <a:solidFill>
                <a:schemeClr val="tx2"/>
              </a:solidFill>
              <a:latin typeface="+mn-lt"/>
            </a:endParaRPr>
          </a:p>
        </p:txBody>
      </p:sp>
      <p:cxnSp>
        <p:nvCxnSpPr>
          <p:cNvPr id="10" name="Straight Arrow Connector 9"/>
          <p:cNvCxnSpPr>
            <a:stCxn id="8" idx="1"/>
          </p:cNvCxnSpPr>
          <p:nvPr/>
        </p:nvCxnSpPr>
        <p:spPr bwMode="auto">
          <a:xfrm flipH="1">
            <a:off x="5597679" y="3168134"/>
            <a:ext cx="1736725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6400800" y="3581400"/>
            <a:ext cx="4838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rgbClr val="009900"/>
                </a:solidFill>
                <a:latin typeface="+mn-lt"/>
              </a:rPr>
              <a:t>Run 2</a:t>
            </a:r>
            <a:endParaRPr lang="en-US" sz="1000" dirty="0">
              <a:solidFill>
                <a:srgbClr val="009900"/>
              </a:solidFill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457737" y="4419600"/>
            <a:ext cx="47646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rgbClr val="009900"/>
                </a:solidFill>
                <a:latin typeface="+mn-lt"/>
              </a:rPr>
              <a:t>Run 3</a:t>
            </a:r>
            <a:endParaRPr lang="en-US" sz="1000" dirty="0">
              <a:solidFill>
                <a:srgbClr val="0099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34414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 / should we do everything ? </a:t>
            </a:r>
            <a:r>
              <a:rPr lang="en-US" dirty="0" smtClean="0"/>
              <a:t>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Hand-waving anticipation: With the 14 </a:t>
            </a:r>
            <a:r>
              <a:rPr lang="en-US" sz="2000" dirty="0" err="1" smtClean="0"/>
              <a:t>TeV</a:t>
            </a:r>
            <a:r>
              <a:rPr lang="en-US" sz="2000" dirty="0" smtClean="0"/>
              <a:t> LHC Run2 data, we may</a:t>
            </a:r>
          </a:p>
          <a:p>
            <a:pPr lvl="1"/>
            <a:r>
              <a:rPr lang="en-US" sz="1600" dirty="0" smtClean="0"/>
              <a:t>Find a new heavy particle (or new heavy particles)</a:t>
            </a:r>
          </a:p>
          <a:p>
            <a:pPr lvl="2"/>
            <a:r>
              <a:rPr lang="en-US" sz="1500" dirty="0"/>
              <a:t>T</a:t>
            </a:r>
            <a:r>
              <a:rPr lang="en-US" sz="1500" dirty="0" smtClean="0"/>
              <a:t>he (HL-) LHC will study this (these) particles to some extent</a:t>
            </a:r>
          </a:p>
          <a:p>
            <a:pPr lvl="2"/>
            <a:r>
              <a:rPr lang="en-US" sz="1500" dirty="0" smtClean="0"/>
              <a:t>If m &lt; 1 </a:t>
            </a:r>
            <a:r>
              <a:rPr lang="en-US" sz="1500" dirty="0" err="1" smtClean="0"/>
              <a:t>TeV</a:t>
            </a:r>
            <a:r>
              <a:rPr lang="en-US" sz="1500" dirty="0" smtClean="0"/>
              <a:t>, CLIC become interesting (if copiously produced in </a:t>
            </a:r>
            <a:r>
              <a:rPr lang="en-US" sz="1500" dirty="0" err="1" smtClean="0"/>
              <a:t>e</a:t>
            </a:r>
            <a:r>
              <a:rPr lang="en-US" sz="1500" baseline="30000" dirty="0" err="1" smtClean="0">
                <a:latin typeface="Symbol" charset="2"/>
                <a:cs typeface="Symbol" charset="2"/>
              </a:rPr>
              <a:t>+</a:t>
            </a:r>
            <a:r>
              <a:rPr lang="en-US" sz="1500" dirty="0" err="1" smtClean="0"/>
              <a:t>e</a:t>
            </a:r>
            <a:r>
              <a:rPr lang="en-US" sz="1500" baseline="30000" dirty="0" smtClean="0">
                <a:latin typeface="Symbol" charset="2"/>
                <a:cs typeface="Symbol" charset="2"/>
              </a:rPr>
              <a:t>-</a:t>
            </a:r>
            <a:r>
              <a:rPr lang="en-US" sz="1500" dirty="0" smtClean="0"/>
              <a:t> collisions)</a:t>
            </a:r>
          </a:p>
          <a:p>
            <a:pPr lvl="2"/>
            <a:r>
              <a:rPr lang="en-US" sz="1500" dirty="0" smtClean="0"/>
              <a:t>Larger energies might be needed to find &amp; study the whole new spectrum (FCC-</a:t>
            </a:r>
            <a:r>
              <a:rPr lang="en-US" sz="1500" dirty="0" err="1" smtClean="0"/>
              <a:t>hh</a:t>
            </a:r>
            <a:r>
              <a:rPr lang="en-US" sz="1500" dirty="0" smtClean="0"/>
              <a:t>)</a:t>
            </a:r>
          </a:p>
          <a:p>
            <a:pPr lvl="2"/>
            <a:r>
              <a:rPr lang="en-US" sz="1500" dirty="0" smtClean="0"/>
              <a:t>An </a:t>
            </a:r>
            <a:r>
              <a:rPr lang="en-US" sz="1500" dirty="0" err="1"/>
              <a:t>e</a:t>
            </a:r>
            <a:r>
              <a:rPr lang="en-US" sz="1500" baseline="30000" dirty="0" err="1">
                <a:latin typeface="Symbol" charset="2"/>
                <a:cs typeface="Symbol" charset="2"/>
              </a:rPr>
              <a:t>+</a:t>
            </a:r>
            <a:r>
              <a:rPr lang="en-US" sz="1500" dirty="0" err="1"/>
              <a:t>e</a:t>
            </a:r>
            <a:r>
              <a:rPr lang="en-US" sz="1500" baseline="30000" dirty="0">
                <a:latin typeface="Symbol" charset="2"/>
                <a:cs typeface="Symbol" charset="2"/>
              </a:rPr>
              <a:t>-</a:t>
            </a:r>
            <a:r>
              <a:rPr lang="en-US" sz="1500" dirty="0"/>
              <a:t> </a:t>
            </a:r>
            <a:r>
              <a:rPr lang="en-US" sz="1500" dirty="0" smtClean="0"/>
              <a:t>Z factory (FCC-</a:t>
            </a:r>
            <a:r>
              <a:rPr lang="en-US" sz="1500" dirty="0" err="1" smtClean="0"/>
              <a:t>ee</a:t>
            </a:r>
            <a:r>
              <a:rPr lang="en-US" sz="1500" dirty="0" smtClean="0"/>
              <a:t>) might be useful to study the underlying quantum structure</a:t>
            </a:r>
          </a:p>
          <a:p>
            <a:pPr lvl="2"/>
            <a:endParaRPr lang="en-US" sz="1600" dirty="0"/>
          </a:p>
          <a:p>
            <a:pPr lvl="1"/>
            <a:r>
              <a:rPr lang="en-US" sz="1600" dirty="0" smtClean="0"/>
              <a:t>Find no new particle, but finds a hint for non-standard Higgs properties</a:t>
            </a:r>
          </a:p>
          <a:p>
            <a:pPr lvl="2"/>
            <a:r>
              <a:rPr lang="en-US" sz="1500" dirty="0" smtClean="0"/>
              <a:t>The (HL-) LHC will improve the precision on these measurements to some extent</a:t>
            </a:r>
          </a:p>
          <a:p>
            <a:pPr lvl="2"/>
            <a:r>
              <a:rPr lang="en-US" sz="1500" dirty="0" err="1" smtClean="0"/>
              <a:t>e</a:t>
            </a:r>
            <a:r>
              <a:rPr lang="en-US" sz="1500" baseline="30000" dirty="0" err="1" smtClean="0">
                <a:latin typeface="Symbol" charset="2"/>
                <a:cs typeface="Symbol" charset="2"/>
              </a:rPr>
              <a:t>+</a:t>
            </a:r>
            <a:r>
              <a:rPr lang="en-US" sz="1500" dirty="0" err="1" smtClean="0"/>
              <a:t>e</a:t>
            </a:r>
            <a:r>
              <a:rPr lang="en-US" sz="1500" baseline="30000" dirty="0" smtClean="0">
                <a:latin typeface="Symbol" charset="2"/>
                <a:cs typeface="Symbol" charset="2"/>
              </a:rPr>
              <a:t>-</a:t>
            </a:r>
            <a:r>
              <a:rPr lang="en-US" sz="1500" dirty="0" smtClean="0"/>
              <a:t> factories for Higgs (ILC, FCC-</a:t>
            </a:r>
            <a:r>
              <a:rPr lang="en-US" sz="1500" dirty="0" err="1" smtClean="0"/>
              <a:t>ee</a:t>
            </a:r>
            <a:r>
              <a:rPr lang="en-US" sz="1500" dirty="0" smtClean="0"/>
              <a:t>) and Z  (FCC-</a:t>
            </a:r>
            <a:r>
              <a:rPr lang="en-US" sz="1500" dirty="0" err="1" smtClean="0"/>
              <a:t>ee</a:t>
            </a:r>
            <a:r>
              <a:rPr lang="en-US" sz="1500" dirty="0" smtClean="0"/>
              <a:t>) become very interesting machines</a:t>
            </a:r>
          </a:p>
          <a:p>
            <a:pPr lvl="2"/>
            <a:r>
              <a:rPr lang="en-US" sz="1500" dirty="0" smtClean="0"/>
              <a:t>Push the energy frontier to its limits (FCC-</a:t>
            </a:r>
            <a:r>
              <a:rPr lang="en-US" sz="1500" dirty="0" err="1" smtClean="0"/>
              <a:t>hh</a:t>
            </a:r>
            <a:r>
              <a:rPr lang="en-US" sz="1500" dirty="0" smtClean="0"/>
              <a:t>)</a:t>
            </a:r>
          </a:p>
          <a:p>
            <a:pPr lvl="2"/>
            <a:endParaRPr lang="en-US" sz="1600" dirty="0"/>
          </a:p>
          <a:p>
            <a:pPr lvl="1"/>
            <a:r>
              <a:rPr lang="en-US" sz="1600" dirty="0" smtClean="0"/>
              <a:t>Find no new particle, standard Higgs properties</a:t>
            </a:r>
          </a:p>
          <a:p>
            <a:pPr lvl="2"/>
            <a:r>
              <a:rPr lang="en-US" sz="1500" dirty="0" smtClean="0"/>
              <a:t>Push precision measurements to their limits (FCC</a:t>
            </a:r>
            <a:r>
              <a:rPr lang="en-US" sz="1500" dirty="0"/>
              <a:t>-</a:t>
            </a:r>
            <a:r>
              <a:rPr lang="en-US" sz="1500" dirty="0" err="1" smtClean="0"/>
              <a:t>ee</a:t>
            </a:r>
            <a:r>
              <a:rPr lang="en-US" sz="1500" dirty="0" smtClean="0"/>
              <a:t>)</a:t>
            </a:r>
          </a:p>
          <a:p>
            <a:pPr lvl="2"/>
            <a:r>
              <a:rPr lang="en-US" sz="1500" dirty="0" smtClean="0"/>
              <a:t>Possibly push energy frontier to its limits (FCC</a:t>
            </a:r>
            <a:r>
              <a:rPr lang="en-US" sz="1500" dirty="0"/>
              <a:t>-</a:t>
            </a:r>
            <a:r>
              <a:rPr lang="en-US" sz="1500" dirty="0" err="1" smtClean="0"/>
              <a:t>hh</a:t>
            </a:r>
            <a:r>
              <a:rPr lang="en-US" sz="1500" dirty="0" smtClean="0"/>
              <a:t>)</a:t>
            </a:r>
            <a:endParaRPr lang="en-US" sz="1500" dirty="0"/>
          </a:p>
          <a:p>
            <a:pPr marL="914400" lvl="2" indent="0">
              <a:lnSpc>
                <a:spcPct val="70000"/>
              </a:lnSpc>
              <a:buNone/>
            </a:pPr>
            <a:endParaRPr lang="en-US" sz="1600" dirty="0" smtClean="0"/>
          </a:p>
          <a:p>
            <a:pPr marL="914400" lvl="2" indent="0">
              <a:lnSpc>
                <a:spcPct val="70000"/>
              </a:lnSpc>
              <a:buNone/>
            </a:pPr>
            <a:endParaRPr lang="en-US" sz="1600" dirty="0"/>
          </a:p>
          <a:p>
            <a:r>
              <a:rPr lang="en-US" sz="2000" dirty="0" smtClean="0"/>
              <a:t>Let’s now try to quantify the respective merits of all options.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4-5 August 2014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Physics at Future Colliders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19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128511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Lecture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4-5 August 2014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Physics at Future Colliders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2</a:t>
            </a:fld>
            <a:endParaRPr lang="en-US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52433" y="2743200"/>
            <a:ext cx="7640283" cy="1403461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3600" b="1" dirty="0" smtClean="0">
                <a:solidFill>
                  <a:srgbClr val="009900"/>
                </a:solidFill>
                <a:latin typeface="+mn-lt"/>
              </a:rPr>
              <a:t>An historical perspective (1964-2014):</a:t>
            </a:r>
            <a:endParaRPr lang="en-US" sz="3600" b="1" dirty="0">
              <a:solidFill>
                <a:srgbClr val="009900"/>
              </a:solidFill>
              <a:latin typeface="+mn-lt"/>
            </a:endParaRPr>
          </a:p>
          <a:p>
            <a:pPr algn="ctr">
              <a:lnSpc>
                <a:spcPct val="120000"/>
              </a:lnSpc>
            </a:pPr>
            <a:r>
              <a:rPr lang="en-US" sz="3600" b="1" dirty="0" smtClean="0">
                <a:solidFill>
                  <a:srgbClr val="FF0000"/>
                </a:solidFill>
                <a:latin typeface="+mn-lt"/>
              </a:rPr>
              <a:t>The need for precision and energy</a:t>
            </a:r>
            <a:endParaRPr lang="en-US" sz="3600" b="1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90626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Lecture 1 (cont’d)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4-5 August 2014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Physics at Future Colliders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20</a:t>
            </a:fld>
            <a:endParaRPr lang="en-US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83334" y="2743200"/>
            <a:ext cx="8294458" cy="1403461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3600" b="1" dirty="0" smtClean="0">
                <a:solidFill>
                  <a:srgbClr val="009900"/>
                </a:solidFill>
                <a:latin typeface="+mn-lt"/>
              </a:rPr>
              <a:t>The short-term perspectives (2020-2030)</a:t>
            </a:r>
            <a:endParaRPr lang="en-US" sz="3600" b="1" dirty="0">
              <a:solidFill>
                <a:srgbClr val="009900"/>
              </a:solidFill>
              <a:latin typeface="+mn-lt"/>
            </a:endParaRPr>
          </a:p>
          <a:p>
            <a:pPr algn="ctr">
              <a:lnSpc>
                <a:spcPct val="120000"/>
              </a:lnSpc>
            </a:pPr>
            <a:r>
              <a:rPr lang="en-US" sz="3600" b="1" dirty="0" smtClean="0">
                <a:solidFill>
                  <a:srgbClr val="FF0000"/>
                </a:solidFill>
                <a:latin typeface="+mn-lt"/>
              </a:rPr>
              <a:t>The (HL)-LHC: Physics prospects</a:t>
            </a:r>
            <a:endParaRPr lang="en-US" sz="3600" b="1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35962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 on </a:t>
            </a:r>
            <a:r>
              <a:rPr lang="en-US" dirty="0"/>
              <a:t>i</a:t>
            </a:r>
            <a:r>
              <a:rPr lang="en-US" dirty="0" smtClean="0"/>
              <a:t>ntegrated luminosity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The High </a:t>
            </a:r>
            <a:r>
              <a:rPr lang="en-US" sz="2000" dirty="0" err="1" smtClean="0"/>
              <a:t>Lumi</a:t>
            </a:r>
            <a:r>
              <a:rPr lang="en-US" sz="2000" dirty="0" smtClean="0"/>
              <a:t> upgrade of the LHC is an ambitious project</a:t>
            </a:r>
          </a:p>
          <a:p>
            <a:pPr lvl="1"/>
            <a:r>
              <a:rPr lang="en-US" sz="1600" dirty="0"/>
              <a:t>T</a:t>
            </a:r>
            <a:r>
              <a:rPr lang="en-US" sz="1600" dirty="0" smtClean="0"/>
              <a:t>arget is to deliver ~10 times more luminosity (3 ab</a:t>
            </a:r>
            <a:r>
              <a:rPr lang="en-US" sz="1600" baseline="30000" dirty="0" smtClean="0"/>
              <a:t>-1</a:t>
            </a:r>
            <a:r>
              <a:rPr lang="en-US" sz="1600" dirty="0" smtClean="0"/>
              <a:t>) than the first 10 LHC years</a:t>
            </a:r>
          </a:p>
          <a:p>
            <a:pPr lvl="3"/>
            <a:endParaRPr lang="en-US" sz="1600" dirty="0" smtClean="0"/>
          </a:p>
          <a:p>
            <a:pPr lvl="3"/>
            <a:endParaRPr lang="en-US" sz="1600" dirty="0"/>
          </a:p>
          <a:p>
            <a:pPr lvl="3"/>
            <a:endParaRPr lang="en-US" sz="1600" dirty="0" smtClean="0"/>
          </a:p>
          <a:p>
            <a:pPr lvl="3"/>
            <a:endParaRPr lang="en-US" sz="1600" dirty="0"/>
          </a:p>
          <a:p>
            <a:pPr lvl="3"/>
            <a:endParaRPr lang="en-US" sz="1600" dirty="0" smtClean="0"/>
          </a:p>
          <a:p>
            <a:pPr lvl="3"/>
            <a:endParaRPr lang="en-US" sz="1600" dirty="0"/>
          </a:p>
          <a:p>
            <a:pPr lvl="3"/>
            <a:endParaRPr lang="en-US" sz="1600" dirty="0" smtClean="0"/>
          </a:p>
          <a:p>
            <a:pPr lvl="3"/>
            <a:endParaRPr lang="en-US" sz="1600" dirty="0"/>
          </a:p>
          <a:p>
            <a:pPr lvl="3"/>
            <a:endParaRPr lang="en-US" sz="1600" dirty="0" smtClean="0"/>
          </a:p>
          <a:p>
            <a:pPr lvl="3"/>
            <a:endParaRPr lang="en-US" sz="1600" dirty="0"/>
          </a:p>
          <a:p>
            <a:pPr lvl="1"/>
            <a:endParaRPr lang="en-US" sz="1600" dirty="0" smtClean="0"/>
          </a:p>
          <a:p>
            <a:pPr marL="914400" lvl="2" indent="0">
              <a:buNone/>
            </a:pPr>
            <a:endParaRPr lang="en-US" sz="1600" dirty="0"/>
          </a:p>
          <a:p>
            <a:pPr lvl="2"/>
            <a:r>
              <a:rPr lang="en-US" sz="1600" dirty="0" smtClean="0"/>
              <a:t>Without the luminosity upgrade, the LHC could reach ~1.3 </a:t>
            </a:r>
            <a:r>
              <a:rPr lang="en-US" sz="1600" dirty="0"/>
              <a:t>a</a:t>
            </a:r>
            <a:r>
              <a:rPr lang="en-US" sz="1600" dirty="0" smtClean="0"/>
              <a:t>b</a:t>
            </a:r>
            <a:r>
              <a:rPr lang="en-US" sz="1600" baseline="30000" dirty="0" smtClean="0"/>
              <a:t>-1 </a:t>
            </a:r>
            <a:r>
              <a:rPr lang="en-US" sz="1600" dirty="0" smtClean="0"/>
              <a:t>in 2035</a:t>
            </a:r>
          </a:p>
          <a:p>
            <a:pPr lvl="3"/>
            <a:r>
              <a:rPr lang="en-US" sz="1600" dirty="0" smtClean="0"/>
              <a:t>It could also deliver 1 </a:t>
            </a:r>
            <a:r>
              <a:rPr lang="en-US" sz="1600" dirty="0"/>
              <a:t>a</a:t>
            </a:r>
            <a:r>
              <a:rPr lang="en-US" sz="1600" dirty="0" smtClean="0"/>
              <a:t>b</a:t>
            </a:r>
            <a:r>
              <a:rPr lang="en-US" sz="1600" baseline="30000" dirty="0" smtClean="0"/>
              <a:t>-1 </a:t>
            </a:r>
            <a:r>
              <a:rPr lang="en-US" sz="1600" dirty="0" smtClean="0"/>
              <a:t>in 2030</a:t>
            </a:r>
          </a:p>
          <a:p>
            <a:pPr lvl="1"/>
            <a:r>
              <a:rPr lang="en-US" sz="1600" dirty="0" smtClean="0"/>
              <a:t> The results of the LHC Run2 in 2018 might argue in one direction or the other</a:t>
            </a:r>
          </a:p>
          <a:p>
            <a:pPr lvl="2"/>
            <a:r>
              <a:rPr lang="en-US" sz="1600" dirty="0"/>
              <a:t>e</a:t>
            </a:r>
            <a:r>
              <a:rPr lang="en-US" sz="1600" dirty="0" smtClean="0"/>
              <a:t>.g., what do we do if there is no hint for new physics by then ?</a:t>
            </a: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4-5 August 2014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Physics at Future Colliders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21</a:t>
            </a:fld>
            <a:endParaRPr lang="en-US" alt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321932" y="1676400"/>
            <a:ext cx="8567774" cy="3307118"/>
            <a:chOff x="476311" y="1566926"/>
            <a:chExt cx="8567774" cy="3307118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76311" y="1566926"/>
              <a:ext cx="5382862" cy="33071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TextBox 9"/>
            <p:cNvSpPr txBox="1"/>
            <p:nvPr/>
          </p:nvSpPr>
          <p:spPr>
            <a:xfrm>
              <a:off x="6151595" y="3458416"/>
              <a:ext cx="2892490" cy="584776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GB" sz="1600" dirty="0" smtClean="0">
                  <a:solidFill>
                    <a:schemeClr val="bg1"/>
                  </a:solidFill>
                  <a:latin typeface="+mn-lt"/>
                </a:rPr>
                <a:t>By continuous performance improvement and consolidation</a:t>
              </a:r>
              <a:endParaRPr lang="en-GB" sz="160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151595" y="2220684"/>
              <a:ext cx="2689584" cy="369332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r>
                <a:rPr lang="en-GB" sz="1800" dirty="0" smtClean="0">
                  <a:solidFill>
                    <a:schemeClr val="bg1"/>
                  </a:solidFill>
                  <a:latin typeface="+mn-lt"/>
                </a:rPr>
                <a:t>By implementing HL-LHC</a:t>
              </a:r>
              <a:endParaRPr lang="en-GB" sz="1800" dirty="0">
                <a:solidFill>
                  <a:schemeClr val="bg1"/>
                </a:solidFill>
                <a:latin typeface="+mn-lt"/>
              </a:endParaRPr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>
              <a:off x="5959800" y="2540011"/>
              <a:ext cx="0" cy="970244"/>
            </a:xfrm>
            <a:prstGeom prst="straightConnector1">
              <a:avLst/>
            </a:prstGeom>
            <a:ln>
              <a:solidFill>
                <a:srgbClr val="FF00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ight Arrow 12"/>
            <p:cNvSpPr/>
            <p:nvPr/>
          </p:nvSpPr>
          <p:spPr>
            <a:xfrm>
              <a:off x="5700157" y="2315168"/>
              <a:ext cx="401605" cy="170013"/>
            </a:xfrm>
            <a:prstGeom prst="rightArrow">
              <a:avLst/>
            </a:prstGeom>
            <a:solidFill>
              <a:srgbClr val="C00000"/>
            </a:solidFill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ight Arrow 13"/>
            <p:cNvSpPr/>
            <p:nvPr/>
          </p:nvSpPr>
          <p:spPr>
            <a:xfrm>
              <a:off x="5701584" y="3540258"/>
              <a:ext cx="401605" cy="170013"/>
            </a:xfrm>
            <a:prstGeom prst="rightArrow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959800" y="2820205"/>
              <a:ext cx="23284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800" dirty="0" smtClean="0">
                  <a:solidFill>
                    <a:srgbClr val="FF0000"/>
                  </a:solidFill>
                  <a:latin typeface="+mn-lt"/>
                </a:rPr>
                <a:t> </a:t>
              </a:r>
              <a:r>
                <a:rPr lang="en-GB" sz="1800" dirty="0">
                  <a:solidFill>
                    <a:srgbClr val="FF0000"/>
                  </a:solidFill>
                  <a:latin typeface="+mn-lt"/>
                </a:rPr>
                <a:t>A</a:t>
              </a:r>
              <a:r>
                <a:rPr lang="en-GB" sz="1800" dirty="0" smtClean="0">
                  <a:solidFill>
                    <a:srgbClr val="FF0000"/>
                  </a:solidFill>
                  <a:latin typeface="+mn-lt"/>
                </a:rPr>
                <a:t> factor ~2.3</a:t>
              </a:r>
              <a:endParaRPr lang="en-GB" sz="1800" dirty="0">
                <a:solidFill>
                  <a:srgbClr val="FF0000"/>
                </a:solidFill>
                <a:latin typeface="+mn-lt"/>
              </a:endParaRPr>
            </a:p>
          </p:txBody>
        </p:sp>
      </p:grpSp>
      <p:sp>
        <p:nvSpPr>
          <p:cNvPr id="17" name="Oval 16"/>
          <p:cNvSpPr/>
          <p:nvPr/>
        </p:nvSpPr>
        <p:spPr bwMode="auto">
          <a:xfrm>
            <a:off x="4114800" y="4526318"/>
            <a:ext cx="1589994" cy="4572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90600" y="3810000"/>
            <a:ext cx="7626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30 fb</a:t>
            </a:r>
            <a:r>
              <a:rPr lang="en-US" sz="1600" baseline="30000" dirty="0" smtClean="0"/>
              <a:t>-1</a:t>
            </a:r>
            <a:endParaRPr lang="en-US" sz="1600" dirty="0"/>
          </a:p>
        </p:txBody>
      </p:sp>
      <p:cxnSp>
        <p:nvCxnSpPr>
          <p:cNvPr id="19" name="Straight Arrow Connector 18"/>
          <p:cNvCxnSpPr/>
          <p:nvPr/>
        </p:nvCxnSpPr>
        <p:spPr bwMode="auto">
          <a:xfrm>
            <a:off x="1371600" y="4152666"/>
            <a:ext cx="0" cy="37365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2" name="TextBox 21"/>
          <p:cNvSpPr txBox="1"/>
          <p:nvPr/>
        </p:nvSpPr>
        <p:spPr>
          <a:xfrm>
            <a:off x="2552238" y="3505200"/>
            <a:ext cx="8767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350 fb</a:t>
            </a:r>
            <a:r>
              <a:rPr lang="en-US" sz="1600" baseline="30000" dirty="0" smtClean="0"/>
              <a:t>-1</a:t>
            </a:r>
            <a:endParaRPr lang="en-US" sz="1600" dirty="0"/>
          </a:p>
        </p:txBody>
      </p:sp>
      <p:cxnSp>
        <p:nvCxnSpPr>
          <p:cNvPr id="23" name="Straight Arrow Connector 22"/>
          <p:cNvCxnSpPr/>
          <p:nvPr/>
        </p:nvCxnSpPr>
        <p:spPr bwMode="auto">
          <a:xfrm>
            <a:off x="2895600" y="3847866"/>
            <a:ext cx="0" cy="37365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5" name="TextBox 24"/>
          <p:cNvSpPr txBox="1"/>
          <p:nvPr/>
        </p:nvSpPr>
        <p:spPr>
          <a:xfrm>
            <a:off x="4876524" y="1676400"/>
            <a:ext cx="9908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3000 fb</a:t>
            </a:r>
            <a:r>
              <a:rPr lang="en-US" sz="1600" baseline="30000" dirty="0" smtClean="0"/>
              <a:t>-1</a:t>
            </a:r>
            <a:endParaRPr lang="en-US" sz="1600" dirty="0"/>
          </a:p>
        </p:txBody>
      </p:sp>
      <p:cxnSp>
        <p:nvCxnSpPr>
          <p:cNvPr id="26" name="Straight Arrow Connector 25"/>
          <p:cNvCxnSpPr/>
          <p:nvPr/>
        </p:nvCxnSpPr>
        <p:spPr bwMode="auto">
          <a:xfrm>
            <a:off x="5332704" y="2014954"/>
            <a:ext cx="0" cy="37365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7" name="TextBox 26"/>
          <p:cNvSpPr txBox="1"/>
          <p:nvPr/>
        </p:nvSpPr>
        <p:spPr>
          <a:xfrm>
            <a:off x="1752600" y="3657600"/>
            <a:ext cx="8767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100 fb</a:t>
            </a:r>
            <a:r>
              <a:rPr lang="en-US" sz="1600" baseline="30000" dirty="0" smtClean="0"/>
              <a:t>-1</a:t>
            </a:r>
            <a:endParaRPr lang="en-US" sz="1600" dirty="0"/>
          </a:p>
        </p:txBody>
      </p:sp>
      <p:cxnSp>
        <p:nvCxnSpPr>
          <p:cNvPr id="28" name="Straight Arrow Connector 27"/>
          <p:cNvCxnSpPr/>
          <p:nvPr/>
        </p:nvCxnSpPr>
        <p:spPr bwMode="auto">
          <a:xfrm>
            <a:off x="2133600" y="4000266"/>
            <a:ext cx="0" cy="37365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469965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 on pile-up interactions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Two very distinct stages of operation, indeed</a:t>
            </a:r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marL="457200" lvl="1" indent="0">
              <a:buNone/>
            </a:pPr>
            <a:endParaRPr lang="en-US" sz="1600" dirty="0" smtClean="0"/>
          </a:p>
          <a:p>
            <a:pPr lvl="1"/>
            <a:endParaRPr lang="en-US" sz="1600" dirty="0" smtClean="0"/>
          </a:p>
          <a:p>
            <a:pPr lvl="1"/>
            <a:r>
              <a:rPr lang="en-US" sz="1600" dirty="0" smtClean="0"/>
              <a:t>LHC Run 2 (and, to a lesser extent, Run 3) </a:t>
            </a:r>
          </a:p>
          <a:p>
            <a:pPr lvl="2"/>
            <a:r>
              <a:rPr lang="en-US" sz="1600" dirty="0"/>
              <a:t>C</a:t>
            </a:r>
            <a:r>
              <a:rPr lang="en-US" sz="1600" dirty="0" smtClean="0"/>
              <a:t>onditions similar to those of LHC Run 1 for “in-time” pile-up</a:t>
            </a:r>
          </a:p>
          <a:p>
            <a:pPr lvl="3"/>
            <a:r>
              <a:rPr lang="en-US" sz="1600" dirty="0"/>
              <a:t>I</a:t>
            </a:r>
            <a:r>
              <a:rPr lang="en-US" sz="1600" dirty="0" smtClean="0"/>
              <a:t>ncrease of “out-of-time” pile-up from the 50 </a:t>
            </a:r>
            <a:r>
              <a:rPr lang="en-US" sz="1600" dirty="0"/>
              <a:t>→ </a:t>
            </a:r>
            <a:r>
              <a:rPr lang="en-US" sz="1600" dirty="0" smtClean="0"/>
              <a:t>25 ns bunch separation</a:t>
            </a:r>
          </a:p>
          <a:p>
            <a:pPr lvl="1"/>
            <a:r>
              <a:rPr lang="en-US" sz="1600" dirty="0" smtClean="0"/>
              <a:t>HL-LHC</a:t>
            </a:r>
          </a:p>
          <a:p>
            <a:pPr lvl="2"/>
            <a:r>
              <a:rPr lang="en-US" sz="1600" dirty="0" smtClean="0"/>
              <a:t>Tremendous increase of “in-time” and “out-of-time” pile-up</a:t>
            </a:r>
          </a:p>
          <a:p>
            <a:pPr lvl="1"/>
            <a:endParaRPr lang="en-US" sz="1600" dirty="0" smtClean="0"/>
          </a:p>
          <a:p>
            <a:pPr marL="0" indent="0">
              <a:buNone/>
            </a:pPr>
            <a:endParaRPr lang="en-US" sz="1200" dirty="0" smtClean="0"/>
          </a:p>
          <a:p>
            <a:pPr lvl="2"/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4-5 August 2014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Physics at Future Colliders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22</a:t>
            </a:fld>
            <a:endParaRPr lang="en-US" alt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312943"/>
            <a:ext cx="8991600" cy="264945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596436" y="2590800"/>
            <a:ext cx="1518364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b="1" dirty="0" smtClean="0">
                <a:solidFill>
                  <a:srgbClr val="CC0099"/>
                </a:solidFill>
                <a:latin typeface="+mn-lt"/>
              </a:rPr>
              <a:t>1</a:t>
            </a:r>
            <a:r>
              <a:rPr lang="en-US" sz="1800" b="1" dirty="0" smtClean="0">
                <a:solidFill>
                  <a:srgbClr val="CC0099"/>
                </a:solidFill>
                <a:latin typeface="+mn-lt"/>
                <a:ea typeface="ＭＳ ゴシック"/>
                <a:cs typeface="ＭＳ ゴシック"/>
                <a:sym typeface="Zapf Dingbats"/>
              </a:rPr>
              <a:t>×10</a:t>
            </a:r>
            <a:r>
              <a:rPr lang="en-US" sz="1800" b="1" baseline="30000" dirty="0" smtClean="0">
                <a:solidFill>
                  <a:srgbClr val="CC0099"/>
                </a:solidFill>
                <a:latin typeface="+mn-lt"/>
                <a:ea typeface="ＭＳ ゴシック"/>
                <a:cs typeface="ＭＳ ゴシック"/>
                <a:sym typeface="Zapf Dingbats"/>
              </a:rPr>
              <a:t>34</a:t>
            </a:r>
            <a:r>
              <a:rPr lang="en-US" sz="1800" b="1" dirty="0" smtClean="0">
                <a:solidFill>
                  <a:srgbClr val="CC0099"/>
                </a:solidFill>
                <a:latin typeface="+mn-lt"/>
                <a:ea typeface="ＭＳ ゴシック"/>
                <a:cs typeface="ＭＳ ゴシック"/>
                <a:sym typeface="Zapf Dingbats"/>
              </a:rPr>
              <a:t> cm</a:t>
            </a:r>
            <a:r>
              <a:rPr lang="en-US" sz="1800" b="1" baseline="30000" dirty="0" smtClean="0">
                <a:solidFill>
                  <a:srgbClr val="CC0099"/>
                </a:solidFill>
                <a:latin typeface="+mn-lt"/>
                <a:ea typeface="ＭＳ ゴシック"/>
                <a:cs typeface="ＭＳ ゴシック"/>
                <a:sym typeface="Zapf Dingbats"/>
              </a:rPr>
              <a:t>-2</a:t>
            </a:r>
            <a:r>
              <a:rPr lang="en-US" sz="1800" b="1" dirty="0" smtClean="0">
                <a:solidFill>
                  <a:srgbClr val="CC0099"/>
                </a:solidFill>
                <a:latin typeface="+mn-lt"/>
                <a:ea typeface="ＭＳ ゴシック"/>
                <a:cs typeface="ＭＳ ゴシック"/>
                <a:sym typeface="Zapf Dingbats"/>
              </a:rPr>
              <a:t>s</a:t>
            </a:r>
            <a:r>
              <a:rPr lang="en-US" sz="1800" b="1" baseline="30000" dirty="0" smtClean="0">
                <a:solidFill>
                  <a:srgbClr val="CC0099"/>
                </a:solidFill>
                <a:latin typeface="+mn-lt"/>
                <a:ea typeface="ＭＳ ゴシック"/>
                <a:cs typeface="ＭＳ ゴシック"/>
                <a:sym typeface="Zapf Dingbats"/>
              </a:rPr>
              <a:t>-1</a:t>
            </a:r>
            <a:endParaRPr lang="en-US" sz="1800" b="1" dirty="0" smtClean="0">
              <a:solidFill>
                <a:srgbClr val="CC0099"/>
              </a:solidFill>
              <a:latin typeface="+mn-lt"/>
              <a:ea typeface="ＭＳ ゴシック"/>
              <a:cs typeface="ＭＳ ゴシック"/>
              <a:sym typeface="Zapf Dingbats"/>
            </a:endParaRPr>
          </a:p>
          <a:p>
            <a:pPr algn="ctr"/>
            <a:r>
              <a:rPr lang="en-US" sz="2000" b="1" dirty="0" smtClean="0">
                <a:solidFill>
                  <a:srgbClr val="CC0099"/>
                </a:solidFill>
                <a:latin typeface="+mn-lt"/>
                <a:ea typeface="ＭＳ ゴシック"/>
                <a:cs typeface="ＭＳ ゴシック"/>
                <a:sym typeface="Zapf Dingbats"/>
              </a:rPr>
              <a:t>&lt;PU&gt; ~ 25</a:t>
            </a:r>
            <a:endParaRPr lang="en-US" sz="2000" b="1" dirty="0">
              <a:solidFill>
                <a:srgbClr val="CC0099"/>
              </a:solidFill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34000" y="2590800"/>
            <a:ext cx="1518364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b="1" dirty="0">
                <a:solidFill>
                  <a:srgbClr val="009900"/>
                </a:solidFill>
                <a:latin typeface="+mn-lt"/>
                <a:sym typeface="Zapf Dingbats"/>
              </a:rPr>
              <a:t>2</a:t>
            </a:r>
            <a:r>
              <a:rPr lang="en-US" sz="1800" b="1" dirty="0" smtClean="0">
                <a:solidFill>
                  <a:srgbClr val="009900"/>
                </a:solidFill>
                <a:latin typeface="+mn-lt"/>
                <a:ea typeface="ＭＳ ゴシック"/>
                <a:cs typeface="ＭＳ ゴシック"/>
                <a:sym typeface="Zapf Dingbats"/>
              </a:rPr>
              <a:t>×10</a:t>
            </a:r>
            <a:r>
              <a:rPr lang="en-US" sz="1800" b="1" baseline="30000" dirty="0" smtClean="0">
                <a:solidFill>
                  <a:srgbClr val="009900"/>
                </a:solidFill>
                <a:latin typeface="+mn-lt"/>
                <a:ea typeface="ＭＳ ゴシック"/>
                <a:cs typeface="ＭＳ ゴシック"/>
                <a:sym typeface="Zapf Dingbats"/>
              </a:rPr>
              <a:t>34</a:t>
            </a:r>
            <a:r>
              <a:rPr lang="en-US" sz="1800" b="1" dirty="0" smtClean="0">
                <a:solidFill>
                  <a:srgbClr val="009900"/>
                </a:solidFill>
                <a:latin typeface="+mn-lt"/>
                <a:ea typeface="ＭＳ ゴシック"/>
                <a:cs typeface="ＭＳ ゴシック"/>
                <a:sym typeface="Zapf Dingbats"/>
              </a:rPr>
              <a:t> cm</a:t>
            </a:r>
            <a:r>
              <a:rPr lang="en-US" sz="1800" b="1" baseline="30000" dirty="0" smtClean="0">
                <a:solidFill>
                  <a:srgbClr val="009900"/>
                </a:solidFill>
                <a:latin typeface="+mn-lt"/>
                <a:ea typeface="ＭＳ ゴシック"/>
                <a:cs typeface="ＭＳ ゴシック"/>
                <a:sym typeface="Zapf Dingbats"/>
              </a:rPr>
              <a:t>-2</a:t>
            </a:r>
            <a:r>
              <a:rPr lang="en-US" sz="1800" b="1" dirty="0" smtClean="0">
                <a:solidFill>
                  <a:srgbClr val="009900"/>
                </a:solidFill>
                <a:latin typeface="+mn-lt"/>
                <a:ea typeface="ＭＳ ゴシック"/>
                <a:cs typeface="ＭＳ ゴシック"/>
                <a:sym typeface="Zapf Dingbats"/>
              </a:rPr>
              <a:t>s</a:t>
            </a:r>
            <a:r>
              <a:rPr lang="en-US" sz="1800" b="1" baseline="30000" dirty="0" smtClean="0">
                <a:solidFill>
                  <a:srgbClr val="009900"/>
                </a:solidFill>
                <a:latin typeface="+mn-lt"/>
                <a:ea typeface="ＭＳ ゴシック"/>
                <a:cs typeface="ＭＳ ゴシック"/>
                <a:sym typeface="Zapf Dingbats"/>
              </a:rPr>
              <a:t>-1</a:t>
            </a:r>
            <a:endParaRPr lang="en-US" sz="1800" b="1" dirty="0" smtClean="0">
              <a:solidFill>
                <a:srgbClr val="009900"/>
              </a:solidFill>
              <a:latin typeface="+mn-lt"/>
              <a:ea typeface="ＭＳ ゴシック"/>
              <a:cs typeface="ＭＳ ゴシック"/>
              <a:sym typeface="Zapf Dingbats"/>
            </a:endParaRPr>
          </a:p>
          <a:p>
            <a:pPr algn="ctr"/>
            <a:r>
              <a:rPr lang="en-US" sz="2000" b="1" dirty="0" smtClean="0">
                <a:solidFill>
                  <a:srgbClr val="009900"/>
                </a:solidFill>
                <a:latin typeface="+mn-lt"/>
                <a:ea typeface="ＭＳ ゴシック"/>
                <a:cs typeface="ＭＳ ゴシック"/>
                <a:sym typeface="Zapf Dingbats"/>
              </a:rPr>
              <a:t>&lt;PU&gt; ~ 50</a:t>
            </a:r>
            <a:endParaRPr lang="en-US" sz="2000" b="1" dirty="0">
              <a:solidFill>
                <a:srgbClr val="009900"/>
              </a:solidFill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701836" y="2590800"/>
            <a:ext cx="1518364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b="1" dirty="0" smtClean="0">
                <a:solidFill>
                  <a:srgbClr val="FF0000"/>
                </a:solidFill>
                <a:latin typeface="+mn-lt"/>
                <a:sym typeface="Zapf Dingbats"/>
              </a:rPr>
              <a:t>5</a:t>
            </a:r>
            <a:r>
              <a:rPr lang="en-US" sz="1800" b="1" dirty="0" smtClean="0">
                <a:solidFill>
                  <a:srgbClr val="FF0000"/>
                </a:solidFill>
                <a:latin typeface="+mn-lt"/>
                <a:ea typeface="ＭＳ ゴシック"/>
                <a:cs typeface="ＭＳ ゴシック"/>
                <a:sym typeface="Zapf Dingbats"/>
              </a:rPr>
              <a:t>×10</a:t>
            </a:r>
            <a:r>
              <a:rPr lang="en-US" sz="1800" b="1" baseline="30000" dirty="0" smtClean="0">
                <a:solidFill>
                  <a:srgbClr val="FF0000"/>
                </a:solidFill>
                <a:latin typeface="+mn-lt"/>
                <a:ea typeface="ＭＳ ゴシック"/>
                <a:cs typeface="ＭＳ ゴシック"/>
                <a:sym typeface="Zapf Dingbats"/>
              </a:rPr>
              <a:t>34</a:t>
            </a:r>
            <a:r>
              <a:rPr lang="en-US" sz="1800" b="1" dirty="0" smtClean="0">
                <a:solidFill>
                  <a:srgbClr val="FF0000"/>
                </a:solidFill>
                <a:latin typeface="+mn-lt"/>
                <a:ea typeface="ＭＳ ゴシック"/>
                <a:cs typeface="ＭＳ ゴシック"/>
                <a:sym typeface="Zapf Dingbats"/>
              </a:rPr>
              <a:t> cm</a:t>
            </a:r>
            <a:r>
              <a:rPr lang="en-US" sz="1800" b="1" baseline="30000" dirty="0" smtClean="0">
                <a:solidFill>
                  <a:srgbClr val="FF0000"/>
                </a:solidFill>
                <a:latin typeface="+mn-lt"/>
                <a:ea typeface="ＭＳ ゴシック"/>
                <a:cs typeface="ＭＳ ゴシック"/>
                <a:sym typeface="Zapf Dingbats"/>
              </a:rPr>
              <a:t>-2</a:t>
            </a:r>
            <a:r>
              <a:rPr lang="en-US" sz="1800" b="1" dirty="0" smtClean="0">
                <a:solidFill>
                  <a:srgbClr val="FF0000"/>
                </a:solidFill>
                <a:latin typeface="+mn-lt"/>
                <a:ea typeface="ＭＳ ゴシック"/>
                <a:cs typeface="ＭＳ ゴシック"/>
                <a:sym typeface="Zapf Dingbats"/>
              </a:rPr>
              <a:t>s</a:t>
            </a:r>
            <a:r>
              <a:rPr lang="en-US" sz="1800" b="1" baseline="30000" dirty="0" smtClean="0">
                <a:solidFill>
                  <a:srgbClr val="FF0000"/>
                </a:solidFill>
                <a:latin typeface="+mn-lt"/>
                <a:ea typeface="ＭＳ ゴシック"/>
                <a:cs typeface="ＭＳ ゴシック"/>
                <a:sym typeface="Zapf Dingbats"/>
              </a:rPr>
              <a:t>-1</a:t>
            </a:r>
            <a:endParaRPr lang="en-US" sz="1800" b="1" dirty="0" smtClean="0">
              <a:solidFill>
                <a:srgbClr val="FF0000"/>
              </a:solidFill>
              <a:latin typeface="+mn-lt"/>
              <a:ea typeface="ＭＳ ゴシック"/>
              <a:cs typeface="ＭＳ ゴシック"/>
              <a:sym typeface="Zapf Dingbats"/>
            </a:endParaRPr>
          </a:p>
          <a:p>
            <a:pPr algn="ctr"/>
            <a:r>
              <a:rPr lang="en-US" sz="2000" b="1" dirty="0" smtClean="0">
                <a:solidFill>
                  <a:srgbClr val="FF0000"/>
                </a:solidFill>
                <a:latin typeface="+mn-lt"/>
                <a:ea typeface="ＭＳ ゴシック"/>
                <a:cs typeface="ＭＳ ゴシック"/>
                <a:sym typeface="Zapf Dingbats"/>
              </a:rPr>
              <a:t>&lt;PU&gt; ~ 140</a:t>
            </a:r>
            <a:endParaRPr lang="en-US" sz="20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23372" y="3959423"/>
            <a:ext cx="13388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996633"/>
                </a:solidFill>
                <a:latin typeface="+mn-lt"/>
              </a:rPr>
              <a:t>LS1: 2013-2014</a:t>
            </a:r>
            <a:endParaRPr lang="en-US" sz="1400" b="1" dirty="0">
              <a:solidFill>
                <a:srgbClr val="996633"/>
              </a:solidFill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250561" y="3959423"/>
            <a:ext cx="9310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996633"/>
                </a:solidFill>
                <a:latin typeface="+mn-lt"/>
              </a:rPr>
              <a:t>LS2: 2018</a:t>
            </a:r>
            <a:endParaRPr lang="en-US" sz="1400" b="1" dirty="0">
              <a:solidFill>
                <a:srgbClr val="996633"/>
              </a:solidFill>
              <a:latin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162800" y="3962400"/>
            <a:ext cx="13193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996633"/>
                </a:solidFill>
                <a:latin typeface="+mn-lt"/>
              </a:rPr>
              <a:t>LS3: 2022-2023</a:t>
            </a:r>
            <a:endParaRPr lang="en-US" sz="1400" b="1" dirty="0">
              <a:solidFill>
                <a:srgbClr val="996633"/>
              </a:solidFill>
              <a:latin typeface="+mn-lt"/>
            </a:endParaRPr>
          </a:p>
        </p:txBody>
      </p:sp>
      <p:sp>
        <p:nvSpPr>
          <p:cNvPr id="16" name="Right Arrow 15"/>
          <p:cNvSpPr/>
          <p:nvPr/>
        </p:nvSpPr>
        <p:spPr bwMode="auto">
          <a:xfrm>
            <a:off x="2362200" y="3962400"/>
            <a:ext cx="1888361" cy="307777"/>
          </a:xfrm>
          <a:prstGeom prst="rightArrow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Right Arrow 16"/>
          <p:cNvSpPr/>
          <p:nvPr/>
        </p:nvSpPr>
        <p:spPr bwMode="auto">
          <a:xfrm>
            <a:off x="5274439" y="3962401"/>
            <a:ext cx="1888361" cy="304800"/>
          </a:xfrm>
          <a:prstGeom prst="rightArrow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362200" y="4126468"/>
            <a:ext cx="1774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b="1" dirty="0" smtClean="0">
                <a:solidFill>
                  <a:srgbClr val="009900"/>
                </a:solidFill>
                <a:latin typeface="+mn-lt"/>
                <a:sym typeface="Zapf Dingbats"/>
              </a:rPr>
              <a:t>Data: 2015-2017</a:t>
            </a:r>
            <a:endParaRPr lang="en-US" sz="1800" b="1" dirty="0" smtClean="0">
              <a:solidFill>
                <a:srgbClr val="009900"/>
              </a:solidFill>
              <a:latin typeface="+mn-lt"/>
              <a:ea typeface="ＭＳ ゴシック"/>
              <a:cs typeface="ＭＳ ゴシック"/>
              <a:sym typeface="Zapf Dingbat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253936" y="4126468"/>
            <a:ext cx="17825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b="1" dirty="0" smtClean="0">
                <a:solidFill>
                  <a:srgbClr val="009900"/>
                </a:solidFill>
                <a:latin typeface="+mn-lt"/>
                <a:sym typeface="Zapf Dingbats"/>
              </a:rPr>
              <a:t>Data: 2019-2022</a:t>
            </a:r>
            <a:endParaRPr lang="en-US" sz="1800" b="1" dirty="0" smtClean="0">
              <a:solidFill>
                <a:srgbClr val="009900"/>
              </a:solidFill>
              <a:latin typeface="+mn-lt"/>
              <a:ea typeface="ＭＳ ゴシック"/>
              <a:cs typeface="ＭＳ ゴシック"/>
              <a:sym typeface="Zapf Dingbats"/>
            </a:endParaRPr>
          </a:p>
        </p:txBody>
      </p:sp>
      <p:sp>
        <p:nvSpPr>
          <p:cNvPr id="20" name="Right Arrow 19"/>
          <p:cNvSpPr/>
          <p:nvPr/>
        </p:nvSpPr>
        <p:spPr bwMode="auto">
          <a:xfrm>
            <a:off x="8458200" y="4038600"/>
            <a:ext cx="685800" cy="191869"/>
          </a:xfrm>
          <a:prstGeom prst="rightArrow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458200" y="4114800"/>
            <a:ext cx="6688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b="1" dirty="0" smtClean="0">
                <a:solidFill>
                  <a:srgbClr val="009900"/>
                </a:solidFill>
                <a:latin typeface="+mn-lt"/>
                <a:sym typeface="Zapf Dingbats"/>
              </a:rPr>
              <a:t>Data</a:t>
            </a:r>
            <a:endParaRPr lang="en-US" sz="1800" b="1" dirty="0" smtClean="0">
              <a:solidFill>
                <a:srgbClr val="009900"/>
              </a:solidFill>
              <a:latin typeface="+mn-lt"/>
              <a:ea typeface="ＭＳ ゴシック"/>
              <a:cs typeface="ＭＳ ゴシック"/>
              <a:sym typeface="Zapf Dingbat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2400" y="1535668"/>
            <a:ext cx="6866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50 ns</a:t>
            </a:r>
            <a:endParaRPr lang="en-US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2971800" y="1535668"/>
            <a:ext cx="6866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C0099"/>
                </a:solidFill>
              </a:rPr>
              <a:t>25 ns</a:t>
            </a:r>
            <a:endParaRPr lang="en-US" sz="1600" dirty="0">
              <a:solidFill>
                <a:srgbClr val="CC0099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714194" y="1524000"/>
            <a:ext cx="6866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9900"/>
                </a:solidFill>
              </a:rPr>
              <a:t>25 ns</a:t>
            </a:r>
            <a:endParaRPr lang="en-US" sz="1600" dirty="0">
              <a:solidFill>
                <a:srgbClr val="0099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457394" y="1185446"/>
            <a:ext cx="6866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25 ns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4260" y="2646402"/>
            <a:ext cx="118494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latin typeface="+mn-lt"/>
                <a:sym typeface="Zapf Dingbats"/>
              </a:rPr>
              <a:t>5</a:t>
            </a:r>
            <a:r>
              <a:rPr lang="en-US" sz="1400" dirty="0" smtClean="0">
                <a:latin typeface="+mn-lt"/>
                <a:ea typeface="ＭＳ ゴシック"/>
                <a:cs typeface="ＭＳ ゴシック"/>
                <a:sym typeface="Zapf Dingbats"/>
              </a:rPr>
              <a:t>×10</a:t>
            </a:r>
            <a:r>
              <a:rPr lang="en-US" sz="1400" baseline="30000" dirty="0" smtClean="0">
                <a:latin typeface="+mn-lt"/>
                <a:ea typeface="ＭＳ ゴシック"/>
                <a:cs typeface="ＭＳ ゴシック"/>
                <a:sym typeface="Zapf Dingbats"/>
              </a:rPr>
              <a:t>33</a:t>
            </a:r>
            <a:r>
              <a:rPr lang="en-US" sz="1400" dirty="0" smtClean="0">
                <a:latin typeface="+mn-lt"/>
                <a:ea typeface="ＭＳ ゴシック"/>
                <a:cs typeface="ＭＳ ゴシック"/>
                <a:sym typeface="Zapf Dingbats"/>
              </a:rPr>
              <a:t> cm</a:t>
            </a:r>
            <a:r>
              <a:rPr lang="en-US" sz="1400" baseline="30000" dirty="0" smtClean="0">
                <a:latin typeface="+mn-lt"/>
                <a:ea typeface="ＭＳ ゴシック"/>
                <a:cs typeface="ＭＳ ゴシック"/>
                <a:sym typeface="Zapf Dingbats"/>
              </a:rPr>
              <a:t>-2</a:t>
            </a:r>
            <a:r>
              <a:rPr lang="en-US" sz="1400" dirty="0" smtClean="0">
                <a:latin typeface="+mn-lt"/>
                <a:ea typeface="ＭＳ ゴシック"/>
                <a:cs typeface="ＭＳ ゴシック"/>
                <a:sym typeface="Zapf Dingbats"/>
              </a:rPr>
              <a:t>s</a:t>
            </a:r>
            <a:r>
              <a:rPr lang="en-US" sz="1400" baseline="30000" dirty="0" smtClean="0">
                <a:latin typeface="+mn-lt"/>
                <a:ea typeface="ＭＳ ゴシック"/>
                <a:cs typeface="ＭＳ ゴシック"/>
                <a:sym typeface="Zapf Dingbats"/>
              </a:rPr>
              <a:t>-1</a:t>
            </a:r>
            <a:endParaRPr lang="en-US" sz="1400" dirty="0" smtClean="0">
              <a:latin typeface="+mn-lt"/>
              <a:ea typeface="ＭＳ ゴシック"/>
              <a:cs typeface="ＭＳ ゴシック"/>
              <a:sym typeface="Zapf Dingbats"/>
            </a:endParaRPr>
          </a:p>
          <a:p>
            <a:pPr algn="ctr"/>
            <a:r>
              <a:rPr lang="en-US" sz="1600" dirty="0" smtClean="0">
                <a:latin typeface="+mn-lt"/>
                <a:ea typeface="ＭＳ ゴシック"/>
                <a:cs typeface="ＭＳ ゴシック"/>
                <a:sym typeface="Zapf Dingbats"/>
              </a:rPr>
              <a:t>&lt;PU&gt; ~ 25</a:t>
            </a:r>
            <a:endParaRPr lang="en-US" sz="1600" dirty="0">
              <a:latin typeface="+mn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362200" y="2057400"/>
            <a:ext cx="74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b="1" dirty="0" smtClean="0">
                <a:solidFill>
                  <a:srgbClr val="CC0099"/>
                </a:solidFill>
                <a:latin typeface="+mn-lt"/>
                <a:ea typeface="ＭＳ ゴシック"/>
                <a:cs typeface="ＭＳ ゴシック"/>
                <a:sym typeface="Zapf Dingbats"/>
              </a:rPr>
              <a:t>Run 2</a:t>
            </a:r>
            <a:endParaRPr lang="en-US" sz="1800" b="1" dirty="0">
              <a:solidFill>
                <a:srgbClr val="CC0099"/>
              </a:solidFill>
              <a:latin typeface="+mn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203381" y="2057400"/>
            <a:ext cx="74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b="1" dirty="0" smtClean="0">
                <a:solidFill>
                  <a:srgbClr val="009900"/>
                </a:solidFill>
                <a:latin typeface="+mn-lt"/>
                <a:ea typeface="ＭＳ ゴシック"/>
                <a:cs typeface="ＭＳ ゴシック"/>
                <a:sym typeface="Zapf Dingbats"/>
              </a:rPr>
              <a:t>Run 3</a:t>
            </a:r>
            <a:endParaRPr lang="en-US" sz="1800" b="1" dirty="0">
              <a:solidFill>
                <a:srgbClr val="009900"/>
              </a:solidFill>
              <a:latin typeface="+mn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24648" y="2054423"/>
            <a:ext cx="6505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latin typeface="+mn-lt"/>
                <a:ea typeface="ＭＳ ゴシック"/>
                <a:cs typeface="ＭＳ ゴシック"/>
                <a:sym typeface="Zapf Dingbats"/>
              </a:rPr>
              <a:t>Run 1</a:t>
            </a:r>
            <a:endParaRPr lang="en-US" sz="1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10006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528762"/>
            <a:ext cx="8077200" cy="47958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 on pile-up interactions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Why do we care ?</a:t>
            </a:r>
          </a:p>
          <a:p>
            <a:pPr lvl="1"/>
            <a:r>
              <a:rPr lang="en-US" sz="1600" dirty="0" smtClean="0"/>
              <a:t>A simulated H </a:t>
            </a:r>
            <a:r>
              <a:rPr lang="en-US" sz="1600" dirty="0"/>
              <a:t>→ </a:t>
            </a:r>
            <a:r>
              <a:rPr lang="en-US" sz="1600" dirty="0" smtClean="0"/>
              <a:t>ZZ </a:t>
            </a:r>
            <a:r>
              <a:rPr lang="en-US" sz="1600" dirty="0"/>
              <a:t>→ </a:t>
            </a:r>
            <a:r>
              <a:rPr lang="en-US" sz="1600" dirty="0" err="1" smtClean="0"/>
              <a:t>ee</a:t>
            </a:r>
            <a:r>
              <a:rPr lang="en-US" sz="1600" dirty="0" err="1" smtClean="0">
                <a:latin typeface="Symbol" charset="2"/>
                <a:cs typeface="Symbol" charset="2"/>
              </a:rPr>
              <a:t>mm</a:t>
            </a:r>
            <a:r>
              <a:rPr lang="en-US" sz="1600" dirty="0" smtClean="0"/>
              <a:t>  with 0, 2, 20 and 200 in-time PU events (</a:t>
            </a:r>
            <a:r>
              <a:rPr lang="en-US" sz="1600" dirty="0" err="1" smtClean="0"/>
              <a:t>p</a:t>
            </a:r>
            <a:r>
              <a:rPr lang="en-US" sz="1600" baseline="-25000" dirty="0" err="1" smtClean="0"/>
              <a:t>T</a:t>
            </a:r>
            <a:r>
              <a:rPr lang="en-US" sz="1600" baseline="30000" dirty="0" err="1" smtClean="0"/>
              <a:t>cut</a:t>
            </a:r>
            <a:r>
              <a:rPr lang="en-US" sz="1600" dirty="0" smtClean="0"/>
              <a:t> = 1 </a:t>
            </a:r>
            <a:r>
              <a:rPr lang="en-US" sz="1600" dirty="0" err="1" smtClean="0"/>
              <a:t>GeV</a:t>
            </a:r>
            <a:r>
              <a:rPr lang="en-US" sz="1600" dirty="0" smtClean="0"/>
              <a:t>)</a:t>
            </a:r>
          </a:p>
          <a:p>
            <a:pPr lvl="1"/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4-5 August 2014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Physics at Future Colliders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23</a:t>
            </a:fld>
            <a:endParaRPr lang="en-US" alt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4708" y="228601"/>
            <a:ext cx="4878092" cy="649189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368692" y="240268"/>
            <a:ext cx="4717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solidFill>
                  <a:schemeClr val="bg1"/>
                </a:solidFill>
                <a:latin typeface="+mn-lt"/>
              </a:rPr>
              <a:t>CMS real event with 78 reconstructed vertices</a:t>
            </a:r>
            <a:endParaRPr lang="en-US" sz="1800" b="1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85864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 on pile-up interactions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610600" cy="5378450"/>
          </a:xfrm>
        </p:spPr>
        <p:txBody>
          <a:bodyPr/>
          <a:lstStyle/>
          <a:p>
            <a:r>
              <a:rPr lang="en-US" sz="2000" dirty="0" smtClean="0"/>
              <a:t>Why do we care ? (cont’d)</a:t>
            </a:r>
          </a:p>
          <a:p>
            <a:pPr lvl="1"/>
            <a:r>
              <a:rPr lang="en-US" sz="1600" dirty="0" smtClean="0"/>
              <a:t>Interesting physics can be identified with</a:t>
            </a:r>
          </a:p>
          <a:p>
            <a:pPr lvl="2"/>
            <a:r>
              <a:rPr lang="en-US" sz="1600" dirty="0" smtClean="0"/>
              <a:t>Isolated leptons (e, </a:t>
            </a:r>
            <a:r>
              <a:rPr lang="en-US" sz="1600" dirty="0" smtClean="0">
                <a:latin typeface="Symbol" charset="2"/>
                <a:cs typeface="Symbol" charset="2"/>
              </a:rPr>
              <a:t>m, t</a:t>
            </a:r>
            <a:r>
              <a:rPr lang="en-US" sz="1600" dirty="0" smtClean="0"/>
              <a:t>) and photons</a:t>
            </a:r>
          </a:p>
          <a:p>
            <a:pPr lvl="2"/>
            <a:r>
              <a:rPr lang="en-US" sz="1600" dirty="0" smtClean="0"/>
              <a:t>Missing transverse energy (neutrinos, DM, …)</a:t>
            </a:r>
          </a:p>
          <a:p>
            <a:pPr lvl="2"/>
            <a:r>
              <a:rPr lang="en-US" sz="1600" dirty="0" smtClean="0"/>
              <a:t>High-</a:t>
            </a:r>
            <a:r>
              <a:rPr lang="en-US" sz="1600" dirty="0" err="1" smtClean="0"/>
              <a:t>p</a:t>
            </a:r>
            <a:r>
              <a:rPr lang="en-US" sz="1600" baseline="-25000" dirty="0" err="1" smtClean="0"/>
              <a:t>T</a:t>
            </a:r>
            <a:r>
              <a:rPr lang="en-US" sz="1600" dirty="0" smtClean="0"/>
              <a:t> b-quark jets</a:t>
            </a:r>
          </a:p>
          <a:p>
            <a:pPr lvl="3"/>
            <a:r>
              <a:rPr lang="en-US" sz="1600" dirty="0" smtClean="0"/>
              <a:t>Sign the presence of high-</a:t>
            </a:r>
            <a:r>
              <a:rPr lang="en-US" sz="1600" dirty="0" err="1" smtClean="0"/>
              <a:t>p</a:t>
            </a:r>
            <a:r>
              <a:rPr lang="en-US" sz="1600" baseline="-25000" dirty="0" err="1" smtClean="0"/>
              <a:t>T</a:t>
            </a:r>
            <a:r>
              <a:rPr lang="en-US" sz="1600" dirty="0" smtClean="0"/>
              <a:t> Z, W, H, and top – or DM particles –, which heavy new physics like to decay to</a:t>
            </a:r>
          </a:p>
          <a:p>
            <a:pPr lvl="1"/>
            <a:r>
              <a:rPr lang="en-US" sz="1600" dirty="0" smtClean="0"/>
              <a:t>If nothing is done, intense pile-up degrades </a:t>
            </a:r>
          </a:p>
          <a:p>
            <a:pPr lvl="2"/>
            <a:r>
              <a:rPr lang="en-US" sz="1600" dirty="0" smtClean="0"/>
              <a:t>The reconstruction of charged particle tracks</a:t>
            </a:r>
          </a:p>
          <a:p>
            <a:pPr lvl="3"/>
            <a:r>
              <a:rPr lang="en-US" sz="1500" dirty="0" smtClean="0"/>
              <a:t>CPU, Fakes, Efficiency, b tagging </a:t>
            </a:r>
          </a:p>
          <a:p>
            <a:pPr lvl="2"/>
            <a:r>
              <a:rPr lang="en-US" sz="1600" dirty="0" smtClean="0"/>
              <a:t>The separation of calorimetric clusters</a:t>
            </a:r>
          </a:p>
          <a:p>
            <a:pPr lvl="3"/>
            <a:r>
              <a:rPr lang="en-US" sz="1500" dirty="0" smtClean="0"/>
              <a:t>Particle flow reconstruction performance </a:t>
            </a:r>
          </a:p>
          <a:p>
            <a:pPr lvl="2"/>
            <a:r>
              <a:rPr lang="en-US" sz="1600" dirty="0" smtClean="0"/>
              <a:t>The effectiveness of isolation cuts</a:t>
            </a:r>
          </a:p>
          <a:p>
            <a:pPr lvl="3"/>
            <a:r>
              <a:rPr lang="en-US" sz="1500" dirty="0" smtClean="0"/>
              <a:t>Lepton selection</a:t>
            </a:r>
          </a:p>
          <a:p>
            <a:pPr lvl="2"/>
            <a:r>
              <a:rPr lang="en-US" sz="1600" dirty="0" smtClean="0"/>
              <a:t>The missing transverse energy resolution</a:t>
            </a:r>
          </a:p>
          <a:p>
            <a:pPr lvl="3"/>
            <a:r>
              <a:rPr lang="en-US" sz="1500" dirty="0" smtClean="0"/>
              <a:t>Dominated by pile-up + all the above</a:t>
            </a:r>
          </a:p>
          <a:p>
            <a:pPr lvl="2"/>
            <a:r>
              <a:rPr lang="en-US" sz="1600" dirty="0" smtClean="0"/>
              <a:t>The trigger capabilities – a killer !</a:t>
            </a:r>
          </a:p>
          <a:p>
            <a:pPr lvl="1"/>
            <a:r>
              <a:rPr lang="en-US" sz="1600" dirty="0"/>
              <a:t>Vigorous detector/trigger/</a:t>
            </a:r>
            <a:r>
              <a:rPr lang="en-US" sz="1600" dirty="0" smtClean="0"/>
              <a:t>software/algorithmic </a:t>
            </a:r>
            <a:r>
              <a:rPr lang="en-US" sz="1600" dirty="0"/>
              <a:t>upgrades </a:t>
            </a:r>
            <a:r>
              <a:rPr lang="en-US" sz="1600" dirty="0" smtClean="0"/>
              <a:t>required at HL-LHC</a:t>
            </a:r>
            <a:endParaRPr lang="en-US" sz="1600" dirty="0"/>
          </a:p>
          <a:p>
            <a:pPr lvl="3"/>
            <a:endParaRPr lang="en-US" sz="1500" dirty="0" smtClean="0"/>
          </a:p>
          <a:p>
            <a:pPr lvl="2"/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Frascati, 12 May 2014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Perspectives in High-Energy Physics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24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756726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Physics prospects with HL-LHC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Disclaimer</a:t>
            </a:r>
          </a:p>
          <a:p>
            <a:pPr lvl="1"/>
            <a:r>
              <a:rPr lang="en-US" sz="1600" dirty="0" smtClean="0"/>
              <a:t>The HL-LHC is not funded yet (~0.8 BCHF), and neither are the upgraded detectors</a:t>
            </a:r>
          </a:p>
          <a:p>
            <a:pPr lvl="2"/>
            <a:r>
              <a:rPr lang="en-US" sz="1600" dirty="0" smtClean="0"/>
              <a:t>Core cost estimated to be 250-300 MCHF for each detector</a:t>
            </a:r>
          </a:p>
          <a:p>
            <a:pPr lvl="1"/>
            <a:r>
              <a:rPr lang="en-US" sz="1600" dirty="0" smtClean="0"/>
              <a:t>The final design choices for the upgraded detectors are yet to be made</a:t>
            </a:r>
          </a:p>
          <a:p>
            <a:pPr lvl="1"/>
            <a:r>
              <a:rPr lang="en-US" sz="1600" dirty="0" smtClean="0"/>
              <a:t>As a consequence, full simulation of the upgraded detectors is not yet available</a:t>
            </a:r>
          </a:p>
          <a:p>
            <a:pPr lvl="2"/>
            <a:r>
              <a:rPr lang="en-US" sz="1600" dirty="0" smtClean="0"/>
              <a:t>Event reconstruction will need significant developments</a:t>
            </a:r>
          </a:p>
          <a:p>
            <a:pPr lvl="3"/>
            <a:r>
              <a:rPr lang="en-US" sz="1600" dirty="0" smtClean="0"/>
              <a:t>Future performance for physics studies can only be inferred</a:t>
            </a:r>
          </a:p>
          <a:p>
            <a:pPr lvl="3"/>
            <a:endParaRPr lang="en-US" sz="1600" dirty="0"/>
          </a:p>
          <a:p>
            <a:pPr lvl="1"/>
            <a:r>
              <a:rPr lang="en-US" sz="1600" dirty="0" smtClean="0"/>
              <a:t>The projections presented in the coming slides</a:t>
            </a:r>
          </a:p>
          <a:p>
            <a:pPr lvl="2"/>
            <a:r>
              <a:rPr lang="en-US" sz="1600" dirty="0" smtClean="0"/>
              <a:t>Are based on either parametric or fast simulations (or even extrapolations)</a:t>
            </a:r>
          </a:p>
          <a:p>
            <a:pPr lvl="2"/>
            <a:r>
              <a:rPr lang="en-US" sz="1600" dirty="0" smtClean="0"/>
              <a:t>Rely on a number of assumptions (may be realistic … or not)</a:t>
            </a:r>
          </a:p>
          <a:p>
            <a:pPr lvl="3"/>
            <a:r>
              <a:rPr lang="en-US" sz="1600" dirty="0" smtClean="0"/>
              <a:t>On the effect of pile-up on detector and reconstruction performance</a:t>
            </a:r>
          </a:p>
          <a:p>
            <a:pPr lvl="3"/>
            <a:r>
              <a:rPr lang="en-US" sz="1600" dirty="0" smtClean="0"/>
              <a:t>On the improvement of systematic uncertainties</a:t>
            </a:r>
          </a:p>
          <a:p>
            <a:pPr lvl="3"/>
            <a:r>
              <a:rPr lang="en-US" sz="1600" dirty="0" smtClean="0"/>
              <a:t>On the improvement of theory calculations</a:t>
            </a:r>
          </a:p>
          <a:p>
            <a:pPr lvl="2"/>
            <a:r>
              <a:rPr lang="en-US" sz="1600" dirty="0" smtClean="0"/>
              <a:t>Use simplified models, for simplified conclusions</a:t>
            </a:r>
            <a:endParaRPr lang="en-US" sz="1600" dirty="0"/>
          </a:p>
          <a:p>
            <a:pPr lvl="2"/>
            <a:r>
              <a:rPr lang="en-US" sz="1600" dirty="0" smtClean="0"/>
              <a:t>But give a reasonably optimistic idea of the HL-LHC physics prospects</a:t>
            </a:r>
          </a:p>
          <a:p>
            <a:pPr lvl="2"/>
            <a:endParaRPr lang="en-US" sz="1600" dirty="0"/>
          </a:p>
          <a:p>
            <a:pPr lvl="1"/>
            <a:r>
              <a:rPr lang="en-US" sz="1600" dirty="0" smtClean="0"/>
              <a:t>A lot of work remain to be done (BY YOU!) from detector R&amp;D to physics analyses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4-5 August 2014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Physics at Future Colliders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25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09457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Physics prospects with HL-LHC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Physics </a:t>
            </a:r>
            <a:r>
              <a:rPr lang="en-US" sz="2000" dirty="0" err="1" smtClean="0"/>
              <a:t>programme</a:t>
            </a:r>
            <a:r>
              <a:rPr lang="en-US" sz="2000" dirty="0" smtClean="0"/>
              <a:t> at the (HL-)LHC in a nutshell</a:t>
            </a:r>
          </a:p>
          <a:p>
            <a:pPr lvl="1"/>
            <a:r>
              <a:rPr lang="en-US" sz="1600" dirty="0" smtClean="0"/>
              <a:t>Electroweak physics</a:t>
            </a:r>
          </a:p>
          <a:p>
            <a:pPr lvl="2"/>
            <a:r>
              <a:rPr lang="en-US" sz="1600" dirty="0" smtClean="0"/>
              <a:t>Measure top (and W?) masses, rare top decays</a:t>
            </a:r>
          </a:p>
          <a:p>
            <a:pPr lvl="2"/>
            <a:r>
              <a:rPr lang="en-US" sz="1600" dirty="0" smtClean="0"/>
              <a:t>Measure triple and quartic gauge couplings</a:t>
            </a:r>
          </a:p>
          <a:p>
            <a:pPr lvl="2"/>
            <a:r>
              <a:rPr lang="en-US" sz="1600" dirty="0" smtClean="0"/>
              <a:t>Study vector boson scattering</a:t>
            </a:r>
          </a:p>
          <a:p>
            <a:pPr lvl="1"/>
            <a:r>
              <a:rPr lang="en-US" sz="1600" dirty="0" smtClean="0"/>
              <a:t>Higgs physics</a:t>
            </a:r>
          </a:p>
          <a:p>
            <a:pPr lvl="2"/>
            <a:r>
              <a:rPr lang="en-US" sz="1600" dirty="0" smtClean="0"/>
              <a:t>Measure Higgs couplings to other particles, rare Higgs decays</a:t>
            </a:r>
          </a:p>
          <a:p>
            <a:pPr lvl="2"/>
            <a:r>
              <a:rPr lang="en-US" sz="1600" dirty="0" smtClean="0"/>
              <a:t>Measure Higgs self-coupling</a:t>
            </a:r>
          </a:p>
          <a:p>
            <a:pPr lvl="2"/>
            <a:r>
              <a:rPr lang="en-US" sz="1600" dirty="0" smtClean="0"/>
              <a:t>Measure Higgs mass, width, CP, …</a:t>
            </a:r>
          </a:p>
          <a:p>
            <a:pPr lvl="1"/>
            <a:r>
              <a:rPr lang="en-US" sz="1600" dirty="0" smtClean="0"/>
              <a:t>Search for new heavy physics</a:t>
            </a:r>
          </a:p>
          <a:p>
            <a:pPr lvl="2"/>
            <a:r>
              <a:rPr lang="en-US" sz="1600" dirty="0" err="1" smtClean="0"/>
              <a:t>Supersymmetry</a:t>
            </a:r>
            <a:endParaRPr lang="en-US" sz="1600" dirty="0" smtClean="0"/>
          </a:p>
          <a:p>
            <a:pPr lvl="2"/>
            <a:r>
              <a:rPr lang="en-US" sz="1600" dirty="0" smtClean="0"/>
              <a:t>Extra-dimensions (new resonances, black holes)</a:t>
            </a:r>
          </a:p>
          <a:p>
            <a:pPr lvl="2"/>
            <a:r>
              <a:rPr lang="en-US" sz="1600" dirty="0" smtClean="0"/>
              <a:t>Quark substructure (compositeness)</a:t>
            </a:r>
          </a:p>
          <a:p>
            <a:pPr lvl="2"/>
            <a:r>
              <a:rPr lang="en-US" sz="1600" dirty="0" smtClean="0"/>
              <a:t>Fourth generation </a:t>
            </a:r>
          </a:p>
          <a:p>
            <a:pPr lvl="2"/>
            <a:r>
              <a:rPr lang="en-US" sz="1600" dirty="0" smtClean="0"/>
              <a:t>New gauge bosons</a:t>
            </a:r>
          </a:p>
          <a:p>
            <a:pPr lvl="2"/>
            <a:r>
              <a:rPr lang="en-US" sz="1600" dirty="0" smtClean="0"/>
              <a:t>…</a:t>
            </a:r>
          </a:p>
          <a:p>
            <a:pPr lvl="2"/>
            <a:endParaRPr lang="en-US" sz="1600" dirty="0"/>
          </a:p>
          <a:p>
            <a:pPr lvl="1"/>
            <a:r>
              <a:rPr lang="en-US" sz="1600" dirty="0" smtClean="0"/>
              <a:t>Only a few highlights are given here. Details in P. </a:t>
            </a:r>
            <a:r>
              <a:rPr lang="en-US" sz="1600" dirty="0" err="1" smtClean="0"/>
              <a:t>Mättig’s</a:t>
            </a:r>
            <a:r>
              <a:rPr lang="en-US" sz="1600" dirty="0" smtClean="0"/>
              <a:t> and P. </a:t>
            </a:r>
            <a:r>
              <a:rPr lang="en-US" sz="1600" dirty="0" err="1" smtClean="0"/>
              <a:t>Sphicas</a:t>
            </a:r>
            <a:r>
              <a:rPr lang="en-US" sz="1600" dirty="0" smtClean="0"/>
              <a:t>’ lectures.</a:t>
            </a:r>
          </a:p>
          <a:p>
            <a:pPr lvl="2"/>
            <a:endParaRPr lang="en-US" sz="1600" dirty="0" smtClean="0"/>
          </a:p>
          <a:p>
            <a:pPr lvl="2"/>
            <a:endParaRPr lang="en-US" sz="16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4-5 August 2014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Physics at Future Colliders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26</a:t>
            </a:fld>
            <a:endParaRPr lang="en-US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118441" y="1916668"/>
            <a:ext cx="940482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n-lt"/>
              </a:rPr>
              <a:t>P. </a:t>
            </a:r>
            <a:r>
              <a:rPr lang="en-US" sz="1600" dirty="0" err="1" smtClean="0">
                <a:latin typeface="+mn-lt"/>
              </a:rPr>
              <a:t>Mättig</a:t>
            </a:r>
            <a:r>
              <a:rPr lang="en-US" sz="1600" dirty="0" smtClean="0">
                <a:latin typeface="+mn-lt"/>
              </a:rPr>
              <a:t> </a:t>
            </a:r>
            <a:endParaRPr lang="en-US" sz="1600" dirty="0"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86600" y="3200400"/>
            <a:ext cx="940482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n-lt"/>
              </a:rPr>
              <a:t>P. </a:t>
            </a:r>
            <a:r>
              <a:rPr lang="en-US" sz="1600" dirty="0" err="1" smtClean="0">
                <a:latin typeface="+mn-lt"/>
              </a:rPr>
              <a:t>Mättig</a:t>
            </a:r>
            <a:r>
              <a:rPr lang="en-US" sz="1600" dirty="0" smtClean="0">
                <a:latin typeface="+mn-lt"/>
              </a:rPr>
              <a:t> </a:t>
            </a:r>
            <a:endParaRPr lang="en-US" sz="1600" dirty="0"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057470" y="4614446"/>
            <a:ext cx="1019730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n-lt"/>
              </a:rPr>
              <a:t>P. </a:t>
            </a:r>
            <a:r>
              <a:rPr lang="en-US" sz="1600" dirty="0" err="1" smtClean="0">
                <a:latin typeface="+mn-lt"/>
              </a:rPr>
              <a:t>Sphicas</a:t>
            </a:r>
            <a:r>
              <a:rPr lang="en-US" sz="1600" dirty="0" smtClean="0">
                <a:latin typeface="+mn-lt"/>
              </a:rPr>
              <a:t> </a:t>
            </a:r>
            <a:endParaRPr lang="en-US" sz="1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64776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Physics prospects with HL-LHC </a:t>
            </a:r>
            <a:r>
              <a:rPr lang="en-US" dirty="0" smtClean="0"/>
              <a:t>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Physics </a:t>
            </a:r>
            <a:r>
              <a:rPr lang="en-US" sz="2000" dirty="0" err="1"/>
              <a:t>programme</a:t>
            </a:r>
            <a:r>
              <a:rPr lang="en-US" sz="2000" dirty="0"/>
              <a:t> at </a:t>
            </a:r>
            <a:r>
              <a:rPr lang="en-US" sz="2000" dirty="0" smtClean="0"/>
              <a:t>the LHC </a:t>
            </a:r>
            <a:r>
              <a:rPr lang="en-US" sz="2000" dirty="0"/>
              <a:t>in a </a:t>
            </a:r>
            <a:r>
              <a:rPr lang="en-US" sz="2000" dirty="0" smtClean="0"/>
              <a:t>nutshell (cont’d)</a:t>
            </a:r>
          </a:p>
          <a:p>
            <a:pPr lvl="1"/>
            <a:r>
              <a:rPr lang="en-US" sz="1600" dirty="0" smtClean="0"/>
              <a:t>The energy increase (7</a:t>
            </a:r>
            <a:r>
              <a:rPr lang="en-US" sz="1600" dirty="0"/>
              <a:t>/</a:t>
            </a:r>
            <a:r>
              <a:rPr lang="en-US" sz="1600" dirty="0" smtClean="0"/>
              <a:t>8 </a:t>
            </a:r>
            <a:r>
              <a:rPr lang="en-US" sz="1600" dirty="0"/>
              <a:t>→ </a:t>
            </a:r>
            <a:r>
              <a:rPr lang="en-US" sz="1600" dirty="0" smtClean="0"/>
              <a:t>13/14 </a:t>
            </a:r>
            <a:r>
              <a:rPr lang="en-US" sz="1600" dirty="0" err="1" smtClean="0"/>
              <a:t>TeV</a:t>
            </a:r>
            <a:r>
              <a:rPr lang="en-US" sz="1600" dirty="0" smtClean="0"/>
              <a:t>) in LHC Run2 will be very (as in very) exciting</a:t>
            </a:r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r>
              <a:rPr lang="en-US" sz="1600" dirty="0" smtClean="0"/>
              <a:t>More energy buys a lot, both for precision and new physics reach</a:t>
            </a:r>
          </a:p>
          <a:p>
            <a:pPr lvl="2"/>
            <a:r>
              <a:rPr lang="en-US" sz="1600" dirty="0" smtClean="0"/>
              <a:t>Cross sections multiplied by 3, 5, 10, 100 at m = 0.1, 0.35, 1 and 3 </a:t>
            </a:r>
            <a:r>
              <a:rPr lang="en-US" sz="1600" dirty="0" err="1" smtClean="0"/>
              <a:t>TeV</a:t>
            </a:r>
            <a:endParaRPr lang="en-US" sz="1600" dirty="0" smtClean="0"/>
          </a:p>
          <a:p>
            <a:pPr lvl="2"/>
            <a:r>
              <a:rPr lang="en-US" sz="1600" dirty="0" smtClean="0"/>
              <a:t>Mass reach for new physics roughly doubled</a:t>
            </a: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4-5 August 2014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Physics at Future Colliders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27</a:t>
            </a:fld>
            <a:endParaRPr lang="en-US" alt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8514" y="1608725"/>
            <a:ext cx="2228685" cy="380147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53400" y="1752600"/>
            <a:ext cx="762000" cy="6858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800" y="1676400"/>
            <a:ext cx="5227320" cy="37338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 bwMode="auto">
          <a:xfrm flipV="1">
            <a:off x="1600200" y="4267200"/>
            <a:ext cx="0" cy="6858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99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/>
          <p:cNvCxnSpPr/>
          <p:nvPr/>
        </p:nvCxnSpPr>
        <p:spPr bwMode="auto">
          <a:xfrm flipV="1">
            <a:off x="3886200" y="3505200"/>
            <a:ext cx="0" cy="14478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99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>
            <a:endCxn id="20" idx="2"/>
          </p:cNvCxnSpPr>
          <p:nvPr/>
        </p:nvCxnSpPr>
        <p:spPr bwMode="auto">
          <a:xfrm flipH="1" flipV="1">
            <a:off x="4947891" y="3380839"/>
            <a:ext cx="5109" cy="1572161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99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1295400" y="3943290"/>
            <a:ext cx="7104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 smtClean="0">
                <a:latin typeface="+mn-lt"/>
              </a:rPr>
              <a:t>Higgs</a:t>
            </a:r>
          </a:p>
          <a:p>
            <a:pPr algn="ctr"/>
            <a:r>
              <a:rPr lang="en-US" sz="1000" b="1" dirty="0" smtClean="0">
                <a:latin typeface="+mn-lt"/>
              </a:rPr>
              <a:t>~100 </a:t>
            </a:r>
            <a:r>
              <a:rPr lang="en-US" sz="1000" b="1" dirty="0" err="1" smtClean="0">
                <a:latin typeface="+mn-lt"/>
              </a:rPr>
              <a:t>GeV</a:t>
            </a:r>
            <a:endParaRPr lang="en-US" sz="1000" b="1" dirty="0">
              <a:latin typeface="+mn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556749" y="2951202"/>
            <a:ext cx="71045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 smtClean="0">
                <a:latin typeface="+mn-lt"/>
              </a:rPr>
              <a:t>SUSY </a:t>
            </a:r>
          </a:p>
          <a:p>
            <a:pPr algn="ctr"/>
            <a:r>
              <a:rPr lang="en-US" sz="1000" b="1" dirty="0" smtClean="0">
                <a:latin typeface="+mn-lt"/>
              </a:rPr>
              <a:t>3</a:t>
            </a:r>
            <a:r>
              <a:rPr lang="en-US" sz="1000" b="1" baseline="30000" dirty="0" smtClean="0">
                <a:latin typeface="+mn-lt"/>
              </a:rPr>
              <a:t>rd</a:t>
            </a:r>
            <a:r>
              <a:rPr lang="en-US" sz="1000" b="1" dirty="0" smtClean="0">
                <a:latin typeface="+mn-lt"/>
              </a:rPr>
              <a:t> gen</a:t>
            </a:r>
          </a:p>
          <a:p>
            <a:pPr algn="ctr"/>
            <a:r>
              <a:rPr lang="en-US" sz="1000" b="1" dirty="0" smtClean="0">
                <a:latin typeface="+mn-lt"/>
              </a:rPr>
              <a:t>~500 </a:t>
            </a:r>
            <a:r>
              <a:rPr lang="en-US" sz="1000" b="1" dirty="0" err="1" smtClean="0">
                <a:latin typeface="+mn-lt"/>
              </a:rPr>
              <a:t>GeV</a:t>
            </a:r>
            <a:endParaRPr lang="en-US" sz="1000" b="1" dirty="0">
              <a:latin typeface="+mn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405371" y="2057400"/>
            <a:ext cx="108504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 smtClean="0">
                <a:latin typeface="+mn-lt"/>
              </a:rPr>
              <a:t>SUSY</a:t>
            </a:r>
          </a:p>
          <a:p>
            <a:pPr algn="ctr"/>
            <a:r>
              <a:rPr lang="en-US" sz="1000" b="1" dirty="0" err="1" smtClean="0">
                <a:latin typeface="+mn-lt"/>
              </a:rPr>
              <a:t>Squarks</a:t>
            </a:r>
            <a:r>
              <a:rPr lang="en-US" sz="1000" b="1" dirty="0" smtClean="0">
                <a:latin typeface="+mn-lt"/>
              </a:rPr>
              <a:t>/</a:t>
            </a:r>
            <a:r>
              <a:rPr lang="en-US" sz="1000" b="1" dirty="0" err="1" smtClean="0">
                <a:latin typeface="+mn-lt"/>
              </a:rPr>
              <a:t>Gluinos</a:t>
            </a:r>
            <a:endParaRPr lang="en-US" sz="1000" b="1" dirty="0" smtClean="0">
              <a:latin typeface="+mn-lt"/>
            </a:endParaRPr>
          </a:p>
          <a:p>
            <a:pPr algn="ctr"/>
            <a:r>
              <a:rPr lang="en-US" sz="1000" b="1" dirty="0" smtClean="0">
                <a:latin typeface="+mn-lt"/>
              </a:rPr>
              <a:t>~1.5 </a:t>
            </a:r>
            <a:r>
              <a:rPr lang="en-US" sz="1000" b="1" dirty="0" err="1" smtClean="0">
                <a:latin typeface="+mn-lt"/>
              </a:rPr>
              <a:t>TeV</a:t>
            </a:r>
            <a:endParaRPr lang="en-US" sz="1000" b="1" dirty="0" smtClean="0">
              <a:latin typeface="+mn-lt"/>
            </a:endParaRPr>
          </a:p>
          <a:p>
            <a:pPr algn="ctr"/>
            <a:endParaRPr lang="en-US" sz="1000" b="1" dirty="0">
              <a:latin typeface="+mn-lt"/>
            </a:endParaRPr>
          </a:p>
          <a:p>
            <a:pPr algn="ctr"/>
            <a:r>
              <a:rPr lang="en-US" sz="1000" b="1" dirty="0" smtClean="0">
                <a:latin typeface="+mn-lt"/>
              </a:rPr>
              <a:t>Or</a:t>
            </a:r>
          </a:p>
          <a:p>
            <a:pPr algn="ctr"/>
            <a:endParaRPr lang="en-US" sz="1000" b="1" dirty="0">
              <a:latin typeface="+mn-lt"/>
            </a:endParaRPr>
          </a:p>
          <a:p>
            <a:pPr algn="ctr"/>
            <a:r>
              <a:rPr lang="en-US" sz="1000" b="1" dirty="0" smtClean="0">
                <a:latin typeface="+mn-lt"/>
              </a:rPr>
              <a:t>Z’</a:t>
            </a:r>
          </a:p>
          <a:p>
            <a:pPr algn="ctr"/>
            <a:r>
              <a:rPr lang="en-US" sz="1000" b="1" dirty="0" smtClean="0">
                <a:latin typeface="+mn-lt"/>
              </a:rPr>
              <a:t>~3.0 </a:t>
            </a:r>
            <a:r>
              <a:rPr lang="en-US" sz="1000" b="1" dirty="0" err="1" smtClean="0">
                <a:latin typeface="+mn-lt"/>
              </a:rPr>
              <a:t>TeV</a:t>
            </a:r>
            <a:endParaRPr lang="en-US" sz="1000" b="1" dirty="0">
              <a:latin typeface="+mn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470713" y="3562290"/>
            <a:ext cx="7489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 smtClean="0">
                <a:latin typeface="+mn-lt"/>
              </a:rPr>
              <a:t>Top quark</a:t>
            </a:r>
          </a:p>
          <a:p>
            <a:pPr algn="ctr"/>
            <a:r>
              <a:rPr lang="en-US" sz="1000" b="1" dirty="0" smtClean="0">
                <a:latin typeface="+mn-lt"/>
              </a:rPr>
              <a:t>~175 </a:t>
            </a:r>
            <a:r>
              <a:rPr lang="en-US" sz="1000" b="1" dirty="0" err="1" smtClean="0">
                <a:latin typeface="+mn-lt"/>
              </a:rPr>
              <a:t>GeV</a:t>
            </a:r>
            <a:endParaRPr lang="en-US" sz="1000" b="1" dirty="0">
              <a:latin typeface="+mn-lt"/>
            </a:endParaRPr>
          </a:p>
        </p:txBody>
      </p:sp>
      <p:cxnSp>
        <p:nvCxnSpPr>
          <p:cNvPr id="17" name="Straight Connector 16"/>
          <p:cNvCxnSpPr/>
          <p:nvPr/>
        </p:nvCxnSpPr>
        <p:spPr bwMode="auto">
          <a:xfrm flipV="1">
            <a:off x="2819400" y="3962400"/>
            <a:ext cx="0" cy="9906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99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335782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Precision Higgs physics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Reminder: production and decays</a:t>
            </a:r>
          </a:p>
          <a:p>
            <a:pPr lvl="1"/>
            <a:r>
              <a:rPr lang="en-US" sz="1600" dirty="0" smtClean="0"/>
              <a:t>Want to test if the Higgs particle couples as predicted by the Standard Model</a:t>
            </a: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4-5 August 2014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Physics at Future Colliders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28</a:t>
            </a:fld>
            <a:endParaRPr lang="en-US" alt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553420"/>
            <a:ext cx="7924800" cy="4707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9893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4343400" y="914400"/>
            <a:ext cx="4572000" cy="537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50000"/>
              <a:buFont typeface="Wingdings" pitchFamily="2" charset="2"/>
              <a:buChar char="q"/>
              <a:defRPr kumimoji="1" sz="2400" b="1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CC"/>
              </a:buClr>
              <a:buSzPct val="60000"/>
              <a:buFont typeface="Zapf Dingbats" charset="2"/>
              <a:buChar char="u"/>
              <a:defRPr kumimoji="1" sz="2000" b="1">
                <a:solidFill>
                  <a:srgbClr val="0000CC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900"/>
              </a:buClr>
              <a:buSzPct val="65000"/>
              <a:buFont typeface="Zapf Dingbats" charset="2"/>
              <a:buChar char="l"/>
              <a:defRPr kumimoji="1" sz="2000" b="1">
                <a:solidFill>
                  <a:srgbClr val="00990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0099"/>
              </a:buClr>
              <a:buSzPct val="75000"/>
              <a:buFont typeface="Zapf Dingbats" charset="2"/>
              <a:buChar char="è"/>
              <a:defRPr kumimoji="1" sz="2000" b="1">
                <a:solidFill>
                  <a:srgbClr val="CC0099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Zapf Dingbats" charset="2"/>
              <a:buNone/>
              <a:defRPr kumimoji="1" sz="2000" b="1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Zapf Dingbats" charset="2"/>
              <a:defRPr kumimoji="1" sz="2000" b="1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Zapf Dingbats" charset="2"/>
              <a:defRPr kumimoji="1" sz="2000" b="1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Zapf Dingbats" charset="2"/>
              <a:defRPr kumimoji="1" sz="2000" b="1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Zapf Dingbats" charset="2"/>
              <a:defRPr kumimoji="1" sz="2000" b="1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000" dirty="0" smtClean="0"/>
              <a:t>HL-LHC (3 ab</a:t>
            </a:r>
            <a:r>
              <a:rPr lang="en-US" sz="2000" baseline="30000" dirty="0" smtClean="0"/>
              <a:t>-1</a:t>
            </a:r>
            <a:r>
              <a:rPr lang="en-US" sz="2000" dirty="0" smtClean="0"/>
              <a:t>)</a:t>
            </a:r>
          </a:p>
          <a:p>
            <a:pPr lvl="1"/>
            <a:r>
              <a:rPr lang="en-US" sz="1600" dirty="0" smtClean="0"/>
              <a:t>17 M Higgs produced in each experiment</a:t>
            </a:r>
          </a:p>
          <a:p>
            <a:pPr lvl="2"/>
            <a:r>
              <a:rPr lang="en-US" sz="1600" dirty="0" smtClean="0"/>
              <a:t>~ 2 million events after selection</a:t>
            </a:r>
          </a:p>
          <a:p>
            <a:pPr lvl="1"/>
            <a:r>
              <a:rPr lang="en-US" sz="1600" dirty="0" smtClean="0"/>
              <a:t>HL-LHC would be the first Higgs factory</a:t>
            </a:r>
          </a:p>
          <a:p>
            <a:pPr lvl="2"/>
            <a:r>
              <a:rPr lang="en-US" sz="1600" dirty="0" smtClean="0"/>
              <a:t>With access to rare decays</a:t>
            </a:r>
          </a:p>
          <a:p>
            <a:pPr lvl="3"/>
            <a:r>
              <a:rPr lang="en-US" sz="1600" dirty="0" smtClean="0"/>
              <a:t>H → </a:t>
            </a:r>
            <a:r>
              <a:rPr lang="en-US" sz="1600" dirty="0" smtClean="0">
                <a:latin typeface="Symbol" charset="2"/>
                <a:cs typeface="Symbol" charset="2"/>
              </a:rPr>
              <a:t>mm</a:t>
            </a:r>
            <a:r>
              <a:rPr lang="en-US" sz="1600" dirty="0" smtClean="0"/>
              <a:t>, </a:t>
            </a:r>
            <a:r>
              <a:rPr lang="en-US" sz="1600" dirty="0" err="1" smtClean="0"/>
              <a:t>Z</a:t>
            </a:r>
            <a:r>
              <a:rPr lang="en-US" sz="1600" dirty="0" err="1" smtClean="0">
                <a:latin typeface="Symbol" charset="2"/>
                <a:cs typeface="Symbol" charset="2"/>
              </a:rPr>
              <a:t>g</a:t>
            </a:r>
            <a:r>
              <a:rPr lang="en-US" sz="1600" dirty="0"/>
              <a:t> </a:t>
            </a:r>
            <a:r>
              <a:rPr lang="en-US" sz="1600" dirty="0" smtClean="0"/>
              <a:t>… </a:t>
            </a:r>
          </a:p>
          <a:p>
            <a:pPr lvl="3"/>
            <a:endParaRPr lang="en-US" sz="1600" dirty="0">
              <a:latin typeface="Symbol" charset="2"/>
              <a:cs typeface="Symbol" charset="2"/>
            </a:endParaRPr>
          </a:p>
          <a:p>
            <a:pPr lvl="3"/>
            <a:endParaRPr lang="en-US" sz="1600" dirty="0" smtClean="0">
              <a:latin typeface="Symbol" charset="2"/>
              <a:cs typeface="Symbol" charset="2"/>
            </a:endParaRPr>
          </a:p>
          <a:p>
            <a:pPr lvl="3"/>
            <a:endParaRPr lang="en-US" sz="1600" dirty="0">
              <a:latin typeface="Symbol" charset="2"/>
              <a:cs typeface="Symbol" charset="2"/>
            </a:endParaRPr>
          </a:p>
          <a:p>
            <a:pPr lvl="3"/>
            <a:endParaRPr lang="en-US" sz="1600" dirty="0" smtClean="0">
              <a:latin typeface="Symbol" charset="2"/>
              <a:cs typeface="Symbol" charset="2"/>
            </a:endParaRPr>
          </a:p>
          <a:p>
            <a:pPr lvl="3"/>
            <a:endParaRPr lang="en-US" sz="1600" dirty="0">
              <a:latin typeface="Symbol" charset="2"/>
              <a:cs typeface="Symbol" charset="2"/>
            </a:endParaRPr>
          </a:p>
          <a:p>
            <a:pPr lvl="3"/>
            <a:endParaRPr lang="en-US" sz="1600" dirty="0" smtClean="0">
              <a:latin typeface="Symbol" charset="2"/>
              <a:cs typeface="Symbol" charset="2"/>
            </a:endParaRPr>
          </a:p>
          <a:p>
            <a:pPr lvl="3"/>
            <a:endParaRPr lang="en-US" sz="1600" dirty="0">
              <a:latin typeface="Symbol" charset="2"/>
              <a:cs typeface="Symbol" charset="2"/>
            </a:endParaRPr>
          </a:p>
          <a:p>
            <a:pPr lvl="3"/>
            <a:endParaRPr lang="en-US" sz="1600" dirty="0" smtClean="0">
              <a:latin typeface="Symbol" charset="2"/>
              <a:cs typeface="Symbol" charset="2"/>
            </a:endParaRPr>
          </a:p>
          <a:p>
            <a:pPr lvl="3"/>
            <a:endParaRPr lang="en-US" sz="1600" dirty="0">
              <a:latin typeface="Symbol" charset="2"/>
              <a:cs typeface="Symbol" charset="2"/>
            </a:endParaRPr>
          </a:p>
          <a:p>
            <a:pPr lvl="3"/>
            <a:endParaRPr lang="en-US" sz="1600" dirty="0" smtClean="0">
              <a:latin typeface="Symbol" charset="2"/>
              <a:cs typeface="Symbol" charset="2"/>
            </a:endParaRPr>
          </a:p>
          <a:p>
            <a:pPr lvl="3"/>
            <a:endParaRPr lang="en-US" sz="1600" dirty="0">
              <a:latin typeface="Symbol" charset="2"/>
              <a:cs typeface="Symbol" charset="2"/>
            </a:endParaRPr>
          </a:p>
          <a:p>
            <a:pPr lvl="1"/>
            <a:r>
              <a:rPr lang="en-US" sz="1600" dirty="0" smtClean="0">
                <a:cs typeface="Symbol" charset="2"/>
              </a:rPr>
              <a:t>Typical precision: 2 to 10% </a:t>
            </a:r>
            <a:endParaRPr lang="en-US" sz="1600" dirty="0">
              <a:cs typeface="Symbol" charset="2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Precision Higgs physics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4343400" cy="5378450"/>
          </a:xfrm>
        </p:spPr>
        <p:txBody>
          <a:bodyPr/>
          <a:lstStyle/>
          <a:p>
            <a:r>
              <a:rPr lang="en-US" sz="2000" dirty="0" smtClean="0"/>
              <a:t>Higgs couplings today</a:t>
            </a:r>
          </a:p>
          <a:p>
            <a:pPr lvl="1"/>
            <a:r>
              <a:rPr lang="en-US" sz="1600" dirty="0" smtClean="0"/>
              <a:t>1400 Higgs events after selection</a:t>
            </a:r>
          </a:p>
          <a:p>
            <a:pPr lvl="1"/>
            <a:r>
              <a:rPr lang="en-US" sz="1600" dirty="0" smtClean="0"/>
              <a:t>Measured coupling so far:</a:t>
            </a:r>
          </a:p>
          <a:p>
            <a:pPr lvl="2"/>
            <a:r>
              <a:rPr lang="en-US" sz="1600" dirty="0" smtClean="0"/>
              <a:t>W, Z, g, </a:t>
            </a:r>
            <a:r>
              <a:rPr lang="en-US" sz="1600" dirty="0" smtClean="0">
                <a:latin typeface="Symbol" charset="2"/>
                <a:cs typeface="Symbol" charset="2"/>
              </a:rPr>
              <a:t>g</a:t>
            </a:r>
            <a:r>
              <a:rPr lang="en-US" sz="1600" dirty="0" smtClean="0"/>
              <a:t>, b, </a:t>
            </a:r>
            <a:r>
              <a:rPr lang="en-US" sz="1600" dirty="0" smtClean="0">
                <a:latin typeface="Symbol" charset="2"/>
                <a:cs typeface="Symbol" charset="2"/>
              </a:rPr>
              <a:t>t</a:t>
            </a:r>
            <a:r>
              <a:rPr lang="en-US" sz="1600" dirty="0" smtClean="0"/>
              <a:t> and top (from </a:t>
            </a:r>
            <a:r>
              <a:rPr lang="en-US" sz="1600" dirty="0" err="1" smtClean="0"/>
              <a:t>ttH</a:t>
            </a:r>
            <a:r>
              <a:rPr lang="en-US" sz="1600" dirty="0" smtClean="0"/>
              <a:t>)</a:t>
            </a:r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r>
              <a:rPr lang="en-US" sz="1600" dirty="0" smtClean="0"/>
              <a:t>Typical precision: 15 to 50%</a:t>
            </a:r>
            <a:endParaRPr lang="en-US" sz="1600" dirty="0"/>
          </a:p>
          <a:p>
            <a:pPr lvl="2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4-5 August 2014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Physics at Future Colliders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29</a:t>
            </a:fld>
            <a:endParaRPr lang="en-US" altLang="en-US" dirty="0"/>
          </a:p>
        </p:txBody>
      </p:sp>
      <p:pic>
        <p:nvPicPr>
          <p:cNvPr id="8" name="Picture 7" descr="Untitled.png"/>
          <p:cNvPicPr preferRelativeResize="0"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2846728"/>
            <a:ext cx="4038463" cy="302067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Right Arrow 9"/>
          <p:cNvSpPr/>
          <p:nvPr/>
        </p:nvSpPr>
        <p:spPr bwMode="auto">
          <a:xfrm>
            <a:off x="3886200" y="5976937"/>
            <a:ext cx="762000" cy="271463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2209800"/>
            <a:ext cx="36576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7013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1964-1974: The rise of the standard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610600" cy="5378450"/>
          </a:xfrm>
        </p:spPr>
        <p:txBody>
          <a:bodyPr/>
          <a:lstStyle/>
          <a:p>
            <a:r>
              <a:rPr lang="en-US" sz="2000" dirty="0"/>
              <a:t>Very little was known experimentally</a:t>
            </a:r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r>
              <a:rPr lang="en-US" sz="2000" dirty="0" smtClean="0"/>
              <a:t>Mostly theoretical advances </a:t>
            </a:r>
          </a:p>
          <a:p>
            <a:pPr lvl="1"/>
            <a:r>
              <a:rPr lang="en-US" sz="1600" dirty="0" smtClean="0"/>
              <a:t>1964: Spontaneous symmetry breaking mechanism (</a:t>
            </a:r>
            <a:r>
              <a:rPr lang="en-US" sz="1600" dirty="0" err="1" smtClean="0"/>
              <a:t>Brout-Englert</a:t>
            </a:r>
            <a:r>
              <a:rPr lang="en-US" sz="1600" dirty="0" smtClean="0"/>
              <a:t>, Higgs)</a:t>
            </a:r>
          </a:p>
          <a:p>
            <a:pPr lvl="1"/>
            <a:r>
              <a:rPr lang="en-US" sz="1600" dirty="0" smtClean="0"/>
              <a:t>1967: Unification of electroweak interactions (Glashow, Weinberg, Salam)</a:t>
            </a:r>
          </a:p>
          <a:p>
            <a:pPr lvl="2"/>
            <a:r>
              <a:rPr lang="en-US" sz="1600" dirty="0" smtClean="0"/>
              <a:t>With m</a:t>
            </a:r>
            <a:r>
              <a:rPr lang="en-US" sz="1600" baseline="-25000" dirty="0" smtClean="0">
                <a:latin typeface="Symbol" charset="2"/>
                <a:cs typeface="Symbol" charset="2"/>
              </a:rPr>
              <a:t>g</a:t>
            </a:r>
            <a:r>
              <a:rPr lang="en-US" sz="1600" dirty="0" smtClean="0"/>
              <a:t> = 0, </a:t>
            </a:r>
            <a:r>
              <a:rPr lang="en-US" sz="1600" dirty="0" err="1" smtClean="0"/>
              <a:t>m</a:t>
            </a:r>
            <a:r>
              <a:rPr lang="en-US" sz="1600" baseline="-25000" dirty="0" err="1" smtClean="0"/>
              <a:t>W</a:t>
            </a:r>
            <a:r>
              <a:rPr lang="en-US" sz="1600" dirty="0" smtClean="0"/>
              <a:t> = </a:t>
            </a:r>
            <a:r>
              <a:rPr lang="en-US" sz="1600" dirty="0" err="1" smtClean="0"/>
              <a:t>m</a:t>
            </a:r>
            <a:r>
              <a:rPr lang="en-US" sz="1600" baseline="-25000" dirty="0" err="1" smtClean="0"/>
              <a:t>Z</a:t>
            </a:r>
            <a:r>
              <a:rPr lang="en-US" sz="1600" dirty="0" smtClean="0"/>
              <a:t> </a:t>
            </a:r>
            <a:r>
              <a:rPr lang="en-US" sz="1600" dirty="0" err="1" smtClean="0"/>
              <a:t>cos</a:t>
            </a:r>
            <a:r>
              <a:rPr lang="en-US" sz="1600" dirty="0" err="1" smtClean="0">
                <a:latin typeface="Symbol" charset="2"/>
                <a:cs typeface="Symbol" charset="2"/>
              </a:rPr>
              <a:t>q</a:t>
            </a:r>
            <a:r>
              <a:rPr lang="en-US" sz="1600" baseline="-25000" dirty="0" err="1" smtClean="0"/>
              <a:t>W</a:t>
            </a:r>
            <a:r>
              <a:rPr lang="en-US" sz="1600" dirty="0" smtClean="0"/>
              <a:t>  and a Higgs boson</a:t>
            </a:r>
          </a:p>
          <a:p>
            <a:pPr lvl="1"/>
            <a:r>
              <a:rPr lang="en-US" sz="1600" dirty="0" smtClean="0"/>
              <a:t>1970: Prediction of the c quark (Glashow, </a:t>
            </a:r>
            <a:r>
              <a:rPr lang="en-US" sz="1600" dirty="0" err="1" smtClean="0"/>
              <a:t>Illiopoulos</a:t>
            </a:r>
            <a:r>
              <a:rPr lang="en-US" sz="1600" dirty="0" smtClean="0"/>
              <a:t>, </a:t>
            </a:r>
            <a:r>
              <a:rPr lang="en-US" sz="1600" dirty="0" err="1" smtClean="0"/>
              <a:t>Maiani</a:t>
            </a:r>
            <a:r>
              <a:rPr lang="en-US" sz="1600" dirty="0" smtClean="0"/>
              <a:t>)</a:t>
            </a:r>
          </a:p>
          <a:p>
            <a:pPr lvl="1"/>
            <a:r>
              <a:rPr lang="en-US" sz="1600" dirty="0" smtClean="0"/>
              <a:t>1971: Elucidate </a:t>
            </a:r>
            <a:r>
              <a:rPr lang="en-US" sz="1600" dirty="0"/>
              <a:t>q</a:t>
            </a:r>
            <a:r>
              <a:rPr lang="en-US" sz="1600" dirty="0" smtClean="0"/>
              <a:t>uantum structure of electroweak interactions (</a:t>
            </a:r>
            <a:r>
              <a:rPr lang="en-US" sz="1600" dirty="0" err="1" smtClean="0"/>
              <a:t>t’Hooft</a:t>
            </a:r>
            <a:r>
              <a:rPr lang="en-US" sz="1600" dirty="0" smtClean="0"/>
              <a:t>, </a:t>
            </a:r>
            <a:r>
              <a:rPr lang="en-US" sz="1600" dirty="0" err="1" smtClean="0"/>
              <a:t>Veltman</a:t>
            </a:r>
            <a:r>
              <a:rPr lang="en-US" sz="1600" dirty="0" smtClean="0"/>
              <a:t>)</a:t>
            </a:r>
          </a:p>
          <a:p>
            <a:pPr lvl="2"/>
            <a:r>
              <a:rPr lang="en-US" sz="1600" dirty="0" smtClean="0"/>
              <a:t>Predicts and computes quantum corrections</a:t>
            </a:r>
          </a:p>
          <a:p>
            <a:pPr lvl="1"/>
            <a:r>
              <a:rPr lang="en-US" sz="1600" dirty="0" smtClean="0"/>
              <a:t>1973: Six quarks needed for CP violation (Kobayashi, </a:t>
            </a:r>
            <a:r>
              <a:rPr lang="en-US" sz="1600" dirty="0" err="1" smtClean="0"/>
              <a:t>Maskawa</a:t>
            </a:r>
            <a:r>
              <a:rPr lang="en-US" sz="1600" dirty="0" smtClean="0"/>
              <a:t>)</a:t>
            </a:r>
          </a:p>
          <a:p>
            <a:pPr lvl="1"/>
            <a:r>
              <a:rPr lang="en-US" sz="1600" dirty="0" smtClean="0">
                <a:solidFill>
                  <a:srgbClr val="CC0099"/>
                </a:solidFill>
              </a:rPr>
              <a:t>1974: Complete formulation of the standard model ! </a:t>
            </a:r>
            <a:r>
              <a:rPr lang="en-US" sz="1600" dirty="0" smtClean="0"/>
              <a:t>(</a:t>
            </a:r>
            <a:r>
              <a:rPr lang="en-US" sz="1600" dirty="0" err="1" smtClean="0"/>
              <a:t>Illiopoulos</a:t>
            </a:r>
            <a:r>
              <a:rPr lang="en-US" sz="1600" dirty="0" smtClean="0"/>
              <a:t>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3</a:t>
            </a:fld>
            <a:endParaRPr lang="en-US" altLang="en-US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1295400"/>
            <a:ext cx="2904286" cy="2206800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 bwMode="auto">
          <a:xfrm>
            <a:off x="2074064" y="1600200"/>
            <a:ext cx="897735" cy="381000"/>
          </a:xfrm>
          <a:prstGeom prst="rect">
            <a:avLst/>
          </a:prstGeom>
          <a:solidFill>
            <a:schemeClr val="accent1">
              <a:alpha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2590010" y="2057400"/>
            <a:ext cx="915190" cy="1371600"/>
          </a:xfrm>
          <a:prstGeom prst="rect">
            <a:avLst/>
          </a:prstGeom>
          <a:solidFill>
            <a:schemeClr val="accent1">
              <a:alpha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Date Placeholder 2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4-5 August 2014</a:t>
            </a:r>
            <a:endParaRPr lang="en-US" altLang="en-US" dirty="0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Physics at Future Colliders</a:t>
            </a:r>
            <a:endParaRPr lang="en-US" altLang="en-US" dirty="0"/>
          </a:p>
        </p:txBody>
      </p:sp>
      <p:sp>
        <p:nvSpPr>
          <p:cNvPr id="25" name="Content Placeholder 2"/>
          <p:cNvSpPr txBox="1">
            <a:spLocks/>
          </p:cNvSpPr>
          <p:nvPr/>
        </p:nvSpPr>
        <p:spPr bwMode="auto">
          <a:xfrm>
            <a:off x="3733800" y="1371600"/>
            <a:ext cx="5171017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50000"/>
              <a:buFont typeface="Wingdings" pitchFamily="2" charset="2"/>
              <a:buChar char="q"/>
              <a:defRPr kumimoji="1" sz="2400" b="1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CC"/>
              </a:buClr>
              <a:buSzPct val="60000"/>
              <a:buFont typeface="Zapf Dingbats" charset="2"/>
              <a:buChar char="u"/>
              <a:defRPr kumimoji="1" sz="2000" b="1">
                <a:solidFill>
                  <a:srgbClr val="0000CC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900"/>
              </a:buClr>
              <a:buSzPct val="65000"/>
              <a:buFont typeface="Zapf Dingbats" charset="2"/>
              <a:buChar char="l"/>
              <a:defRPr kumimoji="1" sz="2000" b="1">
                <a:solidFill>
                  <a:srgbClr val="00990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0099"/>
              </a:buClr>
              <a:buSzPct val="75000"/>
              <a:buFont typeface="Zapf Dingbats" charset="2"/>
              <a:buChar char="è"/>
              <a:defRPr kumimoji="1" sz="2000" b="1">
                <a:solidFill>
                  <a:srgbClr val="CC0099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Zapf Dingbats" charset="2"/>
              <a:buNone/>
              <a:defRPr kumimoji="1" sz="2000" b="1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Zapf Dingbats" charset="2"/>
              <a:defRPr kumimoji="1" sz="2000" b="1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Zapf Dingbats" charset="2"/>
              <a:defRPr kumimoji="1" sz="2000" b="1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Zapf Dingbats" charset="2"/>
              <a:defRPr kumimoji="1" sz="2000" b="1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Zapf Dingbats" charset="2"/>
              <a:defRPr kumimoji="1" sz="2000" b="1">
                <a:solidFill>
                  <a:schemeClr val="tx1"/>
                </a:solidFill>
                <a:latin typeface="+mn-lt"/>
              </a:defRPr>
            </a:lvl9pPr>
          </a:lstStyle>
          <a:p>
            <a:endParaRPr lang="en-US" sz="1800" dirty="0"/>
          </a:p>
          <a:p>
            <a:pPr marL="457200" lvl="1" indent="0">
              <a:buNone/>
            </a:pPr>
            <a:r>
              <a:rPr lang="en-US" sz="1600" dirty="0" smtClean="0"/>
              <a:t>+ Discovery of CP violation in the K</a:t>
            </a:r>
            <a:r>
              <a:rPr lang="en-US" sz="1600" baseline="30000" dirty="0" smtClean="0"/>
              <a:t>0</a:t>
            </a:r>
            <a:r>
              <a:rPr lang="en-US" sz="1600" baseline="-25000" dirty="0" smtClean="0"/>
              <a:t>L</a:t>
            </a:r>
            <a:r>
              <a:rPr lang="en-US" sz="1600" dirty="0" smtClean="0"/>
              <a:t> </a:t>
            </a:r>
            <a:r>
              <a:rPr lang="en-US" sz="1600" dirty="0">
                <a:solidFill>
                  <a:schemeClr val="tx2"/>
                </a:solidFill>
                <a:sym typeface="Wingdings" charset="0"/>
              </a:rPr>
              <a:t> </a:t>
            </a:r>
            <a:r>
              <a:rPr lang="en-US" sz="1600" dirty="0" err="1">
                <a:solidFill>
                  <a:schemeClr val="tx2"/>
                </a:solidFill>
                <a:latin typeface="Symbol" charset="0"/>
                <a:sym typeface="Wingdings" charset="0"/>
              </a:rPr>
              <a:t>pp</a:t>
            </a:r>
            <a:r>
              <a:rPr lang="en-US" sz="1600" dirty="0">
                <a:solidFill>
                  <a:schemeClr val="tx2"/>
                </a:solidFill>
                <a:sym typeface="Wingdings" charset="0"/>
              </a:rPr>
              <a:t> </a:t>
            </a:r>
            <a:r>
              <a:rPr lang="en-US" sz="1600" dirty="0" smtClean="0"/>
              <a:t>decays</a:t>
            </a:r>
          </a:p>
          <a:p>
            <a:pPr marL="857250" lvl="2" indent="0">
              <a:buNone/>
            </a:pPr>
            <a:r>
              <a:rPr lang="en-US" sz="1600" dirty="0" smtClean="0"/>
              <a:t>(</a:t>
            </a:r>
            <a:r>
              <a:rPr lang="en-US" sz="1600" dirty="0" err="1" smtClean="0"/>
              <a:t>Kronin</a:t>
            </a:r>
            <a:r>
              <a:rPr lang="en-US" sz="1600" dirty="0" smtClean="0"/>
              <a:t>, Finch: 1964)</a:t>
            </a:r>
          </a:p>
          <a:p>
            <a:pPr marL="457200" lvl="1" indent="0">
              <a:buNone/>
            </a:pPr>
            <a:endParaRPr lang="en-US" sz="1600" dirty="0"/>
          </a:p>
          <a:p>
            <a:pPr marL="457200" lvl="1" indent="0">
              <a:buNone/>
            </a:pPr>
            <a:r>
              <a:rPr lang="en-US" sz="1600" dirty="0" smtClean="0"/>
              <a:t>+ Discovery of neutral currents </a:t>
            </a:r>
            <a:r>
              <a:rPr lang="en-US" sz="1600" dirty="0" err="1">
                <a:solidFill>
                  <a:schemeClr val="tx2"/>
                </a:solidFill>
                <a:latin typeface="Symbol" charset="2"/>
                <a:cs typeface="Symbol" charset="2"/>
              </a:rPr>
              <a:t>n</a:t>
            </a:r>
            <a:r>
              <a:rPr lang="en-US" sz="1600" baseline="-25000" dirty="0" err="1">
                <a:solidFill>
                  <a:schemeClr val="tx2"/>
                </a:solidFill>
                <a:latin typeface="Symbol" charset="2"/>
                <a:cs typeface="Symbol" charset="2"/>
              </a:rPr>
              <a:t>m</a:t>
            </a:r>
            <a:r>
              <a:rPr lang="en-US" sz="1600" dirty="0" err="1">
                <a:solidFill>
                  <a:schemeClr val="tx2"/>
                </a:solidFill>
              </a:rPr>
              <a:t>e</a:t>
            </a:r>
            <a:r>
              <a:rPr lang="en-US" sz="1600" dirty="0">
                <a:solidFill>
                  <a:schemeClr val="tx2"/>
                </a:solidFill>
              </a:rPr>
              <a:t> → </a:t>
            </a:r>
            <a:r>
              <a:rPr lang="en-US" sz="1600" dirty="0" err="1" smtClean="0">
                <a:solidFill>
                  <a:schemeClr val="tx2"/>
                </a:solidFill>
                <a:latin typeface="Symbol" charset="2"/>
                <a:cs typeface="Symbol" charset="2"/>
              </a:rPr>
              <a:t>n</a:t>
            </a:r>
            <a:r>
              <a:rPr lang="en-US" sz="1600" baseline="-25000" dirty="0" err="1" smtClean="0">
                <a:solidFill>
                  <a:schemeClr val="tx2"/>
                </a:solidFill>
                <a:latin typeface="Symbol" charset="2"/>
                <a:cs typeface="Symbol" charset="2"/>
              </a:rPr>
              <a:t>m</a:t>
            </a:r>
            <a:r>
              <a:rPr lang="en-US" sz="1600" dirty="0" err="1" smtClean="0">
                <a:solidFill>
                  <a:schemeClr val="tx2"/>
                </a:solidFill>
              </a:rPr>
              <a:t>e</a:t>
            </a:r>
            <a:endParaRPr lang="en-US" sz="1600" dirty="0" smtClean="0">
              <a:solidFill>
                <a:schemeClr val="tx2"/>
              </a:solidFill>
            </a:endParaRPr>
          </a:p>
          <a:p>
            <a:pPr marL="857250" lvl="2" indent="0">
              <a:buNone/>
            </a:pPr>
            <a:r>
              <a:rPr lang="en-US" sz="1600" dirty="0" smtClean="0"/>
              <a:t>(</a:t>
            </a:r>
            <a:r>
              <a:rPr lang="en-US" sz="1600" dirty="0" err="1" smtClean="0"/>
              <a:t>Gargamelle</a:t>
            </a:r>
            <a:r>
              <a:rPr lang="en-US" sz="1600" dirty="0" smtClean="0"/>
              <a:t>: 1973)</a:t>
            </a:r>
            <a:endParaRPr lang="en-US" sz="1600" dirty="0"/>
          </a:p>
          <a:p>
            <a:pPr marL="457200" lvl="1" indent="0">
              <a:buNone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437726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mumu.png"/>
          <p:cNvPicPr preferRelativeResize="0"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3657600"/>
            <a:ext cx="3937992" cy="2667000"/>
          </a:xfrm>
          <a:prstGeom prst="rect">
            <a:avLst/>
          </a:prstGeom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Precision Higgs physics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Higgs couplings projections (cont’d)</a:t>
            </a:r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pPr lvl="1"/>
            <a:r>
              <a:rPr lang="en-US" sz="1600" dirty="0" smtClean="0"/>
              <a:t>HL-LHC would bring a factor 1.5 to 2 on top of 300 fb</a:t>
            </a:r>
            <a:r>
              <a:rPr lang="en-US" sz="1600" baseline="30000" dirty="0" smtClean="0"/>
              <a:t>-1   </a:t>
            </a:r>
            <a:r>
              <a:rPr lang="en-US" sz="1400" dirty="0" smtClean="0">
                <a:solidFill>
                  <a:schemeClr val="tx1"/>
                </a:solidFill>
              </a:rPr>
              <a:t>(and 20-50% on top of 1 ab</a:t>
            </a:r>
            <a:r>
              <a:rPr lang="en-US" sz="1400" baseline="30000" dirty="0" smtClean="0">
                <a:solidFill>
                  <a:schemeClr val="tx1"/>
                </a:solidFill>
              </a:rPr>
              <a:t>-1</a:t>
            </a:r>
            <a:r>
              <a:rPr lang="en-US" sz="1400" dirty="0" smtClean="0">
                <a:solidFill>
                  <a:schemeClr val="tx1"/>
                </a:solidFill>
              </a:rPr>
              <a:t>)</a:t>
            </a:r>
          </a:p>
          <a:p>
            <a:pPr lvl="2"/>
            <a:r>
              <a:rPr lang="en-US" sz="1600" dirty="0" smtClean="0"/>
              <a:t>Limited by systematic uncertainties</a:t>
            </a:r>
          </a:p>
          <a:p>
            <a:pPr marL="914400" lvl="2" indent="0">
              <a:buNone/>
            </a:pPr>
            <a:endParaRPr lang="en-US" sz="1600" dirty="0" smtClean="0"/>
          </a:p>
          <a:p>
            <a:pPr lvl="1"/>
            <a:r>
              <a:rPr lang="en-US" sz="1600" dirty="0" smtClean="0"/>
              <a:t>Becomes sensitive to, e.g., H </a:t>
            </a:r>
            <a:r>
              <a:rPr lang="en-US" sz="1600" dirty="0"/>
              <a:t>→ </a:t>
            </a:r>
            <a:r>
              <a:rPr lang="en-US" sz="1600" dirty="0" smtClean="0">
                <a:latin typeface="Symbol" charset="2"/>
                <a:cs typeface="Symbol" charset="2"/>
              </a:rPr>
              <a:t>mm</a:t>
            </a:r>
          </a:p>
          <a:p>
            <a:pPr lvl="2"/>
            <a:r>
              <a:rPr lang="en-US" sz="1600" dirty="0" smtClean="0">
                <a:cs typeface="Symbol" charset="2"/>
              </a:rPr>
              <a:t>Expect 35K signal events with 3 ab</a:t>
            </a:r>
            <a:r>
              <a:rPr lang="en-US" sz="1600" baseline="30000" dirty="0" smtClean="0">
                <a:cs typeface="Symbol" charset="2"/>
              </a:rPr>
              <a:t>-1</a:t>
            </a:r>
            <a:endParaRPr lang="en-US" sz="1600" dirty="0" smtClean="0">
              <a:cs typeface="Symbol" charset="2"/>
            </a:endParaRPr>
          </a:p>
          <a:p>
            <a:pPr lvl="3"/>
            <a:r>
              <a:rPr lang="en-US" sz="1600" dirty="0" smtClean="0">
                <a:cs typeface="Symbol" charset="2"/>
              </a:rPr>
              <a:t>S/B ~ 0.3% </a:t>
            </a:r>
            <a:r>
              <a:rPr lang="en-US" sz="1600" dirty="0"/>
              <a:t>→ </a:t>
            </a:r>
            <a:r>
              <a:rPr lang="en-US" sz="1600" dirty="0" smtClean="0">
                <a:cs typeface="Symbol" charset="2"/>
              </a:rPr>
              <a:t>10</a:t>
            </a:r>
            <a:r>
              <a:rPr lang="en-US" sz="1600" dirty="0" smtClean="0">
                <a:latin typeface="Symbol" charset="2"/>
                <a:cs typeface="Symbol" charset="2"/>
              </a:rPr>
              <a:t>s </a:t>
            </a:r>
            <a:r>
              <a:rPr lang="en-US" sz="1600" dirty="0" smtClean="0">
                <a:cs typeface="Symbol" charset="2"/>
              </a:rPr>
              <a:t>significance</a:t>
            </a:r>
          </a:p>
          <a:p>
            <a:pPr lvl="2"/>
            <a:r>
              <a:rPr lang="en-US" sz="1600" dirty="0" smtClean="0">
                <a:cs typeface="Symbol" charset="2"/>
              </a:rPr>
              <a:t>Coupling measured to ~10%</a:t>
            </a:r>
          </a:p>
          <a:p>
            <a:pPr lvl="3"/>
            <a:r>
              <a:rPr lang="en-US" sz="1600" dirty="0" smtClean="0">
                <a:cs typeface="Symbol" charset="2"/>
              </a:rPr>
              <a:t>20-30% with 300 fb</a:t>
            </a:r>
            <a:r>
              <a:rPr lang="en-US" sz="1600" baseline="30000" dirty="0" smtClean="0">
                <a:cs typeface="Symbol" charset="2"/>
              </a:rPr>
              <a:t>-1</a:t>
            </a:r>
            <a:endParaRPr lang="en-US" sz="1600" baseline="30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4-5 August 2014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Physics at Future Colliders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30</a:t>
            </a:fld>
            <a:endParaRPr lang="en-US" alt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0903750"/>
              </p:ext>
            </p:extLst>
          </p:nvPr>
        </p:nvGraphicFramePr>
        <p:xfrm>
          <a:off x="1524000" y="1447800"/>
          <a:ext cx="6324600" cy="19049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4920"/>
                <a:gridCol w="1264920"/>
                <a:gridCol w="1264920"/>
                <a:gridCol w="1264920"/>
                <a:gridCol w="1264920"/>
              </a:tblGrid>
              <a:tr h="24618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Coupling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LHC Run1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9900"/>
                          </a:solidFill>
                        </a:rPr>
                        <a:t>LHC (300 fb</a:t>
                      </a:r>
                      <a:r>
                        <a:rPr lang="en-US" sz="1400" baseline="30000" dirty="0" smtClean="0">
                          <a:solidFill>
                            <a:srgbClr val="009900"/>
                          </a:solidFill>
                        </a:rPr>
                        <a:t>-1</a:t>
                      </a:r>
                      <a:r>
                        <a:rPr lang="en-US" sz="1400" dirty="0" smtClean="0">
                          <a:solidFill>
                            <a:srgbClr val="009900"/>
                          </a:solidFill>
                        </a:rPr>
                        <a:t>)</a:t>
                      </a:r>
                      <a:endParaRPr lang="en-US" sz="1400" dirty="0">
                        <a:solidFill>
                          <a:srgbClr val="0099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CC"/>
                          </a:solidFill>
                        </a:rPr>
                        <a:t>LHC (1 ab</a:t>
                      </a:r>
                      <a:r>
                        <a:rPr lang="en-US" sz="1400" baseline="30000" dirty="0" smtClean="0">
                          <a:solidFill>
                            <a:srgbClr val="0000CC"/>
                          </a:solidFill>
                        </a:rPr>
                        <a:t>-1</a:t>
                      </a:r>
                      <a:r>
                        <a:rPr lang="en-US" sz="1400" dirty="0" smtClean="0">
                          <a:solidFill>
                            <a:srgbClr val="0000CC"/>
                          </a:solidFill>
                        </a:rPr>
                        <a:t>)</a:t>
                      </a:r>
                      <a:endParaRPr lang="en-US" sz="1400" dirty="0">
                        <a:solidFill>
                          <a:srgbClr val="0000CC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HL-LHC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803"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solidFill>
                            <a:schemeClr val="tx1"/>
                          </a:solidFill>
                          <a:latin typeface="Symbol" charset="2"/>
                          <a:cs typeface="Symbol" charset="2"/>
                        </a:rPr>
                        <a:t>k</a:t>
                      </a:r>
                      <a:r>
                        <a:rPr lang="en-US" sz="1500" b="1" baseline="-25000" dirty="0" smtClean="0">
                          <a:solidFill>
                            <a:schemeClr val="tx1"/>
                          </a:solidFill>
                          <a:latin typeface="+mn-lt"/>
                          <a:cs typeface="Symbol" charset="2"/>
                        </a:rPr>
                        <a:t>W</a:t>
                      </a:r>
                      <a:endParaRPr lang="en-US" sz="1500" b="1" baseline="-25000" dirty="0">
                        <a:solidFill>
                          <a:schemeClr val="tx1"/>
                        </a:solidFill>
                        <a:latin typeface="Symbol" charset="2"/>
                        <a:cs typeface="Symbol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solidFill>
                            <a:srgbClr val="FF0000"/>
                          </a:solidFill>
                        </a:rPr>
                        <a:t>15%</a:t>
                      </a:r>
                      <a:endParaRPr lang="en-US" sz="15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solidFill>
                            <a:srgbClr val="009900"/>
                          </a:solidFill>
                        </a:rPr>
                        <a:t>4-6%</a:t>
                      </a:r>
                      <a:endParaRPr lang="en-US" sz="1500" b="1" dirty="0">
                        <a:solidFill>
                          <a:srgbClr val="0099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solidFill>
                            <a:srgbClr val="0000CC"/>
                          </a:solidFill>
                        </a:rPr>
                        <a:t>3-5%</a:t>
                      </a:r>
                      <a:endParaRPr lang="en-US" sz="1500" b="1" dirty="0">
                        <a:solidFill>
                          <a:srgbClr val="0000CC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solidFill>
                            <a:schemeClr val="tx1"/>
                          </a:solidFill>
                        </a:rPr>
                        <a:t>2-5%</a:t>
                      </a:r>
                      <a:endParaRPr lang="en-US" sz="15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80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dirty="0" err="1" smtClean="0">
                          <a:solidFill>
                            <a:schemeClr val="tx1"/>
                          </a:solidFill>
                          <a:latin typeface="Symbol" charset="2"/>
                          <a:cs typeface="Symbol" charset="2"/>
                        </a:rPr>
                        <a:t>k</a:t>
                      </a:r>
                      <a:r>
                        <a:rPr lang="en-US" sz="1500" b="1" baseline="-25000" dirty="0" err="1" smtClean="0">
                          <a:solidFill>
                            <a:schemeClr val="tx1"/>
                          </a:solidFill>
                          <a:latin typeface="+mn-lt"/>
                          <a:cs typeface="Symbol" charset="2"/>
                        </a:rPr>
                        <a:t>Z</a:t>
                      </a:r>
                      <a:endParaRPr lang="en-US" sz="1500" b="1" baseline="-25000" dirty="0" smtClean="0">
                        <a:solidFill>
                          <a:schemeClr val="tx1"/>
                        </a:solidFill>
                        <a:latin typeface="Symbol" charset="2"/>
                        <a:cs typeface="Symbol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solidFill>
                            <a:srgbClr val="FF0000"/>
                          </a:solidFill>
                        </a:rPr>
                        <a:t>20%</a:t>
                      </a:r>
                      <a:endParaRPr lang="en-US" sz="15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solidFill>
                            <a:srgbClr val="009900"/>
                          </a:solidFill>
                        </a:rPr>
                        <a:t>4-6%</a:t>
                      </a:r>
                      <a:endParaRPr lang="en-US" sz="1500" b="1" dirty="0">
                        <a:solidFill>
                          <a:srgbClr val="0099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solidFill>
                            <a:srgbClr val="0000CC"/>
                          </a:solidFill>
                        </a:rPr>
                        <a:t>3-5%</a:t>
                      </a:r>
                      <a:endParaRPr lang="en-US" sz="1500" b="1" dirty="0">
                        <a:solidFill>
                          <a:srgbClr val="0000CC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solidFill>
                            <a:schemeClr val="tx1"/>
                          </a:solidFill>
                        </a:rPr>
                        <a:t>2-4%</a:t>
                      </a:r>
                      <a:endParaRPr lang="en-US" sz="15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80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dirty="0" err="1" smtClean="0">
                          <a:solidFill>
                            <a:schemeClr val="tx1"/>
                          </a:solidFill>
                          <a:latin typeface="Symbol" charset="2"/>
                          <a:cs typeface="Symbol" charset="2"/>
                        </a:rPr>
                        <a:t>k</a:t>
                      </a:r>
                      <a:r>
                        <a:rPr lang="en-US" sz="1500" b="1" baseline="-25000" dirty="0" err="1" smtClean="0">
                          <a:solidFill>
                            <a:schemeClr val="tx1"/>
                          </a:solidFill>
                          <a:latin typeface="+mn-lt"/>
                          <a:cs typeface="Symbol" charset="2"/>
                        </a:rPr>
                        <a:t>t</a:t>
                      </a:r>
                      <a:endParaRPr lang="en-US" sz="1500" b="1" baseline="-25000" dirty="0" smtClean="0">
                        <a:solidFill>
                          <a:schemeClr val="tx1"/>
                        </a:solidFill>
                        <a:latin typeface="Symbol" charset="2"/>
                        <a:cs typeface="Symbol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solidFill>
                            <a:srgbClr val="FF0000"/>
                          </a:solidFill>
                        </a:rPr>
                        <a:t>50%</a:t>
                      </a:r>
                      <a:endParaRPr lang="en-US" sz="15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solidFill>
                            <a:srgbClr val="009900"/>
                          </a:solidFill>
                        </a:rPr>
                        <a:t>14-15%</a:t>
                      </a:r>
                      <a:endParaRPr lang="en-US" sz="1500" b="1" dirty="0">
                        <a:solidFill>
                          <a:srgbClr val="0099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solidFill>
                            <a:srgbClr val="0000CC"/>
                          </a:solidFill>
                        </a:rPr>
                        <a:t>10-12%</a:t>
                      </a:r>
                      <a:endParaRPr lang="en-US" sz="1500" b="1" dirty="0">
                        <a:solidFill>
                          <a:srgbClr val="0000CC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solidFill>
                            <a:schemeClr val="tx1"/>
                          </a:solidFill>
                        </a:rPr>
                        <a:t>7-10%</a:t>
                      </a:r>
                      <a:endParaRPr lang="en-US" sz="15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80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dirty="0" smtClean="0">
                          <a:solidFill>
                            <a:schemeClr val="tx1"/>
                          </a:solidFill>
                          <a:latin typeface="Symbol" charset="2"/>
                          <a:cs typeface="Symbol" charset="2"/>
                        </a:rPr>
                        <a:t>k</a:t>
                      </a:r>
                      <a:r>
                        <a:rPr lang="en-US" sz="1500" b="1" baseline="-25000" dirty="0" smtClean="0">
                          <a:solidFill>
                            <a:schemeClr val="tx1"/>
                          </a:solidFill>
                          <a:latin typeface="+mn-lt"/>
                          <a:cs typeface="Symbol" charset="2"/>
                        </a:rPr>
                        <a:t>b</a:t>
                      </a:r>
                      <a:endParaRPr lang="en-US" sz="1500" b="1" baseline="-25000" dirty="0" smtClean="0">
                        <a:solidFill>
                          <a:schemeClr val="tx1"/>
                        </a:solidFill>
                        <a:latin typeface="Symbol" charset="2"/>
                        <a:cs typeface="Symbol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solidFill>
                            <a:srgbClr val="FF0000"/>
                          </a:solidFill>
                        </a:rPr>
                        <a:t>40%</a:t>
                      </a:r>
                      <a:endParaRPr lang="en-US" sz="15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solidFill>
                            <a:srgbClr val="009900"/>
                          </a:solidFill>
                        </a:rPr>
                        <a:t>10-13%</a:t>
                      </a:r>
                      <a:endParaRPr lang="en-US" sz="1500" b="1" dirty="0">
                        <a:solidFill>
                          <a:srgbClr val="0099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solidFill>
                            <a:srgbClr val="0000CC"/>
                          </a:solidFill>
                        </a:rPr>
                        <a:t>6-10%</a:t>
                      </a:r>
                      <a:endParaRPr lang="en-US" sz="1500" b="1" dirty="0">
                        <a:solidFill>
                          <a:srgbClr val="0000CC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solidFill>
                            <a:schemeClr val="tx1"/>
                          </a:solidFill>
                        </a:rPr>
                        <a:t>4-7%</a:t>
                      </a:r>
                      <a:endParaRPr lang="en-US" sz="15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80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dirty="0" err="1" smtClean="0">
                          <a:solidFill>
                            <a:schemeClr val="tx1"/>
                          </a:solidFill>
                          <a:latin typeface="Symbol" charset="2"/>
                          <a:cs typeface="Symbol" charset="2"/>
                        </a:rPr>
                        <a:t>k</a:t>
                      </a:r>
                      <a:r>
                        <a:rPr lang="en-US" sz="1500" b="1" baseline="-25000" dirty="0" err="1" smtClean="0">
                          <a:solidFill>
                            <a:schemeClr val="tx1"/>
                          </a:solidFill>
                          <a:latin typeface="Symbol" charset="2"/>
                          <a:cs typeface="Symbol" charset="2"/>
                        </a:rPr>
                        <a:t>t</a:t>
                      </a:r>
                      <a:endParaRPr lang="en-US" sz="1500" b="1" baseline="-25000" dirty="0" smtClean="0">
                        <a:solidFill>
                          <a:schemeClr val="tx1"/>
                        </a:solidFill>
                        <a:latin typeface="Symbol" charset="2"/>
                        <a:cs typeface="Symbol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solidFill>
                            <a:srgbClr val="FF0000"/>
                          </a:solidFill>
                        </a:rPr>
                        <a:t>25%</a:t>
                      </a:r>
                      <a:endParaRPr lang="en-US" sz="15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solidFill>
                            <a:srgbClr val="009900"/>
                          </a:solidFill>
                        </a:rPr>
                        <a:t>6-8%</a:t>
                      </a:r>
                      <a:endParaRPr lang="en-US" sz="1500" b="1" dirty="0">
                        <a:solidFill>
                          <a:srgbClr val="0099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solidFill>
                            <a:srgbClr val="0000CC"/>
                          </a:solidFill>
                        </a:rPr>
                        <a:t>4-6%</a:t>
                      </a:r>
                      <a:endParaRPr lang="en-US" sz="1500" b="1" dirty="0">
                        <a:solidFill>
                          <a:srgbClr val="0000CC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solidFill>
                            <a:schemeClr val="tx1"/>
                          </a:solidFill>
                        </a:rPr>
                        <a:t>2-5%</a:t>
                      </a:r>
                      <a:endParaRPr lang="en-US" sz="15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459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Precision Higgs physics (4)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Is the precision good enough to make a “discovery” ?</a:t>
            </a:r>
          </a:p>
          <a:p>
            <a:pPr lvl="1"/>
            <a:r>
              <a:rPr lang="en-US" sz="1600" dirty="0" smtClean="0"/>
              <a:t>Example of expected deviations if new physics scale is at 1 </a:t>
            </a:r>
            <a:r>
              <a:rPr lang="en-US" sz="1600" dirty="0" err="1" smtClean="0"/>
              <a:t>TeV</a:t>
            </a:r>
            <a:r>
              <a:rPr lang="en-US" sz="1600" dirty="0" smtClean="0"/>
              <a:t> </a:t>
            </a:r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2"/>
            <a:endParaRPr lang="en-US" sz="1600" dirty="0" smtClean="0"/>
          </a:p>
          <a:p>
            <a:pPr lvl="2"/>
            <a:endParaRPr lang="en-US" sz="1600" dirty="0"/>
          </a:p>
          <a:p>
            <a:pPr lvl="2"/>
            <a:endParaRPr lang="en-US" sz="1600" dirty="0" smtClean="0"/>
          </a:p>
          <a:p>
            <a:pPr lvl="2"/>
            <a:endParaRPr lang="en-US" sz="1600" dirty="0"/>
          </a:p>
          <a:p>
            <a:pPr lvl="2"/>
            <a:r>
              <a:rPr lang="en-US" sz="1600" dirty="0" smtClean="0"/>
              <a:t>Need 1% precision on couplings for a 5</a:t>
            </a:r>
            <a:r>
              <a:rPr lang="en-US" sz="1600" dirty="0" smtClean="0">
                <a:latin typeface="Symbol" charset="2"/>
                <a:cs typeface="Symbol" charset="2"/>
              </a:rPr>
              <a:t>s</a:t>
            </a:r>
            <a:r>
              <a:rPr lang="en-US" sz="1600" dirty="0" smtClean="0"/>
              <a:t> discovery if </a:t>
            </a:r>
            <a:r>
              <a:rPr lang="en-US" sz="1600" dirty="0" smtClean="0">
                <a:latin typeface="Symbol" charset="2"/>
                <a:cs typeface="Symbol" charset="2"/>
              </a:rPr>
              <a:t>L</a:t>
            </a:r>
            <a:r>
              <a:rPr lang="en-US" sz="1600" dirty="0" smtClean="0"/>
              <a:t> = 1 </a:t>
            </a:r>
            <a:r>
              <a:rPr lang="en-US" sz="1600" dirty="0" err="1" smtClean="0"/>
              <a:t>TeV</a:t>
            </a:r>
            <a:endParaRPr lang="en-US" sz="1600" dirty="0" smtClean="0"/>
          </a:p>
          <a:p>
            <a:pPr lvl="3"/>
            <a:r>
              <a:rPr lang="en-US" sz="1600" dirty="0" smtClean="0"/>
              <a:t>And much better for heavier new physics</a:t>
            </a:r>
            <a:endParaRPr lang="en-US" sz="1600" dirty="0"/>
          </a:p>
          <a:p>
            <a:pPr lvl="1"/>
            <a:r>
              <a:rPr lang="en-US" sz="1600" dirty="0" smtClean="0"/>
              <a:t>HL-LHC might be good enough for some new physics models </a:t>
            </a:r>
          </a:p>
          <a:p>
            <a:pPr lvl="2"/>
            <a:r>
              <a:rPr lang="en-US" sz="1600" dirty="0" smtClean="0"/>
              <a:t>IF the new physics scale is below 1 </a:t>
            </a:r>
            <a:r>
              <a:rPr lang="en-US" sz="1600" dirty="0" err="1" smtClean="0"/>
              <a:t>TeV</a:t>
            </a:r>
            <a:endParaRPr lang="en-US" sz="1600" dirty="0" smtClean="0"/>
          </a:p>
          <a:p>
            <a:pPr lvl="3"/>
            <a:r>
              <a:rPr lang="en-US" sz="1600" dirty="0" smtClean="0"/>
              <a:t>The air is getting thin …</a:t>
            </a: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4-5 August 2014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Physics at Future Colliders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31</a:t>
            </a:fld>
            <a:endParaRPr lang="en-US" alt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600200"/>
            <a:ext cx="5143500" cy="18034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673397" y="3534331"/>
            <a:ext cx="2995569" cy="1154162"/>
          </a:xfrm>
          <a:prstGeom prst="rect">
            <a:avLst/>
          </a:prstGeom>
          <a:solidFill>
            <a:schemeClr val="accent5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800" b="1" dirty="0" smtClean="0">
                <a:latin typeface="+mn-lt"/>
              </a:rPr>
              <a:t>Typically, expect deviations:</a:t>
            </a:r>
            <a:r>
              <a:rPr lang="en-US" sz="2000" b="1" dirty="0" smtClean="0"/>
              <a:t> </a:t>
            </a:r>
          </a:p>
          <a:p>
            <a:pPr algn="ctr">
              <a:lnSpc>
                <a:spcPct val="120000"/>
              </a:lnSpc>
            </a:pPr>
            <a:r>
              <a:rPr lang="en-US" sz="2000" b="1" dirty="0" err="1" smtClean="0">
                <a:solidFill>
                  <a:srgbClr val="009900"/>
                </a:solidFill>
                <a:latin typeface="Symbol" charset="2"/>
                <a:cs typeface="Symbol" charset="2"/>
              </a:rPr>
              <a:t>Dk</a:t>
            </a:r>
            <a:r>
              <a:rPr lang="en-US" sz="2000" b="1" dirty="0" smtClean="0">
                <a:solidFill>
                  <a:srgbClr val="009900"/>
                </a:solidFill>
                <a:latin typeface="Symbol" charset="2"/>
                <a:cs typeface="Symbol" charset="2"/>
              </a:rPr>
              <a:t>/k</a:t>
            </a:r>
            <a:r>
              <a:rPr lang="en-US" sz="2000" b="1" dirty="0" smtClean="0">
                <a:solidFill>
                  <a:srgbClr val="009900"/>
                </a:solidFill>
              </a:rPr>
              <a:t> </a:t>
            </a:r>
            <a:r>
              <a:rPr lang="en-US" sz="2000" b="1" dirty="0">
                <a:solidFill>
                  <a:srgbClr val="009900"/>
                </a:solidFill>
                <a:latin typeface="+mn-lt"/>
              </a:rPr>
              <a:t>&lt;</a:t>
            </a:r>
            <a:r>
              <a:rPr lang="en-US" sz="2000" b="1" dirty="0" smtClean="0">
                <a:solidFill>
                  <a:srgbClr val="009900"/>
                </a:solidFill>
                <a:latin typeface="+mn-lt"/>
              </a:rPr>
              <a:t> ~5 %</a:t>
            </a:r>
            <a:r>
              <a:rPr lang="en-US" sz="2000" b="1" dirty="0" smtClean="0">
                <a:latin typeface="+mn-lt"/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  <a:latin typeface="+mn-lt"/>
              </a:rPr>
              <a:t>/ </a:t>
            </a:r>
            <a:r>
              <a:rPr lang="en-US" sz="2000" b="1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L</a:t>
            </a:r>
            <a:r>
              <a:rPr lang="en-US" sz="2000" b="1" baseline="30000" dirty="0" smtClean="0">
                <a:solidFill>
                  <a:srgbClr val="FF0000"/>
                </a:solidFill>
                <a:latin typeface="+mn-lt"/>
              </a:rPr>
              <a:t>2</a:t>
            </a:r>
          </a:p>
          <a:p>
            <a:pPr algn="ctr">
              <a:lnSpc>
                <a:spcPct val="120000"/>
              </a:lnSpc>
            </a:pPr>
            <a:r>
              <a:rPr lang="en-US" sz="1800" dirty="0" smtClean="0">
                <a:latin typeface="+mn-lt"/>
              </a:rPr>
              <a:t>(with </a:t>
            </a:r>
            <a:r>
              <a:rPr lang="en-US" sz="1800" dirty="0" smtClean="0">
                <a:latin typeface="Symbol" charset="2"/>
                <a:cs typeface="Symbol" charset="2"/>
              </a:rPr>
              <a:t>L</a:t>
            </a:r>
            <a:r>
              <a:rPr lang="en-US" sz="1800" dirty="0" smtClean="0">
                <a:latin typeface="+mn-lt"/>
              </a:rPr>
              <a:t> in </a:t>
            </a:r>
            <a:r>
              <a:rPr lang="en-US" sz="1800" dirty="0" err="1" smtClean="0">
                <a:latin typeface="+mn-lt"/>
              </a:rPr>
              <a:t>TeV</a:t>
            </a:r>
            <a:r>
              <a:rPr lang="en-US" sz="1800" dirty="0" smtClean="0">
                <a:latin typeface="+mn-lt"/>
              </a:rPr>
              <a:t>)</a:t>
            </a:r>
            <a:endParaRPr lang="en-US" sz="1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03178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Precision Higgs physics (</a:t>
            </a:r>
            <a:r>
              <a:rPr lang="en-US" dirty="0"/>
              <a:t>5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Higgs self coupling</a:t>
            </a:r>
          </a:p>
          <a:p>
            <a:pPr lvl="1"/>
            <a:r>
              <a:rPr lang="en-US" sz="1600" dirty="0" smtClean="0"/>
              <a:t>Measurable through double Higgs production</a:t>
            </a:r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2"/>
            <a:r>
              <a:rPr lang="en-US" sz="1600" dirty="0" smtClean="0"/>
              <a:t>Negative interference reduces the sensitivity to </a:t>
            </a:r>
            <a:r>
              <a:rPr lang="en-US" sz="1600" dirty="0" err="1" smtClean="0"/>
              <a:t>g</a:t>
            </a:r>
            <a:r>
              <a:rPr lang="en-US" sz="1600" baseline="-25000" dirty="0" err="1" smtClean="0"/>
              <a:t>HHH</a:t>
            </a:r>
            <a:endParaRPr lang="en-US" sz="1600" baseline="-25000" dirty="0" smtClean="0"/>
          </a:p>
          <a:p>
            <a:pPr lvl="1"/>
            <a:endParaRPr lang="en-US" sz="1600" dirty="0"/>
          </a:p>
          <a:p>
            <a:pPr lvl="1"/>
            <a:r>
              <a:rPr lang="en-US" sz="1600" dirty="0" smtClean="0"/>
              <a:t>Experiments are still working on projections for the precision on the coupling</a:t>
            </a:r>
          </a:p>
          <a:p>
            <a:pPr lvl="2"/>
            <a:r>
              <a:rPr lang="en-US" sz="1600" dirty="0" smtClean="0"/>
              <a:t>Small cross section, large backgrounds</a:t>
            </a:r>
          </a:p>
          <a:p>
            <a:pPr lvl="3"/>
            <a:r>
              <a:rPr lang="en-US" sz="1600" dirty="0" smtClean="0"/>
              <a:t>First attempts show that the full HL-LHC luminosity will be needed</a:t>
            </a:r>
          </a:p>
          <a:p>
            <a:pPr lvl="3"/>
            <a:r>
              <a:rPr lang="en-US" sz="1600" dirty="0" smtClean="0"/>
              <a:t>A precision of 30%  might be achievable with </a:t>
            </a:r>
            <a:r>
              <a:rPr lang="en-US" sz="1600" dirty="0" err="1" smtClean="0"/>
              <a:t>bb</a:t>
            </a:r>
            <a:r>
              <a:rPr lang="en-US" sz="1600" dirty="0" err="1" smtClean="0">
                <a:latin typeface="Symbol" charset="2"/>
                <a:cs typeface="Symbol" charset="2"/>
              </a:rPr>
              <a:t>gg</a:t>
            </a:r>
            <a:endParaRPr lang="en-US" sz="1600" dirty="0" smtClean="0">
              <a:latin typeface="Symbol" charset="2"/>
              <a:cs typeface="Symbol" charset="2"/>
            </a:endParaRPr>
          </a:p>
          <a:p>
            <a:pPr lvl="4"/>
            <a:r>
              <a:rPr lang="en-US" sz="1600" dirty="0" smtClean="0"/>
              <a:t>Other channels are also investigated</a:t>
            </a:r>
          </a:p>
          <a:p>
            <a:pPr lvl="4"/>
            <a:endParaRPr lang="en-US" sz="1600" dirty="0"/>
          </a:p>
          <a:p>
            <a:pPr lvl="1"/>
            <a:r>
              <a:rPr lang="en-US" sz="1600" dirty="0" smtClean="0"/>
              <a:t>Is this precision enough ?</a:t>
            </a:r>
          </a:p>
          <a:p>
            <a:pPr lvl="2"/>
            <a:r>
              <a:rPr lang="en-US" sz="1600" dirty="0" smtClean="0"/>
              <a:t>Not really: new physics models do not predict deviations larger than 20%</a:t>
            </a: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4-5 August 2014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Physics at Future Colliders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32</a:t>
            </a:fld>
            <a:endParaRPr lang="en-US" alt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1968500"/>
            <a:ext cx="5632209" cy="11557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219201" y="1642646"/>
            <a:ext cx="1371255" cy="338554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latin typeface="+mn-lt"/>
              </a:rPr>
              <a:t>g</a:t>
            </a:r>
            <a:r>
              <a:rPr lang="en-US" sz="1600" baseline="-25000" dirty="0" err="1" smtClean="0">
                <a:latin typeface="+mn-lt"/>
              </a:rPr>
              <a:t>HHH</a:t>
            </a:r>
            <a:r>
              <a:rPr lang="en-US" sz="1600" dirty="0" smtClean="0">
                <a:latin typeface="+mn-lt"/>
              </a:rPr>
              <a:t> = 3 m</a:t>
            </a:r>
            <a:r>
              <a:rPr lang="en-US" sz="1600" baseline="-25000" dirty="0" smtClean="0">
                <a:latin typeface="+mn-lt"/>
              </a:rPr>
              <a:t>H</a:t>
            </a:r>
            <a:r>
              <a:rPr lang="en-US" sz="1600" baseline="30000" dirty="0" smtClean="0">
                <a:latin typeface="+mn-lt"/>
              </a:rPr>
              <a:t>2</a:t>
            </a:r>
            <a:r>
              <a:rPr lang="en-US" sz="1600" dirty="0" smtClean="0">
                <a:latin typeface="+mn-lt"/>
              </a:rPr>
              <a:t>/v</a:t>
            </a:r>
            <a:endParaRPr lang="en-US" sz="1600" dirty="0">
              <a:latin typeface="+mn-lt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9400" y="1465524"/>
            <a:ext cx="2006600" cy="203967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010400" y="1066800"/>
            <a:ext cx="1210588" cy="369332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+mn-lt"/>
              </a:rPr>
              <a:t>With 3 ab</a:t>
            </a:r>
            <a:r>
              <a:rPr lang="en-US" sz="1800" baseline="30000" dirty="0" smtClean="0">
                <a:latin typeface="+mn-lt"/>
              </a:rPr>
              <a:t>-1</a:t>
            </a:r>
            <a:endParaRPr lang="en-US" sz="1800" baseline="30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7929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Precision Higgs physics (6)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Invisible Higgs decays (complementary to direct DM search)</a:t>
            </a:r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pPr marL="457200" lvl="1" indent="0">
              <a:buNone/>
            </a:pPr>
            <a:endParaRPr lang="en-US" sz="1600" dirty="0" smtClean="0"/>
          </a:p>
          <a:p>
            <a:pPr marL="457200" lvl="1" indent="0">
              <a:lnSpc>
                <a:spcPct val="150000"/>
              </a:lnSpc>
              <a:buNone/>
            </a:pPr>
            <a:r>
              <a:rPr lang="en-US" sz="1600" dirty="0" smtClean="0"/>
              <a:t>                                                                                                                               Expected 95% CL upper limit</a:t>
            </a:r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pPr lvl="1"/>
            <a:r>
              <a:rPr lang="en-US" sz="1600" dirty="0" smtClean="0"/>
              <a:t>Improves DM search at low mass</a:t>
            </a:r>
            <a:endParaRPr lang="en-US" sz="1600" dirty="0"/>
          </a:p>
          <a:p>
            <a:pPr marL="0" indent="0">
              <a:lnSpc>
                <a:spcPct val="140000"/>
              </a:lnSpc>
              <a:buNone/>
            </a:pPr>
            <a:endParaRPr lang="en-US" sz="2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4-5 August 2014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Physics at Future Colliders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33</a:t>
            </a:fld>
            <a:endParaRPr lang="en-US" alt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1447800"/>
            <a:ext cx="1905001" cy="143477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2971800"/>
            <a:ext cx="4191000" cy="3001858"/>
          </a:xfrm>
          <a:prstGeom prst="rect">
            <a:avLst/>
          </a:prstGeom>
        </p:spPr>
      </p:pic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6867215"/>
              </p:ext>
            </p:extLst>
          </p:nvPr>
        </p:nvGraphicFramePr>
        <p:xfrm>
          <a:off x="6324600" y="4648200"/>
          <a:ext cx="23622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0372"/>
                <a:gridCol w="1221828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err="1" smtClean="0">
                          <a:solidFill>
                            <a:srgbClr val="000000"/>
                          </a:solidFill>
                        </a:rPr>
                        <a:t>BR</a:t>
                      </a:r>
                      <a:r>
                        <a:rPr lang="en-US" sz="1300" baseline="-25000" dirty="0" err="1" smtClean="0">
                          <a:solidFill>
                            <a:srgbClr val="000000"/>
                          </a:solidFill>
                        </a:rPr>
                        <a:t>inv</a:t>
                      </a:r>
                      <a:r>
                        <a:rPr lang="en-US" sz="1300" dirty="0" smtClean="0">
                          <a:solidFill>
                            <a:srgbClr val="000000"/>
                          </a:solidFill>
                        </a:rPr>
                        <a:t> (95% CL)</a:t>
                      </a:r>
                      <a:endParaRPr lang="en-US" sz="13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FF0000"/>
                          </a:solidFill>
                        </a:rPr>
                        <a:t>LHC Run1</a:t>
                      </a:r>
                      <a:endParaRPr lang="en-US" sz="14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FF0000"/>
                          </a:solidFill>
                        </a:rPr>
                        <a:t>40-50%</a:t>
                      </a:r>
                      <a:endParaRPr lang="en-US" sz="14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9900"/>
                          </a:solidFill>
                        </a:rPr>
                        <a:t>LHC 300 fb</a:t>
                      </a:r>
                      <a:r>
                        <a:rPr lang="en-US" sz="1400" b="1" baseline="30000" dirty="0" smtClean="0">
                          <a:solidFill>
                            <a:srgbClr val="009900"/>
                          </a:solidFill>
                        </a:rPr>
                        <a:t>-1</a:t>
                      </a:r>
                      <a:endParaRPr lang="en-US" sz="1400" b="1" baseline="30000" dirty="0">
                        <a:solidFill>
                          <a:srgbClr val="0099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9900"/>
                          </a:solidFill>
                        </a:rPr>
                        <a:t>20-30%</a:t>
                      </a:r>
                      <a:endParaRPr lang="en-US" sz="1400" b="1" dirty="0">
                        <a:solidFill>
                          <a:srgbClr val="0099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CC"/>
                          </a:solidFill>
                        </a:rPr>
                        <a:t>HL-LHC</a:t>
                      </a:r>
                      <a:endParaRPr lang="en-US" sz="1400" b="1" baseline="30000" dirty="0">
                        <a:solidFill>
                          <a:srgbClr val="0000CC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CC"/>
                          </a:solidFill>
                        </a:rPr>
                        <a:t>10-15%</a:t>
                      </a:r>
                      <a:endParaRPr lang="en-US" sz="1400" b="1" dirty="0">
                        <a:solidFill>
                          <a:srgbClr val="0000CC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67000" y="1562100"/>
            <a:ext cx="2159000" cy="10287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62600" y="1295400"/>
            <a:ext cx="3187700" cy="29337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800600" y="1447800"/>
            <a:ext cx="2845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q</a:t>
            </a:r>
            <a:endParaRPr lang="en-US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4800600" y="2283023"/>
            <a:ext cx="2845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q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157214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quark mass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The top quark mass today </a:t>
            </a:r>
          </a:p>
          <a:p>
            <a:pPr lvl="1"/>
            <a:r>
              <a:rPr lang="en-US" sz="1600" dirty="0" smtClean="0"/>
              <a:t>Standard method: final state with one lepton</a:t>
            </a:r>
          </a:p>
          <a:p>
            <a:pPr lvl="2"/>
            <a:r>
              <a:rPr lang="en-US" sz="1600" dirty="0" smtClean="0"/>
              <a:t>Kinematic fit with mass constraints</a:t>
            </a:r>
          </a:p>
          <a:p>
            <a:pPr lvl="2"/>
            <a:endParaRPr lang="en-US" sz="1600" dirty="0"/>
          </a:p>
          <a:p>
            <a:pPr lvl="2"/>
            <a:endParaRPr lang="en-US" sz="1600" dirty="0" smtClean="0"/>
          </a:p>
          <a:p>
            <a:pPr lvl="2"/>
            <a:endParaRPr lang="en-US" sz="1600" dirty="0"/>
          </a:p>
          <a:p>
            <a:pPr lvl="2"/>
            <a:endParaRPr lang="en-US" sz="1600" dirty="0" smtClean="0"/>
          </a:p>
          <a:p>
            <a:pPr lvl="2"/>
            <a:endParaRPr lang="en-US" sz="1600" dirty="0"/>
          </a:p>
          <a:p>
            <a:pPr lvl="2"/>
            <a:endParaRPr lang="en-US" sz="1600" dirty="0" smtClean="0"/>
          </a:p>
          <a:p>
            <a:pPr lvl="2"/>
            <a:endParaRPr lang="en-US" sz="1600" dirty="0"/>
          </a:p>
          <a:p>
            <a:pPr lvl="2"/>
            <a:endParaRPr lang="en-US" sz="1600" dirty="0" smtClean="0"/>
          </a:p>
          <a:p>
            <a:pPr lvl="2"/>
            <a:endParaRPr lang="en-US" sz="1600" dirty="0"/>
          </a:p>
          <a:p>
            <a:pPr lvl="2"/>
            <a:endParaRPr lang="en-US" sz="1600" dirty="0" smtClean="0"/>
          </a:p>
          <a:p>
            <a:pPr lvl="2"/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4-5 August 2014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Physics at Future Colliders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34</a:t>
            </a:fld>
            <a:endParaRPr lang="en-US" alt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7800" y="1143000"/>
            <a:ext cx="3672463" cy="363937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4157" y="1905000"/>
            <a:ext cx="2365443" cy="241686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717341" y="2410361"/>
            <a:ext cx="103525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+mn-lt"/>
              </a:rPr>
              <a:t>≥4 jets</a:t>
            </a:r>
          </a:p>
          <a:p>
            <a:r>
              <a:rPr lang="en-US" sz="2000" dirty="0" smtClean="0">
                <a:latin typeface="+mn-lt"/>
              </a:rPr>
              <a:t>2 b jets</a:t>
            </a:r>
          </a:p>
          <a:p>
            <a:r>
              <a:rPr lang="en-US" sz="2000" dirty="0" smtClean="0">
                <a:latin typeface="+mn-lt"/>
              </a:rPr>
              <a:t>1 lepton</a:t>
            </a:r>
          </a:p>
          <a:p>
            <a:r>
              <a:rPr lang="en-US" sz="2000" dirty="0" smtClean="0">
                <a:latin typeface="+mn-lt"/>
              </a:rPr>
              <a:t>MET</a:t>
            </a:r>
            <a:endParaRPr lang="en-US" sz="2000" dirty="0">
              <a:latin typeface="+mn-lt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7620000" y="1143000"/>
            <a:ext cx="685800" cy="2286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5910" y="4594170"/>
            <a:ext cx="6845090" cy="165423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536338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quark mass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The top quark mass </a:t>
            </a:r>
            <a:r>
              <a:rPr lang="en-US" sz="2000" dirty="0" smtClean="0"/>
              <a:t>tomorrow</a:t>
            </a:r>
            <a:endParaRPr lang="en-US" sz="2000" dirty="0"/>
          </a:p>
          <a:p>
            <a:pPr lvl="1"/>
            <a:r>
              <a:rPr lang="en-US" sz="1600" dirty="0" smtClean="0"/>
              <a:t>There is still much more to come: systematic uncertainties are statistically limited</a:t>
            </a:r>
          </a:p>
          <a:p>
            <a:pPr lvl="2"/>
            <a:r>
              <a:rPr lang="en-US" sz="1600" dirty="0" smtClean="0"/>
              <a:t>And there are more methods out there to try</a:t>
            </a: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4-5 August 2014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Physics at Future Colliders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35</a:t>
            </a:fld>
            <a:endParaRPr lang="en-US" alt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297" y="1988080"/>
            <a:ext cx="4460703" cy="426032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066800" y="2286000"/>
            <a:ext cx="48402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 smtClean="0"/>
              <a:t>7 </a:t>
            </a:r>
            <a:r>
              <a:rPr lang="en-US" sz="900" b="1" dirty="0" err="1" smtClean="0"/>
              <a:t>TeV</a:t>
            </a:r>
            <a:endParaRPr lang="en-US" sz="900" b="1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5080000" y="1988080"/>
            <a:ext cx="3987800" cy="4336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50000"/>
              <a:buFont typeface="Wingdings" pitchFamily="2" charset="2"/>
              <a:buChar char="q"/>
              <a:defRPr kumimoji="1" sz="2400" b="1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CC"/>
              </a:buClr>
              <a:buSzPct val="60000"/>
              <a:buFont typeface="Zapf Dingbats" charset="2"/>
              <a:buChar char="u"/>
              <a:defRPr kumimoji="1" sz="2000" b="1">
                <a:solidFill>
                  <a:srgbClr val="0000CC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900"/>
              </a:buClr>
              <a:buSzPct val="65000"/>
              <a:buFont typeface="Zapf Dingbats" charset="2"/>
              <a:buChar char="l"/>
              <a:defRPr kumimoji="1" sz="2000" b="1">
                <a:solidFill>
                  <a:srgbClr val="00990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0099"/>
              </a:buClr>
              <a:buSzPct val="75000"/>
              <a:buFont typeface="Zapf Dingbats" charset="2"/>
              <a:buChar char="è"/>
              <a:defRPr kumimoji="1" sz="2000" b="1">
                <a:solidFill>
                  <a:srgbClr val="CC0099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Zapf Dingbats" charset="2"/>
              <a:buNone/>
              <a:defRPr kumimoji="1" sz="2000" b="1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Zapf Dingbats" charset="2"/>
              <a:defRPr kumimoji="1" sz="2000" b="1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Zapf Dingbats" charset="2"/>
              <a:defRPr kumimoji="1" sz="2000" b="1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Zapf Dingbats" charset="2"/>
              <a:defRPr kumimoji="1" sz="2000" b="1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Zapf Dingbats" charset="2"/>
              <a:defRPr kumimoji="1" sz="2000" b="1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1800" dirty="0" smtClean="0"/>
              <a:t>Projected uncertainties</a:t>
            </a:r>
          </a:p>
          <a:p>
            <a:pPr lvl="1"/>
            <a:r>
              <a:rPr lang="en-US" sz="1400" dirty="0" smtClean="0"/>
              <a:t>Reduction by a factor 2</a:t>
            </a:r>
          </a:p>
          <a:p>
            <a:pPr lvl="2"/>
            <a:r>
              <a:rPr lang="en-US" sz="1400" dirty="0" smtClean="0"/>
              <a:t>After the first data of LHC Run2</a:t>
            </a:r>
          </a:p>
          <a:p>
            <a:pPr lvl="3"/>
            <a:r>
              <a:rPr lang="en-US" sz="1400" dirty="0" smtClean="0"/>
              <a:t>One year</a:t>
            </a:r>
          </a:p>
          <a:p>
            <a:pPr lvl="2"/>
            <a:r>
              <a:rPr lang="en-US" sz="1400" dirty="0" smtClean="0"/>
              <a:t>Then after the LHC Run3</a:t>
            </a:r>
          </a:p>
          <a:p>
            <a:pPr lvl="3"/>
            <a:r>
              <a:rPr lang="en-US" sz="1600" dirty="0" smtClean="0"/>
              <a:t>Five more years</a:t>
            </a:r>
          </a:p>
          <a:p>
            <a:pPr lvl="2"/>
            <a:r>
              <a:rPr lang="en-US" sz="1400" dirty="0" smtClean="0"/>
              <a:t>Then after 3 ab</a:t>
            </a:r>
            <a:r>
              <a:rPr lang="en-US" sz="1400" baseline="30000" dirty="0" smtClean="0"/>
              <a:t>-1</a:t>
            </a:r>
            <a:endParaRPr lang="en-US" sz="1400" dirty="0" smtClean="0"/>
          </a:p>
          <a:p>
            <a:pPr lvl="3"/>
            <a:r>
              <a:rPr lang="en-US" sz="1800" dirty="0" smtClean="0"/>
              <a:t>Ten more years</a:t>
            </a:r>
          </a:p>
          <a:p>
            <a:pPr lvl="3"/>
            <a:endParaRPr lang="en-US" sz="1400" dirty="0"/>
          </a:p>
          <a:p>
            <a:r>
              <a:rPr lang="en-US" sz="1800" dirty="0" smtClean="0"/>
              <a:t>Ultimate reach: ~ 200 MeV (exp.)</a:t>
            </a:r>
          </a:p>
          <a:p>
            <a:pPr lvl="1"/>
            <a:r>
              <a:rPr lang="en-US" sz="1400" dirty="0" smtClean="0"/>
              <a:t>Theory uncertainties ~ 500 MeV</a:t>
            </a:r>
          </a:p>
          <a:p>
            <a:pPr lvl="2"/>
            <a:r>
              <a:rPr lang="en-US" sz="1400" dirty="0" smtClean="0"/>
              <a:t>What is the quantity that is measured ? MC top mass ?</a:t>
            </a:r>
          </a:p>
          <a:p>
            <a:pPr lvl="1"/>
            <a:r>
              <a:rPr lang="en-US" sz="1400" dirty="0" smtClean="0"/>
              <a:t>Must answer this very question</a:t>
            </a:r>
          </a:p>
          <a:p>
            <a:pPr lvl="2"/>
            <a:r>
              <a:rPr lang="en-US" sz="1400" dirty="0" smtClean="0"/>
              <a:t>Otherwise 3 ab</a:t>
            </a:r>
            <a:r>
              <a:rPr lang="en-US" sz="1400" baseline="30000" dirty="0" smtClean="0"/>
              <a:t>-1 </a:t>
            </a:r>
            <a:r>
              <a:rPr lang="en-US" sz="1400" dirty="0" smtClean="0"/>
              <a:t>won’t do much better than 0.3 or 1 ab</a:t>
            </a:r>
            <a:r>
              <a:rPr lang="en-US" sz="1400" baseline="30000" dirty="0" smtClean="0"/>
              <a:t>-1 </a:t>
            </a:r>
          </a:p>
        </p:txBody>
      </p:sp>
    </p:spTree>
    <p:extLst>
      <p:ext uri="{BB962C8B-B14F-4D97-AF65-F5344CB8AC3E}">
        <p14:creationId xmlns:p14="http://schemas.microsoft.com/office/powerpoint/2010/main" val="2910428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Supersymmetry</a:t>
            </a:r>
            <a:r>
              <a:rPr lang="en-US" dirty="0" smtClean="0"/>
              <a:t>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Search for third generation </a:t>
            </a:r>
            <a:r>
              <a:rPr lang="en-US" sz="2000" dirty="0" err="1" smtClean="0"/>
              <a:t>squarks</a:t>
            </a:r>
            <a:r>
              <a:rPr lang="en-US" sz="2000" dirty="0" smtClean="0"/>
              <a:t> (stop)</a:t>
            </a:r>
          </a:p>
          <a:p>
            <a:pPr lvl="1"/>
            <a:r>
              <a:rPr lang="en-US" sz="1600" dirty="0" smtClean="0"/>
              <a:t>Original motivation: make a small Higgs boson mass “natural”</a:t>
            </a:r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r>
              <a:rPr lang="en-US" sz="1600" dirty="0" smtClean="0"/>
              <a:t>To serve its purpose, the lighter stop should not be much heavier than 1 </a:t>
            </a:r>
            <a:r>
              <a:rPr lang="en-US" sz="1600" dirty="0" err="1" smtClean="0"/>
              <a:t>TeV</a:t>
            </a:r>
            <a:r>
              <a:rPr lang="en-US" sz="1600" dirty="0" smtClean="0"/>
              <a:t> </a:t>
            </a:r>
          </a:p>
          <a:p>
            <a:pPr lvl="2"/>
            <a:r>
              <a:rPr lang="en-US" sz="1600" dirty="0" smtClean="0"/>
              <a:t>Search for light stop production, e.g., </a:t>
            </a:r>
          </a:p>
          <a:p>
            <a:pPr lvl="4"/>
            <a:endParaRPr lang="en-US" sz="1600" dirty="0" smtClean="0"/>
          </a:p>
          <a:p>
            <a:pPr lvl="4"/>
            <a:endParaRPr lang="en-US" sz="1600" dirty="0"/>
          </a:p>
          <a:p>
            <a:pPr lvl="4"/>
            <a:endParaRPr lang="en-US" sz="1600" dirty="0" smtClean="0"/>
          </a:p>
          <a:p>
            <a:pPr lvl="4"/>
            <a:endParaRPr lang="en-US" sz="1600" dirty="0"/>
          </a:p>
          <a:p>
            <a:pPr lvl="4"/>
            <a:endParaRPr lang="en-US" sz="1600" dirty="0" smtClean="0"/>
          </a:p>
          <a:p>
            <a:pPr lvl="4"/>
            <a:endParaRPr lang="en-US" sz="1600" dirty="0"/>
          </a:p>
          <a:p>
            <a:pPr lvl="4"/>
            <a:endParaRPr lang="en-US" sz="1600" dirty="0" smtClean="0"/>
          </a:p>
          <a:p>
            <a:pPr lvl="4"/>
            <a:endParaRPr lang="en-US" sz="1600" dirty="0"/>
          </a:p>
          <a:p>
            <a:pPr lvl="4"/>
            <a:endParaRPr lang="en-US" sz="1600" dirty="0" smtClean="0"/>
          </a:p>
          <a:p>
            <a:pPr lvl="3"/>
            <a:r>
              <a:rPr lang="en-US" sz="1600" dirty="0" smtClean="0"/>
              <a:t>Final state similar to top pair production, with larger missing energy </a:t>
            </a: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4-5 August 2014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Physics at Future Colliders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36</a:t>
            </a:fld>
            <a:endParaRPr lang="en-US" altLang="en-US" dirty="0"/>
          </a:p>
        </p:txBody>
      </p:sp>
      <p:pic>
        <p:nvPicPr>
          <p:cNvPr id="7" name="Picture 6" descr="higg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6800" y="1752600"/>
            <a:ext cx="2606870" cy="929243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8" name="Picture 7" descr="stop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4936" y="1717361"/>
            <a:ext cx="2477864" cy="94963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3962400" y="1929824"/>
            <a:ext cx="40267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atin typeface="Symbol" charset="2"/>
                <a:cs typeface="Symbol" charset="2"/>
              </a:rPr>
              <a:t>-</a:t>
            </a:r>
            <a:endParaRPr lang="en-US" sz="3200" b="1" dirty="0">
              <a:latin typeface="Symbol" charset="2"/>
              <a:cs typeface="Symbol" charset="2"/>
            </a:endParaRPr>
          </a:p>
        </p:txBody>
      </p:sp>
      <p:pic>
        <p:nvPicPr>
          <p:cNvPr id="10" name="Picture 9" descr="fig_02.png"/>
          <p:cNvPicPr preferRelativeResize="0"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3505200"/>
            <a:ext cx="2819400" cy="2255522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0" y="3463506"/>
            <a:ext cx="3810000" cy="2480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1111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Supersymmetry</a:t>
            </a:r>
            <a:r>
              <a:rPr lang="en-US" dirty="0" smtClean="0"/>
              <a:t>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Search for third generation </a:t>
            </a:r>
            <a:r>
              <a:rPr lang="en-US" sz="2000" dirty="0" err="1" smtClean="0"/>
              <a:t>squark</a:t>
            </a:r>
            <a:r>
              <a:rPr lang="en-US" sz="2000" dirty="0" smtClean="0"/>
              <a:t> (cont’d)</a:t>
            </a:r>
          </a:p>
          <a:p>
            <a:pPr lvl="1"/>
            <a:r>
              <a:rPr lang="en-US" sz="1600" dirty="0" smtClean="0"/>
              <a:t>Today :                                                                    Projections with 300 and 3000 fb</a:t>
            </a:r>
            <a:r>
              <a:rPr lang="en-US" sz="1600" baseline="30000" dirty="0" smtClean="0"/>
              <a:t>-1</a:t>
            </a:r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marL="457200" lvl="1" indent="0">
              <a:buNone/>
            </a:pPr>
            <a:endParaRPr lang="en-US" sz="1600" dirty="0"/>
          </a:p>
          <a:p>
            <a:pPr lvl="1"/>
            <a:r>
              <a:rPr lang="en-US" sz="1600" dirty="0" smtClean="0"/>
              <a:t>Mass reach extended by a factor 2 with LHC </a:t>
            </a:r>
            <a:r>
              <a:rPr lang="en-US" sz="1600" baseline="30000" dirty="0" smtClean="0"/>
              <a:t> </a:t>
            </a:r>
            <a:r>
              <a:rPr lang="en-US" sz="1600" dirty="0" smtClean="0"/>
              <a:t>at 14 </a:t>
            </a:r>
            <a:r>
              <a:rPr lang="en-US" sz="1600" dirty="0" err="1" smtClean="0"/>
              <a:t>TeV</a:t>
            </a:r>
            <a:r>
              <a:rPr lang="en-US" sz="1600" dirty="0" smtClean="0"/>
              <a:t> </a:t>
            </a:r>
            <a:r>
              <a:rPr lang="en-US" sz="1600" dirty="0"/>
              <a:t>(300 fb</a:t>
            </a:r>
            <a:r>
              <a:rPr lang="en-US" sz="1600" baseline="30000" dirty="0"/>
              <a:t>-1</a:t>
            </a:r>
            <a:r>
              <a:rPr lang="en-US" sz="1600" dirty="0" smtClean="0"/>
              <a:t>): covers the 1 </a:t>
            </a:r>
            <a:r>
              <a:rPr lang="en-US" sz="1600" dirty="0" err="1" smtClean="0"/>
              <a:t>TeV</a:t>
            </a:r>
            <a:r>
              <a:rPr lang="en-US" sz="1600" dirty="0" smtClean="0"/>
              <a:t> region</a:t>
            </a:r>
          </a:p>
          <a:p>
            <a:pPr lvl="2"/>
            <a:r>
              <a:rPr lang="en-US" sz="1600" dirty="0" smtClean="0"/>
              <a:t>Further 20% extension with HL-LHC</a:t>
            </a:r>
          </a:p>
          <a:p>
            <a:pPr lvl="1"/>
            <a:r>
              <a:rPr lang="en-US" sz="1600" dirty="0" smtClean="0"/>
              <a:t>If no excess is seen with 300 fb</a:t>
            </a:r>
            <a:r>
              <a:rPr lang="en-US" sz="1600" baseline="30000" dirty="0" smtClean="0"/>
              <a:t>-1</a:t>
            </a:r>
            <a:endParaRPr lang="en-US" sz="1600" dirty="0" smtClean="0"/>
          </a:p>
          <a:p>
            <a:pPr lvl="2"/>
            <a:r>
              <a:rPr lang="en-US" sz="1600" dirty="0" smtClean="0"/>
              <a:t>The HL-LHC discovery potential  vanishes entirely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4-5 August 2014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Physics at Future Colliders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37</a:t>
            </a:fld>
            <a:endParaRPr lang="en-US" alt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1" y="1676400"/>
            <a:ext cx="3767328" cy="3505200"/>
          </a:xfrm>
          <a:prstGeom prst="rect">
            <a:avLst/>
          </a:prstGeom>
        </p:spPr>
      </p:pic>
      <p:pic>
        <p:nvPicPr>
          <p:cNvPr id="8" name="Picture 7" descr="fig_05.png"/>
          <p:cNvPicPr preferRelativeResize="0"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1828800"/>
            <a:ext cx="4787506" cy="3218718"/>
          </a:xfrm>
          <a:prstGeom prst="rect">
            <a:avLst/>
          </a:prstGeom>
          <a:ln>
            <a:noFill/>
          </a:ln>
        </p:spPr>
      </p:pic>
      <p:cxnSp>
        <p:nvCxnSpPr>
          <p:cNvPr id="10" name="Straight Connector 9"/>
          <p:cNvCxnSpPr/>
          <p:nvPr/>
        </p:nvCxnSpPr>
        <p:spPr bwMode="auto">
          <a:xfrm flipV="1">
            <a:off x="4724400" y="2895600"/>
            <a:ext cx="2209800" cy="17526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646113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000" y="1651000"/>
            <a:ext cx="5545268" cy="3911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Supersymmetry</a:t>
            </a:r>
            <a:r>
              <a:rPr lang="en-US" dirty="0" smtClean="0"/>
              <a:t>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Search for other </a:t>
            </a:r>
            <a:r>
              <a:rPr lang="en-US" sz="2000" dirty="0" err="1" smtClean="0"/>
              <a:t>squarks</a:t>
            </a:r>
            <a:r>
              <a:rPr lang="en-US" sz="2000" dirty="0" smtClean="0"/>
              <a:t> and </a:t>
            </a:r>
            <a:r>
              <a:rPr lang="en-US" sz="2000" dirty="0" err="1" smtClean="0"/>
              <a:t>gluinos</a:t>
            </a:r>
            <a:endParaRPr lang="en-US" sz="2000" dirty="0" smtClean="0"/>
          </a:p>
          <a:p>
            <a:pPr lvl="1"/>
            <a:r>
              <a:rPr lang="en-US" sz="1600" dirty="0" smtClean="0"/>
              <a:t> </a:t>
            </a:r>
            <a:r>
              <a:rPr lang="en-US" sz="1600" dirty="0"/>
              <a:t>C</a:t>
            </a:r>
            <a:r>
              <a:rPr lang="en-US" sz="1600" dirty="0" smtClean="0"/>
              <a:t>an be heavier than the lighter stop – already excluded up to 1 </a:t>
            </a:r>
            <a:r>
              <a:rPr lang="en-US" sz="1600" dirty="0" err="1" smtClean="0"/>
              <a:t>TeV</a:t>
            </a:r>
            <a:r>
              <a:rPr lang="en-US" sz="1600" dirty="0" smtClean="0"/>
              <a:t> in Run 1</a:t>
            </a:r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r>
              <a:rPr lang="en-US" sz="1600" dirty="0" smtClean="0"/>
              <a:t>Mass reach extended by a factor 2 with LHC at 14 </a:t>
            </a:r>
            <a:r>
              <a:rPr lang="en-US" sz="1600" dirty="0" err="1" smtClean="0"/>
              <a:t>TeV</a:t>
            </a:r>
            <a:r>
              <a:rPr lang="en-US" sz="1600" dirty="0" smtClean="0"/>
              <a:t> </a:t>
            </a:r>
            <a:r>
              <a:rPr lang="en-US" sz="1600" dirty="0"/>
              <a:t>(300 fb</a:t>
            </a:r>
            <a:r>
              <a:rPr lang="en-US" sz="1600" baseline="30000" dirty="0"/>
              <a:t>-1</a:t>
            </a:r>
            <a:r>
              <a:rPr lang="en-US" sz="1600" dirty="0" smtClean="0"/>
              <a:t>)</a:t>
            </a:r>
          </a:p>
          <a:p>
            <a:pPr lvl="2"/>
            <a:r>
              <a:rPr lang="en-US" sz="1600" dirty="0" smtClean="0"/>
              <a:t>Further extended by 20% with HL-LHC</a:t>
            </a:r>
          </a:p>
          <a:p>
            <a:pPr lvl="1"/>
            <a:r>
              <a:rPr lang="en-US" sz="1600" dirty="0" smtClean="0"/>
              <a:t>Discovery potential of HL-LHC vanishes if no excess is seen with 300 fb</a:t>
            </a:r>
            <a:r>
              <a:rPr lang="en-US" sz="1600" baseline="30000" dirty="0" smtClean="0"/>
              <a:t>-1</a:t>
            </a: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4-5 August 2014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Physics at Future Colliders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38</a:t>
            </a:fld>
            <a:endParaRPr lang="en-US" alt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1752601"/>
            <a:ext cx="2927252" cy="1676400"/>
          </a:xfrm>
          <a:prstGeom prst="rect">
            <a:avLst/>
          </a:prstGeom>
        </p:spPr>
      </p:pic>
      <p:pic>
        <p:nvPicPr>
          <p:cNvPr id="8" name="Picture 7" descr="fig_02.png"/>
          <p:cNvPicPr preferRelativeResize="0"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581400"/>
            <a:ext cx="2300583" cy="1840468"/>
          </a:xfrm>
          <a:prstGeom prst="rect">
            <a:avLst/>
          </a:prstGeom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1143000" y="4035623"/>
            <a:ext cx="284515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q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43000" y="3959423"/>
            <a:ext cx="2895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~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43000" y="4721423"/>
            <a:ext cx="284515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q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43000" y="4645223"/>
            <a:ext cx="2895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~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30085" y="3505200"/>
            <a:ext cx="284515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q</a:t>
            </a:r>
            <a:endParaRPr lang="en-US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2209800" y="5178623"/>
            <a:ext cx="284515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q</a:t>
            </a:r>
            <a:endParaRPr lang="en-US" sz="1400" dirty="0"/>
          </a:p>
        </p:txBody>
      </p:sp>
      <p:sp>
        <p:nvSpPr>
          <p:cNvPr id="18" name="Oval 17"/>
          <p:cNvSpPr/>
          <p:nvPr/>
        </p:nvSpPr>
        <p:spPr bwMode="auto">
          <a:xfrm>
            <a:off x="5486400" y="1600200"/>
            <a:ext cx="762000" cy="381000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7239000" y="1600200"/>
            <a:ext cx="1371600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8711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gauge bosons: W’, Z’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Look for heavy di-lepton resonance: Z’ </a:t>
            </a:r>
            <a:r>
              <a:rPr lang="en-US" sz="2000" dirty="0"/>
              <a:t>→ </a:t>
            </a:r>
            <a:r>
              <a:rPr lang="en-US" sz="2000" dirty="0" err="1" smtClean="0"/>
              <a:t>e</a:t>
            </a:r>
            <a:r>
              <a:rPr lang="en-US" sz="2000" baseline="30000" dirty="0" err="1" smtClean="0">
                <a:latin typeface="Symbol" charset="2"/>
                <a:cs typeface="Symbol" charset="2"/>
              </a:rPr>
              <a:t>+</a:t>
            </a:r>
            <a:r>
              <a:rPr lang="en-US" sz="2000" dirty="0" err="1" smtClean="0"/>
              <a:t>e</a:t>
            </a:r>
            <a:r>
              <a:rPr lang="en-US" sz="2000" baseline="30000" dirty="0" smtClean="0">
                <a:latin typeface="Symbol" charset="2"/>
                <a:cs typeface="Symbol" charset="2"/>
              </a:rPr>
              <a:t>-</a:t>
            </a:r>
            <a:r>
              <a:rPr lang="en-US" sz="2000" dirty="0">
                <a:cs typeface="Symbol" charset="2"/>
              </a:rPr>
              <a:t>,</a:t>
            </a:r>
            <a:r>
              <a:rPr lang="en-US" sz="2000" dirty="0" smtClean="0"/>
              <a:t> </a:t>
            </a:r>
            <a:r>
              <a:rPr lang="en-US" sz="2000" dirty="0" err="1" smtClean="0">
                <a:latin typeface="Symbol" charset="2"/>
                <a:cs typeface="Symbol" charset="2"/>
              </a:rPr>
              <a:t>m</a:t>
            </a:r>
            <a:r>
              <a:rPr lang="en-US" sz="2000" baseline="30000" dirty="0" err="1" smtClean="0">
                <a:latin typeface="Symbol" charset="2"/>
                <a:cs typeface="Symbol" charset="2"/>
              </a:rPr>
              <a:t>+</a:t>
            </a:r>
            <a:r>
              <a:rPr lang="en-US" sz="2000" dirty="0" err="1" smtClean="0">
                <a:latin typeface="Symbol" charset="2"/>
                <a:cs typeface="Symbol" charset="2"/>
              </a:rPr>
              <a:t>m</a:t>
            </a:r>
            <a:r>
              <a:rPr lang="en-US" sz="2000" baseline="30000" dirty="0" smtClean="0">
                <a:latin typeface="Symbol" charset="2"/>
                <a:cs typeface="Symbol" charset="2"/>
              </a:rPr>
              <a:t>-</a:t>
            </a:r>
            <a:r>
              <a:rPr lang="en-US" sz="2000" dirty="0" smtClean="0">
                <a:latin typeface="Symbol" charset="2"/>
                <a:cs typeface="Symbol" charset="2"/>
              </a:rPr>
              <a:t>, </a:t>
            </a:r>
            <a:r>
              <a:rPr lang="en-US" sz="2000" dirty="0" smtClean="0">
                <a:cs typeface="Symbol" charset="2"/>
              </a:rPr>
              <a:t>or W’ </a:t>
            </a:r>
            <a:r>
              <a:rPr lang="en-US" sz="2000" dirty="0"/>
              <a:t>→ </a:t>
            </a:r>
            <a:r>
              <a:rPr lang="en-US" sz="2000" dirty="0" err="1"/>
              <a:t>e</a:t>
            </a:r>
            <a:r>
              <a:rPr lang="en-US" sz="2000" baseline="30000" dirty="0" err="1" smtClean="0">
                <a:latin typeface="Symbol" charset="2"/>
                <a:cs typeface="Symbol" charset="2"/>
              </a:rPr>
              <a:t>+</a:t>
            </a:r>
            <a:r>
              <a:rPr lang="en-US" sz="2000" dirty="0" err="1" smtClean="0">
                <a:latin typeface="Symbol" charset="2"/>
                <a:cs typeface="Symbol" charset="2"/>
              </a:rPr>
              <a:t>n</a:t>
            </a:r>
            <a:r>
              <a:rPr lang="en-US" sz="2000" baseline="-25000" dirty="0" err="1" smtClean="0">
                <a:cs typeface="Symbol" charset="2"/>
              </a:rPr>
              <a:t>e</a:t>
            </a:r>
            <a:r>
              <a:rPr lang="en-US" sz="2000" baseline="-25000" dirty="0" smtClean="0">
                <a:latin typeface="Symbol" charset="2"/>
                <a:cs typeface="Symbol" charset="2"/>
              </a:rPr>
              <a:t> </a:t>
            </a:r>
            <a:r>
              <a:rPr lang="en-US" sz="2000" dirty="0" smtClean="0">
                <a:cs typeface="Symbol" charset="2"/>
              </a:rPr>
              <a:t>,</a:t>
            </a:r>
            <a:r>
              <a:rPr lang="en-US" sz="2000" dirty="0" smtClean="0"/>
              <a:t> </a:t>
            </a:r>
            <a:r>
              <a:rPr lang="en-US" sz="2000" dirty="0" err="1">
                <a:latin typeface="Symbol" charset="2"/>
                <a:cs typeface="Symbol" charset="2"/>
              </a:rPr>
              <a:t>m</a:t>
            </a:r>
            <a:r>
              <a:rPr lang="en-US" sz="2000" baseline="30000" dirty="0" err="1" smtClean="0">
                <a:latin typeface="Symbol" charset="2"/>
                <a:cs typeface="Symbol" charset="2"/>
              </a:rPr>
              <a:t>+</a:t>
            </a:r>
            <a:r>
              <a:rPr lang="en-US" sz="2000" dirty="0" err="1" smtClean="0">
                <a:latin typeface="Symbol" charset="2"/>
                <a:cs typeface="Symbol" charset="2"/>
              </a:rPr>
              <a:t>n</a:t>
            </a:r>
            <a:r>
              <a:rPr lang="en-US" sz="2000" baseline="-25000" dirty="0" err="1" smtClean="0">
                <a:latin typeface="Symbol" charset="2"/>
                <a:cs typeface="Symbol" charset="2"/>
              </a:rPr>
              <a:t>m</a:t>
            </a:r>
            <a:endParaRPr lang="en-US" sz="2000" baseline="-25000" dirty="0" smtClean="0">
              <a:latin typeface="Symbol" charset="2"/>
              <a:cs typeface="Symbol" charset="2"/>
            </a:endParaRPr>
          </a:p>
          <a:p>
            <a:pPr lvl="1"/>
            <a:r>
              <a:rPr lang="en-US" sz="1600" dirty="0">
                <a:cs typeface="Symbol" charset="2"/>
              </a:rPr>
              <a:t>Z’ and W’ masses up to 2-3 </a:t>
            </a:r>
            <a:r>
              <a:rPr lang="en-US" sz="1600" dirty="0" err="1">
                <a:cs typeface="Symbol" charset="2"/>
              </a:rPr>
              <a:t>TeV</a:t>
            </a:r>
            <a:r>
              <a:rPr lang="en-US" sz="1600" dirty="0">
                <a:cs typeface="Symbol" charset="2"/>
              </a:rPr>
              <a:t> excluded at LHC Run 1</a:t>
            </a:r>
          </a:p>
          <a:p>
            <a:pPr lvl="1"/>
            <a:endParaRPr lang="en-US" sz="1600" baseline="30000" dirty="0">
              <a:latin typeface="Symbol" charset="2"/>
              <a:cs typeface="Symbol" charset="2"/>
            </a:endParaRPr>
          </a:p>
          <a:p>
            <a:pPr lvl="1"/>
            <a:endParaRPr lang="en-US" sz="1600" baseline="30000" dirty="0" smtClean="0">
              <a:latin typeface="Symbol" charset="2"/>
              <a:cs typeface="Symbol" charset="2"/>
            </a:endParaRPr>
          </a:p>
          <a:p>
            <a:pPr lvl="1"/>
            <a:endParaRPr lang="en-US" sz="1600" baseline="30000" dirty="0">
              <a:latin typeface="Symbol" charset="2"/>
              <a:cs typeface="Symbol" charset="2"/>
            </a:endParaRPr>
          </a:p>
          <a:p>
            <a:pPr lvl="1"/>
            <a:endParaRPr lang="en-US" sz="1600" baseline="30000" dirty="0" smtClean="0">
              <a:latin typeface="Symbol" charset="2"/>
              <a:cs typeface="Symbol" charset="2"/>
            </a:endParaRPr>
          </a:p>
          <a:p>
            <a:pPr lvl="1"/>
            <a:endParaRPr lang="en-US" sz="1600" baseline="30000" dirty="0">
              <a:latin typeface="Symbol" charset="2"/>
              <a:cs typeface="Symbol" charset="2"/>
            </a:endParaRPr>
          </a:p>
          <a:p>
            <a:pPr lvl="1"/>
            <a:endParaRPr lang="en-US" sz="1600" baseline="30000" dirty="0" smtClean="0">
              <a:latin typeface="Symbol" charset="2"/>
              <a:cs typeface="Symbol" charset="2"/>
            </a:endParaRPr>
          </a:p>
          <a:p>
            <a:pPr lvl="1"/>
            <a:endParaRPr lang="en-US" sz="1600" baseline="30000" dirty="0">
              <a:latin typeface="Symbol" charset="2"/>
              <a:cs typeface="Symbol" charset="2"/>
            </a:endParaRPr>
          </a:p>
          <a:p>
            <a:pPr lvl="1"/>
            <a:endParaRPr lang="en-US" sz="1600" baseline="30000" dirty="0" smtClean="0">
              <a:latin typeface="Symbol" charset="2"/>
              <a:cs typeface="Symbol" charset="2"/>
            </a:endParaRPr>
          </a:p>
          <a:p>
            <a:pPr lvl="1"/>
            <a:endParaRPr lang="en-US" sz="1600" baseline="30000" dirty="0">
              <a:latin typeface="Symbol" charset="2"/>
              <a:cs typeface="Symbol" charset="2"/>
            </a:endParaRPr>
          </a:p>
          <a:p>
            <a:pPr lvl="1"/>
            <a:endParaRPr lang="en-US" sz="1600" baseline="30000" dirty="0" smtClean="0">
              <a:latin typeface="Symbol" charset="2"/>
              <a:cs typeface="Symbol" charset="2"/>
            </a:endParaRPr>
          </a:p>
          <a:p>
            <a:pPr lvl="1"/>
            <a:endParaRPr lang="en-US" sz="1600" baseline="30000" dirty="0">
              <a:latin typeface="Symbol" charset="2"/>
              <a:cs typeface="Symbol" charset="2"/>
            </a:endParaRPr>
          </a:p>
          <a:p>
            <a:pPr lvl="1"/>
            <a:endParaRPr lang="en-US" sz="1600" baseline="30000" dirty="0" smtClean="0">
              <a:latin typeface="Symbol" charset="2"/>
              <a:cs typeface="Symbol" charset="2"/>
            </a:endParaRPr>
          </a:p>
          <a:p>
            <a:pPr lvl="1"/>
            <a:endParaRPr lang="en-US" sz="1600" baseline="30000" dirty="0">
              <a:latin typeface="Symbol" charset="2"/>
              <a:cs typeface="Symbol" charset="2"/>
            </a:endParaRPr>
          </a:p>
          <a:p>
            <a:pPr lvl="1"/>
            <a:endParaRPr lang="en-US" sz="1600" baseline="30000" dirty="0" smtClean="0">
              <a:latin typeface="Symbol" charset="2"/>
              <a:cs typeface="Symbol" charset="2"/>
            </a:endParaRPr>
          </a:p>
          <a:p>
            <a:pPr lvl="1"/>
            <a:endParaRPr lang="en-US" sz="1600" baseline="30000" dirty="0">
              <a:latin typeface="Symbol" charset="2"/>
              <a:cs typeface="Symbol" charset="2"/>
            </a:endParaRPr>
          </a:p>
          <a:p>
            <a:pPr lvl="1"/>
            <a:endParaRPr lang="en-US" sz="1600" baseline="30000" dirty="0" smtClean="0">
              <a:latin typeface="Symbol" charset="2"/>
              <a:cs typeface="Symbol" charset="2"/>
            </a:endParaRPr>
          </a:p>
          <a:p>
            <a:pPr lvl="1"/>
            <a:endParaRPr lang="en-US" sz="1600" dirty="0">
              <a:cs typeface="Symbol" charset="2"/>
            </a:endParaRPr>
          </a:p>
          <a:p>
            <a:pPr lvl="1"/>
            <a:r>
              <a:rPr lang="en-US" sz="1600" dirty="0"/>
              <a:t>Mass reach extended by a factor 2 with </a:t>
            </a:r>
            <a:r>
              <a:rPr lang="en-US" sz="1600" dirty="0" smtClean="0"/>
              <a:t>LHC at 14 </a:t>
            </a:r>
            <a:r>
              <a:rPr lang="en-US" sz="1600" dirty="0" err="1" smtClean="0"/>
              <a:t>TeV</a:t>
            </a:r>
            <a:r>
              <a:rPr lang="en-US" sz="1600" dirty="0" smtClean="0"/>
              <a:t> (300 fb</a:t>
            </a:r>
            <a:r>
              <a:rPr lang="en-US" sz="1600" baseline="30000" dirty="0" smtClean="0"/>
              <a:t>-1</a:t>
            </a:r>
            <a:r>
              <a:rPr lang="en-US" sz="1600" dirty="0" smtClean="0"/>
              <a:t>)</a:t>
            </a:r>
            <a:endParaRPr lang="en-US" sz="1600" dirty="0"/>
          </a:p>
          <a:p>
            <a:pPr lvl="2"/>
            <a:r>
              <a:rPr lang="en-US" sz="1600" dirty="0"/>
              <a:t>Further extended by 20% with HL-LHC</a:t>
            </a:r>
          </a:p>
          <a:p>
            <a:pPr lvl="1"/>
            <a:r>
              <a:rPr lang="en-US" sz="1600" dirty="0"/>
              <a:t>Discovery potential of HL-LHC vanishes if no excess </a:t>
            </a:r>
            <a:r>
              <a:rPr lang="en-US" sz="1600" dirty="0" smtClean="0"/>
              <a:t>is seen </a:t>
            </a:r>
            <a:r>
              <a:rPr lang="en-US" sz="1600" dirty="0"/>
              <a:t>with 300 fb</a:t>
            </a:r>
            <a:r>
              <a:rPr lang="en-US" sz="1600" baseline="30000" dirty="0"/>
              <a:t>-1</a:t>
            </a:r>
            <a:endParaRPr lang="en-US" sz="1600" dirty="0"/>
          </a:p>
          <a:p>
            <a:pPr lvl="2"/>
            <a:r>
              <a:rPr lang="en-US" sz="1600" dirty="0" smtClean="0">
                <a:cs typeface="Symbol" charset="2"/>
              </a:rPr>
              <a:t>(Not visible in the graphs above)</a:t>
            </a:r>
            <a:endParaRPr lang="en-US" sz="1600" dirty="0">
              <a:cs typeface="Symbol" charset="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4-5 August 2014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Physics at Future Colliders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39</a:t>
            </a:fld>
            <a:endParaRPr lang="en-US" alt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6600" y="1828799"/>
            <a:ext cx="2971800" cy="2667001"/>
          </a:xfrm>
          <a:prstGeom prst="rect">
            <a:avLst/>
          </a:prstGeom>
        </p:spPr>
      </p:pic>
      <p:pic>
        <p:nvPicPr>
          <p:cNvPr id="9" name="Picture 8" descr="fig_16a.png"/>
          <p:cNvPicPr preferRelativeResize="0"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92997"/>
            <a:ext cx="3276600" cy="2855203"/>
          </a:xfrm>
          <a:prstGeom prst="rect">
            <a:avLst/>
          </a:prstGeom>
          <a:ln>
            <a:noFill/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4600" y="1828800"/>
            <a:ext cx="274320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5309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1974-1984: The rise of </a:t>
            </a:r>
            <a:r>
              <a:rPr lang="en-US" dirty="0" err="1" smtClean="0">
                <a:latin typeface="+mn-lt"/>
              </a:rPr>
              <a:t>centre</a:t>
            </a:r>
            <a:r>
              <a:rPr lang="en-US" dirty="0" smtClean="0">
                <a:latin typeface="+mn-lt"/>
              </a:rPr>
              <a:t>-of-mass energy</a:t>
            </a:r>
            <a:endParaRPr lang="en-US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610600" cy="5410200"/>
          </a:xfrm>
        </p:spPr>
        <p:txBody>
          <a:bodyPr/>
          <a:lstStyle/>
          <a:p>
            <a:r>
              <a:rPr lang="en-US" sz="2000" dirty="0" smtClean="0"/>
              <a:t>Collisions at large √s: A-priori obvious way to discover heavier particles</a:t>
            </a:r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pPr lvl="1"/>
            <a:endParaRPr lang="en-US" sz="1600" dirty="0" smtClean="0"/>
          </a:p>
          <a:p>
            <a:pPr lvl="1"/>
            <a:r>
              <a:rPr lang="en-US" sz="1600" dirty="0" smtClean="0"/>
              <a:t>Standard model particle spectrum is filling up quickly</a:t>
            </a:r>
          </a:p>
          <a:p>
            <a:pPr lvl="2"/>
            <a:r>
              <a:rPr lang="en-US" sz="1600" dirty="0" smtClean="0"/>
              <a:t>Three families, but top quark missing </a:t>
            </a:r>
          </a:p>
          <a:p>
            <a:pPr lvl="2"/>
            <a:r>
              <a:rPr lang="en-US" sz="1600" dirty="0" smtClean="0"/>
              <a:t>Higgs boson missing but </a:t>
            </a:r>
            <a:r>
              <a:rPr lang="en-US" sz="1600" dirty="0" err="1" smtClean="0"/>
              <a:t>m</a:t>
            </a:r>
            <a:r>
              <a:rPr lang="en-US" sz="1600" baseline="-25000" dirty="0" err="1" smtClean="0"/>
              <a:t>W</a:t>
            </a:r>
            <a:r>
              <a:rPr lang="en-US" sz="1600" dirty="0" smtClean="0"/>
              <a:t> ~ </a:t>
            </a:r>
            <a:r>
              <a:rPr lang="en-US" sz="1600" dirty="0" err="1" smtClean="0"/>
              <a:t>m</a:t>
            </a:r>
            <a:r>
              <a:rPr lang="en-US" sz="1600" baseline="-25000" dirty="0" err="1" smtClean="0"/>
              <a:t>Z</a:t>
            </a:r>
            <a:r>
              <a:rPr lang="en-US" sz="1600" dirty="0" smtClean="0"/>
              <a:t> </a:t>
            </a:r>
            <a:r>
              <a:rPr lang="en-US" sz="1600" dirty="0" err="1" smtClean="0"/>
              <a:t>cos</a:t>
            </a:r>
            <a:r>
              <a:rPr lang="en-US" sz="1600" dirty="0" err="1" smtClean="0">
                <a:latin typeface="Symbol" charset="2"/>
                <a:cs typeface="Symbol" charset="2"/>
              </a:rPr>
              <a:t>q</a:t>
            </a:r>
            <a:r>
              <a:rPr lang="en-US" sz="1600" baseline="-25000" dirty="0" err="1" smtClean="0">
                <a:cs typeface="Symbol" charset="2"/>
              </a:rPr>
              <a:t>W</a:t>
            </a:r>
            <a:r>
              <a:rPr lang="en-US" sz="1600" dirty="0" smtClean="0">
                <a:cs typeface="Symbol" charset="2"/>
              </a:rPr>
              <a:t> : smoking gun for the Higgs mechanism</a:t>
            </a:r>
          </a:p>
          <a:p>
            <a:pPr lvl="1"/>
            <a:r>
              <a:rPr lang="en-US" sz="1600" dirty="0" smtClean="0">
                <a:cs typeface="Symbol" charset="2"/>
              </a:rPr>
              <a:t>Quantum structure not tested: requires precision measurements</a:t>
            </a:r>
            <a:endParaRPr lang="en-US" sz="1600" dirty="0" smtClean="0"/>
          </a:p>
          <a:p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4-5 August 2014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Physics at Future Colliders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4</a:t>
            </a:fld>
            <a:endParaRPr lang="en-US" alt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9582702"/>
              </p:ext>
            </p:extLst>
          </p:nvPr>
        </p:nvGraphicFramePr>
        <p:xfrm>
          <a:off x="381000" y="1371600"/>
          <a:ext cx="8305800" cy="3235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0600"/>
                <a:gridCol w="1905000"/>
                <a:gridCol w="2087880"/>
                <a:gridCol w="1112520"/>
                <a:gridCol w="2209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Year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00CC"/>
                          </a:solidFill>
                        </a:rPr>
                        <a:t>Discovery</a:t>
                      </a:r>
                      <a:endParaRPr lang="en-US" sz="1600" b="1" dirty="0">
                        <a:solidFill>
                          <a:srgbClr val="0000CC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9900"/>
                          </a:solidFill>
                        </a:rPr>
                        <a:t>Experiment</a:t>
                      </a:r>
                      <a:endParaRPr lang="en-US" sz="1600" b="1" dirty="0">
                        <a:solidFill>
                          <a:srgbClr val="0099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√s (</a:t>
                      </a:r>
                      <a:r>
                        <a:rPr lang="en-US" sz="1600" b="1" dirty="0" err="1" smtClean="0">
                          <a:solidFill>
                            <a:srgbClr val="FF0000"/>
                          </a:solidFill>
                        </a:rPr>
                        <a:t>GeV</a:t>
                      </a:r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)</a:t>
                      </a:r>
                      <a:endParaRPr 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CC0099"/>
                          </a:solidFill>
                        </a:rPr>
                        <a:t>Observation</a:t>
                      </a:r>
                      <a:endParaRPr lang="en-US" sz="1600" b="1" dirty="0">
                        <a:solidFill>
                          <a:srgbClr val="CC0099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1974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00CC"/>
                          </a:solidFill>
                        </a:rPr>
                        <a:t>c</a:t>
                      </a:r>
                      <a:r>
                        <a:rPr lang="en-US" sz="1600" b="1" baseline="0" dirty="0" smtClean="0">
                          <a:solidFill>
                            <a:srgbClr val="0000CC"/>
                          </a:solidFill>
                        </a:rPr>
                        <a:t> quark </a:t>
                      </a:r>
                    </a:p>
                    <a:p>
                      <a:pPr algn="ctr"/>
                      <a:r>
                        <a:rPr lang="en-US" sz="1400" b="0" baseline="0" dirty="0" smtClean="0">
                          <a:solidFill>
                            <a:srgbClr val="0000CC"/>
                          </a:solidFill>
                        </a:rPr>
                        <a:t>(m~1.5 </a:t>
                      </a:r>
                      <a:r>
                        <a:rPr lang="en-US" sz="1400" b="0" baseline="0" dirty="0" err="1" smtClean="0">
                          <a:solidFill>
                            <a:srgbClr val="0000CC"/>
                          </a:solidFill>
                        </a:rPr>
                        <a:t>GeV</a:t>
                      </a:r>
                      <a:r>
                        <a:rPr lang="en-US" sz="1400" b="0" baseline="0" dirty="0" smtClean="0">
                          <a:solidFill>
                            <a:srgbClr val="0000CC"/>
                          </a:solidFill>
                        </a:rPr>
                        <a:t>)</a:t>
                      </a:r>
                      <a:endParaRPr lang="en-US" sz="1400" b="0" dirty="0">
                        <a:solidFill>
                          <a:srgbClr val="0000CC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err="1" smtClean="0">
                          <a:solidFill>
                            <a:srgbClr val="009900"/>
                          </a:solidFill>
                        </a:rPr>
                        <a:t>e</a:t>
                      </a:r>
                      <a:r>
                        <a:rPr lang="en-US" sz="1600" b="1" baseline="30000" dirty="0" err="1" smtClean="0">
                          <a:solidFill>
                            <a:srgbClr val="009900"/>
                          </a:solidFill>
                          <a:latin typeface="Symbol" charset="2"/>
                          <a:cs typeface="Symbol" charset="2"/>
                        </a:rPr>
                        <a:t>+</a:t>
                      </a:r>
                      <a:r>
                        <a:rPr lang="en-US" sz="1600" b="1" dirty="0" err="1" smtClean="0">
                          <a:solidFill>
                            <a:srgbClr val="009900"/>
                          </a:solidFill>
                        </a:rPr>
                        <a:t>e</a:t>
                      </a:r>
                      <a:r>
                        <a:rPr lang="en-US" sz="1600" b="1" baseline="30000" dirty="0" smtClean="0">
                          <a:solidFill>
                            <a:srgbClr val="009900"/>
                          </a:solidFill>
                          <a:latin typeface="Symbol" charset="2"/>
                          <a:cs typeface="Symbol" charset="2"/>
                        </a:rPr>
                        <a:t>-</a:t>
                      </a:r>
                      <a:r>
                        <a:rPr lang="en-US" sz="1600" b="1" baseline="0" dirty="0" smtClean="0">
                          <a:solidFill>
                            <a:srgbClr val="009900"/>
                          </a:solidFill>
                        </a:rPr>
                        <a:t> ring (SLAC)</a:t>
                      </a:r>
                    </a:p>
                    <a:p>
                      <a:pPr algn="ctr"/>
                      <a:r>
                        <a:rPr lang="en-US" sz="1600" b="1" baseline="0" dirty="0" smtClean="0">
                          <a:solidFill>
                            <a:srgbClr val="009900"/>
                          </a:solidFill>
                        </a:rPr>
                        <a:t>Fixed target (BNL)</a:t>
                      </a:r>
                      <a:endParaRPr lang="en-US" sz="1600" b="1" dirty="0">
                        <a:solidFill>
                          <a:srgbClr val="0099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3.1 </a:t>
                      </a:r>
                    </a:p>
                    <a:p>
                      <a:pPr algn="ctr"/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err="1" smtClean="0">
                          <a:solidFill>
                            <a:srgbClr val="CC0099"/>
                          </a:solidFill>
                        </a:rPr>
                        <a:t>σ</a:t>
                      </a:r>
                      <a:r>
                        <a:rPr lang="en-US" sz="1600" b="1" dirty="0" smtClean="0">
                          <a:solidFill>
                            <a:srgbClr val="CC0099"/>
                          </a:solidFill>
                        </a:rPr>
                        <a:t>(</a:t>
                      </a:r>
                      <a:r>
                        <a:rPr lang="en-US" sz="1600" b="1" dirty="0" err="1" smtClean="0">
                          <a:solidFill>
                            <a:srgbClr val="CC0099"/>
                          </a:solidFill>
                        </a:rPr>
                        <a:t>e</a:t>
                      </a:r>
                      <a:r>
                        <a:rPr lang="en-US" sz="1600" b="1" baseline="30000" dirty="0" err="1" smtClean="0">
                          <a:solidFill>
                            <a:srgbClr val="CC0099"/>
                          </a:solidFill>
                          <a:latin typeface="Symbol" charset="2"/>
                          <a:cs typeface="Symbol" charset="2"/>
                        </a:rPr>
                        <a:t>+</a:t>
                      </a:r>
                      <a:r>
                        <a:rPr lang="en-US" sz="1600" b="1" dirty="0" err="1" smtClean="0">
                          <a:solidFill>
                            <a:srgbClr val="CC0099"/>
                          </a:solidFill>
                        </a:rPr>
                        <a:t>e</a:t>
                      </a:r>
                      <a:r>
                        <a:rPr lang="en-US" sz="1600" b="1" baseline="30000" dirty="0" smtClean="0">
                          <a:solidFill>
                            <a:srgbClr val="CC0099"/>
                          </a:solidFill>
                          <a:latin typeface="Symbol" charset="2"/>
                          <a:cs typeface="Symbol" charset="2"/>
                        </a:rPr>
                        <a:t>-</a:t>
                      </a:r>
                      <a:r>
                        <a:rPr lang="en-US" sz="1600" b="1" baseline="0" dirty="0" smtClean="0">
                          <a:solidFill>
                            <a:srgbClr val="CC0099"/>
                          </a:solidFill>
                        </a:rPr>
                        <a:t> </a:t>
                      </a:r>
                      <a:r>
                        <a:rPr lang="en-US" sz="1600" dirty="0" smtClean="0">
                          <a:solidFill>
                            <a:srgbClr val="CC0099"/>
                          </a:solidFill>
                        </a:rPr>
                        <a:t>→</a:t>
                      </a:r>
                      <a:r>
                        <a:rPr lang="en-US" sz="1600" b="1" dirty="0" smtClean="0">
                          <a:solidFill>
                            <a:srgbClr val="CC0099"/>
                          </a:solidFill>
                        </a:rPr>
                        <a:t>J/</a:t>
                      </a:r>
                      <a:r>
                        <a:rPr lang="en-US" sz="1600" b="1" dirty="0" err="1" smtClean="0">
                          <a:solidFill>
                            <a:srgbClr val="CC0099"/>
                          </a:solidFill>
                        </a:rPr>
                        <a:t>Ψ</a:t>
                      </a:r>
                      <a:r>
                        <a:rPr lang="en-US" sz="1600" b="1" dirty="0" smtClean="0">
                          <a:solidFill>
                            <a:srgbClr val="CC0099"/>
                          </a:solidFill>
                        </a:rPr>
                        <a:t>)</a:t>
                      </a:r>
                    </a:p>
                    <a:p>
                      <a:pPr algn="ctr"/>
                      <a:r>
                        <a:rPr lang="en-US" sz="1600" b="1" dirty="0" smtClean="0">
                          <a:solidFill>
                            <a:srgbClr val="CC0099"/>
                          </a:solidFill>
                        </a:rPr>
                        <a:t>J/</a:t>
                      </a:r>
                      <a:r>
                        <a:rPr lang="en-US" sz="1600" b="1" dirty="0" err="1" smtClean="0">
                          <a:solidFill>
                            <a:srgbClr val="CC0099"/>
                          </a:solidFill>
                        </a:rPr>
                        <a:t>Ψ</a:t>
                      </a:r>
                      <a:r>
                        <a:rPr lang="en-US" sz="1600" dirty="0" err="1" smtClean="0">
                          <a:solidFill>
                            <a:srgbClr val="CC0099"/>
                          </a:solidFill>
                        </a:rPr>
                        <a:t>→</a:t>
                      </a:r>
                      <a:r>
                        <a:rPr lang="en-US" sz="1600" b="1" dirty="0" err="1" smtClean="0">
                          <a:solidFill>
                            <a:srgbClr val="CC0099"/>
                          </a:solidFill>
                        </a:rPr>
                        <a:t>μ</a:t>
                      </a:r>
                      <a:r>
                        <a:rPr lang="en-US" sz="1600" b="1" baseline="30000" dirty="0" err="1" smtClean="0">
                          <a:solidFill>
                            <a:srgbClr val="CC0099"/>
                          </a:solidFill>
                          <a:latin typeface="Symbol" charset="2"/>
                          <a:cs typeface="Symbol" charset="2"/>
                        </a:rPr>
                        <a:t>+</a:t>
                      </a:r>
                      <a:r>
                        <a:rPr lang="en-US" sz="1600" b="1" dirty="0" err="1" smtClean="0">
                          <a:solidFill>
                            <a:srgbClr val="CC0099"/>
                          </a:solidFill>
                        </a:rPr>
                        <a:t>μ</a:t>
                      </a:r>
                      <a:r>
                        <a:rPr lang="en-US" sz="1600" b="1" baseline="30000" dirty="0" smtClean="0">
                          <a:solidFill>
                            <a:srgbClr val="CC0099"/>
                          </a:solidFill>
                          <a:latin typeface="Symbol" charset="2"/>
                          <a:cs typeface="Symbol" charset="2"/>
                        </a:rPr>
                        <a:t>-</a:t>
                      </a:r>
                      <a:r>
                        <a:rPr lang="en-US" sz="1600" b="1" dirty="0" smtClean="0">
                          <a:solidFill>
                            <a:srgbClr val="CC0099"/>
                          </a:solidFill>
                        </a:rPr>
                        <a:t> </a:t>
                      </a:r>
                      <a:endParaRPr lang="en-US" sz="1600" b="1" dirty="0">
                        <a:solidFill>
                          <a:srgbClr val="CC0099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1975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Symbol" charset="0"/>
                        <a:buNone/>
                      </a:pPr>
                      <a:r>
                        <a:rPr lang="en-US" sz="1600" b="1" baseline="0" dirty="0" err="1" smtClean="0">
                          <a:solidFill>
                            <a:srgbClr val="0000CC"/>
                          </a:solidFill>
                          <a:latin typeface="+mn-lt"/>
                          <a:cs typeface="Symbol" charset="2"/>
                        </a:rPr>
                        <a:t>τ</a:t>
                      </a:r>
                      <a:r>
                        <a:rPr lang="en-US" sz="1600" b="1" baseline="0" dirty="0" smtClean="0">
                          <a:solidFill>
                            <a:srgbClr val="0000CC"/>
                          </a:solidFill>
                          <a:latin typeface="+mn-lt"/>
                          <a:cs typeface="Symbol" charset="2"/>
                        </a:rPr>
                        <a:t> lepton </a:t>
                      </a:r>
                    </a:p>
                    <a:p>
                      <a:pPr marL="0" indent="0" algn="ctr">
                        <a:buFont typeface="Symbol" charset="0"/>
                        <a:buNone/>
                      </a:pPr>
                      <a:r>
                        <a:rPr lang="en-US" sz="1400" b="0" baseline="0" dirty="0" smtClean="0">
                          <a:solidFill>
                            <a:srgbClr val="0000CC"/>
                          </a:solidFill>
                          <a:latin typeface="+mn-lt"/>
                          <a:cs typeface="Symbol" charset="2"/>
                        </a:rPr>
                        <a:t>(m=1.777 </a:t>
                      </a:r>
                      <a:r>
                        <a:rPr lang="en-US" sz="1400" b="0" baseline="0" dirty="0" err="1" smtClean="0">
                          <a:solidFill>
                            <a:srgbClr val="0000CC"/>
                          </a:solidFill>
                          <a:latin typeface="+mn-lt"/>
                          <a:cs typeface="Symbol" charset="2"/>
                        </a:rPr>
                        <a:t>GeV</a:t>
                      </a:r>
                      <a:r>
                        <a:rPr lang="en-US" sz="1400" b="0" baseline="0" dirty="0" smtClean="0">
                          <a:solidFill>
                            <a:srgbClr val="0000CC"/>
                          </a:solidFill>
                          <a:latin typeface="+mn-lt"/>
                          <a:cs typeface="Symbol" charset="2"/>
                        </a:rPr>
                        <a:t>)</a:t>
                      </a:r>
                      <a:endParaRPr lang="en-US" sz="1400" b="0" dirty="0">
                        <a:solidFill>
                          <a:srgbClr val="0000CC"/>
                        </a:solidFill>
                        <a:latin typeface="Symbol" charset="2"/>
                        <a:cs typeface="Symbol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err="1" smtClean="0">
                          <a:solidFill>
                            <a:srgbClr val="009900"/>
                          </a:solidFill>
                        </a:rPr>
                        <a:t>e</a:t>
                      </a:r>
                      <a:r>
                        <a:rPr lang="en-US" sz="1600" b="1" baseline="30000" dirty="0" err="1" smtClean="0">
                          <a:solidFill>
                            <a:srgbClr val="009900"/>
                          </a:solidFill>
                          <a:latin typeface="Symbol" charset="2"/>
                          <a:cs typeface="Symbol" charset="2"/>
                        </a:rPr>
                        <a:t>+</a:t>
                      </a:r>
                      <a:r>
                        <a:rPr lang="en-US" sz="1600" b="1" dirty="0" err="1" smtClean="0">
                          <a:solidFill>
                            <a:srgbClr val="009900"/>
                          </a:solidFill>
                        </a:rPr>
                        <a:t>e</a:t>
                      </a:r>
                      <a:r>
                        <a:rPr lang="en-US" sz="1600" b="1" baseline="30000" dirty="0" smtClean="0">
                          <a:solidFill>
                            <a:srgbClr val="009900"/>
                          </a:solidFill>
                          <a:latin typeface="Symbol" charset="2"/>
                          <a:cs typeface="Symbol" charset="2"/>
                        </a:rPr>
                        <a:t>-</a:t>
                      </a:r>
                      <a:r>
                        <a:rPr lang="en-US" sz="1600" b="1" baseline="0" dirty="0" smtClean="0">
                          <a:solidFill>
                            <a:srgbClr val="009900"/>
                          </a:solidFill>
                        </a:rPr>
                        <a:t> ring (SLAC)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err="1" smtClean="0">
                          <a:solidFill>
                            <a:srgbClr val="CC0099"/>
                          </a:solidFill>
                        </a:rPr>
                        <a:t>e</a:t>
                      </a:r>
                      <a:r>
                        <a:rPr lang="en-US" sz="1600" b="1" baseline="30000" dirty="0" err="1" smtClean="0">
                          <a:solidFill>
                            <a:srgbClr val="CC0099"/>
                          </a:solidFill>
                          <a:latin typeface="Symbol" charset="2"/>
                          <a:cs typeface="Symbol" charset="2"/>
                        </a:rPr>
                        <a:t>+</a:t>
                      </a:r>
                      <a:r>
                        <a:rPr lang="en-US" sz="1600" b="1" dirty="0" err="1" smtClean="0">
                          <a:solidFill>
                            <a:srgbClr val="CC0099"/>
                          </a:solidFill>
                        </a:rPr>
                        <a:t>e</a:t>
                      </a:r>
                      <a:r>
                        <a:rPr lang="en-US" sz="1600" b="1" baseline="30000" dirty="0" smtClean="0">
                          <a:solidFill>
                            <a:srgbClr val="CC0099"/>
                          </a:solidFill>
                          <a:latin typeface="Symbol" charset="2"/>
                          <a:cs typeface="Symbol" charset="2"/>
                        </a:rPr>
                        <a:t>-</a:t>
                      </a:r>
                      <a:r>
                        <a:rPr lang="en-US" sz="1600" b="1" baseline="0" dirty="0" smtClean="0">
                          <a:solidFill>
                            <a:srgbClr val="CC0099"/>
                          </a:solidFill>
                        </a:rPr>
                        <a:t> </a:t>
                      </a:r>
                      <a:r>
                        <a:rPr lang="en-US" sz="1600" dirty="0" smtClean="0">
                          <a:solidFill>
                            <a:srgbClr val="CC0099"/>
                          </a:solidFill>
                        </a:rPr>
                        <a:t>→ </a:t>
                      </a:r>
                      <a:r>
                        <a:rPr lang="en-US" sz="1600" dirty="0" err="1" smtClean="0">
                          <a:solidFill>
                            <a:srgbClr val="CC0099"/>
                          </a:solidFill>
                          <a:latin typeface="Symbol" charset="2"/>
                          <a:cs typeface="Symbol" charset="2"/>
                        </a:rPr>
                        <a:t>t+t</a:t>
                      </a:r>
                      <a:r>
                        <a:rPr lang="en-US" sz="1600" dirty="0" smtClean="0">
                          <a:solidFill>
                            <a:srgbClr val="CC0099"/>
                          </a:solidFill>
                          <a:latin typeface="Symbol" charset="2"/>
                          <a:cs typeface="Symbol" charset="2"/>
                        </a:rPr>
                        <a:t>-</a:t>
                      </a:r>
                      <a:endParaRPr lang="en-US" sz="1600" dirty="0" smtClean="0">
                        <a:solidFill>
                          <a:srgbClr val="CC0099"/>
                        </a:solidFill>
                        <a:latin typeface="+mn-lt"/>
                        <a:cs typeface="Symbol" charset="2"/>
                      </a:endParaRPr>
                    </a:p>
                    <a:p>
                      <a:pPr algn="ctr"/>
                      <a:r>
                        <a:rPr lang="en-US" sz="1600" b="1" dirty="0" err="1" smtClean="0">
                          <a:solidFill>
                            <a:srgbClr val="CC0099"/>
                          </a:solidFill>
                        </a:rPr>
                        <a:t>e</a:t>
                      </a:r>
                      <a:r>
                        <a:rPr lang="en-US" sz="1600" b="1" baseline="30000" dirty="0" err="1" smtClean="0">
                          <a:solidFill>
                            <a:srgbClr val="CC0099"/>
                          </a:solidFill>
                          <a:latin typeface="Symbol" charset="2"/>
                          <a:cs typeface="Symbol" charset="2"/>
                        </a:rPr>
                        <a:t>+</a:t>
                      </a:r>
                      <a:r>
                        <a:rPr lang="en-US" sz="1600" b="1" dirty="0" err="1" smtClean="0">
                          <a:solidFill>
                            <a:srgbClr val="CC0099"/>
                          </a:solidFill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sz="1600" b="1" baseline="30000" dirty="0" smtClean="0">
                          <a:solidFill>
                            <a:srgbClr val="CC0099"/>
                          </a:solidFill>
                          <a:latin typeface="Symbol" charset="2"/>
                          <a:cs typeface="Symbol" charset="2"/>
                        </a:rPr>
                        <a:t>-</a:t>
                      </a:r>
                      <a:r>
                        <a:rPr lang="en-US" sz="1600" b="1" dirty="0" smtClean="0">
                          <a:solidFill>
                            <a:srgbClr val="CC0099"/>
                          </a:solidFill>
                          <a:latin typeface="Symbol" charset="2"/>
                          <a:cs typeface="Symbol" charset="2"/>
                        </a:rPr>
                        <a:t> </a:t>
                      </a:r>
                      <a:r>
                        <a:rPr lang="en-US" sz="1600" b="1" dirty="0" smtClean="0">
                          <a:solidFill>
                            <a:srgbClr val="CC0099"/>
                          </a:solidFill>
                        </a:rPr>
                        <a:t>events</a:t>
                      </a:r>
                      <a:endParaRPr lang="en-US" sz="1600" b="1" dirty="0">
                        <a:solidFill>
                          <a:srgbClr val="CC0099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1977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00CC"/>
                          </a:solidFill>
                        </a:rPr>
                        <a:t>b</a:t>
                      </a:r>
                      <a:r>
                        <a:rPr lang="en-US" sz="1600" b="1" baseline="0" dirty="0" smtClean="0">
                          <a:solidFill>
                            <a:srgbClr val="0000CC"/>
                          </a:solidFill>
                        </a:rPr>
                        <a:t> quark </a:t>
                      </a:r>
                    </a:p>
                    <a:p>
                      <a:pPr algn="ctr"/>
                      <a:r>
                        <a:rPr lang="en-US" sz="1400" b="0" baseline="0" dirty="0" smtClean="0">
                          <a:solidFill>
                            <a:srgbClr val="0000CC"/>
                          </a:solidFill>
                        </a:rPr>
                        <a:t>(m~4.5 </a:t>
                      </a:r>
                      <a:r>
                        <a:rPr lang="en-US" sz="1400" b="0" baseline="0" dirty="0" err="1" smtClean="0">
                          <a:solidFill>
                            <a:srgbClr val="0000CC"/>
                          </a:solidFill>
                        </a:rPr>
                        <a:t>GeV</a:t>
                      </a:r>
                      <a:r>
                        <a:rPr lang="en-US" sz="1400" b="0" baseline="0" dirty="0" smtClean="0">
                          <a:solidFill>
                            <a:srgbClr val="0000CC"/>
                          </a:solidFill>
                        </a:rPr>
                        <a:t>)</a:t>
                      </a:r>
                      <a:endParaRPr lang="en-US" sz="1400" b="0" dirty="0">
                        <a:solidFill>
                          <a:srgbClr val="0000CC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9900"/>
                          </a:solidFill>
                        </a:rPr>
                        <a:t>Fixed target (FNAL)</a:t>
                      </a:r>
                      <a:endParaRPr lang="en-US" sz="1600" b="1" dirty="0">
                        <a:solidFill>
                          <a:srgbClr val="0099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25</a:t>
                      </a:r>
                      <a:endParaRPr 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 smtClean="0">
                          <a:solidFill>
                            <a:srgbClr val="CC0099"/>
                          </a:solidFill>
                        </a:rPr>
                        <a:t>ϒ→</a:t>
                      </a:r>
                      <a:r>
                        <a:rPr lang="en-US" sz="1600" b="1" dirty="0" err="1" smtClean="0">
                          <a:solidFill>
                            <a:srgbClr val="CC0099"/>
                          </a:solidFill>
                        </a:rPr>
                        <a:t>μ</a:t>
                      </a:r>
                      <a:r>
                        <a:rPr lang="en-US" sz="1600" b="1" baseline="30000" dirty="0" err="1" smtClean="0">
                          <a:solidFill>
                            <a:srgbClr val="CC0099"/>
                          </a:solidFill>
                          <a:latin typeface="Symbol" charset="2"/>
                          <a:cs typeface="Symbol" charset="2"/>
                        </a:rPr>
                        <a:t>+</a:t>
                      </a:r>
                      <a:r>
                        <a:rPr lang="en-US" sz="1600" b="1" dirty="0" err="1" smtClean="0">
                          <a:solidFill>
                            <a:srgbClr val="CC0099"/>
                          </a:solidFill>
                        </a:rPr>
                        <a:t>μ</a:t>
                      </a:r>
                      <a:r>
                        <a:rPr lang="en-US" sz="1600" b="1" baseline="30000" dirty="0" smtClean="0">
                          <a:solidFill>
                            <a:srgbClr val="CC0099"/>
                          </a:solidFill>
                          <a:latin typeface="Symbol" charset="2"/>
                          <a:cs typeface="Symbol" charset="2"/>
                        </a:rPr>
                        <a:t>-</a:t>
                      </a:r>
                      <a:r>
                        <a:rPr lang="en-US" sz="1600" b="1" dirty="0" smtClean="0">
                          <a:solidFill>
                            <a:srgbClr val="CC0099"/>
                          </a:solidFill>
                        </a:rPr>
                        <a:t> 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1979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00CC"/>
                          </a:solidFill>
                        </a:rPr>
                        <a:t>gluon </a:t>
                      </a:r>
                    </a:p>
                    <a:p>
                      <a:pPr algn="ctr"/>
                      <a:r>
                        <a:rPr lang="en-US" sz="1400" b="0" dirty="0" smtClean="0">
                          <a:solidFill>
                            <a:srgbClr val="0000CC"/>
                          </a:solidFill>
                        </a:rPr>
                        <a:t>(m = 0)</a:t>
                      </a:r>
                      <a:endParaRPr lang="en-US" sz="1400" b="0" dirty="0">
                        <a:solidFill>
                          <a:srgbClr val="0000CC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err="1" smtClean="0">
                          <a:solidFill>
                            <a:srgbClr val="009900"/>
                          </a:solidFill>
                        </a:rPr>
                        <a:t>e</a:t>
                      </a:r>
                      <a:r>
                        <a:rPr lang="en-US" sz="1600" b="1" baseline="30000" dirty="0" err="1" smtClean="0">
                          <a:solidFill>
                            <a:srgbClr val="009900"/>
                          </a:solidFill>
                          <a:latin typeface="Symbol" charset="2"/>
                          <a:cs typeface="Symbol" charset="2"/>
                        </a:rPr>
                        <a:t>+</a:t>
                      </a:r>
                      <a:r>
                        <a:rPr lang="en-US" sz="1600" b="1" dirty="0" err="1" smtClean="0">
                          <a:solidFill>
                            <a:srgbClr val="009900"/>
                          </a:solidFill>
                        </a:rPr>
                        <a:t>e</a:t>
                      </a:r>
                      <a:r>
                        <a:rPr lang="en-US" sz="1600" b="1" baseline="30000" dirty="0" smtClean="0">
                          <a:solidFill>
                            <a:srgbClr val="009900"/>
                          </a:solidFill>
                          <a:latin typeface="Symbol" charset="2"/>
                          <a:cs typeface="Symbol" charset="2"/>
                        </a:rPr>
                        <a:t>-</a:t>
                      </a:r>
                      <a:r>
                        <a:rPr lang="en-US" sz="1600" b="1" baseline="0" dirty="0" smtClean="0">
                          <a:solidFill>
                            <a:srgbClr val="009900"/>
                          </a:solidFill>
                        </a:rPr>
                        <a:t> ring (DESY)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30</a:t>
                      </a:r>
                      <a:endParaRPr 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err="1" smtClean="0">
                          <a:solidFill>
                            <a:srgbClr val="CC0099"/>
                          </a:solidFill>
                        </a:rPr>
                        <a:t>e</a:t>
                      </a:r>
                      <a:r>
                        <a:rPr lang="en-US" sz="1600" b="1" baseline="30000" dirty="0" err="1" smtClean="0">
                          <a:solidFill>
                            <a:srgbClr val="CC0099"/>
                          </a:solidFill>
                          <a:latin typeface="Symbol" charset="2"/>
                          <a:cs typeface="Symbol" charset="2"/>
                        </a:rPr>
                        <a:t>+</a:t>
                      </a:r>
                      <a:r>
                        <a:rPr lang="en-US" sz="1600" b="1" dirty="0" err="1" smtClean="0">
                          <a:solidFill>
                            <a:srgbClr val="CC0099"/>
                          </a:solidFill>
                        </a:rPr>
                        <a:t>e</a:t>
                      </a:r>
                      <a:r>
                        <a:rPr lang="en-US" sz="1600" b="1" baseline="30000" dirty="0" smtClean="0">
                          <a:solidFill>
                            <a:srgbClr val="CC0099"/>
                          </a:solidFill>
                          <a:latin typeface="Symbol" charset="2"/>
                          <a:cs typeface="Symbol" charset="2"/>
                        </a:rPr>
                        <a:t>-</a:t>
                      </a:r>
                      <a:r>
                        <a:rPr lang="en-US" sz="1600" b="1" baseline="0" dirty="0" smtClean="0">
                          <a:solidFill>
                            <a:srgbClr val="CC0099"/>
                          </a:solidFill>
                        </a:rPr>
                        <a:t> </a:t>
                      </a:r>
                      <a:r>
                        <a:rPr lang="en-US" sz="1600" dirty="0" smtClean="0">
                          <a:solidFill>
                            <a:srgbClr val="CC0099"/>
                          </a:solidFill>
                        </a:rPr>
                        <a:t>→</a:t>
                      </a:r>
                      <a:r>
                        <a:rPr lang="en-US" sz="1600" baseline="0" dirty="0" smtClean="0">
                          <a:solidFill>
                            <a:srgbClr val="CC0099"/>
                          </a:solidFill>
                        </a:rPr>
                        <a:t> </a:t>
                      </a:r>
                      <a:r>
                        <a:rPr lang="en-US" sz="1600" b="1" baseline="0" dirty="0" err="1" smtClean="0">
                          <a:solidFill>
                            <a:srgbClr val="CC0099"/>
                          </a:solidFill>
                        </a:rPr>
                        <a:t>qqg</a:t>
                      </a:r>
                      <a:endParaRPr lang="en-US" sz="1600" b="1" dirty="0" smtClean="0">
                        <a:solidFill>
                          <a:srgbClr val="CC0099"/>
                        </a:solidFill>
                        <a:latin typeface="+mn-lt"/>
                        <a:cs typeface="Symbol" charset="2"/>
                      </a:endParaRPr>
                    </a:p>
                    <a:p>
                      <a:pPr algn="ctr"/>
                      <a:r>
                        <a:rPr lang="en-US" sz="1600" b="1" dirty="0" smtClean="0">
                          <a:solidFill>
                            <a:srgbClr val="CC0099"/>
                          </a:solidFill>
                          <a:latin typeface="+mn-lt"/>
                          <a:cs typeface="+mn-cs"/>
                        </a:rPr>
                        <a:t>Three-jet</a:t>
                      </a:r>
                      <a:r>
                        <a:rPr lang="en-US" sz="1600" b="1" dirty="0" smtClean="0">
                          <a:solidFill>
                            <a:srgbClr val="CC0099"/>
                          </a:solidFill>
                          <a:latin typeface="Symbol" charset="2"/>
                          <a:cs typeface="Symbol" charset="2"/>
                        </a:rPr>
                        <a:t> </a:t>
                      </a:r>
                      <a:r>
                        <a:rPr lang="en-US" sz="1600" b="1" dirty="0" smtClean="0">
                          <a:solidFill>
                            <a:srgbClr val="CC0099"/>
                          </a:solidFill>
                        </a:rPr>
                        <a:t>events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1983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00CC"/>
                          </a:solidFill>
                        </a:rPr>
                        <a:t>W,</a:t>
                      </a:r>
                      <a:r>
                        <a:rPr lang="en-US" sz="1600" b="1" baseline="0" dirty="0" smtClean="0">
                          <a:solidFill>
                            <a:srgbClr val="0000CC"/>
                          </a:solidFill>
                        </a:rPr>
                        <a:t> Z</a:t>
                      </a:r>
                    </a:p>
                    <a:p>
                      <a:pPr algn="ctr"/>
                      <a:r>
                        <a:rPr lang="en-US" sz="1400" b="0" baseline="0" dirty="0" smtClean="0">
                          <a:solidFill>
                            <a:srgbClr val="0000CC"/>
                          </a:solidFill>
                        </a:rPr>
                        <a:t>(m ~ 80, 91 </a:t>
                      </a:r>
                      <a:r>
                        <a:rPr lang="en-US" sz="1400" b="0" baseline="0" dirty="0" err="1" smtClean="0">
                          <a:solidFill>
                            <a:srgbClr val="0000CC"/>
                          </a:solidFill>
                        </a:rPr>
                        <a:t>GeV</a:t>
                      </a:r>
                      <a:r>
                        <a:rPr lang="en-US" sz="1400" b="0" baseline="0" dirty="0" smtClean="0">
                          <a:solidFill>
                            <a:srgbClr val="0000CC"/>
                          </a:solidFill>
                        </a:rPr>
                        <a:t>)</a:t>
                      </a:r>
                      <a:endParaRPr lang="en-US" sz="1400" b="0" dirty="0">
                        <a:solidFill>
                          <a:srgbClr val="0000CC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err="1" smtClean="0">
                          <a:solidFill>
                            <a:srgbClr val="009900"/>
                          </a:solidFill>
                        </a:rPr>
                        <a:t>pp</a:t>
                      </a:r>
                      <a:r>
                        <a:rPr lang="en-US" sz="1600" b="1" baseline="0" dirty="0" smtClean="0">
                          <a:solidFill>
                            <a:srgbClr val="009900"/>
                          </a:solidFill>
                        </a:rPr>
                        <a:t> ring (CERN)</a:t>
                      </a:r>
                      <a:endParaRPr lang="en-US" sz="1600" b="1" dirty="0">
                        <a:solidFill>
                          <a:srgbClr val="0099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900</a:t>
                      </a:r>
                      <a:endParaRPr 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CC0099"/>
                          </a:solidFill>
                        </a:rPr>
                        <a:t>W </a:t>
                      </a:r>
                      <a:r>
                        <a:rPr lang="en-US" sz="1600" dirty="0" smtClean="0">
                          <a:solidFill>
                            <a:srgbClr val="CC0099"/>
                          </a:solidFill>
                        </a:rPr>
                        <a:t>→</a:t>
                      </a:r>
                      <a:r>
                        <a:rPr lang="en-US" sz="1600" b="1" dirty="0" smtClean="0">
                          <a:solidFill>
                            <a:srgbClr val="CC0099"/>
                          </a:solidFill>
                        </a:rPr>
                        <a:t> </a:t>
                      </a:r>
                      <a:r>
                        <a:rPr lang="en-US" sz="1600" b="1" dirty="0" err="1" smtClean="0">
                          <a:solidFill>
                            <a:srgbClr val="CC0099"/>
                          </a:solidFill>
                        </a:rPr>
                        <a:t>l</a:t>
                      </a:r>
                      <a:r>
                        <a:rPr lang="en-US" sz="1600" b="1" dirty="0" err="1" smtClean="0">
                          <a:solidFill>
                            <a:srgbClr val="CC0099"/>
                          </a:solidFill>
                          <a:latin typeface="Symbol" charset="2"/>
                          <a:cs typeface="Symbol" charset="2"/>
                        </a:rPr>
                        <a:t>n</a:t>
                      </a:r>
                      <a:endParaRPr lang="en-US" sz="1600" b="1" dirty="0" smtClean="0">
                        <a:solidFill>
                          <a:srgbClr val="CC0099"/>
                        </a:solidFill>
                        <a:latin typeface="Symbol" charset="2"/>
                        <a:cs typeface="Symbol" charset="2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rgbClr val="CC0099"/>
                          </a:solidFill>
                        </a:rPr>
                        <a:t>Z </a:t>
                      </a:r>
                      <a:r>
                        <a:rPr lang="en-US" sz="1600" dirty="0" smtClean="0">
                          <a:solidFill>
                            <a:srgbClr val="CC0099"/>
                          </a:solidFill>
                        </a:rPr>
                        <a:t>→</a:t>
                      </a:r>
                      <a:r>
                        <a:rPr lang="en-US" sz="1600" b="1" dirty="0" smtClean="0">
                          <a:solidFill>
                            <a:srgbClr val="CC0099"/>
                          </a:solidFill>
                        </a:rPr>
                        <a:t> </a:t>
                      </a:r>
                      <a:r>
                        <a:rPr lang="en-US" sz="1600" b="1" dirty="0" err="1" smtClean="0">
                          <a:solidFill>
                            <a:srgbClr val="CC0099"/>
                          </a:solidFill>
                        </a:rPr>
                        <a:t>l</a:t>
                      </a:r>
                      <a:r>
                        <a:rPr lang="en-US" sz="1600" b="1" baseline="30000" dirty="0" err="1" smtClean="0">
                          <a:solidFill>
                            <a:srgbClr val="CC0099"/>
                          </a:solidFill>
                          <a:latin typeface="Symbol" charset="2"/>
                          <a:cs typeface="Symbol" charset="2"/>
                        </a:rPr>
                        <a:t>+</a:t>
                      </a:r>
                      <a:r>
                        <a:rPr lang="en-US" sz="1600" b="1" dirty="0" err="1" smtClean="0">
                          <a:solidFill>
                            <a:srgbClr val="CC0099"/>
                          </a:solidFill>
                        </a:rPr>
                        <a:t>l</a:t>
                      </a:r>
                      <a:r>
                        <a:rPr lang="en-US" sz="1600" b="1" baseline="30000" dirty="0" smtClean="0">
                          <a:solidFill>
                            <a:srgbClr val="CC0099"/>
                          </a:solidFill>
                          <a:latin typeface="Symbol" charset="2"/>
                          <a:cs typeface="Symbol" charset="2"/>
                        </a:rPr>
                        <a:t>-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733800" y="4019490"/>
            <a:ext cx="2700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9900"/>
                </a:solidFill>
              </a:rPr>
              <a:t>-</a:t>
            </a:r>
            <a:endParaRPr lang="en-US" sz="2000" dirty="0">
              <a:solidFill>
                <a:srgbClr val="0099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772400" y="3333690"/>
            <a:ext cx="2700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CC0099"/>
                </a:solidFill>
              </a:rPr>
              <a:t>-</a:t>
            </a:r>
            <a:endParaRPr lang="en-US" sz="2000" dirty="0">
              <a:solidFill>
                <a:srgbClr val="CC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5322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fig_14b.png"/>
          <p:cNvPicPr preferRelativeResize="0"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1" y="3929607"/>
            <a:ext cx="3124200" cy="2242593"/>
          </a:xfrm>
          <a:prstGeom prst="rect">
            <a:avLst/>
          </a:prstGeom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 and many others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All </a:t>
            </a:r>
            <a:r>
              <a:rPr lang="en-US" sz="2000" dirty="0"/>
              <a:t>w</a:t>
            </a:r>
            <a:r>
              <a:rPr lang="en-US" sz="2000" dirty="0" smtClean="0"/>
              <a:t>ith a similar pattern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4-5 August 2014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Physics at Future Colliders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40</a:t>
            </a:fld>
            <a:endParaRPr lang="en-US" altLang="en-US" dirty="0"/>
          </a:p>
        </p:txBody>
      </p:sp>
      <p:pic>
        <p:nvPicPr>
          <p:cNvPr id="7" name="Picture 6" descr="cha-neu-atlas.png"/>
          <p:cNvPicPr preferRelativeResize="0"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" y="1622642"/>
            <a:ext cx="3215640" cy="2285597"/>
          </a:xfrm>
          <a:prstGeom prst="rect">
            <a:avLst/>
          </a:prstGeom>
          <a:ln>
            <a:noFill/>
          </a:ln>
        </p:spPr>
      </p:pic>
      <p:pic>
        <p:nvPicPr>
          <p:cNvPr id="8" name="Picture 7" descr="fig_19b.png"/>
          <p:cNvPicPr preferRelativeResize="0"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3815" y="1524000"/>
            <a:ext cx="3150393" cy="2133600"/>
          </a:xfrm>
          <a:prstGeom prst="rect">
            <a:avLst/>
          </a:prstGeom>
          <a:ln>
            <a:noFill/>
          </a:ln>
        </p:spPr>
      </p:pic>
      <p:pic>
        <p:nvPicPr>
          <p:cNvPr id="9" name="Picture 8" descr="Untitled.png"/>
          <p:cNvPicPr preferRelativeResize="0"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9677" y="1447800"/>
            <a:ext cx="2474811" cy="2404712"/>
          </a:xfrm>
          <a:prstGeom prst="rect">
            <a:avLst/>
          </a:prstGeom>
          <a:ln>
            <a:noFill/>
          </a:ln>
        </p:spPr>
      </p:pic>
      <p:pic>
        <p:nvPicPr>
          <p:cNvPr id="10" name="Picture 9" descr="Untitled.png"/>
          <p:cNvPicPr preferRelativeResize="0"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916133"/>
            <a:ext cx="3173288" cy="2256067"/>
          </a:xfrm>
          <a:prstGeom prst="rect">
            <a:avLst/>
          </a:prstGeom>
          <a:ln>
            <a:noFill/>
          </a:ln>
        </p:spPr>
      </p:pic>
      <p:pic>
        <p:nvPicPr>
          <p:cNvPr id="12" name="Picture 11" descr="Untitled.png"/>
          <p:cNvPicPr preferRelativeResize="0"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3962400"/>
            <a:ext cx="2956435" cy="2293535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0817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of the first lecture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The LHC Run 1 brought the last experimental proof of the Standard Theory</a:t>
            </a:r>
          </a:p>
          <a:p>
            <a:pPr lvl="1"/>
            <a:r>
              <a:rPr lang="en-US" sz="1600" dirty="0" smtClean="0"/>
              <a:t>The Standard Theory of Particle Physics was already complete 40 years ago !</a:t>
            </a:r>
          </a:p>
          <a:p>
            <a:pPr lvl="2"/>
            <a:r>
              <a:rPr lang="en-US" sz="1600" dirty="0" smtClean="0"/>
              <a:t>New physics with a scale below 1 </a:t>
            </a:r>
            <a:r>
              <a:rPr lang="en-US" sz="1600" dirty="0" err="1" smtClean="0"/>
              <a:t>TeV</a:t>
            </a:r>
            <a:r>
              <a:rPr lang="en-US" sz="1600" dirty="0" smtClean="0"/>
              <a:t> has become quite unlikely</a:t>
            </a:r>
          </a:p>
          <a:p>
            <a:pPr lvl="2"/>
            <a:endParaRPr lang="en-US" sz="1600" dirty="0"/>
          </a:p>
          <a:p>
            <a:r>
              <a:rPr lang="en-US" sz="1800" dirty="0" smtClean="0"/>
              <a:t>With the 8 </a:t>
            </a:r>
            <a:r>
              <a:rPr lang="en-US" sz="1800" dirty="0"/>
              <a:t>→ </a:t>
            </a:r>
            <a:r>
              <a:rPr lang="en-US" sz="1800" dirty="0" smtClean="0"/>
              <a:t>14 </a:t>
            </a:r>
            <a:r>
              <a:rPr lang="en-US" sz="1800" dirty="0" err="1" smtClean="0"/>
              <a:t>TeV</a:t>
            </a:r>
            <a:r>
              <a:rPr lang="en-US" sz="1800" dirty="0" smtClean="0"/>
              <a:t> increase, the LHC Run 2 and Run 3 promise to be thrilling</a:t>
            </a:r>
          </a:p>
          <a:p>
            <a:pPr lvl="1"/>
            <a:r>
              <a:rPr lang="en-US" sz="1600" dirty="0" smtClean="0"/>
              <a:t>The mass reach for new physics will increase by a factor 2</a:t>
            </a:r>
          </a:p>
          <a:p>
            <a:pPr lvl="2"/>
            <a:r>
              <a:rPr lang="en-US" sz="1600" dirty="0" smtClean="0"/>
              <a:t>Stop: 1.2 </a:t>
            </a:r>
            <a:r>
              <a:rPr lang="en-US" sz="1600" dirty="0" err="1" smtClean="0"/>
              <a:t>TeV</a:t>
            </a:r>
            <a:r>
              <a:rPr lang="en-US" sz="1600" dirty="0" smtClean="0"/>
              <a:t>; </a:t>
            </a:r>
            <a:r>
              <a:rPr lang="en-US" sz="1600" dirty="0" err="1" smtClean="0"/>
              <a:t>Squarks</a:t>
            </a:r>
            <a:r>
              <a:rPr lang="en-US" sz="1600" dirty="0" smtClean="0"/>
              <a:t>/</a:t>
            </a:r>
            <a:r>
              <a:rPr lang="en-US" sz="1600" dirty="0" err="1" smtClean="0"/>
              <a:t>Gluinos</a:t>
            </a:r>
            <a:r>
              <a:rPr lang="en-US" sz="1600" dirty="0" smtClean="0"/>
              <a:t>: 2.5 </a:t>
            </a:r>
            <a:r>
              <a:rPr lang="en-US" sz="1600" dirty="0" err="1" smtClean="0"/>
              <a:t>TeV</a:t>
            </a:r>
            <a:r>
              <a:rPr lang="en-US" sz="1600" dirty="0" smtClean="0"/>
              <a:t>; Z’: 6 </a:t>
            </a:r>
            <a:r>
              <a:rPr lang="en-US" sz="1600" dirty="0" err="1" smtClean="0"/>
              <a:t>TeV</a:t>
            </a:r>
            <a:r>
              <a:rPr lang="en-US" sz="1600" dirty="0" smtClean="0"/>
              <a:t>; etc.</a:t>
            </a:r>
          </a:p>
          <a:p>
            <a:pPr lvl="2"/>
            <a:endParaRPr lang="en-US" sz="1600" dirty="0" smtClean="0"/>
          </a:p>
          <a:p>
            <a:pPr lvl="1"/>
            <a:r>
              <a:rPr lang="en-US" sz="1600" dirty="0" smtClean="0"/>
              <a:t>The measurement precision will improve by a factor ~4-5</a:t>
            </a:r>
          </a:p>
          <a:p>
            <a:pPr lvl="2"/>
            <a:r>
              <a:rPr lang="en-US" sz="1600" dirty="0" smtClean="0"/>
              <a:t>Top mass: 300-400 MeV; Higgs couplings: 3-10%; etc.</a:t>
            </a:r>
          </a:p>
          <a:p>
            <a:pPr lvl="2"/>
            <a:endParaRPr lang="en-US" sz="1600" dirty="0" smtClean="0"/>
          </a:p>
          <a:p>
            <a:pPr lvl="1"/>
            <a:r>
              <a:rPr lang="en-US" sz="1600" dirty="0" smtClean="0"/>
              <a:t>The lighter particle of the new physics spectrum may even be discovered</a:t>
            </a:r>
          </a:p>
          <a:p>
            <a:pPr lvl="1"/>
            <a:endParaRPr lang="en-US" sz="1600" dirty="0" smtClean="0"/>
          </a:p>
          <a:p>
            <a:r>
              <a:rPr lang="en-US" sz="1800" dirty="0" smtClean="0"/>
              <a:t>The HL-LHC will allow the first studies of any discovered new particle</a:t>
            </a:r>
          </a:p>
          <a:p>
            <a:pPr lvl="1"/>
            <a:r>
              <a:rPr lang="en-US" sz="1600" dirty="0" smtClean="0"/>
              <a:t>But it is unlikely to allow the exploration of the heavier part of the spectrum</a:t>
            </a:r>
          </a:p>
          <a:p>
            <a:pPr lvl="2"/>
            <a:r>
              <a:rPr lang="en-US" sz="1600" dirty="0" smtClean="0"/>
              <a:t>Only 20% mass reach increase from the tenfold increase of the luminosity</a:t>
            </a:r>
            <a:endParaRPr lang="en-US" sz="1600" dirty="0"/>
          </a:p>
          <a:p>
            <a:pPr lvl="1"/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4-5 August 2014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Physics at Future Colliders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41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83328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 of the first lecture </a:t>
            </a:r>
            <a:r>
              <a:rPr lang="en-US" dirty="0" smtClean="0"/>
              <a:t>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If no hint of a new particle is found in the LHC Run2 (even via a modest excess)</a:t>
            </a:r>
          </a:p>
          <a:p>
            <a:pPr lvl="1"/>
            <a:r>
              <a:rPr lang="en-US" sz="1600" dirty="0" smtClean="0"/>
              <a:t>The HL-LHC is unlikely to make any discovery in 10 years of running</a:t>
            </a:r>
          </a:p>
          <a:p>
            <a:pPr>
              <a:lnSpc>
                <a:spcPct val="70000"/>
              </a:lnSpc>
            </a:pPr>
            <a:endParaRPr lang="en-US" sz="2000" dirty="0" smtClean="0"/>
          </a:p>
          <a:p>
            <a:r>
              <a:rPr lang="en-US" sz="1800" dirty="0" smtClean="0"/>
              <a:t>The HL-LHC will allow precision measurements to improve</a:t>
            </a:r>
          </a:p>
          <a:p>
            <a:pPr lvl="1"/>
            <a:r>
              <a:rPr lang="en-US" sz="1600" dirty="0" smtClean="0"/>
              <a:t>By a factor up to 2 (1.5) with respect to LHC 300 fb</a:t>
            </a:r>
            <a:r>
              <a:rPr lang="en-US" sz="1600" baseline="30000" dirty="0" smtClean="0"/>
              <a:t>-1 </a:t>
            </a:r>
            <a:r>
              <a:rPr lang="en-US" sz="1600" dirty="0" smtClean="0"/>
              <a:t>(1000 fb</a:t>
            </a:r>
            <a:r>
              <a:rPr lang="en-US" sz="1600" baseline="30000" dirty="0" smtClean="0"/>
              <a:t>-1</a:t>
            </a:r>
            <a:r>
              <a:rPr lang="en-US" sz="1600" dirty="0" smtClean="0"/>
              <a:t>)</a:t>
            </a:r>
          </a:p>
          <a:p>
            <a:pPr lvl="2"/>
            <a:r>
              <a:rPr lang="en-US" sz="1600" dirty="0" smtClean="0"/>
              <a:t>The ultimate precision is unlikely to unveil new physics effects</a:t>
            </a:r>
          </a:p>
          <a:p>
            <a:pPr lvl="3"/>
            <a:r>
              <a:rPr lang="en-US" sz="1600" dirty="0" smtClean="0"/>
              <a:t>Because deviations from BSM physics are not expected to be large enough</a:t>
            </a:r>
          </a:p>
          <a:p>
            <a:pPr marL="1371600" lvl="3" indent="0">
              <a:lnSpc>
                <a:spcPct val="70000"/>
              </a:lnSpc>
              <a:buNone/>
            </a:pPr>
            <a:endParaRPr lang="en-US" sz="1600" dirty="0" smtClean="0"/>
          </a:p>
          <a:p>
            <a:r>
              <a:rPr lang="en-US" sz="1800" dirty="0" smtClean="0"/>
              <a:t>Whether a new particle is discovered at the LHC Run2 or not</a:t>
            </a:r>
          </a:p>
          <a:p>
            <a:pPr lvl="1"/>
            <a:r>
              <a:rPr lang="en-US" sz="1600" dirty="0" smtClean="0"/>
              <a:t>Very significantly more energy will be eventually needed </a:t>
            </a:r>
          </a:p>
          <a:p>
            <a:pPr lvl="2"/>
            <a:r>
              <a:rPr lang="en-US" sz="1600" dirty="0" smtClean="0"/>
              <a:t>Either to explore the heavier part of the spectrum</a:t>
            </a:r>
          </a:p>
          <a:p>
            <a:pPr lvl="2"/>
            <a:r>
              <a:rPr lang="en-US" sz="1600" dirty="0" smtClean="0"/>
              <a:t>Or to extend the search for new physics towards significantly higher masses</a:t>
            </a:r>
          </a:p>
          <a:p>
            <a:pPr lvl="1"/>
            <a:r>
              <a:rPr lang="en-US" sz="1600" dirty="0" smtClean="0"/>
              <a:t>Very significantly more precision will be eventually needed</a:t>
            </a:r>
          </a:p>
          <a:p>
            <a:pPr lvl="2"/>
            <a:r>
              <a:rPr lang="en-US" sz="1600" dirty="0" smtClean="0"/>
              <a:t>To extend the search for new physics towards significantly smaller couplings</a:t>
            </a:r>
          </a:p>
          <a:p>
            <a:pPr lvl="2"/>
            <a:r>
              <a:rPr lang="en-US" sz="1600" dirty="0" smtClean="0"/>
              <a:t>To see indirect effects of heavy new physics in precision measurements</a:t>
            </a:r>
          </a:p>
          <a:p>
            <a:pPr lvl="3"/>
            <a:r>
              <a:rPr lang="en-US" sz="1600" dirty="0" smtClean="0"/>
              <a:t>And possibly compare with observations made at higher energy  </a:t>
            </a: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4-5 August 2014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Physics at Future Colliders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42</a:t>
            </a:fld>
            <a:endParaRPr lang="en-US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661547" y="5786735"/>
            <a:ext cx="6263253" cy="46166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+mn-lt"/>
              </a:rPr>
              <a:t>See 2</a:t>
            </a:r>
            <a:r>
              <a:rPr lang="en-US" b="1" baseline="30000" dirty="0" smtClean="0">
                <a:latin typeface="+mn-lt"/>
              </a:rPr>
              <a:t>nd </a:t>
            </a:r>
            <a:r>
              <a:rPr lang="en-US" b="1" dirty="0" smtClean="0">
                <a:latin typeface="+mn-lt"/>
              </a:rPr>
              <a:t> lecture for the pertaining perspectives</a:t>
            </a:r>
            <a:endParaRPr lang="en-US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34796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 of the first lecture </a:t>
            </a:r>
            <a:r>
              <a:rPr lang="en-US" dirty="0" smtClean="0"/>
              <a:t>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u="sng" dirty="0" smtClean="0"/>
              <a:t>You</a:t>
            </a:r>
            <a:r>
              <a:rPr lang="en-US" sz="2000" dirty="0" smtClean="0"/>
              <a:t> are going to be running the LHC until 2030 – and maybe more</a:t>
            </a:r>
          </a:p>
          <a:p>
            <a:pPr lvl="1"/>
            <a:r>
              <a:rPr lang="en-US" sz="1600" dirty="0" smtClean="0"/>
              <a:t>With significant upgrades to the machine and the detectors for the HL-LHC</a:t>
            </a:r>
          </a:p>
          <a:p>
            <a:pPr lvl="2"/>
            <a:r>
              <a:rPr lang="en-US" sz="1600" dirty="0" smtClean="0"/>
              <a:t>In extreme running conditions (with an average of 140 PU collisions)</a:t>
            </a:r>
          </a:p>
          <a:p>
            <a:endParaRPr lang="en-US" sz="2000" dirty="0"/>
          </a:p>
          <a:p>
            <a:r>
              <a:rPr lang="en-US" sz="1800" dirty="0" smtClean="0"/>
              <a:t>It will be necessary to re-assess the strategy in depth in 2018/19</a:t>
            </a:r>
          </a:p>
          <a:p>
            <a:pPr lvl="1"/>
            <a:r>
              <a:rPr lang="en-US" sz="1600" dirty="0" smtClean="0"/>
              <a:t>In view of the results of the LHC Run2</a:t>
            </a:r>
          </a:p>
          <a:p>
            <a:pPr lvl="2"/>
            <a:r>
              <a:rPr lang="en-US" sz="1600" dirty="0" smtClean="0"/>
              <a:t>Will 300 fb</a:t>
            </a:r>
            <a:r>
              <a:rPr lang="en-US" sz="1600" baseline="30000" dirty="0" smtClean="0"/>
              <a:t>-1 </a:t>
            </a:r>
            <a:r>
              <a:rPr lang="en-US" sz="1600" dirty="0" smtClean="0"/>
              <a:t>be enough ? Or 1000 fb</a:t>
            </a:r>
            <a:r>
              <a:rPr lang="en-US" sz="1600" baseline="30000" dirty="0" smtClean="0"/>
              <a:t>-1 </a:t>
            </a:r>
            <a:r>
              <a:rPr lang="en-US" sz="1600" dirty="0" smtClean="0"/>
              <a:t>?</a:t>
            </a:r>
          </a:p>
          <a:p>
            <a:pPr lvl="2"/>
            <a:r>
              <a:rPr lang="en-US" sz="1600" dirty="0" smtClean="0"/>
              <a:t>Will the physics prospects compelling enough to justify the need of 3 ab</a:t>
            </a:r>
            <a:r>
              <a:rPr lang="en-US" sz="1600" baseline="30000" dirty="0" smtClean="0"/>
              <a:t>-1</a:t>
            </a:r>
            <a:r>
              <a:rPr lang="en-US" sz="1600" dirty="0" smtClean="0"/>
              <a:t> ?</a:t>
            </a:r>
          </a:p>
          <a:p>
            <a:pPr lvl="3"/>
            <a:r>
              <a:rPr lang="en-US" sz="1600" dirty="0" smtClean="0"/>
              <a:t>with a luminosity increment of 10% / year, until </a:t>
            </a:r>
            <a:r>
              <a:rPr lang="en-US" sz="1600" dirty="0" smtClean="0"/>
              <a:t>2030-2035</a:t>
            </a:r>
            <a:endParaRPr lang="en-US" sz="16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4-5 August 2014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Physics at Future Colliders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43</a:t>
            </a:fld>
            <a:endParaRPr lang="en-US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447800" y="4648200"/>
            <a:ext cx="6679307" cy="646331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latin typeface="+mn-lt"/>
              </a:rPr>
              <a:t>TODAY,  WHAT DO </a:t>
            </a:r>
            <a:r>
              <a:rPr lang="en-US" sz="3600" b="1" u="sng" dirty="0" smtClean="0">
                <a:solidFill>
                  <a:srgbClr val="FF0000"/>
                </a:solidFill>
                <a:latin typeface="+mn-lt"/>
              </a:rPr>
              <a:t>YOU</a:t>
            </a:r>
            <a:r>
              <a:rPr lang="en-US" sz="3600" b="1" dirty="0" smtClean="0">
                <a:solidFill>
                  <a:srgbClr val="FF0000"/>
                </a:solidFill>
                <a:latin typeface="+mn-lt"/>
              </a:rPr>
              <a:t> THINK ?</a:t>
            </a:r>
            <a:endParaRPr lang="en-US" sz="3600" b="1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09203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9248" y="2186466"/>
            <a:ext cx="4364752" cy="4061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1987-2011: The rise of precision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1987/1989: Start of SLC (linear </a:t>
            </a:r>
            <a:r>
              <a:rPr lang="en-US" sz="2000" dirty="0" err="1" smtClean="0"/>
              <a:t>e</a:t>
            </a:r>
            <a:r>
              <a:rPr lang="en-US" sz="2000" baseline="30000" dirty="0" err="1" smtClean="0">
                <a:latin typeface="Symbol" charset="2"/>
                <a:cs typeface="Symbol" charset="2"/>
              </a:rPr>
              <a:t>+</a:t>
            </a:r>
            <a:r>
              <a:rPr lang="en-US" sz="2000" dirty="0" err="1" smtClean="0"/>
              <a:t>e</a:t>
            </a:r>
            <a:r>
              <a:rPr lang="en-US" sz="2000" baseline="30000" dirty="0" smtClean="0">
                <a:latin typeface="Symbol" charset="2"/>
                <a:cs typeface="Symbol" charset="2"/>
              </a:rPr>
              <a:t>-</a:t>
            </a:r>
            <a:r>
              <a:rPr lang="en-US" sz="2000" dirty="0" smtClean="0"/>
              <a:t> collider) and </a:t>
            </a:r>
            <a:r>
              <a:rPr lang="en-US" sz="2000" dirty="0"/>
              <a:t>LEP (</a:t>
            </a:r>
            <a:r>
              <a:rPr lang="en-US" sz="2000" dirty="0" err="1"/>
              <a:t>e</a:t>
            </a:r>
            <a:r>
              <a:rPr lang="en-US" sz="2000" baseline="30000" dirty="0" err="1">
                <a:latin typeface="Symbol" charset="2"/>
                <a:cs typeface="Symbol" charset="2"/>
              </a:rPr>
              <a:t>+</a:t>
            </a:r>
            <a:r>
              <a:rPr lang="en-US" sz="2000" dirty="0" err="1"/>
              <a:t>e</a:t>
            </a:r>
            <a:r>
              <a:rPr lang="en-US" sz="2000" baseline="30000" dirty="0">
                <a:latin typeface="Symbol" charset="2"/>
                <a:cs typeface="Symbol" charset="2"/>
              </a:rPr>
              <a:t>-</a:t>
            </a:r>
            <a:r>
              <a:rPr lang="en-US" sz="2000" dirty="0"/>
              <a:t> collider </a:t>
            </a:r>
            <a:r>
              <a:rPr lang="en-US" sz="2000" dirty="0" smtClean="0"/>
              <a:t>ring)</a:t>
            </a:r>
          </a:p>
          <a:p>
            <a:pPr lvl="1"/>
            <a:r>
              <a:rPr lang="en-US" sz="1600" dirty="0" smtClean="0"/>
              <a:t>Much larger luminosity at LEP, much faster commissioning</a:t>
            </a:r>
          </a:p>
          <a:p>
            <a:pPr lvl="1"/>
            <a:r>
              <a:rPr lang="en-US" sz="1600" dirty="0" smtClean="0"/>
              <a:t>1989/LEP: Only three species of light, active, neutrinos –  </a:t>
            </a:r>
            <a:r>
              <a:rPr lang="en-US" sz="1800" dirty="0" smtClean="0">
                <a:latin typeface="Symbol" charset="2"/>
                <a:cs typeface="Symbol" charset="2"/>
              </a:rPr>
              <a:t>n</a:t>
            </a:r>
            <a:r>
              <a:rPr lang="en-US" sz="1800" baseline="-25000" dirty="0" smtClean="0"/>
              <a:t>e </a:t>
            </a:r>
            <a:r>
              <a:rPr lang="en-US" sz="1800" dirty="0" smtClean="0"/>
              <a:t>, </a:t>
            </a:r>
            <a:r>
              <a:rPr lang="en-US" sz="1800" dirty="0" smtClean="0">
                <a:latin typeface="Symbol" charset="2"/>
                <a:cs typeface="Symbol" charset="2"/>
              </a:rPr>
              <a:t>n</a:t>
            </a:r>
            <a:r>
              <a:rPr lang="en-US" sz="1800" baseline="-25000" dirty="0" smtClean="0">
                <a:latin typeface="Symbol" charset="2"/>
                <a:cs typeface="Symbol" charset="2"/>
              </a:rPr>
              <a:t>m </a:t>
            </a:r>
            <a:r>
              <a:rPr lang="en-US" sz="1800" dirty="0" smtClean="0"/>
              <a:t>, and </a:t>
            </a:r>
            <a:r>
              <a:rPr lang="en-US" sz="1800" dirty="0" err="1" smtClean="0">
                <a:latin typeface="Symbol" charset="2"/>
                <a:cs typeface="Symbol" charset="2"/>
              </a:rPr>
              <a:t>n</a:t>
            </a:r>
            <a:r>
              <a:rPr lang="en-US" sz="1800" baseline="-25000" dirty="0" err="1" smtClean="0">
                <a:latin typeface="Symbol" charset="2"/>
                <a:cs typeface="Symbol" charset="2"/>
              </a:rPr>
              <a:t>t</a:t>
            </a:r>
            <a:r>
              <a:rPr lang="en-US" sz="1800" baseline="-25000" dirty="0" smtClean="0">
                <a:cs typeface="Symbol" charset="2"/>
              </a:rPr>
              <a:t> </a:t>
            </a:r>
            <a:r>
              <a:rPr lang="en-US" sz="1600" dirty="0" smtClean="0">
                <a:cs typeface="Symbol" charset="2"/>
              </a:rPr>
              <a:t>.</a:t>
            </a:r>
          </a:p>
          <a:p>
            <a:pPr lvl="2"/>
            <a:r>
              <a:rPr lang="en-US" sz="1600" dirty="0" err="1"/>
              <a:t>e</a:t>
            </a:r>
            <a:r>
              <a:rPr lang="en-US" sz="1600" baseline="30000" dirty="0" err="1">
                <a:latin typeface="Symbol" charset="2"/>
                <a:cs typeface="Symbol" charset="2"/>
              </a:rPr>
              <a:t>+</a:t>
            </a:r>
            <a:r>
              <a:rPr lang="en-US" sz="1600" dirty="0" err="1"/>
              <a:t>e</a:t>
            </a:r>
            <a:r>
              <a:rPr lang="en-US" sz="1600" baseline="30000" dirty="0">
                <a:latin typeface="Symbol" charset="2"/>
                <a:cs typeface="Symbol" charset="2"/>
              </a:rPr>
              <a:t>-</a:t>
            </a:r>
            <a:r>
              <a:rPr lang="en-US" sz="1600" dirty="0"/>
              <a:t> → </a:t>
            </a:r>
            <a:r>
              <a:rPr lang="en-US" sz="1600" dirty="0" smtClean="0">
                <a:cs typeface="Symbol" charset="2"/>
              </a:rPr>
              <a:t>Z </a:t>
            </a:r>
            <a:r>
              <a:rPr lang="en-US" sz="1600" dirty="0"/>
              <a:t>→ </a:t>
            </a:r>
            <a:r>
              <a:rPr lang="en-US" sz="1600" dirty="0" smtClean="0"/>
              <a:t>hadrons at LEP1, measurement of the line shape</a:t>
            </a:r>
          </a:p>
          <a:p>
            <a:pPr lvl="1">
              <a:lnSpc>
                <a:spcPct val="150000"/>
              </a:lnSpc>
            </a:pPr>
            <a:endParaRPr lang="en-US" sz="1600" smtClean="0"/>
          </a:p>
          <a:p>
            <a:pPr lvl="1">
              <a:lnSpc>
                <a:spcPct val="150000"/>
              </a:lnSpc>
            </a:pPr>
            <a:r>
              <a:rPr lang="en-US" sz="1600" smtClean="0"/>
              <a:t>After </a:t>
            </a:r>
            <a:r>
              <a:rPr lang="en-US" sz="1600" dirty="0" smtClean="0"/>
              <a:t>5 years at LEP1: per-mil precision</a:t>
            </a:r>
            <a:endParaRPr lang="en-US" sz="1200" dirty="0" smtClean="0">
              <a:cs typeface="Symbol" charset="2"/>
            </a:endParaRPr>
          </a:p>
          <a:p>
            <a:pPr marL="857250" lvl="2" indent="0">
              <a:buNone/>
            </a:pPr>
            <a:r>
              <a:rPr lang="en-US" dirty="0" err="1" smtClean="0">
                <a:cs typeface="Symbol" charset="2"/>
              </a:rPr>
              <a:t>N</a:t>
            </a:r>
            <a:r>
              <a:rPr lang="en-US" baseline="-25000" dirty="0" err="1" smtClean="0">
                <a:latin typeface="Symbol" charset="2"/>
                <a:cs typeface="Symbol" charset="2"/>
              </a:rPr>
              <a:t>n</a:t>
            </a:r>
            <a:r>
              <a:rPr lang="en-US" dirty="0" smtClean="0">
                <a:cs typeface="Symbol" charset="2"/>
              </a:rPr>
              <a:t> = 2.984 </a:t>
            </a:r>
            <a:r>
              <a:rPr lang="en-US" dirty="0" smtClean="0">
                <a:solidFill>
                  <a:srgbClr val="FF0000"/>
                </a:solidFill>
                <a:cs typeface="Symbol" charset="2"/>
              </a:rPr>
              <a:t>±</a:t>
            </a:r>
            <a:r>
              <a:rPr lang="en-US" dirty="0" smtClean="0">
                <a:cs typeface="Symbol" charset="2"/>
              </a:rPr>
              <a:t> </a:t>
            </a:r>
            <a:r>
              <a:rPr lang="en-US" dirty="0" smtClean="0">
                <a:solidFill>
                  <a:srgbClr val="FF0000"/>
                </a:solidFill>
                <a:cs typeface="Symbol" charset="2"/>
              </a:rPr>
              <a:t>0.008</a:t>
            </a:r>
            <a:r>
              <a:rPr lang="en-US" dirty="0" smtClean="0">
                <a:cs typeface="Symbol" charset="2"/>
              </a:rPr>
              <a:t> </a:t>
            </a:r>
          </a:p>
          <a:p>
            <a:pPr marL="857250" lvl="2" indent="0">
              <a:buNone/>
            </a:pPr>
            <a:r>
              <a:rPr lang="en-US" sz="1600" b="0" dirty="0" smtClean="0">
                <a:solidFill>
                  <a:schemeClr val="tx1"/>
                </a:solidFill>
                <a:cs typeface="Symbol" charset="2"/>
              </a:rPr>
              <a:t>(Note the 2</a:t>
            </a:r>
            <a:r>
              <a:rPr lang="en-US" sz="1600" b="0" dirty="0" smtClean="0">
                <a:solidFill>
                  <a:schemeClr val="tx1"/>
                </a:solidFill>
                <a:latin typeface="Symbol" charset="2"/>
                <a:cs typeface="Symbol" charset="2"/>
              </a:rPr>
              <a:t>s</a:t>
            </a:r>
            <a:r>
              <a:rPr lang="en-US" sz="1600" b="0" dirty="0" smtClean="0">
                <a:solidFill>
                  <a:schemeClr val="tx1"/>
                </a:solidFill>
                <a:cs typeface="Symbol" charset="2"/>
              </a:rPr>
              <a:t> deficit)</a:t>
            </a:r>
            <a:endParaRPr lang="en-US" sz="1600" b="0" dirty="0">
              <a:solidFill>
                <a:schemeClr val="tx1"/>
              </a:solidFill>
              <a:cs typeface="Symbol" charset="2"/>
            </a:endParaRPr>
          </a:p>
          <a:p>
            <a:pPr marL="857250" lvl="2" indent="0">
              <a:buNone/>
            </a:pPr>
            <a:r>
              <a:rPr lang="en-US" dirty="0" smtClean="0">
                <a:latin typeface="Symbol" charset="2"/>
                <a:cs typeface="Symbol" charset="2"/>
              </a:rPr>
              <a:t>G</a:t>
            </a:r>
            <a:r>
              <a:rPr lang="en-US" baseline="-25000" dirty="0" smtClean="0">
                <a:cs typeface="Symbol" charset="2"/>
              </a:rPr>
              <a:t>Z</a:t>
            </a:r>
            <a:r>
              <a:rPr lang="en-US" dirty="0" smtClean="0">
                <a:cs typeface="Symbol" charset="2"/>
              </a:rPr>
              <a:t> = 2495.2 </a:t>
            </a:r>
            <a:r>
              <a:rPr lang="en-US" dirty="0">
                <a:solidFill>
                  <a:srgbClr val="FF0000"/>
                </a:solidFill>
                <a:cs typeface="Symbol" charset="2"/>
              </a:rPr>
              <a:t>± </a:t>
            </a:r>
            <a:r>
              <a:rPr lang="en-US" dirty="0" smtClean="0">
                <a:solidFill>
                  <a:srgbClr val="FF0000"/>
                </a:solidFill>
                <a:cs typeface="Symbol" charset="2"/>
              </a:rPr>
              <a:t>2.3</a:t>
            </a:r>
            <a:r>
              <a:rPr lang="en-US" dirty="0" smtClean="0">
                <a:cs typeface="Symbol" charset="2"/>
              </a:rPr>
              <a:t> </a:t>
            </a:r>
            <a:r>
              <a:rPr lang="en-US" dirty="0" smtClean="0">
                <a:solidFill>
                  <a:srgbClr val="FF0000"/>
                </a:solidFill>
                <a:cs typeface="Symbol" charset="2"/>
              </a:rPr>
              <a:t>MeV</a:t>
            </a:r>
          </a:p>
          <a:p>
            <a:pPr marL="857250" lvl="2" indent="0">
              <a:buNone/>
            </a:pPr>
            <a:endParaRPr lang="en-US" dirty="0">
              <a:cs typeface="Symbol" charset="2"/>
            </a:endParaRPr>
          </a:p>
          <a:p>
            <a:pPr marL="857250" lvl="2" indent="0">
              <a:buNone/>
            </a:pPr>
            <a:r>
              <a:rPr lang="en-US" dirty="0" err="1" smtClean="0">
                <a:cs typeface="Symbol" charset="2"/>
              </a:rPr>
              <a:t>m</a:t>
            </a:r>
            <a:r>
              <a:rPr lang="en-US" baseline="-25000" dirty="0" err="1" smtClean="0">
                <a:cs typeface="Symbol" charset="2"/>
              </a:rPr>
              <a:t>Z</a:t>
            </a:r>
            <a:r>
              <a:rPr lang="en-US" dirty="0" smtClean="0">
                <a:cs typeface="Symbol" charset="2"/>
              </a:rPr>
              <a:t> = 91187.5 </a:t>
            </a:r>
            <a:r>
              <a:rPr lang="en-US" dirty="0">
                <a:solidFill>
                  <a:srgbClr val="FF0000"/>
                </a:solidFill>
                <a:cs typeface="Symbol" charset="2"/>
              </a:rPr>
              <a:t>± </a:t>
            </a:r>
            <a:r>
              <a:rPr lang="en-US" dirty="0" smtClean="0">
                <a:solidFill>
                  <a:srgbClr val="FF0000"/>
                </a:solidFill>
                <a:cs typeface="Symbol" charset="2"/>
              </a:rPr>
              <a:t>2.1 MeV</a:t>
            </a:r>
          </a:p>
          <a:p>
            <a:pPr marL="857250" lvl="2" indent="0">
              <a:buNone/>
            </a:pPr>
            <a:endParaRPr lang="en-US" dirty="0">
              <a:cs typeface="Symbol" charset="2"/>
            </a:endParaRPr>
          </a:p>
          <a:p>
            <a:pPr marL="857250" lvl="2" indent="0">
              <a:buNone/>
            </a:pPr>
            <a:r>
              <a:rPr lang="en-US" dirty="0" err="1" smtClean="0">
                <a:latin typeface="Symbol" charset="2"/>
                <a:cs typeface="Symbol" charset="2"/>
              </a:rPr>
              <a:t>a</a:t>
            </a:r>
            <a:r>
              <a:rPr lang="en-US" baseline="-25000" dirty="0" err="1" smtClean="0">
                <a:cs typeface="Symbol" charset="2"/>
              </a:rPr>
              <a:t>S</a:t>
            </a:r>
            <a:r>
              <a:rPr lang="en-US" dirty="0" smtClean="0">
                <a:cs typeface="Symbol" charset="2"/>
              </a:rPr>
              <a:t> = 0.1190 </a:t>
            </a:r>
            <a:r>
              <a:rPr lang="en-US" dirty="0">
                <a:solidFill>
                  <a:srgbClr val="FF0000"/>
                </a:solidFill>
                <a:cs typeface="Symbol" charset="2"/>
              </a:rPr>
              <a:t>± </a:t>
            </a:r>
            <a:r>
              <a:rPr lang="en-US" dirty="0" smtClean="0">
                <a:solidFill>
                  <a:srgbClr val="FF0000"/>
                </a:solidFill>
                <a:cs typeface="Symbol" charset="2"/>
              </a:rPr>
              <a:t> 0.0025</a:t>
            </a:r>
            <a:endParaRPr lang="en-US" dirty="0">
              <a:cs typeface="Symbol" charset="2"/>
            </a:endParaRPr>
          </a:p>
          <a:p>
            <a:pPr marL="457200" lvl="1" indent="0">
              <a:buNone/>
            </a:pPr>
            <a:endParaRPr lang="en-US" sz="1600" dirty="0" smtClean="0">
              <a:solidFill>
                <a:srgbClr val="CC0099"/>
              </a:solidFill>
              <a:cs typeface="Symbol" charset="2"/>
            </a:endParaRPr>
          </a:p>
          <a:p>
            <a:pPr marL="457200" lvl="1" indent="0">
              <a:buNone/>
            </a:pPr>
            <a:r>
              <a:rPr lang="en-US" sz="1600" dirty="0" smtClean="0">
                <a:solidFill>
                  <a:srgbClr val="CC0099"/>
                </a:solidFill>
                <a:cs typeface="Symbol" charset="2"/>
              </a:rPr>
              <a:t>  </a:t>
            </a:r>
            <a:endParaRPr lang="en-US" sz="1600" dirty="0">
              <a:solidFill>
                <a:srgbClr val="CC0099"/>
              </a:solidFill>
              <a:cs typeface="Symbol" charset="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4-5 August 2014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Physics at Future Colliders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5</a:t>
            </a:fld>
            <a:endParaRPr lang="en-US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769848" y="2480846"/>
            <a:ext cx="1224414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00CC"/>
                </a:solidFill>
                <a:latin typeface="+mn-lt"/>
              </a:rPr>
              <a:t>√s ~ 91 </a:t>
            </a:r>
            <a:r>
              <a:rPr lang="en-US" sz="1600" b="1" dirty="0" err="1" smtClean="0">
                <a:solidFill>
                  <a:srgbClr val="0000CC"/>
                </a:solidFill>
                <a:latin typeface="+mn-lt"/>
              </a:rPr>
              <a:t>GeV</a:t>
            </a:r>
            <a:endParaRPr lang="en-US" sz="1600" b="1" dirty="0">
              <a:solidFill>
                <a:srgbClr val="0000CC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3395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J:\Public\PSI\eeZff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05000"/>
            <a:ext cx="1981200" cy="1344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What’s the use of such a precision anyway ?</a:t>
            </a:r>
          </a:p>
          <a:p>
            <a:pPr lvl="1"/>
            <a:r>
              <a:rPr lang="en-US" sz="1600" dirty="0" smtClean="0"/>
              <a:t>1994</a:t>
            </a:r>
            <a:r>
              <a:rPr lang="en-US" sz="1600" baseline="-25000" dirty="0" smtClean="0">
                <a:cs typeface="Symbol" charset="2"/>
              </a:rPr>
              <a:t> </a:t>
            </a:r>
            <a:r>
              <a:rPr lang="en-US" sz="1600" dirty="0" smtClean="0">
                <a:cs typeface="Symbol" charset="2"/>
              </a:rPr>
              <a:t>: Prediction of the top quark mass</a:t>
            </a:r>
          </a:p>
          <a:p>
            <a:pPr lvl="2"/>
            <a:r>
              <a:rPr lang="en-US" sz="1600" dirty="0" smtClean="0">
                <a:cs typeface="Symbol" charset="2"/>
              </a:rPr>
              <a:t>Remember quantum corrections from </a:t>
            </a:r>
            <a:r>
              <a:rPr lang="en-US" sz="1600" dirty="0" err="1" smtClean="0">
                <a:cs typeface="Symbol" charset="2"/>
              </a:rPr>
              <a:t>t’Hooft</a:t>
            </a:r>
            <a:r>
              <a:rPr lang="en-US" sz="1600" dirty="0" smtClean="0">
                <a:cs typeface="Symbol" charset="2"/>
              </a:rPr>
              <a:t> and </a:t>
            </a:r>
            <a:r>
              <a:rPr lang="en-US" sz="1600" dirty="0" err="1" smtClean="0">
                <a:cs typeface="Symbol" charset="2"/>
              </a:rPr>
              <a:t>Veltman</a:t>
            </a:r>
            <a:r>
              <a:rPr lang="en-US" sz="1600" dirty="0" smtClean="0">
                <a:cs typeface="Symbol" charset="2"/>
              </a:rPr>
              <a:t> work (1971) ?</a:t>
            </a:r>
          </a:p>
          <a:p>
            <a:pPr lvl="2"/>
            <a:endParaRPr lang="en-US" sz="1600" dirty="0">
              <a:cs typeface="Symbol" charset="2"/>
            </a:endParaRPr>
          </a:p>
          <a:p>
            <a:pPr lvl="2"/>
            <a:endParaRPr lang="en-US" sz="1600" dirty="0" smtClean="0">
              <a:cs typeface="Symbol" charset="2"/>
            </a:endParaRPr>
          </a:p>
          <a:p>
            <a:pPr lvl="2"/>
            <a:endParaRPr lang="en-US" sz="1600" dirty="0">
              <a:cs typeface="Symbol" charset="2"/>
            </a:endParaRPr>
          </a:p>
          <a:p>
            <a:pPr lvl="2"/>
            <a:endParaRPr lang="en-US" sz="1600" dirty="0" smtClean="0">
              <a:cs typeface="Symbol" charset="2"/>
            </a:endParaRPr>
          </a:p>
          <a:p>
            <a:pPr marL="914400" lvl="2" indent="0">
              <a:buNone/>
            </a:pPr>
            <a:r>
              <a:rPr lang="en-US" sz="1600" dirty="0" smtClean="0">
                <a:cs typeface="Symbol" charset="2"/>
              </a:rPr>
              <a:t> Tree level</a:t>
            </a:r>
          </a:p>
          <a:p>
            <a:pPr marL="914400" lvl="2" indent="0">
              <a:buNone/>
            </a:pPr>
            <a:endParaRPr lang="en-US" sz="1600" dirty="0" smtClean="0">
              <a:cs typeface="Symbol" charset="2"/>
            </a:endParaRPr>
          </a:p>
          <a:p>
            <a:pPr lvl="1"/>
            <a:r>
              <a:rPr lang="en-US" sz="1600" dirty="0" smtClean="0">
                <a:cs typeface="Symbol" charset="2"/>
              </a:rPr>
              <a:t>Example: </a:t>
            </a:r>
            <a:r>
              <a:rPr lang="en-US" sz="1600" dirty="0" smtClean="0">
                <a:latin typeface="Symbol" charset="2"/>
                <a:cs typeface="Symbol" charset="2"/>
              </a:rPr>
              <a:t>G</a:t>
            </a:r>
            <a:r>
              <a:rPr lang="en-US" sz="1600" baseline="-25000" dirty="0" smtClean="0">
                <a:cs typeface="Symbol" charset="2"/>
              </a:rPr>
              <a:t>Z</a:t>
            </a:r>
            <a:r>
              <a:rPr lang="en-US" sz="1600" dirty="0" smtClean="0">
                <a:cs typeface="Symbol" charset="2"/>
              </a:rPr>
              <a:t> </a:t>
            </a:r>
            <a:r>
              <a:rPr lang="en-US" sz="1600" dirty="0" smtClean="0"/>
              <a:t>→ </a:t>
            </a:r>
            <a:r>
              <a:rPr lang="en-US" sz="1600" dirty="0" smtClean="0">
                <a:latin typeface="Symbol" charset="2"/>
                <a:cs typeface="Symbol" charset="2"/>
              </a:rPr>
              <a:t>G</a:t>
            </a:r>
            <a:r>
              <a:rPr lang="en-US" sz="1600" baseline="-25000" dirty="0" smtClean="0"/>
              <a:t>Z </a:t>
            </a:r>
            <a:r>
              <a:rPr lang="en-US" sz="1600" dirty="0" smtClean="0"/>
              <a:t>× (1+</a:t>
            </a:r>
            <a:r>
              <a:rPr lang="en-US" sz="1600" dirty="0" smtClean="0">
                <a:latin typeface="Symbol" charset="2"/>
                <a:cs typeface="Symbol" charset="2"/>
              </a:rPr>
              <a:t>Dr</a:t>
            </a:r>
            <a:r>
              <a:rPr lang="en-US" sz="1600" dirty="0" smtClean="0"/>
              <a:t>)</a:t>
            </a:r>
          </a:p>
          <a:p>
            <a:pPr lvl="2"/>
            <a:endParaRPr lang="en-US" sz="1600" dirty="0">
              <a:cs typeface="Symbol" charset="2"/>
            </a:endParaRPr>
          </a:p>
          <a:p>
            <a:pPr lvl="2"/>
            <a:endParaRPr lang="en-US" sz="1600" dirty="0" smtClean="0">
              <a:cs typeface="Symbol" charset="2"/>
            </a:endParaRPr>
          </a:p>
          <a:p>
            <a:pPr lvl="2"/>
            <a:endParaRPr lang="en-US" sz="1600" dirty="0">
              <a:cs typeface="Symbol" charset="2"/>
            </a:endParaRPr>
          </a:p>
          <a:p>
            <a:pPr lvl="1"/>
            <a:r>
              <a:rPr lang="en-US" sz="1600" dirty="0" smtClean="0">
                <a:cs typeface="Symbol" charset="2"/>
              </a:rPr>
              <a:t>Similarly, m</a:t>
            </a:r>
            <a:r>
              <a:rPr lang="en-US" sz="1600" baseline="30000" dirty="0" smtClean="0">
                <a:cs typeface="Symbol" charset="2"/>
              </a:rPr>
              <a:t>2</a:t>
            </a:r>
            <a:r>
              <a:rPr lang="en-US" sz="1600" baseline="-25000" dirty="0" smtClean="0">
                <a:cs typeface="Symbol" charset="2"/>
              </a:rPr>
              <a:t>W</a:t>
            </a:r>
            <a:r>
              <a:rPr lang="en-US" sz="1600" dirty="0" smtClean="0">
                <a:cs typeface="Symbol" charset="2"/>
              </a:rPr>
              <a:t> = m</a:t>
            </a:r>
            <a:r>
              <a:rPr lang="en-US" sz="1600" baseline="30000" dirty="0" smtClean="0">
                <a:cs typeface="Symbol" charset="2"/>
              </a:rPr>
              <a:t>2</a:t>
            </a:r>
            <a:r>
              <a:rPr lang="en-US" sz="1600" baseline="-25000" dirty="0" smtClean="0">
                <a:cs typeface="Symbol" charset="2"/>
              </a:rPr>
              <a:t>Z</a:t>
            </a:r>
            <a:r>
              <a:rPr lang="en-US" sz="1600" dirty="0" smtClean="0">
                <a:cs typeface="Symbol" charset="2"/>
              </a:rPr>
              <a:t> cos</a:t>
            </a:r>
            <a:r>
              <a:rPr lang="en-US" sz="1600" baseline="30000" dirty="0" smtClean="0">
                <a:cs typeface="Symbol" charset="2"/>
              </a:rPr>
              <a:t>2</a:t>
            </a:r>
            <a:r>
              <a:rPr lang="en-US" sz="1600" dirty="0" smtClean="0">
                <a:latin typeface="Symbol" charset="2"/>
                <a:cs typeface="Symbol" charset="2"/>
              </a:rPr>
              <a:t>q</a:t>
            </a:r>
            <a:r>
              <a:rPr lang="en-US" sz="1600" baseline="-25000" dirty="0" smtClean="0">
                <a:cs typeface="Symbol" charset="2"/>
              </a:rPr>
              <a:t>W</a:t>
            </a:r>
            <a:r>
              <a:rPr lang="en-US" sz="1600" baseline="30000" dirty="0" smtClean="0">
                <a:cs typeface="Symbol" charset="2"/>
              </a:rPr>
              <a:t>eff</a:t>
            </a:r>
            <a:r>
              <a:rPr lang="en-US" sz="1600" dirty="0" smtClean="0">
                <a:cs typeface="Symbol" charset="2"/>
              </a:rPr>
              <a:t> </a:t>
            </a:r>
            <a:r>
              <a:rPr lang="en-US" sz="1600" dirty="0"/>
              <a:t>(1+</a:t>
            </a:r>
            <a:r>
              <a:rPr lang="en-US" sz="1600" dirty="0">
                <a:latin typeface="Symbol" charset="2"/>
                <a:cs typeface="Symbol" charset="2"/>
              </a:rPr>
              <a:t>Dr</a:t>
            </a:r>
            <a:r>
              <a:rPr lang="en-US" sz="1600" dirty="0" smtClean="0"/>
              <a:t>)</a:t>
            </a:r>
          </a:p>
          <a:p>
            <a:pPr marL="914400" lvl="2" indent="0">
              <a:buNone/>
            </a:pPr>
            <a:r>
              <a:rPr lang="en-US" sz="1600" dirty="0" smtClean="0">
                <a:cs typeface="Symbol" charset="2"/>
              </a:rPr>
              <a:t>(sin</a:t>
            </a:r>
            <a:r>
              <a:rPr lang="en-US" sz="1600" baseline="30000" dirty="0" smtClean="0">
                <a:cs typeface="Symbol" charset="2"/>
              </a:rPr>
              <a:t>2</a:t>
            </a:r>
            <a:r>
              <a:rPr lang="en-US" sz="1600" dirty="0" smtClean="0">
                <a:latin typeface="Symbol" charset="2"/>
                <a:cs typeface="Symbol" charset="2"/>
              </a:rPr>
              <a:t>q</a:t>
            </a:r>
            <a:r>
              <a:rPr lang="en-US" sz="1600" baseline="-25000" dirty="0" smtClean="0">
                <a:cs typeface="Symbol" charset="2"/>
              </a:rPr>
              <a:t>W</a:t>
            </a:r>
            <a:r>
              <a:rPr lang="en-US" sz="1600" baseline="30000" dirty="0" smtClean="0">
                <a:cs typeface="Symbol" charset="2"/>
              </a:rPr>
              <a:t>eff</a:t>
            </a:r>
            <a:r>
              <a:rPr lang="en-US" sz="1600" dirty="0" smtClean="0">
                <a:cs typeface="Symbol" charset="2"/>
              </a:rPr>
              <a:t> from </a:t>
            </a:r>
            <a:r>
              <a:rPr lang="en-US" sz="1600" dirty="0" err="1" smtClean="0">
                <a:cs typeface="Symbol" charset="2"/>
              </a:rPr>
              <a:t>Zff</a:t>
            </a:r>
            <a:r>
              <a:rPr lang="en-US" sz="1600" dirty="0" smtClean="0">
                <a:cs typeface="Symbol" charset="2"/>
              </a:rPr>
              <a:t> couplings)</a:t>
            </a:r>
          </a:p>
          <a:p>
            <a:pPr marL="514350" lvl="1" indent="0">
              <a:buNone/>
            </a:pPr>
            <a:endParaRPr lang="en-US" sz="1600" dirty="0" smtClean="0">
              <a:solidFill>
                <a:srgbClr val="CC0099"/>
              </a:solidFill>
              <a:cs typeface="Symbol" charset="2"/>
            </a:endParaRPr>
          </a:p>
          <a:p>
            <a:pPr marL="514350" lvl="1" indent="0">
              <a:buNone/>
            </a:pPr>
            <a:r>
              <a:rPr lang="en-US" sz="1600" dirty="0" smtClean="0">
                <a:solidFill>
                  <a:srgbClr val="CC0099"/>
                </a:solidFill>
                <a:cs typeface="Symbol" charset="2"/>
              </a:rPr>
              <a:t>Predict </a:t>
            </a:r>
            <a:r>
              <a:rPr lang="en-US" sz="1600" dirty="0" err="1" smtClean="0">
                <a:solidFill>
                  <a:srgbClr val="CC0099"/>
                </a:solidFill>
                <a:cs typeface="Symbol" charset="2"/>
              </a:rPr>
              <a:t>m</a:t>
            </a:r>
            <a:r>
              <a:rPr lang="en-US" sz="1600" baseline="-25000" dirty="0" err="1" smtClean="0">
                <a:solidFill>
                  <a:srgbClr val="CC0099"/>
                </a:solidFill>
                <a:cs typeface="Symbol" charset="2"/>
              </a:rPr>
              <a:t>W</a:t>
            </a:r>
            <a:r>
              <a:rPr lang="en-US" sz="1600" dirty="0" smtClean="0">
                <a:solidFill>
                  <a:srgbClr val="CC0099"/>
                </a:solidFill>
                <a:cs typeface="Symbol" charset="2"/>
              </a:rPr>
              <a:t> and </a:t>
            </a:r>
            <a:r>
              <a:rPr lang="en-US" sz="1600" dirty="0" err="1" smtClean="0">
                <a:solidFill>
                  <a:srgbClr val="CC0099"/>
                </a:solidFill>
                <a:cs typeface="Symbol" charset="2"/>
              </a:rPr>
              <a:t>m</a:t>
            </a:r>
            <a:r>
              <a:rPr lang="en-US" sz="1600" baseline="-25000" dirty="0" err="1" smtClean="0">
                <a:solidFill>
                  <a:srgbClr val="CC0099"/>
                </a:solidFill>
                <a:cs typeface="Symbol" charset="2"/>
              </a:rPr>
              <a:t>top</a:t>
            </a:r>
            <a:r>
              <a:rPr lang="en-US" sz="1600" dirty="0" smtClean="0">
                <a:solidFill>
                  <a:srgbClr val="CC0099"/>
                </a:solidFill>
                <a:cs typeface="Symbol" charset="2"/>
              </a:rPr>
              <a:t> </a:t>
            </a:r>
            <a:r>
              <a:rPr lang="en-US" sz="1600" dirty="0">
                <a:solidFill>
                  <a:srgbClr val="CC0099"/>
                </a:solidFill>
                <a:cs typeface="Symbol" charset="2"/>
              </a:rPr>
              <a:t>from </a:t>
            </a:r>
            <a:r>
              <a:rPr lang="en-US" sz="1600" dirty="0" smtClean="0">
                <a:solidFill>
                  <a:srgbClr val="CC0099"/>
                </a:solidFill>
                <a:cs typeface="Symbol" charset="2"/>
              </a:rPr>
              <a:t>Z measurements</a:t>
            </a:r>
          </a:p>
          <a:p>
            <a:pPr marL="914400" lvl="2" indent="0">
              <a:buNone/>
            </a:pPr>
            <a:r>
              <a:rPr lang="en-US" sz="1600" dirty="0" smtClean="0">
                <a:solidFill>
                  <a:srgbClr val="CC0099"/>
                </a:solidFill>
                <a:cs typeface="Symbol" charset="2"/>
              </a:rPr>
              <a:t>      </a:t>
            </a:r>
            <a:endParaRPr lang="en-US" sz="1600" dirty="0">
              <a:solidFill>
                <a:srgbClr val="CC0099"/>
              </a:solidFill>
              <a:cs typeface="Symbol" charset="2"/>
            </a:endParaRPr>
          </a:p>
          <a:p>
            <a:pPr lvl="2"/>
            <a:endParaRPr lang="en-US" sz="1600" dirty="0">
              <a:cs typeface="Symbol" charset="2"/>
            </a:endParaRPr>
          </a:p>
          <a:p>
            <a:pPr lvl="2"/>
            <a:endParaRPr lang="en-US" sz="1600" dirty="0" smtClean="0">
              <a:cs typeface="Symbol" charset="2"/>
            </a:endParaRPr>
          </a:p>
          <a:p>
            <a:pPr lvl="2"/>
            <a:endParaRPr lang="en-US" sz="1600" dirty="0">
              <a:cs typeface="Symbol" charset="2"/>
            </a:endParaRPr>
          </a:p>
          <a:p>
            <a:pPr lvl="2"/>
            <a:endParaRPr lang="en-US" sz="1600" dirty="0" smtClean="0">
              <a:cs typeface="Symbol" charset="2"/>
            </a:endParaRPr>
          </a:p>
        </p:txBody>
      </p:sp>
      <p:pic>
        <p:nvPicPr>
          <p:cNvPr id="8" name="Picture 5" descr="J:\Public\PSI\eeZttff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1828800"/>
            <a:ext cx="1981200" cy="1387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0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6621925"/>
              </p:ext>
            </p:extLst>
          </p:nvPr>
        </p:nvGraphicFramePr>
        <p:xfrm>
          <a:off x="3928755" y="2971800"/>
          <a:ext cx="1024245" cy="625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89" name="Equation" r:id="rId5" imgW="749160" imgH="457200" progId="Equation.3">
                  <p:embed/>
                </p:oleObj>
              </mc:Choice>
              <mc:Fallback>
                <p:oleObj name="Equation" r:id="rId5" imgW="74916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8755" y="2971800"/>
                        <a:ext cx="1024245" cy="625475"/>
                      </a:xfrm>
                      <a:prstGeom prst="rect">
                        <a:avLst/>
                      </a:prstGeom>
                      <a:solidFill>
                        <a:srgbClr val="F2FFE9"/>
                      </a:solidFill>
                      <a:ln>
                        <a:solidFill>
                          <a:srgbClr val="000000"/>
                        </a:solidFill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6" descr="J:\Public\PSI\eeZHff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1828800"/>
            <a:ext cx="1981200" cy="1384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1987-2011: The rise of precision </a:t>
            </a:r>
            <a:r>
              <a:rPr lang="en-US" dirty="0" smtClean="0"/>
              <a:t>(2)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4-5 August 2014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Physics at Future Colliders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6</a:t>
            </a:fld>
            <a:endParaRPr lang="en-US" altLang="en-US" dirty="0"/>
          </a:p>
        </p:txBody>
      </p:sp>
      <p:graphicFrame>
        <p:nvGraphicFramePr>
          <p:cNvPr id="11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9108930"/>
              </p:ext>
            </p:extLst>
          </p:nvPr>
        </p:nvGraphicFramePr>
        <p:xfrm>
          <a:off x="6679602" y="3051272"/>
          <a:ext cx="1016598" cy="5301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90" name="Equation" r:id="rId8" imgW="876240" imgH="457200" progId="Equation.3">
                  <p:embed/>
                </p:oleObj>
              </mc:Choice>
              <mc:Fallback>
                <p:oleObj name="Equation" r:id="rId8" imgW="87624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79602" y="3051272"/>
                        <a:ext cx="1016598" cy="530128"/>
                      </a:xfrm>
                      <a:prstGeom prst="rect">
                        <a:avLst/>
                      </a:prstGeom>
                      <a:solidFill>
                        <a:srgbClr val="E9F5FF"/>
                      </a:solidFill>
                      <a:ln>
                        <a:solidFill>
                          <a:srgbClr val="000000"/>
                        </a:solidFill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2738861"/>
              </p:ext>
            </p:extLst>
          </p:nvPr>
        </p:nvGraphicFramePr>
        <p:xfrm>
          <a:off x="1143000" y="4068762"/>
          <a:ext cx="2667000" cy="579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91" name="Equation" r:id="rId10" imgW="1866600" imgH="457200" progId="Equation.3">
                  <p:embed/>
                </p:oleObj>
              </mc:Choice>
              <mc:Fallback>
                <p:oleObj name="Equation" r:id="rId10" imgW="18666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4068762"/>
                        <a:ext cx="2667000" cy="579438"/>
                      </a:xfrm>
                      <a:prstGeom prst="rect">
                        <a:avLst/>
                      </a:prstGeom>
                      <a:solidFill>
                        <a:srgbClr val="FFEFFF"/>
                      </a:solidFill>
                      <a:ln w="12700">
                        <a:solidFill>
                          <a:schemeClr val="tx2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7" name="Picture 16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638800" y="3581399"/>
            <a:ext cx="2843469" cy="2711451"/>
          </a:xfrm>
          <a:prstGeom prst="rect">
            <a:avLst/>
          </a:prstGeom>
        </p:spPr>
      </p:pic>
      <p:cxnSp>
        <p:nvCxnSpPr>
          <p:cNvPr id="19" name="Curved Connector 18"/>
          <p:cNvCxnSpPr/>
          <p:nvPr/>
        </p:nvCxnSpPr>
        <p:spPr bwMode="auto">
          <a:xfrm flipV="1">
            <a:off x="4800600" y="5105400"/>
            <a:ext cx="1752600" cy="762000"/>
          </a:xfrm>
          <a:prstGeom prst="curvedConnector3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triangle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7678667" y="3273623"/>
            <a:ext cx="14800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+mn-lt"/>
              </a:rPr>
              <a:t>[small correction]</a:t>
            </a:r>
            <a:endParaRPr lang="en-US" sz="1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93136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2743200"/>
            <a:ext cx="3613087" cy="3556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1987-2011: The rise of precision </a:t>
            </a:r>
            <a:r>
              <a:rPr lang="en-US" dirty="0" smtClean="0"/>
              <a:t>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1995-2011: Testing the quantum structure of the standard model</a:t>
            </a:r>
          </a:p>
          <a:p>
            <a:pPr lvl="1"/>
            <a:r>
              <a:rPr lang="en-US" sz="1600" dirty="0" smtClean="0"/>
              <a:t>1995: Discovery of the top quark at the </a:t>
            </a:r>
            <a:r>
              <a:rPr lang="en-US" sz="1600" dirty="0" err="1" smtClean="0"/>
              <a:t>Tevatron</a:t>
            </a:r>
            <a:r>
              <a:rPr lang="en-US" sz="1600" dirty="0" smtClean="0"/>
              <a:t> (D</a:t>
            </a:r>
            <a:r>
              <a:rPr lang="en-US" sz="1600" dirty="0" smtClean="0">
                <a:latin typeface="Symbol" charset="2"/>
                <a:cs typeface="Symbol" charset="2"/>
              </a:rPr>
              <a:t>0</a:t>
            </a:r>
            <a:r>
              <a:rPr lang="en-US" sz="1600" dirty="0" smtClean="0"/>
              <a:t>, CDF)</a:t>
            </a:r>
          </a:p>
          <a:p>
            <a:pPr lvl="1"/>
            <a:endParaRPr lang="en-US" sz="1600" dirty="0" smtClean="0"/>
          </a:p>
          <a:p>
            <a:pPr lvl="1"/>
            <a:r>
              <a:rPr lang="en-US" sz="1600" dirty="0" smtClean="0"/>
              <a:t>1995-2011: Measurement of </a:t>
            </a:r>
            <a:r>
              <a:rPr lang="en-US" sz="1600" dirty="0" err="1" smtClean="0"/>
              <a:t>m</a:t>
            </a:r>
            <a:r>
              <a:rPr lang="en-US" sz="1600" baseline="-25000" dirty="0" err="1" smtClean="0"/>
              <a:t>top</a:t>
            </a:r>
            <a:r>
              <a:rPr lang="en-US" sz="1600" dirty="0" smtClean="0"/>
              <a:t> (</a:t>
            </a:r>
            <a:r>
              <a:rPr lang="en-US" sz="1600" dirty="0" err="1" smtClean="0"/>
              <a:t>Tevatron</a:t>
            </a:r>
            <a:r>
              <a:rPr lang="en-US" sz="1600" dirty="0" smtClean="0"/>
              <a:t>)</a:t>
            </a:r>
          </a:p>
          <a:p>
            <a:pPr lvl="2"/>
            <a:r>
              <a:rPr lang="en-US" sz="1600" dirty="0" err="1"/>
              <a:t>m</a:t>
            </a:r>
            <a:r>
              <a:rPr lang="en-US" sz="1600" baseline="-25000" dirty="0" err="1" smtClean="0"/>
              <a:t>top</a:t>
            </a:r>
            <a:r>
              <a:rPr lang="en-US" sz="1600" dirty="0" smtClean="0"/>
              <a:t>(Obs.) = 173.2 </a:t>
            </a:r>
            <a:r>
              <a:rPr lang="en-US" sz="1600" dirty="0">
                <a:solidFill>
                  <a:srgbClr val="FF0000"/>
                </a:solidFill>
                <a:cs typeface="Symbol" charset="2"/>
              </a:rPr>
              <a:t>±</a:t>
            </a:r>
            <a:r>
              <a:rPr lang="en-US" sz="1600" dirty="0">
                <a:cs typeface="Symbol" charset="2"/>
              </a:rPr>
              <a:t> </a:t>
            </a:r>
            <a:r>
              <a:rPr lang="en-US" sz="1600" dirty="0" smtClean="0">
                <a:solidFill>
                  <a:srgbClr val="FF0000"/>
                </a:solidFill>
                <a:cs typeface="Symbol" charset="2"/>
              </a:rPr>
              <a:t>0.9 </a:t>
            </a:r>
            <a:r>
              <a:rPr lang="en-US" sz="1600" dirty="0" err="1" smtClean="0">
                <a:solidFill>
                  <a:srgbClr val="FF0000"/>
                </a:solidFill>
                <a:cs typeface="Symbol" charset="2"/>
              </a:rPr>
              <a:t>GeV</a:t>
            </a:r>
            <a:endParaRPr lang="en-US" sz="1600" dirty="0" smtClean="0">
              <a:cs typeface="Symbol" charset="2"/>
            </a:endParaRPr>
          </a:p>
          <a:p>
            <a:pPr lvl="2"/>
            <a:r>
              <a:rPr lang="en-US" sz="1600" dirty="0" err="1">
                <a:cs typeface="Symbol" charset="2"/>
              </a:rPr>
              <a:t>m</a:t>
            </a:r>
            <a:r>
              <a:rPr lang="en-US" sz="1600" baseline="-25000" dirty="0" err="1" smtClean="0">
                <a:cs typeface="Symbol" charset="2"/>
              </a:rPr>
              <a:t>top</a:t>
            </a:r>
            <a:r>
              <a:rPr lang="en-US" sz="1600" dirty="0" smtClean="0">
                <a:cs typeface="Symbol" charset="2"/>
              </a:rPr>
              <a:t>(Pred.) = 178.0 </a:t>
            </a:r>
            <a:r>
              <a:rPr lang="en-US" sz="1600" dirty="0">
                <a:solidFill>
                  <a:srgbClr val="FF0000"/>
                </a:solidFill>
                <a:cs typeface="Symbol" charset="2"/>
              </a:rPr>
              <a:t>±</a:t>
            </a:r>
            <a:r>
              <a:rPr lang="en-US" sz="1600" dirty="0">
                <a:cs typeface="Symbol" charset="2"/>
              </a:rPr>
              <a:t> </a:t>
            </a:r>
            <a:r>
              <a:rPr lang="en-US" sz="1600" dirty="0" smtClean="0">
                <a:solidFill>
                  <a:srgbClr val="FF0000"/>
                </a:solidFill>
                <a:cs typeface="Symbol" charset="2"/>
              </a:rPr>
              <a:t>4.3 </a:t>
            </a:r>
            <a:r>
              <a:rPr lang="en-US" sz="1600" dirty="0" err="1" smtClean="0">
                <a:solidFill>
                  <a:srgbClr val="FF0000"/>
                </a:solidFill>
                <a:cs typeface="Symbol" charset="2"/>
              </a:rPr>
              <a:t>GeV</a:t>
            </a:r>
            <a:r>
              <a:rPr lang="en-US" sz="1600" dirty="0" smtClean="0">
                <a:solidFill>
                  <a:srgbClr val="FF0000"/>
                </a:solidFill>
                <a:cs typeface="Symbol" charset="2"/>
              </a:rPr>
              <a:t>    </a:t>
            </a:r>
            <a:r>
              <a:rPr lang="en-US" sz="1400" b="0" dirty="0" smtClean="0">
                <a:solidFill>
                  <a:schemeClr val="tx1"/>
                </a:solidFill>
                <a:cs typeface="Symbol" charset="2"/>
              </a:rPr>
              <a:t>[LEP/SLD/</a:t>
            </a:r>
            <a:r>
              <a:rPr lang="en-US" sz="1400" b="0" dirty="0" err="1" smtClean="0">
                <a:solidFill>
                  <a:schemeClr val="tx1"/>
                </a:solidFill>
                <a:cs typeface="Symbol" charset="2"/>
              </a:rPr>
              <a:t>m</a:t>
            </a:r>
            <a:r>
              <a:rPr lang="en-US" sz="1400" b="0" baseline="-25000" dirty="0" err="1" smtClean="0">
                <a:solidFill>
                  <a:schemeClr val="tx1"/>
                </a:solidFill>
                <a:cs typeface="Symbol" charset="2"/>
              </a:rPr>
              <a:t>W</a:t>
            </a:r>
            <a:r>
              <a:rPr lang="en-US" sz="1400" b="0" baseline="-25000" dirty="0" smtClean="0">
                <a:solidFill>
                  <a:schemeClr val="tx1"/>
                </a:solidFill>
                <a:cs typeface="Symbol" charset="2"/>
              </a:rPr>
              <a:t> </a:t>
            </a:r>
            <a:r>
              <a:rPr lang="en-US" sz="1400" b="0" dirty="0" smtClean="0">
                <a:solidFill>
                  <a:schemeClr val="tx1"/>
                </a:solidFill>
                <a:cs typeface="Symbol" charset="2"/>
              </a:rPr>
              <a:t>, for </a:t>
            </a:r>
            <a:r>
              <a:rPr lang="en-US" sz="1400" b="0" dirty="0" err="1" smtClean="0">
                <a:solidFill>
                  <a:schemeClr val="tx1"/>
                </a:solidFill>
                <a:cs typeface="Symbol" charset="2"/>
              </a:rPr>
              <a:t>mH</a:t>
            </a:r>
            <a:r>
              <a:rPr lang="en-US" sz="1400" b="0" dirty="0" smtClean="0">
                <a:solidFill>
                  <a:schemeClr val="tx1"/>
                </a:solidFill>
                <a:cs typeface="Symbol" charset="2"/>
              </a:rPr>
              <a:t> = 150 </a:t>
            </a:r>
            <a:r>
              <a:rPr lang="en-US" sz="1400" b="0" dirty="0" err="1" smtClean="0">
                <a:solidFill>
                  <a:schemeClr val="tx1"/>
                </a:solidFill>
                <a:cs typeface="Symbol" charset="2"/>
              </a:rPr>
              <a:t>GeV</a:t>
            </a:r>
            <a:r>
              <a:rPr lang="en-US" sz="1400" b="0" dirty="0" smtClean="0">
                <a:solidFill>
                  <a:schemeClr val="tx1"/>
                </a:solidFill>
                <a:cs typeface="Symbol" charset="2"/>
              </a:rPr>
              <a:t>]</a:t>
            </a:r>
          </a:p>
          <a:p>
            <a:pPr lvl="2"/>
            <a:endParaRPr lang="en-US" sz="1400" dirty="0">
              <a:cs typeface="Symbol" charset="2"/>
            </a:endParaRPr>
          </a:p>
          <a:p>
            <a:pPr lvl="1"/>
            <a:r>
              <a:rPr lang="en-US" sz="1600" dirty="0" smtClean="0">
                <a:cs typeface="Symbol" charset="2"/>
              </a:rPr>
              <a:t>1997-2011: Measurement of </a:t>
            </a:r>
            <a:r>
              <a:rPr lang="en-US" sz="1600" dirty="0" err="1" smtClean="0">
                <a:cs typeface="Symbol" charset="2"/>
              </a:rPr>
              <a:t>m</a:t>
            </a:r>
            <a:r>
              <a:rPr lang="en-US" sz="1600" baseline="-25000" dirty="0" err="1" smtClean="0">
                <a:cs typeface="Symbol" charset="2"/>
              </a:rPr>
              <a:t>W</a:t>
            </a:r>
            <a:r>
              <a:rPr lang="en-US" sz="1600" dirty="0" smtClean="0">
                <a:cs typeface="Symbol" charset="2"/>
              </a:rPr>
              <a:t> (LEP2, </a:t>
            </a:r>
            <a:r>
              <a:rPr lang="en-US" sz="1600" dirty="0" err="1" smtClean="0">
                <a:cs typeface="Symbol" charset="2"/>
              </a:rPr>
              <a:t>Tevatron</a:t>
            </a:r>
            <a:r>
              <a:rPr lang="en-US" sz="1600" dirty="0" smtClean="0">
                <a:cs typeface="Symbol" charset="2"/>
              </a:rPr>
              <a:t>)</a:t>
            </a:r>
          </a:p>
          <a:p>
            <a:pPr lvl="2"/>
            <a:r>
              <a:rPr lang="en-US" sz="1600" dirty="0" err="1" smtClean="0">
                <a:cs typeface="Symbol" charset="2"/>
              </a:rPr>
              <a:t>m</a:t>
            </a:r>
            <a:r>
              <a:rPr lang="en-US" sz="1600" baseline="-25000" dirty="0" err="1" smtClean="0">
                <a:cs typeface="Symbol" charset="2"/>
              </a:rPr>
              <a:t>W</a:t>
            </a:r>
            <a:r>
              <a:rPr lang="en-US" sz="1600" dirty="0" smtClean="0">
                <a:cs typeface="Symbol" charset="2"/>
              </a:rPr>
              <a:t>(Obs.) =  80385 </a:t>
            </a:r>
            <a:r>
              <a:rPr lang="en-US" sz="1600" dirty="0">
                <a:solidFill>
                  <a:srgbClr val="FF0000"/>
                </a:solidFill>
                <a:cs typeface="Symbol" charset="2"/>
              </a:rPr>
              <a:t>±</a:t>
            </a:r>
            <a:r>
              <a:rPr lang="en-US" sz="1600" dirty="0">
                <a:cs typeface="Symbol" charset="2"/>
              </a:rPr>
              <a:t> </a:t>
            </a:r>
            <a:r>
              <a:rPr lang="en-US" sz="1600" dirty="0" smtClean="0">
                <a:solidFill>
                  <a:srgbClr val="FF0000"/>
                </a:solidFill>
                <a:cs typeface="Symbol" charset="2"/>
              </a:rPr>
              <a:t>15 MeV</a:t>
            </a:r>
            <a:endParaRPr lang="en-US" sz="1600" dirty="0" smtClean="0">
              <a:cs typeface="Symbol" charset="2"/>
            </a:endParaRPr>
          </a:p>
          <a:p>
            <a:pPr lvl="2"/>
            <a:r>
              <a:rPr lang="en-US" sz="1600" dirty="0" err="1" smtClean="0">
                <a:cs typeface="Symbol" charset="2"/>
              </a:rPr>
              <a:t>m</a:t>
            </a:r>
            <a:r>
              <a:rPr lang="en-US" sz="1600" baseline="-25000" dirty="0" err="1" smtClean="0">
                <a:cs typeface="Symbol" charset="2"/>
              </a:rPr>
              <a:t>W</a:t>
            </a:r>
            <a:r>
              <a:rPr lang="en-US" sz="1600" dirty="0" smtClean="0">
                <a:cs typeface="Symbol" charset="2"/>
              </a:rPr>
              <a:t>(Pred.) = 80363 </a:t>
            </a:r>
            <a:r>
              <a:rPr lang="en-US" sz="1600" dirty="0">
                <a:solidFill>
                  <a:srgbClr val="FF0000"/>
                </a:solidFill>
                <a:cs typeface="Symbol" charset="2"/>
              </a:rPr>
              <a:t>±</a:t>
            </a:r>
            <a:r>
              <a:rPr lang="en-US" sz="1600" dirty="0">
                <a:cs typeface="Symbol" charset="2"/>
              </a:rPr>
              <a:t> </a:t>
            </a:r>
            <a:r>
              <a:rPr lang="en-US" sz="1600" dirty="0" smtClean="0">
                <a:solidFill>
                  <a:srgbClr val="FF0000"/>
                </a:solidFill>
                <a:cs typeface="Symbol" charset="2"/>
              </a:rPr>
              <a:t>20 MeV    </a:t>
            </a:r>
            <a:r>
              <a:rPr lang="en-US" sz="1400" b="0" dirty="0" smtClean="0">
                <a:solidFill>
                  <a:schemeClr val="tx1"/>
                </a:solidFill>
                <a:cs typeface="Symbol" charset="2"/>
              </a:rPr>
              <a:t>[</a:t>
            </a:r>
            <a:r>
              <a:rPr lang="en-US" sz="1400" b="0" dirty="0">
                <a:solidFill>
                  <a:schemeClr val="tx1"/>
                </a:solidFill>
                <a:cs typeface="Symbol" charset="2"/>
              </a:rPr>
              <a:t>LEP/SLD/</a:t>
            </a:r>
            <a:r>
              <a:rPr lang="en-US" sz="1400" b="0" dirty="0" err="1" smtClean="0">
                <a:solidFill>
                  <a:schemeClr val="tx1"/>
                </a:solidFill>
                <a:cs typeface="Symbol" charset="2"/>
              </a:rPr>
              <a:t>m</a:t>
            </a:r>
            <a:r>
              <a:rPr lang="en-US" sz="1400" b="0" baseline="-25000" dirty="0" err="1" smtClean="0">
                <a:solidFill>
                  <a:schemeClr val="tx1"/>
                </a:solidFill>
                <a:cs typeface="Symbol" charset="2"/>
              </a:rPr>
              <a:t>top</a:t>
            </a:r>
            <a:r>
              <a:rPr lang="en-US" sz="1400" b="0" dirty="0" smtClean="0">
                <a:solidFill>
                  <a:schemeClr val="tx1"/>
                </a:solidFill>
                <a:cs typeface="Symbol" charset="2"/>
              </a:rPr>
              <a:t>]</a:t>
            </a:r>
            <a:endParaRPr lang="en-US" sz="1400" dirty="0">
              <a:cs typeface="Symbol" charset="2"/>
            </a:endParaRPr>
          </a:p>
          <a:p>
            <a:pPr lvl="2"/>
            <a:endParaRPr lang="en-US" sz="1400" dirty="0" smtClean="0">
              <a:cs typeface="Symbol" charset="2"/>
            </a:endParaRPr>
          </a:p>
          <a:p>
            <a:pPr lvl="1"/>
            <a:r>
              <a:rPr lang="en-US" sz="1600" dirty="0" smtClean="0">
                <a:cs typeface="Symbol" charset="2"/>
              </a:rPr>
              <a:t>1999: Nobel Prize for  </a:t>
            </a:r>
            <a:r>
              <a:rPr lang="en-US" sz="1600" dirty="0" err="1" smtClean="0">
                <a:cs typeface="Symbol" charset="2"/>
              </a:rPr>
              <a:t>t’Hooft</a:t>
            </a:r>
            <a:r>
              <a:rPr lang="en-US" sz="1600" dirty="0" smtClean="0">
                <a:cs typeface="Symbol" charset="2"/>
              </a:rPr>
              <a:t> and </a:t>
            </a:r>
            <a:r>
              <a:rPr lang="en-US" sz="1600" dirty="0" err="1" smtClean="0">
                <a:cs typeface="Symbol" charset="2"/>
              </a:rPr>
              <a:t>Veltman</a:t>
            </a:r>
            <a:r>
              <a:rPr lang="en-US" sz="1600" dirty="0" smtClean="0">
                <a:cs typeface="Symbol" charset="2"/>
              </a:rPr>
              <a:t> </a:t>
            </a:r>
          </a:p>
          <a:p>
            <a:pPr lvl="1"/>
            <a:endParaRPr lang="en-US" sz="1600" dirty="0">
              <a:cs typeface="Symbol" charset="2"/>
            </a:endParaRPr>
          </a:p>
          <a:p>
            <a:pPr lvl="1"/>
            <a:r>
              <a:rPr lang="en-US" sz="1600" dirty="0" smtClean="0">
                <a:cs typeface="Symbol" charset="2"/>
              </a:rPr>
              <a:t>Standard Model almost complete</a:t>
            </a:r>
          </a:p>
          <a:p>
            <a:pPr lvl="2"/>
            <a:r>
              <a:rPr lang="en-US" sz="1600" dirty="0" smtClean="0">
                <a:cs typeface="Symbol" charset="2"/>
              </a:rPr>
              <a:t>Only the Higgs boson is missing, but …</a:t>
            </a:r>
          </a:p>
          <a:p>
            <a:pPr lvl="2"/>
            <a:r>
              <a:rPr lang="en-US" sz="1600" dirty="0" smtClean="0">
                <a:cs typeface="Symbol" charset="2"/>
              </a:rPr>
              <a:t>Prediction from Higgs mechanism</a:t>
            </a:r>
          </a:p>
          <a:p>
            <a:pPr lvl="3"/>
            <a:r>
              <a:rPr lang="en-US" sz="1600" dirty="0">
                <a:cs typeface="Symbol" charset="2"/>
              </a:rPr>
              <a:t>m</a:t>
            </a:r>
            <a:r>
              <a:rPr lang="en-US" sz="1600" baseline="30000" dirty="0">
                <a:cs typeface="Symbol" charset="2"/>
              </a:rPr>
              <a:t>2</a:t>
            </a:r>
            <a:r>
              <a:rPr lang="en-US" sz="1600" baseline="-25000" dirty="0">
                <a:cs typeface="Symbol" charset="2"/>
              </a:rPr>
              <a:t>W</a:t>
            </a:r>
            <a:r>
              <a:rPr lang="en-US" sz="1600" dirty="0">
                <a:cs typeface="Symbol" charset="2"/>
              </a:rPr>
              <a:t> = m</a:t>
            </a:r>
            <a:r>
              <a:rPr lang="en-US" sz="1600" baseline="30000" dirty="0">
                <a:cs typeface="Symbol" charset="2"/>
              </a:rPr>
              <a:t>2</a:t>
            </a:r>
            <a:r>
              <a:rPr lang="en-US" sz="1600" baseline="-25000" dirty="0">
                <a:cs typeface="Symbol" charset="2"/>
              </a:rPr>
              <a:t>Z</a:t>
            </a:r>
            <a:r>
              <a:rPr lang="en-US" sz="1600" dirty="0">
                <a:cs typeface="Symbol" charset="2"/>
              </a:rPr>
              <a:t> </a:t>
            </a:r>
            <a:r>
              <a:rPr lang="en-US" sz="1600" dirty="0" smtClean="0">
                <a:cs typeface="Symbol" charset="2"/>
              </a:rPr>
              <a:t>cos</a:t>
            </a:r>
            <a:r>
              <a:rPr lang="en-US" sz="1600" baseline="30000" dirty="0" smtClean="0">
                <a:cs typeface="Symbol" charset="2"/>
              </a:rPr>
              <a:t>2</a:t>
            </a:r>
            <a:r>
              <a:rPr lang="en-US" sz="1600" dirty="0" smtClean="0">
                <a:latin typeface="Symbol" charset="2"/>
                <a:cs typeface="Symbol" charset="2"/>
              </a:rPr>
              <a:t>q</a:t>
            </a:r>
            <a:r>
              <a:rPr lang="en-US" sz="1600" baseline="-25000" dirty="0" smtClean="0">
                <a:cs typeface="Symbol" charset="2"/>
              </a:rPr>
              <a:t>W</a:t>
            </a:r>
            <a:r>
              <a:rPr lang="en-US" sz="1600" baseline="30000" dirty="0">
                <a:cs typeface="Symbol" charset="2"/>
              </a:rPr>
              <a:t> </a:t>
            </a:r>
            <a:r>
              <a:rPr lang="en-US" sz="1600" dirty="0" smtClean="0"/>
              <a:t>(</a:t>
            </a:r>
            <a:r>
              <a:rPr lang="en-US" sz="1600" dirty="0"/>
              <a:t>1+</a:t>
            </a:r>
            <a:r>
              <a:rPr lang="en-US" sz="1600" dirty="0">
                <a:latin typeface="Symbol" charset="2"/>
                <a:cs typeface="Symbol" charset="2"/>
              </a:rPr>
              <a:t>Dr</a:t>
            </a:r>
            <a:r>
              <a:rPr lang="en-US" sz="1600" dirty="0"/>
              <a:t>)</a:t>
            </a:r>
          </a:p>
          <a:p>
            <a:pPr lvl="4"/>
            <a:r>
              <a:rPr lang="en-US" sz="1600" dirty="0" smtClean="0">
                <a:cs typeface="Symbol" charset="2"/>
              </a:rPr>
              <a:t>Verified !</a:t>
            </a:r>
            <a:endParaRPr lang="en-US" sz="1600" dirty="0">
              <a:cs typeface="Symbol" charset="2"/>
            </a:endParaRPr>
          </a:p>
          <a:p>
            <a:pPr lvl="2"/>
            <a:endParaRPr lang="en-US" sz="1600" dirty="0" smtClean="0"/>
          </a:p>
          <a:p>
            <a:pPr lvl="1"/>
            <a:endParaRPr lang="en-US" sz="16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4-5 August 2014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Physics at Future Colliders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93136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1987-2011: The rise of precision </a:t>
            </a:r>
            <a:r>
              <a:rPr lang="en-US" dirty="0" smtClean="0"/>
              <a:t>(4)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1989-2011: Looking for the Higgs boson’s imprint</a:t>
            </a:r>
          </a:p>
          <a:p>
            <a:pPr lvl="1"/>
            <a:r>
              <a:rPr lang="en-US" sz="1600" dirty="0" smtClean="0"/>
              <a:t>1999-2011: </a:t>
            </a:r>
            <a:r>
              <a:rPr lang="en-US" sz="1600" dirty="0"/>
              <a:t>T</a:t>
            </a:r>
            <a:r>
              <a:rPr lang="en-US" sz="1600" dirty="0" smtClean="0"/>
              <a:t>he Higgs boson is cornered by all precision measurements</a:t>
            </a:r>
          </a:p>
          <a:p>
            <a:pPr lvl="2"/>
            <a:r>
              <a:rPr lang="en-US" sz="1600" dirty="0" smtClean="0"/>
              <a:t>Remember (for example)</a:t>
            </a:r>
          </a:p>
          <a:p>
            <a:pPr lvl="3"/>
            <a:r>
              <a:rPr lang="en-US" sz="1600" dirty="0">
                <a:cs typeface="Symbol" charset="2"/>
              </a:rPr>
              <a:t>m</a:t>
            </a:r>
            <a:r>
              <a:rPr lang="en-US" sz="1600" baseline="30000" dirty="0">
                <a:cs typeface="Symbol" charset="2"/>
              </a:rPr>
              <a:t>2</a:t>
            </a:r>
            <a:r>
              <a:rPr lang="en-US" sz="1600" baseline="-25000" dirty="0">
                <a:cs typeface="Symbol" charset="2"/>
              </a:rPr>
              <a:t>W</a:t>
            </a:r>
            <a:r>
              <a:rPr lang="en-US" sz="1600" dirty="0">
                <a:cs typeface="Symbol" charset="2"/>
              </a:rPr>
              <a:t> = m</a:t>
            </a:r>
            <a:r>
              <a:rPr lang="en-US" sz="1600" baseline="30000" dirty="0">
                <a:cs typeface="Symbol" charset="2"/>
              </a:rPr>
              <a:t>2</a:t>
            </a:r>
            <a:r>
              <a:rPr lang="en-US" sz="1600" baseline="-25000" dirty="0">
                <a:cs typeface="Symbol" charset="2"/>
              </a:rPr>
              <a:t>Z</a:t>
            </a:r>
            <a:r>
              <a:rPr lang="en-US" sz="1600" dirty="0">
                <a:cs typeface="Symbol" charset="2"/>
              </a:rPr>
              <a:t> cos</a:t>
            </a:r>
            <a:r>
              <a:rPr lang="en-US" sz="1600" baseline="30000" dirty="0">
                <a:cs typeface="Symbol" charset="2"/>
              </a:rPr>
              <a:t>2</a:t>
            </a:r>
            <a:r>
              <a:rPr lang="en-US" sz="1600" dirty="0">
                <a:latin typeface="Symbol" charset="2"/>
                <a:cs typeface="Symbol" charset="2"/>
              </a:rPr>
              <a:t>q</a:t>
            </a:r>
            <a:r>
              <a:rPr lang="en-US" sz="1600" baseline="-25000" dirty="0">
                <a:cs typeface="Symbol" charset="2"/>
              </a:rPr>
              <a:t>W</a:t>
            </a:r>
            <a:r>
              <a:rPr lang="en-US" sz="1600" baseline="30000" dirty="0">
                <a:cs typeface="Symbol" charset="2"/>
              </a:rPr>
              <a:t> </a:t>
            </a:r>
            <a:r>
              <a:rPr lang="en-US" sz="1600" dirty="0"/>
              <a:t>(1+</a:t>
            </a:r>
            <a:r>
              <a:rPr lang="en-US" sz="1600" dirty="0">
                <a:latin typeface="Symbol" charset="2"/>
                <a:cs typeface="Symbol" charset="2"/>
              </a:rPr>
              <a:t>Dr</a:t>
            </a:r>
            <a:r>
              <a:rPr lang="en-US" sz="1600" dirty="0" smtClean="0"/>
              <a:t>)</a:t>
            </a:r>
          </a:p>
          <a:p>
            <a:pPr lvl="3"/>
            <a:endParaRPr lang="en-US" sz="1600" dirty="0"/>
          </a:p>
          <a:p>
            <a:pPr lvl="3"/>
            <a:endParaRPr lang="en-US" sz="1600" dirty="0" smtClean="0"/>
          </a:p>
          <a:p>
            <a:pPr lvl="3"/>
            <a:endParaRPr lang="en-US" sz="1600" dirty="0" smtClean="0"/>
          </a:p>
          <a:p>
            <a:pPr lvl="3"/>
            <a:endParaRPr lang="en-US" sz="1600" dirty="0"/>
          </a:p>
          <a:p>
            <a:pPr lvl="1"/>
            <a:r>
              <a:rPr lang="en-US" sz="1600" dirty="0" err="1" smtClean="0"/>
              <a:t>m</a:t>
            </a:r>
            <a:r>
              <a:rPr lang="en-US" sz="1600" baseline="-25000" dirty="0" err="1" smtClean="0"/>
              <a:t>Z</a:t>
            </a:r>
            <a:r>
              <a:rPr lang="en-US" sz="1600" dirty="0" smtClean="0"/>
              <a:t>, </a:t>
            </a:r>
            <a:r>
              <a:rPr lang="en-US" sz="1600" dirty="0" err="1" smtClean="0"/>
              <a:t>m</a:t>
            </a:r>
            <a:r>
              <a:rPr lang="en-US" sz="1600" baseline="-25000" dirty="0" err="1" smtClean="0"/>
              <a:t>top</a:t>
            </a:r>
            <a:r>
              <a:rPr lang="en-US" sz="1600" dirty="0" smtClean="0"/>
              <a:t> and </a:t>
            </a:r>
            <a:r>
              <a:rPr lang="en-US" sz="1600" dirty="0" err="1" smtClean="0"/>
              <a:t>m</a:t>
            </a:r>
            <a:r>
              <a:rPr lang="en-US" sz="1600" baseline="-25000" dirty="0" err="1" smtClean="0"/>
              <a:t>W</a:t>
            </a:r>
            <a:r>
              <a:rPr lang="en-US" sz="1600" dirty="0" smtClean="0"/>
              <a:t> are known with precision</a:t>
            </a:r>
          </a:p>
          <a:p>
            <a:pPr lvl="2"/>
            <a:r>
              <a:rPr lang="en-US" sz="1600" dirty="0" smtClean="0"/>
              <a:t>The standard model has nowhere to go !</a:t>
            </a:r>
          </a:p>
          <a:p>
            <a:pPr lvl="2"/>
            <a:endParaRPr lang="en-US" sz="1600" dirty="0"/>
          </a:p>
          <a:p>
            <a:pPr lvl="2"/>
            <a:endParaRPr lang="en-US" sz="1600" dirty="0" smtClean="0"/>
          </a:p>
          <a:p>
            <a:pPr marL="914400" lvl="2" indent="0"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114 </a:t>
            </a:r>
            <a:r>
              <a:rPr lang="en-US" sz="2400" dirty="0" err="1" smtClean="0">
                <a:solidFill>
                  <a:srgbClr val="FF0000"/>
                </a:solidFill>
              </a:rPr>
              <a:t>GeV</a:t>
            </a:r>
            <a:r>
              <a:rPr lang="en-US" sz="2400" dirty="0" smtClean="0">
                <a:solidFill>
                  <a:srgbClr val="FF0000"/>
                </a:solidFill>
              </a:rPr>
              <a:t> &lt; </a:t>
            </a:r>
            <a:r>
              <a:rPr lang="en-US" sz="2400" dirty="0" err="1" smtClean="0">
                <a:solidFill>
                  <a:srgbClr val="FF0000"/>
                </a:solidFill>
              </a:rPr>
              <a:t>m</a:t>
            </a:r>
            <a:r>
              <a:rPr lang="en-US" sz="2400" baseline="-25000" dirty="0" err="1" smtClean="0">
                <a:solidFill>
                  <a:srgbClr val="FF0000"/>
                </a:solidFill>
              </a:rPr>
              <a:t>H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 &lt; 152 </a:t>
            </a:r>
            <a:r>
              <a:rPr lang="en-US" sz="2400" dirty="0" err="1" smtClean="0">
                <a:solidFill>
                  <a:srgbClr val="FF0000"/>
                </a:solidFill>
              </a:rPr>
              <a:t>GeV</a:t>
            </a:r>
            <a:r>
              <a:rPr lang="en-US" sz="2400" dirty="0" smtClean="0">
                <a:solidFill>
                  <a:srgbClr val="FF0000"/>
                </a:solidFill>
              </a:rPr>
              <a:t>   </a:t>
            </a:r>
          </a:p>
          <a:p>
            <a:pPr marL="457200" lvl="1" indent="0">
              <a:buNone/>
            </a:pPr>
            <a:r>
              <a:rPr lang="en-US" sz="1400" b="0" dirty="0" smtClean="0">
                <a:solidFill>
                  <a:schemeClr val="tx1"/>
                </a:solidFill>
                <a:cs typeface="Symbol" charset="2"/>
              </a:rPr>
              <a:t>                                  [</a:t>
            </a:r>
            <a:r>
              <a:rPr lang="en-US" sz="1400" b="0" dirty="0">
                <a:solidFill>
                  <a:schemeClr val="tx1"/>
                </a:solidFill>
                <a:cs typeface="Symbol" charset="2"/>
              </a:rPr>
              <a:t>LEP/SLD</a:t>
            </a:r>
            <a:r>
              <a:rPr lang="en-US" sz="1400" b="0" dirty="0" smtClean="0">
                <a:solidFill>
                  <a:schemeClr val="tx1"/>
                </a:solidFill>
                <a:cs typeface="Symbol" charset="2"/>
              </a:rPr>
              <a:t>/</a:t>
            </a:r>
            <a:r>
              <a:rPr lang="en-US" sz="1400" b="0" dirty="0" err="1" smtClean="0">
                <a:solidFill>
                  <a:schemeClr val="tx1"/>
                </a:solidFill>
                <a:cs typeface="Symbol" charset="2"/>
              </a:rPr>
              <a:t>m</a:t>
            </a:r>
            <a:r>
              <a:rPr lang="en-US" sz="1400" b="0" baseline="-25000" dirty="0" err="1" smtClean="0">
                <a:solidFill>
                  <a:schemeClr val="tx1"/>
                </a:solidFill>
                <a:cs typeface="Symbol" charset="2"/>
              </a:rPr>
              <a:t>W</a:t>
            </a:r>
            <a:r>
              <a:rPr lang="en-US" sz="1400" b="0" dirty="0" smtClean="0">
                <a:solidFill>
                  <a:schemeClr val="tx1"/>
                </a:solidFill>
                <a:cs typeface="Symbol" charset="2"/>
              </a:rPr>
              <a:t>/</a:t>
            </a:r>
            <a:r>
              <a:rPr lang="en-US" sz="1400" b="0" dirty="0" err="1" smtClean="0">
                <a:solidFill>
                  <a:schemeClr val="tx1"/>
                </a:solidFill>
                <a:cs typeface="Symbol" charset="2"/>
              </a:rPr>
              <a:t>m</a:t>
            </a:r>
            <a:r>
              <a:rPr lang="en-US" sz="1400" b="0" baseline="-25000" dirty="0" err="1" smtClean="0">
                <a:solidFill>
                  <a:schemeClr val="tx1"/>
                </a:solidFill>
                <a:cs typeface="Symbol" charset="2"/>
              </a:rPr>
              <a:t>top</a:t>
            </a:r>
            <a:r>
              <a:rPr lang="en-US" sz="1400" b="0" dirty="0">
                <a:solidFill>
                  <a:schemeClr val="tx1"/>
                </a:solidFill>
                <a:cs typeface="Symbol" charset="2"/>
              </a:rPr>
              <a:t>]</a:t>
            </a:r>
            <a:endParaRPr lang="en-US" sz="1400" b="0" dirty="0" smtClean="0">
              <a:solidFill>
                <a:schemeClr val="tx1"/>
              </a:solidFill>
              <a:cs typeface="Symbol" charset="2"/>
            </a:endParaRPr>
          </a:p>
          <a:p>
            <a:pPr marL="457200" lvl="1" indent="0">
              <a:buNone/>
            </a:pPr>
            <a:r>
              <a:rPr lang="en-US" sz="1400" b="0" dirty="0">
                <a:solidFill>
                  <a:schemeClr val="tx1"/>
                </a:solidFill>
                <a:cs typeface="Symbol" charset="2"/>
              </a:rPr>
              <a:t> </a:t>
            </a:r>
            <a:r>
              <a:rPr lang="en-US" sz="1400" b="0" dirty="0" smtClean="0">
                <a:solidFill>
                  <a:schemeClr val="tx1"/>
                </a:solidFill>
                <a:cs typeface="Symbol" charset="2"/>
              </a:rPr>
              <a:t>                                          at 95% CL</a:t>
            </a:r>
            <a:endParaRPr lang="en-US" sz="1400" dirty="0">
              <a:cs typeface="Symbol" charset="2"/>
            </a:endParaRPr>
          </a:p>
          <a:p>
            <a:pPr lvl="1"/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4-5 August 2014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Physics at Future Colliders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8</a:t>
            </a:fld>
            <a:endParaRPr lang="en-US" alt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1744" y="2362200"/>
            <a:ext cx="3882256" cy="3853763"/>
          </a:xfrm>
          <a:prstGeom prst="rect">
            <a:avLst/>
          </a:prstGeom>
        </p:spPr>
      </p:pic>
      <p:graphicFrame>
        <p:nvGraphicFramePr>
          <p:cNvPr id="8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2619068"/>
              </p:ext>
            </p:extLst>
          </p:nvPr>
        </p:nvGraphicFramePr>
        <p:xfrm>
          <a:off x="1752600" y="2286000"/>
          <a:ext cx="2667000" cy="579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52" name="Equation" r:id="rId4" imgW="1866600" imgH="457200" progId="Equation.3">
                  <p:embed/>
                </p:oleObj>
              </mc:Choice>
              <mc:Fallback>
                <p:oleObj name="Equation" r:id="rId4" imgW="18666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2286000"/>
                        <a:ext cx="2667000" cy="579438"/>
                      </a:xfrm>
                      <a:prstGeom prst="rect">
                        <a:avLst/>
                      </a:prstGeom>
                      <a:solidFill>
                        <a:srgbClr val="FFEFFF"/>
                      </a:solidFill>
                      <a:ln w="12700">
                        <a:solidFill>
                          <a:schemeClr val="tx2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-62471" y="5559624"/>
            <a:ext cx="272947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Direct searches @ LEP</a:t>
            </a:r>
          </a:p>
          <a:p>
            <a:pPr algn="ctr"/>
            <a:r>
              <a:rPr lang="en-US" sz="1400" dirty="0" smtClean="0"/>
              <a:t>Just 10 </a:t>
            </a:r>
            <a:r>
              <a:rPr lang="en-US" sz="1400" dirty="0" err="1" smtClean="0"/>
              <a:t>GeV</a:t>
            </a:r>
            <a:r>
              <a:rPr lang="en-US" sz="1400" dirty="0" smtClean="0"/>
              <a:t> below the target …</a:t>
            </a:r>
          </a:p>
          <a:p>
            <a:pPr algn="ctr"/>
            <a:r>
              <a:rPr lang="en-US" sz="1400" dirty="0" smtClean="0"/>
              <a:t>(important for the future!) 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3125617" y="5562601"/>
            <a:ext cx="25893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Fit to </a:t>
            </a:r>
            <a:r>
              <a:rPr lang="en-US" sz="1400" dirty="0"/>
              <a:t>p</a:t>
            </a:r>
            <a:r>
              <a:rPr lang="en-US" sz="1400" dirty="0" smtClean="0"/>
              <a:t>recision measurements</a:t>
            </a:r>
            <a:endParaRPr lang="en-US" sz="1400" dirty="0"/>
          </a:p>
        </p:txBody>
      </p:sp>
      <p:cxnSp>
        <p:nvCxnSpPr>
          <p:cNvPr id="12" name="Curved Connector 11"/>
          <p:cNvCxnSpPr/>
          <p:nvPr/>
        </p:nvCxnSpPr>
        <p:spPr bwMode="auto">
          <a:xfrm rot="5400000" flipH="1" flipV="1">
            <a:off x="1068217" y="5105401"/>
            <a:ext cx="533400" cy="381000"/>
          </a:xfrm>
          <a:prstGeom prst="curved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3" name="Curved Connector 12"/>
          <p:cNvCxnSpPr/>
          <p:nvPr/>
        </p:nvCxnSpPr>
        <p:spPr bwMode="auto">
          <a:xfrm rot="16200000" flipV="1">
            <a:off x="3735217" y="5105401"/>
            <a:ext cx="533400" cy="381000"/>
          </a:xfrm>
          <a:prstGeom prst="curved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283836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2106" y="2509950"/>
            <a:ext cx="3685694" cy="350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2012-14: The SM becomes the standard theory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2012-2014: </a:t>
            </a:r>
            <a:r>
              <a:rPr lang="en-US" sz="2000" dirty="0"/>
              <a:t>The </a:t>
            </a:r>
            <a:r>
              <a:rPr lang="en-US" sz="2000" dirty="0" smtClean="0"/>
              <a:t>Higgs boson era</a:t>
            </a:r>
          </a:p>
          <a:p>
            <a:pPr lvl="1"/>
            <a:r>
              <a:rPr lang="en-US" sz="1600" dirty="0" smtClean="0">
                <a:cs typeface="Symbol" charset="2"/>
              </a:rPr>
              <a:t>2012: Discovery of the standard model Higgs boson at the LHC (ATLAS, CMS)</a:t>
            </a:r>
          </a:p>
          <a:p>
            <a:pPr lvl="2"/>
            <a:r>
              <a:rPr lang="en-US" sz="1600" dirty="0" err="1" smtClean="0">
                <a:cs typeface="Symbol" charset="2"/>
              </a:rPr>
              <a:t>m</a:t>
            </a:r>
            <a:r>
              <a:rPr lang="en-US" sz="1600" baseline="-25000" dirty="0" err="1" smtClean="0">
                <a:cs typeface="Symbol" charset="2"/>
              </a:rPr>
              <a:t>H</a:t>
            </a:r>
            <a:r>
              <a:rPr lang="en-US" sz="1600" dirty="0" smtClean="0">
                <a:cs typeface="Symbol" charset="2"/>
              </a:rPr>
              <a:t> = 125.4 </a:t>
            </a:r>
            <a:r>
              <a:rPr lang="en-US" sz="1600" dirty="0">
                <a:solidFill>
                  <a:srgbClr val="FF0000"/>
                </a:solidFill>
                <a:cs typeface="Symbol" charset="2"/>
              </a:rPr>
              <a:t>±</a:t>
            </a:r>
            <a:r>
              <a:rPr lang="en-US" sz="1600" dirty="0">
                <a:cs typeface="Symbol" charset="2"/>
              </a:rPr>
              <a:t> </a:t>
            </a:r>
            <a:r>
              <a:rPr lang="en-US" sz="1600" dirty="0" smtClean="0">
                <a:solidFill>
                  <a:srgbClr val="FF0000"/>
                </a:solidFill>
                <a:cs typeface="Symbol" charset="2"/>
              </a:rPr>
              <a:t>0.5 </a:t>
            </a:r>
            <a:r>
              <a:rPr lang="en-US" sz="1600" dirty="0" err="1" smtClean="0">
                <a:solidFill>
                  <a:srgbClr val="FF0000"/>
                </a:solidFill>
                <a:cs typeface="Symbol" charset="2"/>
              </a:rPr>
              <a:t>GeV</a:t>
            </a:r>
            <a:r>
              <a:rPr lang="en-US" sz="1600" dirty="0" smtClean="0">
                <a:cs typeface="Symbol" charset="2"/>
              </a:rPr>
              <a:t>  (ATLAS), 125.0 </a:t>
            </a:r>
            <a:r>
              <a:rPr lang="en-US" sz="1600" dirty="0">
                <a:solidFill>
                  <a:srgbClr val="FF0000"/>
                </a:solidFill>
                <a:cs typeface="Symbol" charset="2"/>
              </a:rPr>
              <a:t>±</a:t>
            </a:r>
            <a:r>
              <a:rPr lang="en-US" sz="1600" dirty="0">
                <a:cs typeface="Symbol" charset="2"/>
              </a:rPr>
              <a:t> </a:t>
            </a:r>
            <a:r>
              <a:rPr lang="en-US" sz="1600" dirty="0" smtClean="0">
                <a:solidFill>
                  <a:srgbClr val="FF0000"/>
                </a:solidFill>
                <a:cs typeface="Symbol" charset="2"/>
              </a:rPr>
              <a:t>0.3 </a:t>
            </a:r>
            <a:r>
              <a:rPr lang="en-US" sz="1600" dirty="0" err="1" smtClean="0">
                <a:solidFill>
                  <a:srgbClr val="FF0000"/>
                </a:solidFill>
                <a:cs typeface="Symbol" charset="2"/>
              </a:rPr>
              <a:t>GeV</a:t>
            </a:r>
            <a:r>
              <a:rPr lang="en-US" sz="1600" dirty="0" smtClean="0">
                <a:cs typeface="Symbol" charset="2"/>
              </a:rPr>
              <a:t> (CMS)</a:t>
            </a:r>
          </a:p>
          <a:p>
            <a:pPr lvl="2"/>
            <a:r>
              <a:rPr lang="en-US" sz="1600" dirty="0" smtClean="0">
                <a:cs typeface="Symbol" charset="2"/>
              </a:rPr>
              <a:t>Mass, couplings, spin, width in agreement with Standard Theory predictions</a:t>
            </a:r>
          </a:p>
          <a:p>
            <a:pPr lvl="1"/>
            <a:r>
              <a:rPr lang="en-US" sz="1600" dirty="0" smtClean="0">
                <a:cs typeface="Symbol" charset="2"/>
              </a:rPr>
              <a:t>2010-2013: </a:t>
            </a:r>
            <a:r>
              <a:rPr lang="en-US" sz="1600" dirty="0">
                <a:cs typeface="Symbol" charset="2"/>
              </a:rPr>
              <a:t>No new physics </a:t>
            </a:r>
            <a:r>
              <a:rPr lang="en-US" sz="1600" dirty="0" smtClean="0">
                <a:cs typeface="Symbol" charset="2"/>
              </a:rPr>
              <a:t>found </a:t>
            </a:r>
            <a:r>
              <a:rPr lang="en-US" sz="1600" dirty="0">
                <a:cs typeface="Symbol" charset="2"/>
              </a:rPr>
              <a:t>at the </a:t>
            </a:r>
            <a:r>
              <a:rPr lang="en-US" sz="1600" dirty="0" smtClean="0">
                <a:cs typeface="Symbol" charset="2"/>
              </a:rPr>
              <a:t>LHC Run1 at the </a:t>
            </a:r>
            <a:r>
              <a:rPr lang="en-US" sz="1600" dirty="0" err="1" smtClean="0">
                <a:cs typeface="Symbol" charset="2"/>
              </a:rPr>
              <a:t>TeV</a:t>
            </a:r>
            <a:r>
              <a:rPr lang="en-US" sz="1600" dirty="0" smtClean="0">
                <a:cs typeface="Symbol" charset="2"/>
              </a:rPr>
              <a:t> scale</a:t>
            </a:r>
          </a:p>
          <a:p>
            <a:pPr lvl="1"/>
            <a:r>
              <a:rPr lang="en-US" sz="1600" dirty="0" smtClean="0">
                <a:cs typeface="Symbol" charset="2"/>
              </a:rPr>
              <a:t>2014: Nobel Prize to </a:t>
            </a:r>
            <a:r>
              <a:rPr lang="en-US" sz="1600" dirty="0" err="1" smtClean="0">
                <a:cs typeface="Symbol" charset="2"/>
              </a:rPr>
              <a:t>Englert</a:t>
            </a:r>
            <a:r>
              <a:rPr lang="en-US" sz="1600" dirty="0" smtClean="0">
                <a:cs typeface="Symbol" charset="2"/>
              </a:rPr>
              <a:t> and Higgs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4-5 August 2014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Physics at Future Colliders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9</a:t>
            </a:fld>
            <a:endParaRPr lang="en-US" altLang="en-US" dirty="0"/>
          </a:p>
        </p:txBody>
      </p:sp>
      <p:pic>
        <p:nvPicPr>
          <p:cNvPr id="11" name="Picture 10" descr="HZZ4l_date_animated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000" y="2895600"/>
            <a:ext cx="4368800" cy="3373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870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heme1">
  <a:themeElements>
    <a:clrScheme name="Custom 3">
      <a:dk1>
        <a:srgbClr val="000000"/>
      </a:dk1>
      <a:lt1>
        <a:srgbClr val="FFFFFF"/>
      </a:lt1>
      <a:dk2>
        <a:srgbClr val="0033CC"/>
      </a:dk2>
      <a:lt2>
        <a:srgbClr val="5F5F5F"/>
      </a:lt2>
      <a:accent1>
        <a:srgbClr val="CCECFF"/>
      </a:accent1>
      <a:accent2>
        <a:srgbClr val="FFFFCC"/>
      </a:accent2>
      <a:accent3>
        <a:srgbClr val="FFFFFF"/>
      </a:accent3>
      <a:accent4>
        <a:srgbClr val="000000"/>
      </a:accent4>
      <a:accent5>
        <a:srgbClr val="E2F4FF"/>
      </a:accent5>
      <a:accent6>
        <a:srgbClr val="E7E7B9"/>
      </a:accent6>
      <a:hlink>
        <a:srgbClr val="000000"/>
      </a:hlink>
      <a:folHlink>
        <a:srgbClr val="00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eneric (Standard)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(Standard)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0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(Standard)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HD:MS Office 98 :Templates:Presentations:Generic (Standard)</Template>
  <TotalTime>143393</TotalTime>
  <Words>5086</Words>
  <Application>Microsoft Macintosh PowerPoint</Application>
  <PresentationFormat>On-screen Show (4:3)</PresentationFormat>
  <Paragraphs>971</Paragraphs>
  <Slides>43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5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9" baseType="lpstr">
      <vt:lpstr>Custom Design</vt:lpstr>
      <vt:lpstr>1_Custom Design</vt:lpstr>
      <vt:lpstr>Theme1</vt:lpstr>
      <vt:lpstr>2_Custom Design</vt:lpstr>
      <vt:lpstr>3_Custom Design</vt:lpstr>
      <vt:lpstr>Equation</vt:lpstr>
      <vt:lpstr>Physics at Future Colliders</vt:lpstr>
      <vt:lpstr>Lecture 1</vt:lpstr>
      <vt:lpstr>1964-1974: The rise of the standard model</vt:lpstr>
      <vt:lpstr>1974-1984: The rise of centre-of-mass energy</vt:lpstr>
      <vt:lpstr>1987-2011: The rise of precision (1)</vt:lpstr>
      <vt:lpstr>1987-2011: The rise of precision (2)</vt:lpstr>
      <vt:lpstr>1987-2011: The rise of precision (3)</vt:lpstr>
      <vt:lpstr>1987-2011: The rise of precision (4)</vt:lpstr>
      <vt:lpstr>2012-14: The SM becomes the standard theory</vt:lpstr>
      <vt:lpstr>And now, what ?</vt:lpstr>
      <vt:lpstr>It is not the end !</vt:lpstr>
      <vt:lpstr>Precision vs Energy (1)</vt:lpstr>
      <vt:lpstr>Precision vs Energy (2)</vt:lpstr>
      <vt:lpstr>Lecture 1 (cont’d)</vt:lpstr>
      <vt:lpstr>Short-term perspectives (2020-2030)</vt:lpstr>
      <vt:lpstr>Long-term perspectives (2045-2060)</vt:lpstr>
      <vt:lpstr>Mid-term perspectives (2030-2045)</vt:lpstr>
      <vt:lpstr>Can / should we do everything ? (1)</vt:lpstr>
      <vt:lpstr>Can / should we do everything ? (2)</vt:lpstr>
      <vt:lpstr>Lecture 1 (cont’d)</vt:lpstr>
      <vt:lpstr>Note on integrated luminosity</vt:lpstr>
      <vt:lpstr>Note on pile-up interactions (1)</vt:lpstr>
      <vt:lpstr>Note on pile-up interactions (2)</vt:lpstr>
      <vt:lpstr>Note on pile-up interactions (3)</vt:lpstr>
      <vt:lpstr>Physics prospects with HL-LHC (1)</vt:lpstr>
      <vt:lpstr>Physics prospects with HL-LHC (2)</vt:lpstr>
      <vt:lpstr>Physics prospects with HL-LHC (3)</vt:lpstr>
      <vt:lpstr>Precision Higgs physics (1)</vt:lpstr>
      <vt:lpstr>Precision Higgs physics (2)</vt:lpstr>
      <vt:lpstr>Precision Higgs physics (3)</vt:lpstr>
      <vt:lpstr>Precision Higgs physics (4)</vt:lpstr>
      <vt:lpstr>Precision Higgs physics (5)</vt:lpstr>
      <vt:lpstr>Precision Higgs physics (6)</vt:lpstr>
      <vt:lpstr>Top quark mass (1)</vt:lpstr>
      <vt:lpstr>Top quark mass (2)</vt:lpstr>
      <vt:lpstr>Supersymmetry (1)</vt:lpstr>
      <vt:lpstr>Supersymmetry (2)</vt:lpstr>
      <vt:lpstr>Supersymmetry (3)</vt:lpstr>
      <vt:lpstr>New gauge bosons: W’, Z’</vt:lpstr>
      <vt:lpstr>… and many others …</vt:lpstr>
      <vt:lpstr>Conclusions of the first lecture (1)</vt:lpstr>
      <vt:lpstr>Conclusions of the first lecture (2)</vt:lpstr>
      <vt:lpstr>Conclusions of the first lecture (3)</vt:lpstr>
    </vt:vector>
  </TitlesOfParts>
  <Manager/>
  <Company>CERN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Higgs beyond LHC : Experiments</dc:title>
  <dc:subject>HF2012</dc:subject>
  <dc:creator>Patrick Janot</dc:creator>
  <cp:keywords/>
  <dc:description/>
  <cp:lastModifiedBy>Janot Patrick</cp:lastModifiedBy>
  <cp:revision>3303</cp:revision>
  <cp:lastPrinted>2014-03-26T16:59:53Z</cp:lastPrinted>
  <dcterms:created xsi:type="dcterms:W3CDTF">1999-10-11T11:32:56Z</dcterms:created>
  <dcterms:modified xsi:type="dcterms:W3CDTF">2014-08-03T20:29:02Z</dcterms:modified>
  <cp:category/>
</cp:coreProperties>
</file>