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6.xml" ContentType="application/vnd.openxmlformats-officedocument.theme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7.xml" ContentType="application/vnd.openxmlformats-officedocument.theme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24" r:id="rId1"/>
    <p:sldMasterId id="2147483787" r:id="rId2"/>
    <p:sldMasterId id="2147483801" r:id="rId3"/>
    <p:sldMasterId id="2147483825" r:id="rId4"/>
    <p:sldMasterId id="2147483867" r:id="rId5"/>
    <p:sldMasterId id="2147483879" r:id="rId6"/>
    <p:sldMasterId id="2147483885" r:id="rId7"/>
    <p:sldMasterId id="2147483897" r:id="rId8"/>
  </p:sldMasterIdLst>
  <p:notesMasterIdLst>
    <p:notesMasterId r:id="rId26"/>
  </p:notesMasterIdLst>
  <p:sldIdLst>
    <p:sldId id="615" r:id="rId9"/>
    <p:sldId id="612" r:id="rId10"/>
    <p:sldId id="609" r:id="rId11"/>
    <p:sldId id="610" r:id="rId12"/>
    <p:sldId id="611" r:id="rId13"/>
    <p:sldId id="603" r:id="rId14"/>
    <p:sldId id="614" r:id="rId15"/>
    <p:sldId id="616" r:id="rId16"/>
    <p:sldId id="617" r:id="rId17"/>
    <p:sldId id="622" r:id="rId18"/>
    <p:sldId id="625" r:id="rId19"/>
    <p:sldId id="626" r:id="rId20"/>
    <p:sldId id="639" r:id="rId21"/>
    <p:sldId id="640" r:id="rId22"/>
    <p:sldId id="641" r:id="rId23"/>
    <p:sldId id="644" r:id="rId24"/>
    <p:sldId id="647" r:id="rId25"/>
  </p:sldIdLst>
  <p:sldSz cx="9144000" cy="6858000" type="screen4x3"/>
  <p:notesSz cx="6670675" cy="9875838"/>
  <p:defaultTextStyle>
    <a:defPPr>
      <a:defRPr lang="en-US"/>
    </a:defPPr>
    <a:lvl1pPr marL="0" algn="l" defTabSz="9139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6949" algn="l" defTabSz="9139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3903" algn="l" defTabSz="9139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0853" algn="l" defTabSz="9139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7806" algn="l" defTabSz="9139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4756" algn="l" defTabSz="9139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1707" algn="l" defTabSz="9139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8658" algn="l" defTabSz="9139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5610" algn="l" defTabSz="913903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A7CD95F5-CA08-7747-BC89-918011C3AD70}">
          <p14:sldIdLst>
            <p14:sldId id="615"/>
            <p14:sldId id="612"/>
            <p14:sldId id="609"/>
            <p14:sldId id="610"/>
            <p14:sldId id="611"/>
            <p14:sldId id="603"/>
            <p14:sldId id="614"/>
            <p14:sldId id="616"/>
            <p14:sldId id="617"/>
            <p14:sldId id="622"/>
            <p14:sldId id="625"/>
            <p14:sldId id="626"/>
            <p14:sldId id="639"/>
            <p14:sldId id="640"/>
            <p14:sldId id="641"/>
            <p14:sldId id="644"/>
            <p14:sldId id="64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09A7"/>
    <a:srgbClr val="1B0766"/>
    <a:srgbClr val="FF8521"/>
    <a:srgbClr val="700068"/>
    <a:srgbClr val="FACDCA"/>
    <a:srgbClr val="D92315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287" autoAdjust="0"/>
    <p:restoredTop sz="93391" autoAdjust="0"/>
  </p:normalViewPr>
  <p:slideViewPr>
    <p:cSldViewPr snapToGrid="0" snapToObjects="1">
      <p:cViewPr varScale="1">
        <p:scale>
          <a:sx n="58" d="100"/>
          <a:sy n="58" d="100"/>
        </p:scale>
        <p:origin x="65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18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444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382EDE9-B09D-4369-8E95-0E9BDF3D8FB2}" type="doc">
      <dgm:prSet loTypeId="urn:microsoft.com/office/officeart/2005/8/layout/chevron1" loCatId="process" qsTypeId="urn:microsoft.com/office/officeart/2005/8/quickstyle/simple5" qsCatId="simple" csTypeId="urn:microsoft.com/office/officeart/2005/8/colors/accent1_2#1" csCatId="accent1" phldr="1"/>
      <dgm:spPr/>
      <dgm:t>
        <a:bodyPr/>
        <a:lstStyle/>
        <a:p>
          <a:endParaRPr lang="en-GB"/>
        </a:p>
      </dgm:t>
    </dgm:pt>
    <dgm:pt modelId="{ABFD858A-C8B2-4ABF-8E64-314626ACE5D6}">
      <dgm:prSet phldrT="[Text]" custT="1"/>
      <dgm:spPr/>
      <dgm:t>
        <a:bodyPr/>
        <a:lstStyle/>
        <a:p>
          <a:r>
            <a:rPr lang="en-US" sz="2800" b="1" dirty="0" smtClean="0"/>
            <a:t>2011</a:t>
          </a:r>
          <a:endParaRPr lang="en-GB" sz="2800" b="1" dirty="0"/>
        </a:p>
      </dgm:t>
    </dgm:pt>
    <dgm:pt modelId="{54B78FBB-016B-47FA-A04C-4E4097D364BD}" type="parTrans" cxnId="{1C680AFB-C4A9-4126-94D7-781EC40433C8}">
      <dgm:prSet/>
      <dgm:spPr/>
      <dgm:t>
        <a:bodyPr/>
        <a:lstStyle/>
        <a:p>
          <a:endParaRPr lang="en-GB"/>
        </a:p>
      </dgm:t>
    </dgm:pt>
    <dgm:pt modelId="{6D3752C3-0102-44A3-8E27-2AB9E1E8B396}" type="sibTrans" cxnId="{1C680AFB-C4A9-4126-94D7-781EC40433C8}">
      <dgm:prSet/>
      <dgm:spPr/>
      <dgm:t>
        <a:bodyPr/>
        <a:lstStyle/>
        <a:p>
          <a:endParaRPr lang="en-GB"/>
        </a:p>
      </dgm:t>
    </dgm:pt>
    <dgm:pt modelId="{E1C0B4B2-F194-4992-AFBF-92112F5FEBA1}">
      <dgm:prSet phldrT="[Text]" custT="1"/>
      <dgm:spPr/>
      <dgm:t>
        <a:bodyPr/>
        <a:lstStyle/>
        <a:p>
          <a:r>
            <a:rPr lang="en-US" sz="2800" b="1" dirty="0" smtClean="0"/>
            <a:t>2014  …</a:t>
          </a:r>
          <a:endParaRPr lang="en-GB" sz="2800" b="1" dirty="0"/>
        </a:p>
      </dgm:t>
    </dgm:pt>
    <dgm:pt modelId="{AD333525-C88E-4AF5-91D3-13181EF83948}" type="parTrans" cxnId="{5CCE416F-148B-4FF7-A016-18DCF75A88A2}">
      <dgm:prSet/>
      <dgm:spPr/>
      <dgm:t>
        <a:bodyPr/>
        <a:lstStyle/>
        <a:p>
          <a:endParaRPr lang="en-GB"/>
        </a:p>
      </dgm:t>
    </dgm:pt>
    <dgm:pt modelId="{46CF252C-6005-4D76-9A72-CE23D6EEA780}" type="sibTrans" cxnId="{5CCE416F-148B-4FF7-A016-18DCF75A88A2}">
      <dgm:prSet/>
      <dgm:spPr/>
      <dgm:t>
        <a:bodyPr/>
        <a:lstStyle/>
        <a:p>
          <a:endParaRPr lang="en-GB"/>
        </a:p>
      </dgm:t>
    </dgm:pt>
    <dgm:pt modelId="{9B460BAC-4565-458D-A1D7-476838E96E27}">
      <dgm:prSet phldrT="[Text]" custT="1"/>
      <dgm:spPr/>
      <dgm:t>
        <a:bodyPr/>
        <a:lstStyle/>
        <a:p>
          <a:r>
            <a:rPr lang="en-US" sz="2800" b="1" dirty="0" smtClean="0"/>
            <a:t>2012-2013</a:t>
          </a:r>
          <a:endParaRPr lang="en-GB" sz="2800" dirty="0"/>
        </a:p>
      </dgm:t>
    </dgm:pt>
    <dgm:pt modelId="{9D473552-3917-4F32-A620-5415533BA7BE}" type="sibTrans" cxnId="{6C420412-09A0-4CC4-904C-625885E3D6AD}">
      <dgm:prSet/>
      <dgm:spPr/>
      <dgm:t>
        <a:bodyPr/>
        <a:lstStyle/>
        <a:p>
          <a:endParaRPr lang="en-GB"/>
        </a:p>
      </dgm:t>
    </dgm:pt>
    <dgm:pt modelId="{40A65014-3498-4C3E-A9C6-0EEC2F1B8441}" type="parTrans" cxnId="{6C420412-09A0-4CC4-904C-625885E3D6AD}">
      <dgm:prSet/>
      <dgm:spPr/>
      <dgm:t>
        <a:bodyPr/>
        <a:lstStyle/>
        <a:p>
          <a:endParaRPr lang="en-GB"/>
        </a:p>
      </dgm:t>
    </dgm:pt>
    <dgm:pt modelId="{BE1AFA53-26F5-4A21-AACE-74F87B76830A}" type="pres">
      <dgm:prSet presAssocID="{3382EDE9-B09D-4369-8E95-0E9BDF3D8FB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C3105EA4-8CFA-481D-83F8-298DDE1B0862}" type="pres">
      <dgm:prSet presAssocID="{ABFD858A-C8B2-4ABF-8E64-314626ACE5D6}" presName="parTxOnly" presStyleLbl="node1" presStyleIdx="0" presStyleCnt="3" custLinFactNeighborX="22839" custLinFactNeighborY="-839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7EB152D-9535-4E1C-9C2F-079BBE55E417}" type="pres">
      <dgm:prSet presAssocID="{6D3752C3-0102-44A3-8E27-2AB9E1E8B396}" presName="parTxOnlySpace" presStyleCnt="0"/>
      <dgm:spPr/>
      <dgm:t>
        <a:bodyPr/>
        <a:lstStyle/>
        <a:p>
          <a:endParaRPr lang="en-GB"/>
        </a:p>
      </dgm:t>
    </dgm:pt>
    <dgm:pt modelId="{2050E092-A9F7-4B3D-A7FF-9B7B77C402BF}" type="pres">
      <dgm:prSet presAssocID="{9B460BAC-4565-458D-A1D7-476838E96E27}" presName="parTxOnly" presStyleLbl="node1" presStyleIdx="1" presStyleCnt="3" custLinFactNeighborX="22839" custLinFactNeighborY="-839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109AD66-4CBC-4D68-87DE-37127CD3D481}" type="pres">
      <dgm:prSet presAssocID="{9D473552-3917-4F32-A620-5415533BA7BE}" presName="parTxOnlySpace" presStyleCnt="0"/>
      <dgm:spPr/>
      <dgm:t>
        <a:bodyPr/>
        <a:lstStyle/>
        <a:p>
          <a:endParaRPr lang="en-GB"/>
        </a:p>
      </dgm:t>
    </dgm:pt>
    <dgm:pt modelId="{0A1770BC-E81C-4880-8B1F-3BB38FA8D23F}" type="pres">
      <dgm:prSet presAssocID="{E1C0B4B2-F194-4992-AFBF-92112F5FEBA1}" presName="parTxOnly" presStyleLbl="node1" presStyleIdx="2" presStyleCnt="3" custLinFactNeighborX="22839" custLinFactNeighborY="-8399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8AE898E-69D0-478E-8B6D-44BD6D9E4472}" type="presOf" srcId="{E1C0B4B2-F194-4992-AFBF-92112F5FEBA1}" destId="{0A1770BC-E81C-4880-8B1F-3BB38FA8D23F}" srcOrd="0" destOrd="0" presId="urn:microsoft.com/office/officeart/2005/8/layout/chevron1"/>
    <dgm:cxn modelId="{CA0ADC24-9B89-4A26-9ECD-319B727B6A0C}" type="presOf" srcId="{9B460BAC-4565-458D-A1D7-476838E96E27}" destId="{2050E092-A9F7-4B3D-A7FF-9B7B77C402BF}" srcOrd="0" destOrd="0" presId="urn:microsoft.com/office/officeart/2005/8/layout/chevron1"/>
    <dgm:cxn modelId="{6C420412-09A0-4CC4-904C-625885E3D6AD}" srcId="{3382EDE9-B09D-4369-8E95-0E9BDF3D8FB2}" destId="{9B460BAC-4565-458D-A1D7-476838E96E27}" srcOrd="1" destOrd="0" parTransId="{40A65014-3498-4C3E-A9C6-0EEC2F1B8441}" sibTransId="{9D473552-3917-4F32-A620-5415533BA7BE}"/>
    <dgm:cxn modelId="{5CCE416F-148B-4FF7-A016-18DCF75A88A2}" srcId="{3382EDE9-B09D-4369-8E95-0E9BDF3D8FB2}" destId="{E1C0B4B2-F194-4992-AFBF-92112F5FEBA1}" srcOrd="2" destOrd="0" parTransId="{AD333525-C88E-4AF5-91D3-13181EF83948}" sibTransId="{46CF252C-6005-4D76-9A72-CE23D6EEA780}"/>
    <dgm:cxn modelId="{0874716D-A398-4994-8F4F-0AA42E696480}" type="presOf" srcId="{ABFD858A-C8B2-4ABF-8E64-314626ACE5D6}" destId="{C3105EA4-8CFA-481D-83F8-298DDE1B0862}" srcOrd="0" destOrd="0" presId="urn:microsoft.com/office/officeart/2005/8/layout/chevron1"/>
    <dgm:cxn modelId="{1C680AFB-C4A9-4126-94D7-781EC40433C8}" srcId="{3382EDE9-B09D-4369-8E95-0E9BDF3D8FB2}" destId="{ABFD858A-C8B2-4ABF-8E64-314626ACE5D6}" srcOrd="0" destOrd="0" parTransId="{54B78FBB-016B-47FA-A04C-4E4097D364BD}" sibTransId="{6D3752C3-0102-44A3-8E27-2AB9E1E8B396}"/>
    <dgm:cxn modelId="{8838F7F6-D972-467B-BA0D-78F656AAA3F5}" type="presOf" srcId="{3382EDE9-B09D-4369-8E95-0E9BDF3D8FB2}" destId="{BE1AFA53-26F5-4A21-AACE-74F87B76830A}" srcOrd="0" destOrd="0" presId="urn:microsoft.com/office/officeart/2005/8/layout/chevron1"/>
    <dgm:cxn modelId="{11CC4073-24DB-4941-B9B1-242C9F135512}" type="presParOf" srcId="{BE1AFA53-26F5-4A21-AACE-74F87B76830A}" destId="{C3105EA4-8CFA-481D-83F8-298DDE1B0862}" srcOrd="0" destOrd="0" presId="urn:microsoft.com/office/officeart/2005/8/layout/chevron1"/>
    <dgm:cxn modelId="{CE88F2F8-D7DA-45CE-9BFC-A477357881BA}" type="presParOf" srcId="{BE1AFA53-26F5-4A21-AACE-74F87B76830A}" destId="{D7EB152D-9535-4E1C-9C2F-079BBE55E417}" srcOrd="1" destOrd="0" presId="urn:microsoft.com/office/officeart/2005/8/layout/chevron1"/>
    <dgm:cxn modelId="{963608CA-4A96-4FB2-A425-D8753F83A2DF}" type="presParOf" srcId="{BE1AFA53-26F5-4A21-AACE-74F87B76830A}" destId="{2050E092-A9F7-4B3D-A7FF-9B7B77C402BF}" srcOrd="2" destOrd="0" presId="urn:microsoft.com/office/officeart/2005/8/layout/chevron1"/>
    <dgm:cxn modelId="{10684E8C-99BF-46E0-A69D-004644C5639E}" type="presParOf" srcId="{BE1AFA53-26F5-4A21-AACE-74F87B76830A}" destId="{8109AD66-4CBC-4D68-87DE-37127CD3D481}" srcOrd="3" destOrd="0" presId="urn:microsoft.com/office/officeart/2005/8/layout/chevron1"/>
    <dgm:cxn modelId="{FCC6884D-9C1C-4B1A-83B8-C104EAF5C7F2}" type="presParOf" srcId="{BE1AFA53-26F5-4A21-AACE-74F87B76830A}" destId="{0A1770BC-E81C-4880-8B1F-3BB38FA8D23F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105EA4-8CFA-481D-83F8-298DDE1B0862}">
      <dsp:nvSpPr>
        <dsp:cNvPr id="0" name=""/>
        <dsp:cNvSpPr/>
      </dsp:nvSpPr>
      <dsp:spPr>
        <a:xfrm>
          <a:off x="74003" y="777075"/>
          <a:ext cx="3127809" cy="125112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2011</a:t>
          </a:r>
          <a:endParaRPr lang="en-GB" sz="2800" b="1" kern="1200" dirty="0"/>
        </a:p>
      </dsp:txBody>
      <dsp:txXfrm>
        <a:off x="699565" y="777075"/>
        <a:ext cx="1876686" cy="1251123"/>
      </dsp:txXfrm>
    </dsp:sp>
    <dsp:sp modelId="{2050E092-A9F7-4B3D-A7FF-9B7B77C402BF}">
      <dsp:nvSpPr>
        <dsp:cNvPr id="0" name=""/>
        <dsp:cNvSpPr/>
      </dsp:nvSpPr>
      <dsp:spPr>
        <a:xfrm>
          <a:off x="2889031" y="777075"/>
          <a:ext cx="3127809" cy="125112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2012-2013</a:t>
          </a:r>
          <a:endParaRPr lang="en-GB" sz="2800" kern="1200" dirty="0"/>
        </a:p>
      </dsp:txBody>
      <dsp:txXfrm>
        <a:off x="3514593" y="777075"/>
        <a:ext cx="1876686" cy="1251123"/>
      </dsp:txXfrm>
    </dsp:sp>
    <dsp:sp modelId="{0A1770BC-E81C-4880-8B1F-3BB38FA8D23F}">
      <dsp:nvSpPr>
        <dsp:cNvPr id="0" name=""/>
        <dsp:cNvSpPr/>
      </dsp:nvSpPr>
      <dsp:spPr>
        <a:xfrm>
          <a:off x="5635190" y="777075"/>
          <a:ext cx="3127809" cy="1251123"/>
        </a:xfrm>
        <a:prstGeom prst="chevron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12014" tIns="37338" rIns="37338" bIns="37338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2014  …</a:t>
          </a:r>
          <a:endParaRPr lang="en-GB" sz="2800" b="1" kern="1200" dirty="0"/>
        </a:p>
      </dsp:txBody>
      <dsp:txXfrm>
        <a:off x="6260752" y="777075"/>
        <a:ext cx="1876686" cy="12511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8505" y="1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CD9C1C-6CB0-4B10-835A-D7EB4FF3740E}" type="datetimeFigureOut">
              <a:rPr lang="en-GB" smtClean="0"/>
              <a:pPr/>
              <a:t>12/06/2014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5188" y="739775"/>
            <a:ext cx="4940300" cy="3705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7068" y="4691023"/>
            <a:ext cx="5336540" cy="4444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80333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8505" y="9380333"/>
            <a:ext cx="2890626" cy="4937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A3EE33-D972-4266-991D-CBF43559E15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6382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39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6949" algn="l" defTabSz="9139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3903" algn="l" defTabSz="9139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853" algn="l" defTabSz="9139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806" algn="l" defTabSz="9139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4756" algn="l" defTabSz="9139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707" algn="l" defTabSz="9139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658" algn="l" defTabSz="9139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610" algn="l" defTabSz="91390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83900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15728-7774-477B-91F0-A21F9F3CBF43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36081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2315728-7774-477B-91F0-A21F9F3CBF4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7827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dirty="0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06463" eaLnBrk="0" hangingPunct="0"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</a:defRPr>
            </a:lvl1pPr>
            <a:lvl2pPr marL="742950" indent="-285750" defTabSz="906463" eaLnBrk="0" hangingPunct="0"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</a:defRPr>
            </a:lvl2pPr>
            <a:lvl3pPr marL="1143000" indent="-228600" defTabSz="906463" eaLnBrk="0" hangingPunct="0"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</a:defRPr>
            </a:lvl3pPr>
            <a:lvl4pPr marL="1600200" indent="-228600" defTabSz="906463" eaLnBrk="0" hangingPunct="0"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</a:defRPr>
            </a:lvl4pPr>
            <a:lvl5pPr marL="2057400" indent="-228600" defTabSz="906463" eaLnBrk="0" hangingPunct="0"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</a:defRPr>
            </a:lvl5pPr>
            <a:lvl6pPr marL="25146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</a:defRPr>
            </a:lvl6pPr>
            <a:lvl7pPr marL="29718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</a:defRPr>
            </a:lvl7pPr>
            <a:lvl8pPr marL="34290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</a:defRPr>
            </a:lvl8pPr>
            <a:lvl9pPr marL="3886200" indent="-228600" defTabSz="90646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  <a:ea typeface="MS PGothic" pitchFamily="34" charset="-128"/>
              </a:defRPr>
            </a:lvl9pPr>
          </a:lstStyle>
          <a:p>
            <a:fld id="{AB9541D9-88DA-47D9-8B2B-CE6748D71392}" type="slidenum">
              <a:rPr lang="en-US" smtClean="0"/>
              <a:pPr/>
              <a:t>12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150370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8308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80C9E9-8C03-4C6D-8F53-E47EDDA2C0B6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5552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97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25256613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1905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4511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39764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A3EE33-D972-4266-991D-CBF43559E150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1415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4605DAE-DA83-42A1-B583-9BFFE6F2A2C1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86871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7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8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06C555-C1B5-4FC3-A9DF-7BDFD352EAC2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 descr="HelixNebula-Logo E only 2.ai"/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524" y="211200"/>
            <a:ext cx="6444476" cy="64729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0" t="15483" r="9435" b="15437"/>
          <a:stretch/>
        </p:blipFill>
        <p:spPr>
          <a:xfrm>
            <a:off x="791580" y="659619"/>
            <a:ext cx="2760478" cy="1437233"/>
          </a:xfrm>
          <a:prstGeom prst="rect">
            <a:avLst/>
          </a:prstGeom>
        </p:spPr>
      </p:pic>
      <p:pic>
        <p:nvPicPr>
          <p:cNvPr id="9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953000"/>
            <a:ext cx="1419420" cy="141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7479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55"/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8946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55"/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13932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188075"/>
            <a:ext cx="1600200" cy="365125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A4C9F6A9-F211-49D1-9B39-2A9AD1698CD4}" type="slidenum">
              <a:rPr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188075"/>
            <a:ext cx="2895600" cy="365125"/>
          </a:xfrm>
          <a:prstGeom prst="rect">
            <a:avLst/>
          </a:prstGeom>
        </p:spPr>
        <p:txBody>
          <a:bodyPr/>
          <a:lstStyle>
            <a:lvl1pPr marL="0" algn="ctr" defTabSz="914355" rtl="0" eaLnBrk="1" latinLnBrk="0" hangingPunct="1">
              <a:defRPr lang="en-GB" sz="1600" b="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2" t="12802" r="7867" b="12940"/>
          <a:stretch/>
        </p:blipFill>
        <p:spPr>
          <a:xfrm>
            <a:off x="7596336" y="217537"/>
            <a:ext cx="1284052" cy="691183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722313" y="2744924"/>
            <a:ext cx="7772400" cy="1362075"/>
          </a:xfrm>
        </p:spPr>
        <p:txBody>
          <a:bodyPr anchor="b">
            <a:normAutofit/>
          </a:bodyPr>
          <a:lstStyle>
            <a:lvl1pPr algn="l">
              <a:defRPr lang="en-GB" sz="2800" b="1" kern="1200" dirty="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722313" y="4130850"/>
            <a:ext cx="7772400" cy="1500187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27262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188075"/>
            <a:ext cx="2895600" cy="365125"/>
          </a:xfrm>
          <a:prstGeom prst="rect">
            <a:avLst/>
          </a:prstGeom>
        </p:spPr>
        <p:txBody>
          <a:bodyPr/>
          <a:lstStyle>
            <a:lvl1pPr marL="0" algn="ctr" defTabSz="914355" rtl="0" eaLnBrk="1" latinLnBrk="0" hangingPunct="1">
              <a:defRPr lang="en-GB" sz="1600" b="0" kern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86600" y="6188075"/>
            <a:ext cx="1600200" cy="365125"/>
          </a:xfrm>
          <a:prstGeom prst="rect">
            <a:avLst/>
          </a:prstGeom>
        </p:spPr>
        <p:txBody>
          <a:bodyPr/>
          <a:lstStyle>
            <a:lvl1pPr>
              <a:defRPr sz="1600" b="1"/>
            </a:lvl1pPr>
          </a:lstStyle>
          <a:p>
            <a:fld id="{A4C9F6A9-F211-49D1-9B39-2A9AD1698CD4}" type="slidenum">
              <a:rPr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000"/>
          </a:xfrm>
        </p:spPr>
        <p:txBody>
          <a:bodyPr anchor="ctr">
            <a:normAutofit/>
          </a:bodyPr>
          <a:lstStyle>
            <a:lvl1pPr algn="ctr">
              <a:defRPr sz="3200" b="1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2" t="12802" r="7867" b="12940"/>
          <a:stretch/>
        </p:blipFill>
        <p:spPr>
          <a:xfrm>
            <a:off x="7596336" y="217537"/>
            <a:ext cx="1284052" cy="69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306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Blue-banner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9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0"/>
            <a:ext cx="7772400" cy="14700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6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2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0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0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76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GB" noProof="0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002060"/>
                </a:solidFill>
              </a:defRPr>
            </a:lvl1pPr>
          </a:lstStyle>
          <a:p>
            <a:pPr>
              <a:defRPr/>
            </a:pPr>
            <a:fld id="{73D98C4C-D215-4074-A2E0-D35F3B08775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04371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banner-bleu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8229600" cy="642942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fr-FR" noProof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7366"/>
            <a:ext cx="8229600" cy="4429156"/>
          </a:xfrm>
        </p:spPr>
        <p:txBody>
          <a:bodyPr/>
          <a:lstStyle>
            <a:lvl1pPr marL="266470" indent="-266470"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FR" noProof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102F5DF-3746-4951-9243-D4CE0B337A17}" type="slidenum">
              <a:rPr lang="fr-FR"/>
              <a:pPr>
                <a:defRPr/>
              </a:pPr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22019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5" y="4406909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5" y="290672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61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41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22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0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08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763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444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93544E-6A2E-4CBA-BE2E-8E5BAF002E9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86458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2" y="160020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66DEA53-1592-4767-8742-60744E0B8A4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97943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6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04" indent="0">
              <a:buNone/>
              <a:defRPr sz="2000" b="1"/>
            </a:lvl2pPr>
            <a:lvl3pPr marL="913611" indent="0">
              <a:buNone/>
              <a:defRPr sz="1800" b="1"/>
            </a:lvl3pPr>
            <a:lvl4pPr marL="1370419" indent="0">
              <a:buNone/>
              <a:defRPr sz="1600" b="1"/>
            </a:lvl4pPr>
            <a:lvl5pPr marL="1827223" indent="0">
              <a:buNone/>
              <a:defRPr sz="1600" b="1"/>
            </a:lvl5pPr>
            <a:lvl6pPr marL="2284028" indent="0">
              <a:buNone/>
              <a:defRPr sz="1600" b="1"/>
            </a:lvl6pPr>
            <a:lvl7pPr marL="2740834" indent="0">
              <a:buNone/>
              <a:defRPr sz="1600" b="1"/>
            </a:lvl7pPr>
            <a:lvl8pPr marL="3197638" indent="0">
              <a:buNone/>
              <a:defRPr sz="1600" b="1"/>
            </a:lvl8pPr>
            <a:lvl9pPr marL="3654446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7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6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04" indent="0">
              <a:buNone/>
              <a:defRPr sz="2000" b="1"/>
            </a:lvl2pPr>
            <a:lvl3pPr marL="913611" indent="0">
              <a:buNone/>
              <a:defRPr sz="1800" b="1"/>
            </a:lvl3pPr>
            <a:lvl4pPr marL="1370419" indent="0">
              <a:buNone/>
              <a:defRPr sz="1600" b="1"/>
            </a:lvl4pPr>
            <a:lvl5pPr marL="1827223" indent="0">
              <a:buNone/>
              <a:defRPr sz="1600" b="1"/>
            </a:lvl5pPr>
            <a:lvl6pPr marL="2284028" indent="0">
              <a:buNone/>
              <a:defRPr sz="1600" b="1"/>
            </a:lvl6pPr>
            <a:lvl7pPr marL="2740834" indent="0">
              <a:buNone/>
              <a:defRPr sz="1600" b="1"/>
            </a:lvl7pPr>
            <a:lvl8pPr marL="3197638" indent="0">
              <a:buNone/>
              <a:defRPr sz="1600" b="1"/>
            </a:lvl8pPr>
            <a:lvl9pPr marL="3654446" indent="0">
              <a:buNone/>
              <a:defRPr sz="1600" b="1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7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A32AB461-1A89-4A57-9380-294641991B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91241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A0926FF-1421-463B-9348-245BC621DF0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521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2" t="12802" r="7867" b="12940"/>
          <a:stretch/>
        </p:blipFill>
        <p:spPr>
          <a:xfrm>
            <a:off x="7596336" y="217537"/>
            <a:ext cx="1284052" cy="69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7013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D4A0020-93CA-4BEA-8D96-FCE1E3931E4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0449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3" y="928673"/>
            <a:ext cx="3008313" cy="92869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4" y="928670"/>
            <a:ext cx="5111750" cy="519749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3" y="1857370"/>
            <a:ext cx="3008313" cy="4268799"/>
          </a:xfrm>
        </p:spPr>
        <p:txBody>
          <a:bodyPr/>
          <a:lstStyle>
            <a:lvl1pPr marL="0" indent="0">
              <a:buNone/>
              <a:defRPr sz="1400"/>
            </a:lvl1pPr>
            <a:lvl2pPr marL="456804" indent="0">
              <a:buNone/>
              <a:defRPr sz="1200"/>
            </a:lvl2pPr>
            <a:lvl3pPr marL="913611" indent="0">
              <a:buNone/>
              <a:defRPr sz="1000"/>
            </a:lvl3pPr>
            <a:lvl4pPr marL="1370419" indent="0">
              <a:buNone/>
              <a:defRPr sz="900"/>
            </a:lvl4pPr>
            <a:lvl5pPr marL="1827223" indent="0">
              <a:buNone/>
              <a:defRPr sz="900"/>
            </a:lvl5pPr>
            <a:lvl6pPr marL="2284028" indent="0">
              <a:buNone/>
              <a:defRPr sz="900"/>
            </a:lvl6pPr>
            <a:lvl7pPr marL="2740834" indent="0">
              <a:buNone/>
              <a:defRPr sz="900"/>
            </a:lvl7pPr>
            <a:lvl8pPr marL="3197638" indent="0">
              <a:buNone/>
              <a:defRPr sz="900"/>
            </a:lvl8pPr>
            <a:lvl9pPr marL="3654446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D8FCB1-F048-40DD-8A23-3E37BC138E3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477234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000107"/>
            <a:ext cx="5486400" cy="3727467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6804" indent="0">
              <a:buNone/>
              <a:defRPr sz="2800"/>
            </a:lvl2pPr>
            <a:lvl3pPr marL="913611" indent="0">
              <a:buNone/>
              <a:defRPr sz="2400"/>
            </a:lvl3pPr>
            <a:lvl4pPr marL="1370419" indent="0">
              <a:buNone/>
              <a:defRPr sz="2000"/>
            </a:lvl4pPr>
            <a:lvl5pPr marL="1827223" indent="0">
              <a:buNone/>
              <a:defRPr sz="2000"/>
            </a:lvl5pPr>
            <a:lvl6pPr marL="2284028" indent="0">
              <a:buNone/>
              <a:defRPr sz="2000"/>
            </a:lvl6pPr>
            <a:lvl7pPr marL="2740834" indent="0">
              <a:buNone/>
              <a:defRPr sz="2000"/>
            </a:lvl7pPr>
            <a:lvl8pPr marL="3197638" indent="0">
              <a:buNone/>
              <a:defRPr sz="2000"/>
            </a:lvl8pPr>
            <a:lvl9pPr marL="3654446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6804" indent="0">
              <a:buNone/>
              <a:defRPr sz="1200"/>
            </a:lvl2pPr>
            <a:lvl3pPr marL="913611" indent="0">
              <a:buNone/>
              <a:defRPr sz="1000"/>
            </a:lvl3pPr>
            <a:lvl4pPr marL="1370419" indent="0">
              <a:buNone/>
              <a:defRPr sz="900"/>
            </a:lvl4pPr>
            <a:lvl5pPr marL="1827223" indent="0">
              <a:buNone/>
              <a:defRPr sz="900"/>
            </a:lvl5pPr>
            <a:lvl6pPr marL="2284028" indent="0">
              <a:buNone/>
              <a:defRPr sz="900"/>
            </a:lvl6pPr>
            <a:lvl7pPr marL="2740834" indent="0">
              <a:buNone/>
              <a:defRPr sz="900"/>
            </a:lvl7pPr>
            <a:lvl8pPr marL="3197638" indent="0">
              <a:buNone/>
              <a:defRPr sz="900"/>
            </a:lvl8pPr>
            <a:lvl9pPr marL="3654446" indent="0">
              <a:buNone/>
              <a:defRPr sz="9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906DB037-A025-417B-BB6D-6942158274E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585283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208A377-B51C-4EF0-9B76-EE68B477D7A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405070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8670"/>
            <a:ext cx="2057400" cy="5197493"/>
          </a:xfrm>
        </p:spPr>
        <p:txBody>
          <a:bodyPr vert="eaVert"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28670"/>
            <a:ext cx="6019800" cy="5197493"/>
          </a:xfrm>
        </p:spPr>
        <p:txBody>
          <a:bodyPr vert="eaVert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 dirty="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4B634C06-2DD5-4959-9924-A1D3858450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94357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82551"/>
          </a:xfrm>
        </p:spPr>
        <p:txBody>
          <a:bodyPr/>
          <a:lstStyle>
            <a:lvl1pPr>
              <a:defRPr>
                <a:solidFill>
                  <a:srgbClr val="25408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6400800" cy="648072"/>
          </a:xfrm>
        </p:spPr>
        <p:txBody>
          <a:bodyPr/>
          <a:lstStyle>
            <a:lvl1pPr marL="0" indent="0" algn="ctr">
              <a:buNone/>
              <a:defRPr>
                <a:solidFill>
                  <a:srgbClr val="C1342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31640" y="6356350"/>
            <a:ext cx="4896544" cy="365125"/>
          </a:xfrm>
        </p:spPr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7" name="Picture 14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5445224"/>
            <a:ext cx="928688" cy="75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4765196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547664" y="6309320"/>
            <a:ext cx="4608512" cy="432048"/>
          </a:xfrm>
        </p:spPr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8075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53180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809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48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2" t="12802" r="7867" b="12940"/>
          <a:stretch/>
        </p:blipFill>
        <p:spPr>
          <a:xfrm>
            <a:off x="7596336" y="217537"/>
            <a:ext cx="1284052" cy="69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06157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468313" y="1628775"/>
            <a:ext cx="8207375" cy="4608513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33494319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58527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3008313" cy="105014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836712"/>
            <a:ext cx="5111750" cy="52894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886855"/>
            <a:ext cx="3008313" cy="423930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A664348-DC2E-4C46-A357-1ED243B754D0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s-E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798798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836711"/>
            <a:ext cx="5486400" cy="389086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s-E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0458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8156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836712"/>
            <a:ext cx="2057400" cy="528945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E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836712"/>
            <a:ext cx="6019800" cy="5289451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A664348-DC2E-4C46-A357-1ED243B754D0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/>
              <a:t>‹#›</a:t>
            </a:fld>
            <a:endParaRPr lang="es-ES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2715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80104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80431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264735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5580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55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94104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36490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105185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698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263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711973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23341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94894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7" name="Picture 6" descr="HelixNebula-Logo E only 2.ai"/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524" y="211200"/>
            <a:ext cx="6444476" cy="64729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0" t="15483" r="9435" b="15437"/>
          <a:stretch/>
        </p:blipFill>
        <p:spPr>
          <a:xfrm>
            <a:off x="791580" y="659619"/>
            <a:ext cx="2760478" cy="143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0200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2" t="12802" r="7867" b="12940"/>
          <a:stretch/>
        </p:blipFill>
        <p:spPr>
          <a:xfrm>
            <a:off x="7596336" y="217537"/>
            <a:ext cx="1284052" cy="691183"/>
          </a:xfrm>
          <a:prstGeom prst="rect">
            <a:avLst/>
          </a:prstGeom>
        </p:spPr>
      </p:pic>
      <p:sp>
        <p:nvSpPr>
          <p:cNvPr id="9" name="Slide Number Placeholder 2"/>
          <p:cNvSpPr txBox="1">
            <a:spLocks/>
          </p:cNvSpPr>
          <p:nvPr userDrawn="1"/>
        </p:nvSpPr>
        <p:spPr>
          <a:xfrm>
            <a:off x="3429000" y="645900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011312F7-7A04-4ABA-BDB6-3EB7B4547FF0}" type="slidenum">
              <a:rPr lang="en-GB" sz="1000" smtClean="0">
                <a:solidFill>
                  <a:prstClr val="black"/>
                </a:solidFill>
              </a:rPr>
              <a:pPr algn="ctr"/>
              <a:t>‹#›</a:t>
            </a:fld>
            <a:endParaRPr lang="en-GB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33488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2" t="12802" r="7867" b="12940"/>
          <a:stretch/>
        </p:blipFill>
        <p:spPr>
          <a:xfrm>
            <a:off x="7596336" y="217537"/>
            <a:ext cx="1284052" cy="691183"/>
          </a:xfrm>
          <a:prstGeom prst="rect">
            <a:avLst/>
          </a:prstGeom>
        </p:spPr>
      </p:pic>
      <p:sp>
        <p:nvSpPr>
          <p:cNvPr id="9" name="Slide Number Placeholder 2"/>
          <p:cNvSpPr txBox="1">
            <a:spLocks/>
          </p:cNvSpPr>
          <p:nvPr userDrawn="1"/>
        </p:nvSpPr>
        <p:spPr>
          <a:xfrm>
            <a:off x="3429000" y="645900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011312F7-7A04-4ABA-BDB6-3EB7B4547FF0}" type="slidenum">
              <a:rPr lang="en-GB" sz="1000" smtClean="0">
                <a:solidFill>
                  <a:prstClr val="black"/>
                </a:solidFill>
              </a:rPr>
              <a:pPr algn="ctr"/>
              <a:t>‹#›</a:t>
            </a:fld>
            <a:endParaRPr lang="en-GB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675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55"/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5605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2" t="12802" r="7867" b="12940"/>
          <a:stretch/>
        </p:blipFill>
        <p:spPr>
          <a:xfrm>
            <a:off x="7596336" y="217537"/>
            <a:ext cx="1284052" cy="691183"/>
          </a:xfrm>
          <a:prstGeom prst="rect">
            <a:avLst/>
          </a:prstGeom>
        </p:spPr>
      </p:pic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5410200" y="6459008"/>
            <a:ext cx="3352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en-GB" sz="1000" dirty="0" smtClean="0">
                <a:solidFill>
                  <a:prstClr val="black"/>
                </a:solidFill>
              </a:rPr>
              <a:t>Bob Jones (CERN)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8" name="Slide Number Placeholder 2"/>
          <p:cNvSpPr txBox="1">
            <a:spLocks/>
          </p:cNvSpPr>
          <p:nvPr userDrawn="1"/>
        </p:nvSpPr>
        <p:spPr>
          <a:xfrm>
            <a:off x="3429000" y="645900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011312F7-7A04-4ABA-BDB6-3EB7B4547FF0}" type="slidenum">
              <a:rPr lang="en-GB" sz="1000" smtClean="0">
                <a:solidFill>
                  <a:prstClr val="black"/>
                </a:solidFill>
              </a:rPr>
              <a:pPr algn="ctr"/>
              <a:t>‹#›</a:t>
            </a:fld>
            <a:endParaRPr lang="en-GB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090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 txBox="1">
            <a:spLocks/>
          </p:cNvSpPr>
          <p:nvPr userDrawn="1"/>
        </p:nvSpPr>
        <p:spPr>
          <a:xfrm>
            <a:off x="3429000" y="645900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011312F7-7A04-4ABA-BDB6-3EB7B4547FF0}" type="slidenum">
              <a:rPr lang="en-GB" sz="1000" smtClean="0">
                <a:solidFill>
                  <a:prstClr val="black"/>
                </a:solidFill>
              </a:rPr>
              <a:pPr algn="ctr"/>
              <a:t>‹#›</a:t>
            </a:fld>
            <a:endParaRPr lang="en-GB" sz="1000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2" t="12802" r="7867" b="12940"/>
          <a:stretch/>
        </p:blipFill>
        <p:spPr>
          <a:xfrm>
            <a:off x="7596336" y="217537"/>
            <a:ext cx="1284052" cy="69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91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1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8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8" name="Picture 7" descr="EIROforum logo"/>
          <p:cNvPicPr/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0" y="76200"/>
            <a:ext cx="593725" cy="6654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910630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533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76202"/>
            <a:ext cx="1258783" cy="666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679992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5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88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6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4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056791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952895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10" indent="0">
              <a:buNone/>
              <a:defRPr sz="1600" b="1"/>
            </a:lvl5pPr>
            <a:lvl6pPr marL="2285887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1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7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10" indent="0">
              <a:buNone/>
              <a:defRPr sz="1600" b="1"/>
            </a:lvl5pPr>
            <a:lvl6pPr marL="2285887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1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9636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77113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196944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10" indent="0">
              <a:buNone/>
              <a:defRPr sz="900"/>
            </a:lvl5pPr>
            <a:lvl6pPr marL="2285887" indent="0">
              <a:buNone/>
              <a:defRPr sz="900"/>
            </a:lvl6pPr>
            <a:lvl7pPr marL="2743064" indent="0">
              <a:buNone/>
              <a:defRPr sz="900"/>
            </a:lvl7pPr>
            <a:lvl8pPr marL="3200241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685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2" t="12802" r="7867" b="12940"/>
          <a:stretch/>
        </p:blipFill>
        <p:spPr>
          <a:xfrm>
            <a:off x="7596336" y="217537"/>
            <a:ext cx="1284052" cy="691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58817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77" indent="0">
              <a:buNone/>
              <a:defRPr sz="2800"/>
            </a:lvl2pPr>
            <a:lvl3pPr marL="914355" indent="0">
              <a:buNone/>
              <a:defRPr sz="2400"/>
            </a:lvl3pPr>
            <a:lvl4pPr marL="1371532" indent="0">
              <a:buNone/>
              <a:defRPr sz="2000"/>
            </a:lvl4pPr>
            <a:lvl5pPr marL="1828710" indent="0">
              <a:buNone/>
              <a:defRPr sz="2000"/>
            </a:lvl5pPr>
            <a:lvl6pPr marL="2285887" indent="0">
              <a:buNone/>
              <a:defRPr sz="2000"/>
            </a:lvl6pPr>
            <a:lvl7pPr marL="2743064" indent="0">
              <a:buNone/>
              <a:defRPr sz="2000"/>
            </a:lvl7pPr>
            <a:lvl8pPr marL="3200241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77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10" indent="0">
              <a:buNone/>
              <a:defRPr sz="900"/>
            </a:lvl5pPr>
            <a:lvl6pPr marL="2285887" indent="0">
              <a:buNone/>
              <a:defRPr sz="900"/>
            </a:lvl6pPr>
            <a:lvl7pPr marL="2743064" indent="0">
              <a:buNone/>
              <a:defRPr sz="900"/>
            </a:lvl7pPr>
            <a:lvl8pPr marL="3200241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14640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040220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2059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pic>
        <p:nvPicPr>
          <p:cNvPr id="7" name="Picture 6" descr="HelixNebula-Logo E only 2.ai"/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524" y="211200"/>
            <a:ext cx="6444476" cy="64729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0" t="15483" r="9435" b="15437"/>
          <a:stretch/>
        </p:blipFill>
        <p:spPr>
          <a:xfrm>
            <a:off x="791580" y="659620"/>
            <a:ext cx="2332620" cy="121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5173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2" t="12802" r="7867" b="12940"/>
          <a:stretch/>
        </p:blipFill>
        <p:spPr>
          <a:xfrm>
            <a:off x="7596336" y="217537"/>
            <a:ext cx="1284052" cy="691183"/>
          </a:xfrm>
          <a:prstGeom prst="rect">
            <a:avLst/>
          </a:prstGeom>
        </p:spPr>
      </p:pic>
      <p:sp>
        <p:nvSpPr>
          <p:cNvPr id="9" name="Slide Number Placeholder 2"/>
          <p:cNvSpPr txBox="1">
            <a:spLocks/>
          </p:cNvSpPr>
          <p:nvPr userDrawn="1"/>
        </p:nvSpPr>
        <p:spPr>
          <a:xfrm>
            <a:off x="3429000" y="645900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011312F7-7A04-4ABA-BDB6-3EB7B4547FF0}" type="slidenum">
              <a:rPr lang="en-GB" sz="1000" smtClean="0">
                <a:solidFill>
                  <a:prstClr val="black"/>
                </a:solidFill>
              </a:rPr>
              <a:pPr algn="ctr"/>
              <a:t>‹#›</a:t>
            </a:fld>
            <a:endParaRPr lang="en-GB" sz="1000" dirty="0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76200"/>
            <a:ext cx="1895605" cy="79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8313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2" t="12802" r="7867" b="12940"/>
          <a:stretch/>
        </p:blipFill>
        <p:spPr>
          <a:xfrm>
            <a:off x="7596336" y="217537"/>
            <a:ext cx="1284052" cy="691183"/>
          </a:xfrm>
          <a:prstGeom prst="rect">
            <a:avLst/>
          </a:prstGeom>
        </p:spPr>
      </p:pic>
      <p:sp>
        <p:nvSpPr>
          <p:cNvPr id="9" name="Slide Number Placeholder 2"/>
          <p:cNvSpPr txBox="1">
            <a:spLocks/>
          </p:cNvSpPr>
          <p:nvPr userDrawn="1"/>
        </p:nvSpPr>
        <p:spPr>
          <a:xfrm>
            <a:off x="3429000" y="645900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011312F7-7A04-4ABA-BDB6-3EB7B4547FF0}" type="slidenum">
              <a:rPr lang="en-GB" sz="1000" smtClean="0">
                <a:solidFill>
                  <a:prstClr val="black"/>
                </a:solidFill>
              </a:rPr>
              <a:pPr algn="ctr"/>
              <a:t>‹#›</a:t>
            </a:fld>
            <a:endParaRPr lang="en-GB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129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2" t="12802" r="7867" b="12940"/>
          <a:stretch/>
        </p:blipFill>
        <p:spPr>
          <a:xfrm>
            <a:off x="7596336" y="217537"/>
            <a:ext cx="1284052" cy="691183"/>
          </a:xfrm>
          <a:prstGeom prst="rect">
            <a:avLst/>
          </a:prstGeom>
        </p:spPr>
      </p:pic>
      <p:sp>
        <p:nvSpPr>
          <p:cNvPr id="7" name="Footer Placeholder 3"/>
          <p:cNvSpPr txBox="1">
            <a:spLocks/>
          </p:cNvSpPr>
          <p:nvPr userDrawn="1"/>
        </p:nvSpPr>
        <p:spPr>
          <a:xfrm>
            <a:off x="5410200" y="6459008"/>
            <a:ext cx="3352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en-GB" sz="1000" dirty="0" err="1" smtClean="0">
                <a:solidFill>
                  <a:prstClr val="black"/>
                </a:solidFill>
              </a:rPr>
              <a:t>Maryline</a:t>
            </a:r>
            <a:r>
              <a:rPr lang="en-GB" sz="1000" dirty="0" smtClean="0">
                <a:solidFill>
                  <a:prstClr val="black"/>
                </a:solidFill>
              </a:rPr>
              <a:t> </a:t>
            </a:r>
            <a:r>
              <a:rPr lang="en-GB" sz="1000" dirty="0" err="1" smtClean="0">
                <a:solidFill>
                  <a:prstClr val="black"/>
                </a:solidFill>
              </a:rPr>
              <a:t>Lengert</a:t>
            </a:r>
            <a:r>
              <a:rPr lang="en-GB" sz="1000" dirty="0" smtClean="0">
                <a:solidFill>
                  <a:prstClr val="black"/>
                </a:solidFill>
              </a:rPr>
              <a:t>, ESA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8" name="Slide Number Placeholder 2"/>
          <p:cNvSpPr txBox="1">
            <a:spLocks/>
          </p:cNvSpPr>
          <p:nvPr userDrawn="1"/>
        </p:nvSpPr>
        <p:spPr>
          <a:xfrm>
            <a:off x="3429000" y="645900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011312F7-7A04-4ABA-BDB6-3EB7B4547FF0}" type="slidenum">
              <a:rPr lang="en-GB" sz="1000" smtClean="0">
                <a:solidFill>
                  <a:prstClr val="black"/>
                </a:solidFill>
              </a:rPr>
              <a:pPr algn="ctr"/>
              <a:t>‹#›</a:t>
            </a:fld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9" name="Date Placeholder 1"/>
          <p:cNvSpPr txBox="1">
            <a:spLocks/>
          </p:cNvSpPr>
          <p:nvPr userDrawn="1"/>
        </p:nvSpPr>
        <p:spPr>
          <a:xfrm>
            <a:off x="457200" y="6459008"/>
            <a:ext cx="2667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fr-FR" sz="1000" dirty="0" smtClean="0">
                <a:solidFill>
                  <a:prstClr val="black"/>
                </a:solidFill>
              </a:rPr>
              <a:t>DG-IT</a:t>
            </a:r>
            <a:r>
              <a:rPr lang="en-US" sz="1000" dirty="0" smtClean="0">
                <a:solidFill>
                  <a:prstClr val="black"/>
                </a:solidFill>
              </a:rPr>
              <a:t>, Brussels, 24/01/2014</a:t>
            </a:r>
            <a:endParaRPr lang="en-GB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0505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 txBox="1">
            <a:spLocks/>
          </p:cNvSpPr>
          <p:nvPr userDrawn="1"/>
        </p:nvSpPr>
        <p:spPr>
          <a:xfrm>
            <a:off x="5410200" y="6459008"/>
            <a:ext cx="33528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r>
              <a:rPr lang="en-GB" sz="1000" dirty="0" err="1" smtClean="0">
                <a:solidFill>
                  <a:prstClr val="black"/>
                </a:solidFill>
              </a:rPr>
              <a:t>Maryline</a:t>
            </a:r>
            <a:r>
              <a:rPr lang="en-GB" sz="1000" dirty="0" smtClean="0">
                <a:solidFill>
                  <a:prstClr val="black"/>
                </a:solidFill>
              </a:rPr>
              <a:t> </a:t>
            </a:r>
            <a:r>
              <a:rPr lang="en-GB" sz="1000" dirty="0" err="1" smtClean="0">
                <a:solidFill>
                  <a:prstClr val="black"/>
                </a:solidFill>
              </a:rPr>
              <a:t>Lengert</a:t>
            </a:r>
            <a:r>
              <a:rPr lang="en-GB" sz="1000" dirty="0" smtClean="0">
                <a:solidFill>
                  <a:prstClr val="black"/>
                </a:solidFill>
              </a:rPr>
              <a:t>, ESA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7" name="Slide Number Placeholder 2"/>
          <p:cNvSpPr txBox="1">
            <a:spLocks/>
          </p:cNvSpPr>
          <p:nvPr userDrawn="1"/>
        </p:nvSpPr>
        <p:spPr>
          <a:xfrm>
            <a:off x="3429000" y="6459008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fld id="{011312F7-7A04-4ABA-BDB6-3EB7B4547FF0}" type="slidenum">
              <a:rPr lang="en-GB" sz="1000" smtClean="0">
                <a:solidFill>
                  <a:prstClr val="black"/>
                </a:solidFill>
              </a:rPr>
              <a:pPr algn="ctr"/>
              <a:t>‹#›</a:t>
            </a:fld>
            <a:endParaRPr lang="en-GB" sz="1000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2" t="12802" r="7867" b="12940"/>
          <a:stretch/>
        </p:blipFill>
        <p:spPr>
          <a:xfrm>
            <a:off x="7596336" y="217537"/>
            <a:ext cx="1284052" cy="691183"/>
          </a:xfrm>
          <a:prstGeom prst="rect">
            <a:avLst/>
          </a:prstGeom>
        </p:spPr>
      </p:pic>
      <p:sp>
        <p:nvSpPr>
          <p:cNvPr id="9" name="Date Placeholder 1"/>
          <p:cNvSpPr txBox="1">
            <a:spLocks/>
          </p:cNvSpPr>
          <p:nvPr userDrawn="1"/>
        </p:nvSpPr>
        <p:spPr>
          <a:xfrm>
            <a:off x="457200" y="6459008"/>
            <a:ext cx="26670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fr-FR" sz="1000" dirty="0" smtClean="0">
                <a:solidFill>
                  <a:prstClr val="black"/>
                </a:solidFill>
              </a:rPr>
              <a:t>DG-IT</a:t>
            </a:r>
            <a:r>
              <a:rPr lang="en-US" sz="1000" dirty="0" smtClean="0">
                <a:solidFill>
                  <a:prstClr val="black"/>
                </a:solidFill>
              </a:rPr>
              <a:t>, Brussels, 24/01/2014</a:t>
            </a:r>
            <a:endParaRPr lang="en-GB" sz="10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8818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030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55"/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056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355"/>
            <a:endParaRPr lang="en-GB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3991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9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image" Target="../media/image11.jpeg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12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9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theme" Target="../theme/theme6.xml"/><Relationship Id="rId5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0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9.xml"/><Relationship Id="rId3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3.xml"/><Relationship Id="rId1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7.xml"/><Relationship Id="rId11" Type="http://schemas.openxmlformats.org/officeDocument/2006/relationships/slideLayout" Target="../slideLayouts/slideLayout62.xml"/><Relationship Id="rId5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61.xml"/><Relationship Id="rId4" Type="http://schemas.openxmlformats.org/officeDocument/2006/relationships/slideLayout" Target="../slideLayouts/slideLayout55.xml"/><Relationship Id="rId9" Type="http://schemas.openxmlformats.org/officeDocument/2006/relationships/slideLayout" Target="../slideLayouts/slideLayout60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5.xml"/><Relationship Id="rId2" Type="http://schemas.openxmlformats.org/officeDocument/2006/relationships/slideLayout" Target="../slideLayouts/slideLayout64.xml"/><Relationship Id="rId1" Type="http://schemas.openxmlformats.org/officeDocument/2006/relationships/slideLayout" Target="../slideLayouts/slideLayout63.xml"/><Relationship Id="rId6" Type="http://schemas.openxmlformats.org/officeDocument/2006/relationships/theme" Target="../theme/theme8.xml"/><Relationship Id="rId5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1472" y="1000111"/>
            <a:ext cx="8429684" cy="5000660"/>
          </a:xfrm>
          <a:prstGeom prst="rect">
            <a:avLst/>
          </a:prstGeom>
        </p:spPr>
        <p:txBody>
          <a:bodyPr vert="horz" lIns="91395" tIns="45697" rIns="91395" bIns="45697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3784" y="6501109"/>
            <a:ext cx="1233510" cy="220641"/>
          </a:xfrm>
          <a:prstGeom prst="rect">
            <a:avLst/>
          </a:prstGeom>
        </p:spPr>
        <p:txBody>
          <a:bodyPr vert="horz" lIns="91395" tIns="45697" rIns="91395" bIns="45697" rtlCol="0" anchor="ctr"/>
          <a:lstStyle>
            <a:lvl1pPr algn="l">
              <a:defRPr sz="1200">
                <a:solidFill>
                  <a:srgbClr val="3861AA"/>
                </a:solidFill>
              </a:defRPr>
            </a:lvl1pPr>
          </a:lstStyle>
          <a:p>
            <a:pPr defTabSz="913948"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latin typeface="Arial" charset="0"/>
              <a:ea typeface="ＭＳ Ｐゴシック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00169" y="6500834"/>
            <a:ext cx="6143668" cy="214314"/>
          </a:xfrm>
          <a:prstGeom prst="rect">
            <a:avLst/>
          </a:prstGeom>
        </p:spPr>
        <p:txBody>
          <a:bodyPr vert="horz" lIns="91395" tIns="45697" rIns="91395" bIns="45697" rtlCol="0" anchor="ctr"/>
          <a:lstStyle>
            <a:lvl1pPr algn="ctr">
              <a:defRPr sz="1200">
                <a:solidFill>
                  <a:srgbClr val="3861AA"/>
                </a:solidFill>
              </a:defRPr>
            </a:lvl1pPr>
          </a:lstStyle>
          <a:p>
            <a:pPr defTabSz="913948" fontAlgn="base">
              <a:spcBef>
                <a:spcPct val="0"/>
              </a:spcBef>
              <a:spcAft>
                <a:spcPct val="0"/>
              </a:spcAft>
            </a:pPr>
            <a:endParaRPr lang="en-GB" dirty="0">
              <a:latin typeface="Arial" charset="0"/>
              <a:ea typeface="ＭＳ Ｐゴシック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1132" y="6501109"/>
            <a:ext cx="400024" cy="220641"/>
          </a:xfrm>
          <a:prstGeom prst="rect">
            <a:avLst/>
          </a:prstGeom>
        </p:spPr>
        <p:txBody>
          <a:bodyPr vert="horz" lIns="91395" tIns="45697" rIns="91395" bIns="45697" rtlCol="0" anchor="ctr"/>
          <a:lstStyle>
            <a:lvl1pPr algn="r">
              <a:defRPr sz="1200">
                <a:solidFill>
                  <a:srgbClr val="3861AA"/>
                </a:solidFill>
              </a:defRPr>
            </a:lvl1pPr>
          </a:lstStyle>
          <a:p>
            <a:pPr defTabSz="913948" fontAlgn="base">
              <a:spcBef>
                <a:spcPct val="0"/>
              </a:spcBef>
              <a:spcAft>
                <a:spcPct val="0"/>
              </a:spcAft>
            </a:pPr>
            <a:fld id="{C46F241A-F268-4636-BE0A-7EA2EAC5E53A}" type="slidenum">
              <a:rPr lang="en-GB" smtClean="0">
                <a:latin typeface="Arial" charset="0"/>
                <a:ea typeface="ＭＳ Ｐゴシック" charset="0"/>
              </a:rPr>
              <a:pPr defTabSz="913948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dirty="0">
              <a:latin typeface="Arial" charset="0"/>
              <a:ea typeface="ＭＳ Ｐゴシック" charset="0"/>
            </a:endParaRPr>
          </a:p>
        </p:txBody>
      </p:sp>
      <p:pic>
        <p:nvPicPr>
          <p:cNvPr id="8" name="Picture 31" descr="banner-ITonly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5721" y="142852"/>
            <a:ext cx="6786610" cy="582594"/>
          </a:xfrm>
          <a:prstGeom prst="rect">
            <a:avLst/>
          </a:prstGeom>
        </p:spPr>
        <p:txBody>
          <a:bodyPr vert="horz" lIns="91395" tIns="45697" rIns="91395" bIns="45697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2701335"/>
      </p:ext>
    </p:extLst>
  </p:cSld>
  <p:clrMap bg1="lt1" tx1="dk1" bg2="lt2" tx2="dk2" accent1="accent1" accent2="accent2" accent3="accent3" accent4="accent4" accent5="accent5" accent6="accent6" hlink="hlink" folHlink="folHlink"/>
  <p:timing>
    <p:tnLst>
      <p:par>
        <p:cTn id="1" dur="indefinite" restart="never" nodeType="tmRoot"/>
      </p:par>
    </p:tnLst>
  </p:timing>
  <p:hf hdr="0" ftr="0" dt="0"/>
  <p:txStyles>
    <p:titleStyle>
      <a:lvl1pPr algn="l" defTabSz="913948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728" indent="-342728" algn="l" defTabSz="913948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3861AA"/>
          </a:solidFill>
          <a:latin typeface="+mn-lt"/>
          <a:ea typeface="+mn-ea"/>
          <a:cs typeface="+mn-cs"/>
        </a:defRPr>
      </a:lvl1pPr>
      <a:lvl2pPr marL="742583" indent="-285610" algn="l" defTabSz="913948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3861AA"/>
          </a:solidFill>
          <a:latin typeface="+mn-lt"/>
          <a:ea typeface="+mn-ea"/>
          <a:cs typeface="+mn-cs"/>
        </a:defRPr>
      </a:lvl2pPr>
      <a:lvl3pPr marL="1142436" indent="-228486" algn="l" defTabSz="913948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3861AA"/>
          </a:solidFill>
          <a:latin typeface="+mn-lt"/>
          <a:ea typeface="+mn-ea"/>
          <a:cs typeface="+mn-cs"/>
        </a:defRPr>
      </a:lvl3pPr>
      <a:lvl4pPr marL="1599409" indent="-228486" algn="l" defTabSz="913948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3861AA"/>
          </a:solidFill>
          <a:latin typeface="+mn-lt"/>
          <a:ea typeface="+mn-ea"/>
          <a:cs typeface="+mn-cs"/>
        </a:defRPr>
      </a:lvl4pPr>
      <a:lvl5pPr marL="2056382" indent="-228486" algn="l" defTabSz="913948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3861AA"/>
          </a:solidFill>
          <a:latin typeface="+mn-lt"/>
          <a:ea typeface="+mn-ea"/>
          <a:cs typeface="+mn-cs"/>
        </a:defRPr>
      </a:lvl5pPr>
      <a:lvl6pPr marL="2513356" indent="-228486" algn="l" defTabSz="9139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331" indent="-228486" algn="l" defTabSz="9139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304" indent="-228486" algn="l" defTabSz="9139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279" indent="-228486" algn="l" defTabSz="91394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975" algn="l" defTabSz="913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948" algn="l" defTabSz="913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21" algn="l" defTabSz="913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896" algn="l" defTabSz="913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869" algn="l" defTabSz="913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844" algn="l" defTabSz="913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817" algn="l" defTabSz="913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792" algn="l" defTabSz="91394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2813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55"/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355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92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8" r:id="rId1"/>
    <p:sldLayoutId id="2147483789" r:id="rId2"/>
    <p:sldLayoutId id="2147483790" r:id="rId3"/>
    <p:sldLayoutId id="2147483791" r:id="rId4"/>
    <p:sldLayoutId id="2147483792" r:id="rId5"/>
    <p:sldLayoutId id="2147483793" r:id="rId6"/>
    <p:sldLayoutId id="2147483794" r:id="rId7"/>
    <p:sldLayoutId id="2147483795" r:id="rId8"/>
    <p:sldLayoutId id="2147483796" r:id="rId9"/>
    <p:sldLayoutId id="2147483797" r:id="rId10"/>
    <p:sldLayoutId id="2147483798" r:id="rId11"/>
    <p:sldLayoutId id="2147483799" r:id="rId12"/>
    <p:sldLayoutId id="2147483800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00012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8" tIns="45681" rIns="91358" bIns="456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fr-FR" smtClean="0"/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57382"/>
            <a:ext cx="8229600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358" tIns="45681" rIns="91358" bIns="4568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00813"/>
            <a:ext cx="2133600" cy="285750"/>
          </a:xfrm>
          <a:prstGeom prst="rect">
            <a:avLst/>
          </a:prstGeom>
        </p:spPr>
        <p:txBody>
          <a:bodyPr vert="horz" lIns="91358" tIns="45681" rIns="91358" bIns="45681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0813"/>
            <a:ext cx="2895600" cy="285750"/>
          </a:xfrm>
          <a:prstGeom prst="rect">
            <a:avLst/>
          </a:prstGeom>
        </p:spPr>
        <p:txBody>
          <a:bodyPr vert="horz" lIns="91358" tIns="45681" rIns="91358" bIns="45681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endParaRPr lang="fr-F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00813"/>
            <a:ext cx="2133600" cy="285750"/>
          </a:xfrm>
          <a:prstGeom prst="rect">
            <a:avLst/>
          </a:prstGeom>
        </p:spPr>
        <p:txBody>
          <a:bodyPr vert="horz" wrap="square" lIns="91358" tIns="45681" rIns="91358" bIns="45681" numCol="1" anchor="ctr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4A51798A-3098-4813-AB1D-14F7333CAE4F}" type="slidenum">
              <a:rPr lang="fr-FR"/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fr-FR"/>
          </a:p>
        </p:txBody>
      </p:sp>
      <p:pic>
        <p:nvPicPr>
          <p:cNvPr id="7175" name="Picture 7" descr="banner-bleu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65016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37609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5pPr>
      <a:lvl6pPr marL="456804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6pPr>
      <a:lvl7pPr marL="913611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7pPr>
      <a:lvl8pPr marL="1370419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8pPr>
      <a:lvl9pPr marL="1827223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76092"/>
          </a:solidFill>
          <a:latin typeface="Calibri" pitchFamily="34" charset="0"/>
        </a:defRPr>
      </a:lvl9pPr>
    </p:titleStyle>
    <p:bodyStyle>
      <a:lvl1pPr marL="342605" indent="-342605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1pPr>
      <a:lvl2pPr marL="742309" indent="-285501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rgbClr val="376092"/>
          </a:solidFill>
          <a:latin typeface="+mn-lt"/>
          <a:ea typeface="+mn-ea"/>
          <a:cs typeface="+mn-cs"/>
        </a:defRPr>
      </a:lvl2pPr>
      <a:lvl3pPr marL="1142017" indent="-228404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rgbClr val="376092"/>
          </a:solidFill>
          <a:latin typeface="+mn-lt"/>
          <a:ea typeface="+mn-ea"/>
          <a:cs typeface="+mn-cs"/>
        </a:defRPr>
      </a:lvl3pPr>
      <a:lvl4pPr marL="1598820" indent="-228404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600" kern="1200">
          <a:solidFill>
            <a:srgbClr val="376092"/>
          </a:solidFill>
          <a:latin typeface="+mn-lt"/>
          <a:ea typeface="+mn-ea"/>
          <a:cs typeface="+mn-cs"/>
        </a:defRPr>
      </a:lvl4pPr>
      <a:lvl5pPr marL="2055627" indent="-228404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376092"/>
          </a:solidFill>
          <a:latin typeface="+mn-lt"/>
          <a:ea typeface="+mn-ea"/>
          <a:cs typeface="+mn-cs"/>
        </a:defRPr>
      </a:lvl5pPr>
      <a:lvl6pPr marL="2512431" indent="-228404" algn="l" defTabSz="9136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236" indent="-228404" algn="l" defTabSz="9136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044" indent="-228404" algn="l" defTabSz="9136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2848" indent="-228404" algn="l" defTabSz="913611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6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04" algn="l" defTabSz="9136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611" algn="l" defTabSz="9136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419" algn="l" defTabSz="9136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223" algn="l" defTabSz="9136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028" algn="l" defTabSz="9136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0834" algn="l" defTabSz="9136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7638" algn="l" defTabSz="9136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4446" algn="l" defTabSz="9136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7317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28800"/>
            <a:ext cx="8229600" cy="4497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E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03648" y="6309320"/>
            <a:ext cx="4752528" cy="4320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s-E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6237312"/>
            <a:ext cx="895023" cy="53854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/>
            <a:fld id="{D29651E4-DA85-47A1-9944-35D0B5406138}" type="slidenum">
              <a:rPr lang="es-ES" smtClean="0">
                <a:solidFill>
                  <a:prstClr val="black">
                    <a:lumMod val="75000"/>
                    <a:lumOff val="25000"/>
                  </a:prstClr>
                </a:solidFill>
              </a:rPr>
              <a:pPr defTabSz="914400"/>
              <a:t>‹#›</a:t>
            </a:fld>
            <a:endParaRPr lang="es-E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1892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rgbClr val="C13424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rgbClr val="25408F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rgbClr val="25408F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25408F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25408F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25408F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B4CF184-3B2B-4964-9C67-307F6FF6270D}" type="slidenum">
              <a:rPr lang="it-IT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it-IT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772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hf hdr="0" ftr="0" dt="0"/>
  <p:txStyles>
    <p:titleStyle>
      <a:lvl1pPr algn="l" defTabSz="457200" rtl="0" eaLnBrk="1" fontAlgn="base" latinLnBrk="0" hangingPunct="1">
        <a:spcBef>
          <a:spcPct val="0"/>
        </a:spcBef>
        <a:spcAft>
          <a:spcPct val="0"/>
        </a:spcAft>
        <a:buNone/>
        <a:defRPr lang="it-IT" sz="4400" kern="1200" dirty="0" smtClean="0">
          <a:solidFill>
            <a:srgbClr val="2768AE"/>
          </a:solidFill>
          <a:latin typeface="+mj-lt"/>
          <a:ea typeface="ＭＳ Ｐゴシック" charset="0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14"/>
        </a:buBlip>
        <a:defRPr lang="en-US" sz="3200" kern="1200" dirty="0" smtClean="0">
          <a:solidFill>
            <a:srgbClr val="5D5D5D"/>
          </a:solidFill>
          <a:latin typeface="+mn-lt"/>
          <a:ea typeface="ＭＳ Ｐゴシック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Tx/>
        <a:buBlip>
          <a:blip r:embed="rId14"/>
        </a:buBlip>
        <a:defRPr lang="en-US" sz="2800" kern="1200" dirty="0" smtClean="0">
          <a:solidFill>
            <a:srgbClr val="5D5D5D"/>
          </a:solidFill>
          <a:latin typeface="+mn-lt"/>
          <a:ea typeface="ＭＳ Ｐゴシック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lang="en-US" sz="2400" kern="1200" dirty="0" smtClean="0">
          <a:solidFill>
            <a:srgbClr val="5D5D5D"/>
          </a:solidFill>
          <a:latin typeface="+mn-lt"/>
          <a:ea typeface="ＭＳ Ｐゴシック" charset="0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lang="en-US" sz="2000" kern="1200" dirty="0" smtClean="0">
          <a:solidFill>
            <a:srgbClr val="5D5D5D"/>
          </a:solidFill>
          <a:latin typeface="+mn-lt"/>
          <a:ea typeface="ＭＳ Ｐゴシック" charset="0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lang="it-IT" sz="2000" kern="1200" dirty="0" smtClean="0">
          <a:solidFill>
            <a:srgbClr val="5D5D5D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803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1" y="6356350"/>
            <a:ext cx="21336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55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55"/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355"/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914355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430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895" r:id="rId10"/>
    <p:sldLayoutId id="2147483896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355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83" indent="-342883" algn="l" defTabSz="914355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defTabSz="914355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3" indent="-228589" algn="l" defTabSz="914355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5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5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5" indent="-228589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3" indent="-228589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30" indent="-228589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7" indent="-228589" algn="l" defTabSz="91435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1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7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1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3034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cid:image001.png@01CD7934.333DF090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7.xml"/><Relationship Id="rId6" Type="http://schemas.openxmlformats.org/officeDocument/2006/relationships/image" Target="../media/image19.png"/><Relationship Id="rId5" Type="http://schemas.openxmlformats.org/officeDocument/2006/relationships/hyperlink" Target="http://creativecommons.org/licenses/by/3.0/" TargetMode="External"/><Relationship Id="rId4" Type="http://schemas.openxmlformats.org/officeDocument/2006/relationships/hyperlink" Target="http://helix-nebula.eu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64.xml"/><Relationship Id="rId6" Type="http://schemas.openxmlformats.org/officeDocument/2006/relationships/image" Target="../media/image67.jpeg"/><Relationship Id="rId5" Type="http://schemas.openxmlformats.org/officeDocument/2006/relationships/image" Target="../media/image66.jpeg"/><Relationship Id="rId10" Type="http://schemas.openxmlformats.org/officeDocument/2006/relationships/image" Target="../media/image71.jpeg"/><Relationship Id="rId4" Type="http://schemas.openxmlformats.org/officeDocument/2006/relationships/image" Target="../media/image65.jpeg"/><Relationship Id="rId9" Type="http://schemas.openxmlformats.org/officeDocument/2006/relationships/image" Target="../media/image7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dsweb.cern.ch/record/1374172/files/CERN-OPEN-2011-036.pdf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13" Type="http://schemas.openxmlformats.org/officeDocument/2006/relationships/image" Target="../media/image34.gif"/><Relationship Id="rId18" Type="http://schemas.openxmlformats.org/officeDocument/2006/relationships/image" Target="../media/image39.jpeg"/><Relationship Id="rId26" Type="http://schemas.openxmlformats.org/officeDocument/2006/relationships/image" Target="../media/image47.jpeg"/><Relationship Id="rId39" Type="http://schemas.openxmlformats.org/officeDocument/2006/relationships/image" Target="../media/image59.png"/><Relationship Id="rId3" Type="http://schemas.openxmlformats.org/officeDocument/2006/relationships/image" Target="../media/image24.emf"/><Relationship Id="rId21" Type="http://schemas.openxmlformats.org/officeDocument/2006/relationships/image" Target="../media/image42.jpeg"/><Relationship Id="rId34" Type="http://schemas.openxmlformats.org/officeDocument/2006/relationships/image" Target="../media/image54.png"/><Relationship Id="rId42" Type="http://schemas.openxmlformats.org/officeDocument/2006/relationships/image" Target="../media/image62.png"/><Relationship Id="rId7" Type="http://schemas.openxmlformats.org/officeDocument/2006/relationships/image" Target="../media/image28.png"/><Relationship Id="rId12" Type="http://schemas.openxmlformats.org/officeDocument/2006/relationships/image" Target="../media/image33.gif"/><Relationship Id="rId17" Type="http://schemas.openxmlformats.org/officeDocument/2006/relationships/image" Target="../media/image38.jpg"/><Relationship Id="rId25" Type="http://schemas.openxmlformats.org/officeDocument/2006/relationships/image" Target="../media/image46.jpeg"/><Relationship Id="rId33" Type="http://schemas.openxmlformats.org/officeDocument/2006/relationships/image" Target="../media/image53.png"/><Relationship Id="rId38" Type="http://schemas.openxmlformats.org/officeDocument/2006/relationships/image" Target="../media/image58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37.jpg"/><Relationship Id="rId20" Type="http://schemas.openxmlformats.org/officeDocument/2006/relationships/image" Target="../media/image41.jpeg"/><Relationship Id="rId29" Type="http://schemas.openxmlformats.org/officeDocument/2006/relationships/hyperlink" Target="http://www.awst.at/en/index.html" TargetMode="External"/><Relationship Id="rId41" Type="http://schemas.openxmlformats.org/officeDocument/2006/relationships/image" Target="../media/image61.jpeg"/><Relationship Id="rId1" Type="http://schemas.openxmlformats.org/officeDocument/2006/relationships/slideLayout" Target="../slideLayouts/slideLayout65.xml"/><Relationship Id="rId6" Type="http://schemas.openxmlformats.org/officeDocument/2006/relationships/image" Target="../media/image27.jpg"/><Relationship Id="rId11" Type="http://schemas.openxmlformats.org/officeDocument/2006/relationships/image" Target="../media/image32.png"/><Relationship Id="rId24" Type="http://schemas.openxmlformats.org/officeDocument/2006/relationships/image" Target="../media/image45.jpeg"/><Relationship Id="rId32" Type="http://schemas.openxmlformats.org/officeDocument/2006/relationships/image" Target="../media/image52.png"/><Relationship Id="rId37" Type="http://schemas.openxmlformats.org/officeDocument/2006/relationships/image" Target="../media/image57.jpeg"/><Relationship Id="rId40" Type="http://schemas.openxmlformats.org/officeDocument/2006/relationships/image" Target="../media/image60.png"/><Relationship Id="rId5" Type="http://schemas.openxmlformats.org/officeDocument/2006/relationships/image" Target="../media/image26.jpg"/><Relationship Id="rId15" Type="http://schemas.openxmlformats.org/officeDocument/2006/relationships/image" Target="../media/image36.jpg"/><Relationship Id="rId23" Type="http://schemas.openxmlformats.org/officeDocument/2006/relationships/image" Target="../media/image44.jpeg"/><Relationship Id="rId28" Type="http://schemas.openxmlformats.org/officeDocument/2006/relationships/image" Target="../media/image49.png"/><Relationship Id="rId36" Type="http://schemas.openxmlformats.org/officeDocument/2006/relationships/image" Target="../media/image56.jpeg"/><Relationship Id="rId10" Type="http://schemas.openxmlformats.org/officeDocument/2006/relationships/image" Target="../media/image31.png"/><Relationship Id="rId19" Type="http://schemas.openxmlformats.org/officeDocument/2006/relationships/image" Target="../media/image40.jpeg"/><Relationship Id="rId31" Type="http://schemas.openxmlformats.org/officeDocument/2006/relationships/image" Target="../media/image51.jpeg"/><Relationship Id="rId4" Type="http://schemas.openxmlformats.org/officeDocument/2006/relationships/image" Target="../media/image25.png"/><Relationship Id="rId9" Type="http://schemas.openxmlformats.org/officeDocument/2006/relationships/image" Target="../media/image30.png"/><Relationship Id="rId14" Type="http://schemas.openxmlformats.org/officeDocument/2006/relationships/image" Target="../media/image35.jpeg"/><Relationship Id="rId22" Type="http://schemas.openxmlformats.org/officeDocument/2006/relationships/image" Target="../media/image43.gif"/><Relationship Id="rId27" Type="http://schemas.openxmlformats.org/officeDocument/2006/relationships/image" Target="../media/image48.jpeg"/><Relationship Id="rId30" Type="http://schemas.openxmlformats.org/officeDocument/2006/relationships/image" Target="../media/image50.png"/><Relationship Id="rId35" Type="http://schemas.openxmlformats.org/officeDocument/2006/relationships/image" Target="../media/image5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438400"/>
            <a:ext cx="8458200" cy="2381251"/>
          </a:xfrm>
        </p:spPr>
        <p:txBody>
          <a:bodyPr>
            <a:noAutofit/>
          </a:bodyPr>
          <a:lstStyle/>
          <a:p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GB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GB" sz="4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US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Helix Nebula The Science Cloud</a:t>
            </a:r>
            <a: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US" sz="3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4038600"/>
            <a:ext cx="8077200" cy="2057400"/>
          </a:xfrm>
        </p:spPr>
        <p:txBody>
          <a:bodyPr>
            <a:noAutofit/>
          </a:bodyPr>
          <a:lstStyle/>
          <a:p>
            <a:endParaRPr lang="en-GB" sz="2000" dirty="0"/>
          </a:p>
          <a:p>
            <a:r>
              <a:rPr lang="en-US" sz="2400" b="1" dirty="0" smtClean="0"/>
              <a:t>CERN – </a:t>
            </a:r>
            <a:r>
              <a:rPr lang="en-US" sz="2400" b="1" dirty="0" smtClean="0"/>
              <a:t>13</a:t>
            </a:r>
            <a:r>
              <a:rPr lang="en-US" sz="2400" b="1" dirty="0"/>
              <a:t> </a:t>
            </a:r>
            <a:r>
              <a:rPr lang="en-US" sz="2400" b="1" dirty="0" smtClean="0"/>
              <a:t>June</a:t>
            </a:r>
            <a:r>
              <a:rPr lang="en-US" sz="2400" b="1" dirty="0" smtClean="0"/>
              <a:t> </a:t>
            </a:r>
            <a:r>
              <a:rPr lang="en-US" sz="2400" b="1" dirty="0" smtClean="0"/>
              <a:t>2014</a:t>
            </a:r>
            <a:endParaRPr lang="en-GB" sz="1600" b="1" dirty="0"/>
          </a:p>
          <a:p>
            <a:endParaRPr lang="en-GB" sz="1100" dirty="0"/>
          </a:p>
          <a:p>
            <a:r>
              <a:rPr lang="en-GB" sz="1400" dirty="0"/>
              <a:t> </a:t>
            </a:r>
            <a:r>
              <a:rPr lang="en-GB" sz="1800" b="1" dirty="0" smtClean="0"/>
              <a:t>Alberto Di MEGLIO on behalf of Bob </a:t>
            </a:r>
            <a:r>
              <a:rPr lang="en-GB" sz="1800" b="1" dirty="0" smtClean="0"/>
              <a:t>Jones (</a:t>
            </a:r>
            <a:r>
              <a:rPr lang="en-GB" sz="1800" b="1" dirty="0"/>
              <a:t>CERN</a:t>
            </a:r>
            <a:r>
              <a:rPr lang="en-GB" sz="1800" b="1" dirty="0" smtClean="0"/>
              <a:t>)</a:t>
            </a:r>
            <a:endParaRPr lang="en-GB" sz="1800" dirty="0" smtClean="0"/>
          </a:p>
        </p:txBody>
      </p:sp>
      <p:pic>
        <p:nvPicPr>
          <p:cNvPr id="4" name="Picture 4" descr="http://design-guidelines.web.cern.ch/sites/design-guidelines.web.cern.ch/files/u6/shado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994" y="381000"/>
            <a:ext cx="1734206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ooter Placeholder 1"/>
          <p:cNvSpPr txBox="1">
            <a:spLocks/>
          </p:cNvSpPr>
          <p:nvPr/>
        </p:nvSpPr>
        <p:spPr>
          <a:xfrm>
            <a:off x="611560" y="5638256"/>
            <a:ext cx="7704856" cy="106908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0" hangingPunct="0"/>
            <a:endParaRPr lang="en-US" sz="8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en-US" sz="8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en-US" sz="8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en-US" sz="8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en-US" sz="8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endParaRPr lang="en-US" sz="800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hangingPunct="0"/>
            <a:r>
              <a:rPr lang="en-US" sz="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This document produced by </a:t>
            </a:r>
            <a:r>
              <a:rPr lang="en-US" sz="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Members of the Helix Nebula consortium</a:t>
            </a:r>
            <a:r>
              <a:rPr lang="en-US" sz="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is licensed under a </a:t>
            </a:r>
            <a:r>
              <a:rPr lang="en-US" sz="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Creative Commons Attribution 3.0 </a:t>
            </a:r>
            <a:r>
              <a:rPr lang="en-US" sz="800" dirty="0" err="1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Unported</a:t>
            </a:r>
            <a:r>
              <a:rPr lang="en-US" sz="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 License</a:t>
            </a:r>
            <a:r>
              <a:rPr lang="en-US" sz="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br>
              <a:rPr lang="en-US" sz="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en-US" sz="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Permissions beyond the scope of this license may be available at </a:t>
            </a:r>
            <a:r>
              <a:rPr lang="en-US" sz="8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http://helix-nebula.eu/</a:t>
            </a:r>
            <a:r>
              <a:rPr lang="en-US" sz="800" dirty="0" smtClean="0">
                <a:solidFill>
                  <a:srgbClr val="0000F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r>
              <a:rPr lang="en-US" sz="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The Helix Nebula project is co-funded by the European Community Seventh Framework </a:t>
            </a:r>
            <a:r>
              <a:rPr lang="en-US" sz="800" dirty="0" err="1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Programme</a:t>
            </a:r>
            <a:r>
              <a:rPr lang="en-US" sz="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(FP7/2007-2013) under Grant Agreement no 312301</a:t>
            </a:r>
            <a:endParaRPr lang="en-US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 descr="cid:image001.png@01CD7934.333DF090"/>
          <p:cNvPicPr>
            <a:picLocks noChangeAspect="1" noChangeArrowheads="1"/>
          </p:cNvPicPr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086053"/>
            <a:ext cx="838200" cy="295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89993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32017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GB" dirty="0" smtClean="0">
                <a:solidFill>
                  <a:schemeClr val="tx2"/>
                </a:solidFill>
                <a:latin typeface="+mn-lt"/>
              </a:rPr>
              <a:t>There is a broad range of (competing) suppliers involved</a:t>
            </a:r>
            <a:endParaRPr lang="en-GB" dirty="0">
              <a:solidFill>
                <a:schemeClr val="tx2"/>
              </a:solidFill>
              <a:latin typeface="+mn-lt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251891" y="5650173"/>
            <a:ext cx="5732060" cy="40943"/>
          </a:xfrm>
          <a:prstGeom prst="straightConnector1">
            <a:avLst/>
          </a:prstGeom>
          <a:ln w="38100">
            <a:solidFill>
              <a:schemeClr val="tx2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 flipV="1">
            <a:off x="2047255" y="1760562"/>
            <a:ext cx="47766" cy="3698542"/>
          </a:xfrm>
          <a:prstGeom prst="straightConnector1">
            <a:avLst/>
          </a:prstGeom>
          <a:ln w="38100">
            <a:solidFill>
              <a:schemeClr val="tx2"/>
            </a:solidFill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7389217" y="5827594"/>
            <a:ext cx="84029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2000" dirty="0" smtClean="0">
                <a:solidFill>
                  <a:srgbClr val="000000"/>
                </a:solidFill>
                <a:latin typeface="+mn-lt"/>
                <a:cs typeface="Verdana"/>
              </a:rPr>
              <a:t>Large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18739" y="5870812"/>
            <a:ext cx="8274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GB" sz="2000" dirty="0" smtClean="0">
                <a:solidFill>
                  <a:srgbClr val="000000"/>
                </a:solidFill>
                <a:latin typeface="+mn-lt"/>
                <a:cs typeface="Verdana"/>
              </a:rPr>
              <a:t>Small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8374" y="4814427"/>
            <a:ext cx="167866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n-GB" sz="2000" dirty="0" smtClean="0">
                <a:solidFill>
                  <a:srgbClr val="000000"/>
                </a:solidFill>
                <a:latin typeface="+mn-lt"/>
                <a:cs typeface="Verdana"/>
              </a:rPr>
              <a:t>Commodity</a:t>
            </a:r>
            <a:br>
              <a:rPr lang="en-GB" sz="2000" dirty="0" smtClean="0">
                <a:solidFill>
                  <a:srgbClr val="000000"/>
                </a:solidFill>
                <a:latin typeface="+mn-lt"/>
                <a:cs typeface="Verdana"/>
              </a:rPr>
            </a:br>
            <a:r>
              <a:rPr lang="en-GB" sz="2000" dirty="0" smtClean="0">
                <a:solidFill>
                  <a:srgbClr val="000000"/>
                </a:solidFill>
                <a:latin typeface="+mn-lt"/>
                <a:cs typeface="Verdana"/>
              </a:rPr>
              <a:t>infrastructure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63029" y="1583367"/>
            <a:ext cx="9557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n-GB" sz="2000" dirty="0" smtClean="0">
                <a:solidFill>
                  <a:srgbClr val="000000"/>
                </a:solidFill>
                <a:latin typeface="+mn-lt"/>
                <a:cs typeface="Verdana"/>
              </a:rPr>
              <a:t>Added</a:t>
            </a:r>
            <a:br>
              <a:rPr lang="en-GB" sz="2000" dirty="0" smtClean="0">
                <a:solidFill>
                  <a:srgbClr val="000000"/>
                </a:solidFill>
                <a:latin typeface="+mn-lt"/>
                <a:cs typeface="Verdana"/>
              </a:rPr>
            </a:br>
            <a:r>
              <a:rPr lang="en-GB" sz="2000" dirty="0" smtClean="0">
                <a:solidFill>
                  <a:srgbClr val="000000"/>
                </a:solidFill>
                <a:latin typeface="+mn-lt"/>
                <a:cs typeface="Verdana"/>
              </a:rPr>
              <a:t>value/</a:t>
            </a:r>
            <a:br>
              <a:rPr lang="en-GB" sz="2000" dirty="0" smtClean="0">
                <a:solidFill>
                  <a:srgbClr val="000000"/>
                </a:solidFill>
                <a:latin typeface="+mn-lt"/>
                <a:cs typeface="Verdana"/>
              </a:rPr>
            </a:br>
            <a:r>
              <a:rPr lang="en-GB" sz="2000" dirty="0" smtClean="0">
                <a:solidFill>
                  <a:srgbClr val="000000"/>
                </a:solidFill>
                <a:latin typeface="+mn-lt"/>
                <a:cs typeface="Verdana"/>
              </a:rPr>
              <a:t>people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4810" y="3902302"/>
            <a:ext cx="145264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n-GB" sz="2000" dirty="0" smtClean="0">
                <a:solidFill>
                  <a:srgbClr val="000000"/>
                </a:solidFill>
                <a:latin typeface="+mn-lt"/>
                <a:cs typeface="Verdana"/>
              </a:rPr>
              <a:t>Data and</a:t>
            </a:r>
            <a:br>
              <a:rPr lang="en-GB" sz="2000" dirty="0" smtClean="0">
                <a:solidFill>
                  <a:srgbClr val="000000"/>
                </a:solidFill>
                <a:latin typeface="+mn-lt"/>
                <a:cs typeface="Verdana"/>
              </a:rPr>
            </a:br>
            <a:r>
              <a:rPr lang="en-GB" sz="2000" dirty="0" smtClean="0">
                <a:solidFill>
                  <a:srgbClr val="000000"/>
                </a:solidFill>
                <a:latin typeface="+mn-lt"/>
                <a:cs typeface="Verdana"/>
              </a:rPr>
              <a:t>information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4761" y="2771333"/>
            <a:ext cx="116269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914400"/>
            <a:r>
              <a:rPr lang="en-GB" sz="2000" dirty="0" smtClean="0">
                <a:solidFill>
                  <a:srgbClr val="000000"/>
                </a:solidFill>
                <a:latin typeface="+mn-lt"/>
                <a:cs typeface="Verdana"/>
              </a:rPr>
              <a:t>Niche</a:t>
            </a:r>
            <a:br>
              <a:rPr lang="en-GB" sz="2000" dirty="0" smtClean="0">
                <a:solidFill>
                  <a:srgbClr val="000000"/>
                </a:solidFill>
                <a:latin typeface="+mn-lt"/>
                <a:cs typeface="Verdana"/>
              </a:rPr>
            </a:br>
            <a:r>
              <a:rPr lang="en-GB" sz="2000" dirty="0" smtClean="0">
                <a:solidFill>
                  <a:srgbClr val="000000"/>
                </a:solidFill>
                <a:latin typeface="+mn-lt"/>
                <a:cs typeface="Verdana"/>
              </a:rPr>
              <a:t>offerings</a:t>
            </a:r>
          </a:p>
        </p:txBody>
      </p:sp>
      <p:sp>
        <p:nvSpPr>
          <p:cNvPr id="16" name="Oval 15"/>
          <p:cNvSpPr/>
          <p:nvPr/>
        </p:nvSpPr>
        <p:spPr>
          <a:xfrm>
            <a:off x="6525431" y="1547846"/>
            <a:ext cx="1460310" cy="3862746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17" name="Oval 16"/>
          <p:cNvSpPr/>
          <p:nvPr/>
        </p:nvSpPr>
        <p:spPr>
          <a:xfrm>
            <a:off x="5841242" y="1583368"/>
            <a:ext cx="1414344" cy="3044208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18" name="Oval 17"/>
          <p:cNvSpPr/>
          <p:nvPr/>
        </p:nvSpPr>
        <p:spPr>
          <a:xfrm>
            <a:off x="3916909" y="2599030"/>
            <a:ext cx="730155" cy="835926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19" name="Oval 18"/>
          <p:cNvSpPr/>
          <p:nvPr/>
        </p:nvSpPr>
        <p:spPr>
          <a:xfrm>
            <a:off x="2429303" y="1876508"/>
            <a:ext cx="393851" cy="353943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20" name="Oval 19"/>
          <p:cNvSpPr/>
          <p:nvPr/>
        </p:nvSpPr>
        <p:spPr>
          <a:xfrm>
            <a:off x="2442948" y="2771334"/>
            <a:ext cx="818866" cy="1856242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4901587" y="3791649"/>
            <a:ext cx="1653652" cy="1671851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3016154" y="1969974"/>
            <a:ext cx="491321" cy="52095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23" name="Oval 22"/>
          <p:cNvSpPr/>
          <p:nvPr/>
        </p:nvSpPr>
        <p:spPr>
          <a:xfrm>
            <a:off x="2770493" y="3657927"/>
            <a:ext cx="982641" cy="969647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3820238" y="3780669"/>
            <a:ext cx="1297683" cy="167185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/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4880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>
                <a:solidFill>
                  <a:schemeClr val="tx2"/>
                </a:solidFill>
              </a:rPr>
              <a:t>Many-to-many relationship matrix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684837"/>
            <a:ext cx="8229600" cy="5635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Each supplier </a:t>
            </a:r>
            <a:r>
              <a:rPr lang="en-US" dirty="0" smtClean="0"/>
              <a:t>has </a:t>
            </a:r>
            <a:r>
              <a:rPr lang="en-US" dirty="0" smtClean="0"/>
              <a:t>a working cloud service, but they </a:t>
            </a:r>
            <a:r>
              <a:rPr lang="en-US" dirty="0" smtClean="0"/>
              <a:t>are</a:t>
            </a:r>
            <a:r>
              <a:rPr lang="en-US" dirty="0" smtClean="0"/>
              <a:t> </a:t>
            </a:r>
            <a:r>
              <a:rPr lang="en-US" dirty="0" smtClean="0"/>
              <a:t>all different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2741296" y="1371600"/>
            <a:ext cx="1250067" cy="792088"/>
            <a:chOff x="2250814" y="188640"/>
            <a:chExt cx="1250067" cy="792088"/>
          </a:xfrm>
        </p:grpSpPr>
        <p:sp>
          <p:nvSpPr>
            <p:cNvPr id="5" name="Rectangle 4"/>
            <p:cNvSpPr/>
            <p:nvPr/>
          </p:nvSpPr>
          <p:spPr>
            <a:xfrm>
              <a:off x="2294747" y="188640"/>
              <a:ext cx="120613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0814" y="324727"/>
              <a:ext cx="519913" cy="51991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7911" y="324727"/>
              <a:ext cx="519913" cy="519913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5008" y="324727"/>
              <a:ext cx="519913" cy="519913"/>
            </a:xfrm>
            <a:prstGeom prst="rect">
              <a:avLst/>
            </a:prstGeom>
          </p:spPr>
        </p:pic>
      </p:grpSp>
      <p:grpSp>
        <p:nvGrpSpPr>
          <p:cNvPr id="9" name="Group 8"/>
          <p:cNvGrpSpPr/>
          <p:nvPr/>
        </p:nvGrpSpPr>
        <p:grpSpPr>
          <a:xfrm>
            <a:off x="4316471" y="1371600"/>
            <a:ext cx="1250067" cy="792088"/>
            <a:chOff x="2250814" y="188640"/>
            <a:chExt cx="1250067" cy="792088"/>
          </a:xfrm>
        </p:grpSpPr>
        <p:sp>
          <p:nvSpPr>
            <p:cNvPr id="10" name="Rectangle 9"/>
            <p:cNvSpPr/>
            <p:nvPr/>
          </p:nvSpPr>
          <p:spPr>
            <a:xfrm>
              <a:off x="2294747" y="188640"/>
              <a:ext cx="120613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0814" y="324727"/>
              <a:ext cx="519913" cy="519913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7911" y="324727"/>
              <a:ext cx="519913" cy="519913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5008" y="324727"/>
              <a:ext cx="519913" cy="519913"/>
            </a:xfrm>
            <a:prstGeom prst="rect">
              <a:avLst/>
            </a:prstGeom>
          </p:spPr>
        </p:pic>
      </p:grpSp>
      <p:grpSp>
        <p:nvGrpSpPr>
          <p:cNvPr id="14" name="Group 13"/>
          <p:cNvGrpSpPr/>
          <p:nvPr/>
        </p:nvGrpSpPr>
        <p:grpSpPr>
          <a:xfrm>
            <a:off x="5891646" y="1371600"/>
            <a:ext cx="1250067" cy="792088"/>
            <a:chOff x="2250814" y="188640"/>
            <a:chExt cx="1250067" cy="792088"/>
          </a:xfrm>
        </p:grpSpPr>
        <p:sp>
          <p:nvSpPr>
            <p:cNvPr id="15" name="Rectangle 14"/>
            <p:cNvSpPr/>
            <p:nvPr/>
          </p:nvSpPr>
          <p:spPr>
            <a:xfrm>
              <a:off x="2294747" y="188640"/>
              <a:ext cx="120613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50814" y="324727"/>
              <a:ext cx="519913" cy="519913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7911" y="324727"/>
              <a:ext cx="519913" cy="519913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85008" y="324727"/>
              <a:ext cx="519913" cy="519913"/>
            </a:xfrm>
            <a:prstGeom prst="rect">
              <a:avLst/>
            </a:prstGeom>
          </p:spPr>
        </p:pic>
      </p:grpSp>
      <p:sp>
        <p:nvSpPr>
          <p:cNvPr id="24" name="TextBox 23"/>
          <p:cNvSpPr txBox="1"/>
          <p:nvPr/>
        </p:nvSpPr>
        <p:spPr>
          <a:xfrm>
            <a:off x="814010" y="1371600"/>
            <a:ext cx="12899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Customers, </a:t>
            </a:r>
            <a:br>
              <a:rPr lang="en-GB" dirty="0" smtClean="0"/>
            </a:br>
            <a:r>
              <a:rPr lang="en-GB" dirty="0" smtClean="0"/>
              <a:t>users</a:t>
            </a:r>
            <a:endParaRPr lang="en-GB" dirty="0"/>
          </a:p>
        </p:txBody>
      </p:sp>
      <p:grpSp>
        <p:nvGrpSpPr>
          <p:cNvPr id="30" name="Group 29"/>
          <p:cNvGrpSpPr/>
          <p:nvPr/>
        </p:nvGrpSpPr>
        <p:grpSpPr>
          <a:xfrm>
            <a:off x="2398186" y="4654416"/>
            <a:ext cx="1206134" cy="792088"/>
            <a:chOff x="2357754" y="5805264"/>
            <a:chExt cx="1206134" cy="792088"/>
          </a:xfrm>
        </p:grpSpPr>
        <p:sp>
          <p:nvSpPr>
            <p:cNvPr id="31" name="Rectangle 30"/>
            <p:cNvSpPr/>
            <p:nvPr/>
          </p:nvSpPr>
          <p:spPr>
            <a:xfrm>
              <a:off x="2357754" y="5805264"/>
              <a:ext cx="120613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483768" y="5868952"/>
              <a:ext cx="648072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dirty="0" smtClean="0">
                  <a:solidFill>
                    <a:schemeClr val="accent2"/>
                  </a:solidFill>
                </a:rPr>
                <a:t>Front-end</a:t>
              </a:r>
              <a:endParaRPr lang="en-GB" sz="700" dirty="0">
                <a:solidFill>
                  <a:schemeClr val="accent2"/>
                </a:solidFill>
              </a:endParaRPr>
            </a:p>
          </p:txBody>
        </p:sp>
        <p:sp>
          <p:nvSpPr>
            <p:cNvPr id="33" name="Flowchart: Magnetic Disk 32"/>
            <p:cNvSpPr/>
            <p:nvPr/>
          </p:nvSpPr>
          <p:spPr>
            <a:xfrm>
              <a:off x="3131840" y="6191939"/>
              <a:ext cx="216024" cy="288032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Cube 33"/>
            <p:cNvSpPr/>
            <p:nvPr/>
          </p:nvSpPr>
          <p:spPr>
            <a:xfrm>
              <a:off x="2612353" y="6093296"/>
              <a:ext cx="288032" cy="3866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3838346" y="4654416"/>
            <a:ext cx="1206134" cy="792088"/>
            <a:chOff x="2357754" y="5805264"/>
            <a:chExt cx="1206134" cy="792088"/>
          </a:xfrm>
        </p:grpSpPr>
        <p:sp>
          <p:nvSpPr>
            <p:cNvPr id="36" name="Rectangle 35"/>
            <p:cNvSpPr/>
            <p:nvPr/>
          </p:nvSpPr>
          <p:spPr>
            <a:xfrm>
              <a:off x="2357754" y="5805264"/>
              <a:ext cx="120613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483768" y="5868952"/>
              <a:ext cx="648072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dirty="0" smtClean="0">
                  <a:solidFill>
                    <a:schemeClr val="accent2"/>
                  </a:solidFill>
                </a:rPr>
                <a:t>Front-end</a:t>
              </a:r>
              <a:endParaRPr lang="en-GB" sz="700" dirty="0">
                <a:solidFill>
                  <a:schemeClr val="accent2"/>
                </a:solidFill>
              </a:endParaRPr>
            </a:p>
          </p:txBody>
        </p:sp>
        <p:sp>
          <p:nvSpPr>
            <p:cNvPr id="38" name="Flowchart: Magnetic Disk 37"/>
            <p:cNvSpPr/>
            <p:nvPr/>
          </p:nvSpPr>
          <p:spPr>
            <a:xfrm>
              <a:off x="3131840" y="6191939"/>
              <a:ext cx="216024" cy="288032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Cube 38"/>
            <p:cNvSpPr/>
            <p:nvPr/>
          </p:nvSpPr>
          <p:spPr>
            <a:xfrm>
              <a:off x="2612353" y="6093296"/>
              <a:ext cx="288032" cy="3866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5278506" y="4654416"/>
            <a:ext cx="1206134" cy="792088"/>
            <a:chOff x="2357754" y="5805264"/>
            <a:chExt cx="1206134" cy="792088"/>
          </a:xfrm>
        </p:grpSpPr>
        <p:sp>
          <p:nvSpPr>
            <p:cNvPr id="41" name="Rectangle 40"/>
            <p:cNvSpPr/>
            <p:nvPr/>
          </p:nvSpPr>
          <p:spPr>
            <a:xfrm>
              <a:off x="2357754" y="5805264"/>
              <a:ext cx="120613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2483768" y="5868952"/>
              <a:ext cx="648072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dirty="0" smtClean="0">
                  <a:solidFill>
                    <a:schemeClr val="accent2"/>
                  </a:solidFill>
                </a:rPr>
                <a:t>Front-end</a:t>
              </a:r>
              <a:endParaRPr lang="en-GB" sz="700" dirty="0">
                <a:solidFill>
                  <a:schemeClr val="accent2"/>
                </a:solidFill>
              </a:endParaRPr>
            </a:p>
          </p:txBody>
        </p:sp>
        <p:sp>
          <p:nvSpPr>
            <p:cNvPr id="43" name="Flowchart: Magnetic Disk 42"/>
            <p:cNvSpPr/>
            <p:nvPr/>
          </p:nvSpPr>
          <p:spPr>
            <a:xfrm>
              <a:off x="3131840" y="6191939"/>
              <a:ext cx="216024" cy="288032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Cube 43"/>
            <p:cNvSpPr/>
            <p:nvPr/>
          </p:nvSpPr>
          <p:spPr>
            <a:xfrm>
              <a:off x="2612353" y="6093296"/>
              <a:ext cx="288032" cy="3866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6718666" y="4654416"/>
            <a:ext cx="1206134" cy="792088"/>
            <a:chOff x="2357754" y="5805264"/>
            <a:chExt cx="1206134" cy="792088"/>
          </a:xfrm>
        </p:grpSpPr>
        <p:sp>
          <p:nvSpPr>
            <p:cNvPr id="46" name="Rectangle 45"/>
            <p:cNvSpPr/>
            <p:nvPr/>
          </p:nvSpPr>
          <p:spPr>
            <a:xfrm>
              <a:off x="2357754" y="5805264"/>
              <a:ext cx="120613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483768" y="5868952"/>
              <a:ext cx="648072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700" dirty="0" smtClean="0">
                  <a:solidFill>
                    <a:schemeClr val="accent2"/>
                  </a:solidFill>
                </a:rPr>
                <a:t>Front-end</a:t>
              </a:r>
              <a:endParaRPr lang="en-GB" sz="700" dirty="0">
                <a:solidFill>
                  <a:schemeClr val="accent2"/>
                </a:solidFill>
              </a:endParaRPr>
            </a:p>
          </p:txBody>
        </p:sp>
        <p:sp>
          <p:nvSpPr>
            <p:cNvPr id="48" name="Flowchart: Magnetic Disk 47"/>
            <p:cNvSpPr/>
            <p:nvPr/>
          </p:nvSpPr>
          <p:spPr>
            <a:xfrm>
              <a:off x="3131840" y="6191939"/>
              <a:ext cx="216024" cy="288032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9" name="Cube 48"/>
            <p:cNvSpPr/>
            <p:nvPr/>
          </p:nvSpPr>
          <p:spPr>
            <a:xfrm>
              <a:off x="2612353" y="6093296"/>
              <a:ext cx="288032" cy="3866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61" name="TextBox 60"/>
          <p:cNvSpPr txBox="1"/>
          <p:nvPr/>
        </p:nvSpPr>
        <p:spPr>
          <a:xfrm>
            <a:off x="792193" y="4718104"/>
            <a:ext cx="1100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Suppliers,</a:t>
            </a:r>
            <a:br>
              <a:rPr lang="en-GB" dirty="0" smtClean="0"/>
            </a:br>
            <a:r>
              <a:rPr lang="en-GB" dirty="0" smtClean="0"/>
              <a:t>providers</a:t>
            </a:r>
            <a:endParaRPr lang="en-GB" dirty="0"/>
          </a:p>
        </p:txBody>
      </p:sp>
      <p:cxnSp>
        <p:nvCxnSpPr>
          <p:cNvPr id="62" name="Straight Connector 61"/>
          <p:cNvCxnSpPr>
            <a:stCxn id="5" idx="2"/>
            <a:endCxn id="31" idx="0"/>
          </p:cNvCxnSpPr>
          <p:nvPr/>
        </p:nvCxnSpPr>
        <p:spPr>
          <a:xfrm flipH="1">
            <a:off x="3001253" y="2163688"/>
            <a:ext cx="387043" cy="2490728"/>
          </a:xfrm>
          <a:prstGeom prst="line">
            <a:avLst/>
          </a:prstGeom>
          <a:ln w="76200" cmpd="tri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>
            <a:stCxn id="10" idx="2"/>
            <a:endCxn id="36" idx="0"/>
          </p:cNvCxnSpPr>
          <p:nvPr/>
        </p:nvCxnSpPr>
        <p:spPr>
          <a:xfrm flipH="1">
            <a:off x="4441413" y="2163688"/>
            <a:ext cx="522058" cy="2490728"/>
          </a:xfrm>
          <a:prstGeom prst="line">
            <a:avLst/>
          </a:prstGeom>
          <a:ln w="76200" cmpd="dbl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>
            <a:stCxn id="15" idx="2"/>
            <a:endCxn id="41" idx="0"/>
          </p:cNvCxnSpPr>
          <p:nvPr/>
        </p:nvCxnSpPr>
        <p:spPr>
          <a:xfrm flipH="1">
            <a:off x="5881573" y="2163688"/>
            <a:ext cx="657073" cy="2490728"/>
          </a:xfrm>
          <a:prstGeom prst="line">
            <a:avLst/>
          </a:prstGeom>
          <a:ln w="76200" cmpd="sng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>
            <a:stCxn id="5" idx="2"/>
            <a:endCxn id="36" idx="0"/>
          </p:cNvCxnSpPr>
          <p:nvPr/>
        </p:nvCxnSpPr>
        <p:spPr>
          <a:xfrm>
            <a:off x="3388296" y="2163688"/>
            <a:ext cx="1053117" cy="2490728"/>
          </a:xfrm>
          <a:prstGeom prst="line">
            <a:avLst/>
          </a:prstGeom>
          <a:ln w="76200" cmpd="dbl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>
            <a:stCxn id="10" idx="2"/>
            <a:endCxn id="41" idx="0"/>
          </p:cNvCxnSpPr>
          <p:nvPr/>
        </p:nvCxnSpPr>
        <p:spPr>
          <a:xfrm>
            <a:off x="4963471" y="2163688"/>
            <a:ext cx="918102" cy="2490728"/>
          </a:xfrm>
          <a:prstGeom prst="line">
            <a:avLst/>
          </a:prstGeom>
          <a:ln w="76200" cmpd="sng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>
            <a:stCxn id="10" idx="2"/>
            <a:endCxn id="46" idx="0"/>
          </p:cNvCxnSpPr>
          <p:nvPr/>
        </p:nvCxnSpPr>
        <p:spPr>
          <a:xfrm>
            <a:off x="4963471" y="2163688"/>
            <a:ext cx="2358262" cy="2490728"/>
          </a:xfrm>
          <a:prstGeom prst="line">
            <a:avLst/>
          </a:prstGeom>
          <a:ln w="76200" cmpd="thickThin">
            <a:solidFill>
              <a:schemeClr val="accent5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>
            <a:stCxn id="15" idx="2"/>
            <a:endCxn id="36" idx="0"/>
          </p:cNvCxnSpPr>
          <p:nvPr/>
        </p:nvCxnSpPr>
        <p:spPr>
          <a:xfrm flipH="1">
            <a:off x="4441413" y="2163688"/>
            <a:ext cx="2097233" cy="2490728"/>
          </a:xfrm>
          <a:prstGeom prst="line">
            <a:avLst/>
          </a:prstGeom>
          <a:ln w="76200" cmpd="dbl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>
            <a:stCxn id="10" idx="2"/>
            <a:endCxn id="31" idx="0"/>
          </p:cNvCxnSpPr>
          <p:nvPr/>
        </p:nvCxnSpPr>
        <p:spPr>
          <a:xfrm flipH="1">
            <a:off x="3001253" y="2163688"/>
            <a:ext cx="1962218" cy="2490728"/>
          </a:xfrm>
          <a:prstGeom prst="line">
            <a:avLst/>
          </a:prstGeom>
          <a:ln w="76200" cmpd="tri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endCxn id="41" idx="0"/>
          </p:cNvCxnSpPr>
          <p:nvPr/>
        </p:nvCxnSpPr>
        <p:spPr>
          <a:xfrm>
            <a:off x="3435446" y="2163688"/>
            <a:ext cx="2446127" cy="2490728"/>
          </a:xfrm>
          <a:prstGeom prst="line">
            <a:avLst/>
          </a:prstGeom>
          <a:ln w="76200" cmpd="sng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>
            <a:stCxn id="15" idx="2"/>
            <a:endCxn id="46" idx="0"/>
          </p:cNvCxnSpPr>
          <p:nvPr/>
        </p:nvCxnSpPr>
        <p:spPr>
          <a:xfrm>
            <a:off x="6538646" y="2163688"/>
            <a:ext cx="783087" cy="2490728"/>
          </a:xfrm>
          <a:prstGeom prst="line">
            <a:avLst/>
          </a:prstGeom>
          <a:ln w="76200" cmpd="thickThin">
            <a:solidFill>
              <a:schemeClr val="accent5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>
            <a:stCxn id="5" idx="2"/>
            <a:endCxn id="46" idx="0"/>
          </p:cNvCxnSpPr>
          <p:nvPr/>
        </p:nvCxnSpPr>
        <p:spPr>
          <a:xfrm>
            <a:off x="3388296" y="2163688"/>
            <a:ext cx="3933437" cy="2490728"/>
          </a:xfrm>
          <a:prstGeom prst="line">
            <a:avLst/>
          </a:prstGeom>
          <a:ln w="76200" cmpd="thickThin">
            <a:solidFill>
              <a:schemeClr val="accent5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>
            <a:stCxn id="15" idx="2"/>
            <a:endCxn id="31" idx="0"/>
          </p:cNvCxnSpPr>
          <p:nvPr/>
        </p:nvCxnSpPr>
        <p:spPr>
          <a:xfrm flipH="1">
            <a:off x="3001253" y="2163688"/>
            <a:ext cx="3537393" cy="2490728"/>
          </a:xfrm>
          <a:prstGeom prst="line">
            <a:avLst/>
          </a:prstGeom>
          <a:ln w="76200" cmpd="tri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89253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946568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dirty="0" smtClean="0">
                <a:solidFill>
                  <a:schemeClr val="tx2"/>
                </a:solidFill>
              </a:rPr>
              <a:t>Helix Nebula Blue Box services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33" name="Cloud"/>
          <p:cNvSpPr>
            <a:spLocks noChangeAspect="1" noEditPoints="1" noChangeArrowheads="1"/>
          </p:cNvSpPr>
          <p:nvPr/>
        </p:nvSpPr>
        <p:spPr bwMode="auto">
          <a:xfrm>
            <a:off x="341131" y="3357639"/>
            <a:ext cx="2078709" cy="229925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en-GB" sz="1400" dirty="0" smtClean="0"/>
              <a:t>Atos Canopy</a:t>
            </a:r>
            <a:endParaRPr lang="en-GB" sz="1400" dirty="0"/>
          </a:p>
        </p:txBody>
      </p:sp>
      <p:sp>
        <p:nvSpPr>
          <p:cNvPr id="134" name="Cloud"/>
          <p:cNvSpPr>
            <a:spLocks noChangeAspect="1" noEditPoints="1" noChangeArrowheads="1"/>
          </p:cNvSpPr>
          <p:nvPr/>
        </p:nvSpPr>
        <p:spPr bwMode="auto">
          <a:xfrm>
            <a:off x="2511138" y="3357638"/>
            <a:ext cx="2078709" cy="229925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GB" sz="1400" dirty="0" smtClean="0">
                <a:solidFill>
                  <a:srgbClr val="000000"/>
                </a:solidFill>
              </a:rPr>
              <a:t>CloudSigma</a:t>
            </a:r>
            <a:endParaRPr lang="en-GB" sz="1400" dirty="0">
              <a:solidFill>
                <a:srgbClr val="000000"/>
              </a:solidFill>
            </a:endParaRPr>
          </a:p>
        </p:txBody>
      </p:sp>
      <p:sp>
        <p:nvSpPr>
          <p:cNvPr id="135" name="Cloud"/>
          <p:cNvSpPr>
            <a:spLocks noChangeAspect="1" noEditPoints="1" noChangeArrowheads="1"/>
          </p:cNvSpPr>
          <p:nvPr/>
        </p:nvSpPr>
        <p:spPr bwMode="auto">
          <a:xfrm>
            <a:off x="6755641" y="3357637"/>
            <a:ext cx="2078709" cy="229925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36000" tIns="45720" rIns="36000" bIns="45720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GB" sz="1400" dirty="0" smtClean="0">
                <a:solidFill>
                  <a:srgbClr val="000000"/>
                </a:solidFill>
              </a:rPr>
              <a:t>T-Systems</a:t>
            </a:r>
            <a:endParaRPr lang="en-GB" sz="1400" dirty="0">
              <a:solidFill>
                <a:srgbClr val="000000"/>
              </a:solidFill>
            </a:endParaRPr>
          </a:p>
        </p:txBody>
      </p:sp>
      <p:grpSp>
        <p:nvGrpSpPr>
          <p:cNvPr id="136" name="Group 135"/>
          <p:cNvGrpSpPr/>
          <p:nvPr/>
        </p:nvGrpSpPr>
        <p:grpSpPr>
          <a:xfrm>
            <a:off x="7123892" y="4195134"/>
            <a:ext cx="1325882" cy="963316"/>
            <a:chOff x="2357754" y="5805264"/>
            <a:chExt cx="1206134" cy="792088"/>
          </a:xfrm>
        </p:grpSpPr>
        <p:sp>
          <p:nvSpPr>
            <p:cNvPr id="137" name="Rectangle 136"/>
            <p:cNvSpPr/>
            <p:nvPr/>
          </p:nvSpPr>
          <p:spPr>
            <a:xfrm>
              <a:off x="2357754" y="5805264"/>
              <a:ext cx="120613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38" name="Rectangle 137"/>
            <p:cNvSpPr/>
            <p:nvPr/>
          </p:nvSpPr>
          <p:spPr>
            <a:xfrm>
              <a:off x="2483768" y="5868952"/>
              <a:ext cx="648072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" dirty="0" smtClean="0">
                  <a:solidFill>
                    <a:schemeClr val="accent2"/>
                  </a:solidFill>
                </a:rPr>
                <a:t>Front-end</a:t>
              </a:r>
              <a:endParaRPr lang="en-GB" sz="400" dirty="0">
                <a:solidFill>
                  <a:schemeClr val="accent2"/>
                </a:solidFill>
              </a:endParaRPr>
            </a:p>
          </p:txBody>
        </p:sp>
        <p:sp>
          <p:nvSpPr>
            <p:cNvPr id="139" name="Flowchart: Magnetic Disk 138"/>
            <p:cNvSpPr/>
            <p:nvPr/>
          </p:nvSpPr>
          <p:spPr>
            <a:xfrm>
              <a:off x="3131840" y="6191939"/>
              <a:ext cx="216024" cy="288032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0" name="Cube 139"/>
            <p:cNvSpPr/>
            <p:nvPr/>
          </p:nvSpPr>
          <p:spPr>
            <a:xfrm>
              <a:off x="2612353" y="6093296"/>
              <a:ext cx="288032" cy="3866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grpSp>
        <p:nvGrpSpPr>
          <p:cNvPr id="141" name="Group 140"/>
          <p:cNvGrpSpPr/>
          <p:nvPr/>
        </p:nvGrpSpPr>
        <p:grpSpPr>
          <a:xfrm>
            <a:off x="709382" y="4206603"/>
            <a:ext cx="1325882" cy="963316"/>
            <a:chOff x="2357754" y="5805264"/>
            <a:chExt cx="1206134" cy="792088"/>
          </a:xfrm>
        </p:grpSpPr>
        <p:sp>
          <p:nvSpPr>
            <p:cNvPr id="142" name="Rectangle 141"/>
            <p:cNvSpPr/>
            <p:nvPr/>
          </p:nvSpPr>
          <p:spPr>
            <a:xfrm>
              <a:off x="2357754" y="5805264"/>
              <a:ext cx="120613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3" name="Rectangle 142"/>
            <p:cNvSpPr/>
            <p:nvPr/>
          </p:nvSpPr>
          <p:spPr>
            <a:xfrm>
              <a:off x="2483768" y="5868952"/>
              <a:ext cx="648072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" dirty="0" smtClean="0">
                  <a:solidFill>
                    <a:schemeClr val="accent2"/>
                  </a:solidFill>
                </a:rPr>
                <a:t>Front-end</a:t>
              </a:r>
              <a:endParaRPr lang="en-GB" sz="400" dirty="0">
                <a:solidFill>
                  <a:schemeClr val="accent2"/>
                </a:solidFill>
              </a:endParaRPr>
            </a:p>
          </p:txBody>
        </p:sp>
        <p:sp>
          <p:nvSpPr>
            <p:cNvPr id="144" name="Flowchart: Magnetic Disk 143"/>
            <p:cNvSpPr/>
            <p:nvPr/>
          </p:nvSpPr>
          <p:spPr>
            <a:xfrm>
              <a:off x="3131840" y="6191939"/>
              <a:ext cx="216024" cy="288032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5" name="Cube 144"/>
            <p:cNvSpPr/>
            <p:nvPr/>
          </p:nvSpPr>
          <p:spPr>
            <a:xfrm>
              <a:off x="2612353" y="6093296"/>
              <a:ext cx="288032" cy="3866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grpSp>
        <p:nvGrpSpPr>
          <p:cNvPr id="146" name="Group 145"/>
          <p:cNvGrpSpPr/>
          <p:nvPr/>
        </p:nvGrpSpPr>
        <p:grpSpPr>
          <a:xfrm>
            <a:off x="2879389" y="4200325"/>
            <a:ext cx="1325882" cy="963316"/>
            <a:chOff x="2357754" y="5805264"/>
            <a:chExt cx="1206134" cy="792088"/>
          </a:xfrm>
        </p:grpSpPr>
        <p:sp>
          <p:nvSpPr>
            <p:cNvPr id="147" name="Rectangle 146"/>
            <p:cNvSpPr/>
            <p:nvPr/>
          </p:nvSpPr>
          <p:spPr>
            <a:xfrm>
              <a:off x="2357754" y="5805264"/>
              <a:ext cx="120613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48" name="Rectangle 147"/>
            <p:cNvSpPr/>
            <p:nvPr/>
          </p:nvSpPr>
          <p:spPr>
            <a:xfrm>
              <a:off x="2483768" y="5868952"/>
              <a:ext cx="648072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" dirty="0" smtClean="0">
                  <a:solidFill>
                    <a:schemeClr val="accent2"/>
                  </a:solidFill>
                </a:rPr>
                <a:t>Front-end</a:t>
              </a:r>
              <a:endParaRPr lang="en-GB" sz="400" dirty="0">
                <a:solidFill>
                  <a:schemeClr val="accent2"/>
                </a:solidFill>
              </a:endParaRPr>
            </a:p>
          </p:txBody>
        </p:sp>
        <p:sp>
          <p:nvSpPr>
            <p:cNvPr id="149" name="Flowchart: Magnetic Disk 148"/>
            <p:cNvSpPr/>
            <p:nvPr/>
          </p:nvSpPr>
          <p:spPr>
            <a:xfrm>
              <a:off x="3131840" y="6191939"/>
              <a:ext cx="216024" cy="288032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0" name="Cube 149"/>
            <p:cNvSpPr/>
            <p:nvPr/>
          </p:nvSpPr>
          <p:spPr>
            <a:xfrm>
              <a:off x="2612353" y="6093296"/>
              <a:ext cx="288032" cy="3866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sp>
        <p:nvSpPr>
          <p:cNvPr id="154" name="Cloud"/>
          <p:cNvSpPr>
            <a:spLocks noChangeAspect="1" noEditPoints="1" noChangeArrowheads="1"/>
          </p:cNvSpPr>
          <p:nvPr/>
        </p:nvSpPr>
        <p:spPr bwMode="auto">
          <a:xfrm>
            <a:off x="4628850" y="3387206"/>
            <a:ext cx="2078709" cy="2299258"/>
          </a:xfrm>
          <a:custGeom>
            <a:avLst/>
            <a:gdLst>
              <a:gd name="T0" fmla="*/ 67 w 21600"/>
              <a:gd name="T1" fmla="*/ 10800 h 21600"/>
              <a:gd name="T2" fmla="*/ 10800 w 21600"/>
              <a:gd name="T3" fmla="*/ 21577 h 21600"/>
              <a:gd name="T4" fmla="*/ 21582 w 21600"/>
              <a:gd name="T5" fmla="*/ 10800 h 21600"/>
              <a:gd name="T6" fmla="*/ 10800 w 21600"/>
              <a:gd name="T7" fmla="*/ 1235 h 21600"/>
              <a:gd name="T8" fmla="*/ 2977 w 21600"/>
              <a:gd name="T9" fmla="*/ 3262 h 21600"/>
              <a:gd name="T10" fmla="*/ 17087 w 21600"/>
              <a:gd name="T11" fmla="*/ 173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-1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0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299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6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6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-1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-1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49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1" y="6774"/>
                  <a:pt x="1922" y="6981"/>
                  <a:pt x="1942" y="7186"/>
                </a:cubicBez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09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bg1"/>
          </a:solidFill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algn="ctr"/>
            <a:r>
              <a:rPr lang="en-GB" sz="1400" dirty="0" smtClean="0">
                <a:solidFill>
                  <a:srgbClr val="000000"/>
                </a:solidFill>
              </a:rPr>
              <a:t>Interoute</a:t>
            </a:r>
            <a:endParaRPr lang="en-GB" sz="1400" dirty="0">
              <a:solidFill>
                <a:srgbClr val="000000"/>
              </a:solidFill>
            </a:endParaRPr>
          </a:p>
        </p:txBody>
      </p:sp>
      <p:grpSp>
        <p:nvGrpSpPr>
          <p:cNvPr id="155" name="Group 154"/>
          <p:cNvGrpSpPr/>
          <p:nvPr/>
        </p:nvGrpSpPr>
        <p:grpSpPr>
          <a:xfrm>
            <a:off x="4997101" y="4188856"/>
            <a:ext cx="1325882" cy="963316"/>
            <a:chOff x="2357754" y="5805264"/>
            <a:chExt cx="1206134" cy="792088"/>
          </a:xfrm>
        </p:grpSpPr>
        <p:sp>
          <p:nvSpPr>
            <p:cNvPr id="156" name="Rectangle 155"/>
            <p:cNvSpPr/>
            <p:nvPr/>
          </p:nvSpPr>
          <p:spPr>
            <a:xfrm>
              <a:off x="2357754" y="5805264"/>
              <a:ext cx="120613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7" name="Rectangle 156"/>
            <p:cNvSpPr/>
            <p:nvPr/>
          </p:nvSpPr>
          <p:spPr>
            <a:xfrm>
              <a:off x="2483768" y="5868952"/>
              <a:ext cx="648072" cy="14401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400" dirty="0" smtClean="0">
                  <a:solidFill>
                    <a:schemeClr val="accent2"/>
                  </a:solidFill>
                </a:rPr>
                <a:t>Front-end</a:t>
              </a:r>
              <a:endParaRPr lang="en-GB" sz="400" dirty="0">
                <a:solidFill>
                  <a:schemeClr val="accent2"/>
                </a:solidFill>
              </a:endParaRPr>
            </a:p>
          </p:txBody>
        </p:sp>
        <p:sp>
          <p:nvSpPr>
            <p:cNvPr id="158" name="Flowchart: Magnetic Disk 157"/>
            <p:cNvSpPr/>
            <p:nvPr/>
          </p:nvSpPr>
          <p:spPr>
            <a:xfrm>
              <a:off x="3131840" y="6191939"/>
              <a:ext cx="216024" cy="288032"/>
            </a:xfrm>
            <a:prstGeom prst="flowChartMagneticDisk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  <p:sp>
          <p:nvSpPr>
            <p:cNvPr id="159" name="Cube 158"/>
            <p:cNvSpPr/>
            <p:nvPr/>
          </p:nvSpPr>
          <p:spPr>
            <a:xfrm>
              <a:off x="2612353" y="6093296"/>
              <a:ext cx="288032" cy="386675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200"/>
            </a:p>
          </p:txBody>
        </p:sp>
      </p:grpSp>
      <p:sp>
        <p:nvSpPr>
          <p:cNvPr id="3" name="Cube 2"/>
          <p:cNvSpPr/>
          <p:nvPr/>
        </p:nvSpPr>
        <p:spPr>
          <a:xfrm>
            <a:off x="3574671" y="1415583"/>
            <a:ext cx="1729566" cy="873457"/>
          </a:xfrm>
          <a:prstGeom prst="cube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SlipStream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4" name="Freeform 3"/>
          <p:cNvSpPr/>
          <p:nvPr/>
        </p:nvSpPr>
        <p:spPr>
          <a:xfrm>
            <a:off x="2035263" y="2289041"/>
            <a:ext cx="1813799" cy="1098165"/>
          </a:xfrm>
          <a:custGeom>
            <a:avLst/>
            <a:gdLst>
              <a:gd name="connsiteX0" fmla="*/ 1119116 w 1119116"/>
              <a:gd name="connsiteY0" fmla="*/ 0 h 941696"/>
              <a:gd name="connsiteX1" fmla="*/ 450376 w 1119116"/>
              <a:gd name="connsiteY1" fmla="*/ 423081 h 941696"/>
              <a:gd name="connsiteX2" fmla="*/ 0 w 1119116"/>
              <a:gd name="connsiteY2" fmla="*/ 941696 h 941696"/>
              <a:gd name="connsiteX3" fmla="*/ 0 w 1119116"/>
              <a:gd name="connsiteY3" fmla="*/ 941696 h 941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9116" h="941696">
                <a:moveTo>
                  <a:pt x="1119116" y="0"/>
                </a:moveTo>
                <a:cubicBezTo>
                  <a:pt x="878005" y="133066"/>
                  <a:pt x="636895" y="266132"/>
                  <a:pt x="450376" y="423081"/>
                </a:cubicBezTo>
                <a:cubicBezTo>
                  <a:pt x="263857" y="580030"/>
                  <a:pt x="0" y="941696"/>
                  <a:pt x="0" y="941696"/>
                </a:cubicBezTo>
                <a:lnTo>
                  <a:pt x="0" y="941696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Freeform 4"/>
          <p:cNvSpPr/>
          <p:nvPr/>
        </p:nvSpPr>
        <p:spPr>
          <a:xfrm flipH="1">
            <a:off x="3760836" y="2289041"/>
            <a:ext cx="444433" cy="1068596"/>
          </a:xfrm>
          <a:custGeom>
            <a:avLst/>
            <a:gdLst>
              <a:gd name="connsiteX0" fmla="*/ 0 w 655093"/>
              <a:gd name="connsiteY0" fmla="*/ 0 h 968991"/>
              <a:gd name="connsiteX1" fmla="*/ 477672 w 655093"/>
              <a:gd name="connsiteY1" fmla="*/ 518614 h 968991"/>
              <a:gd name="connsiteX2" fmla="*/ 655093 w 655093"/>
              <a:gd name="connsiteY2" fmla="*/ 968991 h 968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55093" h="968991">
                <a:moveTo>
                  <a:pt x="0" y="0"/>
                </a:moveTo>
                <a:cubicBezTo>
                  <a:pt x="184245" y="178558"/>
                  <a:pt x="368490" y="357116"/>
                  <a:pt x="477672" y="518614"/>
                </a:cubicBezTo>
                <a:cubicBezTo>
                  <a:pt x="586854" y="680112"/>
                  <a:pt x="620973" y="824551"/>
                  <a:pt x="655093" y="968991"/>
                </a:cubicBez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Freeform 6"/>
          <p:cNvSpPr/>
          <p:nvPr/>
        </p:nvSpPr>
        <p:spPr>
          <a:xfrm>
            <a:off x="4589847" y="2289041"/>
            <a:ext cx="896553" cy="1196394"/>
          </a:xfrm>
          <a:custGeom>
            <a:avLst/>
            <a:gdLst>
              <a:gd name="connsiteX0" fmla="*/ 0 w 2456597"/>
              <a:gd name="connsiteY0" fmla="*/ 0 h 955343"/>
              <a:gd name="connsiteX1" fmla="*/ 1405719 w 2456597"/>
              <a:gd name="connsiteY1" fmla="*/ 641445 h 955343"/>
              <a:gd name="connsiteX2" fmla="*/ 2238233 w 2456597"/>
              <a:gd name="connsiteY2" fmla="*/ 777922 h 955343"/>
              <a:gd name="connsiteX3" fmla="*/ 2456597 w 2456597"/>
              <a:gd name="connsiteY3" fmla="*/ 955343 h 955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6597" h="955343">
                <a:moveTo>
                  <a:pt x="0" y="0"/>
                </a:moveTo>
                <a:cubicBezTo>
                  <a:pt x="516340" y="255895"/>
                  <a:pt x="1032680" y="511791"/>
                  <a:pt x="1405719" y="641445"/>
                </a:cubicBezTo>
                <a:cubicBezTo>
                  <a:pt x="1778758" y="771099"/>
                  <a:pt x="2063087" y="725606"/>
                  <a:pt x="2238233" y="777922"/>
                </a:cubicBezTo>
                <a:cubicBezTo>
                  <a:pt x="2413379" y="830238"/>
                  <a:pt x="2434988" y="892790"/>
                  <a:pt x="2456597" y="955343"/>
                </a:cubicBez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Freeform 13"/>
          <p:cNvSpPr/>
          <p:nvPr/>
        </p:nvSpPr>
        <p:spPr>
          <a:xfrm>
            <a:off x="4997101" y="2289040"/>
            <a:ext cx="2577406" cy="1169099"/>
          </a:xfrm>
          <a:custGeom>
            <a:avLst/>
            <a:gdLst>
              <a:gd name="connsiteX0" fmla="*/ 0 w 4176214"/>
              <a:gd name="connsiteY0" fmla="*/ 0 h 941696"/>
              <a:gd name="connsiteX1" fmla="*/ 1187355 w 4176214"/>
              <a:gd name="connsiteY1" fmla="*/ 368490 h 941696"/>
              <a:gd name="connsiteX2" fmla="*/ 3152632 w 4176214"/>
              <a:gd name="connsiteY2" fmla="*/ 559558 h 941696"/>
              <a:gd name="connsiteX3" fmla="*/ 4176214 w 4176214"/>
              <a:gd name="connsiteY3" fmla="*/ 941696 h 9416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76214" h="941696">
                <a:moveTo>
                  <a:pt x="0" y="0"/>
                </a:moveTo>
                <a:cubicBezTo>
                  <a:pt x="330958" y="137615"/>
                  <a:pt x="661916" y="275230"/>
                  <a:pt x="1187355" y="368490"/>
                </a:cubicBezTo>
                <a:cubicBezTo>
                  <a:pt x="1712794" y="461750"/>
                  <a:pt x="2654489" y="464024"/>
                  <a:pt x="3152632" y="559558"/>
                </a:cubicBezTo>
                <a:cubicBezTo>
                  <a:pt x="3650775" y="655092"/>
                  <a:pt x="3913494" y="798394"/>
                  <a:pt x="4176214" y="941696"/>
                </a:cubicBezTo>
              </a:path>
            </a:pathLst>
          </a:custGeom>
          <a:noFill/>
          <a:ln w="190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1" name="TextBox 160"/>
          <p:cNvSpPr txBox="1"/>
          <p:nvPr/>
        </p:nvSpPr>
        <p:spPr>
          <a:xfrm>
            <a:off x="1751956" y="1371600"/>
            <a:ext cx="151836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400" dirty="0" smtClean="0">
                <a:solidFill>
                  <a:schemeClr val="tx2"/>
                </a:solidFill>
                <a:latin typeface="Verdana"/>
                <a:cs typeface="Verdana"/>
              </a:rPr>
              <a:t>REST API, </a:t>
            </a:r>
          </a:p>
          <a:p>
            <a:pPr algn="r"/>
            <a:r>
              <a:rPr lang="en-GB" sz="1400" dirty="0" smtClean="0">
                <a:solidFill>
                  <a:schemeClr val="tx2"/>
                </a:solidFill>
                <a:latin typeface="Verdana"/>
                <a:cs typeface="Verdana"/>
              </a:rPr>
              <a:t>command line,</a:t>
            </a:r>
            <a:br>
              <a:rPr lang="en-GB" sz="1400" dirty="0" smtClean="0">
                <a:solidFill>
                  <a:schemeClr val="tx2"/>
                </a:solidFill>
                <a:latin typeface="Verdana"/>
                <a:cs typeface="Verdana"/>
              </a:rPr>
            </a:br>
            <a:r>
              <a:rPr lang="en-GB" sz="1400" dirty="0" smtClean="0">
                <a:solidFill>
                  <a:schemeClr val="tx2"/>
                </a:solidFill>
                <a:latin typeface="Verdana"/>
                <a:cs typeface="Verdana"/>
              </a:rPr>
              <a:t>web app, </a:t>
            </a:r>
            <a:br>
              <a:rPr lang="en-GB" sz="1400" dirty="0" smtClean="0">
                <a:solidFill>
                  <a:schemeClr val="tx2"/>
                </a:solidFill>
                <a:latin typeface="Verdana"/>
                <a:cs typeface="Verdana"/>
              </a:rPr>
            </a:br>
            <a:r>
              <a:rPr lang="en-GB" sz="1400" dirty="0" smtClean="0">
                <a:solidFill>
                  <a:schemeClr val="tx2"/>
                </a:solidFill>
                <a:latin typeface="Verdana"/>
                <a:cs typeface="Verdana"/>
              </a:rPr>
              <a:t>EC2 interface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533400" y="5989637"/>
            <a:ext cx="8229600" cy="563563"/>
          </a:xfrm>
          <a:prstGeom prst="rect">
            <a:avLst/>
          </a:prstGeom>
        </p:spPr>
        <p:txBody>
          <a:bodyPr>
            <a:normAutofit fontScale="5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dirty="0" smtClean="0"/>
              <a:t>They still are, but we have been working to make that irrelevant/transparent to users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439454" y="1219200"/>
            <a:ext cx="0" cy="381000"/>
          </a:xfrm>
          <a:prstGeom prst="straightConnector1">
            <a:avLst/>
          </a:prstGeom>
          <a:ln w="2222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1380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6235" y="260350"/>
            <a:ext cx="8276765" cy="114300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Arial" charset="0"/>
                <a:ea typeface="ＭＳ Ｐゴシック" pitchFamily="34" charset="-128"/>
              </a:rPr>
              <a:t>Helix Nebula Marketplace</a:t>
            </a:r>
            <a:endParaRPr lang="en-GB" sz="3200" b="1" dirty="0">
              <a:solidFill>
                <a:srgbClr val="0070C0"/>
              </a:solidFill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236" y="4441408"/>
            <a:ext cx="882984" cy="2880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916" y="4384495"/>
            <a:ext cx="1177964" cy="4018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331" y="5668269"/>
            <a:ext cx="1305669" cy="3040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7614" y="5562600"/>
            <a:ext cx="839986" cy="48690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48" y="1676400"/>
            <a:ext cx="2607553" cy="223224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77629" y="1412776"/>
            <a:ext cx="4608512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Builds upon the work undertaken as part of the EC funding project and overall initiative</a:t>
            </a:r>
            <a:br>
              <a:rPr lang="en-GB" sz="1400" dirty="0" smtClean="0"/>
            </a:b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Support by European cloud providers </a:t>
            </a:r>
            <a:r>
              <a:rPr lang="en-GB" sz="1400" dirty="0" smtClean="0"/>
              <a:t> and integration </a:t>
            </a:r>
            <a:r>
              <a:rPr lang="en-GB" sz="1400" dirty="0"/>
              <a:t>with existing </a:t>
            </a:r>
            <a:r>
              <a:rPr lang="en-GB" sz="1400" dirty="0" smtClean="0"/>
              <a:t>e-Infrastructures, a hybrid </a:t>
            </a:r>
            <a:r>
              <a:rPr lang="en-GB" sz="1400" dirty="0"/>
              <a:t>cloud Computing Market Place and </a:t>
            </a:r>
            <a:r>
              <a:rPr lang="en-GB" sz="1400" b="1" dirty="0" smtClean="0"/>
              <a:t>open </a:t>
            </a:r>
            <a:r>
              <a:rPr lang="en-GB" sz="1400" b="1" dirty="0"/>
              <a:t>for new Cloud </a:t>
            </a:r>
            <a:r>
              <a:rPr lang="en-GB" sz="1400" b="1" dirty="0" smtClean="0"/>
              <a:t>Providers</a:t>
            </a:r>
            <a:r>
              <a:rPr lang="en-GB" sz="1400" dirty="0" smtClean="0"/>
              <a:t/>
            </a:r>
            <a:br>
              <a:rPr lang="en-GB" sz="1400" dirty="0" smtClean="0"/>
            </a:b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Trusted cloud services through </a:t>
            </a:r>
            <a:r>
              <a:rPr lang="en-GB" sz="1400" b="1" dirty="0"/>
              <a:t>compliance with EU regulations and </a:t>
            </a:r>
            <a:r>
              <a:rPr lang="en-GB" sz="1400" b="1" dirty="0" smtClean="0"/>
              <a:t>legislation</a:t>
            </a:r>
            <a:r>
              <a:rPr lang="en-GB" sz="1400" dirty="0" smtClean="0"/>
              <a:t/>
            </a:r>
            <a:br>
              <a:rPr lang="en-GB" sz="1400" dirty="0" smtClean="0"/>
            </a:b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 smtClean="0"/>
              <a:t>Simplified procurement </a:t>
            </a:r>
            <a:r>
              <a:rPr lang="en-GB" sz="1400" dirty="0" smtClean="0"/>
              <a:t>process for multiple cloud services </a:t>
            </a:r>
            <a:br>
              <a:rPr lang="en-GB" sz="1400" dirty="0" smtClean="0"/>
            </a:br>
            <a:endParaRPr lang="en-GB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Offered </a:t>
            </a:r>
            <a:r>
              <a:rPr lang="en-GB" sz="1400" dirty="0"/>
              <a:t>to the global scientific community, for both publicly-funded and commercial Research and Technology Organizations, offering </a:t>
            </a:r>
            <a:r>
              <a:rPr lang="en-GB" sz="1400" b="1" dirty="0"/>
              <a:t>large-scale and HPC-type deployments </a:t>
            </a:r>
            <a:r>
              <a:rPr lang="en-GB" sz="1400" dirty="0"/>
              <a:t>from the start</a:t>
            </a:r>
            <a:r>
              <a:rPr lang="en-GB" sz="1400" dirty="0" smtClean="0"/>
              <a:t>.</a:t>
            </a:r>
            <a:br>
              <a:rPr lang="en-GB" sz="1400" dirty="0" smtClean="0"/>
            </a:br>
            <a:endParaRPr lang="en-GB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A focus on </a:t>
            </a:r>
            <a:r>
              <a:rPr lang="en-GB" sz="1400" b="1" dirty="0" smtClean="0"/>
              <a:t>transparency and impartiality of the brokerage function</a:t>
            </a:r>
            <a:r>
              <a:rPr lang="en-GB" sz="1400" dirty="0" smtClean="0"/>
              <a:t>. Trust is important.</a:t>
            </a:r>
            <a:endParaRPr lang="en-GB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538" y="4343400"/>
            <a:ext cx="484048" cy="48404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23" y="5617460"/>
            <a:ext cx="691277" cy="432048"/>
          </a:xfrm>
          <a:prstGeom prst="rect">
            <a:avLst/>
          </a:prstGeom>
        </p:spPr>
      </p:pic>
      <p:pic>
        <p:nvPicPr>
          <p:cNvPr id="12" name="Picture 2" descr="http://www.helix-nebula.eu/uploads/images/Logos/CGI_Logo_color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5029200"/>
            <a:ext cx="652835" cy="40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953000"/>
            <a:ext cx="718874" cy="40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182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3131840" y="4941168"/>
            <a:ext cx="5904656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/>
              <a:t>GÉANT  / Internet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 bwMode="gray">
          <a:xfrm>
            <a:off x="3933574" y="2748829"/>
            <a:ext cx="1055794" cy="720080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  <a:latin typeface="Arial" pitchFamily="34" charset="0"/>
              </a:rPr>
              <a:t>EC2 Bridge</a:t>
            </a:r>
            <a:endParaRPr lang="en-US" sz="1100" b="1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 bwMode="gray">
          <a:xfrm>
            <a:off x="5420079" y="2748829"/>
            <a:ext cx="1055794" cy="72008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100" b="1" dirty="0" smtClean="0">
                <a:solidFill>
                  <a:schemeClr val="lt1"/>
                </a:solidFill>
                <a:latin typeface="Arial" pitchFamily="34" charset="0"/>
              </a:rPr>
              <a:t>IaaS</a:t>
            </a:r>
            <a:br>
              <a:rPr lang="en-US" sz="1100" b="1" dirty="0" smtClean="0">
                <a:solidFill>
                  <a:schemeClr val="lt1"/>
                </a:solidFill>
                <a:latin typeface="Arial" pitchFamily="34" charset="0"/>
              </a:rPr>
            </a:br>
            <a:r>
              <a:rPr lang="en-US" sz="1100" b="1" dirty="0" smtClean="0">
                <a:solidFill>
                  <a:schemeClr val="lt1"/>
                </a:solidFill>
                <a:latin typeface="Arial" pitchFamily="34" charset="0"/>
              </a:rPr>
              <a:t>Broker</a:t>
            </a:r>
            <a:endParaRPr lang="en-US" sz="1100" b="1" dirty="0">
              <a:solidFill>
                <a:schemeClr val="lt1"/>
              </a:solidFill>
              <a:latin typeface="Arial" pitchFamily="34" charset="0"/>
            </a:endParaRPr>
          </a:p>
        </p:txBody>
      </p:sp>
      <p:sp>
        <p:nvSpPr>
          <p:cNvPr id="16" name="Rectangle 15"/>
          <p:cNvSpPr/>
          <p:nvPr/>
        </p:nvSpPr>
        <p:spPr bwMode="gray">
          <a:xfrm>
            <a:off x="3313644" y="4364074"/>
            <a:ext cx="1055794" cy="7200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100" dirty="0" smtClean="0">
                <a:solidFill>
                  <a:schemeClr val="lt1"/>
                </a:solidFill>
                <a:latin typeface="Arial" pitchFamily="34" charset="0"/>
              </a:rPr>
              <a:t>Atos</a:t>
            </a:r>
            <a:endParaRPr lang="en-US" sz="1100" dirty="0">
              <a:solidFill>
                <a:schemeClr val="lt1"/>
              </a:solidFill>
              <a:latin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 bwMode="gray">
          <a:xfrm>
            <a:off x="4431409" y="4364072"/>
            <a:ext cx="1055794" cy="7200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100" dirty="0" smtClean="0">
                <a:solidFill>
                  <a:schemeClr val="lt1"/>
                </a:solidFill>
                <a:latin typeface="Arial" pitchFamily="34" charset="0"/>
              </a:rPr>
              <a:t>CloudSigma</a:t>
            </a:r>
            <a:endParaRPr lang="en-US" sz="1100" dirty="0">
              <a:solidFill>
                <a:schemeClr val="lt1"/>
              </a:solidFill>
              <a:latin typeface="Arial" pitchFamily="34" charset="0"/>
            </a:endParaRPr>
          </a:p>
        </p:txBody>
      </p:sp>
      <p:sp>
        <p:nvSpPr>
          <p:cNvPr id="18" name="Rectangle 17"/>
          <p:cNvSpPr/>
          <p:nvPr/>
        </p:nvSpPr>
        <p:spPr bwMode="gray">
          <a:xfrm>
            <a:off x="5557311" y="4364072"/>
            <a:ext cx="1055794" cy="7200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100" dirty="0" smtClean="0">
                <a:solidFill>
                  <a:schemeClr val="lt1"/>
                </a:solidFill>
                <a:latin typeface="Arial" pitchFamily="34" charset="0"/>
              </a:rPr>
              <a:t>Interoute</a:t>
            </a:r>
            <a:endParaRPr lang="en-US" sz="1100" dirty="0">
              <a:solidFill>
                <a:schemeClr val="lt1"/>
              </a:solidFill>
              <a:latin typeface="Arial" pitchFamily="34" charset="0"/>
            </a:endParaRPr>
          </a:p>
        </p:txBody>
      </p:sp>
      <p:sp>
        <p:nvSpPr>
          <p:cNvPr id="19" name="Rectangle 18"/>
          <p:cNvSpPr/>
          <p:nvPr/>
        </p:nvSpPr>
        <p:spPr bwMode="gray">
          <a:xfrm>
            <a:off x="6680346" y="4364073"/>
            <a:ext cx="1055794" cy="7200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100" dirty="0" smtClean="0">
                <a:solidFill>
                  <a:schemeClr val="lt1"/>
                </a:solidFill>
                <a:latin typeface="Arial" pitchFamily="34" charset="0"/>
              </a:rPr>
              <a:t>T-Systems</a:t>
            </a:r>
            <a:endParaRPr lang="en-US" sz="1100" dirty="0">
              <a:solidFill>
                <a:schemeClr val="lt1"/>
              </a:solidFill>
              <a:latin typeface="Arial" pitchFamily="34" charset="0"/>
            </a:endParaRPr>
          </a:p>
        </p:txBody>
      </p:sp>
      <p:cxnSp>
        <p:nvCxnSpPr>
          <p:cNvPr id="20" name="Elbow Connector 19"/>
          <p:cNvCxnSpPr>
            <a:stCxn id="12" idx="2"/>
          </p:cNvCxnSpPr>
          <p:nvPr/>
        </p:nvCxnSpPr>
        <p:spPr bwMode="gray">
          <a:xfrm rot="5400000">
            <a:off x="4448394" y="2864491"/>
            <a:ext cx="895164" cy="2104001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accent1"/>
            </a:solidFill>
            <a:round/>
            <a:headEnd type="none" w="med" len="med"/>
            <a:tailEnd type="arrow" w="med" len="med"/>
          </a:ln>
          <a:effectLst/>
        </p:spPr>
      </p:cxnSp>
      <p:cxnSp>
        <p:nvCxnSpPr>
          <p:cNvPr id="21" name="Elbow Connector 20"/>
          <p:cNvCxnSpPr>
            <a:stCxn id="12" idx="2"/>
            <a:endCxn id="17" idx="0"/>
          </p:cNvCxnSpPr>
          <p:nvPr/>
        </p:nvCxnSpPr>
        <p:spPr bwMode="gray">
          <a:xfrm rot="5400000">
            <a:off x="5006060" y="3422155"/>
            <a:ext cx="895163" cy="988670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accent1"/>
            </a:solidFill>
            <a:round/>
            <a:headEnd type="none" w="med" len="med"/>
            <a:tailEnd type="arrow" w="med" len="med"/>
          </a:ln>
          <a:effectLst/>
        </p:spPr>
      </p:cxnSp>
      <p:cxnSp>
        <p:nvCxnSpPr>
          <p:cNvPr id="22" name="Elbow Connector 21"/>
          <p:cNvCxnSpPr>
            <a:stCxn id="12" idx="2"/>
            <a:endCxn id="18" idx="0"/>
          </p:cNvCxnSpPr>
          <p:nvPr/>
        </p:nvCxnSpPr>
        <p:spPr bwMode="gray">
          <a:xfrm rot="16200000" flipH="1">
            <a:off x="5569011" y="3847874"/>
            <a:ext cx="895163" cy="137232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accent1"/>
            </a:solidFill>
            <a:round/>
            <a:headEnd type="none" w="med" len="med"/>
            <a:tailEnd type="arrow" w="med" len="med"/>
          </a:ln>
          <a:effectLst/>
        </p:spPr>
      </p:cxnSp>
      <p:cxnSp>
        <p:nvCxnSpPr>
          <p:cNvPr id="23" name="Elbow Connector 22"/>
          <p:cNvCxnSpPr>
            <a:stCxn id="12" idx="2"/>
            <a:endCxn id="19" idx="0"/>
          </p:cNvCxnSpPr>
          <p:nvPr/>
        </p:nvCxnSpPr>
        <p:spPr bwMode="gray">
          <a:xfrm rot="16200000" flipH="1">
            <a:off x="6130527" y="3286357"/>
            <a:ext cx="895164" cy="1260267"/>
          </a:xfrm>
          <a:prstGeom prst="bentConnector3">
            <a:avLst>
              <a:gd name="adj1" fmla="val 50000"/>
            </a:avLst>
          </a:prstGeom>
          <a:noFill/>
          <a:ln w="12700">
            <a:solidFill>
              <a:schemeClr val="accent1"/>
            </a:solidFill>
            <a:round/>
            <a:headEnd type="none" w="med" len="med"/>
            <a:tailEnd type="arrow" w="med" len="med"/>
          </a:ln>
          <a:effectLst/>
        </p:spPr>
      </p:cxnSp>
      <p:cxnSp>
        <p:nvCxnSpPr>
          <p:cNvPr id="30" name="Straight Arrow Connector 29"/>
          <p:cNvCxnSpPr>
            <a:stCxn id="11" idx="3"/>
            <a:endCxn id="12" idx="1"/>
          </p:cNvCxnSpPr>
          <p:nvPr/>
        </p:nvCxnSpPr>
        <p:spPr>
          <a:xfrm>
            <a:off x="4989368" y="3108869"/>
            <a:ext cx="4307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itle 1"/>
          <p:cNvSpPr>
            <a:spLocks noGrp="1"/>
          </p:cNvSpPr>
          <p:nvPr>
            <p:ph type="title"/>
          </p:nvPr>
        </p:nvSpPr>
        <p:spPr>
          <a:xfrm>
            <a:off x="467544" y="320012"/>
            <a:ext cx="8219256" cy="1143000"/>
          </a:xfrm>
        </p:spPr>
        <p:txBody>
          <a:bodyPr>
            <a:normAutofit/>
          </a:bodyPr>
          <a:lstStyle/>
          <a:p>
            <a:r>
              <a:rPr lang="en-GB" sz="3200" b="1" dirty="0" smtClean="0">
                <a:solidFill>
                  <a:srgbClr val="0070C0"/>
                </a:solidFill>
                <a:latin typeface="Arial" charset="0"/>
                <a:ea typeface="ＭＳ Ｐゴシック" pitchFamily="34" charset="-128"/>
              </a:rPr>
              <a:t>HNX Platform</a:t>
            </a:r>
            <a:endParaRPr lang="en-GB" sz="3200" b="1" dirty="0">
              <a:solidFill>
                <a:srgbClr val="0070C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43" name="Rectangle 42"/>
          <p:cNvSpPr/>
          <p:nvPr/>
        </p:nvSpPr>
        <p:spPr bwMode="gray">
          <a:xfrm>
            <a:off x="7852582" y="4364073"/>
            <a:ext cx="1055794" cy="72008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>
            <a:noAutofit/>
          </a:bodyPr>
          <a:lstStyle/>
          <a:p>
            <a:pPr algn="ctr"/>
            <a:r>
              <a:rPr lang="en-US" sz="1100" dirty="0" smtClean="0">
                <a:solidFill>
                  <a:schemeClr val="lt1"/>
                </a:solidFill>
                <a:latin typeface="Arial" pitchFamily="34" charset="0"/>
              </a:rPr>
              <a:t>EGI </a:t>
            </a:r>
          </a:p>
          <a:p>
            <a:pPr algn="ctr"/>
            <a:r>
              <a:rPr lang="en-US" sz="1100" dirty="0" smtClean="0">
                <a:solidFill>
                  <a:schemeClr val="lt1"/>
                </a:solidFill>
                <a:latin typeface="Arial" pitchFamily="34" charset="0"/>
              </a:rPr>
              <a:t>FedCloud</a:t>
            </a:r>
            <a:endParaRPr lang="en-US" sz="1100" dirty="0">
              <a:solidFill>
                <a:schemeClr val="lt1"/>
              </a:solidFill>
              <a:latin typeface="Arial" pitchFamily="34" charset="0"/>
            </a:endParaRPr>
          </a:p>
        </p:txBody>
      </p:sp>
      <p:cxnSp>
        <p:nvCxnSpPr>
          <p:cNvPr id="45" name="Elbow Connector 44"/>
          <p:cNvCxnSpPr>
            <a:stCxn id="12" idx="2"/>
            <a:endCxn id="43" idx="0"/>
          </p:cNvCxnSpPr>
          <p:nvPr/>
        </p:nvCxnSpPr>
        <p:spPr>
          <a:xfrm rot="16200000" flipH="1">
            <a:off x="6716645" y="2700239"/>
            <a:ext cx="895164" cy="2432503"/>
          </a:xfrm>
          <a:prstGeom prst="bentConnector3">
            <a:avLst/>
          </a:prstGeom>
          <a:ln>
            <a:prstDash val="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179512" y="2060848"/>
            <a:ext cx="29523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Initial </a:t>
            </a:r>
            <a:r>
              <a:rPr lang="en-GB" b="1" dirty="0" smtClean="0"/>
              <a:t>four</a:t>
            </a:r>
            <a:r>
              <a:rPr lang="en-GB" dirty="0" smtClean="0"/>
              <a:t> commercial cloud providers integrated</a:t>
            </a:r>
            <a:br>
              <a:rPr lang="en-GB" dirty="0" smtClean="0"/>
            </a:b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 smtClean="0"/>
              <a:t>Amazon EC2 Bridge </a:t>
            </a:r>
            <a:r>
              <a:rPr lang="en-GB" dirty="0" smtClean="0"/>
              <a:t>for compatibility with third party tools, such as </a:t>
            </a:r>
            <a:r>
              <a:rPr lang="en-GB" dirty="0" err="1" smtClean="0"/>
              <a:t>StarCluster</a:t>
            </a:r>
            <a:r>
              <a:rPr lang="en-GB" dirty="0"/>
              <a:t> </a:t>
            </a:r>
            <a:r>
              <a:rPr lang="en-GB" dirty="0" smtClean="0"/>
              <a:t>or any EC2-compatible tool</a:t>
            </a:r>
            <a:br>
              <a:rPr lang="en-GB" dirty="0" smtClean="0"/>
            </a:b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Integration with the </a:t>
            </a:r>
            <a:r>
              <a:rPr lang="en-GB" b="1" dirty="0" smtClean="0"/>
              <a:t>EGI </a:t>
            </a:r>
            <a:r>
              <a:rPr lang="en-GB" b="1" dirty="0" err="1" smtClean="0"/>
              <a:t>FedCloud</a:t>
            </a:r>
            <a:r>
              <a:rPr lang="en-GB" dirty="0" smtClean="0"/>
              <a:t> on our roadmap for 2014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5" name="Rectangle 24"/>
          <p:cNvSpPr/>
          <p:nvPr/>
        </p:nvSpPr>
        <p:spPr bwMode="gray">
          <a:xfrm>
            <a:off x="7078253" y="2644176"/>
            <a:ext cx="968853" cy="856832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>
            <a:noAutofit/>
          </a:bodyPr>
          <a:lstStyle/>
          <a:p>
            <a:pPr algn="ctr"/>
            <a:r>
              <a:rPr lang="en-US" sz="1100" b="1" dirty="0" smtClean="0">
                <a:solidFill>
                  <a:schemeClr val="tx1"/>
                </a:solidFill>
                <a:latin typeface="Arial" pitchFamily="34" charset="0"/>
              </a:rPr>
              <a:t/>
            </a:r>
            <a:br>
              <a:rPr lang="en-US" sz="1100" b="1" dirty="0" smtClean="0">
                <a:solidFill>
                  <a:schemeClr val="tx1"/>
                </a:solidFill>
                <a:latin typeface="Arial" pitchFamily="34" charset="0"/>
              </a:rPr>
            </a:br>
            <a:r>
              <a:rPr lang="en-US" sz="1100" b="1" dirty="0" smtClean="0">
                <a:solidFill>
                  <a:schemeClr val="tx1"/>
                </a:solidFill>
                <a:latin typeface="Arial" pitchFamily="34" charset="0"/>
              </a:rPr>
              <a:t>Marketplace </a:t>
            </a:r>
          </a:p>
          <a:p>
            <a:pPr algn="ctr"/>
            <a:r>
              <a:rPr lang="en-US" sz="1100" b="1" dirty="0" smtClean="0">
                <a:solidFill>
                  <a:schemeClr val="tx1"/>
                </a:solidFill>
                <a:latin typeface="Arial" pitchFamily="34" charset="0"/>
              </a:rPr>
              <a:t>Operator</a:t>
            </a:r>
            <a:endParaRPr lang="en-US" sz="1100" b="1" dirty="0">
              <a:solidFill>
                <a:schemeClr val="tx1"/>
              </a:solidFill>
              <a:latin typeface="Arial" pitchFamily="34" charset="0"/>
            </a:endParaRPr>
          </a:p>
        </p:txBody>
      </p:sp>
      <p:pic>
        <p:nvPicPr>
          <p:cNvPr id="26" name="Picture 2" descr="CGI logo 201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7604" y="3184041"/>
            <a:ext cx="492810" cy="229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own Arrow 2"/>
          <p:cNvSpPr/>
          <p:nvPr/>
        </p:nvSpPr>
        <p:spPr>
          <a:xfrm>
            <a:off x="4143377" y="1858127"/>
            <a:ext cx="576064" cy="72008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002">
            <a:schemeClr val="dk2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Down Arrow 26"/>
          <p:cNvSpPr/>
          <p:nvPr/>
        </p:nvSpPr>
        <p:spPr>
          <a:xfrm>
            <a:off x="5659943" y="1858127"/>
            <a:ext cx="576064" cy="72008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002">
            <a:schemeClr val="dk2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442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769" y="1447800"/>
            <a:ext cx="5943600" cy="4651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655638"/>
          </a:xfrm>
        </p:spPr>
        <p:txBody>
          <a:bodyPr>
            <a:normAutofit/>
          </a:bodyPr>
          <a:lstStyle/>
          <a:p>
            <a:r>
              <a:rPr lang="en-GB" sz="3600" b="1" dirty="0" smtClean="0">
                <a:solidFill>
                  <a:srgbClr val="0070C0"/>
                </a:solidFill>
                <a:latin typeface="Arial" charset="0"/>
                <a:ea typeface="ＭＳ Ｐゴシック" pitchFamily="34" charset="-128"/>
              </a:rPr>
              <a:t>Brokerage Platform</a:t>
            </a:r>
            <a:endParaRPr lang="en-GB" sz="3600" b="1" dirty="0">
              <a:solidFill>
                <a:srgbClr val="0070C0"/>
              </a:solidFill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42533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457200" y="381000"/>
            <a:ext cx="8229600" cy="655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3600" b="1" dirty="0" smtClean="0">
                <a:solidFill>
                  <a:srgbClr val="0070C0"/>
                </a:solidFill>
                <a:latin typeface="Arial" charset="0"/>
                <a:ea typeface="ＭＳ Ｐゴシック" pitchFamily="34" charset="-128"/>
              </a:rPr>
              <a:t>Support Desk</a:t>
            </a:r>
            <a:endParaRPr lang="en-GB" sz="3600" b="1" dirty="0">
              <a:solidFill>
                <a:srgbClr val="0070C0"/>
              </a:solidFill>
              <a:latin typeface="Arial" charset="0"/>
              <a:ea typeface="ＭＳ Ｐゴシック" pitchFamily="34" charset="-128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558636" y="1050493"/>
            <a:ext cx="6400799" cy="5090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663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150918" y="1447800"/>
            <a:ext cx="5502349" cy="4400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3400" y="639762"/>
            <a:ext cx="8229600" cy="6556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3600" b="1" dirty="0" smtClean="0">
                <a:solidFill>
                  <a:srgbClr val="0070C0"/>
                </a:solidFill>
                <a:latin typeface="Arial" charset="0"/>
                <a:ea typeface="ＭＳ Ｐゴシック" pitchFamily="34" charset="-128"/>
              </a:rPr>
              <a:t>http://hnx.helix-nebula.eu</a:t>
            </a:r>
            <a:endParaRPr lang="en-GB" sz="3600" b="1" dirty="0">
              <a:solidFill>
                <a:srgbClr val="0070C0"/>
              </a:solidFill>
              <a:latin typeface="Arial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8876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758" y="120263"/>
            <a:ext cx="728685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Why do we need Helix Nebula?</a:t>
            </a:r>
            <a:endParaRPr lang="en-GB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69" y="1414875"/>
            <a:ext cx="1242251" cy="1588032"/>
          </a:xfrm>
        </p:spPr>
      </p:pic>
      <p:sp>
        <p:nvSpPr>
          <p:cNvPr id="7" name="TextBox 6"/>
          <p:cNvSpPr txBox="1"/>
          <p:nvPr/>
        </p:nvSpPr>
        <p:spPr>
          <a:xfrm>
            <a:off x="2816353" y="1735233"/>
            <a:ext cx="6031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Paradigm shift </a:t>
            </a:r>
            <a:r>
              <a:rPr lang="en-US" sz="2000" dirty="0" smtClean="0"/>
              <a:t>– scientific innovation dependent on </a:t>
            </a:r>
            <a:r>
              <a:rPr lang="en-GB" sz="2000" dirty="0"/>
              <a:t>large-scale data </a:t>
            </a:r>
            <a:r>
              <a:rPr lang="en-GB" sz="2000" dirty="0" smtClean="0"/>
              <a:t>collection</a:t>
            </a:r>
            <a:r>
              <a:rPr lang="en-US" sz="2000" dirty="0" smtClean="0"/>
              <a:t>, </a:t>
            </a:r>
            <a:r>
              <a:rPr lang="en-US" sz="2000" dirty="0"/>
              <a:t>processing and </a:t>
            </a:r>
            <a:r>
              <a:rPr lang="en-US" sz="2000" dirty="0" smtClean="0"/>
              <a:t>access enabling </a:t>
            </a:r>
            <a:r>
              <a:rPr lang="en-US" sz="2000" dirty="0"/>
              <a:t>interdisciplinary science</a:t>
            </a:r>
            <a:endParaRPr lang="en-GB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468" y="3255962"/>
            <a:ext cx="1242251" cy="12008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816353" y="3544088"/>
            <a:ext cx="60317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V</a:t>
            </a:r>
            <a:r>
              <a:rPr lang="en-US" sz="2000" b="1" dirty="0" smtClean="0"/>
              <a:t>ision 2030 </a:t>
            </a:r>
            <a:r>
              <a:rPr lang="en-US" sz="2000" dirty="0" smtClean="0"/>
              <a:t>- identifies </a:t>
            </a:r>
            <a:r>
              <a:rPr lang="en-US" sz="2000" dirty="0"/>
              <a:t>the benefits and costs of accelerating the development of a fully functional e-infrastructure for scientific </a:t>
            </a:r>
            <a:r>
              <a:rPr lang="en-US" sz="2000" dirty="0" smtClean="0"/>
              <a:t>data</a:t>
            </a:r>
            <a:endParaRPr lang="en-GB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708469" y="5219700"/>
            <a:ext cx="77211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Realisation</a:t>
            </a:r>
            <a:r>
              <a:rPr lang="en-US" sz="2000" dirty="0" smtClean="0"/>
              <a:t> that no single provider could address all the needs of the European </a:t>
            </a:r>
            <a:r>
              <a:rPr lang="en-US" sz="2000" dirty="0"/>
              <a:t>R</a:t>
            </a:r>
            <a:r>
              <a:rPr lang="en-US" sz="2000" dirty="0" smtClean="0"/>
              <a:t>esearch Area and that a simple customer-supplier model will be unable to support the full scientific lifecycle</a:t>
            </a:r>
            <a:endParaRPr lang="en-GB" sz="20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78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1" b="1241"/>
          <a:stretch>
            <a:fillRect/>
          </a:stretch>
        </p:blipFill>
        <p:spPr>
          <a:xfrm>
            <a:off x="762000" y="114299"/>
            <a:ext cx="7162796" cy="6301954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295400" y="2314574"/>
            <a:ext cx="7848600" cy="22574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91436" tIns="45718" rIns="91436" bIns="45718"/>
          <a:lstStyle/>
          <a:p>
            <a:pPr marL="342900" indent="-342900" defTabSz="912813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GB" b="1" dirty="0">
                <a:solidFill>
                  <a:prstClr val="black"/>
                </a:solidFill>
                <a:latin typeface="Calibri" pitchFamily="34" charset="0"/>
              </a:rPr>
              <a:t>Establish a sustainable multi-tenant cloud computing infrastructure in Europe</a:t>
            </a:r>
          </a:p>
          <a:p>
            <a:pPr marL="342900" indent="-342900" defTabSz="912813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b="1" dirty="0">
                <a:solidFill>
                  <a:prstClr val="black"/>
                </a:solidFill>
                <a:latin typeface="Calibri" pitchFamily="34" charset="0"/>
              </a:rPr>
              <a:t>Initially based on the needs for the European Research </a:t>
            </a:r>
            <a:r>
              <a:rPr lang="en-GB" b="1" dirty="0">
                <a:solidFill>
                  <a:prstClr val="black"/>
                </a:solidFill>
                <a:latin typeface="Calibri" pitchFamily="34" charset="0"/>
              </a:rPr>
              <a:t>Area &amp; space agencies</a:t>
            </a:r>
          </a:p>
          <a:p>
            <a:pPr marL="342900" indent="-342900" defTabSz="912813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b="1" dirty="0">
                <a:solidFill>
                  <a:prstClr val="black"/>
                </a:solidFill>
                <a:latin typeface="Calibri" pitchFamily="34" charset="0"/>
              </a:rPr>
              <a:t>Based on commercial services from multiple IT industry </a:t>
            </a:r>
            <a:r>
              <a:rPr lang="en-GB" b="1" dirty="0">
                <a:solidFill>
                  <a:prstClr val="black"/>
                </a:solidFill>
                <a:latin typeface="Calibri" pitchFamily="34" charset="0"/>
              </a:rPr>
              <a:t>providers</a:t>
            </a:r>
          </a:p>
          <a:p>
            <a:pPr marL="342900" indent="-342900" defTabSz="912813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b="1" dirty="0">
                <a:solidFill>
                  <a:prstClr val="black"/>
                </a:solidFill>
                <a:latin typeface="Calibri" pitchFamily="34" charset="0"/>
              </a:rPr>
              <a:t>Adhere to internationally </a:t>
            </a:r>
            <a:r>
              <a:rPr lang="en-GB" b="1" dirty="0" smtClean="0">
                <a:solidFill>
                  <a:prstClr val="black"/>
                </a:solidFill>
                <a:latin typeface="Calibri" pitchFamily="34" charset="0"/>
              </a:rPr>
              <a:t>recognised</a:t>
            </a:r>
            <a:r>
              <a:rPr lang="en-US" b="1" dirty="0" smtClean="0">
                <a:solidFill>
                  <a:prstClr val="black"/>
                </a:solidFill>
                <a:latin typeface="Calibri" pitchFamily="34" charset="0"/>
              </a:rPr>
              <a:t> </a:t>
            </a:r>
            <a:r>
              <a:rPr lang="en-US" b="1" dirty="0">
                <a:solidFill>
                  <a:prstClr val="black"/>
                </a:solidFill>
                <a:latin typeface="Calibri" pitchFamily="34" charset="0"/>
              </a:rPr>
              <a:t>policies and quality standards</a:t>
            </a:r>
          </a:p>
          <a:p>
            <a:pPr marL="342900" indent="-342900" defTabSz="912813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en-US" b="1" dirty="0">
                <a:solidFill>
                  <a:prstClr val="black"/>
                </a:solidFill>
                <a:latin typeface="Calibri" pitchFamily="34" charset="0"/>
              </a:rPr>
              <a:t>Governance </a:t>
            </a:r>
            <a:r>
              <a:rPr lang="en-GB" b="1" dirty="0">
                <a:solidFill>
                  <a:prstClr val="black"/>
                </a:solidFill>
                <a:latin typeface="Calibri" pitchFamily="34" charset="0"/>
              </a:rPr>
              <a:t>structure involving all stakeholders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 rot="16200000">
            <a:off x="-2814273" y="3195274"/>
            <a:ext cx="6492876" cy="559528"/>
          </a:xfrm>
          <a:prstGeom prst="rect">
            <a:avLst/>
          </a:prstGeom>
          <a:solidFill>
            <a:srgbClr val="FFFF00"/>
          </a:solidFill>
        </p:spPr>
        <p:txBody>
          <a:bodyPr/>
          <a:lstStyle>
            <a:lvl1pPr algn="ctr" defTabSz="912813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defTabSz="912813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defTabSz="912813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defTabSz="912813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defTabSz="912813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defTabSz="912813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defTabSz="912813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defTabSz="912813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defTabSz="912813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GB" sz="1600" dirty="0" smtClean="0">
                <a:solidFill>
                  <a:prstClr val="black"/>
                </a:solidFill>
                <a:hlinkClick r:id="rId4"/>
              </a:rPr>
              <a:t>http</a:t>
            </a:r>
            <a:r>
              <a:rPr lang="en-GB" sz="1200" dirty="0" smtClean="0">
                <a:solidFill>
                  <a:prstClr val="black"/>
                </a:solidFill>
                <a:hlinkClick r:id="rId4"/>
              </a:rPr>
              <a:t>://</a:t>
            </a:r>
            <a:r>
              <a:rPr lang="en-GB" sz="1600" dirty="0" smtClean="0">
                <a:solidFill>
                  <a:prstClr val="black"/>
                </a:solidFill>
                <a:hlinkClick r:id="rId4"/>
              </a:rPr>
              <a:t>cdsweb.cern.ch/record/1374172/files/CERN-OPEN-2011-036.pdf</a:t>
            </a:r>
            <a:endParaRPr lang="en-GB" sz="1600" dirty="0" smtClean="0">
              <a:solidFill>
                <a:prstClr val="black"/>
              </a:solidFill>
            </a:endParaRPr>
          </a:p>
        </p:txBody>
      </p:sp>
      <p:sp>
        <p:nvSpPr>
          <p:cNvPr id="11" name="Footer Placeholder 9"/>
          <p:cNvSpPr txBox="1">
            <a:spLocks/>
          </p:cNvSpPr>
          <p:nvPr/>
        </p:nvSpPr>
        <p:spPr>
          <a:xfrm>
            <a:off x="533400" y="6356350"/>
            <a:ext cx="17526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defPPr>
              <a:defRPr lang="en-US"/>
            </a:defPPr>
            <a:lvl1pPr algn="ctr" defTabSz="914355" rtl="0" fontAlgn="auto">
              <a:spcBef>
                <a:spcPts val="0"/>
              </a:spcBef>
              <a:spcAft>
                <a:spcPts val="0"/>
              </a:spcAft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56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28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00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7213" indent="1588" algn="l" defTabSz="912813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5562600" y="6356350"/>
            <a:ext cx="31242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 dirty="0">
              <a:solidFill>
                <a:prstClr val="white">
                  <a:lumMod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159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87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>
                <a:latin typeface="Arial" charset="0"/>
                <a:ea typeface="ＭＳ Ｐゴシック" pitchFamily="34" charset="-128"/>
              </a:rPr>
              <a:t>Timeline</a:t>
            </a:r>
            <a:endParaRPr lang="en-GB" sz="4000" dirty="0">
              <a:latin typeface="Arial" charset="0"/>
              <a:ea typeface="ＭＳ Ｐゴシック" pitchFamily="34" charset="-128"/>
            </a:endParaRPr>
          </a:p>
        </p:txBody>
      </p:sp>
      <p:sp>
        <p:nvSpPr>
          <p:cNvPr id="20" name="Slide Number Placehold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fld id="{011312F7-7A04-4ABA-BDB6-3EB7B4547FF0}" type="slidenum">
              <a:rPr lang="en-GB" sz="1100" smtClean="0"/>
              <a:pPr algn="ctr"/>
              <a:t>4</a:t>
            </a:fld>
            <a:endParaRPr lang="en-GB" sz="11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91391833"/>
              </p:ext>
            </p:extLst>
          </p:nvPr>
        </p:nvGraphicFramePr>
        <p:xfrm>
          <a:off x="0" y="1219200"/>
          <a:ext cx="8763000" cy="490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58758" name="TextBox 7"/>
          <p:cNvSpPr txBox="1">
            <a:spLocks noChangeArrowheads="1"/>
          </p:cNvSpPr>
          <p:nvPr/>
        </p:nvSpPr>
        <p:spPr bwMode="auto">
          <a:xfrm>
            <a:off x="3276600" y="3429857"/>
            <a:ext cx="2774799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</a:rPr>
              <a:t>Pilot</a:t>
            </a:r>
            <a:r>
              <a:rPr lang="en-US" dirty="0" smtClean="0">
                <a:latin typeface="Calibri" pitchFamily="34" charset="0"/>
              </a:rPr>
              <a:t> Phase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latin typeface="Calibri" pitchFamily="34" charset="0"/>
              </a:rPr>
              <a:t>Deploy</a:t>
            </a:r>
            <a:r>
              <a:rPr lang="en-US" dirty="0" smtClean="0">
                <a:latin typeface="Calibri" pitchFamily="34" charset="0"/>
              </a:rPr>
              <a:t> </a:t>
            </a:r>
            <a:r>
              <a:rPr lang="en-US" dirty="0">
                <a:latin typeface="Calibri" pitchFamily="34" charset="0"/>
              </a:rPr>
              <a:t>flagships,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>
                <a:latin typeface="Calibri" pitchFamily="34" charset="0"/>
              </a:rPr>
              <a:t>Analysis</a:t>
            </a:r>
            <a:r>
              <a:rPr lang="en-US" dirty="0">
                <a:latin typeface="Calibri" pitchFamily="34" charset="0"/>
              </a:rPr>
              <a:t> of functionality,</a:t>
            </a:r>
            <a:br>
              <a:rPr lang="en-US" dirty="0">
                <a:latin typeface="Calibri" pitchFamily="34" charset="0"/>
              </a:rPr>
            </a:br>
            <a:r>
              <a:rPr lang="en-US" dirty="0">
                <a:latin typeface="Calibri" pitchFamily="34" charset="0"/>
              </a:rPr>
              <a:t>performance &amp; financial</a:t>
            </a:r>
            <a:br>
              <a:rPr lang="en-US" dirty="0">
                <a:latin typeface="Calibri" pitchFamily="34" charset="0"/>
              </a:rPr>
            </a:br>
            <a:r>
              <a:rPr lang="en-US" dirty="0">
                <a:latin typeface="Calibri" pitchFamily="34" charset="0"/>
              </a:rPr>
              <a:t>model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458759" name="TextBox 8"/>
          <p:cNvSpPr txBox="1">
            <a:spLocks noChangeArrowheads="1"/>
          </p:cNvSpPr>
          <p:nvPr/>
        </p:nvSpPr>
        <p:spPr bwMode="auto">
          <a:xfrm>
            <a:off x="6248400" y="3429857"/>
            <a:ext cx="251729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Towards an </a:t>
            </a:r>
            <a:r>
              <a:rPr lang="en-US" b="1" dirty="0" smtClean="0">
                <a:latin typeface="Calibri" pitchFamily="34" charset="0"/>
              </a:rPr>
              <a:t>open market</a:t>
            </a:r>
          </a:p>
          <a:p>
            <a:r>
              <a:rPr lang="en-US" b="1" dirty="0" smtClean="0">
                <a:latin typeface="Calibri" pitchFamily="34" charset="0"/>
              </a:rPr>
              <a:t>for Science</a:t>
            </a:r>
            <a:endParaRPr lang="en-GB" b="1" dirty="0">
              <a:latin typeface="Calibri" pitchFamily="34" charset="0"/>
            </a:endParaRPr>
          </a:p>
        </p:txBody>
      </p:sp>
      <p:sp>
        <p:nvSpPr>
          <p:cNvPr id="12" name="TextBox 7"/>
          <p:cNvSpPr txBox="1">
            <a:spLocks noChangeArrowheads="1"/>
          </p:cNvSpPr>
          <p:nvPr/>
        </p:nvSpPr>
        <p:spPr bwMode="auto">
          <a:xfrm>
            <a:off x="381000" y="3429857"/>
            <a:ext cx="28956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Endorse the Common </a:t>
            </a:r>
            <a:r>
              <a:rPr lang="en-US" b="1" dirty="0" smtClean="0">
                <a:latin typeface="Calibri" pitchFamily="34" charset="0"/>
              </a:rPr>
              <a:t>Strategy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Agree on the </a:t>
            </a:r>
            <a:r>
              <a:rPr lang="en-US" b="1" dirty="0" smtClean="0">
                <a:latin typeface="Calibri" pitchFamily="34" charset="0"/>
              </a:rPr>
              <a:t>Partnership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Select </a:t>
            </a:r>
            <a:r>
              <a:rPr lang="en-US" b="1" dirty="0" smtClean="0">
                <a:latin typeface="Calibri" pitchFamily="34" charset="0"/>
              </a:rPr>
              <a:t>flagships</a:t>
            </a:r>
            <a:r>
              <a:rPr lang="en-US" dirty="0" smtClean="0">
                <a:latin typeface="Calibri" pitchFamily="34" charset="0"/>
              </a:rPr>
              <a:t> use cases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Define </a:t>
            </a:r>
            <a:r>
              <a:rPr lang="en-US" b="1" dirty="0" smtClean="0">
                <a:latin typeface="Calibri" pitchFamily="34" charset="0"/>
              </a:rPr>
              <a:t>governance</a:t>
            </a:r>
            <a:r>
              <a:rPr lang="en-US" dirty="0" smtClean="0">
                <a:latin typeface="Calibri" pitchFamily="34" charset="0"/>
              </a:rPr>
              <a:t> model</a:t>
            </a:r>
            <a:endParaRPr lang="en-GB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09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/>
              <a:t>Long Term Goal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To create a multi-tenant ‘</a:t>
            </a:r>
            <a:r>
              <a:rPr lang="en-GB" b="1" smtClean="0"/>
              <a:t>Open </a:t>
            </a:r>
            <a:r>
              <a:rPr lang="en-GB" b="1" smtClean="0"/>
              <a:t>Marketplace</a:t>
            </a:r>
            <a:r>
              <a:rPr lang="en-GB" smtClean="0"/>
              <a:t> </a:t>
            </a:r>
            <a:r>
              <a:rPr lang="en-GB" b="1" dirty="0" smtClean="0"/>
              <a:t>for Science</a:t>
            </a:r>
            <a:r>
              <a:rPr lang="en-GB" dirty="0" smtClean="0"/>
              <a:t>’, where data, scientists, funding bodies, SMEs and downstream industry meet to work towards common interests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9" name="Slide Number Placeholder 2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algn="ctr"/>
            <a:fld id="{011312F7-7A04-4ABA-BDB6-3EB7B4547FF0}" type="slidenum">
              <a:rPr lang="en-GB" sz="1100" smtClean="0"/>
              <a:pPr algn="ctr"/>
              <a:t>5</a:t>
            </a:fld>
            <a:endParaRPr lang="en-GB" sz="1100" dirty="0"/>
          </a:p>
        </p:txBody>
      </p:sp>
      <p:sp>
        <p:nvSpPr>
          <p:cNvPr id="7" name="Rectangle 36"/>
          <p:cNvSpPr>
            <a:spLocks noChangeArrowheads="1"/>
          </p:cNvSpPr>
          <p:nvPr/>
        </p:nvSpPr>
        <p:spPr bwMode="auto">
          <a:xfrm>
            <a:off x="1447800" y="4572000"/>
            <a:ext cx="6553200" cy="1447800"/>
          </a:xfrm>
          <a:prstGeom prst="rect">
            <a:avLst/>
          </a:prstGeom>
          <a:solidFill>
            <a:srgbClr val="FFFF99"/>
          </a:solidFill>
          <a:ln>
            <a:headEnd/>
            <a:tailEnd/>
          </a:ln>
          <a:extLst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An ecosystem to transform </a:t>
            </a:r>
          </a:p>
          <a:p>
            <a:pPr algn="ctr"/>
            <a:r>
              <a:rPr lang="en-GB" sz="2800" b="1" dirty="0" smtClean="0">
                <a:solidFill>
                  <a:srgbClr val="0070C0"/>
                </a:solidFill>
              </a:rPr>
              <a:t>data into valuable information</a:t>
            </a:r>
            <a:endParaRPr lang="en-GB" sz="2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57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15200" cy="868362"/>
          </a:xfrm>
        </p:spPr>
        <p:txBody>
          <a:bodyPr/>
          <a:lstStyle/>
          <a:p>
            <a:r>
              <a:rPr lang="en-GB" sz="4000" b="1" dirty="0" smtClean="0">
                <a:solidFill>
                  <a:srgbClr val="0070C0"/>
                </a:solidFill>
                <a:latin typeface="Arial" charset="0"/>
                <a:ea typeface="ＭＳ Ｐゴシック" pitchFamily="34" charset="-128"/>
              </a:rPr>
              <a:t>Partnership – Who &amp; How?</a:t>
            </a:r>
            <a:endParaRPr lang="en-GB" sz="4000" b="1" dirty="0">
              <a:solidFill>
                <a:srgbClr val="0070C0"/>
              </a:solidFill>
              <a:latin typeface="Arial" charset="0"/>
              <a:ea typeface="ＭＳ Ｐゴシック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219200"/>
            <a:ext cx="6858000" cy="4906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grpSp>
        <p:nvGrpSpPr>
          <p:cNvPr id="13" name="Group 3"/>
          <p:cNvGrpSpPr>
            <a:grpSpLocks/>
          </p:cNvGrpSpPr>
          <p:nvPr/>
        </p:nvGrpSpPr>
        <p:grpSpPr bwMode="auto">
          <a:xfrm>
            <a:off x="2641555" y="1575017"/>
            <a:ext cx="3530645" cy="3454183"/>
            <a:chOff x="1824" y="633"/>
            <a:chExt cx="2834" cy="2849"/>
          </a:xfrm>
        </p:grpSpPr>
        <p:sp>
          <p:nvSpPr>
            <p:cNvPr id="14" name="Puzzle3"/>
            <p:cNvSpPr>
              <a:spLocks noEditPoints="1" noChangeArrowheads="1"/>
            </p:cNvSpPr>
            <p:nvPr/>
          </p:nvSpPr>
          <p:spPr bwMode="auto">
            <a:xfrm>
              <a:off x="3204" y="633"/>
              <a:ext cx="1114" cy="1514"/>
            </a:xfrm>
            <a:custGeom>
              <a:avLst/>
              <a:gdLst>
                <a:gd name="T0" fmla="*/ 10391 w 21600"/>
                <a:gd name="T1" fmla="*/ 15806 h 21600"/>
                <a:gd name="T2" fmla="*/ 20551 w 21600"/>
                <a:gd name="T3" fmla="*/ 21088 h 21600"/>
                <a:gd name="T4" fmla="*/ 13180 w 21600"/>
                <a:gd name="T5" fmla="*/ 13801 h 21600"/>
                <a:gd name="T6" fmla="*/ 20551 w 21600"/>
                <a:gd name="T7" fmla="*/ 7025 h 21600"/>
                <a:gd name="T8" fmla="*/ 10500 w 21600"/>
                <a:gd name="T9" fmla="*/ 52 h 21600"/>
                <a:gd name="T10" fmla="*/ 692 w 21600"/>
                <a:gd name="T11" fmla="*/ 6802 h 21600"/>
                <a:gd name="T12" fmla="*/ 8064 w 21600"/>
                <a:gd name="T13" fmla="*/ 13526 h 21600"/>
                <a:gd name="T14" fmla="*/ 692 w 21600"/>
                <a:gd name="T15" fmla="*/ 21088 h 21600"/>
                <a:gd name="T16" fmla="*/ 2273 w 21600"/>
                <a:gd name="T17" fmla="*/ 7719 h 21600"/>
                <a:gd name="T18" fmla="*/ 19149 w 21600"/>
                <a:gd name="T19" fmla="*/ 202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6625" y="20892"/>
                  </a:moveTo>
                  <a:lnTo>
                    <a:pt x="7105" y="21023"/>
                  </a:lnTo>
                  <a:lnTo>
                    <a:pt x="7513" y="21088"/>
                  </a:lnTo>
                  <a:lnTo>
                    <a:pt x="7922" y="21115"/>
                  </a:lnTo>
                  <a:lnTo>
                    <a:pt x="8242" y="21115"/>
                  </a:lnTo>
                  <a:lnTo>
                    <a:pt x="8544" y="21062"/>
                  </a:lnTo>
                  <a:lnTo>
                    <a:pt x="8810" y="20997"/>
                  </a:lnTo>
                  <a:lnTo>
                    <a:pt x="9023" y="20892"/>
                  </a:lnTo>
                  <a:lnTo>
                    <a:pt x="9148" y="20761"/>
                  </a:lnTo>
                  <a:lnTo>
                    <a:pt x="9290" y="20616"/>
                  </a:lnTo>
                  <a:lnTo>
                    <a:pt x="9361" y="20459"/>
                  </a:lnTo>
                  <a:lnTo>
                    <a:pt x="9396" y="20289"/>
                  </a:lnTo>
                  <a:lnTo>
                    <a:pt x="9396" y="20092"/>
                  </a:lnTo>
                  <a:lnTo>
                    <a:pt x="9325" y="19909"/>
                  </a:lnTo>
                  <a:lnTo>
                    <a:pt x="9219" y="19738"/>
                  </a:lnTo>
                  <a:lnTo>
                    <a:pt x="9094" y="19555"/>
                  </a:lnTo>
                  <a:lnTo>
                    <a:pt x="8917" y="19384"/>
                  </a:lnTo>
                  <a:lnTo>
                    <a:pt x="8650" y="19162"/>
                  </a:lnTo>
                  <a:lnTo>
                    <a:pt x="8437" y="18900"/>
                  </a:lnTo>
                  <a:lnTo>
                    <a:pt x="8277" y="18624"/>
                  </a:lnTo>
                  <a:lnTo>
                    <a:pt x="8135" y="18349"/>
                  </a:lnTo>
                  <a:lnTo>
                    <a:pt x="8028" y="18048"/>
                  </a:lnTo>
                  <a:lnTo>
                    <a:pt x="7993" y="17746"/>
                  </a:lnTo>
                  <a:lnTo>
                    <a:pt x="7993" y="17471"/>
                  </a:lnTo>
                  <a:lnTo>
                    <a:pt x="8028" y="17169"/>
                  </a:lnTo>
                  <a:lnTo>
                    <a:pt x="8135" y="16920"/>
                  </a:lnTo>
                  <a:lnTo>
                    <a:pt x="8277" y="16671"/>
                  </a:lnTo>
                  <a:lnTo>
                    <a:pt x="8366" y="16540"/>
                  </a:lnTo>
                  <a:lnTo>
                    <a:pt x="8473" y="16409"/>
                  </a:lnTo>
                  <a:lnTo>
                    <a:pt x="8615" y="16317"/>
                  </a:lnTo>
                  <a:lnTo>
                    <a:pt x="8739" y="16213"/>
                  </a:lnTo>
                  <a:lnTo>
                    <a:pt x="8881" y="16134"/>
                  </a:lnTo>
                  <a:lnTo>
                    <a:pt x="9059" y="16055"/>
                  </a:lnTo>
                  <a:lnTo>
                    <a:pt x="9254" y="15990"/>
                  </a:lnTo>
                  <a:lnTo>
                    <a:pt x="9432" y="15911"/>
                  </a:lnTo>
                  <a:lnTo>
                    <a:pt x="9663" y="15885"/>
                  </a:lnTo>
                  <a:lnTo>
                    <a:pt x="9876" y="15833"/>
                  </a:lnTo>
                  <a:lnTo>
                    <a:pt x="10142" y="15806"/>
                  </a:lnTo>
                  <a:lnTo>
                    <a:pt x="10391" y="15806"/>
                  </a:lnTo>
                  <a:lnTo>
                    <a:pt x="10728" y="15806"/>
                  </a:lnTo>
                  <a:lnTo>
                    <a:pt x="10995" y="15806"/>
                  </a:lnTo>
                  <a:lnTo>
                    <a:pt x="11279" y="15833"/>
                  </a:lnTo>
                  <a:lnTo>
                    <a:pt x="11546" y="15885"/>
                  </a:lnTo>
                  <a:lnTo>
                    <a:pt x="11776" y="15937"/>
                  </a:lnTo>
                  <a:lnTo>
                    <a:pt x="12025" y="15990"/>
                  </a:lnTo>
                  <a:lnTo>
                    <a:pt x="12221" y="16055"/>
                  </a:lnTo>
                  <a:lnTo>
                    <a:pt x="12434" y="16134"/>
                  </a:lnTo>
                  <a:lnTo>
                    <a:pt x="12611" y="16213"/>
                  </a:lnTo>
                  <a:lnTo>
                    <a:pt x="12771" y="16317"/>
                  </a:lnTo>
                  <a:lnTo>
                    <a:pt x="12913" y="16409"/>
                  </a:lnTo>
                  <a:lnTo>
                    <a:pt x="13038" y="16514"/>
                  </a:lnTo>
                  <a:lnTo>
                    <a:pt x="13251" y="16737"/>
                  </a:lnTo>
                  <a:lnTo>
                    <a:pt x="13428" y="16986"/>
                  </a:lnTo>
                  <a:lnTo>
                    <a:pt x="13517" y="17248"/>
                  </a:lnTo>
                  <a:lnTo>
                    <a:pt x="13588" y="17523"/>
                  </a:lnTo>
                  <a:lnTo>
                    <a:pt x="13588" y="17799"/>
                  </a:lnTo>
                  <a:lnTo>
                    <a:pt x="13517" y="18074"/>
                  </a:lnTo>
                  <a:lnTo>
                    <a:pt x="13428" y="18323"/>
                  </a:lnTo>
                  <a:lnTo>
                    <a:pt x="13286" y="18572"/>
                  </a:lnTo>
                  <a:lnTo>
                    <a:pt x="13109" y="18808"/>
                  </a:lnTo>
                  <a:lnTo>
                    <a:pt x="12878" y="19031"/>
                  </a:lnTo>
                  <a:lnTo>
                    <a:pt x="12434" y="19411"/>
                  </a:lnTo>
                  <a:lnTo>
                    <a:pt x="12132" y="19738"/>
                  </a:lnTo>
                  <a:lnTo>
                    <a:pt x="12025" y="19856"/>
                  </a:lnTo>
                  <a:lnTo>
                    <a:pt x="11919" y="20014"/>
                  </a:lnTo>
                  <a:lnTo>
                    <a:pt x="11883" y="20132"/>
                  </a:lnTo>
                  <a:lnTo>
                    <a:pt x="11883" y="20263"/>
                  </a:lnTo>
                  <a:lnTo>
                    <a:pt x="11883" y="20394"/>
                  </a:lnTo>
                  <a:lnTo>
                    <a:pt x="11954" y="20485"/>
                  </a:lnTo>
                  <a:lnTo>
                    <a:pt x="12061" y="20590"/>
                  </a:lnTo>
                  <a:lnTo>
                    <a:pt x="12185" y="20695"/>
                  </a:lnTo>
                  <a:lnTo>
                    <a:pt x="12327" y="20787"/>
                  </a:lnTo>
                  <a:lnTo>
                    <a:pt x="12540" y="20892"/>
                  </a:lnTo>
                  <a:lnTo>
                    <a:pt x="12771" y="20997"/>
                  </a:lnTo>
                  <a:lnTo>
                    <a:pt x="13073" y="21088"/>
                  </a:lnTo>
                  <a:lnTo>
                    <a:pt x="13428" y="21193"/>
                  </a:lnTo>
                  <a:lnTo>
                    <a:pt x="13873" y="21298"/>
                  </a:lnTo>
                  <a:lnTo>
                    <a:pt x="14317" y="21390"/>
                  </a:lnTo>
                  <a:lnTo>
                    <a:pt x="14778" y="21468"/>
                  </a:lnTo>
                  <a:lnTo>
                    <a:pt x="15294" y="21547"/>
                  </a:lnTo>
                  <a:lnTo>
                    <a:pt x="15809" y="21600"/>
                  </a:lnTo>
                  <a:lnTo>
                    <a:pt x="16359" y="21652"/>
                  </a:lnTo>
                  <a:lnTo>
                    <a:pt x="16875" y="21678"/>
                  </a:lnTo>
                  <a:lnTo>
                    <a:pt x="17407" y="21678"/>
                  </a:lnTo>
                  <a:lnTo>
                    <a:pt x="17958" y="21678"/>
                  </a:lnTo>
                  <a:lnTo>
                    <a:pt x="18473" y="21652"/>
                  </a:lnTo>
                  <a:lnTo>
                    <a:pt x="18953" y="21573"/>
                  </a:lnTo>
                  <a:lnTo>
                    <a:pt x="19397" y="21495"/>
                  </a:lnTo>
                  <a:lnTo>
                    <a:pt x="19841" y="21390"/>
                  </a:lnTo>
                  <a:lnTo>
                    <a:pt x="20214" y="21272"/>
                  </a:lnTo>
                  <a:lnTo>
                    <a:pt x="20551" y="21088"/>
                  </a:lnTo>
                  <a:lnTo>
                    <a:pt x="20480" y="20787"/>
                  </a:lnTo>
                  <a:lnTo>
                    <a:pt x="20409" y="20485"/>
                  </a:lnTo>
                  <a:lnTo>
                    <a:pt x="20356" y="20158"/>
                  </a:lnTo>
                  <a:lnTo>
                    <a:pt x="20356" y="19804"/>
                  </a:lnTo>
                  <a:lnTo>
                    <a:pt x="20321" y="19083"/>
                  </a:lnTo>
                  <a:lnTo>
                    <a:pt x="20356" y="18349"/>
                  </a:lnTo>
                  <a:lnTo>
                    <a:pt x="20409" y="17641"/>
                  </a:lnTo>
                  <a:lnTo>
                    <a:pt x="20480" y="17012"/>
                  </a:lnTo>
                  <a:lnTo>
                    <a:pt x="20551" y="16488"/>
                  </a:lnTo>
                  <a:lnTo>
                    <a:pt x="20551" y="16055"/>
                  </a:lnTo>
                  <a:lnTo>
                    <a:pt x="20551" y="15911"/>
                  </a:lnTo>
                  <a:lnTo>
                    <a:pt x="20445" y="15754"/>
                  </a:lnTo>
                  <a:lnTo>
                    <a:pt x="20356" y="15610"/>
                  </a:lnTo>
                  <a:lnTo>
                    <a:pt x="20178" y="15452"/>
                  </a:lnTo>
                  <a:lnTo>
                    <a:pt x="20001" y="15334"/>
                  </a:lnTo>
                  <a:lnTo>
                    <a:pt x="19770" y="15230"/>
                  </a:lnTo>
                  <a:lnTo>
                    <a:pt x="19521" y="15125"/>
                  </a:lnTo>
                  <a:lnTo>
                    <a:pt x="19290" y="15059"/>
                  </a:lnTo>
                  <a:lnTo>
                    <a:pt x="19024" y="15007"/>
                  </a:lnTo>
                  <a:lnTo>
                    <a:pt x="18740" y="14954"/>
                  </a:lnTo>
                  <a:lnTo>
                    <a:pt x="18509" y="14954"/>
                  </a:lnTo>
                  <a:lnTo>
                    <a:pt x="18225" y="14954"/>
                  </a:lnTo>
                  <a:lnTo>
                    <a:pt x="17994" y="15007"/>
                  </a:lnTo>
                  <a:lnTo>
                    <a:pt x="17763" y="15085"/>
                  </a:lnTo>
                  <a:lnTo>
                    <a:pt x="17550" y="15177"/>
                  </a:lnTo>
                  <a:lnTo>
                    <a:pt x="17372" y="15308"/>
                  </a:lnTo>
                  <a:lnTo>
                    <a:pt x="17176" y="15426"/>
                  </a:lnTo>
                  <a:lnTo>
                    <a:pt x="16928" y="15557"/>
                  </a:lnTo>
                  <a:lnTo>
                    <a:pt x="16661" y="15636"/>
                  </a:lnTo>
                  <a:lnTo>
                    <a:pt x="16359" y="15688"/>
                  </a:lnTo>
                  <a:lnTo>
                    <a:pt x="16022" y="15715"/>
                  </a:lnTo>
                  <a:lnTo>
                    <a:pt x="15667" y="15688"/>
                  </a:lnTo>
                  <a:lnTo>
                    <a:pt x="15294" y="15662"/>
                  </a:lnTo>
                  <a:lnTo>
                    <a:pt x="14956" y="15583"/>
                  </a:lnTo>
                  <a:lnTo>
                    <a:pt x="14619" y="15479"/>
                  </a:lnTo>
                  <a:lnTo>
                    <a:pt x="14281" y="15334"/>
                  </a:lnTo>
                  <a:lnTo>
                    <a:pt x="13961" y="15177"/>
                  </a:lnTo>
                  <a:lnTo>
                    <a:pt x="13695" y="14981"/>
                  </a:lnTo>
                  <a:lnTo>
                    <a:pt x="13588" y="14850"/>
                  </a:lnTo>
                  <a:lnTo>
                    <a:pt x="13482" y="14732"/>
                  </a:lnTo>
                  <a:lnTo>
                    <a:pt x="13393" y="14600"/>
                  </a:lnTo>
                  <a:lnTo>
                    <a:pt x="13322" y="14456"/>
                  </a:lnTo>
                  <a:lnTo>
                    <a:pt x="13251" y="14299"/>
                  </a:lnTo>
                  <a:lnTo>
                    <a:pt x="13215" y="14155"/>
                  </a:lnTo>
                  <a:lnTo>
                    <a:pt x="13180" y="13971"/>
                  </a:lnTo>
                  <a:lnTo>
                    <a:pt x="13180" y="13801"/>
                  </a:lnTo>
                  <a:lnTo>
                    <a:pt x="13180" y="13591"/>
                  </a:lnTo>
                  <a:lnTo>
                    <a:pt x="13215" y="13395"/>
                  </a:lnTo>
                  <a:lnTo>
                    <a:pt x="13251" y="13198"/>
                  </a:lnTo>
                  <a:lnTo>
                    <a:pt x="13322" y="13015"/>
                  </a:lnTo>
                  <a:lnTo>
                    <a:pt x="13393" y="12870"/>
                  </a:lnTo>
                  <a:lnTo>
                    <a:pt x="13482" y="12713"/>
                  </a:lnTo>
                  <a:lnTo>
                    <a:pt x="13588" y="12569"/>
                  </a:lnTo>
                  <a:lnTo>
                    <a:pt x="13730" y="12438"/>
                  </a:lnTo>
                  <a:lnTo>
                    <a:pt x="13997" y="12215"/>
                  </a:lnTo>
                  <a:lnTo>
                    <a:pt x="14334" y="12005"/>
                  </a:lnTo>
                  <a:lnTo>
                    <a:pt x="14690" y="11861"/>
                  </a:lnTo>
                  <a:lnTo>
                    <a:pt x="15063" y="11756"/>
                  </a:lnTo>
                  <a:lnTo>
                    <a:pt x="15436" y="11678"/>
                  </a:lnTo>
                  <a:lnTo>
                    <a:pt x="15809" y="11638"/>
                  </a:lnTo>
                  <a:lnTo>
                    <a:pt x="16182" y="11638"/>
                  </a:lnTo>
                  <a:lnTo>
                    <a:pt x="16555" y="11678"/>
                  </a:lnTo>
                  <a:lnTo>
                    <a:pt x="16910" y="11730"/>
                  </a:lnTo>
                  <a:lnTo>
                    <a:pt x="17248" y="11835"/>
                  </a:lnTo>
                  <a:lnTo>
                    <a:pt x="17514" y="11966"/>
                  </a:lnTo>
                  <a:lnTo>
                    <a:pt x="17763" y="12110"/>
                  </a:lnTo>
                  <a:lnTo>
                    <a:pt x="17887" y="12215"/>
                  </a:lnTo>
                  <a:lnTo>
                    <a:pt x="18065" y="12307"/>
                  </a:lnTo>
                  <a:lnTo>
                    <a:pt x="18260" y="12412"/>
                  </a:lnTo>
                  <a:lnTo>
                    <a:pt x="18438" y="12464"/>
                  </a:lnTo>
                  <a:lnTo>
                    <a:pt x="18669" y="12543"/>
                  </a:lnTo>
                  <a:lnTo>
                    <a:pt x="18882" y="12569"/>
                  </a:lnTo>
                  <a:lnTo>
                    <a:pt x="19113" y="12595"/>
                  </a:lnTo>
                  <a:lnTo>
                    <a:pt x="19361" y="12608"/>
                  </a:lnTo>
                  <a:lnTo>
                    <a:pt x="19592" y="12608"/>
                  </a:lnTo>
                  <a:lnTo>
                    <a:pt x="19841" y="12595"/>
                  </a:lnTo>
                  <a:lnTo>
                    <a:pt x="20072" y="12543"/>
                  </a:lnTo>
                  <a:lnTo>
                    <a:pt x="20321" y="12490"/>
                  </a:lnTo>
                  <a:lnTo>
                    <a:pt x="20551" y="12438"/>
                  </a:lnTo>
                  <a:lnTo>
                    <a:pt x="20800" y="12333"/>
                  </a:lnTo>
                  <a:lnTo>
                    <a:pt x="20996" y="12241"/>
                  </a:lnTo>
                  <a:lnTo>
                    <a:pt x="21244" y="12110"/>
                  </a:lnTo>
                  <a:lnTo>
                    <a:pt x="21298" y="12032"/>
                  </a:lnTo>
                  <a:lnTo>
                    <a:pt x="21404" y="11966"/>
                  </a:lnTo>
                  <a:lnTo>
                    <a:pt x="21475" y="11861"/>
                  </a:lnTo>
                  <a:lnTo>
                    <a:pt x="21511" y="11730"/>
                  </a:lnTo>
                  <a:lnTo>
                    <a:pt x="21617" y="11481"/>
                  </a:lnTo>
                  <a:lnTo>
                    <a:pt x="21653" y="11180"/>
                  </a:lnTo>
                  <a:lnTo>
                    <a:pt x="21653" y="10826"/>
                  </a:lnTo>
                  <a:lnTo>
                    <a:pt x="21653" y="10472"/>
                  </a:lnTo>
                  <a:lnTo>
                    <a:pt x="21582" y="10092"/>
                  </a:lnTo>
                  <a:lnTo>
                    <a:pt x="21511" y="9725"/>
                  </a:lnTo>
                  <a:lnTo>
                    <a:pt x="21298" y="8912"/>
                  </a:lnTo>
                  <a:lnTo>
                    <a:pt x="21067" y="8191"/>
                  </a:lnTo>
                  <a:lnTo>
                    <a:pt x="20800" y="7536"/>
                  </a:lnTo>
                  <a:lnTo>
                    <a:pt x="20551" y="7025"/>
                  </a:lnTo>
                  <a:lnTo>
                    <a:pt x="20001" y="7103"/>
                  </a:lnTo>
                  <a:lnTo>
                    <a:pt x="19432" y="7156"/>
                  </a:lnTo>
                  <a:lnTo>
                    <a:pt x="18846" y="7208"/>
                  </a:lnTo>
                  <a:lnTo>
                    <a:pt x="18225" y="7208"/>
                  </a:lnTo>
                  <a:lnTo>
                    <a:pt x="17656" y="7208"/>
                  </a:lnTo>
                  <a:lnTo>
                    <a:pt x="17070" y="7182"/>
                  </a:lnTo>
                  <a:lnTo>
                    <a:pt x="16484" y="7156"/>
                  </a:lnTo>
                  <a:lnTo>
                    <a:pt x="15986" y="7103"/>
                  </a:lnTo>
                  <a:lnTo>
                    <a:pt x="14992" y="6999"/>
                  </a:lnTo>
                  <a:lnTo>
                    <a:pt x="14210" y="6907"/>
                  </a:lnTo>
                  <a:lnTo>
                    <a:pt x="13695" y="6828"/>
                  </a:lnTo>
                  <a:lnTo>
                    <a:pt x="13517" y="6802"/>
                  </a:lnTo>
                  <a:lnTo>
                    <a:pt x="13073" y="6645"/>
                  </a:lnTo>
                  <a:lnTo>
                    <a:pt x="12700" y="6474"/>
                  </a:lnTo>
                  <a:lnTo>
                    <a:pt x="12363" y="6304"/>
                  </a:lnTo>
                  <a:lnTo>
                    <a:pt x="12132" y="6094"/>
                  </a:lnTo>
                  <a:lnTo>
                    <a:pt x="11919" y="5871"/>
                  </a:lnTo>
                  <a:lnTo>
                    <a:pt x="11776" y="5649"/>
                  </a:lnTo>
                  <a:lnTo>
                    <a:pt x="11688" y="5413"/>
                  </a:lnTo>
                  <a:lnTo>
                    <a:pt x="11617" y="5190"/>
                  </a:lnTo>
                  <a:lnTo>
                    <a:pt x="11617" y="4941"/>
                  </a:lnTo>
                  <a:lnTo>
                    <a:pt x="11652" y="4718"/>
                  </a:lnTo>
                  <a:lnTo>
                    <a:pt x="11723" y="4482"/>
                  </a:lnTo>
                  <a:lnTo>
                    <a:pt x="11812" y="4285"/>
                  </a:lnTo>
                  <a:lnTo>
                    <a:pt x="11919" y="4089"/>
                  </a:lnTo>
                  <a:lnTo>
                    <a:pt x="12096" y="3905"/>
                  </a:lnTo>
                  <a:lnTo>
                    <a:pt x="12292" y="3735"/>
                  </a:lnTo>
                  <a:lnTo>
                    <a:pt x="12505" y="3604"/>
                  </a:lnTo>
                  <a:lnTo>
                    <a:pt x="12700" y="3460"/>
                  </a:lnTo>
                  <a:lnTo>
                    <a:pt x="12878" y="3250"/>
                  </a:lnTo>
                  <a:lnTo>
                    <a:pt x="13038" y="3027"/>
                  </a:lnTo>
                  <a:lnTo>
                    <a:pt x="13180" y="2752"/>
                  </a:lnTo>
                  <a:lnTo>
                    <a:pt x="13286" y="2477"/>
                  </a:lnTo>
                  <a:lnTo>
                    <a:pt x="13322" y="2175"/>
                  </a:lnTo>
                  <a:lnTo>
                    <a:pt x="13357" y="1874"/>
                  </a:lnTo>
                  <a:lnTo>
                    <a:pt x="13286" y="1572"/>
                  </a:lnTo>
                  <a:lnTo>
                    <a:pt x="13180" y="1271"/>
                  </a:lnTo>
                  <a:lnTo>
                    <a:pt x="13038" y="983"/>
                  </a:lnTo>
                  <a:lnTo>
                    <a:pt x="12949" y="865"/>
                  </a:lnTo>
                  <a:lnTo>
                    <a:pt x="12807" y="733"/>
                  </a:lnTo>
                  <a:lnTo>
                    <a:pt x="12665" y="616"/>
                  </a:lnTo>
                  <a:lnTo>
                    <a:pt x="12505" y="511"/>
                  </a:lnTo>
                  <a:lnTo>
                    <a:pt x="12327" y="406"/>
                  </a:lnTo>
                  <a:lnTo>
                    <a:pt x="12132" y="314"/>
                  </a:lnTo>
                  <a:lnTo>
                    <a:pt x="11883" y="235"/>
                  </a:lnTo>
                  <a:lnTo>
                    <a:pt x="11652" y="183"/>
                  </a:lnTo>
                  <a:lnTo>
                    <a:pt x="11368" y="104"/>
                  </a:lnTo>
                  <a:lnTo>
                    <a:pt x="11101" y="78"/>
                  </a:lnTo>
                  <a:lnTo>
                    <a:pt x="10800" y="52"/>
                  </a:lnTo>
                  <a:lnTo>
                    <a:pt x="10444" y="52"/>
                  </a:lnTo>
                  <a:lnTo>
                    <a:pt x="10142" y="52"/>
                  </a:lnTo>
                  <a:lnTo>
                    <a:pt x="9840" y="78"/>
                  </a:lnTo>
                  <a:lnTo>
                    <a:pt x="9574" y="104"/>
                  </a:lnTo>
                  <a:lnTo>
                    <a:pt x="9325" y="157"/>
                  </a:lnTo>
                  <a:lnTo>
                    <a:pt x="9094" y="209"/>
                  </a:lnTo>
                  <a:lnTo>
                    <a:pt x="8846" y="262"/>
                  </a:lnTo>
                  <a:lnTo>
                    <a:pt x="8650" y="340"/>
                  </a:lnTo>
                  <a:lnTo>
                    <a:pt x="8437" y="432"/>
                  </a:lnTo>
                  <a:lnTo>
                    <a:pt x="8277" y="511"/>
                  </a:lnTo>
                  <a:lnTo>
                    <a:pt x="8100" y="616"/>
                  </a:lnTo>
                  <a:lnTo>
                    <a:pt x="7957" y="707"/>
                  </a:lnTo>
                  <a:lnTo>
                    <a:pt x="7833" y="838"/>
                  </a:lnTo>
                  <a:lnTo>
                    <a:pt x="7620" y="1061"/>
                  </a:lnTo>
                  <a:lnTo>
                    <a:pt x="7442" y="1336"/>
                  </a:lnTo>
                  <a:lnTo>
                    <a:pt x="7353" y="1599"/>
                  </a:lnTo>
                  <a:lnTo>
                    <a:pt x="7318" y="1900"/>
                  </a:lnTo>
                  <a:lnTo>
                    <a:pt x="7318" y="2175"/>
                  </a:lnTo>
                  <a:lnTo>
                    <a:pt x="7353" y="2450"/>
                  </a:lnTo>
                  <a:lnTo>
                    <a:pt x="7442" y="2726"/>
                  </a:lnTo>
                  <a:lnTo>
                    <a:pt x="7620" y="2975"/>
                  </a:lnTo>
                  <a:lnTo>
                    <a:pt x="7833" y="3198"/>
                  </a:lnTo>
                  <a:lnTo>
                    <a:pt x="8064" y="3433"/>
                  </a:lnTo>
                  <a:lnTo>
                    <a:pt x="8295" y="3630"/>
                  </a:lnTo>
                  <a:lnTo>
                    <a:pt x="8508" y="3853"/>
                  </a:lnTo>
                  <a:lnTo>
                    <a:pt x="8686" y="4089"/>
                  </a:lnTo>
                  <a:lnTo>
                    <a:pt x="8775" y="4312"/>
                  </a:lnTo>
                  <a:lnTo>
                    <a:pt x="8846" y="4561"/>
                  </a:lnTo>
                  <a:lnTo>
                    <a:pt x="8846" y="4810"/>
                  </a:lnTo>
                  <a:lnTo>
                    <a:pt x="8810" y="5059"/>
                  </a:lnTo>
                  <a:lnTo>
                    <a:pt x="8721" y="5295"/>
                  </a:lnTo>
                  <a:lnTo>
                    <a:pt x="8579" y="5544"/>
                  </a:lnTo>
                  <a:lnTo>
                    <a:pt x="8366" y="5766"/>
                  </a:lnTo>
                  <a:lnTo>
                    <a:pt x="8135" y="5976"/>
                  </a:lnTo>
                  <a:lnTo>
                    <a:pt x="7833" y="6199"/>
                  </a:lnTo>
                  <a:lnTo>
                    <a:pt x="7478" y="6369"/>
                  </a:lnTo>
                  <a:lnTo>
                    <a:pt x="7069" y="6527"/>
                  </a:lnTo>
                  <a:lnTo>
                    <a:pt x="6590" y="6671"/>
                  </a:lnTo>
                  <a:lnTo>
                    <a:pt x="6092" y="6802"/>
                  </a:lnTo>
                  <a:lnTo>
                    <a:pt x="5684" y="6802"/>
                  </a:lnTo>
                  <a:lnTo>
                    <a:pt x="5133" y="6802"/>
                  </a:lnTo>
                  <a:lnTo>
                    <a:pt x="4547" y="6802"/>
                  </a:lnTo>
                  <a:lnTo>
                    <a:pt x="3872" y="6802"/>
                  </a:lnTo>
                  <a:lnTo>
                    <a:pt x="3144" y="6802"/>
                  </a:lnTo>
                  <a:lnTo>
                    <a:pt x="2362" y="6802"/>
                  </a:lnTo>
                  <a:lnTo>
                    <a:pt x="1545" y="6802"/>
                  </a:lnTo>
                  <a:lnTo>
                    <a:pt x="692" y="6802"/>
                  </a:lnTo>
                  <a:lnTo>
                    <a:pt x="586" y="7234"/>
                  </a:lnTo>
                  <a:lnTo>
                    <a:pt x="461" y="7837"/>
                  </a:lnTo>
                  <a:lnTo>
                    <a:pt x="355" y="8493"/>
                  </a:lnTo>
                  <a:lnTo>
                    <a:pt x="248" y="9187"/>
                  </a:lnTo>
                  <a:lnTo>
                    <a:pt x="142" y="9869"/>
                  </a:lnTo>
                  <a:lnTo>
                    <a:pt x="106" y="10498"/>
                  </a:lnTo>
                  <a:lnTo>
                    <a:pt x="106" y="10983"/>
                  </a:lnTo>
                  <a:lnTo>
                    <a:pt x="106" y="11311"/>
                  </a:lnTo>
                  <a:lnTo>
                    <a:pt x="213" y="11481"/>
                  </a:lnTo>
                  <a:lnTo>
                    <a:pt x="319" y="11651"/>
                  </a:lnTo>
                  <a:lnTo>
                    <a:pt x="497" y="11783"/>
                  </a:lnTo>
                  <a:lnTo>
                    <a:pt x="692" y="11914"/>
                  </a:lnTo>
                  <a:lnTo>
                    <a:pt x="941" y="12032"/>
                  </a:lnTo>
                  <a:lnTo>
                    <a:pt x="1207" y="12110"/>
                  </a:lnTo>
                  <a:lnTo>
                    <a:pt x="1509" y="12189"/>
                  </a:lnTo>
                  <a:lnTo>
                    <a:pt x="1794" y="12241"/>
                  </a:lnTo>
                  <a:lnTo>
                    <a:pt x="2131" y="12267"/>
                  </a:lnTo>
                  <a:lnTo>
                    <a:pt x="2433" y="12281"/>
                  </a:lnTo>
                  <a:lnTo>
                    <a:pt x="2735" y="12267"/>
                  </a:lnTo>
                  <a:lnTo>
                    <a:pt x="3055" y="12241"/>
                  </a:lnTo>
                  <a:lnTo>
                    <a:pt x="3357" y="12189"/>
                  </a:lnTo>
                  <a:lnTo>
                    <a:pt x="3623" y="12084"/>
                  </a:lnTo>
                  <a:lnTo>
                    <a:pt x="3872" y="11979"/>
                  </a:lnTo>
                  <a:lnTo>
                    <a:pt x="4103" y="11861"/>
                  </a:lnTo>
                  <a:lnTo>
                    <a:pt x="4316" y="11704"/>
                  </a:lnTo>
                  <a:lnTo>
                    <a:pt x="4582" y="11612"/>
                  </a:lnTo>
                  <a:lnTo>
                    <a:pt x="4849" y="11533"/>
                  </a:lnTo>
                  <a:lnTo>
                    <a:pt x="5169" y="11507"/>
                  </a:lnTo>
                  <a:lnTo>
                    <a:pt x="5506" y="11481"/>
                  </a:lnTo>
                  <a:lnTo>
                    <a:pt x="5808" y="11507"/>
                  </a:lnTo>
                  <a:lnTo>
                    <a:pt x="6146" y="11560"/>
                  </a:lnTo>
                  <a:lnTo>
                    <a:pt x="6501" y="11651"/>
                  </a:lnTo>
                  <a:lnTo>
                    <a:pt x="6803" y="11783"/>
                  </a:lnTo>
                  <a:lnTo>
                    <a:pt x="7105" y="11940"/>
                  </a:lnTo>
                  <a:lnTo>
                    <a:pt x="7353" y="12110"/>
                  </a:lnTo>
                  <a:lnTo>
                    <a:pt x="7584" y="12333"/>
                  </a:lnTo>
                  <a:lnTo>
                    <a:pt x="7798" y="12595"/>
                  </a:lnTo>
                  <a:lnTo>
                    <a:pt x="7922" y="12870"/>
                  </a:lnTo>
                  <a:lnTo>
                    <a:pt x="8028" y="13198"/>
                  </a:lnTo>
                  <a:lnTo>
                    <a:pt x="8064" y="13526"/>
                  </a:lnTo>
                  <a:lnTo>
                    <a:pt x="8028" y="13775"/>
                  </a:lnTo>
                  <a:lnTo>
                    <a:pt x="7922" y="13998"/>
                  </a:lnTo>
                  <a:lnTo>
                    <a:pt x="7798" y="14220"/>
                  </a:lnTo>
                  <a:lnTo>
                    <a:pt x="7584" y="14404"/>
                  </a:lnTo>
                  <a:lnTo>
                    <a:pt x="7353" y="14574"/>
                  </a:lnTo>
                  <a:lnTo>
                    <a:pt x="7105" y="14732"/>
                  </a:lnTo>
                  <a:lnTo>
                    <a:pt x="6803" y="14850"/>
                  </a:lnTo>
                  <a:lnTo>
                    <a:pt x="6501" y="14954"/>
                  </a:lnTo>
                  <a:lnTo>
                    <a:pt x="6146" y="15033"/>
                  </a:lnTo>
                  <a:lnTo>
                    <a:pt x="5808" y="15085"/>
                  </a:lnTo>
                  <a:lnTo>
                    <a:pt x="5506" y="15085"/>
                  </a:lnTo>
                  <a:lnTo>
                    <a:pt x="5169" y="15059"/>
                  </a:lnTo>
                  <a:lnTo>
                    <a:pt x="4849" y="15007"/>
                  </a:lnTo>
                  <a:lnTo>
                    <a:pt x="4582" y="14902"/>
                  </a:lnTo>
                  <a:lnTo>
                    <a:pt x="4316" y="14784"/>
                  </a:lnTo>
                  <a:lnTo>
                    <a:pt x="4103" y="14600"/>
                  </a:lnTo>
                  <a:lnTo>
                    <a:pt x="3907" y="14430"/>
                  </a:lnTo>
                  <a:lnTo>
                    <a:pt x="3659" y="14299"/>
                  </a:lnTo>
                  <a:lnTo>
                    <a:pt x="3428" y="14194"/>
                  </a:lnTo>
                  <a:lnTo>
                    <a:pt x="3179" y="14129"/>
                  </a:lnTo>
                  <a:lnTo>
                    <a:pt x="2913" y="14102"/>
                  </a:lnTo>
                  <a:lnTo>
                    <a:pt x="2646" y="14102"/>
                  </a:lnTo>
                  <a:lnTo>
                    <a:pt x="2362" y="14129"/>
                  </a:lnTo>
                  <a:lnTo>
                    <a:pt x="2096" y="14168"/>
                  </a:lnTo>
                  <a:lnTo>
                    <a:pt x="1811" y="14273"/>
                  </a:lnTo>
                  <a:lnTo>
                    <a:pt x="1545" y="14378"/>
                  </a:lnTo>
                  <a:lnTo>
                    <a:pt x="1314" y="14496"/>
                  </a:lnTo>
                  <a:lnTo>
                    <a:pt x="1065" y="14653"/>
                  </a:lnTo>
                  <a:lnTo>
                    <a:pt x="870" y="14797"/>
                  </a:lnTo>
                  <a:lnTo>
                    <a:pt x="657" y="14981"/>
                  </a:lnTo>
                  <a:lnTo>
                    <a:pt x="497" y="15177"/>
                  </a:lnTo>
                  <a:lnTo>
                    <a:pt x="390" y="15413"/>
                  </a:lnTo>
                  <a:lnTo>
                    <a:pt x="284" y="15636"/>
                  </a:lnTo>
                  <a:lnTo>
                    <a:pt x="248" y="15911"/>
                  </a:lnTo>
                  <a:lnTo>
                    <a:pt x="284" y="16239"/>
                  </a:lnTo>
                  <a:lnTo>
                    <a:pt x="319" y="16566"/>
                  </a:lnTo>
                  <a:lnTo>
                    <a:pt x="497" y="17340"/>
                  </a:lnTo>
                  <a:lnTo>
                    <a:pt x="692" y="18152"/>
                  </a:lnTo>
                  <a:lnTo>
                    <a:pt x="799" y="18559"/>
                  </a:lnTo>
                  <a:lnTo>
                    <a:pt x="905" y="18978"/>
                  </a:lnTo>
                  <a:lnTo>
                    <a:pt x="959" y="19384"/>
                  </a:lnTo>
                  <a:lnTo>
                    <a:pt x="994" y="19791"/>
                  </a:lnTo>
                  <a:lnTo>
                    <a:pt x="994" y="20132"/>
                  </a:lnTo>
                  <a:lnTo>
                    <a:pt x="959" y="20485"/>
                  </a:lnTo>
                  <a:lnTo>
                    <a:pt x="941" y="20669"/>
                  </a:lnTo>
                  <a:lnTo>
                    <a:pt x="870" y="20813"/>
                  </a:lnTo>
                  <a:lnTo>
                    <a:pt x="799" y="20970"/>
                  </a:lnTo>
                  <a:lnTo>
                    <a:pt x="692" y="21088"/>
                  </a:lnTo>
                  <a:lnTo>
                    <a:pt x="1474" y="20997"/>
                  </a:lnTo>
                  <a:lnTo>
                    <a:pt x="2291" y="20866"/>
                  </a:lnTo>
                  <a:lnTo>
                    <a:pt x="3108" y="20787"/>
                  </a:lnTo>
                  <a:lnTo>
                    <a:pt x="3907" y="20721"/>
                  </a:lnTo>
                  <a:lnTo>
                    <a:pt x="4653" y="20695"/>
                  </a:lnTo>
                  <a:lnTo>
                    <a:pt x="5364" y="20695"/>
                  </a:lnTo>
                  <a:lnTo>
                    <a:pt x="5701" y="20721"/>
                  </a:lnTo>
                  <a:lnTo>
                    <a:pt x="6057" y="20761"/>
                  </a:lnTo>
                  <a:lnTo>
                    <a:pt x="6323" y="20813"/>
                  </a:lnTo>
                  <a:lnTo>
                    <a:pt x="6625" y="20892"/>
                  </a:lnTo>
                  <a:close/>
                </a:path>
              </a:pathLst>
            </a:custGeom>
            <a:solidFill>
              <a:srgbClr val="FFBE7D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5" name="Puzzle2"/>
            <p:cNvSpPr>
              <a:spLocks noEditPoints="1" noChangeArrowheads="1"/>
            </p:cNvSpPr>
            <p:nvPr/>
          </p:nvSpPr>
          <p:spPr bwMode="auto">
            <a:xfrm>
              <a:off x="2880" y="1736"/>
              <a:ext cx="1778" cy="1379"/>
            </a:xfrm>
            <a:custGeom>
              <a:avLst/>
              <a:gdLst>
                <a:gd name="T0" fmla="*/ 11 w 21600"/>
                <a:gd name="T1" fmla="*/ 13386 h 21600"/>
                <a:gd name="T2" fmla="*/ 4202 w 21600"/>
                <a:gd name="T3" fmla="*/ 21161 h 21600"/>
                <a:gd name="T4" fmla="*/ 10400 w 21600"/>
                <a:gd name="T5" fmla="*/ 13909 h 21600"/>
                <a:gd name="T6" fmla="*/ 16821 w 21600"/>
                <a:gd name="T7" fmla="*/ 21190 h 21600"/>
                <a:gd name="T8" fmla="*/ 21600 w 21600"/>
                <a:gd name="T9" fmla="*/ 15083 h 21600"/>
                <a:gd name="T10" fmla="*/ 16889 w 21600"/>
                <a:gd name="T11" fmla="*/ 5739 h 21600"/>
                <a:gd name="T12" fmla="*/ 10800 w 21600"/>
                <a:gd name="T13" fmla="*/ 28 h 21600"/>
                <a:gd name="T14" fmla="*/ 4202 w 21600"/>
                <a:gd name="T15" fmla="*/ 5894 h 21600"/>
                <a:gd name="T16" fmla="*/ 5388 w 21600"/>
                <a:gd name="T17" fmla="*/ 6742 h 21600"/>
                <a:gd name="T18" fmla="*/ 16177 w 21600"/>
                <a:gd name="T19" fmla="*/ 2044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4247" y="12354"/>
                  </a:moveTo>
                  <a:lnTo>
                    <a:pt x="4134" y="12468"/>
                  </a:lnTo>
                  <a:lnTo>
                    <a:pt x="4010" y="12581"/>
                  </a:lnTo>
                  <a:lnTo>
                    <a:pt x="3897" y="12637"/>
                  </a:lnTo>
                  <a:lnTo>
                    <a:pt x="3773" y="12694"/>
                  </a:lnTo>
                  <a:lnTo>
                    <a:pt x="3637" y="12694"/>
                  </a:lnTo>
                  <a:lnTo>
                    <a:pt x="3524" y="12694"/>
                  </a:lnTo>
                  <a:lnTo>
                    <a:pt x="3400" y="12665"/>
                  </a:lnTo>
                  <a:lnTo>
                    <a:pt x="3287" y="12609"/>
                  </a:lnTo>
                  <a:lnTo>
                    <a:pt x="3027" y="12496"/>
                  </a:lnTo>
                  <a:lnTo>
                    <a:pt x="2790" y="12340"/>
                  </a:lnTo>
                  <a:lnTo>
                    <a:pt x="2530" y="12142"/>
                  </a:lnTo>
                  <a:lnTo>
                    <a:pt x="2293" y="11987"/>
                  </a:lnTo>
                  <a:lnTo>
                    <a:pt x="2033" y="11817"/>
                  </a:lnTo>
                  <a:lnTo>
                    <a:pt x="1773" y="11676"/>
                  </a:lnTo>
                  <a:lnTo>
                    <a:pt x="1638" y="11662"/>
                  </a:lnTo>
                  <a:lnTo>
                    <a:pt x="1513" y="11634"/>
                  </a:lnTo>
                  <a:lnTo>
                    <a:pt x="1378" y="11634"/>
                  </a:lnTo>
                  <a:lnTo>
                    <a:pt x="1253" y="11634"/>
                  </a:lnTo>
                  <a:lnTo>
                    <a:pt x="1118" y="11662"/>
                  </a:lnTo>
                  <a:lnTo>
                    <a:pt x="971" y="11732"/>
                  </a:lnTo>
                  <a:lnTo>
                    <a:pt x="835" y="11817"/>
                  </a:lnTo>
                  <a:lnTo>
                    <a:pt x="711" y="11959"/>
                  </a:lnTo>
                  <a:lnTo>
                    <a:pt x="553" y="12086"/>
                  </a:lnTo>
                  <a:lnTo>
                    <a:pt x="429" y="12284"/>
                  </a:lnTo>
                  <a:lnTo>
                    <a:pt x="271" y="12524"/>
                  </a:lnTo>
                  <a:lnTo>
                    <a:pt x="146" y="12793"/>
                  </a:lnTo>
                  <a:lnTo>
                    <a:pt x="79" y="12962"/>
                  </a:lnTo>
                  <a:lnTo>
                    <a:pt x="33" y="13146"/>
                  </a:lnTo>
                  <a:lnTo>
                    <a:pt x="11" y="13386"/>
                  </a:lnTo>
                  <a:lnTo>
                    <a:pt x="11" y="13641"/>
                  </a:lnTo>
                  <a:lnTo>
                    <a:pt x="33" y="13881"/>
                  </a:lnTo>
                  <a:lnTo>
                    <a:pt x="101" y="14150"/>
                  </a:lnTo>
                  <a:lnTo>
                    <a:pt x="192" y="14404"/>
                  </a:lnTo>
                  <a:lnTo>
                    <a:pt x="293" y="14645"/>
                  </a:lnTo>
                  <a:lnTo>
                    <a:pt x="451" y="14857"/>
                  </a:lnTo>
                  <a:lnTo>
                    <a:pt x="621" y="15054"/>
                  </a:lnTo>
                  <a:lnTo>
                    <a:pt x="734" y="15125"/>
                  </a:lnTo>
                  <a:lnTo>
                    <a:pt x="835" y="15210"/>
                  </a:lnTo>
                  <a:lnTo>
                    <a:pt x="948" y="15267"/>
                  </a:lnTo>
                  <a:lnTo>
                    <a:pt x="1084" y="15323"/>
                  </a:lnTo>
                  <a:lnTo>
                    <a:pt x="1208" y="15351"/>
                  </a:lnTo>
                  <a:lnTo>
                    <a:pt x="1355" y="15380"/>
                  </a:lnTo>
                  <a:lnTo>
                    <a:pt x="1513" y="15380"/>
                  </a:lnTo>
                  <a:lnTo>
                    <a:pt x="1683" y="15380"/>
                  </a:lnTo>
                  <a:lnTo>
                    <a:pt x="1864" y="15351"/>
                  </a:lnTo>
                  <a:lnTo>
                    <a:pt x="2033" y="15323"/>
                  </a:lnTo>
                  <a:lnTo>
                    <a:pt x="2225" y="15238"/>
                  </a:lnTo>
                  <a:lnTo>
                    <a:pt x="2428" y="15153"/>
                  </a:lnTo>
                  <a:lnTo>
                    <a:pt x="2745" y="15026"/>
                  </a:lnTo>
                  <a:lnTo>
                    <a:pt x="3005" y="14913"/>
                  </a:lnTo>
                  <a:lnTo>
                    <a:pt x="3264" y="14828"/>
                  </a:lnTo>
                  <a:lnTo>
                    <a:pt x="3513" y="14800"/>
                  </a:lnTo>
                  <a:lnTo>
                    <a:pt x="3615" y="14828"/>
                  </a:lnTo>
                  <a:lnTo>
                    <a:pt x="3728" y="14857"/>
                  </a:lnTo>
                  <a:lnTo>
                    <a:pt x="3807" y="14913"/>
                  </a:lnTo>
                  <a:lnTo>
                    <a:pt x="3920" y="14998"/>
                  </a:lnTo>
                  <a:lnTo>
                    <a:pt x="4010" y="15097"/>
                  </a:lnTo>
                  <a:lnTo>
                    <a:pt x="4089" y="15238"/>
                  </a:lnTo>
                  <a:lnTo>
                    <a:pt x="4179" y="15408"/>
                  </a:lnTo>
                  <a:lnTo>
                    <a:pt x="4247" y="15620"/>
                  </a:lnTo>
                  <a:lnTo>
                    <a:pt x="4326" y="15860"/>
                  </a:lnTo>
                  <a:lnTo>
                    <a:pt x="4394" y="16129"/>
                  </a:lnTo>
                  <a:lnTo>
                    <a:pt x="4439" y="16440"/>
                  </a:lnTo>
                  <a:lnTo>
                    <a:pt x="4507" y="16737"/>
                  </a:lnTo>
                  <a:lnTo>
                    <a:pt x="4552" y="17090"/>
                  </a:lnTo>
                  <a:lnTo>
                    <a:pt x="4575" y="17443"/>
                  </a:lnTo>
                  <a:lnTo>
                    <a:pt x="4586" y="17825"/>
                  </a:lnTo>
                  <a:lnTo>
                    <a:pt x="4586" y="18193"/>
                  </a:lnTo>
                  <a:lnTo>
                    <a:pt x="4586" y="18574"/>
                  </a:lnTo>
                  <a:lnTo>
                    <a:pt x="4586" y="18984"/>
                  </a:lnTo>
                  <a:lnTo>
                    <a:pt x="4552" y="19366"/>
                  </a:lnTo>
                  <a:lnTo>
                    <a:pt x="4507" y="19748"/>
                  </a:lnTo>
                  <a:lnTo>
                    <a:pt x="4462" y="20129"/>
                  </a:lnTo>
                  <a:lnTo>
                    <a:pt x="4371" y="20483"/>
                  </a:lnTo>
                  <a:lnTo>
                    <a:pt x="4292" y="20836"/>
                  </a:lnTo>
                  <a:lnTo>
                    <a:pt x="4202" y="21161"/>
                  </a:lnTo>
                  <a:lnTo>
                    <a:pt x="4744" y="21161"/>
                  </a:lnTo>
                  <a:lnTo>
                    <a:pt x="5264" y="21161"/>
                  </a:lnTo>
                  <a:lnTo>
                    <a:pt x="5784" y="21161"/>
                  </a:lnTo>
                  <a:lnTo>
                    <a:pt x="6235" y="21161"/>
                  </a:lnTo>
                  <a:lnTo>
                    <a:pt x="6676" y="21161"/>
                  </a:lnTo>
                  <a:lnTo>
                    <a:pt x="7060" y="21161"/>
                  </a:lnTo>
                  <a:lnTo>
                    <a:pt x="7410" y="21161"/>
                  </a:lnTo>
                  <a:lnTo>
                    <a:pt x="7670" y="21161"/>
                  </a:lnTo>
                  <a:lnTo>
                    <a:pt x="8020" y="21020"/>
                  </a:lnTo>
                  <a:lnTo>
                    <a:pt x="8303" y="20893"/>
                  </a:lnTo>
                  <a:lnTo>
                    <a:pt x="8563" y="20695"/>
                  </a:lnTo>
                  <a:lnTo>
                    <a:pt x="8800" y="20511"/>
                  </a:lnTo>
                  <a:lnTo>
                    <a:pt x="8969" y="20285"/>
                  </a:lnTo>
                  <a:lnTo>
                    <a:pt x="9150" y="20045"/>
                  </a:lnTo>
                  <a:lnTo>
                    <a:pt x="9252" y="19804"/>
                  </a:lnTo>
                  <a:lnTo>
                    <a:pt x="9342" y="19550"/>
                  </a:lnTo>
                  <a:lnTo>
                    <a:pt x="9410" y="19281"/>
                  </a:lnTo>
                  <a:lnTo>
                    <a:pt x="9433" y="19013"/>
                  </a:lnTo>
                  <a:lnTo>
                    <a:pt x="9433" y="18744"/>
                  </a:lnTo>
                  <a:lnTo>
                    <a:pt x="9387" y="18504"/>
                  </a:lnTo>
                  <a:lnTo>
                    <a:pt x="9320" y="18221"/>
                  </a:lnTo>
                  <a:lnTo>
                    <a:pt x="9207" y="17981"/>
                  </a:lnTo>
                  <a:lnTo>
                    <a:pt x="9105" y="17740"/>
                  </a:lnTo>
                  <a:lnTo>
                    <a:pt x="8924" y="17514"/>
                  </a:lnTo>
                  <a:lnTo>
                    <a:pt x="8777" y="17274"/>
                  </a:lnTo>
                  <a:lnTo>
                    <a:pt x="8642" y="17034"/>
                  </a:lnTo>
                  <a:lnTo>
                    <a:pt x="8563" y="16765"/>
                  </a:lnTo>
                  <a:lnTo>
                    <a:pt x="8472" y="16468"/>
                  </a:lnTo>
                  <a:lnTo>
                    <a:pt x="8450" y="16157"/>
                  </a:lnTo>
                  <a:lnTo>
                    <a:pt x="8450" y="15860"/>
                  </a:lnTo>
                  <a:lnTo>
                    <a:pt x="8472" y="15563"/>
                  </a:lnTo>
                  <a:lnTo>
                    <a:pt x="8540" y="15267"/>
                  </a:lnTo>
                  <a:lnTo>
                    <a:pt x="8642" y="14998"/>
                  </a:lnTo>
                  <a:lnTo>
                    <a:pt x="8777" y="14729"/>
                  </a:lnTo>
                  <a:lnTo>
                    <a:pt x="8868" y="14616"/>
                  </a:lnTo>
                  <a:lnTo>
                    <a:pt x="8969" y="14475"/>
                  </a:lnTo>
                  <a:lnTo>
                    <a:pt x="9060" y="14376"/>
                  </a:lnTo>
                  <a:lnTo>
                    <a:pt x="9184" y="14291"/>
                  </a:lnTo>
                  <a:lnTo>
                    <a:pt x="9297" y="14206"/>
                  </a:lnTo>
                  <a:lnTo>
                    <a:pt x="9433" y="14121"/>
                  </a:lnTo>
                  <a:lnTo>
                    <a:pt x="9579" y="14051"/>
                  </a:lnTo>
                  <a:lnTo>
                    <a:pt x="9726" y="13994"/>
                  </a:lnTo>
                  <a:lnTo>
                    <a:pt x="9884" y="13938"/>
                  </a:lnTo>
                  <a:lnTo>
                    <a:pt x="10054" y="13909"/>
                  </a:lnTo>
                  <a:lnTo>
                    <a:pt x="10257" y="13881"/>
                  </a:lnTo>
                  <a:lnTo>
                    <a:pt x="10449" y="13881"/>
                  </a:lnTo>
                  <a:lnTo>
                    <a:pt x="10664" y="13881"/>
                  </a:lnTo>
                  <a:lnTo>
                    <a:pt x="10856" y="13909"/>
                  </a:lnTo>
                  <a:lnTo>
                    <a:pt x="11037" y="13966"/>
                  </a:lnTo>
                  <a:lnTo>
                    <a:pt x="11206" y="14023"/>
                  </a:lnTo>
                  <a:lnTo>
                    <a:pt x="11353" y="14093"/>
                  </a:lnTo>
                  <a:lnTo>
                    <a:pt x="11511" y="14178"/>
                  </a:lnTo>
                  <a:lnTo>
                    <a:pt x="11635" y="14263"/>
                  </a:lnTo>
                  <a:lnTo>
                    <a:pt x="11748" y="14376"/>
                  </a:lnTo>
                  <a:lnTo>
                    <a:pt x="11861" y="14475"/>
                  </a:lnTo>
                  <a:lnTo>
                    <a:pt x="11941" y="14616"/>
                  </a:lnTo>
                  <a:lnTo>
                    <a:pt x="12031" y="14758"/>
                  </a:lnTo>
                  <a:lnTo>
                    <a:pt x="12099" y="14885"/>
                  </a:lnTo>
                  <a:lnTo>
                    <a:pt x="12200" y="15210"/>
                  </a:lnTo>
                  <a:lnTo>
                    <a:pt x="12268" y="15507"/>
                  </a:lnTo>
                  <a:lnTo>
                    <a:pt x="12291" y="15832"/>
                  </a:lnTo>
                  <a:lnTo>
                    <a:pt x="12291" y="16157"/>
                  </a:lnTo>
                  <a:lnTo>
                    <a:pt x="12246" y="16482"/>
                  </a:lnTo>
                  <a:lnTo>
                    <a:pt x="12178" y="16807"/>
                  </a:lnTo>
                  <a:lnTo>
                    <a:pt x="12099" y="17090"/>
                  </a:lnTo>
                  <a:lnTo>
                    <a:pt x="12008" y="17330"/>
                  </a:lnTo>
                  <a:lnTo>
                    <a:pt x="11884" y="17542"/>
                  </a:lnTo>
                  <a:lnTo>
                    <a:pt x="11748" y="17712"/>
                  </a:lnTo>
                  <a:lnTo>
                    <a:pt x="11613" y="17839"/>
                  </a:lnTo>
                  <a:lnTo>
                    <a:pt x="11489" y="18037"/>
                  </a:lnTo>
                  <a:lnTo>
                    <a:pt x="11398" y="18221"/>
                  </a:lnTo>
                  <a:lnTo>
                    <a:pt x="11319" y="18447"/>
                  </a:lnTo>
                  <a:lnTo>
                    <a:pt x="11251" y="18659"/>
                  </a:lnTo>
                  <a:lnTo>
                    <a:pt x="11206" y="18900"/>
                  </a:lnTo>
                  <a:lnTo>
                    <a:pt x="11184" y="19154"/>
                  </a:lnTo>
                  <a:lnTo>
                    <a:pt x="11184" y="19423"/>
                  </a:lnTo>
                  <a:lnTo>
                    <a:pt x="11229" y="19663"/>
                  </a:lnTo>
                  <a:lnTo>
                    <a:pt x="11297" y="19903"/>
                  </a:lnTo>
                  <a:lnTo>
                    <a:pt x="11376" y="20158"/>
                  </a:lnTo>
                  <a:lnTo>
                    <a:pt x="11511" y="20398"/>
                  </a:lnTo>
                  <a:lnTo>
                    <a:pt x="11681" y="20610"/>
                  </a:lnTo>
                  <a:lnTo>
                    <a:pt x="11884" y="20808"/>
                  </a:lnTo>
                  <a:lnTo>
                    <a:pt x="12121" y="20992"/>
                  </a:lnTo>
                  <a:lnTo>
                    <a:pt x="12404" y="21161"/>
                  </a:lnTo>
                  <a:lnTo>
                    <a:pt x="12528" y="21190"/>
                  </a:lnTo>
                  <a:lnTo>
                    <a:pt x="12856" y="21274"/>
                  </a:lnTo>
                  <a:lnTo>
                    <a:pt x="13330" y="21373"/>
                  </a:lnTo>
                  <a:lnTo>
                    <a:pt x="13963" y="21486"/>
                  </a:lnTo>
                  <a:lnTo>
                    <a:pt x="14313" y="21543"/>
                  </a:lnTo>
                  <a:lnTo>
                    <a:pt x="14652" y="21571"/>
                  </a:lnTo>
                  <a:lnTo>
                    <a:pt x="15025" y="21600"/>
                  </a:lnTo>
                  <a:lnTo>
                    <a:pt x="15409" y="21600"/>
                  </a:lnTo>
                  <a:lnTo>
                    <a:pt x="15782" y="21600"/>
                  </a:lnTo>
                  <a:lnTo>
                    <a:pt x="16177" y="21571"/>
                  </a:lnTo>
                  <a:lnTo>
                    <a:pt x="16516" y="21486"/>
                  </a:lnTo>
                  <a:lnTo>
                    <a:pt x="16889" y="21402"/>
                  </a:lnTo>
                  <a:lnTo>
                    <a:pt x="16821" y="21190"/>
                  </a:lnTo>
                  <a:lnTo>
                    <a:pt x="16776" y="20935"/>
                  </a:lnTo>
                  <a:lnTo>
                    <a:pt x="16742" y="20667"/>
                  </a:lnTo>
                  <a:lnTo>
                    <a:pt x="16719" y="20370"/>
                  </a:lnTo>
                  <a:lnTo>
                    <a:pt x="16697" y="19719"/>
                  </a:lnTo>
                  <a:lnTo>
                    <a:pt x="16697" y="19013"/>
                  </a:lnTo>
                  <a:lnTo>
                    <a:pt x="16719" y="18306"/>
                  </a:lnTo>
                  <a:lnTo>
                    <a:pt x="16753" y="17599"/>
                  </a:lnTo>
                  <a:lnTo>
                    <a:pt x="16821" y="16949"/>
                  </a:lnTo>
                  <a:lnTo>
                    <a:pt x="16889" y="16383"/>
                  </a:lnTo>
                  <a:lnTo>
                    <a:pt x="16934" y="16129"/>
                  </a:lnTo>
                  <a:lnTo>
                    <a:pt x="17002" y="15945"/>
                  </a:lnTo>
                  <a:lnTo>
                    <a:pt x="17081" y="15790"/>
                  </a:lnTo>
                  <a:lnTo>
                    <a:pt x="17194" y="15648"/>
                  </a:lnTo>
                  <a:lnTo>
                    <a:pt x="17318" y="15563"/>
                  </a:lnTo>
                  <a:lnTo>
                    <a:pt x="17453" y="15507"/>
                  </a:lnTo>
                  <a:lnTo>
                    <a:pt x="17600" y="15450"/>
                  </a:lnTo>
                  <a:lnTo>
                    <a:pt x="17758" y="15450"/>
                  </a:lnTo>
                  <a:lnTo>
                    <a:pt x="17905" y="15479"/>
                  </a:lnTo>
                  <a:lnTo>
                    <a:pt x="18064" y="15535"/>
                  </a:lnTo>
                  <a:lnTo>
                    <a:pt x="18233" y="15620"/>
                  </a:lnTo>
                  <a:lnTo>
                    <a:pt x="18380" y="15733"/>
                  </a:lnTo>
                  <a:lnTo>
                    <a:pt x="18561" y="15832"/>
                  </a:lnTo>
                  <a:lnTo>
                    <a:pt x="18707" y="15973"/>
                  </a:lnTo>
                  <a:lnTo>
                    <a:pt x="18866" y="16129"/>
                  </a:lnTo>
                  <a:lnTo>
                    <a:pt x="18990" y="16327"/>
                  </a:lnTo>
                  <a:lnTo>
                    <a:pt x="19125" y="16482"/>
                  </a:lnTo>
                  <a:lnTo>
                    <a:pt x="19295" y="16624"/>
                  </a:lnTo>
                  <a:lnTo>
                    <a:pt x="19464" y="16737"/>
                  </a:lnTo>
                  <a:lnTo>
                    <a:pt x="19668" y="16807"/>
                  </a:lnTo>
                  <a:lnTo>
                    <a:pt x="19860" y="16836"/>
                  </a:lnTo>
                  <a:lnTo>
                    <a:pt x="20052" y="16864"/>
                  </a:lnTo>
                  <a:lnTo>
                    <a:pt x="20266" y="16836"/>
                  </a:lnTo>
                  <a:lnTo>
                    <a:pt x="20470" y="16793"/>
                  </a:lnTo>
                  <a:lnTo>
                    <a:pt x="20662" y="16708"/>
                  </a:lnTo>
                  <a:lnTo>
                    <a:pt x="20854" y="16567"/>
                  </a:lnTo>
                  <a:lnTo>
                    <a:pt x="21035" y="16412"/>
                  </a:lnTo>
                  <a:lnTo>
                    <a:pt x="21182" y="16214"/>
                  </a:lnTo>
                  <a:lnTo>
                    <a:pt x="21340" y="16002"/>
                  </a:lnTo>
                  <a:lnTo>
                    <a:pt x="21441" y="15733"/>
                  </a:lnTo>
                  <a:lnTo>
                    <a:pt x="21532" y="15436"/>
                  </a:lnTo>
                  <a:lnTo>
                    <a:pt x="21600" y="15083"/>
                  </a:lnTo>
                  <a:lnTo>
                    <a:pt x="21600" y="14885"/>
                  </a:lnTo>
                  <a:lnTo>
                    <a:pt x="21600" y="14729"/>
                  </a:lnTo>
                  <a:lnTo>
                    <a:pt x="21600" y="14531"/>
                  </a:lnTo>
                  <a:lnTo>
                    <a:pt x="21577" y="14376"/>
                  </a:lnTo>
                  <a:lnTo>
                    <a:pt x="21532" y="14206"/>
                  </a:lnTo>
                  <a:lnTo>
                    <a:pt x="21487" y="14051"/>
                  </a:lnTo>
                  <a:lnTo>
                    <a:pt x="21419" y="13909"/>
                  </a:lnTo>
                  <a:lnTo>
                    <a:pt x="21351" y="13768"/>
                  </a:lnTo>
                  <a:lnTo>
                    <a:pt x="21204" y="13500"/>
                  </a:lnTo>
                  <a:lnTo>
                    <a:pt x="21035" y="13287"/>
                  </a:lnTo>
                  <a:lnTo>
                    <a:pt x="20809" y="13090"/>
                  </a:lnTo>
                  <a:lnTo>
                    <a:pt x="20594" y="12962"/>
                  </a:lnTo>
                  <a:lnTo>
                    <a:pt x="20357" y="12821"/>
                  </a:lnTo>
                  <a:lnTo>
                    <a:pt x="20120" y="12764"/>
                  </a:lnTo>
                  <a:lnTo>
                    <a:pt x="19882" y="12708"/>
                  </a:lnTo>
                  <a:lnTo>
                    <a:pt x="19645" y="12736"/>
                  </a:lnTo>
                  <a:lnTo>
                    <a:pt x="19430" y="12793"/>
                  </a:lnTo>
                  <a:lnTo>
                    <a:pt x="19227" y="12906"/>
                  </a:lnTo>
                  <a:lnTo>
                    <a:pt x="19148" y="12962"/>
                  </a:lnTo>
                  <a:lnTo>
                    <a:pt x="19058" y="13047"/>
                  </a:lnTo>
                  <a:lnTo>
                    <a:pt x="18990" y="13146"/>
                  </a:lnTo>
                  <a:lnTo>
                    <a:pt x="18911" y="13259"/>
                  </a:lnTo>
                  <a:lnTo>
                    <a:pt x="18775" y="13471"/>
                  </a:lnTo>
                  <a:lnTo>
                    <a:pt x="18628" y="13641"/>
                  </a:lnTo>
                  <a:lnTo>
                    <a:pt x="18470" y="13740"/>
                  </a:lnTo>
                  <a:lnTo>
                    <a:pt x="18301" y="13825"/>
                  </a:lnTo>
                  <a:lnTo>
                    <a:pt x="18143" y="13853"/>
                  </a:lnTo>
                  <a:lnTo>
                    <a:pt x="17973" y="13881"/>
                  </a:lnTo>
                  <a:lnTo>
                    <a:pt x="17804" y="13853"/>
                  </a:lnTo>
                  <a:lnTo>
                    <a:pt x="17646" y="13796"/>
                  </a:lnTo>
                  <a:lnTo>
                    <a:pt x="17499" y="13726"/>
                  </a:lnTo>
                  <a:lnTo>
                    <a:pt x="17341" y="13641"/>
                  </a:lnTo>
                  <a:lnTo>
                    <a:pt x="17216" y="13528"/>
                  </a:lnTo>
                  <a:lnTo>
                    <a:pt x="17103" y="13386"/>
                  </a:lnTo>
                  <a:lnTo>
                    <a:pt x="17024" y="13259"/>
                  </a:lnTo>
                  <a:lnTo>
                    <a:pt x="16934" y="13118"/>
                  </a:lnTo>
                  <a:lnTo>
                    <a:pt x="16889" y="12991"/>
                  </a:lnTo>
                  <a:lnTo>
                    <a:pt x="16889" y="12849"/>
                  </a:lnTo>
                  <a:lnTo>
                    <a:pt x="16889" y="12383"/>
                  </a:lnTo>
                  <a:lnTo>
                    <a:pt x="16889" y="11662"/>
                  </a:lnTo>
                  <a:lnTo>
                    <a:pt x="16889" y="10701"/>
                  </a:lnTo>
                  <a:lnTo>
                    <a:pt x="16889" y="9640"/>
                  </a:lnTo>
                  <a:lnTo>
                    <a:pt x="16889" y="8566"/>
                  </a:lnTo>
                  <a:lnTo>
                    <a:pt x="16889" y="7478"/>
                  </a:lnTo>
                  <a:lnTo>
                    <a:pt x="16889" y="6502"/>
                  </a:lnTo>
                  <a:lnTo>
                    <a:pt x="16889" y="5739"/>
                  </a:lnTo>
                  <a:lnTo>
                    <a:pt x="16674" y="5894"/>
                  </a:lnTo>
                  <a:lnTo>
                    <a:pt x="16414" y="6036"/>
                  </a:lnTo>
                  <a:lnTo>
                    <a:pt x="16154" y="6177"/>
                  </a:lnTo>
                  <a:lnTo>
                    <a:pt x="15849" y="6248"/>
                  </a:lnTo>
                  <a:lnTo>
                    <a:pt x="15544" y="6304"/>
                  </a:lnTo>
                  <a:lnTo>
                    <a:pt x="15217" y="6332"/>
                  </a:lnTo>
                  <a:lnTo>
                    <a:pt x="14866" y="6361"/>
                  </a:lnTo>
                  <a:lnTo>
                    <a:pt x="14550" y="6361"/>
                  </a:lnTo>
                  <a:lnTo>
                    <a:pt x="14200" y="6332"/>
                  </a:lnTo>
                  <a:lnTo>
                    <a:pt x="13850" y="6276"/>
                  </a:lnTo>
                  <a:lnTo>
                    <a:pt x="13522" y="6219"/>
                  </a:lnTo>
                  <a:lnTo>
                    <a:pt x="13206" y="6149"/>
                  </a:lnTo>
                  <a:lnTo>
                    <a:pt x="12901" y="6064"/>
                  </a:lnTo>
                  <a:lnTo>
                    <a:pt x="12618" y="5951"/>
                  </a:lnTo>
                  <a:lnTo>
                    <a:pt x="12358" y="5838"/>
                  </a:lnTo>
                  <a:lnTo>
                    <a:pt x="12121" y="5739"/>
                  </a:lnTo>
                  <a:lnTo>
                    <a:pt x="11941" y="5626"/>
                  </a:lnTo>
                  <a:lnTo>
                    <a:pt x="11794" y="5513"/>
                  </a:lnTo>
                  <a:lnTo>
                    <a:pt x="11658" y="5414"/>
                  </a:lnTo>
                  <a:lnTo>
                    <a:pt x="11556" y="5301"/>
                  </a:lnTo>
                  <a:lnTo>
                    <a:pt x="11466" y="5187"/>
                  </a:lnTo>
                  <a:lnTo>
                    <a:pt x="11398" y="5089"/>
                  </a:lnTo>
                  <a:lnTo>
                    <a:pt x="11376" y="4947"/>
                  </a:lnTo>
                  <a:lnTo>
                    <a:pt x="11353" y="4834"/>
                  </a:lnTo>
                  <a:lnTo>
                    <a:pt x="11353" y="4707"/>
                  </a:lnTo>
                  <a:lnTo>
                    <a:pt x="11376" y="4565"/>
                  </a:lnTo>
                  <a:lnTo>
                    <a:pt x="11443" y="4410"/>
                  </a:lnTo>
                  <a:lnTo>
                    <a:pt x="11511" y="4240"/>
                  </a:lnTo>
                  <a:lnTo>
                    <a:pt x="11703" y="3887"/>
                  </a:lnTo>
                  <a:lnTo>
                    <a:pt x="11986" y="3505"/>
                  </a:lnTo>
                  <a:lnTo>
                    <a:pt x="12144" y="3265"/>
                  </a:lnTo>
                  <a:lnTo>
                    <a:pt x="12246" y="3025"/>
                  </a:lnTo>
                  <a:lnTo>
                    <a:pt x="12336" y="2756"/>
                  </a:lnTo>
                  <a:lnTo>
                    <a:pt x="12404" y="2445"/>
                  </a:lnTo>
                  <a:lnTo>
                    <a:pt x="12438" y="2176"/>
                  </a:lnTo>
                  <a:lnTo>
                    <a:pt x="12438" y="1880"/>
                  </a:lnTo>
                  <a:lnTo>
                    <a:pt x="12404" y="1583"/>
                  </a:lnTo>
                  <a:lnTo>
                    <a:pt x="12336" y="1314"/>
                  </a:lnTo>
                  <a:lnTo>
                    <a:pt x="12246" y="1046"/>
                  </a:lnTo>
                  <a:lnTo>
                    <a:pt x="12099" y="791"/>
                  </a:lnTo>
                  <a:lnTo>
                    <a:pt x="12008" y="692"/>
                  </a:lnTo>
                  <a:lnTo>
                    <a:pt x="11918" y="579"/>
                  </a:lnTo>
                  <a:lnTo>
                    <a:pt x="11816" y="466"/>
                  </a:lnTo>
                  <a:lnTo>
                    <a:pt x="11703" y="381"/>
                  </a:lnTo>
                  <a:lnTo>
                    <a:pt x="11579" y="310"/>
                  </a:lnTo>
                  <a:lnTo>
                    <a:pt x="11443" y="226"/>
                  </a:lnTo>
                  <a:lnTo>
                    <a:pt x="11297" y="169"/>
                  </a:lnTo>
                  <a:lnTo>
                    <a:pt x="11138" y="113"/>
                  </a:lnTo>
                  <a:lnTo>
                    <a:pt x="10969" y="56"/>
                  </a:lnTo>
                  <a:lnTo>
                    <a:pt x="10800" y="28"/>
                  </a:lnTo>
                  <a:lnTo>
                    <a:pt x="10619" y="28"/>
                  </a:lnTo>
                  <a:lnTo>
                    <a:pt x="10404" y="28"/>
                  </a:lnTo>
                  <a:lnTo>
                    <a:pt x="10257" y="28"/>
                  </a:lnTo>
                  <a:lnTo>
                    <a:pt x="10076" y="56"/>
                  </a:lnTo>
                  <a:lnTo>
                    <a:pt x="9952" y="84"/>
                  </a:lnTo>
                  <a:lnTo>
                    <a:pt x="9794" y="141"/>
                  </a:lnTo>
                  <a:lnTo>
                    <a:pt x="9692" y="226"/>
                  </a:lnTo>
                  <a:lnTo>
                    <a:pt x="9557" y="282"/>
                  </a:lnTo>
                  <a:lnTo>
                    <a:pt x="9455" y="381"/>
                  </a:lnTo>
                  <a:lnTo>
                    <a:pt x="9365" y="466"/>
                  </a:lnTo>
                  <a:lnTo>
                    <a:pt x="9274" y="579"/>
                  </a:lnTo>
                  <a:lnTo>
                    <a:pt x="9184" y="692"/>
                  </a:lnTo>
                  <a:lnTo>
                    <a:pt x="9128" y="791"/>
                  </a:lnTo>
                  <a:lnTo>
                    <a:pt x="9060" y="932"/>
                  </a:lnTo>
                  <a:lnTo>
                    <a:pt x="8969" y="1201"/>
                  </a:lnTo>
                  <a:lnTo>
                    <a:pt x="8913" y="1498"/>
                  </a:lnTo>
                  <a:lnTo>
                    <a:pt x="8890" y="1795"/>
                  </a:lnTo>
                  <a:lnTo>
                    <a:pt x="8890" y="2120"/>
                  </a:lnTo>
                  <a:lnTo>
                    <a:pt x="8913" y="2445"/>
                  </a:lnTo>
                  <a:lnTo>
                    <a:pt x="8969" y="2756"/>
                  </a:lnTo>
                  <a:lnTo>
                    <a:pt x="9060" y="3081"/>
                  </a:lnTo>
                  <a:lnTo>
                    <a:pt x="9173" y="3378"/>
                  </a:lnTo>
                  <a:lnTo>
                    <a:pt x="9297" y="3647"/>
                  </a:lnTo>
                  <a:lnTo>
                    <a:pt x="9466" y="3887"/>
                  </a:lnTo>
                  <a:lnTo>
                    <a:pt x="9579" y="4085"/>
                  </a:lnTo>
                  <a:lnTo>
                    <a:pt x="9670" y="4269"/>
                  </a:lnTo>
                  <a:lnTo>
                    <a:pt x="9726" y="4467"/>
                  </a:lnTo>
                  <a:lnTo>
                    <a:pt x="9771" y="4650"/>
                  </a:lnTo>
                  <a:lnTo>
                    <a:pt x="9771" y="4834"/>
                  </a:lnTo>
                  <a:lnTo>
                    <a:pt x="9749" y="5032"/>
                  </a:lnTo>
                  <a:lnTo>
                    <a:pt x="9715" y="5216"/>
                  </a:lnTo>
                  <a:lnTo>
                    <a:pt x="9625" y="5385"/>
                  </a:lnTo>
                  <a:lnTo>
                    <a:pt x="9534" y="5513"/>
                  </a:lnTo>
                  <a:lnTo>
                    <a:pt x="9410" y="5626"/>
                  </a:lnTo>
                  <a:lnTo>
                    <a:pt x="9229" y="5710"/>
                  </a:lnTo>
                  <a:lnTo>
                    <a:pt x="9060" y="5767"/>
                  </a:lnTo>
                  <a:lnTo>
                    <a:pt x="8845" y="5767"/>
                  </a:lnTo>
                  <a:lnTo>
                    <a:pt x="8585" y="5739"/>
                  </a:lnTo>
                  <a:lnTo>
                    <a:pt x="8325" y="5654"/>
                  </a:lnTo>
                  <a:lnTo>
                    <a:pt x="8020" y="5513"/>
                  </a:lnTo>
                  <a:lnTo>
                    <a:pt x="7840" y="5442"/>
                  </a:lnTo>
                  <a:lnTo>
                    <a:pt x="7648" y="5385"/>
                  </a:lnTo>
                  <a:lnTo>
                    <a:pt x="7433" y="5329"/>
                  </a:lnTo>
                  <a:lnTo>
                    <a:pt x="7241" y="5301"/>
                  </a:lnTo>
                  <a:lnTo>
                    <a:pt x="6755" y="5301"/>
                  </a:lnTo>
                  <a:lnTo>
                    <a:pt x="6281" y="5329"/>
                  </a:lnTo>
                  <a:lnTo>
                    <a:pt x="5784" y="5385"/>
                  </a:lnTo>
                  <a:lnTo>
                    <a:pt x="5264" y="5498"/>
                  </a:lnTo>
                  <a:lnTo>
                    <a:pt x="4744" y="5597"/>
                  </a:lnTo>
                  <a:lnTo>
                    <a:pt x="4247" y="5739"/>
                  </a:lnTo>
                  <a:lnTo>
                    <a:pt x="4202" y="5894"/>
                  </a:lnTo>
                  <a:lnTo>
                    <a:pt x="4202" y="6191"/>
                  </a:lnTo>
                  <a:lnTo>
                    <a:pt x="4202" y="6545"/>
                  </a:lnTo>
                  <a:lnTo>
                    <a:pt x="4225" y="6954"/>
                  </a:lnTo>
                  <a:lnTo>
                    <a:pt x="4315" y="7930"/>
                  </a:lnTo>
                  <a:lnTo>
                    <a:pt x="4394" y="9018"/>
                  </a:lnTo>
                  <a:lnTo>
                    <a:pt x="4439" y="9570"/>
                  </a:lnTo>
                  <a:lnTo>
                    <a:pt x="4462" y="10107"/>
                  </a:lnTo>
                  <a:lnTo>
                    <a:pt x="4484" y="10630"/>
                  </a:lnTo>
                  <a:lnTo>
                    <a:pt x="4507" y="11082"/>
                  </a:lnTo>
                  <a:lnTo>
                    <a:pt x="4484" y="11520"/>
                  </a:lnTo>
                  <a:lnTo>
                    <a:pt x="4439" y="11874"/>
                  </a:lnTo>
                  <a:lnTo>
                    <a:pt x="4394" y="12029"/>
                  </a:lnTo>
                  <a:lnTo>
                    <a:pt x="4349" y="12171"/>
                  </a:lnTo>
                  <a:lnTo>
                    <a:pt x="4315" y="12284"/>
                  </a:lnTo>
                  <a:lnTo>
                    <a:pt x="4247" y="12354"/>
                  </a:lnTo>
                  <a:close/>
                </a:path>
              </a:pathLst>
            </a:custGeom>
            <a:solidFill>
              <a:srgbClr val="FFFFCC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6" name="Puzzle4"/>
            <p:cNvSpPr>
              <a:spLocks noEditPoints="1" noChangeArrowheads="1"/>
            </p:cNvSpPr>
            <p:nvPr/>
          </p:nvSpPr>
          <p:spPr bwMode="auto">
            <a:xfrm>
              <a:off x="2192" y="1719"/>
              <a:ext cx="1072" cy="1763"/>
            </a:xfrm>
            <a:custGeom>
              <a:avLst/>
              <a:gdLst>
                <a:gd name="T0" fmla="*/ 8307 w 21600"/>
                <a:gd name="T1" fmla="*/ 11593 h 21600"/>
                <a:gd name="T2" fmla="*/ 453 w 21600"/>
                <a:gd name="T3" fmla="*/ 16938 h 21600"/>
                <a:gd name="T4" fmla="*/ 11500 w 21600"/>
                <a:gd name="T5" fmla="*/ 21600 h 21600"/>
                <a:gd name="T6" fmla="*/ 20920 w 21600"/>
                <a:gd name="T7" fmla="*/ 16751 h 21600"/>
                <a:gd name="T8" fmla="*/ 13972 w 21600"/>
                <a:gd name="T9" fmla="*/ 10888 h 21600"/>
                <a:gd name="T10" fmla="*/ 21033 w 21600"/>
                <a:gd name="T11" fmla="*/ 4716 h 21600"/>
                <a:gd name="T12" fmla="*/ 11102 w 21600"/>
                <a:gd name="T13" fmla="*/ 11 h 21600"/>
                <a:gd name="T14" fmla="*/ 453 w 21600"/>
                <a:gd name="T15" fmla="*/ 4716 h 21600"/>
                <a:gd name="T16" fmla="*/ 2076 w 21600"/>
                <a:gd name="T17" fmla="*/ 5664 h 21600"/>
                <a:gd name="T18" fmla="*/ 20203 w 21600"/>
                <a:gd name="T19" fmla="*/ 1598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3813" y="10590"/>
                  </a:moveTo>
                  <a:lnTo>
                    <a:pt x="3927" y="10513"/>
                  </a:lnTo>
                  <a:lnTo>
                    <a:pt x="4078" y="10425"/>
                  </a:lnTo>
                  <a:lnTo>
                    <a:pt x="4210" y="10359"/>
                  </a:lnTo>
                  <a:lnTo>
                    <a:pt x="4361" y="10315"/>
                  </a:lnTo>
                  <a:lnTo>
                    <a:pt x="4682" y="10237"/>
                  </a:lnTo>
                  <a:lnTo>
                    <a:pt x="5041" y="10193"/>
                  </a:lnTo>
                  <a:lnTo>
                    <a:pt x="5456" y="10171"/>
                  </a:lnTo>
                  <a:lnTo>
                    <a:pt x="5853" y="10193"/>
                  </a:lnTo>
                  <a:lnTo>
                    <a:pt x="6249" y="10260"/>
                  </a:lnTo>
                  <a:lnTo>
                    <a:pt x="6646" y="10337"/>
                  </a:lnTo>
                  <a:lnTo>
                    <a:pt x="7004" y="10469"/>
                  </a:lnTo>
                  <a:lnTo>
                    <a:pt x="7363" y="10612"/>
                  </a:lnTo>
                  <a:lnTo>
                    <a:pt x="7665" y="10788"/>
                  </a:lnTo>
                  <a:lnTo>
                    <a:pt x="7911" y="10998"/>
                  </a:lnTo>
                  <a:lnTo>
                    <a:pt x="8024" y="11097"/>
                  </a:lnTo>
                  <a:lnTo>
                    <a:pt x="8137" y="11207"/>
                  </a:lnTo>
                  <a:lnTo>
                    <a:pt x="8194" y="11340"/>
                  </a:lnTo>
                  <a:lnTo>
                    <a:pt x="8269" y="11461"/>
                  </a:lnTo>
                  <a:lnTo>
                    <a:pt x="8307" y="11593"/>
                  </a:lnTo>
                  <a:lnTo>
                    <a:pt x="8307" y="11714"/>
                  </a:lnTo>
                  <a:lnTo>
                    <a:pt x="8307" y="11868"/>
                  </a:lnTo>
                  <a:lnTo>
                    <a:pt x="8307" y="12012"/>
                  </a:lnTo>
                  <a:lnTo>
                    <a:pt x="8194" y="12265"/>
                  </a:lnTo>
                  <a:lnTo>
                    <a:pt x="8062" y="12519"/>
                  </a:lnTo>
                  <a:lnTo>
                    <a:pt x="7873" y="12706"/>
                  </a:lnTo>
                  <a:lnTo>
                    <a:pt x="7627" y="12904"/>
                  </a:lnTo>
                  <a:lnTo>
                    <a:pt x="7363" y="13048"/>
                  </a:lnTo>
                  <a:lnTo>
                    <a:pt x="7080" y="13180"/>
                  </a:lnTo>
                  <a:lnTo>
                    <a:pt x="6759" y="13257"/>
                  </a:lnTo>
                  <a:lnTo>
                    <a:pt x="6419" y="13345"/>
                  </a:lnTo>
                  <a:lnTo>
                    <a:pt x="6098" y="13389"/>
                  </a:lnTo>
                  <a:lnTo>
                    <a:pt x="5739" y="13389"/>
                  </a:lnTo>
                  <a:lnTo>
                    <a:pt x="5418" y="13389"/>
                  </a:lnTo>
                  <a:lnTo>
                    <a:pt x="5079" y="13345"/>
                  </a:lnTo>
                  <a:lnTo>
                    <a:pt x="4758" y="13301"/>
                  </a:lnTo>
                  <a:lnTo>
                    <a:pt x="4474" y="13213"/>
                  </a:lnTo>
                  <a:lnTo>
                    <a:pt x="4172" y="13114"/>
                  </a:lnTo>
                  <a:lnTo>
                    <a:pt x="3965" y="12982"/>
                  </a:lnTo>
                  <a:lnTo>
                    <a:pt x="3738" y="12838"/>
                  </a:lnTo>
                  <a:lnTo>
                    <a:pt x="3493" y="12706"/>
                  </a:lnTo>
                  <a:lnTo>
                    <a:pt x="3228" y="12607"/>
                  </a:lnTo>
                  <a:lnTo>
                    <a:pt x="2945" y="12519"/>
                  </a:lnTo>
                  <a:lnTo>
                    <a:pt x="2700" y="12431"/>
                  </a:lnTo>
                  <a:lnTo>
                    <a:pt x="2397" y="12375"/>
                  </a:lnTo>
                  <a:lnTo>
                    <a:pt x="2152" y="12331"/>
                  </a:lnTo>
                  <a:lnTo>
                    <a:pt x="1888" y="12309"/>
                  </a:lnTo>
                  <a:lnTo>
                    <a:pt x="1642" y="12309"/>
                  </a:lnTo>
                  <a:lnTo>
                    <a:pt x="1397" y="12331"/>
                  </a:lnTo>
                  <a:lnTo>
                    <a:pt x="1170" y="12397"/>
                  </a:lnTo>
                  <a:lnTo>
                    <a:pt x="962" y="12453"/>
                  </a:lnTo>
                  <a:lnTo>
                    <a:pt x="774" y="12563"/>
                  </a:lnTo>
                  <a:lnTo>
                    <a:pt x="623" y="12684"/>
                  </a:lnTo>
                  <a:lnTo>
                    <a:pt x="528" y="12838"/>
                  </a:lnTo>
                  <a:lnTo>
                    <a:pt x="453" y="13026"/>
                  </a:lnTo>
                  <a:lnTo>
                    <a:pt x="339" y="13477"/>
                  </a:lnTo>
                  <a:lnTo>
                    <a:pt x="226" y="13984"/>
                  </a:lnTo>
                  <a:lnTo>
                    <a:pt x="151" y="14535"/>
                  </a:lnTo>
                  <a:lnTo>
                    <a:pt x="113" y="15075"/>
                  </a:lnTo>
                  <a:lnTo>
                    <a:pt x="113" y="15626"/>
                  </a:lnTo>
                  <a:lnTo>
                    <a:pt x="151" y="16133"/>
                  </a:lnTo>
                  <a:lnTo>
                    <a:pt x="188" y="16376"/>
                  </a:lnTo>
                  <a:lnTo>
                    <a:pt x="264" y="16585"/>
                  </a:lnTo>
                  <a:lnTo>
                    <a:pt x="339" y="16773"/>
                  </a:lnTo>
                  <a:lnTo>
                    <a:pt x="453" y="16938"/>
                  </a:lnTo>
                  <a:lnTo>
                    <a:pt x="1095" y="16883"/>
                  </a:lnTo>
                  <a:lnTo>
                    <a:pt x="1963" y="16795"/>
                  </a:lnTo>
                  <a:lnTo>
                    <a:pt x="2945" y="16751"/>
                  </a:lnTo>
                  <a:lnTo>
                    <a:pt x="3965" y="16706"/>
                  </a:lnTo>
                  <a:lnTo>
                    <a:pt x="5022" y="16684"/>
                  </a:lnTo>
                  <a:lnTo>
                    <a:pt x="5947" y="16684"/>
                  </a:lnTo>
                  <a:lnTo>
                    <a:pt x="6759" y="16706"/>
                  </a:lnTo>
                  <a:lnTo>
                    <a:pt x="7363" y="16751"/>
                  </a:lnTo>
                  <a:lnTo>
                    <a:pt x="7948" y="16839"/>
                  </a:lnTo>
                  <a:lnTo>
                    <a:pt x="8458" y="16916"/>
                  </a:lnTo>
                  <a:lnTo>
                    <a:pt x="8893" y="17026"/>
                  </a:lnTo>
                  <a:lnTo>
                    <a:pt x="9289" y="17158"/>
                  </a:lnTo>
                  <a:lnTo>
                    <a:pt x="9572" y="17280"/>
                  </a:lnTo>
                  <a:lnTo>
                    <a:pt x="9799" y="17412"/>
                  </a:lnTo>
                  <a:lnTo>
                    <a:pt x="9969" y="17555"/>
                  </a:lnTo>
                  <a:lnTo>
                    <a:pt x="10120" y="17687"/>
                  </a:lnTo>
                  <a:lnTo>
                    <a:pt x="10158" y="17831"/>
                  </a:lnTo>
                  <a:lnTo>
                    <a:pt x="10195" y="17974"/>
                  </a:lnTo>
                  <a:lnTo>
                    <a:pt x="10158" y="18128"/>
                  </a:lnTo>
                  <a:lnTo>
                    <a:pt x="10082" y="18271"/>
                  </a:lnTo>
                  <a:lnTo>
                    <a:pt x="9969" y="18426"/>
                  </a:lnTo>
                  <a:lnTo>
                    <a:pt x="9837" y="18569"/>
                  </a:lnTo>
                  <a:lnTo>
                    <a:pt x="9648" y="18701"/>
                  </a:lnTo>
                  <a:lnTo>
                    <a:pt x="9440" y="18822"/>
                  </a:lnTo>
                  <a:lnTo>
                    <a:pt x="9213" y="18999"/>
                  </a:lnTo>
                  <a:lnTo>
                    <a:pt x="9044" y="19186"/>
                  </a:lnTo>
                  <a:lnTo>
                    <a:pt x="8893" y="19395"/>
                  </a:lnTo>
                  <a:lnTo>
                    <a:pt x="8817" y="19627"/>
                  </a:lnTo>
                  <a:lnTo>
                    <a:pt x="8779" y="19858"/>
                  </a:lnTo>
                  <a:lnTo>
                    <a:pt x="8779" y="20112"/>
                  </a:lnTo>
                  <a:lnTo>
                    <a:pt x="8855" y="20354"/>
                  </a:lnTo>
                  <a:lnTo>
                    <a:pt x="8968" y="20586"/>
                  </a:lnTo>
                  <a:lnTo>
                    <a:pt x="9138" y="20817"/>
                  </a:lnTo>
                  <a:lnTo>
                    <a:pt x="9365" y="21026"/>
                  </a:lnTo>
                  <a:lnTo>
                    <a:pt x="9610" y="21192"/>
                  </a:lnTo>
                  <a:lnTo>
                    <a:pt x="9950" y="21368"/>
                  </a:lnTo>
                  <a:lnTo>
                    <a:pt x="10120" y="21445"/>
                  </a:lnTo>
                  <a:lnTo>
                    <a:pt x="10346" y="21511"/>
                  </a:lnTo>
                  <a:lnTo>
                    <a:pt x="10516" y="21555"/>
                  </a:lnTo>
                  <a:lnTo>
                    <a:pt x="10743" y="21600"/>
                  </a:lnTo>
                  <a:lnTo>
                    <a:pt x="10988" y="21644"/>
                  </a:lnTo>
                  <a:lnTo>
                    <a:pt x="11215" y="21666"/>
                  </a:lnTo>
                  <a:lnTo>
                    <a:pt x="11498" y="21666"/>
                  </a:lnTo>
                  <a:lnTo>
                    <a:pt x="11762" y="21666"/>
                  </a:lnTo>
                  <a:lnTo>
                    <a:pt x="12253" y="21644"/>
                  </a:lnTo>
                  <a:lnTo>
                    <a:pt x="12763" y="21577"/>
                  </a:lnTo>
                  <a:lnTo>
                    <a:pt x="13197" y="21467"/>
                  </a:lnTo>
                  <a:lnTo>
                    <a:pt x="13556" y="21346"/>
                  </a:lnTo>
                  <a:lnTo>
                    <a:pt x="13896" y="21192"/>
                  </a:lnTo>
                  <a:lnTo>
                    <a:pt x="14179" y="21026"/>
                  </a:lnTo>
                  <a:lnTo>
                    <a:pt x="14444" y="20839"/>
                  </a:lnTo>
                  <a:lnTo>
                    <a:pt x="14576" y="20641"/>
                  </a:lnTo>
                  <a:lnTo>
                    <a:pt x="14727" y="20431"/>
                  </a:lnTo>
                  <a:lnTo>
                    <a:pt x="14765" y="20200"/>
                  </a:lnTo>
                  <a:lnTo>
                    <a:pt x="14802" y="19991"/>
                  </a:lnTo>
                  <a:lnTo>
                    <a:pt x="14727" y="19759"/>
                  </a:lnTo>
                  <a:lnTo>
                    <a:pt x="14613" y="19550"/>
                  </a:lnTo>
                  <a:lnTo>
                    <a:pt x="14444" y="19307"/>
                  </a:lnTo>
                  <a:lnTo>
                    <a:pt x="14217" y="19098"/>
                  </a:lnTo>
                  <a:lnTo>
                    <a:pt x="13934" y="18911"/>
                  </a:lnTo>
                  <a:lnTo>
                    <a:pt x="13669" y="18745"/>
                  </a:lnTo>
                  <a:lnTo>
                    <a:pt x="13462" y="18547"/>
                  </a:lnTo>
                  <a:lnTo>
                    <a:pt x="13311" y="18337"/>
                  </a:lnTo>
                  <a:lnTo>
                    <a:pt x="13197" y="18150"/>
                  </a:lnTo>
                  <a:lnTo>
                    <a:pt x="13122" y="17941"/>
                  </a:lnTo>
                  <a:lnTo>
                    <a:pt x="13122" y="17720"/>
                  </a:lnTo>
                  <a:lnTo>
                    <a:pt x="13122" y="17533"/>
                  </a:lnTo>
                  <a:lnTo>
                    <a:pt x="13197" y="17346"/>
                  </a:lnTo>
                  <a:lnTo>
                    <a:pt x="13273" y="17158"/>
                  </a:lnTo>
                  <a:lnTo>
                    <a:pt x="13386" y="16982"/>
                  </a:lnTo>
                  <a:lnTo>
                    <a:pt x="13537" y="16839"/>
                  </a:lnTo>
                  <a:lnTo>
                    <a:pt x="13707" y="16706"/>
                  </a:lnTo>
                  <a:lnTo>
                    <a:pt x="13896" y="16607"/>
                  </a:lnTo>
                  <a:lnTo>
                    <a:pt x="14104" y="16519"/>
                  </a:lnTo>
                  <a:lnTo>
                    <a:pt x="14330" y="16453"/>
                  </a:lnTo>
                  <a:lnTo>
                    <a:pt x="14538" y="16431"/>
                  </a:lnTo>
                  <a:lnTo>
                    <a:pt x="14897" y="16453"/>
                  </a:lnTo>
                  <a:lnTo>
                    <a:pt x="15406" y="16497"/>
                  </a:lnTo>
                  <a:lnTo>
                    <a:pt x="16105" y="16541"/>
                  </a:lnTo>
                  <a:lnTo>
                    <a:pt x="16898" y="16607"/>
                  </a:lnTo>
                  <a:lnTo>
                    <a:pt x="17804" y="16651"/>
                  </a:lnTo>
                  <a:lnTo>
                    <a:pt x="18786" y="16684"/>
                  </a:lnTo>
                  <a:lnTo>
                    <a:pt x="19844" y="16728"/>
                  </a:lnTo>
                  <a:lnTo>
                    <a:pt x="20920" y="16751"/>
                  </a:lnTo>
                  <a:lnTo>
                    <a:pt x="21109" y="16497"/>
                  </a:lnTo>
                  <a:lnTo>
                    <a:pt x="21241" y="16222"/>
                  </a:lnTo>
                  <a:lnTo>
                    <a:pt x="21392" y="15946"/>
                  </a:lnTo>
                  <a:lnTo>
                    <a:pt x="21467" y="15648"/>
                  </a:lnTo>
                  <a:lnTo>
                    <a:pt x="21543" y="15351"/>
                  </a:lnTo>
                  <a:lnTo>
                    <a:pt x="21618" y="15042"/>
                  </a:lnTo>
                  <a:lnTo>
                    <a:pt x="21618" y="14745"/>
                  </a:lnTo>
                  <a:lnTo>
                    <a:pt x="21618" y="14447"/>
                  </a:lnTo>
                  <a:lnTo>
                    <a:pt x="21618" y="14150"/>
                  </a:lnTo>
                  <a:lnTo>
                    <a:pt x="21581" y="13852"/>
                  </a:lnTo>
                  <a:lnTo>
                    <a:pt x="21505" y="13577"/>
                  </a:lnTo>
                  <a:lnTo>
                    <a:pt x="21430" y="13301"/>
                  </a:lnTo>
                  <a:lnTo>
                    <a:pt x="21354" y="13048"/>
                  </a:lnTo>
                  <a:lnTo>
                    <a:pt x="21241" y="12816"/>
                  </a:lnTo>
                  <a:lnTo>
                    <a:pt x="21146" y="12607"/>
                  </a:lnTo>
                  <a:lnTo>
                    <a:pt x="21033" y="12431"/>
                  </a:lnTo>
                  <a:lnTo>
                    <a:pt x="20920" y="12265"/>
                  </a:lnTo>
                  <a:lnTo>
                    <a:pt x="20769" y="12144"/>
                  </a:lnTo>
                  <a:lnTo>
                    <a:pt x="20637" y="12034"/>
                  </a:lnTo>
                  <a:lnTo>
                    <a:pt x="20486" y="11946"/>
                  </a:lnTo>
                  <a:lnTo>
                    <a:pt x="20297" y="11891"/>
                  </a:lnTo>
                  <a:lnTo>
                    <a:pt x="20165" y="11846"/>
                  </a:lnTo>
                  <a:lnTo>
                    <a:pt x="19976" y="11824"/>
                  </a:lnTo>
                  <a:lnTo>
                    <a:pt x="19806" y="11802"/>
                  </a:lnTo>
                  <a:lnTo>
                    <a:pt x="19390" y="11824"/>
                  </a:lnTo>
                  <a:lnTo>
                    <a:pt x="18956" y="11891"/>
                  </a:lnTo>
                  <a:lnTo>
                    <a:pt x="18503" y="11968"/>
                  </a:lnTo>
                  <a:lnTo>
                    <a:pt x="17993" y="12078"/>
                  </a:lnTo>
                  <a:lnTo>
                    <a:pt x="17653" y="12144"/>
                  </a:lnTo>
                  <a:lnTo>
                    <a:pt x="17332" y="12199"/>
                  </a:lnTo>
                  <a:lnTo>
                    <a:pt x="17049" y="12221"/>
                  </a:lnTo>
                  <a:lnTo>
                    <a:pt x="16747" y="12243"/>
                  </a:lnTo>
                  <a:lnTo>
                    <a:pt x="16464" y="12243"/>
                  </a:lnTo>
                  <a:lnTo>
                    <a:pt x="16218" y="12243"/>
                  </a:lnTo>
                  <a:lnTo>
                    <a:pt x="15992" y="12221"/>
                  </a:lnTo>
                  <a:lnTo>
                    <a:pt x="15746" y="12199"/>
                  </a:lnTo>
                  <a:lnTo>
                    <a:pt x="15520" y="12155"/>
                  </a:lnTo>
                  <a:lnTo>
                    <a:pt x="15350" y="12122"/>
                  </a:lnTo>
                  <a:lnTo>
                    <a:pt x="15161" y="12056"/>
                  </a:lnTo>
                  <a:lnTo>
                    <a:pt x="14972" y="11990"/>
                  </a:lnTo>
                  <a:lnTo>
                    <a:pt x="14689" y="11846"/>
                  </a:lnTo>
                  <a:lnTo>
                    <a:pt x="14444" y="11670"/>
                  </a:lnTo>
                  <a:lnTo>
                    <a:pt x="14255" y="11483"/>
                  </a:lnTo>
                  <a:lnTo>
                    <a:pt x="14104" y="11295"/>
                  </a:lnTo>
                  <a:lnTo>
                    <a:pt x="14028" y="11086"/>
                  </a:lnTo>
                  <a:lnTo>
                    <a:pt x="13972" y="10888"/>
                  </a:lnTo>
                  <a:lnTo>
                    <a:pt x="13972" y="10700"/>
                  </a:lnTo>
                  <a:lnTo>
                    <a:pt x="14009" y="10513"/>
                  </a:lnTo>
                  <a:lnTo>
                    <a:pt x="14066" y="10359"/>
                  </a:lnTo>
                  <a:lnTo>
                    <a:pt x="14179" y="10215"/>
                  </a:lnTo>
                  <a:lnTo>
                    <a:pt x="14406" y="10006"/>
                  </a:lnTo>
                  <a:lnTo>
                    <a:pt x="14651" y="9830"/>
                  </a:lnTo>
                  <a:lnTo>
                    <a:pt x="14878" y="9686"/>
                  </a:lnTo>
                  <a:lnTo>
                    <a:pt x="15123" y="9554"/>
                  </a:lnTo>
                  <a:lnTo>
                    <a:pt x="15350" y="9477"/>
                  </a:lnTo>
                  <a:lnTo>
                    <a:pt x="15558" y="9411"/>
                  </a:lnTo>
                  <a:lnTo>
                    <a:pt x="15803" y="9345"/>
                  </a:lnTo>
                  <a:lnTo>
                    <a:pt x="16030" y="9323"/>
                  </a:lnTo>
                  <a:lnTo>
                    <a:pt x="16256" y="9301"/>
                  </a:lnTo>
                  <a:lnTo>
                    <a:pt x="16464" y="9323"/>
                  </a:lnTo>
                  <a:lnTo>
                    <a:pt x="16690" y="9345"/>
                  </a:lnTo>
                  <a:lnTo>
                    <a:pt x="16898" y="9367"/>
                  </a:lnTo>
                  <a:lnTo>
                    <a:pt x="17332" y="9477"/>
                  </a:lnTo>
                  <a:lnTo>
                    <a:pt x="17767" y="9598"/>
                  </a:lnTo>
                  <a:lnTo>
                    <a:pt x="18163" y="9731"/>
                  </a:lnTo>
                  <a:lnTo>
                    <a:pt x="18597" y="9874"/>
                  </a:lnTo>
                  <a:lnTo>
                    <a:pt x="18994" y="10006"/>
                  </a:lnTo>
                  <a:lnTo>
                    <a:pt x="19428" y="10083"/>
                  </a:lnTo>
                  <a:lnTo>
                    <a:pt x="19617" y="10127"/>
                  </a:lnTo>
                  <a:lnTo>
                    <a:pt x="19844" y="10149"/>
                  </a:lnTo>
                  <a:lnTo>
                    <a:pt x="20013" y="10149"/>
                  </a:lnTo>
                  <a:lnTo>
                    <a:pt x="20240" y="10127"/>
                  </a:lnTo>
                  <a:lnTo>
                    <a:pt x="20410" y="10105"/>
                  </a:lnTo>
                  <a:lnTo>
                    <a:pt x="20637" y="10061"/>
                  </a:lnTo>
                  <a:lnTo>
                    <a:pt x="20844" y="9984"/>
                  </a:lnTo>
                  <a:lnTo>
                    <a:pt x="21033" y="9896"/>
                  </a:lnTo>
                  <a:lnTo>
                    <a:pt x="21146" y="9830"/>
                  </a:lnTo>
                  <a:lnTo>
                    <a:pt x="21203" y="9753"/>
                  </a:lnTo>
                  <a:lnTo>
                    <a:pt x="21279" y="9642"/>
                  </a:lnTo>
                  <a:lnTo>
                    <a:pt x="21354" y="9521"/>
                  </a:lnTo>
                  <a:lnTo>
                    <a:pt x="21430" y="9246"/>
                  </a:lnTo>
                  <a:lnTo>
                    <a:pt x="21430" y="8904"/>
                  </a:lnTo>
                  <a:lnTo>
                    <a:pt x="21430" y="8540"/>
                  </a:lnTo>
                  <a:lnTo>
                    <a:pt x="21392" y="8144"/>
                  </a:lnTo>
                  <a:lnTo>
                    <a:pt x="21354" y="7714"/>
                  </a:lnTo>
                  <a:lnTo>
                    <a:pt x="21279" y="7295"/>
                  </a:lnTo>
                  <a:lnTo>
                    <a:pt x="21146" y="6446"/>
                  </a:lnTo>
                  <a:lnTo>
                    <a:pt x="20995" y="5686"/>
                  </a:lnTo>
                  <a:lnTo>
                    <a:pt x="20958" y="5366"/>
                  </a:lnTo>
                  <a:lnTo>
                    <a:pt x="20958" y="5091"/>
                  </a:lnTo>
                  <a:lnTo>
                    <a:pt x="20958" y="4860"/>
                  </a:lnTo>
                  <a:lnTo>
                    <a:pt x="21033" y="4716"/>
                  </a:lnTo>
                  <a:lnTo>
                    <a:pt x="20637" y="4860"/>
                  </a:lnTo>
                  <a:lnTo>
                    <a:pt x="20127" y="4992"/>
                  </a:lnTo>
                  <a:lnTo>
                    <a:pt x="19617" y="5069"/>
                  </a:lnTo>
                  <a:lnTo>
                    <a:pt x="19032" y="5157"/>
                  </a:lnTo>
                  <a:lnTo>
                    <a:pt x="18465" y="5201"/>
                  </a:lnTo>
                  <a:lnTo>
                    <a:pt x="17842" y="5245"/>
                  </a:lnTo>
                  <a:lnTo>
                    <a:pt x="17219" y="5267"/>
                  </a:lnTo>
                  <a:lnTo>
                    <a:pt x="16615" y="5267"/>
                  </a:lnTo>
                  <a:lnTo>
                    <a:pt x="15992" y="5245"/>
                  </a:lnTo>
                  <a:lnTo>
                    <a:pt x="15369" y="5201"/>
                  </a:lnTo>
                  <a:lnTo>
                    <a:pt x="14840" y="5157"/>
                  </a:lnTo>
                  <a:lnTo>
                    <a:pt x="14293" y="5091"/>
                  </a:lnTo>
                  <a:lnTo>
                    <a:pt x="13783" y="5014"/>
                  </a:lnTo>
                  <a:lnTo>
                    <a:pt x="13386" y="4926"/>
                  </a:lnTo>
                  <a:lnTo>
                    <a:pt x="13027" y="4815"/>
                  </a:lnTo>
                  <a:lnTo>
                    <a:pt x="12725" y="4716"/>
                  </a:lnTo>
                  <a:lnTo>
                    <a:pt x="12480" y="4606"/>
                  </a:lnTo>
                  <a:lnTo>
                    <a:pt x="12291" y="4496"/>
                  </a:lnTo>
                  <a:lnTo>
                    <a:pt x="12197" y="4397"/>
                  </a:lnTo>
                  <a:lnTo>
                    <a:pt x="12083" y="4286"/>
                  </a:lnTo>
                  <a:lnTo>
                    <a:pt x="12046" y="4187"/>
                  </a:lnTo>
                  <a:lnTo>
                    <a:pt x="12008" y="4077"/>
                  </a:lnTo>
                  <a:lnTo>
                    <a:pt x="12046" y="3967"/>
                  </a:lnTo>
                  <a:lnTo>
                    <a:pt x="12121" y="3868"/>
                  </a:lnTo>
                  <a:lnTo>
                    <a:pt x="12197" y="3735"/>
                  </a:lnTo>
                  <a:lnTo>
                    <a:pt x="12291" y="3614"/>
                  </a:lnTo>
                  <a:lnTo>
                    <a:pt x="12442" y="3482"/>
                  </a:lnTo>
                  <a:lnTo>
                    <a:pt x="12631" y="3361"/>
                  </a:lnTo>
                  <a:lnTo>
                    <a:pt x="13065" y="3085"/>
                  </a:lnTo>
                  <a:lnTo>
                    <a:pt x="13537" y="2766"/>
                  </a:lnTo>
                  <a:lnTo>
                    <a:pt x="13783" y="2578"/>
                  </a:lnTo>
                  <a:lnTo>
                    <a:pt x="13934" y="2380"/>
                  </a:lnTo>
                  <a:lnTo>
                    <a:pt x="14028" y="2171"/>
                  </a:lnTo>
                  <a:lnTo>
                    <a:pt x="14104" y="1961"/>
                  </a:lnTo>
                  <a:lnTo>
                    <a:pt x="14104" y="1730"/>
                  </a:lnTo>
                  <a:lnTo>
                    <a:pt x="14066" y="1498"/>
                  </a:lnTo>
                  <a:lnTo>
                    <a:pt x="13972" y="1267"/>
                  </a:lnTo>
                  <a:lnTo>
                    <a:pt x="13820" y="1057"/>
                  </a:lnTo>
                  <a:lnTo>
                    <a:pt x="13594" y="837"/>
                  </a:lnTo>
                  <a:lnTo>
                    <a:pt x="13386" y="628"/>
                  </a:lnTo>
                  <a:lnTo>
                    <a:pt x="13103" y="462"/>
                  </a:lnTo>
                  <a:lnTo>
                    <a:pt x="12763" y="308"/>
                  </a:lnTo>
                  <a:lnTo>
                    <a:pt x="12404" y="187"/>
                  </a:lnTo>
                  <a:lnTo>
                    <a:pt x="12008" y="77"/>
                  </a:lnTo>
                  <a:lnTo>
                    <a:pt x="11574" y="33"/>
                  </a:lnTo>
                  <a:lnTo>
                    <a:pt x="11102" y="11"/>
                  </a:lnTo>
                  <a:lnTo>
                    <a:pt x="10667" y="11"/>
                  </a:lnTo>
                  <a:lnTo>
                    <a:pt x="10233" y="77"/>
                  </a:lnTo>
                  <a:lnTo>
                    <a:pt x="9837" y="187"/>
                  </a:lnTo>
                  <a:lnTo>
                    <a:pt x="9440" y="286"/>
                  </a:lnTo>
                  <a:lnTo>
                    <a:pt x="9062" y="462"/>
                  </a:lnTo>
                  <a:lnTo>
                    <a:pt x="8741" y="628"/>
                  </a:lnTo>
                  <a:lnTo>
                    <a:pt x="8458" y="815"/>
                  </a:lnTo>
                  <a:lnTo>
                    <a:pt x="8232" y="1035"/>
                  </a:lnTo>
                  <a:lnTo>
                    <a:pt x="8062" y="1245"/>
                  </a:lnTo>
                  <a:lnTo>
                    <a:pt x="7911" y="1476"/>
                  </a:lnTo>
                  <a:lnTo>
                    <a:pt x="7835" y="1708"/>
                  </a:lnTo>
                  <a:lnTo>
                    <a:pt x="7797" y="1961"/>
                  </a:lnTo>
                  <a:lnTo>
                    <a:pt x="7835" y="2193"/>
                  </a:lnTo>
                  <a:lnTo>
                    <a:pt x="7948" y="2402"/>
                  </a:lnTo>
                  <a:lnTo>
                    <a:pt x="8062" y="2534"/>
                  </a:lnTo>
                  <a:lnTo>
                    <a:pt x="8175" y="2644"/>
                  </a:lnTo>
                  <a:lnTo>
                    <a:pt x="8269" y="2744"/>
                  </a:lnTo>
                  <a:lnTo>
                    <a:pt x="8420" y="2832"/>
                  </a:lnTo>
                  <a:lnTo>
                    <a:pt x="8704" y="3019"/>
                  </a:lnTo>
                  <a:lnTo>
                    <a:pt x="8968" y="3206"/>
                  </a:lnTo>
                  <a:lnTo>
                    <a:pt x="9138" y="3405"/>
                  </a:lnTo>
                  <a:lnTo>
                    <a:pt x="9327" y="3570"/>
                  </a:lnTo>
                  <a:lnTo>
                    <a:pt x="9440" y="3735"/>
                  </a:lnTo>
                  <a:lnTo>
                    <a:pt x="9516" y="3890"/>
                  </a:lnTo>
                  <a:lnTo>
                    <a:pt x="9534" y="4033"/>
                  </a:lnTo>
                  <a:lnTo>
                    <a:pt x="9534" y="4165"/>
                  </a:lnTo>
                  <a:lnTo>
                    <a:pt x="9516" y="4286"/>
                  </a:lnTo>
                  <a:lnTo>
                    <a:pt x="9440" y="4397"/>
                  </a:lnTo>
                  <a:lnTo>
                    <a:pt x="9327" y="4496"/>
                  </a:lnTo>
                  <a:lnTo>
                    <a:pt x="9176" y="4562"/>
                  </a:lnTo>
                  <a:lnTo>
                    <a:pt x="9006" y="4628"/>
                  </a:lnTo>
                  <a:lnTo>
                    <a:pt x="8779" y="4694"/>
                  </a:lnTo>
                  <a:lnTo>
                    <a:pt x="8534" y="4716"/>
                  </a:lnTo>
                  <a:lnTo>
                    <a:pt x="8232" y="4716"/>
                  </a:lnTo>
                  <a:lnTo>
                    <a:pt x="7118" y="4738"/>
                  </a:lnTo>
                  <a:lnTo>
                    <a:pt x="5947" y="4771"/>
                  </a:lnTo>
                  <a:lnTo>
                    <a:pt x="4795" y="4815"/>
                  </a:lnTo>
                  <a:lnTo>
                    <a:pt x="3681" y="4860"/>
                  </a:lnTo>
                  <a:lnTo>
                    <a:pt x="2662" y="4882"/>
                  </a:lnTo>
                  <a:lnTo>
                    <a:pt x="1755" y="4882"/>
                  </a:lnTo>
                  <a:lnTo>
                    <a:pt x="1359" y="4860"/>
                  </a:lnTo>
                  <a:lnTo>
                    <a:pt x="981" y="4837"/>
                  </a:lnTo>
                  <a:lnTo>
                    <a:pt x="698" y="4771"/>
                  </a:lnTo>
                  <a:lnTo>
                    <a:pt x="453" y="4716"/>
                  </a:lnTo>
                  <a:lnTo>
                    <a:pt x="453" y="5322"/>
                  </a:lnTo>
                  <a:lnTo>
                    <a:pt x="453" y="6083"/>
                  </a:lnTo>
                  <a:lnTo>
                    <a:pt x="453" y="6909"/>
                  </a:lnTo>
                  <a:lnTo>
                    <a:pt x="453" y="7780"/>
                  </a:lnTo>
                  <a:lnTo>
                    <a:pt x="453" y="8606"/>
                  </a:lnTo>
                  <a:lnTo>
                    <a:pt x="453" y="9345"/>
                  </a:lnTo>
                  <a:lnTo>
                    <a:pt x="453" y="9918"/>
                  </a:lnTo>
                  <a:lnTo>
                    <a:pt x="453" y="10282"/>
                  </a:lnTo>
                  <a:lnTo>
                    <a:pt x="490" y="10381"/>
                  </a:lnTo>
                  <a:lnTo>
                    <a:pt x="547" y="10491"/>
                  </a:lnTo>
                  <a:lnTo>
                    <a:pt x="660" y="10590"/>
                  </a:lnTo>
                  <a:lnTo>
                    <a:pt x="811" y="10700"/>
                  </a:lnTo>
                  <a:lnTo>
                    <a:pt x="981" y="10811"/>
                  </a:lnTo>
                  <a:lnTo>
                    <a:pt x="1208" y="10888"/>
                  </a:lnTo>
                  <a:lnTo>
                    <a:pt x="1453" y="10954"/>
                  </a:lnTo>
                  <a:lnTo>
                    <a:pt x="1718" y="11020"/>
                  </a:lnTo>
                  <a:lnTo>
                    <a:pt x="1963" y="11064"/>
                  </a:lnTo>
                  <a:lnTo>
                    <a:pt x="2265" y="11086"/>
                  </a:lnTo>
                  <a:lnTo>
                    <a:pt x="2548" y="11064"/>
                  </a:lnTo>
                  <a:lnTo>
                    <a:pt x="2794" y="11042"/>
                  </a:lnTo>
                  <a:lnTo>
                    <a:pt x="3096" y="10976"/>
                  </a:lnTo>
                  <a:lnTo>
                    <a:pt x="3341" y="10888"/>
                  </a:lnTo>
                  <a:lnTo>
                    <a:pt x="3606" y="10766"/>
                  </a:lnTo>
                  <a:lnTo>
                    <a:pt x="3813" y="10590"/>
                  </a:lnTo>
                  <a:close/>
                </a:path>
              </a:pathLst>
            </a:custGeom>
            <a:solidFill>
              <a:srgbClr val="D8EBB3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7" name="Puzzle1"/>
            <p:cNvSpPr>
              <a:spLocks noEditPoints="1" noChangeArrowheads="1"/>
            </p:cNvSpPr>
            <p:nvPr/>
          </p:nvSpPr>
          <p:spPr bwMode="auto">
            <a:xfrm>
              <a:off x="1824" y="1091"/>
              <a:ext cx="1800" cy="1051"/>
            </a:xfrm>
            <a:custGeom>
              <a:avLst/>
              <a:gdLst>
                <a:gd name="T0" fmla="*/ 16740 w 21600"/>
                <a:gd name="T1" fmla="*/ 21078 h 21600"/>
                <a:gd name="T2" fmla="*/ 16976 w 21600"/>
                <a:gd name="T3" fmla="*/ 521 h 21600"/>
                <a:gd name="T4" fmla="*/ 4725 w 21600"/>
                <a:gd name="T5" fmla="*/ 856 h 21600"/>
                <a:gd name="T6" fmla="*/ 5040 w 21600"/>
                <a:gd name="T7" fmla="*/ 21004 h 21600"/>
                <a:gd name="T8" fmla="*/ 10811 w 21600"/>
                <a:gd name="T9" fmla="*/ 12885 h 21600"/>
                <a:gd name="T10" fmla="*/ 10845 w 21600"/>
                <a:gd name="T11" fmla="*/ 8714 h 21600"/>
                <a:gd name="T12" fmla="*/ 21600 w 21600"/>
                <a:gd name="T13" fmla="*/ 10000 h 21600"/>
                <a:gd name="T14" fmla="*/ 56 w 21600"/>
                <a:gd name="T15" fmla="*/ 10000 h 21600"/>
                <a:gd name="T16" fmla="*/ 6086 w 21600"/>
                <a:gd name="T17" fmla="*/ 2569 h 21600"/>
                <a:gd name="T18" fmla="*/ 16132 w 21600"/>
                <a:gd name="T19" fmla="*/ 1955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9360" y="20836"/>
                  </a:moveTo>
                  <a:lnTo>
                    <a:pt x="9528" y="20836"/>
                  </a:lnTo>
                  <a:lnTo>
                    <a:pt x="9686" y="20762"/>
                  </a:lnTo>
                  <a:lnTo>
                    <a:pt x="9810" y="20687"/>
                  </a:lnTo>
                  <a:lnTo>
                    <a:pt x="9922" y="20575"/>
                  </a:lnTo>
                  <a:lnTo>
                    <a:pt x="10012" y="20426"/>
                  </a:lnTo>
                  <a:lnTo>
                    <a:pt x="10068" y="20296"/>
                  </a:lnTo>
                  <a:lnTo>
                    <a:pt x="10113" y="20110"/>
                  </a:lnTo>
                  <a:lnTo>
                    <a:pt x="10136" y="19905"/>
                  </a:lnTo>
                  <a:lnTo>
                    <a:pt x="10136" y="19682"/>
                  </a:lnTo>
                  <a:lnTo>
                    <a:pt x="10113" y="19440"/>
                  </a:lnTo>
                  <a:lnTo>
                    <a:pt x="10068" y="19142"/>
                  </a:lnTo>
                  <a:lnTo>
                    <a:pt x="10012" y="18900"/>
                  </a:lnTo>
                  <a:lnTo>
                    <a:pt x="9900" y="18620"/>
                  </a:lnTo>
                  <a:lnTo>
                    <a:pt x="9787" y="18285"/>
                  </a:lnTo>
                  <a:lnTo>
                    <a:pt x="9641" y="17968"/>
                  </a:lnTo>
                  <a:lnTo>
                    <a:pt x="9472" y="17652"/>
                  </a:lnTo>
                  <a:lnTo>
                    <a:pt x="9382" y="17466"/>
                  </a:lnTo>
                  <a:lnTo>
                    <a:pt x="9315" y="17298"/>
                  </a:lnTo>
                  <a:lnTo>
                    <a:pt x="9258" y="17112"/>
                  </a:lnTo>
                  <a:lnTo>
                    <a:pt x="9191" y="16926"/>
                  </a:lnTo>
                  <a:lnTo>
                    <a:pt x="9123" y="16535"/>
                  </a:lnTo>
                  <a:lnTo>
                    <a:pt x="9101" y="16144"/>
                  </a:lnTo>
                  <a:lnTo>
                    <a:pt x="9101" y="15753"/>
                  </a:lnTo>
                  <a:lnTo>
                    <a:pt x="9168" y="15362"/>
                  </a:lnTo>
                  <a:lnTo>
                    <a:pt x="9236" y="14971"/>
                  </a:lnTo>
                  <a:lnTo>
                    <a:pt x="9360" y="14580"/>
                  </a:lnTo>
                  <a:lnTo>
                    <a:pt x="9495" y="14244"/>
                  </a:lnTo>
                  <a:lnTo>
                    <a:pt x="9663" y="13891"/>
                  </a:lnTo>
                  <a:lnTo>
                    <a:pt x="9855" y="13611"/>
                  </a:lnTo>
                  <a:lnTo>
                    <a:pt x="10068" y="13351"/>
                  </a:lnTo>
                  <a:lnTo>
                    <a:pt x="10293" y="13146"/>
                  </a:lnTo>
                  <a:lnTo>
                    <a:pt x="10552" y="12997"/>
                  </a:lnTo>
                  <a:lnTo>
                    <a:pt x="10811" y="12885"/>
                  </a:lnTo>
                  <a:lnTo>
                    <a:pt x="11069" y="12866"/>
                  </a:lnTo>
                  <a:lnTo>
                    <a:pt x="11351" y="12885"/>
                  </a:lnTo>
                  <a:lnTo>
                    <a:pt x="11610" y="12997"/>
                  </a:lnTo>
                  <a:lnTo>
                    <a:pt x="11846" y="13183"/>
                  </a:lnTo>
                  <a:lnTo>
                    <a:pt x="12060" y="13388"/>
                  </a:lnTo>
                  <a:lnTo>
                    <a:pt x="12251" y="13648"/>
                  </a:lnTo>
                  <a:lnTo>
                    <a:pt x="12419" y="13928"/>
                  </a:lnTo>
                  <a:lnTo>
                    <a:pt x="12555" y="14244"/>
                  </a:lnTo>
                  <a:lnTo>
                    <a:pt x="12690" y="14617"/>
                  </a:lnTo>
                  <a:lnTo>
                    <a:pt x="12768" y="15008"/>
                  </a:lnTo>
                  <a:lnTo>
                    <a:pt x="12836" y="15399"/>
                  </a:lnTo>
                  <a:lnTo>
                    <a:pt x="12858" y="15753"/>
                  </a:lnTo>
                  <a:lnTo>
                    <a:pt x="12858" y="16144"/>
                  </a:lnTo>
                  <a:lnTo>
                    <a:pt x="12813" y="16535"/>
                  </a:lnTo>
                  <a:lnTo>
                    <a:pt x="12746" y="16888"/>
                  </a:lnTo>
                  <a:lnTo>
                    <a:pt x="12667" y="17224"/>
                  </a:lnTo>
                  <a:lnTo>
                    <a:pt x="12510" y="17503"/>
                  </a:lnTo>
                  <a:lnTo>
                    <a:pt x="12228" y="18043"/>
                  </a:lnTo>
                  <a:lnTo>
                    <a:pt x="11970" y="18546"/>
                  </a:lnTo>
                  <a:lnTo>
                    <a:pt x="11868" y="18751"/>
                  </a:lnTo>
                  <a:lnTo>
                    <a:pt x="11778" y="18974"/>
                  </a:lnTo>
                  <a:lnTo>
                    <a:pt x="11711" y="19179"/>
                  </a:lnTo>
                  <a:lnTo>
                    <a:pt x="11666" y="19365"/>
                  </a:lnTo>
                  <a:lnTo>
                    <a:pt x="11632" y="19570"/>
                  </a:lnTo>
                  <a:lnTo>
                    <a:pt x="11632" y="19756"/>
                  </a:lnTo>
                  <a:lnTo>
                    <a:pt x="11632" y="19942"/>
                  </a:lnTo>
                  <a:lnTo>
                    <a:pt x="11643" y="20110"/>
                  </a:lnTo>
                  <a:lnTo>
                    <a:pt x="11711" y="20296"/>
                  </a:lnTo>
                  <a:lnTo>
                    <a:pt x="11801" y="20464"/>
                  </a:lnTo>
                  <a:lnTo>
                    <a:pt x="11891" y="20650"/>
                  </a:lnTo>
                  <a:lnTo>
                    <a:pt x="12037" y="20836"/>
                  </a:lnTo>
                  <a:lnTo>
                    <a:pt x="12206" y="21004"/>
                  </a:lnTo>
                  <a:lnTo>
                    <a:pt x="12419" y="21190"/>
                  </a:lnTo>
                  <a:lnTo>
                    <a:pt x="12667" y="21320"/>
                  </a:lnTo>
                  <a:lnTo>
                    <a:pt x="12960" y="21432"/>
                  </a:lnTo>
                  <a:lnTo>
                    <a:pt x="13286" y="21544"/>
                  </a:lnTo>
                  <a:lnTo>
                    <a:pt x="13612" y="21655"/>
                  </a:lnTo>
                  <a:lnTo>
                    <a:pt x="13983" y="21693"/>
                  </a:lnTo>
                  <a:lnTo>
                    <a:pt x="14343" y="21730"/>
                  </a:lnTo>
                  <a:lnTo>
                    <a:pt x="14715" y="21730"/>
                  </a:lnTo>
                  <a:lnTo>
                    <a:pt x="15075" y="21730"/>
                  </a:lnTo>
                  <a:lnTo>
                    <a:pt x="15446" y="21655"/>
                  </a:lnTo>
                  <a:lnTo>
                    <a:pt x="15794" y="21581"/>
                  </a:lnTo>
                  <a:lnTo>
                    <a:pt x="16132" y="21432"/>
                  </a:lnTo>
                  <a:lnTo>
                    <a:pt x="16458" y="21302"/>
                  </a:lnTo>
                  <a:lnTo>
                    <a:pt x="16740" y="21078"/>
                  </a:lnTo>
                  <a:lnTo>
                    <a:pt x="16976" y="20836"/>
                  </a:lnTo>
                  <a:lnTo>
                    <a:pt x="17043" y="20650"/>
                  </a:lnTo>
                  <a:lnTo>
                    <a:pt x="17088" y="20426"/>
                  </a:lnTo>
                  <a:lnTo>
                    <a:pt x="17133" y="20222"/>
                  </a:lnTo>
                  <a:lnTo>
                    <a:pt x="17156" y="19980"/>
                  </a:lnTo>
                  <a:lnTo>
                    <a:pt x="17167" y="19477"/>
                  </a:lnTo>
                  <a:lnTo>
                    <a:pt x="17167" y="18974"/>
                  </a:lnTo>
                  <a:lnTo>
                    <a:pt x="17156" y="18397"/>
                  </a:lnTo>
                  <a:lnTo>
                    <a:pt x="17111" y="17820"/>
                  </a:lnTo>
                  <a:lnTo>
                    <a:pt x="17066" y="17261"/>
                  </a:lnTo>
                  <a:lnTo>
                    <a:pt x="16998" y="16646"/>
                  </a:lnTo>
                  <a:lnTo>
                    <a:pt x="16852" y="15511"/>
                  </a:lnTo>
                  <a:lnTo>
                    <a:pt x="16740" y="14393"/>
                  </a:lnTo>
                  <a:lnTo>
                    <a:pt x="16717" y="13928"/>
                  </a:lnTo>
                  <a:lnTo>
                    <a:pt x="16695" y="13462"/>
                  </a:lnTo>
                  <a:lnTo>
                    <a:pt x="16717" y="13071"/>
                  </a:lnTo>
                  <a:lnTo>
                    <a:pt x="16785" y="12755"/>
                  </a:lnTo>
                  <a:lnTo>
                    <a:pt x="16852" y="12419"/>
                  </a:lnTo>
                  <a:lnTo>
                    <a:pt x="16953" y="12140"/>
                  </a:lnTo>
                  <a:lnTo>
                    <a:pt x="17088" y="11898"/>
                  </a:lnTo>
                  <a:lnTo>
                    <a:pt x="17212" y="11675"/>
                  </a:lnTo>
                  <a:lnTo>
                    <a:pt x="17370" y="11470"/>
                  </a:lnTo>
                  <a:lnTo>
                    <a:pt x="17516" y="11284"/>
                  </a:lnTo>
                  <a:lnTo>
                    <a:pt x="17696" y="11135"/>
                  </a:lnTo>
                  <a:lnTo>
                    <a:pt x="17865" y="11042"/>
                  </a:lnTo>
                  <a:lnTo>
                    <a:pt x="18033" y="10930"/>
                  </a:lnTo>
                  <a:lnTo>
                    <a:pt x="18213" y="10893"/>
                  </a:lnTo>
                  <a:lnTo>
                    <a:pt x="18382" y="10893"/>
                  </a:lnTo>
                  <a:lnTo>
                    <a:pt x="18551" y="10967"/>
                  </a:lnTo>
                  <a:lnTo>
                    <a:pt x="18708" y="11042"/>
                  </a:lnTo>
                  <a:lnTo>
                    <a:pt x="18855" y="11172"/>
                  </a:lnTo>
                  <a:lnTo>
                    <a:pt x="19012" y="11358"/>
                  </a:lnTo>
                  <a:lnTo>
                    <a:pt x="19136" y="11600"/>
                  </a:lnTo>
                  <a:lnTo>
                    <a:pt x="19271" y="11861"/>
                  </a:lnTo>
                  <a:lnTo>
                    <a:pt x="19440" y="12028"/>
                  </a:lnTo>
                  <a:lnTo>
                    <a:pt x="19608" y="12177"/>
                  </a:lnTo>
                  <a:lnTo>
                    <a:pt x="19822" y="12289"/>
                  </a:lnTo>
                  <a:lnTo>
                    <a:pt x="20025" y="12289"/>
                  </a:lnTo>
                  <a:lnTo>
                    <a:pt x="20238" y="12289"/>
                  </a:lnTo>
                  <a:lnTo>
                    <a:pt x="20452" y="12215"/>
                  </a:lnTo>
                  <a:lnTo>
                    <a:pt x="20643" y="12103"/>
                  </a:lnTo>
                  <a:lnTo>
                    <a:pt x="20846" y="11973"/>
                  </a:lnTo>
                  <a:lnTo>
                    <a:pt x="21037" y="11786"/>
                  </a:lnTo>
                  <a:lnTo>
                    <a:pt x="21206" y="11563"/>
                  </a:lnTo>
                  <a:lnTo>
                    <a:pt x="21363" y="11321"/>
                  </a:lnTo>
                  <a:lnTo>
                    <a:pt x="21465" y="11079"/>
                  </a:lnTo>
                  <a:lnTo>
                    <a:pt x="21577" y="10744"/>
                  </a:lnTo>
                  <a:lnTo>
                    <a:pt x="21622" y="10427"/>
                  </a:lnTo>
                  <a:lnTo>
                    <a:pt x="21645" y="10111"/>
                  </a:lnTo>
                  <a:lnTo>
                    <a:pt x="21622" y="9608"/>
                  </a:lnTo>
                  <a:lnTo>
                    <a:pt x="21577" y="9142"/>
                  </a:lnTo>
                  <a:lnTo>
                    <a:pt x="21465" y="8751"/>
                  </a:lnTo>
                  <a:lnTo>
                    <a:pt x="21363" y="8397"/>
                  </a:lnTo>
                  <a:lnTo>
                    <a:pt x="21206" y="8062"/>
                  </a:lnTo>
                  <a:lnTo>
                    <a:pt x="21037" y="7820"/>
                  </a:lnTo>
                  <a:lnTo>
                    <a:pt x="20846" y="7597"/>
                  </a:lnTo>
                  <a:lnTo>
                    <a:pt x="20643" y="7429"/>
                  </a:lnTo>
                  <a:lnTo>
                    <a:pt x="20452" y="7317"/>
                  </a:lnTo>
                  <a:lnTo>
                    <a:pt x="20238" y="7206"/>
                  </a:lnTo>
                  <a:lnTo>
                    <a:pt x="20025" y="7168"/>
                  </a:lnTo>
                  <a:lnTo>
                    <a:pt x="19822" y="7206"/>
                  </a:lnTo>
                  <a:lnTo>
                    <a:pt x="19608" y="7243"/>
                  </a:lnTo>
                  <a:lnTo>
                    <a:pt x="19440" y="7355"/>
                  </a:lnTo>
                  <a:lnTo>
                    <a:pt x="19271" y="7504"/>
                  </a:lnTo>
                  <a:lnTo>
                    <a:pt x="19136" y="7708"/>
                  </a:lnTo>
                  <a:lnTo>
                    <a:pt x="19012" y="7895"/>
                  </a:lnTo>
                  <a:lnTo>
                    <a:pt x="18832" y="8025"/>
                  </a:lnTo>
                  <a:lnTo>
                    <a:pt x="18663" y="8174"/>
                  </a:lnTo>
                  <a:lnTo>
                    <a:pt x="18472" y="8248"/>
                  </a:lnTo>
                  <a:lnTo>
                    <a:pt x="18270" y="8286"/>
                  </a:lnTo>
                  <a:lnTo>
                    <a:pt x="18078" y="8323"/>
                  </a:lnTo>
                  <a:lnTo>
                    <a:pt x="17887" y="8323"/>
                  </a:lnTo>
                  <a:lnTo>
                    <a:pt x="17696" y="8248"/>
                  </a:lnTo>
                  <a:lnTo>
                    <a:pt x="17493" y="8174"/>
                  </a:lnTo>
                  <a:lnTo>
                    <a:pt x="17302" y="8062"/>
                  </a:lnTo>
                  <a:lnTo>
                    <a:pt x="17133" y="7969"/>
                  </a:lnTo>
                  <a:lnTo>
                    <a:pt x="16976" y="7783"/>
                  </a:lnTo>
                  <a:lnTo>
                    <a:pt x="16852" y="7597"/>
                  </a:lnTo>
                  <a:lnTo>
                    <a:pt x="16740" y="7429"/>
                  </a:lnTo>
                  <a:lnTo>
                    <a:pt x="16672" y="7168"/>
                  </a:lnTo>
                  <a:lnTo>
                    <a:pt x="16638" y="6926"/>
                  </a:lnTo>
                  <a:lnTo>
                    <a:pt x="16616" y="6498"/>
                  </a:lnTo>
                  <a:lnTo>
                    <a:pt x="16616" y="5772"/>
                  </a:lnTo>
                  <a:lnTo>
                    <a:pt x="16650" y="4915"/>
                  </a:lnTo>
                  <a:lnTo>
                    <a:pt x="16695" y="3928"/>
                  </a:lnTo>
                  <a:lnTo>
                    <a:pt x="16762" y="2960"/>
                  </a:lnTo>
                  <a:lnTo>
                    <a:pt x="16830" y="1992"/>
                  </a:lnTo>
                  <a:lnTo>
                    <a:pt x="16908" y="1173"/>
                  </a:lnTo>
                  <a:lnTo>
                    <a:pt x="16976" y="521"/>
                  </a:lnTo>
                  <a:lnTo>
                    <a:pt x="16953" y="521"/>
                  </a:lnTo>
                  <a:lnTo>
                    <a:pt x="16931" y="521"/>
                  </a:lnTo>
                  <a:lnTo>
                    <a:pt x="16267" y="484"/>
                  </a:lnTo>
                  <a:lnTo>
                    <a:pt x="15637" y="428"/>
                  </a:lnTo>
                  <a:lnTo>
                    <a:pt x="15063" y="353"/>
                  </a:lnTo>
                  <a:lnTo>
                    <a:pt x="14523" y="279"/>
                  </a:lnTo>
                  <a:lnTo>
                    <a:pt x="14040" y="167"/>
                  </a:lnTo>
                  <a:lnTo>
                    <a:pt x="13635" y="93"/>
                  </a:lnTo>
                  <a:lnTo>
                    <a:pt x="13331" y="18"/>
                  </a:lnTo>
                  <a:lnTo>
                    <a:pt x="13117" y="18"/>
                  </a:lnTo>
                  <a:lnTo>
                    <a:pt x="12982" y="18"/>
                  </a:lnTo>
                  <a:lnTo>
                    <a:pt x="12858" y="130"/>
                  </a:lnTo>
                  <a:lnTo>
                    <a:pt x="12723" y="279"/>
                  </a:lnTo>
                  <a:lnTo>
                    <a:pt x="12622" y="446"/>
                  </a:lnTo>
                  <a:lnTo>
                    <a:pt x="12510" y="670"/>
                  </a:lnTo>
                  <a:lnTo>
                    <a:pt x="12419" y="912"/>
                  </a:lnTo>
                  <a:lnTo>
                    <a:pt x="12363" y="1210"/>
                  </a:lnTo>
                  <a:lnTo>
                    <a:pt x="12318" y="1526"/>
                  </a:lnTo>
                  <a:lnTo>
                    <a:pt x="12273" y="1843"/>
                  </a:lnTo>
                  <a:lnTo>
                    <a:pt x="12251" y="2215"/>
                  </a:lnTo>
                  <a:lnTo>
                    <a:pt x="12273" y="2532"/>
                  </a:lnTo>
                  <a:lnTo>
                    <a:pt x="12318" y="2886"/>
                  </a:lnTo>
                  <a:lnTo>
                    <a:pt x="12386" y="3240"/>
                  </a:lnTo>
                  <a:lnTo>
                    <a:pt x="12464" y="3556"/>
                  </a:lnTo>
                  <a:lnTo>
                    <a:pt x="12577" y="3891"/>
                  </a:lnTo>
                  <a:lnTo>
                    <a:pt x="12746" y="4171"/>
                  </a:lnTo>
                  <a:lnTo>
                    <a:pt x="12926" y="4487"/>
                  </a:lnTo>
                  <a:lnTo>
                    <a:pt x="13050" y="4860"/>
                  </a:lnTo>
                  <a:lnTo>
                    <a:pt x="13162" y="5251"/>
                  </a:lnTo>
                  <a:lnTo>
                    <a:pt x="13218" y="5604"/>
                  </a:lnTo>
                  <a:lnTo>
                    <a:pt x="13263" y="5995"/>
                  </a:lnTo>
                  <a:lnTo>
                    <a:pt x="13241" y="6386"/>
                  </a:lnTo>
                  <a:lnTo>
                    <a:pt x="13218" y="6740"/>
                  </a:lnTo>
                  <a:lnTo>
                    <a:pt x="13139" y="7094"/>
                  </a:lnTo>
                  <a:lnTo>
                    <a:pt x="13050" y="7429"/>
                  </a:lnTo>
                  <a:lnTo>
                    <a:pt x="12903" y="7746"/>
                  </a:lnTo>
                  <a:lnTo>
                    <a:pt x="12723" y="8025"/>
                  </a:lnTo>
                  <a:lnTo>
                    <a:pt x="12532" y="8286"/>
                  </a:lnTo>
                  <a:lnTo>
                    <a:pt x="12318" y="8491"/>
                  </a:lnTo>
                  <a:lnTo>
                    <a:pt x="12060" y="8677"/>
                  </a:lnTo>
                  <a:lnTo>
                    <a:pt x="11756" y="8788"/>
                  </a:lnTo>
                  <a:lnTo>
                    <a:pt x="11452" y="8826"/>
                  </a:lnTo>
                  <a:lnTo>
                    <a:pt x="11283" y="8826"/>
                  </a:lnTo>
                  <a:lnTo>
                    <a:pt x="11126" y="8826"/>
                  </a:lnTo>
                  <a:lnTo>
                    <a:pt x="11002" y="8788"/>
                  </a:lnTo>
                  <a:lnTo>
                    <a:pt x="10845" y="8714"/>
                  </a:lnTo>
                  <a:lnTo>
                    <a:pt x="10721" y="8640"/>
                  </a:lnTo>
                  <a:lnTo>
                    <a:pt x="10608" y="8565"/>
                  </a:lnTo>
                  <a:lnTo>
                    <a:pt x="10485" y="8453"/>
                  </a:lnTo>
                  <a:lnTo>
                    <a:pt x="10372" y="8323"/>
                  </a:lnTo>
                  <a:lnTo>
                    <a:pt x="10181" y="8062"/>
                  </a:lnTo>
                  <a:lnTo>
                    <a:pt x="10035" y="7746"/>
                  </a:lnTo>
                  <a:lnTo>
                    <a:pt x="9900" y="7392"/>
                  </a:lnTo>
                  <a:lnTo>
                    <a:pt x="9787" y="7001"/>
                  </a:lnTo>
                  <a:lnTo>
                    <a:pt x="9731" y="6610"/>
                  </a:lnTo>
                  <a:lnTo>
                    <a:pt x="9686" y="6219"/>
                  </a:lnTo>
                  <a:lnTo>
                    <a:pt x="9663" y="5772"/>
                  </a:lnTo>
                  <a:lnTo>
                    <a:pt x="9686" y="5381"/>
                  </a:lnTo>
                  <a:lnTo>
                    <a:pt x="9753" y="4990"/>
                  </a:lnTo>
                  <a:lnTo>
                    <a:pt x="9832" y="4636"/>
                  </a:lnTo>
                  <a:lnTo>
                    <a:pt x="9945" y="4320"/>
                  </a:lnTo>
                  <a:lnTo>
                    <a:pt x="10068" y="4022"/>
                  </a:lnTo>
                  <a:lnTo>
                    <a:pt x="10203" y="3817"/>
                  </a:lnTo>
                  <a:lnTo>
                    <a:pt x="10316" y="3593"/>
                  </a:lnTo>
                  <a:lnTo>
                    <a:pt x="10395" y="3351"/>
                  </a:lnTo>
                  <a:lnTo>
                    <a:pt x="10462" y="3109"/>
                  </a:lnTo>
                  <a:lnTo>
                    <a:pt x="10507" y="2848"/>
                  </a:lnTo>
                  <a:lnTo>
                    <a:pt x="10530" y="2606"/>
                  </a:lnTo>
                  <a:lnTo>
                    <a:pt x="10507" y="2346"/>
                  </a:lnTo>
                  <a:lnTo>
                    <a:pt x="10462" y="2141"/>
                  </a:lnTo>
                  <a:lnTo>
                    <a:pt x="10395" y="1880"/>
                  </a:lnTo>
                  <a:lnTo>
                    <a:pt x="10293" y="1638"/>
                  </a:lnTo>
                  <a:lnTo>
                    <a:pt x="10158" y="1415"/>
                  </a:lnTo>
                  <a:lnTo>
                    <a:pt x="9967" y="1210"/>
                  </a:lnTo>
                  <a:lnTo>
                    <a:pt x="9753" y="986"/>
                  </a:lnTo>
                  <a:lnTo>
                    <a:pt x="9495" y="819"/>
                  </a:lnTo>
                  <a:lnTo>
                    <a:pt x="9191" y="670"/>
                  </a:lnTo>
                  <a:lnTo>
                    <a:pt x="8842" y="521"/>
                  </a:lnTo>
                  <a:lnTo>
                    <a:pt x="8471" y="446"/>
                  </a:lnTo>
                  <a:lnTo>
                    <a:pt x="7998" y="428"/>
                  </a:lnTo>
                  <a:lnTo>
                    <a:pt x="7413" y="428"/>
                  </a:lnTo>
                  <a:lnTo>
                    <a:pt x="6817" y="446"/>
                  </a:lnTo>
                  <a:lnTo>
                    <a:pt x="6187" y="521"/>
                  </a:lnTo>
                  <a:lnTo>
                    <a:pt x="5602" y="633"/>
                  </a:lnTo>
                  <a:lnTo>
                    <a:pt x="5107" y="744"/>
                  </a:lnTo>
                  <a:lnTo>
                    <a:pt x="4725" y="856"/>
                  </a:lnTo>
                  <a:lnTo>
                    <a:pt x="4848" y="1564"/>
                  </a:lnTo>
                  <a:lnTo>
                    <a:pt x="5028" y="2495"/>
                  </a:lnTo>
                  <a:lnTo>
                    <a:pt x="5175" y="3556"/>
                  </a:lnTo>
                  <a:lnTo>
                    <a:pt x="5298" y="4673"/>
                  </a:lnTo>
                  <a:lnTo>
                    <a:pt x="5343" y="5213"/>
                  </a:lnTo>
                  <a:lnTo>
                    <a:pt x="5388" y="5753"/>
                  </a:lnTo>
                  <a:lnTo>
                    <a:pt x="5411" y="6275"/>
                  </a:lnTo>
                  <a:lnTo>
                    <a:pt x="5411" y="6740"/>
                  </a:lnTo>
                  <a:lnTo>
                    <a:pt x="5366" y="7168"/>
                  </a:lnTo>
                  <a:lnTo>
                    <a:pt x="5321" y="7541"/>
                  </a:lnTo>
                  <a:lnTo>
                    <a:pt x="5287" y="7708"/>
                  </a:lnTo>
                  <a:lnTo>
                    <a:pt x="5242" y="7857"/>
                  </a:lnTo>
                  <a:lnTo>
                    <a:pt x="5197" y="7969"/>
                  </a:lnTo>
                  <a:lnTo>
                    <a:pt x="5130" y="8062"/>
                  </a:lnTo>
                  <a:lnTo>
                    <a:pt x="5006" y="8248"/>
                  </a:lnTo>
                  <a:lnTo>
                    <a:pt x="4848" y="8397"/>
                  </a:lnTo>
                  <a:lnTo>
                    <a:pt x="4725" y="8528"/>
                  </a:lnTo>
                  <a:lnTo>
                    <a:pt x="4567" y="8640"/>
                  </a:lnTo>
                  <a:lnTo>
                    <a:pt x="4421" y="8714"/>
                  </a:lnTo>
                  <a:lnTo>
                    <a:pt x="4263" y="8751"/>
                  </a:lnTo>
                  <a:lnTo>
                    <a:pt x="4095" y="8788"/>
                  </a:lnTo>
                  <a:lnTo>
                    <a:pt x="3948" y="8788"/>
                  </a:lnTo>
                  <a:lnTo>
                    <a:pt x="3791" y="8751"/>
                  </a:lnTo>
                  <a:lnTo>
                    <a:pt x="3667" y="8714"/>
                  </a:lnTo>
                  <a:lnTo>
                    <a:pt x="3510" y="8677"/>
                  </a:lnTo>
                  <a:lnTo>
                    <a:pt x="3386" y="8602"/>
                  </a:lnTo>
                  <a:lnTo>
                    <a:pt x="3251" y="8491"/>
                  </a:lnTo>
                  <a:lnTo>
                    <a:pt x="3127" y="8360"/>
                  </a:lnTo>
                  <a:lnTo>
                    <a:pt x="3015" y="8248"/>
                  </a:lnTo>
                  <a:lnTo>
                    <a:pt x="2925" y="8062"/>
                  </a:lnTo>
                  <a:lnTo>
                    <a:pt x="2778" y="7857"/>
                  </a:lnTo>
                  <a:lnTo>
                    <a:pt x="2610" y="7671"/>
                  </a:lnTo>
                  <a:lnTo>
                    <a:pt x="2407" y="7541"/>
                  </a:lnTo>
                  <a:lnTo>
                    <a:pt x="2171" y="7466"/>
                  </a:lnTo>
                  <a:lnTo>
                    <a:pt x="1957" y="7429"/>
                  </a:lnTo>
                  <a:lnTo>
                    <a:pt x="1698" y="7429"/>
                  </a:lnTo>
                  <a:lnTo>
                    <a:pt x="1462" y="7466"/>
                  </a:lnTo>
                  <a:lnTo>
                    <a:pt x="1226" y="7559"/>
                  </a:lnTo>
                  <a:lnTo>
                    <a:pt x="989" y="7708"/>
                  </a:lnTo>
                  <a:lnTo>
                    <a:pt x="776" y="7932"/>
                  </a:lnTo>
                  <a:lnTo>
                    <a:pt x="551" y="8211"/>
                  </a:lnTo>
                  <a:lnTo>
                    <a:pt x="382" y="8528"/>
                  </a:lnTo>
                  <a:lnTo>
                    <a:pt x="315" y="8714"/>
                  </a:lnTo>
                  <a:lnTo>
                    <a:pt x="236" y="8919"/>
                  </a:lnTo>
                  <a:lnTo>
                    <a:pt x="191" y="9142"/>
                  </a:lnTo>
                  <a:lnTo>
                    <a:pt x="123" y="9347"/>
                  </a:lnTo>
                  <a:lnTo>
                    <a:pt x="78" y="9608"/>
                  </a:lnTo>
                  <a:lnTo>
                    <a:pt x="56" y="9887"/>
                  </a:lnTo>
                  <a:lnTo>
                    <a:pt x="33" y="10185"/>
                  </a:lnTo>
                  <a:lnTo>
                    <a:pt x="33" y="10464"/>
                  </a:lnTo>
                  <a:lnTo>
                    <a:pt x="33" y="10706"/>
                  </a:lnTo>
                  <a:lnTo>
                    <a:pt x="56" y="10967"/>
                  </a:lnTo>
                  <a:lnTo>
                    <a:pt x="78" y="11172"/>
                  </a:lnTo>
                  <a:lnTo>
                    <a:pt x="123" y="11395"/>
                  </a:lnTo>
                  <a:lnTo>
                    <a:pt x="168" y="11600"/>
                  </a:lnTo>
                  <a:lnTo>
                    <a:pt x="236" y="11786"/>
                  </a:lnTo>
                  <a:lnTo>
                    <a:pt x="292" y="11973"/>
                  </a:lnTo>
                  <a:lnTo>
                    <a:pt x="382" y="12140"/>
                  </a:lnTo>
                  <a:lnTo>
                    <a:pt x="540" y="12419"/>
                  </a:lnTo>
                  <a:lnTo>
                    <a:pt x="731" y="12680"/>
                  </a:lnTo>
                  <a:lnTo>
                    <a:pt x="944" y="12866"/>
                  </a:lnTo>
                  <a:lnTo>
                    <a:pt x="1158" y="12997"/>
                  </a:lnTo>
                  <a:lnTo>
                    <a:pt x="1395" y="13108"/>
                  </a:lnTo>
                  <a:lnTo>
                    <a:pt x="1608" y="13183"/>
                  </a:lnTo>
                  <a:lnTo>
                    <a:pt x="1856" y="13183"/>
                  </a:lnTo>
                  <a:lnTo>
                    <a:pt x="2070" y="13146"/>
                  </a:lnTo>
                  <a:lnTo>
                    <a:pt x="2261" y="13071"/>
                  </a:lnTo>
                  <a:lnTo>
                    <a:pt x="2430" y="12960"/>
                  </a:lnTo>
                  <a:lnTo>
                    <a:pt x="2587" y="12792"/>
                  </a:lnTo>
                  <a:lnTo>
                    <a:pt x="2688" y="12606"/>
                  </a:lnTo>
                  <a:lnTo>
                    <a:pt x="2801" y="12419"/>
                  </a:lnTo>
                  <a:lnTo>
                    <a:pt x="2925" y="12289"/>
                  </a:lnTo>
                  <a:lnTo>
                    <a:pt x="3082" y="12177"/>
                  </a:lnTo>
                  <a:lnTo>
                    <a:pt x="3228" y="12103"/>
                  </a:lnTo>
                  <a:lnTo>
                    <a:pt x="3408" y="12103"/>
                  </a:lnTo>
                  <a:lnTo>
                    <a:pt x="3577" y="12103"/>
                  </a:lnTo>
                  <a:lnTo>
                    <a:pt x="3723" y="12177"/>
                  </a:lnTo>
                  <a:lnTo>
                    <a:pt x="3903" y="12252"/>
                  </a:lnTo>
                  <a:lnTo>
                    <a:pt x="4072" y="12364"/>
                  </a:lnTo>
                  <a:lnTo>
                    <a:pt x="4230" y="12494"/>
                  </a:lnTo>
                  <a:lnTo>
                    <a:pt x="4353" y="12643"/>
                  </a:lnTo>
                  <a:lnTo>
                    <a:pt x="4488" y="12829"/>
                  </a:lnTo>
                  <a:lnTo>
                    <a:pt x="4567" y="13034"/>
                  </a:lnTo>
                  <a:lnTo>
                    <a:pt x="4657" y="13257"/>
                  </a:lnTo>
                  <a:lnTo>
                    <a:pt x="4702" y="13462"/>
                  </a:lnTo>
                  <a:lnTo>
                    <a:pt x="4725" y="13686"/>
                  </a:lnTo>
                  <a:lnTo>
                    <a:pt x="4702" y="14282"/>
                  </a:lnTo>
                  <a:lnTo>
                    <a:pt x="4657" y="15045"/>
                  </a:lnTo>
                  <a:lnTo>
                    <a:pt x="4612" y="15976"/>
                  </a:lnTo>
                  <a:lnTo>
                    <a:pt x="4590" y="16926"/>
                  </a:lnTo>
                  <a:lnTo>
                    <a:pt x="4567" y="17968"/>
                  </a:lnTo>
                  <a:lnTo>
                    <a:pt x="4567" y="19011"/>
                  </a:lnTo>
                  <a:lnTo>
                    <a:pt x="4590" y="19514"/>
                  </a:lnTo>
                  <a:lnTo>
                    <a:pt x="4612" y="19980"/>
                  </a:lnTo>
                  <a:lnTo>
                    <a:pt x="4657" y="20426"/>
                  </a:lnTo>
                  <a:lnTo>
                    <a:pt x="4725" y="20836"/>
                  </a:lnTo>
                  <a:lnTo>
                    <a:pt x="4848" y="20929"/>
                  </a:lnTo>
                  <a:lnTo>
                    <a:pt x="5040" y="21004"/>
                  </a:lnTo>
                  <a:lnTo>
                    <a:pt x="5265" y="21078"/>
                  </a:lnTo>
                  <a:lnTo>
                    <a:pt x="5478" y="21115"/>
                  </a:lnTo>
                  <a:lnTo>
                    <a:pt x="6041" y="21115"/>
                  </a:lnTo>
                  <a:lnTo>
                    <a:pt x="6637" y="21078"/>
                  </a:lnTo>
                  <a:lnTo>
                    <a:pt x="7312" y="21004"/>
                  </a:lnTo>
                  <a:lnTo>
                    <a:pt x="7998" y="20929"/>
                  </a:lnTo>
                  <a:lnTo>
                    <a:pt x="8696" y="20855"/>
                  </a:lnTo>
                  <a:lnTo>
                    <a:pt x="9360" y="20836"/>
                  </a:lnTo>
                  <a:close/>
                </a:path>
              </a:pathLst>
            </a:custGeom>
            <a:solidFill>
              <a:srgbClr val="CCCCFF"/>
            </a:solidFill>
            <a:ln w="2857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5727840" y="1342598"/>
            <a:ext cx="333136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</a:rPr>
              <a:t>Scientific and Space </a:t>
            </a:r>
          </a:p>
          <a:p>
            <a:r>
              <a:rPr lang="en-GB" sz="2400" b="1" dirty="0" smtClean="0">
                <a:solidFill>
                  <a:schemeClr val="accent6">
                    <a:lumMod val="75000"/>
                  </a:schemeClr>
                </a:solidFill>
              </a:rPr>
              <a:t>Organizations</a:t>
            </a:r>
          </a:p>
          <a:p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</a:rPr>
              <a:t>-commit resources</a:t>
            </a:r>
          </a:p>
          <a:p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</a:rPr>
              <a:t>-access to data &amp; user </a:t>
            </a:r>
          </a:p>
          <a:p>
            <a:r>
              <a:rPr lang="en-GB" sz="2400" dirty="0" smtClean="0">
                <a:solidFill>
                  <a:schemeClr val="accent6">
                    <a:lumMod val="75000"/>
                  </a:schemeClr>
                </a:solidFill>
              </a:rPr>
              <a:t>communities</a:t>
            </a:r>
            <a:endParaRPr lang="en-GB" sz="2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33" y="1070733"/>
            <a:ext cx="2941831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IT Providers</a:t>
            </a:r>
          </a:p>
          <a:p>
            <a:r>
              <a:rPr lang="en-GB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-commit resources</a:t>
            </a:r>
          </a:p>
          <a:p>
            <a:r>
              <a:rPr lang="en-GB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-share investments</a:t>
            </a:r>
          </a:p>
          <a:p>
            <a:r>
              <a:rPr lang="en-GB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-agree on standards</a:t>
            </a:r>
          </a:p>
          <a:p>
            <a:r>
              <a:rPr lang="en-GB" sz="24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&amp; interoperability</a:t>
            </a:r>
            <a:endParaRPr lang="en-GB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67400" y="4374724"/>
            <a:ext cx="26308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bg2">
                    <a:lumMod val="50000"/>
                  </a:schemeClr>
                </a:solidFill>
              </a:rPr>
              <a:t>EC </a:t>
            </a:r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</a:rPr>
              <a:t>supports with</a:t>
            </a:r>
          </a:p>
          <a:p>
            <a:r>
              <a:rPr lang="en-GB" sz="2400" dirty="0">
                <a:solidFill>
                  <a:schemeClr val="bg2">
                    <a:lumMod val="50000"/>
                  </a:schemeClr>
                </a:solidFill>
              </a:rPr>
              <a:t>-Policy &amp; </a:t>
            </a:r>
            <a:r>
              <a:rPr lang="en-GB" sz="2400" dirty="0" smtClean="0">
                <a:solidFill>
                  <a:schemeClr val="bg2">
                    <a:lumMod val="50000"/>
                  </a:schemeClr>
                </a:solidFill>
              </a:rPr>
              <a:t>Strategy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55660" y="3404558"/>
            <a:ext cx="285526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accent3">
                    <a:lumMod val="75000"/>
                  </a:schemeClr>
                </a:solidFill>
              </a:rPr>
              <a:t>SME’s</a:t>
            </a:r>
          </a:p>
          <a:p>
            <a:r>
              <a:rPr lang="en-GB" sz="2400" dirty="0" smtClean="0">
                <a:solidFill>
                  <a:schemeClr val="accent3">
                    <a:lumMod val="75000"/>
                  </a:schemeClr>
                </a:solidFill>
              </a:rPr>
              <a:t>Bring expertise</a:t>
            </a:r>
          </a:p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&amp; agility to innovate</a:t>
            </a:r>
          </a:p>
          <a:p>
            <a:r>
              <a:rPr lang="en-US" sz="2400" dirty="0" smtClean="0">
                <a:solidFill>
                  <a:schemeClr val="accent3">
                    <a:lumMod val="75000"/>
                  </a:schemeClr>
                </a:solidFill>
              </a:rPr>
              <a:t>new services</a:t>
            </a:r>
            <a:endParaRPr lang="en-GB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1824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 dirty="0">
                <a:latin typeface="Arial" charset="0"/>
                <a:ea typeface="ＭＳ Ｐゴシック" pitchFamily="34" charset="-128"/>
              </a:rPr>
              <a:t>Initial Flagship Use Cases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0001" y="1340768"/>
            <a:ext cx="8083997" cy="3535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Content Placeholder 34"/>
          <p:cNvSpPr>
            <a:spLocks noGrp="1"/>
          </p:cNvSpPr>
          <p:nvPr/>
        </p:nvSpPr>
        <p:spPr>
          <a:xfrm>
            <a:off x="624390" y="5181600"/>
            <a:ext cx="7895220" cy="1080120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>
            <a:lvl1pPr marL="342883" indent="-342883" algn="l" defTabSz="914355" rtl="0" eaLnBrk="1" latinLnBrk="0" hangingPunct="1">
              <a:lnSpc>
                <a:spcPct val="11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13" indent="-285736" algn="l" defTabSz="914355" rtl="0" eaLnBrk="1" latinLnBrk="0" hangingPunct="1">
              <a:lnSpc>
                <a:spcPct val="110000"/>
              </a:lnSpc>
              <a:spcBef>
                <a:spcPts val="600"/>
              </a:spcBef>
              <a:buClr>
                <a:schemeClr val="tx2">
                  <a:lumMod val="75000"/>
                </a:schemeClr>
              </a:buClr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943" indent="-228589" algn="l" defTabSz="914355" rtl="0" eaLnBrk="1" latinLnBrk="0" hangingPunct="1">
              <a:lnSpc>
                <a:spcPct val="110000"/>
              </a:lnSpc>
              <a:spcBef>
                <a:spcPts val="900"/>
              </a:spcBef>
              <a:buClr>
                <a:schemeClr val="tx2">
                  <a:lumMod val="75000"/>
                </a:schemeClr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120" indent="-228589" algn="l" defTabSz="914355" rtl="0" eaLnBrk="1" latinLnBrk="0" hangingPunct="1">
              <a:lnSpc>
                <a:spcPct val="110000"/>
              </a:lnSpc>
              <a:spcBef>
                <a:spcPts val="6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298" indent="-228589" algn="l" defTabSz="914355" rtl="0" eaLnBrk="1" latinLnBrk="0" hangingPunct="1">
              <a:lnSpc>
                <a:spcPct val="110000"/>
              </a:lnSpc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475" indent="-228589" algn="l" defTabSz="9143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3" indent="-228589" algn="l" defTabSz="9143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30" indent="-228589" algn="l" defTabSz="9143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7" indent="-228589" algn="l" defTabSz="91435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4F81BD">
                  <a:lumMod val="75000"/>
                </a:srgbClr>
              </a:buClr>
            </a:pP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12" name="Rectangle 36"/>
          <p:cNvSpPr>
            <a:spLocks noChangeArrowheads="1"/>
          </p:cNvSpPr>
          <p:nvPr/>
        </p:nvSpPr>
        <p:spPr bwMode="auto">
          <a:xfrm>
            <a:off x="560943" y="5029200"/>
            <a:ext cx="7924800" cy="1232520"/>
          </a:xfrm>
          <a:prstGeom prst="rect">
            <a:avLst/>
          </a:prstGeom>
          <a:ln>
            <a:headEnd/>
            <a:tailEnd/>
          </a:ln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defTabSz="914400">
              <a:buFont typeface="Arial" pitchFamily="34" charset="0"/>
              <a:buChar char="•"/>
            </a:pPr>
            <a:r>
              <a:rPr lang="en-GB" sz="2000" dirty="0">
                <a:solidFill>
                  <a:prstClr val="white"/>
                </a:solidFill>
              </a:rPr>
              <a:t>Scientific challenges with societal impact</a:t>
            </a:r>
          </a:p>
          <a:p>
            <a:pPr marL="342900" indent="-342900" defTabSz="914400">
              <a:buFont typeface="Arial" pitchFamily="34" charset="0"/>
              <a:buChar char="•"/>
            </a:pPr>
            <a:r>
              <a:rPr lang="en-GB" sz="2000" dirty="0">
                <a:solidFill>
                  <a:prstClr val="white"/>
                </a:solidFill>
              </a:rPr>
              <a:t>Sponsored by user organisations</a:t>
            </a:r>
          </a:p>
          <a:p>
            <a:pPr marL="342900" indent="-342900" defTabSz="914400">
              <a:buFont typeface="Arial" pitchFamily="34" charset="0"/>
              <a:buChar char="•"/>
            </a:pPr>
            <a:r>
              <a:rPr lang="en-GB" sz="2000" dirty="0">
                <a:solidFill>
                  <a:prstClr val="white"/>
                </a:solidFill>
              </a:rPr>
              <a:t>Stretch what is possible with the cloud today</a:t>
            </a:r>
          </a:p>
        </p:txBody>
      </p:sp>
    </p:spTree>
    <p:extLst>
      <p:ext uri="{BB962C8B-B14F-4D97-AF65-F5344CB8AC3E}">
        <p14:creationId xmlns:p14="http://schemas.microsoft.com/office/powerpoint/2010/main" val="2848927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Flagship use cases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9F6A9-F211-49D1-9B39-2A9AD1698CD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81730599"/>
              </p:ext>
            </p:extLst>
          </p:nvPr>
        </p:nvGraphicFramePr>
        <p:xfrm>
          <a:off x="457200" y="1163320"/>
          <a:ext cx="8229600" cy="5146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52800"/>
                <a:gridCol w="1219200"/>
                <a:gridCol w="1600200"/>
                <a:gridCol w="2057400"/>
              </a:tblGrid>
              <a:tr h="401320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ATLAS H.E.P. Cloud Use (CERN)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Genomic Assembly in the Cloud (EMBL)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err="1" smtClean="0"/>
                        <a:t>SuperSites</a:t>
                      </a:r>
                      <a:r>
                        <a:rPr lang="en-US" sz="1400" dirty="0" smtClean="0"/>
                        <a:t> Exploitation Platform (ESA/CNES/DLR)</a:t>
                      </a:r>
                      <a:endParaRPr lang="en-GB" sz="1400" dirty="0"/>
                    </a:p>
                  </a:txBody>
                  <a:tcPr/>
                </a:tc>
              </a:tr>
              <a:tr h="401320">
                <a:tc>
                  <a:txBody>
                    <a:bodyPr/>
                    <a:lstStyle/>
                    <a:p>
                      <a:r>
                        <a:rPr lang="en-US" sz="1400" i="0" dirty="0" smtClean="0"/>
                        <a:t>Scientific</a:t>
                      </a:r>
                      <a:r>
                        <a:rPr lang="en-US" sz="1400" i="0" baseline="0" dirty="0" smtClean="0"/>
                        <a:t> goal/</a:t>
                      </a:r>
                      <a:r>
                        <a:rPr lang="en-US" sz="1400" i="0" dirty="0" smtClean="0"/>
                        <a:t>society</a:t>
                      </a:r>
                      <a:r>
                        <a:rPr lang="en-US" sz="1400" i="0" baseline="0" dirty="0" smtClean="0"/>
                        <a:t> impact/photogenic</a:t>
                      </a:r>
                      <a:endParaRPr lang="en-GB" sz="140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</a:tr>
              <a:tr h="40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Scale of resources used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0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Federation/Aggregation of datasets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</a:tr>
              <a:tr h="40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Long-term archiving of data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</a:tr>
              <a:tr h="40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On-demand processing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</a:tr>
              <a:tr h="40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Impact on community</a:t>
                      </a:r>
                      <a:r>
                        <a:rPr lang="en-US" sz="1400" baseline="0" dirty="0" smtClean="0"/>
                        <a:t> &amp; benefits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</a:tr>
              <a:tr h="40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Potential</a:t>
                      </a:r>
                      <a:r>
                        <a:rPr lang="en-US" sz="1400" baseline="0" dirty="0" smtClean="0"/>
                        <a:t> increase of users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</a:tr>
              <a:tr h="40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Interoperability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</a:tr>
              <a:tr h="40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Data security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</a:tr>
              <a:tr h="40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Maturity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</a:tr>
              <a:tr h="40132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Access to license-controlled </a:t>
                      </a:r>
                      <a:r>
                        <a:rPr lang="en-US" sz="1400" dirty="0" err="1" smtClean="0"/>
                        <a:t>sw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35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•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0017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44624"/>
            <a:ext cx="2448272" cy="1496523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23528" y="116632"/>
            <a:ext cx="6264696" cy="1143000"/>
          </a:xfrm>
        </p:spPr>
        <p:txBody>
          <a:bodyPr>
            <a:noAutofit/>
          </a:bodyPr>
          <a:lstStyle/>
          <a:p>
            <a:pPr algn="l"/>
            <a:r>
              <a:rPr lang="en-GB" sz="2000" b="1" dirty="0" smtClean="0"/>
              <a:t>May 2014: </a:t>
            </a:r>
            <a:r>
              <a:rPr lang="en-GB" sz="2000" dirty="0" smtClean="0"/>
              <a:t>A European cloud computing partnership: big science teams up with big business</a:t>
            </a:r>
            <a:endParaRPr lang="en-GB" sz="2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1430594"/>
            <a:ext cx="8420100" cy="4783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ounded Rectangle 5"/>
          <p:cNvSpPr/>
          <p:nvPr/>
        </p:nvSpPr>
        <p:spPr>
          <a:xfrm>
            <a:off x="634183" y="1556793"/>
            <a:ext cx="1705569" cy="4536504"/>
          </a:xfrm>
          <a:prstGeom prst="round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</a:gradFill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188000" rtlCol="0" anchor="t" anchorCtr="0"/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prstClr val="black"/>
                </a:solidFill>
              </a:rPr>
              <a:t>Strategic Plan</a:t>
            </a:r>
          </a:p>
          <a:p>
            <a:pPr marL="285750" indent="-285750" defTabSz="912813" fontAlgn="base">
              <a:spcBef>
                <a:spcPct val="0"/>
              </a:spcBef>
              <a:spcAft>
                <a:spcPct val="0"/>
              </a:spcAft>
              <a:buClr>
                <a:srgbClr val="F79646"/>
              </a:buClr>
              <a:buFont typeface="Wingdings 3" pitchFamily="18" charset="2"/>
              <a:buChar char=""/>
            </a:pPr>
            <a:endParaRPr lang="en-GB" sz="1200" dirty="0" smtClean="0">
              <a:solidFill>
                <a:prstClr val="black"/>
              </a:solidFill>
            </a:endParaRPr>
          </a:p>
          <a:p>
            <a:pPr marL="285750" indent="-285750" defTabSz="912813" fontAlgn="base">
              <a:spcBef>
                <a:spcPct val="0"/>
              </a:spcBef>
              <a:spcAft>
                <a:spcPct val="0"/>
              </a:spcAft>
              <a:buClr>
                <a:srgbClr val="F79646"/>
              </a:buClr>
              <a:buFont typeface="Wingdings 3" pitchFamily="18" charset="2"/>
              <a:buChar char=""/>
            </a:pPr>
            <a:r>
              <a:rPr lang="en-GB" sz="1100" dirty="0" smtClean="0">
                <a:solidFill>
                  <a:prstClr val="black"/>
                </a:solidFill>
              </a:rPr>
              <a:t>Establish multi-tenant, multi-provider cloud infrastructure</a:t>
            </a:r>
          </a:p>
          <a:p>
            <a:pPr marL="285750" indent="-285750" defTabSz="912813" fontAlgn="base">
              <a:spcBef>
                <a:spcPct val="0"/>
              </a:spcBef>
              <a:spcAft>
                <a:spcPct val="0"/>
              </a:spcAft>
              <a:buClr>
                <a:srgbClr val="F79646"/>
              </a:buClr>
              <a:buFont typeface="Wingdings 3" pitchFamily="18" charset="2"/>
              <a:buChar char=""/>
            </a:pPr>
            <a:endParaRPr lang="en-GB" sz="1100" dirty="0" smtClean="0">
              <a:solidFill>
                <a:prstClr val="black"/>
              </a:solidFill>
            </a:endParaRPr>
          </a:p>
          <a:p>
            <a:pPr marL="285750" indent="-285750" defTabSz="912813" fontAlgn="base">
              <a:spcBef>
                <a:spcPct val="0"/>
              </a:spcBef>
              <a:spcAft>
                <a:spcPct val="0"/>
              </a:spcAft>
              <a:buClr>
                <a:srgbClr val="F79646"/>
              </a:buClr>
              <a:buFont typeface="Wingdings 3" pitchFamily="18" charset="2"/>
              <a:buChar char=""/>
            </a:pPr>
            <a:r>
              <a:rPr lang="en-GB" sz="1100" dirty="0" smtClean="0">
                <a:solidFill>
                  <a:prstClr val="black"/>
                </a:solidFill>
              </a:rPr>
              <a:t>Identify and adopt policies for trust, security and privacy</a:t>
            </a:r>
          </a:p>
          <a:p>
            <a:pPr marL="285750" indent="-285750" defTabSz="912813" fontAlgn="base">
              <a:spcBef>
                <a:spcPct val="0"/>
              </a:spcBef>
              <a:spcAft>
                <a:spcPct val="0"/>
              </a:spcAft>
              <a:buClr>
                <a:srgbClr val="F79646"/>
              </a:buClr>
              <a:buFont typeface="Wingdings 3" pitchFamily="18" charset="2"/>
              <a:buChar char=""/>
            </a:pPr>
            <a:endParaRPr lang="en-GB" sz="1100" dirty="0" smtClean="0">
              <a:solidFill>
                <a:prstClr val="black"/>
              </a:solidFill>
            </a:endParaRPr>
          </a:p>
          <a:p>
            <a:pPr marL="285750" indent="-285750" defTabSz="912813" fontAlgn="base">
              <a:spcBef>
                <a:spcPct val="0"/>
              </a:spcBef>
              <a:spcAft>
                <a:spcPct val="0"/>
              </a:spcAft>
              <a:buClr>
                <a:srgbClr val="F79646"/>
              </a:buClr>
              <a:buFont typeface="Wingdings 3" pitchFamily="18" charset="2"/>
              <a:buChar char=""/>
            </a:pPr>
            <a:r>
              <a:rPr lang="en-GB" sz="1100" dirty="0" smtClean="0">
                <a:solidFill>
                  <a:prstClr val="black"/>
                </a:solidFill>
              </a:rPr>
              <a:t>Create governance structure</a:t>
            </a:r>
          </a:p>
          <a:p>
            <a:pPr marL="285750" indent="-285750" defTabSz="912813" fontAlgn="base">
              <a:spcBef>
                <a:spcPct val="0"/>
              </a:spcBef>
              <a:spcAft>
                <a:spcPct val="0"/>
              </a:spcAft>
              <a:buClr>
                <a:srgbClr val="F79646"/>
              </a:buClr>
              <a:buFont typeface="Wingdings 3" pitchFamily="18" charset="2"/>
              <a:buChar char=""/>
            </a:pPr>
            <a:endParaRPr lang="en-GB" sz="1100" dirty="0" smtClean="0">
              <a:solidFill>
                <a:prstClr val="black"/>
              </a:solidFill>
            </a:endParaRPr>
          </a:p>
          <a:p>
            <a:pPr marL="285750" indent="-285750" defTabSz="912813" fontAlgn="base">
              <a:spcBef>
                <a:spcPct val="0"/>
              </a:spcBef>
              <a:spcAft>
                <a:spcPct val="0"/>
              </a:spcAft>
              <a:buClr>
                <a:srgbClr val="F79646"/>
              </a:buClr>
              <a:buFont typeface="Wingdings 3" pitchFamily="18" charset="2"/>
              <a:buChar char=""/>
            </a:pPr>
            <a:r>
              <a:rPr lang="en-GB" sz="1100" dirty="0" smtClean="0">
                <a:solidFill>
                  <a:prstClr val="black"/>
                </a:solidFill>
              </a:rPr>
              <a:t>Define funding schemes</a:t>
            </a:r>
            <a:endParaRPr lang="en-GB" sz="1100" dirty="0">
              <a:solidFill>
                <a:prstClr val="black"/>
              </a:solidFill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2483768" y="1556792"/>
            <a:ext cx="1440160" cy="2497393"/>
          </a:xfrm>
          <a:prstGeom prst="round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</a:gradFill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720000" rIns="36000" rtlCol="0" anchor="ctr"/>
          <a:lstStyle/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prstClr val="black"/>
                </a:solidFill>
              </a:rPr>
              <a:t>To support the computing capacity needs for the ATLAS experiment</a:t>
            </a:r>
            <a:endParaRPr lang="en-GB" sz="1200" dirty="0">
              <a:solidFill>
                <a:prstClr val="black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4067944" y="1556792"/>
            <a:ext cx="1440000" cy="2497393"/>
          </a:xfrm>
          <a:prstGeom prst="round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</a:gradFill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720000" rIns="36000" rtlCol="0" anchor="ctr"/>
          <a:lstStyle/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endParaRPr lang="en-GB" sz="1200" dirty="0" smtClean="0">
              <a:solidFill>
                <a:srgbClr val="000000"/>
              </a:solidFill>
            </a:endParaRPr>
          </a:p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endParaRPr lang="en-GB" sz="1200" dirty="0">
              <a:solidFill>
                <a:srgbClr val="000000"/>
              </a:solidFill>
            </a:endParaRPr>
          </a:p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srgbClr val="000000"/>
                </a:solidFill>
              </a:rPr>
              <a:t>Setting up a new service to simplify analysis of large genomes, for a deeper insight into evolution and biodiversity</a:t>
            </a:r>
            <a:endParaRPr lang="en-GB" sz="1600" dirty="0">
              <a:solidFill>
                <a:prstClr val="white"/>
              </a:solidFill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5652120" y="1556792"/>
            <a:ext cx="1440000" cy="2497393"/>
          </a:xfrm>
          <a:prstGeom prst="round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</a:gradFill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720000" rIns="36000" rtlCol="0" anchor="ctr"/>
          <a:lstStyle/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endParaRPr lang="en-GB" sz="1200" dirty="0" smtClean="0">
              <a:solidFill>
                <a:srgbClr val="000000"/>
              </a:solidFill>
            </a:endParaRPr>
          </a:p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srgbClr val="000000"/>
                </a:solidFill>
              </a:rPr>
              <a:t>To create an Earth Observation platform, focusing on earthquake and volcano research</a:t>
            </a:r>
            <a:endParaRPr lang="en-GB" sz="1200" dirty="0">
              <a:solidFill>
                <a:srgbClr val="0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1847705"/>
            <a:ext cx="1232592" cy="52313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6740" y="1883682"/>
            <a:ext cx="1236898" cy="48715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88840"/>
            <a:ext cx="1440160" cy="76613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348880"/>
            <a:ext cx="263550" cy="282074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8953" y="2393705"/>
            <a:ext cx="251139" cy="213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5857" y="2346886"/>
            <a:ext cx="349997" cy="29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5854" y="2346886"/>
            <a:ext cx="297784" cy="297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785758"/>
            <a:ext cx="737085" cy="737085"/>
          </a:xfrm>
          <a:prstGeom prst="rect">
            <a:avLst/>
          </a:prstGeom>
        </p:spPr>
      </p:pic>
      <p:sp>
        <p:nvSpPr>
          <p:cNvPr id="40" name="Rounded Rectangle 39"/>
          <p:cNvSpPr/>
          <p:nvPr/>
        </p:nvSpPr>
        <p:spPr>
          <a:xfrm>
            <a:off x="2483768" y="4149080"/>
            <a:ext cx="6117717" cy="1944216"/>
          </a:xfrm>
          <a:prstGeom prst="round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</a:gradFill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720000" rIns="36000" rtlCol="0" anchor="ctr"/>
          <a:lstStyle/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endParaRPr lang="en-GB" sz="1200" dirty="0">
              <a:solidFill>
                <a:prstClr val="black"/>
              </a:solidFill>
            </a:endParaRPr>
          </a:p>
        </p:txBody>
      </p:sp>
      <p:pic>
        <p:nvPicPr>
          <p:cNvPr id="41" name="Picture 40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653136"/>
            <a:ext cx="432048" cy="140936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4563372"/>
            <a:ext cx="822349" cy="280541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4523765"/>
            <a:ext cx="720080" cy="417403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5013176"/>
            <a:ext cx="366373" cy="366373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5029938"/>
            <a:ext cx="549245" cy="343278"/>
          </a:xfrm>
          <a:prstGeom prst="rect">
            <a:avLst/>
          </a:prstGeom>
        </p:spPr>
      </p:pic>
      <p:pic>
        <p:nvPicPr>
          <p:cNvPr id="47" name="Picture 46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5613171"/>
            <a:ext cx="781817" cy="192093"/>
          </a:xfrm>
          <a:prstGeom prst="rect">
            <a:avLst/>
          </a:prstGeom>
        </p:spPr>
      </p:pic>
      <p:pic>
        <p:nvPicPr>
          <p:cNvPr id="48" name="Picture 4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563372"/>
            <a:ext cx="504056" cy="282272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5085184"/>
            <a:ext cx="432048" cy="224332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7" y="5877272"/>
            <a:ext cx="720080" cy="190393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0538" y="5616135"/>
            <a:ext cx="504056" cy="227833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5608040"/>
            <a:ext cx="484624" cy="206477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5085184"/>
            <a:ext cx="864096" cy="201228"/>
          </a:xfrm>
          <a:prstGeom prst="rect">
            <a:avLst/>
          </a:prstGeom>
        </p:spPr>
      </p:pic>
      <p:pic>
        <p:nvPicPr>
          <p:cNvPr id="55" name="Picture 54" descr="terradue_web.jpg"/>
          <p:cNvPicPr>
            <a:picLocks noChangeAspect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5" y="5877272"/>
            <a:ext cx="576064" cy="184053"/>
          </a:xfrm>
          <a:prstGeom prst="rect">
            <a:avLst/>
          </a:prstGeom>
        </p:spPr>
      </p:pic>
      <p:pic>
        <p:nvPicPr>
          <p:cNvPr id="56" name="Picture 55" descr="CSA_Logo-SM_RGB_Med-300dpi.jpg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2846" y="4591054"/>
            <a:ext cx="720080" cy="276831"/>
          </a:xfrm>
          <a:prstGeom prst="rect">
            <a:avLst/>
          </a:prstGeom>
        </p:spPr>
      </p:pic>
      <p:pic>
        <p:nvPicPr>
          <p:cNvPr id="58" name="Picture 57"/>
          <p:cNvPicPr/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4536738"/>
            <a:ext cx="504056" cy="360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Picture 58" descr="C:\Users\RAMSAGHR\AppData\Local\Microsoft\Windows\Temporary Internet Files\Content.Outlook\GX41OULQ\Logo-Ifremer_image_node_full (2).png"/>
          <p:cNvPicPr/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5661248"/>
            <a:ext cx="720080" cy="143892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TextBox 59"/>
          <p:cNvSpPr txBox="1"/>
          <p:nvPr/>
        </p:nvSpPr>
        <p:spPr>
          <a:xfrm>
            <a:off x="5076056" y="5312241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 smtClean="0">
                <a:solidFill>
                  <a:prstClr val="black"/>
                </a:solidFill>
                <a:latin typeface="Arial" charset="0"/>
              </a:rPr>
              <a:t>Adopters</a:t>
            </a:r>
            <a:endParaRPr lang="it-IT" sz="1200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61" name="Picture 60" descr="AWST Home">
            <a:hlinkClick r:id="rId29"/>
          </p:cNvPr>
          <p:cNvPicPr/>
          <p:nvPr/>
        </p:nvPicPr>
        <p:blipFill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589240"/>
            <a:ext cx="432048" cy="211584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Picture 61" descr="logo trust.jpg"/>
          <p:cNvPicPr>
            <a:picLocks noChangeAspect="1"/>
          </p:cNvPicPr>
          <p:nvPr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3" y="5877273"/>
            <a:ext cx="648072" cy="15888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5085184"/>
            <a:ext cx="648072" cy="17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5589240"/>
            <a:ext cx="272255" cy="267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" name="Rounded Rectangle 56"/>
          <p:cNvSpPr/>
          <p:nvPr/>
        </p:nvSpPr>
        <p:spPr>
          <a:xfrm>
            <a:off x="7236296" y="1564716"/>
            <a:ext cx="1440000" cy="2497393"/>
          </a:xfrm>
          <a:prstGeom prst="roundRect">
            <a:avLst/>
          </a:prstGeom>
          <a:gradFill>
            <a:gsLst>
              <a:gs pos="0">
                <a:schemeClr val="accent6">
                  <a:lumMod val="20000"/>
                  <a:lumOff val="80000"/>
                </a:schemeClr>
              </a:gs>
              <a:gs pos="100000">
                <a:schemeClr val="bg1"/>
              </a:gs>
            </a:gsLst>
          </a:gradFill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720000" rIns="36000" rtlCol="0" anchor="ctr"/>
          <a:lstStyle/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endParaRPr lang="en-GB" sz="1200" dirty="0" smtClean="0">
              <a:solidFill>
                <a:srgbClr val="000000"/>
              </a:solidFill>
            </a:endParaRPr>
          </a:p>
          <a:p>
            <a:pPr algn="ctr" defTabSz="912813" fontAlgn="base">
              <a:spcBef>
                <a:spcPct val="0"/>
              </a:spcBef>
              <a:spcAft>
                <a:spcPct val="0"/>
              </a:spcAft>
            </a:pPr>
            <a:r>
              <a:rPr lang="en-GB" sz="1200" dirty="0" smtClean="0">
                <a:solidFill>
                  <a:srgbClr val="000000"/>
                </a:solidFill>
              </a:rPr>
              <a:t>To improve the speed and quality of research for finding surrogate biomarkers based on brain images</a:t>
            </a:r>
            <a:endParaRPr lang="en-GB" sz="1200" dirty="0">
              <a:solidFill>
                <a:srgbClr val="000000"/>
              </a:solidFill>
            </a:endParaRPr>
          </a:p>
        </p:txBody>
      </p:sp>
      <p:pic>
        <p:nvPicPr>
          <p:cNvPr id="65" name="Picture 64" descr="PIC.png"/>
          <p:cNvPicPr>
            <a:picLocks noChangeAspect="1"/>
          </p:cNvPicPr>
          <p:nvPr/>
        </p:nvPicPr>
        <p:blipFill>
          <a:blip r:embed="rId3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1844854"/>
            <a:ext cx="1317748" cy="648072"/>
          </a:xfrm>
          <a:prstGeom prst="rect">
            <a:avLst/>
          </a:prstGeom>
        </p:spPr>
      </p:pic>
      <p:pic>
        <p:nvPicPr>
          <p:cNvPr id="66" name="Picture 65" descr="CGI_Logo_color.jpg"/>
          <p:cNvPicPr>
            <a:picLocks noChangeAspect="1"/>
          </p:cNvPicPr>
          <p:nvPr/>
        </p:nvPicPr>
        <p:blipFill>
          <a:blip r:embed="rId3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4592252"/>
            <a:ext cx="432048" cy="268030"/>
          </a:xfrm>
          <a:prstGeom prst="rect">
            <a:avLst/>
          </a:prstGeom>
        </p:spPr>
      </p:pic>
      <p:pic>
        <p:nvPicPr>
          <p:cNvPr id="67" name="Picture 66" descr="Indra_logoblanco.jpg"/>
          <p:cNvPicPr>
            <a:picLocks noChangeAspect="1"/>
          </p:cNvPicPr>
          <p:nvPr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664" y="4607762"/>
            <a:ext cx="740901" cy="323658"/>
          </a:xfrm>
          <a:prstGeom prst="rect">
            <a:avLst/>
          </a:prstGeom>
        </p:spPr>
      </p:pic>
      <p:pic>
        <p:nvPicPr>
          <p:cNvPr id="68" name="Picture 67" descr="memset-logo.jpg"/>
          <p:cNvPicPr>
            <a:picLocks noChangeAspect="1"/>
          </p:cNvPicPr>
          <p:nvPr/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8" y="4653136"/>
            <a:ext cx="864096" cy="169362"/>
          </a:xfrm>
          <a:prstGeom prst="rect">
            <a:avLst/>
          </a:prstGeom>
        </p:spPr>
      </p:pic>
      <p:pic>
        <p:nvPicPr>
          <p:cNvPr id="69" name="Picture 68" descr="Ultimum Technologies Logo.png"/>
          <p:cNvPicPr>
            <a:picLocks noChangeAspect="1"/>
          </p:cNvPicPr>
          <p:nvPr/>
        </p:nvPicPr>
        <p:blipFill>
          <a:blip r:embed="rId3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4849426"/>
            <a:ext cx="432048" cy="513728"/>
          </a:xfrm>
          <a:prstGeom prst="rect">
            <a:avLst/>
          </a:prstGeom>
        </p:spPr>
      </p:pic>
      <p:pic>
        <p:nvPicPr>
          <p:cNvPr id="70" name="Picture 69" descr="yandex_eng_logo.png"/>
          <p:cNvPicPr>
            <a:picLocks noChangeAspect="1"/>
          </p:cNvPicPr>
          <p:nvPr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3" y="5896536"/>
            <a:ext cx="288031" cy="124752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5076056" y="4221088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2813"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 smtClean="0">
                <a:solidFill>
                  <a:prstClr val="black"/>
                </a:solidFill>
                <a:latin typeface="Arial" charset="0"/>
              </a:rPr>
              <a:t>Suppliers</a:t>
            </a:r>
            <a:endParaRPr lang="it-IT" sz="1200" dirty="0">
              <a:solidFill>
                <a:prstClr val="black"/>
              </a:solidFill>
              <a:latin typeface="Arial" charset="0"/>
            </a:endParaRPr>
          </a:p>
        </p:txBody>
      </p:sp>
      <p:pic>
        <p:nvPicPr>
          <p:cNvPr id="49" name="Picture 48" descr="CLOUDEOlogo.png"/>
          <p:cNvPicPr>
            <a:picLocks noChangeAspect="1"/>
          </p:cNvPicPr>
          <p:nvPr/>
        </p:nvPicPr>
        <p:blipFill>
          <a:blip r:embed="rId4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517232"/>
            <a:ext cx="767998" cy="386999"/>
          </a:xfrm>
          <a:prstGeom prst="rect">
            <a:avLst/>
          </a:prstGeom>
        </p:spPr>
      </p:pic>
      <p:pic>
        <p:nvPicPr>
          <p:cNvPr id="63" name="Picture 62" descr="eso-logo-p3005.jpg"/>
          <p:cNvPicPr>
            <a:picLocks noChangeAspect="1"/>
          </p:cNvPicPr>
          <p:nvPr/>
        </p:nvPicPr>
        <p:blipFill>
          <a:blip r:embed="rId4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5592607"/>
            <a:ext cx="197809" cy="257770"/>
          </a:xfrm>
          <a:prstGeom prst="rect">
            <a:avLst/>
          </a:prstGeom>
        </p:spPr>
      </p:pic>
      <p:pic>
        <p:nvPicPr>
          <p:cNvPr id="72" name="Picture 71" descr="logoNephos.png"/>
          <p:cNvPicPr>
            <a:picLocks noChangeAspect="1"/>
          </p:cNvPicPr>
          <p:nvPr/>
        </p:nvPicPr>
        <p:blipFill>
          <a:blip r:embed="rId4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5622193"/>
            <a:ext cx="864096" cy="18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999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IT no bord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6_HEUG_Down_Under_2008_V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EUDA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100" b="1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1_ppt template (1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7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4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35522</TotalTime>
  <Words>627</Words>
  <Application>Microsoft Office PowerPoint</Application>
  <PresentationFormat>On-screen Show (4:3)</PresentationFormat>
  <Paragraphs>189</Paragraphs>
  <Slides>17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17</vt:i4>
      </vt:variant>
    </vt:vector>
  </HeadingPairs>
  <TitlesOfParts>
    <vt:vector size="34" baseType="lpstr">
      <vt:lpstr>MS PGothic</vt:lpstr>
      <vt:lpstr>MS PGothic</vt:lpstr>
      <vt:lpstr>Arial</vt:lpstr>
      <vt:lpstr>Calibri</vt:lpstr>
      <vt:lpstr>Lucida Sans Unicode</vt:lpstr>
      <vt:lpstr>Times New Roman</vt:lpstr>
      <vt:lpstr>Verdana</vt:lpstr>
      <vt:lpstr>Wingdings</vt:lpstr>
      <vt:lpstr>Wingdings 3</vt:lpstr>
      <vt:lpstr>3_IT no border</vt:lpstr>
      <vt:lpstr>2_Office Theme</vt:lpstr>
      <vt:lpstr>6_HEUG_Down_Under_2008_V2</vt:lpstr>
      <vt:lpstr>EUDAT_Template</vt:lpstr>
      <vt:lpstr>1_ppt template (1)</vt:lpstr>
      <vt:lpstr>1_Office Theme</vt:lpstr>
      <vt:lpstr>7_Office Theme</vt:lpstr>
      <vt:lpstr>4_Office Theme</vt:lpstr>
      <vt:lpstr>  Helix Nebula The Science Cloud  </vt:lpstr>
      <vt:lpstr>Why do we need Helix Nebula?</vt:lpstr>
      <vt:lpstr>PowerPoint Presentation</vt:lpstr>
      <vt:lpstr>Timeline</vt:lpstr>
      <vt:lpstr>Long Term Goal</vt:lpstr>
      <vt:lpstr>Partnership – Who &amp; How?</vt:lpstr>
      <vt:lpstr>Initial Flagship Use Cases</vt:lpstr>
      <vt:lpstr>Flagship use cases</vt:lpstr>
      <vt:lpstr>May 2014: A European cloud computing partnership: big science teams up with big business</vt:lpstr>
      <vt:lpstr>There is a broad range of (competing) suppliers involved</vt:lpstr>
      <vt:lpstr>Many-to-many relationship matrix</vt:lpstr>
      <vt:lpstr>Helix Nebula Blue Box services</vt:lpstr>
      <vt:lpstr>Helix Nebula Marketplace</vt:lpstr>
      <vt:lpstr>HNX Platform</vt:lpstr>
      <vt:lpstr>Brokerage Platform</vt:lpstr>
      <vt:lpstr>PowerPoint Presentation</vt:lpstr>
      <vt:lpstr>PowerPoint Presentation</vt:lpstr>
    </vt:vector>
  </TitlesOfParts>
  <Company>EMBL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data and HPC on-demand: Large-scale genome analysis on Helix Nebula – the Science Cloud</dc:title>
  <dc:creator>Rupert Lueck</dc:creator>
  <cp:lastModifiedBy>Alberto Di Meglio</cp:lastModifiedBy>
  <cp:revision>403</cp:revision>
  <cp:lastPrinted>2012-10-06T15:25:36Z</cp:lastPrinted>
  <dcterms:created xsi:type="dcterms:W3CDTF">2011-02-09T08:14:59Z</dcterms:created>
  <dcterms:modified xsi:type="dcterms:W3CDTF">2014-06-12T21:28:00Z</dcterms:modified>
</cp:coreProperties>
</file>