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300" r:id="rId3"/>
    <p:sldId id="303" r:id="rId4"/>
    <p:sldId id="258" r:id="rId5"/>
    <p:sldId id="259" r:id="rId6"/>
    <p:sldId id="260" r:id="rId7"/>
    <p:sldId id="262" r:id="rId8"/>
    <p:sldId id="267" r:id="rId9"/>
    <p:sldId id="268" r:id="rId10"/>
    <p:sldId id="265" r:id="rId11"/>
    <p:sldId id="266" r:id="rId12"/>
    <p:sldId id="293" r:id="rId13"/>
    <p:sldId id="294" r:id="rId14"/>
    <p:sldId id="302" r:id="rId15"/>
    <p:sldId id="270" r:id="rId16"/>
    <p:sldId id="315" r:id="rId17"/>
    <p:sldId id="297" r:id="rId18"/>
    <p:sldId id="273" r:id="rId19"/>
    <p:sldId id="301" r:id="rId20"/>
    <p:sldId id="276" r:id="rId21"/>
    <p:sldId id="277" r:id="rId22"/>
    <p:sldId id="280" r:id="rId23"/>
    <p:sldId id="283" r:id="rId24"/>
    <p:sldId id="290" r:id="rId25"/>
    <p:sldId id="306" r:id="rId26"/>
    <p:sldId id="279" r:id="rId27"/>
    <p:sldId id="298" r:id="rId28"/>
    <p:sldId id="257" r:id="rId29"/>
    <p:sldId id="261" r:id="rId30"/>
    <p:sldId id="307" r:id="rId31"/>
    <p:sldId id="308" r:id="rId32"/>
    <p:sldId id="304" r:id="rId33"/>
    <p:sldId id="312" r:id="rId34"/>
    <p:sldId id="313" r:id="rId35"/>
    <p:sldId id="314" r:id="rId36"/>
    <p:sldId id="305" r:id="rId37"/>
    <p:sldId id="274" r:id="rId38"/>
    <p:sldId id="296" r:id="rId39"/>
    <p:sldId id="295" r:id="rId40"/>
    <p:sldId id="311" r:id="rId41"/>
    <p:sldId id="309" r:id="rId42"/>
    <p:sldId id="299" r:id="rId4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9747" autoAdjust="0"/>
  </p:normalViewPr>
  <p:slideViewPr>
    <p:cSldViewPr>
      <p:cViewPr>
        <p:scale>
          <a:sx n="48" d="100"/>
          <a:sy n="48" d="100"/>
        </p:scale>
        <p:origin x="-162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>
        <p:scale>
          <a:sx n="60" d="100"/>
          <a:sy n="60" d="100"/>
        </p:scale>
        <p:origin x="-1722" y="30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9B5BB-387C-4AE1-9236-2801F989A31B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A527D-EF66-443B-B995-9FE7A9FE207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1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76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75" y="728663"/>
            <a:ext cx="4859338" cy="3644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750" y="4616739"/>
            <a:ext cx="5335401" cy="42920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Higgs</a:t>
            </a:r>
            <a:r>
              <a:rPr lang="it-IT" dirty="0" smtClean="0"/>
              <a:t> to </a:t>
            </a:r>
            <a:r>
              <a:rPr lang="it-IT" dirty="0" err="1" smtClean="0"/>
              <a:t>tautau</a:t>
            </a:r>
            <a:r>
              <a:rPr lang="it-IT" dirty="0" smtClean="0"/>
              <a:t>,</a:t>
            </a:r>
            <a:r>
              <a:rPr lang="it-IT" baseline="0" dirty="0" smtClean="0"/>
              <a:t> VH and </a:t>
            </a:r>
            <a:r>
              <a:rPr lang="it-IT" baseline="0" dirty="0" err="1" smtClean="0"/>
              <a:t>bb</a:t>
            </a:r>
            <a:r>
              <a:rPr lang="it-IT" baseline="0" dirty="0" smtClean="0"/>
              <a:t> do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improve</a:t>
            </a:r>
            <a:r>
              <a:rPr lang="it-IT" baseline="0" dirty="0" smtClean="0"/>
              <a:t> mu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25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9M Z to </a:t>
            </a:r>
            <a:r>
              <a:rPr lang="en-US" dirty="0">
                <a:latin typeface="Symbol" pitchFamily="18" charset="2"/>
              </a:rPr>
              <a:t>mm</a:t>
            </a:r>
            <a:r>
              <a:rPr lang="en-US" dirty="0"/>
              <a:t>, 6M 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/>
              <a:t> used to set the </a:t>
            </a:r>
            <a:r>
              <a:rPr lang="en-US" dirty="0" err="1"/>
              <a:t>muon</a:t>
            </a:r>
            <a:r>
              <a:rPr lang="en-US" dirty="0"/>
              <a:t> p scale and resolution (accounting for residual effects related to alignment, material and magnetic field). 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8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For the non </a:t>
            </a:r>
            <a:r>
              <a:rPr lang="it-IT" dirty="0" err="1" smtClean="0"/>
              <a:t>resonant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r>
              <a:rPr lang="it-IT" dirty="0" smtClean="0"/>
              <a:t>, the </a:t>
            </a:r>
            <a:r>
              <a:rPr lang="it-IT" dirty="0" err="1" smtClean="0"/>
              <a:t>invariant</a:t>
            </a:r>
            <a:r>
              <a:rPr lang="it-IT" dirty="0" smtClean="0"/>
              <a:t> mass of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photons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considered</a:t>
            </a:r>
            <a:r>
              <a:rPr lang="it-IT" dirty="0" smtClean="0"/>
              <a:t>, </a:t>
            </a:r>
            <a:r>
              <a:rPr lang="it-IT" dirty="0" err="1" smtClean="0"/>
              <a:t>performing</a:t>
            </a:r>
            <a:r>
              <a:rPr lang="it-IT" dirty="0" smtClean="0"/>
              <a:t> a </a:t>
            </a:r>
            <a:r>
              <a:rPr lang="it-IT" dirty="0" err="1" smtClean="0"/>
              <a:t>fit</a:t>
            </a:r>
            <a:r>
              <a:rPr lang="it-IT" dirty="0" smtClean="0"/>
              <a:t> of </a:t>
            </a:r>
            <a:r>
              <a:rPr lang="it-IT" dirty="0" err="1" smtClean="0"/>
              <a:t>mgg</a:t>
            </a:r>
            <a:r>
              <a:rPr lang="it-IT" dirty="0" smtClean="0"/>
              <a:t> for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</a:t>
            </a:r>
            <a:r>
              <a:rPr lang="it-IT" dirty="0" err="1" smtClean="0"/>
              <a:t>passing</a:t>
            </a:r>
            <a:r>
              <a:rPr lang="it-IT" dirty="0" smtClean="0"/>
              <a:t> the </a:t>
            </a:r>
            <a:r>
              <a:rPr lang="it-IT" dirty="0" err="1" smtClean="0"/>
              <a:t>dijet</a:t>
            </a:r>
            <a:r>
              <a:rPr lang="it-IT" dirty="0" smtClean="0"/>
              <a:t> and </a:t>
            </a:r>
            <a:r>
              <a:rPr lang="it-IT" dirty="0" err="1" smtClean="0"/>
              <a:t>diphoton</a:t>
            </a:r>
            <a:r>
              <a:rPr lang="it-IT" dirty="0" smtClean="0"/>
              <a:t> </a:t>
            </a:r>
            <a:r>
              <a:rPr lang="it-IT" dirty="0" err="1" smtClean="0"/>
              <a:t>selections</a:t>
            </a:r>
            <a:r>
              <a:rPr lang="it-IT" dirty="0" smtClean="0"/>
              <a:t> and </a:t>
            </a:r>
            <a:r>
              <a:rPr lang="it-IT" dirty="0" err="1" smtClean="0"/>
              <a:t>considering</a:t>
            </a:r>
            <a:r>
              <a:rPr lang="it-IT" dirty="0" smtClean="0"/>
              <a:t> 3 </a:t>
            </a:r>
            <a:r>
              <a:rPr lang="it-IT" dirty="0" err="1" smtClean="0"/>
              <a:t>components</a:t>
            </a:r>
            <a:r>
              <a:rPr lang="it-IT" dirty="0" smtClean="0"/>
              <a:t>: double </a:t>
            </a:r>
            <a:r>
              <a:rPr lang="it-IT" dirty="0" err="1" smtClean="0"/>
              <a:t>higgs</a:t>
            </a:r>
            <a:r>
              <a:rPr lang="it-IT" dirty="0" smtClean="0"/>
              <a:t>, single </a:t>
            </a:r>
            <a:r>
              <a:rPr lang="it-IT" dirty="0" err="1" smtClean="0"/>
              <a:t>higgs</a:t>
            </a:r>
            <a:r>
              <a:rPr lang="it-IT" dirty="0" smtClean="0"/>
              <a:t> and continuum background, </a:t>
            </a:r>
            <a:r>
              <a:rPr lang="it-IT" dirty="0" err="1" smtClean="0"/>
              <a:t>dominated</a:t>
            </a:r>
            <a:r>
              <a:rPr lang="it-IT" dirty="0" smtClean="0"/>
              <a:t> by </a:t>
            </a:r>
            <a:r>
              <a:rPr lang="it-IT" dirty="0" err="1" smtClean="0"/>
              <a:t>diphoton</a:t>
            </a:r>
            <a:r>
              <a:rPr lang="it-IT" dirty="0" smtClean="0"/>
              <a:t>, </a:t>
            </a:r>
            <a:r>
              <a:rPr lang="it-IT" dirty="0" err="1" smtClean="0"/>
              <a:t>photon+jets</a:t>
            </a:r>
            <a:r>
              <a:rPr lang="it-IT" dirty="0" smtClean="0"/>
              <a:t> and </a:t>
            </a:r>
            <a:r>
              <a:rPr lang="it-IT" dirty="0" err="1" smtClean="0"/>
              <a:t>ttbar</a:t>
            </a:r>
            <a:r>
              <a:rPr lang="it-IT" dirty="0" smtClean="0"/>
              <a:t> </a:t>
            </a:r>
            <a:r>
              <a:rPr lang="it-IT" dirty="0" err="1" smtClean="0"/>
              <a:t>dileptonic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(</a:t>
            </a:r>
            <a:r>
              <a:rPr lang="it-IT" dirty="0" err="1" smtClean="0"/>
              <a:t>latter</a:t>
            </a:r>
            <a:r>
              <a:rPr lang="it-IT" dirty="0" smtClean="0"/>
              <a:t> 10%), and </a:t>
            </a:r>
            <a:r>
              <a:rPr lang="it-IT" dirty="0" err="1" smtClean="0"/>
              <a:t>constrainted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a CR with 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2 </a:t>
            </a:r>
            <a:r>
              <a:rPr lang="it-IT" dirty="0" err="1" smtClean="0"/>
              <a:t>btags</a:t>
            </a:r>
            <a:r>
              <a:rPr lang="it-IT" dirty="0" smtClean="0"/>
              <a:t> (CR and SR </a:t>
            </a:r>
            <a:r>
              <a:rPr lang="it-IT" dirty="0" err="1" smtClean="0"/>
              <a:t>simultaneous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r>
              <a:rPr lang="it-IT" dirty="0" smtClean="0"/>
              <a:t>). </a:t>
            </a:r>
          </a:p>
          <a:p>
            <a:r>
              <a:rPr lang="it-IT" dirty="0" smtClean="0"/>
              <a:t>For the </a:t>
            </a:r>
            <a:r>
              <a:rPr lang="it-IT" dirty="0" err="1" smtClean="0"/>
              <a:t>resonant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r>
              <a:rPr lang="it-IT" dirty="0" smtClean="0"/>
              <a:t>, an </a:t>
            </a:r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r>
              <a:rPr lang="it-IT" dirty="0" smtClean="0"/>
              <a:t> on the 4-object </a:t>
            </a:r>
            <a:r>
              <a:rPr lang="it-IT" dirty="0" err="1" smtClean="0"/>
              <a:t>invariant</a:t>
            </a:r>
            <a:r>
              <a:rPr lang="it-IT" dirty="0" smtClean="0"/>
              <a:t> mass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applied</a:t>
            </a:r>
            <a:r>
              <a:rPr lang="it-IT" dirty="0" smtClean="0"/>
              <a:t>, with a </a:t>
            </a:r>
            <a:r>
              <a:rPr lang="it-IT" dirty="0" err="1" smtClean="0"/>
              <a:t>sliding</a:t>
            </a:r>
            <a:r>
              <a:rPr lang="it-IT" dirty="0" smtClean="0"/>
              <a:t> </a:t>
            </a:r>
            <a:r>
              <a:rPr lang="it-IT" dirty="0" err="1" smtClean="0"/>
              <a:t>cut</a:t>
            </a:r>
            <a:r>
              <a:rPr lang="it-IT" dirty="0" smtClean="0"/>
              <a:t> </a:t>
            </a:r>
            <a:r>
              <a:rPr lang="it-IT" dirty="0" err="1" smtClean="0"/>
              <a:t>depending</a:t>
            </a:r>
            <a:r>
              <a:rPr lang="it-IT" dirty="0" smtClean="0"/>
              <a:t> on the mass of the X </a:t>
            </a:r>
            <a:r>
              <a:rPr lang="it-IT" dirty="0" err="1" smtClean="0"/>
              <a:t>resonance</a:t>
            </a:r>
            <a:r>
              <a:rPr lang="it-IT" dirty="0" smtClean="0"/>
              <a:t> . </a:t>
            </a:r>
            <a:r>
              <a:rPr lang="it-IT" dirty="0"/>
              <a:t> </a:t>
            </a:r>
            <a:r>
              <a:rPr lang="it-IT" dirty="0" smtClean="0"/>
              <a:t>The </a:t>
            </a:r>
            <a:r>
              <a:rPr lang="it-IT" dirty="0" err="1" smtClean="0"/>
              <a:t>acceptance</a:t>
            </a:r>
            <a:r>
              <a:rPr lang="it-IT" dirty="0" smtClean="0"/>
              <a:t> on the background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extracted</a:t>
            </a:r>
            <a:r>
              <a:rPr lang="it-IT" dirty="0" smtClean="0"/>
              <a:t> from data in a </a:t>
            </a:r>
            <a:r>
              <a:rPr lang="it-IT" dirty="0" err="1" smtClean="0"/>
              <a:t>region</a:t>
            </a:r>
            <a:r>
              <a:rPr lang="it-IT" dirty="0" smtClean="0"/>
              <a:t> with </a:t>
            </a:r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2 </a:t>
            </a:r>
            <a:r>
              <a:rPr lang="it-IT" dirty="0" err="1" smtClean="0"/>
              <a:t>btags</a:t>
            </a:r>
            <a:r>
              <a:rPr lang="it-IT" dirty="0" smtClean="0"/>
              <a:t> and the </a:t>
            </a:r>
            <a:r>
              <a:rPr lang="it-IT" dirty="0" err="1" smtClean="0"/>
              <a:t>mggjj</a:t>
            </a:r>
            <a:r>
              <a:rPr lang="it-IT" dirty="0" smtClean="0"/>
              <a:t> </a:t>
            </a:r>
            <a:r>
              <a:rPr lang="it-IT" dirty="0" err="1" smtClean="0"/>
              <a:t>slope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fitted</a:t>
            </a:r>
            <a:r>
              <a:rPr lang="it-IT" dirty="0" smtClean="0"/>
              <a:t> with a landau </a:t>
            </a:r>
            <a:r>
              <a:rPr lang="it-IT" dirty="0" err="1" smtClean="0"/>
              <a:t>function</a:t>
            </a:r>
            <a:r>
              <a:rPr lang="it-IT" dirty="0" smtClean="0"/>
              <a:t> – </a:t>
            </a:r>
            <a:r>
              <a:rPr lang="it-IT" dirty="0" err="1" smtClean="0"/>
              <a:t>integrated</a:t>
            </a:r>
            <a:r>
              <a:rPr lang="it-IT" dirty="0" smtClean="0"/>
              <a:t> in the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window</a:t>
            </a:r>
            <a:r>
              <a:rPr lang="it-IT" dirty="0" smtClean="0"/>
              <a:t> to </a:t>
            </a:r>
            <a:r>
              <a:rPr lang="it-IT" dirty="0" err="1" smtClean="0"/>
              <a:t>obtain</a:t>
            </a:r>
            <a:r>
              <a:rPr lang="it-IT" dirty="0" smtClean="0"/>
              <a:t> the </a:t>
            </a:r>
            <a:r>
              <a:rPr lang="it-IT" dirty="0" err="1" smtClean="0"/>
              <a:t>eff</a:t>
            </a:r>
            <a:r>
              <a:rPr lang="it-IT" dirty="0" smtClean="0"/>
              <a:t>. The </a:t>
            </a:r>
            <a:r>
              <a:rPr lang="it-IT" dirty="0" err="1" smtClean="0"/>
              <a:t>choice</a:t>
            </a:r>
            <a:r>
              <a:rPr lang="it-IT" dirty="0" smtClean="0"/>
              <a:t> of the </a:t>
            </a:r>
            <a:r>
              <a:rPr lang="it-IT" dirty="0" err="1" smtClean="0"/>
              <a:t>window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contains</a:t>
            </a:r>
            <a:r>
              <a:rPr lang="it-IT" dirty="0" smtClean="0"/>
              <a:t> 95% of the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for production of X. </a:t>
            </a:r>
          </a:p>
          <a:p>
            <a:r>
              <a:rPr lang="it-IT" dirty="0" smtClean="0"/>
              <a:t>For the non </a:t>
            </a:r>
            <a:r>
              <a:rPr lang="it-IT" dirty="0" err="1" smtClean="0"/>
              <a:t>resonant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, a </a:t>
            </a:r>
            <a:r>
              <a:rPr lang="it-IT" dirty="0" err="1" smtClean="0"/>
              <a:t>window</a:t>
            </a:r>
            <a:r>
              <a:rPr lang="it-IT" dirty="0" smtClean="0"/>
              <a:t> 2 sigma </a:t>
            </a:r>
            <a:r>
              <a:rPr lang="it-IT" dirty="0" err="1" smtClean="0"/>
              <a:t>mgg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considered</a:t>
            </a:r>
            <a:r>
              <a:rPr lang="it-IT" dirty="0" smtClean="0"/>
              <a:t>: 1.5 </a:t>
            </a:r>
            <a:r>
              <a:rPr lang="it-IT" dirty="0" err="1" smtClean="0"/>
              <a:t>events</a:t>
            </a:r>
            <a:r>
              <a:rPr lang="it-IT" dirty="0" smtClean="0"/>
              <a:t> are </a:t>
            </a:r>
            <a:r>
              <a:rPr lang="it-IT" dirty="0" err="1" smtClean="0"/>
              <a:t>expected</a:t>
            </a:r>
            <a:r>
              <a:rPr lang="it-IT" dirty="0" smtClean="0"/>
              <a:t>, 1.3 from continuum </a:t>
            </a:r>
            <a:r>
              <a:rPr lang="it-IT" dirty="0" err="1" smtClean="0"/>
              <a:t>bkg</a:t>
            </a:r>
            <a:r>
              <a:rPr lang="it-IT" dirty="0" smtClean="0"/>
              <a:t>, 0.2 from single </a:t>
            </a:r>
            <a:r>
              <a:rPr lang="it-IT" dirty="0" err="1" smtClean="0"/>
              <a:t>higgs</a:t>
            </a:r>
            <a:r>
              <a:rPr lang="it-IT" dirty="0" smtClean="0"/>
              <a:t> production (0.04 for SM </a:t>
            </a:r>
            <a:r>
              <a:rPr lang="it-IT" dirty="0" err="1" smtClean="0"/>
              <a:t>hh</a:t>
            </a:r>
            <a:r>
              <a:rPr lang="it-IT" dirty="0" smtClean="0"/>
              <a:t>). 5 </a:t>
            </a:r>
            <a:r>
              <a:rPr lang="it-IT" dirty="0" err="1" smtClean="0"/>
              <a:t>events</a:t>
            </a:r>
            <a:r>
              <a:rPr lang="it-IT" dirty="0" smtClean="0"/>
              <a:t> are </a:t>
            </a:r>
            <a:r>
              <a:rPr lang="it-IT" dirty="0" err="1" smtClean="0"/>
              <a:t>found</a:t>
            </a:r>
            <a:r>
              <a:rPr lang="it-IT" dirty="0" smtClean="0"/>
              <a:t>, </a:t>
            </a:r>
            <a:r>
              <a:rPr lang="it-IT" dirty="0" err="1" smtClean="0"/>
              <a:t>corresponding</a:t>
            </a:r>
            <a:r>
              <a:rPr lang="it-IT" dirty="0" smtClean="0"/>
              <a:t> to 2.4 standard </a:t>
            </a:r>
            <a:r>
              <a:rPr lang="it-IT" dirty="0" err="1" smtClean="0"/>
              <a:t>deviations</a:t>
            </a:r>
            <a:r>
              <a:rPr lang="it-IT" dirty="0" smtClean="0"/>
              <a:t>. For the </a:t>
            </a:r>
            <a:r>
              <a:rPr lang="it-IT" dirty="0" err="1" smtClean="0"/>
              <a:t>resonance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r>
              <a:rPr lang="it-IT" dirty="0" smtClean="0"/>
              <a:t>, the global </a:t>
            </a:r>
            <a:r>
              <a:rPr lang="it-IT" dirty="0" err="1" smtClean="0"/>
              <a:t>probability</a:t>
            </a:r>
            <a:r>
              <a:rPr lang="it-IT" dirty="0" smtClean="0"/>
              <a:t> to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an </a:t>
            </a:r>
            <a:r>
              <a:rPr lang="it-IT" dirty="0" err="1" smtClean="0"/>
              <a:t>excess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2%, </a:t>
            </a:r>
            <a:r>
              <a:rPr lang="it-IT" dirty="0" err="1" smtClean="0"/>
              <a:t>corresponding</a:t>
            </a:r>
            <a:r>
              <a:rPr lang="it-IT" dirty="0" smtClean="0"/>
              <a:t> to 2.1 st </a:t>
            </a:r>
            <a:r>
              <a:rPr lang="it-IT" dirty="0" err="1" smtClean="0"/>
              <a:t>dev</a:t>
            </a:r>
            <a:r>
              <a:rPr lang="it-IT" dirty="0" smtClean="0"/>
              <a:t>.   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7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721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4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A527D-EF66-443B-B995-9FE7A9FE207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77813" y="210741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77813" y="1448991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-36512" y="-27384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tangolo 32"/>
          <p:cNvSpPr/>
          <p:nvPr/>
        </p:nvSpPr>
        <p:spPr>
          <a:xfrm>
            <a:off x="-26987" y="1372791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tangolo 21"/>
          <p:cNvSpPr/>
          <p:nvPr/>
        </p:nvSpPr>
        <p:spPr>
          <a:xfrm>
            <a:off x="-36512" y="-27384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>
            <a:off x="-26987" y="1372791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35496" y="1052736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tangolo 9"/>
          <p:cNvSpPr/>
          <p:nvPr userDrawn="1"/>
        </p:nvSpPr>
        <p:spPr>
          <a:xfrm>
            <a:off x="323528" y="6309320"/>
            <a:ext cx="28803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ttangolo 2"/>
          <p:cNvSpPr/>
          <p:nvPr userDrawn="1"/>
        </p:nvSpPr>
        <p:spPr>
          <a:xfrm>
            <a:off x="0" y="6237312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4848" y="-315416"/>
            <a:ext cx="8769152" cy="990600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7899576" y="6522030"/>
            <a:ext cx="2289048" cy="365760"/>
          </a:xfrm>
        </p:spPr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512640" y="6522030"/>
            <a:ext cx="6371728" cy="33597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79512" y="6525344"/>
            <a:ext cx="1117104" cy="410384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95536" y="773048"/>
            <a:ext cx="8748464" cy="553627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Rettangolo 6"/>
          <p:cNvSpPr/>
          <p:nvPr userDrawn="1"/>
        </p:nvSpPr>
        <p:spPr>
          <a:xfrm>
            <a:off x="0" y="620688"/>
            <a:ext cx="9144000" cy="72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/>
          <p:cNvSpPr/>
          <p:nvPr userDrawn="1"/>
        </p:nvSpPr>
        <p:spPr>
          <a:xfrm>
            <a:off x="0" y="0"/>
            <a:ext cx="179512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404.2500" TargetMode="External"/><Relationship Id="rId3" Type="http://schemas.openxmlformats.org/officeDocument/2006/relationships/image" Target="../media/image51.png"/><Relationship Id="rId7" Type="http://schemas.openxmlformats.org/officeDocument/2006/relationships/hyperlink" Target="http://arxiv.org/abs/1405.7875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hyperlink" Target="http://arxiv.org/abs/1403.4853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hyperlink" Target="https://cds.cern.ch/record/1690283" TargetMode="External"/><Relationship Id="rId4" Type="http://schemas.openxmlformats.org/officeDocument/2006/relationships/image" Target="../media/image58.png"/><Relationship Id="rId9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1403.4853" TargetMode="External"/><Relationship Id="rId5" Type="http://schemas.openxmlformats.org/officeDocument/2006/relationships/hyperlink" Target="http://arxiv.org/abs/1405.5086" TargetMode="External"/><Relationship Id="rId10" Type="http://schemas.openxmlformats.org/officeDocument/2006/relationships/image" Target="../media/image68.png"/><Relationship Id="rId4" Type="http://schemas.openxmlformats.org/officeDocument/2006/relationships/image" Target="../media/image64.png"/><Relationship Id="rId9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hyperlink" Target="https://atlas.web.cern.ch/Atlas/GROUPS/PHYSICS/CONFNOTES/ATLAS-CONF-2014-030/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hyperlink" Target="http://arxiv.org/abs/1405.4123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4.7035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hyperlink" Target="http://arxiv.org/abs/1404.1071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4.png"/><Relationship Id="rId7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1404.7042" TargetMode="External"/><Relationship Id="rId11" Type="http://schemas.openxmlformats.org/officeDocument/2006/relationships/image" Target="../media/image91.png"/><Relationship Id="rId5" Type="http://schemas.openxmlformats.org/officeDocument/2006/relationships/hyperlink" Target="http://arxiv.org/abs/1403.5657" TargetMode="External"/><Relationship Id="rId10" Type="http://schemas.openxmlformats.org/officeDocument/2006/relationships/image" Target="../media/image90.png"/><Relationship Id="rId4" Type="http://schemas.openxmlformats.org/officeDocument/2006/relationships/image" Target="../media/image85.png"/><Relationship Id="rId9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5.png"/><Relationship Id="rId2" Type="http://schemas.openxmlformats.org/officeDocument/2006/relationships/hyperlink" Target="http://arxiv.org/abs/1403.629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14-015/" TargetMode="External"/><Relationship Id="rId7" Type="http://schemas.openxmlformats.org/officeDocument/2006/relationships/image" Target="../media/image109.png"/><Relationship Id="rId2" Type="http://schemas.openxmlformats.org/officeDocument/2006/relationships/hyperlink" Target="https://atlas.web.cern.ch/Atlas/GROUPS/PHYSICS/CONFNOTES/ATLAS-CONF-2014-01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hyperlink" Target="http://arxiv.org/abs/1405.4254" TargetMode="External"/><Relationship Id="rId7" Type="http://schemas.openxmlformats.org/officeDocument/2006/relationships/image" Target="../media/image1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10" Type="http://schemas.openxmlformats.org/officeDocument/2006/relationships/hyperlink" Target="http://arxiv.org/abs/1404.0051" TargetMode="External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xiv.org/abs/1403.5222" TargetMode="External"/><Relationship Id="rId4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CONFNOTES/ATLAS-CONF-2014-023" TargetMode="External"/><Relationship Id="rId3" Type="http://schemas.openxmlformats.org/officeDocument/2006/relationships/hyperlink" Target="https://atlas.web.cern.ch/Atlas/GROUPS/PHYSICS/CONFNOTES/ATLAS-CONF-2014-028" TargetMode="External"/><Relationship Id="rId7" Type="http://schemas.openxmlformats.org/officeDocument/2006/relationships/hyperlink" Target="https://atlas.web.cern.ch/Atlas/GROUPS/PHYSICS/CONFNOTES/ATLAS-CONF-2014-024" TargetMode="External"/><Relationship Id="rId12" Type="http://schemas.openxmlformats.org/officeDocument/2006/relationships/image" Target="../media/image11.png"/><Relationship Id="rId2" Type="http://schemas.openxmlformats.org/officeDocument/2006/relationships/hyperlink" Target="https://atlas.web.cern.ch/Atlas/GROUPS/PHYSICS/CONFNOTES/ATLAS-CONF-2014-02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tlas.web.cern.ch/Atlas/GROUPS/PHYSICS/CONFNOTES/ATLAS-CONF-2014-025" TargetMode="External"/><Relationship Id="rId11" Type="http://schemas.openxmlformats.org/officeDocument/2006/relationships/hyperlink" Target="https://atlas.web.cern.ch/Atlas/GROUPS/PHYSICS/CONFNOTES/ATLAS-CONF-2014-020" TargetMode="External"/><Relationship Id="rId5" Type="http://schemas.openxmlformats.org/officeDocument/2006/relationships/hyperlink" Target="https://atlas.web.cern.ch/Atlas/GROUPS/PHYSICS/CONFNOTES/ATLAS-CONF-2014-026" TargetMode="External"/><Relationship Id="rId10" Type="http://schemas.openxmlformats.org/officeDocument/2006/relationships/hyperlink" Target="https://atlas.web.cern.ch/Atlas/GROUPS/PHYSICS/CONFNOTES/ATLAS-CONF-2014-021/" TargetMode="External"/><Relationship Id="rId4" Type="http://schemas.openxmlformats.org/officeDocument/2006/relationships/hyperlink" Target="https://atlas.web.cern.ch/Atlas/GROUPS/PHYSICS/CONFNOTES/ATLAS-CONF-2014-027" TargetMode="External"/><Relationship Id="rId9" Type="http://schemas.openxmlformats.org/officeDocument/2006/relationships/hyperlink" Target="https://atlas.web.cern.ch/Atlas/GROUPS/PHYSICS/CONFNOTES/ATLAS-CONF-2014-022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hyperlink" Target="http://arxiv.org/abs/1405.624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403.6293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atlas.web.cern.ch/Atlas/GROUPS/PHYSICS/CONFNOTES/ATLAS-CONF-2014-007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hyperlink" Target="https://atlas.web.cern.ch/Atlas/GROUPS/PHYSICS/CONFNOTES/ATLAS-CONF-2014-009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s://atlas.web.cern.ch/Atlas/GROUPS/PHYSICS/CONFNOTES/ATLAS-CONF-2014-011/" TargetMode="Externa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arrotondato 19"/>
          <p:cNvSpPr/>
          <p:nvPr/>
        </p:nvSpPr>
        <p:spPr>
          <a:xfrm>
            <a:off x="2051720" y="4405132"/>
            <a:ext cx="3645024" cy="240824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arrotondato 7"/>
          <p:cNvSpPr/>
          <p:nvPr/>
        </p:nvSpPr>
        <p:spPr>
          <a:xfrm>
            <a:off x="35496" y="2323162"/>
            <a:ext cx="3960440" cy="20419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7813" y="49933"/>
            <a:ext cx="6858000" cy="1151408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/>
              <a:t>ATLAS Status Report</a:t>
            </a: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2200" dirty="0" smtClean="0"/>
              <a:t>118</a:t>
            </a:r>
            <a:r>
              <a:rPr lang="it-IT" sz="2200" baseline="30000" dirty="0" smtClean="0"/>
              <a:t>th</a:t>
            </a:r>
            <a:r>
              <a:rPr lang="it-IT" sz="2200" dirty="0" smtClean="0"/>
              <a:t> OPEN LHCC Session, 4</a:t>
            </a:r>
            <a:r>
              <a:rPr lang="it-IT" sz="2200" baseline="30000" dirty="0" smtClean="0"/>
              <a:t>th</a:t>
            </a:r>
            <a:r>
              <a:rPr lang="it-IT" sz="2200" dirty="0" smtClean="0"/>
              <a:t> of </a:t>
            </a:r>
            <a:r>
              <a:rPr lang="it-IT" sz="2200" dirty="0" err="1" smtClean="0"/>
              <a:t>June</a:t>
            </a:r>
            <a:r>
              <a:rPr lang="it-IT" sz="2200" dirty="0" smtClean="0"/>
              <a:t> 2014</a:t>
            </a:r>
            <a:endParaRPr lang="en-US" sz="22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6858000" cy="1184870"/>
          </a:xfrm>
        </p:spPr>
        <p:txBody>
          <a:bodyPr>
            <a:normAutofit/>
          </a:bodyPr>
          <a:lstStyle/>
          <a:p>
            <a:pPr algn="ctr"/>
            <a:r>
              <a:rPr lang="it-IT" sz="1800" dirty="0" smtClean="0"/>
              <a:t>Monica D’Onofrio (</a:t>
            </a:r>
            <a:r>
              <a:rPr lang="it-IT" sz="1800" dirty="0" err="1" smtClean="0"/>
              <a:t>University</a:t>
            </a:r>
            <a:r>
              <a:rPr lang="it-IT" sz="1800" dirty="0" smtClean="0"/>
              <a:t> of Liverpool)</a:t>
            </a:r>
          </a:p>
          <a:p>
            <a:pPr algn="ctr"/>
            <a:r>
              <a:rPr lang="it-IT" sz="1800" dirty="0" smtClean="0"/>
              <a:t>On </a:t>
            </a:r>
            <a:r>
              <a:rPr lang="it-IT" sz="1800" dirty="0" err="1" smtClean="0"/>
              <a:t>behalf</a:t>
            </a:r>
            <a:r>
              <a:rPr lang="it-IT" sz="1800" dirty="0" smtClean="0"/>
              <a:t> of the ATLAS Collaboration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569" y="49933"/>
            <a:ext cx="1581919" cy="201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perneg.web.cern.ch/perneg/IBL070514/html/content/images/large/DSC046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1112" y="4485905"/>
            <a:ext cx="3429000" cy="2287143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850" y="2420888"/>
            <a:ext cx="3249724" cy="367963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12" name="Gruppo 11"/>
          <p:cNvGrpSpPr/>
          <p:nvPr/>
        </p:nvGrpSpPr>
        <p:grpSpPr>
          <a:xfrm>
            <a:off x="98688" y="2420888"/>
            <a:ext cx="3766924" cy="1944216"/>
            <a:chOff x="98688" y="2348880"/>
            <a:chExt cx="3825240" cy="201622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88" y="2996952"/>
              <a:ext cx="1304960" cy="1263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3068960"/>
              <a:ext cx="1364574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2" descr="https://atlas.web.cern.ch/Atlas/GROUPS/PHYSICS/PAPERS/STDM-2013-06/fig_04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2379797"/>
              <a:ext cx="936104" cy="689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16" y="2348880"/>
              <a:ext cx="1907704" cy="630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1909" y="3429000"/>
              <a:ext cx="1046453" cy="9029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 descr="https://atlas.web.cern.ch/Atlas/GROUPS/PHYSICS/CombinedSummaryPlots/TOP/singletop_allchanvsroots/singletop_allchanvsroots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988771" y="2688474"/>
              <a:ext cx="935157" cy="740526"/>
            </a:xfrm>
            <a:prstGeom prst="rect">
              <a:avLst/>
            </a:prstGeom>
            <a:noFill/>
          </p:spPr>
        </p:pic>
      </p:grpSp>
      <p:sp>
        <p:nvSpPr>
          <p:cNvPr id="9" name="CasellaDiTesto 8"/>
          <p:cNvSpPr txBox="1"/>
          <p:nvPr/>
        </p:nvSpPr>
        <p:spPr>
          <a:xfrm>
            <a:off x="159466" y="5157192"/>
            <a:ext cx="1820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IBL </a:t>
            </a:r>
            <a:r>
              <a:rPr lang="it-IT" b="1" dirty="0" err="1" smtClean="0">
                <a:solidFill>
                  <a:schemeClr val="accent4">
                    <a:lumMod val="75000"/>
                  </a:schemeClr>
                </a:solidFill>
              </a:rPr>
              <a:t>Insertion</a:t>
            </a:r>
            <a:r>
              <a:rPr lang="it-IT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and ID </a:t>
            </a:r>
            <a:r>
              <a:rPr lang="it-IT" b="1" dirty="0" err="1" smtClean="0">
                <a:solidFill>
                  <a:schemeClr val="accent4">
                    <a:lumMod val="75000"/>
                  </a:schemeClr>
                </a:solidFill>
              </a:rPr>
              <a:t>cooling</a:t>
            </a: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4">
                    <a:lumMod val="75000"/>
                  </a:schemeClr>
                </a:solidFill>
              </a:rPr>
              <a:t>tests</a:t>
            </a:r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39953" y="2724781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00B050"/>
                </a:solidFill>
              </a:rPr>
              <a:t>Physics</a:t>
            </a:r>
            <a:r>
              <a:rPr lang="it-IT" b="1" dirty="0" smtClean="0">
                <a:solidFill>
                  <a:srgbClr val="00B050"/>
                </a:solidFill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</a:rPr>
              <a:t>Highlights</a:t>
            </a:r>
            <a:r>
              <a:rPr lang="it-IT" b="1" dirty="0" smtClean="0">
                <a:solidFill>
                  <a:srgbClr val="00B050"/>
                </a:solidFill>
              </a:rPr>
              <a:t>: </a:t>
            </a:r>
            <a:r>
              <a:rPr lang="it-IT" b="1" dirty="0" err="1" smtClean="0">
                <a:solidFill>
                  <a:srgbClr val="00B050"/>
                </a:solidFill>
              </a:rPr>
              <a:t>many</a:t>
            </a:r>
            <a:r>
              <a:rPr lang="it-IT" b="1" dirty="0" smtClean="0">
                <a:solidFill>
                  <a:srgbClr val="00B050"/>
                </a:solidFill>
              </a:rPr>
              <a:t> new </a:t>
            </a:r>
            <a:r>
              <a:rPr lang="it-IT" b="1" dirty="0" err="1" smtClean="0">
                <a:solidFill>
                  <a:srgbClr val="00B050"/>
                </a:solidFill>
              </a:rPr>
              <a:t>results</a:t>
            </a:r>
            <a:r>
              <a:rPr lang="it-IT" b="1" dirty="0" smtClean="0">
                <a:solidFill>
                  <a:srgbClr val="00B050"/>
                </a:solidFill>
              </a:rPr>
              <a:t>!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449786" y="6165304"/>
            <a:ext cx="2298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chemeClr val="accent1"/>
                </a:solidFill>
              </a:rPr>
              <a:t>Milestone</a:t>
            </a:r>
            <a:r>
              <a:rPr lang="it-IT" b="1" dirty="0" smtClean="0">
                <a:solidFill>
                  <a:schemeClr val="accent1"/>
                </a:solidFill>
              </a:rPr>
              <a:t> Week 3: </a:t>
            </a:r>
            <a:r>
              <a:rPr lang="it-IT" b="1" dirty="0" err="1" smtClean="0">
                <a:solidFill>
                  <a:schemeClr val="accent1"/>
                </a:solidFill>
              </a:rPr>
              <a:t>cosmics</a:t>
            </a:r>
            <a:r>
              <a:rPr lang="it-IT" b="1" dirty="0" smtClean="0">
                <a:solidFill>
                  <a:schemeClr val="accent1"/>
                </a:solidFill>
              </a:rPr>
              <a:t> in ATLAS!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038198"/>
            <a:ext cx="3168352" cy="218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measurement of Higgs boson mass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1637144"/>
            <a:ext cx="8748464" cy="4168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Since then: </a:t>
            </a:r>
            <a:r>
              <a:rPr lang="en-US" sz="2000" b="1" dirty="0" smtClean="0">
                <a:solidFill>
                  <a:srgbClr val="00B050"/>
                </a:solidFill>
              </a:rPr>
              <a:t>improvements in energy-scale calibrations for </a:t>
            </a:r>
            <a:r>
              <a:rPr lang="en-US" sz="2000" b="1" i="1" dirty="0">
                <a:solidFill>
                  <a:srgbClr val="00B050"/>
                </a:solidFill>
              </a:rPr>
              <a:t>e </a:t>
            </a:r>
            <a:r>
              <a:rPr lang="en-US" sz="2000" b="1" i="1" dirty="0" smtClean="0">
                <a:solidFill>
                  <a:srgbClr val="00B050"/>
                </a:solidFill>
              </a:rPr>
              <a:t>, </a:t>
            </a:r>
            <a:r>
              <a:rPr lang="en-US" sz="2000" b="1" dirty="0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en-US" sz="2000" b="1" dirty="0" smtClean="0">
                <a:solidFill>
                  <a:srgbClr val="00B050"/>
                </a:solidFill>
              </a:rPr>
              <a:t> and </a:t>
            </a:r>
            <a:r>
              <a:rPr lang="en-US" sz="2000" b="1" dirty="0" smtClean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sz="2000" b="1" dirty="0" smtClean="0">
                <a:solidFill>
                  <a:srgbClr val="00B050"/>
                </a:solidFill>
              </a:rPr>
              <a:t>   </a:t>
            </a:r>
            <a:r>
              <a:rPr lang="it-IT" sz="2000" b="1" dirty="0" smtClean="0">
                <a:solidFill>
                  <a:srgbClr val="00B050"/>
                </a:solidFill>
              </a:rPr>
              <a:t> 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264696" y="4149080"/>
            <a:ext cx="29158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/>
              <a:t>Muon</a:t>
            </a:r>
            <a:r>
              <a:rPr lang="en-US" sz="1400" b="1" dirty="0" smtClean="0"/>
              <a:t> in 2012 </a:t>
            </a:r>
            <a:r>
              <a:rPr lang="en-US" sz="1400" b="1" dirty="0"/>
              <a:t>data:</a:t>
            </a:r>
            <a:r>
              <a:rPr lang="en-US" sz="1400" dirty="0"/>
              <a:t> </a:t>
            </a:r>
            <a:endParaRPr lang="en-US" sz="1400" dirty="0" smtClean="0"/>
          </a:p>
          <a:p>
            <a:r>
              <a:rPr lang="en-US" sz="1400" dirty="0" smtClean="0">
                <a:solidFill>
                  <a:srgbClr val="0070C0"/>
                </a:solidFill>
              </a:rPr>
              <a:t>9M </a:t>
            </a:r>
            <a:r>
              <a:rPr lang="en-US" sz="1400" dirty="0">
                <a:solidFill>
                  <a:srgbClr val="0070C0"/>
                </a:solidFill>
              </a:rPr>
              <a:t>Z to </a:t>
            </a:r>
            <a:r>
              <a:rPr lang="en-US" sz="1400" dirty="0">
                <a:solidFill>
                  <a:srgbClr val="0070C0"/>
                </a:solidFill>
                <a:latin typeface="Symbol" pitchFamily="18" charset="2"/>
              </a:rPr>
              <a:t>mm</a:t>
            </a:r>
            <a:r>
              <a:rPr lang="en-US" sz="1400" dirty="0">
                <a:solidFill>
                  <a:srgbClr val="0070C0"/>
                </a:solidFill>
              </a:rPr>
              <a:t>, 6M J/</a:t>
            </a:r>
            <a:r>
              <a:rPr lang="en-US" sz="1400" dirty="0">
                <a:solidFill>
                  <a:srgbClr val="0070C0"/>
                </a:solidFill>
                <a:latin typeface="Symbol" pitchFamily="18" charset="2"/>
              </a:rPr>
              <a:t>y</a:t>
            </a:r>
            <a:r>
              <a:rPr lang="en-US" sz="1400" dirty="0"/>
              <a:t> </a:t>
            </a:r>
            <a:r>
              <a:rPr lang="en-US" sz="1400" dirty="0" smtClean="0"/>
              <a:t>used </a:t>
            </a:r>
            <a:r>
              <a:rPr lang="en-US" sz="1400" dirty="0"/>
              <a:t>to set the </a:t>
            </a:r>
            <a:r>
              <a:rPr lang="en-US" sz="1400" dirty="0" err="1"/>
              <a:t>muon</a:t>
            </a:r>
            <a:r>
              <a:rPr lang="en-US" sz="1400" dirty="0"/>
              <a:t> </a:t>
            </a:r>
            <a:r>
              <a:rPr lang="en-US" sz="1400" dirty="0" smtClean="0"/>
              <a:t>p scale </a:t>
            </a:r>
            <a:r>
              <a:rPr lang="en-US" sz="1400" dirty="0"/>
              <a:t>and </a:t>
            </a:r>
            <a:r>
              <a:rPr lang="en-US" sz="1400" dirty="0" smtClean="0"/>
              <a:t>resolution. </a:t>
            </a:r>
          </a:p>
          <a:p>
            <a:r>
              <a:rPr lang="en-US" sz="1400" dirty="0">
                <a:solidFill>
                  <a:srgbClr val="0070C0"/>
                </a:solidFill>
              </a:rPr>
              <a:t>5M </a:t>
            </a:r>
            <a:r>
              <a:rPr lang="en-US" sz="1400" dirty="0">
                <a:solidFill>
                  <a:srgbClr val="0070C0"/>
                </a:solidFill>
                <a:latin typeface="Symbol" pitchFamily="18" charset="2"/>
              </a:rPr>
              <a:t>U</a:t>
            </a:r>
            <a:r>
              <a:rPr lang="en-US" sz="1400" dirty="0">
                <a:solidFill>
                  <a:srgbClr val="0070C0"/>
                </a:solidFill>
              </a:rPr>
              <a:t> to </a:t>
            </a:r>
            <a:r>
              <a:rPr lang="en-US" sz="1400" dirty="0">
                <a:solidFill>
                  <a:srgbClr val="0070C0"/>
                </a:solidFill>
                <a:latin typeface="Symbol" pitchFamily="18" charset="2"/>
              </a:rPr>
              <a:t>mm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sz="1400" dirty="0"/>
              <a:t>used to verify results and </a:t>
            </a:r>
            <a:r>
              <a:rPr lang="en-US" sz="1400" dirty="0" smtClean="0"/>
              <a:t>systematics  </a:t>
            </a:r>
            <a:endParaRPr lang="en-US" sz="1400" dirty="0"/>
          </a:p>
        </p:txBody>
      </p:sp>
      <p:sp>
        <p:nvSpPr>
          <p:cNvPr id="8" name="Rettangolo 7"/>
          <p:cNvSpPr/>
          <p:nvPr/>
        </p:nvSpPr>
        <p:spPr>
          <a:xfrm>
            <a:off x="3059832" y="2132856"/>
            <a:ext cx="26845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err="1" smtClean="0"/>
              <a:t>Ele</a:t>
            </a:r>
            <a:r>
              <a:rPr lang="it-IT" sz="1400" b="1" dirty="0" smtClean="0"/>
              <a:t>/</a:t>
            </a:r>
            <a:r>
              <a:rPr lang="it-IT" sz="1400" b="1" dirty="0" err="1" smtClean="0"/>
              <a:t>photon</a:t>
            </a:r>
            <a:r>
              <a:rPr lang="it-IT" sz="1400" b="1" dirty="0" smtClean="0"/>
              <a:t> in 2012 data</a:t>
            </a:r>
          </a:p>
          <a:p>
            <a:r>
              <a:rPr lang="pl-PL" sz="1400" dirty="0" smtClean="0">
                <a:solidFill>
                  <a:srgbClr val="0070C0"/>
                </a:solidFill>
              </a:rPr>
              <a:t>6.6M </a:t>
            </a:r>
            <a:r>
              <a:rPr lang="pl-PL" sz="1400" dirty="0">
                <a:solidFill>
                  <a:srgbClr val="0070C0"/>
                </a:solidFill>
              </a:rPr>
              <a:t>Z to </a:t>
            </a:r>
            <a:r>
              <a:rPr lang="pl-PL" sz="1400" i="1" dirty="0" smtClean="0">
                <a:solidFill>
                  <a:srgbClr val="0070C0"/>
                </a:solidFill>
              </a:rPr>
              <a:t>ee</a:t>
            </a:r>
            <a:r>
              <a:rPr lang="it-IT" sz="1400" i="1" dirty="0" smtClean="0">
                <a:solidFill>
                  <a:srgbClr val="0070C0"/>
                </a:solidFill>
              </a:rPr>
              <a:t> </a:t>
            </a:r>
            <a:r>
              <a:rPr lang="it-IT" sz="1400" dirty="0" err="1" smtClean="0"/>
              <a:t>used</a:t>
            </a:r>
            <a:r>
              <a:rPr lang="it-IT" sz="1400" dirty="0" smtClean="0"/>
              <a:t> to derive in-situ </a:t>
            </a:r>
            <a:r>
              <a:rPr lang="it-IT" sz="1400" dirty="0" err="1" smtClean="0"/>
              <a:t>energy</a:t>
            </a:r>
            <a:r>
              <a:rPr lang="it-IT" sz="1400" dirty="0" smtClean="0"/>
              <a:t> </a:t>
            </a:r>
            <a:r>
              <a:rPr lang="it-IT" sz="1400" dirty="0" err="1" smtClean="0"/>
              <a:t>scales</a:t>
            </a:r>
            <a:r>
              <a:rPr lang="it-IT" sz="1400" dirty="0" smtClean="0"/>
              <a:t> for</a:t>
            </a:r>
            <a:r>
              <a:rPr lang="it-IT" sz="1400" i="1" dirty="0" smtClean="0">
                <a:solidFill>
                  <a:srgbClr val="0070C0"/>
                </a:solidFill>
              </a:rPr>
              <a:t> </a:t>
            </a:r>
            <a:r>
              <a:rPr lang="it-IT" sz="1400" i="1" dirty="0" smtClean="0"/>
              <a:t>e</a:t>
            </a:r>
            <a:r>
              <a:rPr lang="it-IT" sz="1400" dirty="0" smtClean="0"/>
              <a:t> and </a:t>
            </a:r>
            <a:r>
              <a:rPr lang="it-IT" sz="1400" dirty="0">
                <a:latin typeface="Symbol" pitchFamily="18" charset="2"/>
              </a:rPr>
              <a:t>g</a:t>
            </a:r>
            <a:r>
              <a:rPr lang="it-IT" sz="1400" dirty="0"/>
              <a:t> </a:t>
            </a:r>
            <a:endParaRPr lang="it-IT" sz="1400" i="1" dirty="0" smtClean="0">
              <a:solidFill>
                <a:srgbClr val="0070C0"/>
              </a:solidFill>
            </a:endParaRPr>
          </a:p>
          <a:p>
            <a:r>
              <a:rPr lang="pl-PL" sz="1400" dirty="0" smtClean="0">
                <a:solidFill>
                  <a:srgbClr val="0070C0"/>
                </a:solidFill>
              </a:rPr>
              <a:t>0.3M </a:t>
            </a:r>
            <a:r>
              <a:rPr lang="pl-PL" sz="1400" dirty="0">
                <a:solidFill>
                  <a:srgbClr val="0070C0"/>
                </a:solidFill>
              </a:rPr>
              <a:t>J</a:t>
            </a:r>
            <a:r>
              <a:rPr lang="pl-PL" sz="1400" dirty="0">
                <a:solidFill>
                  <a:srgbClr val="0070C0"/>
                </a:solidFill>
                <a:latin typeface="Symbol" pitchFamily="18" charset="2"/>
              </a:rPr>
              <a:t>/y </a:t>
            </a:r>
            <a:r>
              <a:rPr lang="pl-PL" sz="1400" dirty="0">
                <a:solidFill>
                  <a:srgbClr val="0070C0"/>
                </a:solidFill>
              </a:rPr>
              <a:t>to </a:t>
            </a:r>
            <a:r>
              <a:rPr lang="pl-PL" sz="1400" i="1" dirty="0">
                <a:solidFill>
                  <a:srgbClr val="0070C0"/>
                </a:solidFill>
              </a:rPr>
              <a:t>ee</a:t>
            </a:r>
            <a:r>
              <a:rPr lang="pl-PL" sz="1400" dirty="0">
                <a:solidFill>
                  <a:srgbClr val="0070C0"/>
                </a:solidFill>
              </a:rPr>
              <a:t> </a:t>
            </a:r>
            <a:r>
              <a:rPr lang="pl-PL" sz="1400" dirty="0"/>
              <a:t>and </a:t>
            </a:r>
            <a:r>
              <a:rPr lang="pl-PL" sz="1400" dirty="0">
                <a:solidFill>
                  <a:srgbClr val="0070C0"/>
                </a:solidFill>
              </a:rPr>
              <a:t>0.2M Z to </a:t>
            </a:r>
            <a:r>
              <a:rPr lang="pl-PL" sz="1400" dirty="0" smtClean="0">
                <a:solidFill>
                  <a:srgbClr val="0070C0"/>
                </a:solidFill>
              </a:rPr>
              <a:t>ll</a:t>
            </a:r>
            <a:r>
              <a:rPr lang="pl-PL" sz="1400" dirty="0" smtClean="0">
                <a:solidFill>
                  <a:srgbClr val="0070C0"/>
                </a:solidFill>
                <a:latin typeface="Symbol" pitchFamily="18" charset="2"/>
              </a:rPr>
              <a:t>g</a:t>
            </a:r>
            <a:r>
              <a:rPr lang="it-IT" sz="1400" dirty="0" smtClean="0">
                <a:solidFill>
                  <a:srgbClr val="0070C0"/>
                </a:solidFill>
                <a:latin typeface="Symbol" pitchFamily="18" charset="2"/>
              </a:rPr>
              <a:t> </a:t>
            </a:r>
            <a:r>
              <a:rPr lang="it-IT" sz="1400" dirty="0" smtClean="0"/>
              <a:t>for cross </a:t>
            </a:r>
            <a:r>
              <a:rPr lang="it-IT" sz="1400" dirty="0" err="1" smtClean="0"/>
              <a:t>checks</a:t>
            </a:r>
            <a:endParaRPr lang="en-US" sz="1400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16" name="Segnaposto contenuto 5"/>
          <p:cNvSpPr txBox="1">
            <a:spLocks/>
          </p:cNvSpPr>
          <p:nvPr/>
        </p:nvSpPr>
        <p:spPr>
          <a:xfrm>
            <a:off x="1043608" y="692696"/>
            <a:ext cx="5184576" cy="1071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it-IT" sz="2000" smtClean="0"/>
              <a:t>Last Mass measurement (July 2013)</a:t>
            </a:r>
            <a:endParaRPr lang="it-IT" sz="2000" dirty="0" smtClean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14" y="692696"/>
            <a:ext cx="3431447" cy="8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124744"/>
            <a:ext cx="29051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288032" y="5589240"/>
            <a:ext cx="8820472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Total uncertainty on </a:t>
            </a:r>
            <a:r>
              <a:rPr lang="it-IT" b="1" i="1" dirty="0" smtClean="0">
                <a:solidFill>
                  <a:srgbClr val="FF0000"/>
                </a:solidFill>
              </a:rPr>
              <a:t>e</a:t>
            </a:r>
            <a:r>
              <a:rPr lang="it-IT" b="1" dirty="0" smtClean="0">
                <a:solidFill>
                  <a:srgbClr val="FF0000"/>
                </a:solidFill>
              </a:rPr>
              <a:t> energy scale: 0.03%-0.3% for E</a:t>
            </a:r>
            <a:r>
              <a:rPr lang="it-IT" b="1" baseline="30000" dirty="0" smtClean="0">
                <a:solidFill>
                  <a:srgbClr val="FF0000"/>
                </a:solidFill>
              </a:rPr>
              <a:t>e</a:t>
            </a:r>
            <a:r>
              <a:rPr lang="it-IT" b="1" baseline="-25000" dirty="0" smtClean="0">
                <a:solidFill>
                  <a:srgbClr val="FF0000"/>
                </a:solidFill>
              </a:rPr>
              <a:t>T </a:t>
            </a:r>
            <a:r>
              <a:rPr lang="it-IT" b="1" dirty="0" smtClean="0">
                <a:solidFill>
                  <a:srgbClr val="FF0000"/>
                </a:solidFill>
              </a:rPr>
              <a:t>~ 40 GeV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Total uncertainty on </a:t>
            </a:r>
            <a:r>
              <a:rPr lang="it-IT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b="1" dirty="0" smtClean="0">
                <a:solidFill>
                  <a:srgbClr val="FF0000"/>
                </a:solidFill>
              </a:rPr>
              <a:t> energy scale: 0.2%-0.6% for E</a:t>
            </a:r>
            <a:r>
              <a:rPr lang="it-IT" b="1" baseline="30000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b="1" baseline="-25000" dirty="0" smtClean="0">
                <a:solidFill>
                  <a:srgbClr val="FF0000"/>
                </a:solidFill>
              </a:rPr>
              <a:t>T</a:t>
            </a:r>
            <a:r>
              <a:rPr lang="it-IT" b="1" dirty="0" smtClean="0">
                <a:solidFill>
                  <a:srgbClr val="FF0000"/>
                </a:solidFill>
              </a:rPr>
              <a:t>~ 60 GeV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Total uncertainty on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: from </a:t>
            </a:r>
            <a:r>
              <a:rPr lang="en-US" b="1" dirty="0">
                <a:solidFill>
                  <a:srgbClr val="FF0000"/>
                </a:solidFill>
              </a:rPr>
              <a:t>0.04% for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b="1" dirty="0">
                <a:solidFill>
                  <a:srgbClr val="FF0000"/>
                </a:solidFill>
              </a:rPr>
              <a:t> ~ 0 to 0.2% for |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b="1" dirty="0">
                <a:solidFill>
                  <a:srgbClr val="FF0000"/>
                </a:solidFill>
              </a:rPr>
              <a:t>| &gt; 2.0 </a:t>
            </a:r>
          </a:p>
        </p:txBody>
      </p:sp>
      <p:sp>
        <p:nvSpPr>
          <p:cNvPr id="30722" name="AutoShape 2" descr="https://atlas.web.cern.ch/Atlas/GROUPS/PHYSICS/PAPERS/HIGG-2013-12/fig_01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5814" y="2060849"/>
            <a:ext cx="3147654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1" y="3284984"/>
            <a:ext cx="3216545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5479261" y="3356992"/>
            <a:ext cx="7489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/>
              <a:t>Z </a:t>
            </a:r>
            <a:r>
              <a:rPr lang="it-IT" sz="1400" dirty="0" smtClean="0">
                <a:sym typeface="Wingdings" pitchFamily="2" charset="2"/>
              </a:rPr>
              <a:t></a:t>
            </a:r>
            <a:r>
              <a:rPr lang="pl-PL" sz="1400" dirty="0" smtClean="0"/>
              <a:t> </a:t>
            </a:r>
            <a:r>
              <a:rPr lang="pl-PL" sz="1400" dirty="0"/>
              <a:t>ll</a:t>
            </a:r>
            <a:r>
              <a:rPr lang="pl-PL" sz="1400" dirty="0">
                <a:latin typeface="Symbol" pitchFamily="18" charset="2"/>
              </a:rPr>
              <a:t>g</a:t>
            </a:r>
            <a:endParaRPr lang="en-US" sz="1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66607" y="4363564"/>
            <a:ext cx="2382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schemeClr val="bg1">
                    <a:lumMod val="50000"/>
                  </a:schemeClr>
                </a:solidFill>
              </a:rPr>
              <a:t>Comparison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it-IT" sz="1400" dirty="0" err="1" smtClean="0">
                <a:solidFill>
                  <a:schemeClr val="bg1">
                    <a:lumMod val="50000"/>
                  </a:schemeClr>
                </a:solidFill>
              </a:rPr>
              <a:t>measured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it-IT" sz="1400" dirty="0" err="1" smtClean="0">
                <a:solidFill>
                  <a:schemeClr val="bg1">
                    <a:lumMod val="50000"/>
                  </a:schemeClr>
                </a:solidFill>
              </a:rPr>
              <a:t>nominal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</a:rPr>
              <a:t> scale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 flipV="1">
            <a:off x="35497" y="2636912"/>
            <a:ext cx="272478" cy="18730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2627784" y="3961018"/>
            <a:ext cx="576064" cy="6921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1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measurement of Higgs boson mass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043608" y="692696"/>
            <a:ext cx="5184576" cy="1071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/>
              <a:t>Last Mass </a:t>
            </a:r>
            <a:r>
              <a:rPr lang="it-IT" sz="2000" dirty="0" err="1" smtClean="0"/>
              <a:t>measurement</a:t>
            </a:r>
            <a:r>
              <a:rPr lang="it-IT" sz="2000" dirty="0" smtClean="0"/>
              <a:t> </a:t>
            </a:r>
            <a:r>
              <a:rPr lang="it-IT" sz="2000" dirty="0"/>
              <a:t>(</a:t>
            </a:r>
            <a:r>
              <a:rPr lang="it-IT" sz="2000" dirty="0" err="1" smtClean="0"/>
              <a:t>July</a:t>
            </a:r>
            <a:r>
              <a:rPr lang="it-IT" sz="2000" dirty="0" smtClean="0"/>
              <a:t> 2013)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216024" y="1643415"/>
            <a:ext cx="8748464" cy="4881929"/>
            <a:chOff x="323528" y="2780928"/>
            <a:chExt cx="8748464" cy="3888432"/>
          </a:xfrm>
        </p:grpSpPr>
        <p:sp>
          <p:nvSpPr>
            <p:cNvPr id="10" name="Rettangolo arrotondato 9"/>
            <p:cNvSpPr/>
            <p:nvPr/>
          </p:nvSpPr>
          <p:spPr>
            <a:xfrm>
              <a:off x="323528" y="2780928"/>
              <a:ext cx="8748464" cy="388843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575048" y="2941349"/>
              <a:ext cx="4283968" cy="3505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solidFill>
                    <a:srgbClr val="C00000"/>
                  </a:solidFill>
                </a:rPr>
                <a:t>Mass </a:t>
              </a:r>
              <a:r>
                <a:rPr lang="it-IT" sz="2000" dirty="0" err="1" smtClean="0">
                  <a:solidFill>
                    <a:srgbClr val="C00000"/>
                  </a:solidFill>
                </a:rPr>
                <a:t>measurement</a:t>
              </a:r>
              <a:r>
                <a:rPr lang="it-IT" sz="2000" dirty="0" smtClean="0">
                  <a:solidFill>
                    <a:srgbClr val="C00000"/>
                  </a:solidFill>
                </a:rPr>
                <a:t> in H</a:t>
              </a:r>
              <a:r>
                <a:rPr lang="it-IT" sz="2000" dirty="0" smtClean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it-IT" sz="2000" dirty="0" smtClean="0">
                  <a:solidFill>
                    <a:srgbClr val="C00000"/>
                  </a:solidFill>
                  <a:latin typeface="Symbol" pitchFamily="18" charset="2"/>
                  <a:sym typeface="Wingdings" pitchFamily="2" charset="2"/>
                </a:rPr>
                <a:t>gg</a:t>
              </a:r>
              <a:r>
                <a:rPr lang="it-IT" sz="2000" dirty="0" smtClean="0">
                  <a:solidFill>
                    <a:srgbClr val="C00000"/>
                  </a:solidFill>
                  <a:sym typeface="Wingdings" pitchFamily="2" charset="2"/>
                </a:rPr>
                <a:t> </a:t>
              </a:r>
              <a:endParaRPr lang="it-IT" dirty="0" smtClean="0">
                <a:sym typeface="Wingdings" pitchFamily="2" charset="2"/>
              </a:endParaRPr>
            </a:p>
            <a:p>
              <a:endParaRPr lang="it-IT" sz="1000" dirty="0">
                <a:sym typeface="Wingdings" pitchFamily="2" charset="2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it-IT" sz="1600" dirty="0" err="1" smtClean="0">
                  <a:sym typeface="Wingdings" pitchFamily="2" charset="2"/>
                </a:rPr>
                <a:t>Unbinned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likelihood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fit</a:t>
              </a:r>
              <a:r>
                <a:rPr lang="it-IT" sz="1600" dirty="0" smtClean="0">
                  <a:sym typeface="Wingdings" pitchFamily="2" charset="2"/>
                </a:rPr>
                <a:t> with </a:t>
              </a:r>
              <a:r>
                <a:rPr lang="it-IT" sz="1600" dirty="0" err="1" smtClean="0">
                  <a:sym typeface="Wingdings" pitchFamily="2" charset="2"/>
                </a:rPr>
                <a:t>mH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as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parameter</a:t>
              </a:r>
              <a:r>
                <a:rPr lang="it-IT" sz="1600" dirty="0" smtClean="0">
                  <a:sym typeface="Wingdings" pitchFamily="2" charset="2"/>
                </a:rPr>
                <a:t> of </a:t>
              </a:r>
              <a:r>
                <a:rPr lang="it-IT" sz="1600" dirty="0" err="1" smtClean="0">
                  <a:sym typeface="Wingdings" pitchFamily="2" charset="2"/>
                </a:rPr>
                <a:t>interest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</a:p>
            <a:p>
              <a:endParaRPr lang="it-IT" sz="1600" b="1" dirty="0" smtClean="0">
                <a:sym typeface="Wingdings" pitchFamily="2" charset="2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it-IT" sz="1600" b="1" dirty="0" smtClean="0">
                  <a:sym typeface="Wingdings" pitchFamily="2" charset="2"/>
                </a:rPr>
                <a:t>10 </a:t>
              </a:r>
              <a:r>
                <a:rPr lang="it-IT" sz="1600" b="1" dirty="0" err="1" smtClean="0">
                  <a:sym typeface="Wingdings" pitchFamily="2" charset="2"/>
                </a:rPr>
                <a:t>mutually</a:t>
              </a:r>
              <a:r>
                <a:rPr lang="it-IT" sz="1600" b="1" dirty="0" smtClean="0">
                  <a:sym typeface="Wingdings" pitchFamily="2" charset="2"/>
                </a:rPr>
                <a:t> </a:t>
              </a:r>
              <a:r>
                <a:rPr lang="it-IT" sz="1600" b="1" dirty="0" err="1" smtClean="0">
                  <a:sym typeface="Wingdings" pitchFamily="2" charset="2"/>
                </a:rPr>
                <a:t>orthogonal</a:t>
              </a:r>
              <a:r>
                <a:rPr lang="it-IT" sz="1600" b="1" dirty="0" smtClean="0">
                  <a:sym typeface="Wingdings" pitchFamily="2" charset="2"/>
                </a:rPr>
                <a:t> </a:t>
              </a:r>
              <a:r>
                <a:rPr lang="it-IT" sz="1600" b="1" dirty="0" err="1" smtClean="0">
                  <a:sym typeface="Wingdings" pitchFamily="2" charset="2"/>
                </a:rPr>
                <a:t>categories</a:t>
              </a:r>
              <a:r>
                <a:rPr lang="it-IT" sz="1600" b="1" dirty="0" smtClean="0">
                  <a:sym typeface="Wingdings" pitchFamily="2" charset="2"/>
                </a:rPr>
                <a:t> </a:t>
              </a:r>
              <a:r>
                <a:rPr lang="it-IT" sz="1600" dirty="0" smtClean="0">
                  <a:sym typeface="Wingdings" pitchFamily="2" charset="2"/>
                </a:rPr>
                <a:t>(</a:t>
              </a:r>
              <a:r>
                <a:rPr lang="it-IT" sz="1600" dirty="0" err="1" smtClean="0">
                  <a:sym typeface="Wingdings" pitchFamily="2" charset="2"/>
                </a:rPr>
                <a:t>converted</a:t>
              </a:r>
              <a:r>
                <a:rPr lang="it-IT" sz="1600" dirty="0" smtClean="0">
                  <a:sym typeface="Wingdings" pitchFamily="2" charset="2"/>
                </a:rPr>
                <a:t>/  </a:t>
              </a:r>
              <a:r>
                <a:rPr lang="it-IT" sz="1600" dirty="0" err="1" smtClean="0">
                  <a:sym typeface="Wingdings" pitchFamily="2" charset="2"/>
                </a:rPr>
                <a:t>unconverted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smtClean="0">
                  <a:latin typeface="Symbol" pitchFamily="18" charset="2"/>
                  <a:sym typeface="Wingdings" pitchFamily="2" charset="2"/>
                </a:rPr>
                <a:t>g</a:t>
              </a:r>
              <a:r>
                <a:rPr lang="it-IT" sz="1600" dirty="0" smtClean="0">
                  <a:sym typeface="Wingdings" pitchFamily="2" charset="2"/>
                </a:rPr>
                <a:t>, </a:t>
              </a:r>
              <a:r>
                <a:rPr lang="it-IT" sz="1600" dirty="0" smtClean="0">
                  <a:latin typeface="Symbol" pitchFamily="18" charset="2"/>
                  <a:sym typeface="Wingdings" pitchFamily="2" charset="2"/>
                </a:rPr>
                <a:t>h</a:t>
              </a:r>
              <a:r>
                <a:rPr lang="it-IT" sz="1600" dirty="0" smtClean="0">
                  <a:sym typeface="Wingdings" pitchFamily="2" charset="2"/>
                </a:rPr>
                <a:t> of </a:t>
              </a:r>
              <a:r>
                <a:rPr lang="it-IT" sz="1600" dirty="0" smtClean="0">
                  <a:latin typeface="Symbol" pitchFamily="18" charset="2"/>
                  <a:sym typeface="Wingdings" pitchFamily="2" charset="2"/>
                </a:rPr>
                <a:t>g</a:t>
              </a:r>
              <a:r>
                <a:rPr lang="it-IT" sz="1600" dirty="0" smtClean="0">
                  <a:sym typeface="Wingdings" pitchFamily="2" charset="2"/>
                </a:rPr>
                <a:t>) with </a:t>
              </a:r>
              <a:r>
                <a:rPr lang="it-IT" sz="1600" dirty="0" err="1" smtClean="0">
                  <a:sym typeface="Wingdings" pitchFamily="2" charset="2"/>
                </a:rPr>
                <a:t>different</a:t>
              </a:r>
              <a:r>
                <a:rPr lang="it-IT" sz="1600" dirty="0" smtClean="0">
                  <a:sym typeface="Wingdings" pitchFamily="2" charset="2"/>
                </a:rPr>
                <a:t> S/B, </a:t>
              </a:r>
              <a:r>
                <a:rPr lang="it-IT" sz="1600" dirty="0" err="1" smtClean="0">
                  <a:sym typeface="Wingdings" pitchFamily="2" charset="2"/>
                </a:rPr>
                <a:t>optimized</a:t>
              </a:r>
              <a:r>
                <a:rPr lang="it-IT" sz="1600" dirty="0" smtClean="0">
                  <a:sym typeface="Wingdings" pitchFamily="2" charset="2"/>
                </a:rPr>
                <a:t> to </a:t>
              </a:r>
              <a:r>
                <a:rPr lang="it-IT" sz="1600" dirty="0" err="1" smtClean="0">
                  <a:sym typeface="Wingdings" pitchFamily="2" charset="2"/>
                </a:rPr>
                <a:t>minimize</a:t>
              </a:r>
              <a:r>
                <a:rPr lang="it-IT" sz="1600" dirty="0" smtClean="0">
                  <a:sym typeface="Wingdings" pitchFamily="2" charset="2"/>
                </a:rPr>
                <a:t> the </a:t>
              </a:r>
              <a:r>
                <a:rPr lang="it-IT" sz="1600" dirty="0" err="1" smtClean="0">
                  <a:sym typeface="Wingdings" pitchFamily="2" charset="2"/>
                </a:rPr>
                <a:t>expected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uncertainty</a:t>
              </a:r>
              <a:r>
                <a:rPr lang="it-IT" sz="1600" dirty="0" smtClean="0">
                  <a:sym typeface="Wingdings" pitchFamily="2" charset="2"/>
                </a:rPr>
                <a:t> on the mass </a:t>
              </a:r>
              <a:r>
                <a:rPr lang="it-IT" sz="1600" dirty="0" err="1" smtClean="0">
                  <a:sym typeface="Wingdings" pitchFamily="2" charset="2"/>
                </a:rPr>
                <a:t>measurement</a:t>
              </a:r>
              <a:endParaRPr lang="it-IT" sz="1600" dirty="0" smtClean="0">
                <a:sym typeface="Wingdings" pitchFamily="2" charset="2"/>
              </a:endParaRPr>
            </a:p>
            <a:p>
              <a:pPr marL="285750" indent="-285750">
                <a:buFont typeface="Arial" pitchFamily="34" charset="0"/>
                <a:buChar char="•"/>
              </a:pPr>
              <a:endParaRPr lang="it-IT" sz="1600" dirty="0">
                <a:sym typeface="Wingdings" pitchFamily="2" charset="2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it-IT" sz="1600" dirty="0" err="1" smtClean="0">
                  <a:sym typeface="Wingdings" pitchFamily="2" charset="2"/>
                </a:rPr>
                <a:t>Reduction</a:t>
              </a:r>
              <a:r>
                <a:rPr lang="it-IT" sz="1600" dirty="0" smtClean="0">
                  <a:sym typeface="Wingdings" pitchFamily="2" charset="2"/>
                </a:rPr>
                <a:t> by 10% of </a:t>
              </a:r>
              <a:r>
                <a:rPr lang="it-IT" sz="1600" dirty="0" err="1" smtClean="0">
                  <a:sym typeface="Wingdings" pitchFamily="2" charset="2"/>
                </a:rPr>
                <a:t>expected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signal</a:t>
              </a:r>
              <a:r>
                <a:rPr lang="it-IT" sz="1600" dirty="0" smtClean="0">
                  <a:sym typeface="Wingdings" pitchFamily="2" charset="2"/>
                </a:rPr>
                <a:t> </a:t>
              </a:r>
              <a:r>
                <a:rPr lang="it-IT" sz="1600" dirty="0" err="1" smtClean="0">
                  <a:sym typeface="Wingdings" pitchFamily="2" charset="2"/>
                </a:rPr>
                <a:t>resolution</a:t>
              </a:r>
              <a:r>
                <a:rPr lang="it-IT" sz="1600" dirty="0" smtClean="0">
                  <a:sym typeface="Wingdings" pitchFamily="2" charset="2"/>
                </a:rPr>
                <a:t>  </a:t>
              </a:r>
            </a:p>
            <a:p>
              <a:pPr marL="0" lvl="1"/>
              <a:endParaRPr lang="en-US" sz="1600" u="sng" dirty="0" smtClean="0">
                <a:solidFill>
                  <a:srgbClr val="00B050"/>
                </a:solidFill>
                <a:sym typeface="Wingdings" pitchFamily="2" charset="2"/>
              </a:endParaRPr>
            </a:p>
            <a:p>
              <a:pPr marL="285750" lvl="1" indent="-285750">
                <a:buFont typeface="Arial" pitchFamily="34" charset="0"/>
                <a:buChar char="•"/>
              </a:pPr>
              <a:r>
                <a:rPr lang="en-US" sz="1600" dirty="0" smtClean="0">
                  <a:sym typeface="Wingdings" pitchFamily="2" charset="2"/>
                </a:rPr>
                <a:t>Reduce systematics </a:t>
              </a:r>
              <a:r>
                <a:rPr lang="en-US" sz="1600" dirty="0">
                  <a:sym typeface="Wingdings" pitchFamily="2" charset="2"/>
                </a:rPr>
                <a:t>on </a:t>
              </a:r>
              <a:r>
                <a:rPr lang="en-US" sz="1600" dirty="0" err="1">
                  <a:sym typeface="Wingdings" pitchFamily="2" charset="2"/>
                </a:rPr>
                <a:t>m</a:t>
              </a:r>
              <a:r>
                <a:rPr lang="en-US" sz="1600" baseline="-25000" dirty="0" err="1">
                  <a:latin typeface="Symbol" pitchFamily="18" charset="2"/>
                  <a:sym typeface="Wingdings" pitchFamily="2" charset="2"/>
                </a:rPr>
                <a:t>gg</a:t>
              </a:r>
              <a:r>
                <a:rPr lang="en-US" sz="1600" dirty="0">
                  <a:sym typeface="Wingdings" pitchFamily="2" charset="2"/>
                </a:rPr>
                <a:t> from  </a:t>
              </a:r>
              <a:r>
                <a:rPr lang="en-US" sz="1600" b="1" dirty="0" smtClean="0">
                  <a:solidFill>
                    <a:srgbClr val="00B050"/>
                  </a:solidFill>
                  <a:sym typeface="Wingdings" pitchFamily="2" charset="2"/>
                </a:rPr>
                <a:t>0.7 </a:t>
              </a:r>
              <a:r>
                <a:rPr lang="en-US" sz="1600" b="1" dirty="0" err="1" smtClean="0">
                  <a:solidFill>
                    <a:srgbClr val="00B050"/>
                  </a:solidFill>
                  <a:sym typeface="Wingdings" pitchFamily="2" charset="2"/>
                </a:rPr>
                <a:t>GeV</a:t>
              </a:r>
              <a:r>
                <a:rPr lang="en-US" sz="1600" dirty="0" smtClean="0">
                  <a:solidFill>
                    <a:srgbClr val="00B050"/>
                  </a:solidFill>
                  <a:sym typeface="Wingdings" pitchFamily="2" charset="2"/>
                </a:rPr>
                <a:t> </a:t>
              </a:r>
              <a:r>
                <a:rPr lang="en-US" sz="1600" dirty="0" smtClean="0">
                  <a:sym typeface="Wingdings" pitchFamily="2" charset="2"/>
                </a:rPr>
                <a:t>(Summer </a:t>
              </a:r>
              <a:r>
                <a:rPr lang="en-US" sz="1600" dirty="0">
                  <a:sym typeface="Wingdings" pitchFamily="2" charset="2"/>
                </a:rPr>
                <a:t>2013) to </a:t>
              </a:r>
              <a:r>
                <a:rPr lang="en-US" sz="1600" b="1" dirty="0" smtClean="0">
                  <a:solidFill>
                    <a:srgbClr val="00B050"/>
                  </a:solidFill>
                  <a:sym typeface="Wingdings" pitchFamily="2" charset="2"/>
                </a:rPr>
                <a:t>0.24 </a:t>
              </a:r>
              <a:r>
                <a:rPr lang="en-US" sz="1600" b="1" dirty="0" err="1" smtClean="0">
                  <a:solidFill>
                    <a:srgbClr val="00B050"/>
                  </a:solidFill>
                  <a:sym typeface="Wingdings" pitchFamily="2" charset="2"/>
                </a:rPr>
                <a:t>GeV</a:t>
              </a:r>
              <a:r>
                <a:rPr lang="en-US" sz="1600" b="1" dirty="0" smtClean="0">
                  <a:solidFill>
                    <a:srgbClr val="00B050"/>
                  </a:solidFill>
                  <a:sym typeface="Wingdings" pitchFamily="2" charset="2"/>
                </a:rPr>
                <a:t> </a:t>
              </a:r>
              <a:r>
                <a:rPr lang="en-US" sz="1600" dirty="0">
                  <a:sym typeface="Wingdings" pitchFamily="2" charset="2"/>
                </a:rPr>
                <a:t>(now!) </a:t>
              </a:r>
              <a:r>
                <a:rPr lang="it-IT" sz="1600" dirty="0">
                  <a:sym typeface="Wingdings" pitchFamily="2" charset="2"/>
                </a:rPr>
                <a:t> </a:t>
              </a:r>
              <a:endParaRPr lang="it-IT" sz="1600" dirty="0" smtClean="0">
                <a:sym typeface="Wingdings" pitchFamily="2" charset="2"/>
              </a:endParaRPr>
            </a:p>
            <a:p>
              <a:pPr marL="285750" lvl="1" indent="-285750">
                <a:buFont typeface="Arial" pitchFamily="34" charset="0"/>
                <a:buChar char="•"/>
              </a:pPr>
              <a:endParaRPr lang="it-IT" sz="1000" dirty="0" smtClean="0">
                <a:sym typeface="Wingdings" pitchFamily="2" charset="2"/>
              </a:endParaRPr>
            </a:p>
            <a:p>
              <a:pPr marL="285750" indent="-285750">
                <a:buFont typeface="Arial" pitchFamily="34" charset="0"/>
                <a:buChar char="•"/>
              </a:pPr>
              <a:endParaRPr lang="en-US" sz="1600" dirty="0"/>
            </a:p>
          </p:txBody>
        </p:sp>
      </p:grp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14" y="692696"/>
            <a:ext cx="3431447" cy="8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124744"/>
            <a:ext cx="29051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060848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215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measurement of Higgs boson mass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043608" y="692696"/>
            <a:ext cx="5184576" cy="1071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/>
              <a:t>Last Mass </a:t>
            </a:r>
            <a:r>
              <a:rPr lang="it-IT" sz="2000" dirty="0" err="1" smtClean="0"/>
              <a:t>measurement</a:t>
            </a:r>
            <a:r>
              <a:rPr lang="it-IT" sz="2000" dirty="0" smtClean="0"/>
              <a:t> </a:t>
            </a:r>
            <a:r>
              <a:rPr lang="it-IT" sz="2000" dirty="0"/>
              <a:t>(</a:t>
            </a:r>
            <a:r>
              <a:rPr lang="it-IT" sz="2000" dirty="0" err="1" smtClean="0"/>
              <a:t>July</a:t>
            </a:r>
            <a:r>
              <a:rPr lang="it-IT" sz="2000" dirty="0" smtClean="0"/>
              <a:t> 2013)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216024" y="1628800"/>
            <a:ext cx="8748464" cy="4896544"/>
            <a:chOff x="323528" y="2780928"/>
            <a:chExt cx="8748464" cy="3888432"/>
          </a:xfrm>
        </p:grpSpPr>
        <p:sp>
          <p:nvSpPr>
            <p:cNvPr id="10" name="Rettangolo arrotondato 9"/>
            <p:cNvSpPr/>
            <p:nvPr/>
          </p:nvSpPr>
          <p:spPr>
            <a:xfrm>
              <a:off x="323528" y="2780928"/>
              <a:ext cx="8748464" cy="388843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611560" y="2895294"/>
              <a:ext cx="410445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solidFill>
                    <a:srgbClr val="C00000"/>
                  </a:solidFill>
                </a:rPr>
                <a:t>Mass </a:t>
              </a:r>
              <a:r>
                <a:rPr lang="it-IT" sz="2000" dirty="0" err="1" smtClean="0">
                  <a:solidFill>
                    <a:srgbClr val="C00000"/>
                  </a:solidFill>
                </a:rPr>
                <a:t>measurement</a:t>
              </a:r>
              <a:r>
                <a:rPr lang="it-IT" sz="2000" dirty="0" smtClean="0">
                  <a:solidFill>
                    <a:srgbClr val="C00000"/>
                  </a:solidFill>
                </a:rPr>
                <a:t> in H</a:t>
              </a:r>
              <a:r>
                <a:rPr lang="it-IT" sz="2000" dirty="0" smtClean="0">
                  <a:solidFill>
                    <a:srgbClr val="C00000"/>
                  </a:solidFill>
                  <a:sym typeface="Wingdings" pitchFamily="2" charset="2"/>
                </a:rPr>
                <a:t>4l  </a:t>
              </a:r>
            </a:p>
            <a:p>
              <a:endParaRPr lang="it-IT" dirty="0">
                <a:sym typeface="Wingdings" pitchFamily="2" charset="2"/>
              </a:endParaRPr>
            </a:p>
          </p:txBody>
        </p:sp>
      </p:grp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14" y="692696"/>
            <a:ext cx="3431447" cy="8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124744"/>
            <a:ext cx="29051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/>
          <p:cNvSpPr/>
          <p:nvPr/>
        </p:nvSpPr>
        <p:spPr>
          <a:xfrm>
            <a:off x="6731522" y="3957444"/>
            <a:ext cx="223296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it-IT" dirty="0" err="1">
                <a:solidFill>
                  <a:srgbClr val="00B050"/>
                </a:solidFill>
                <a:sym typeface="Wingdings" pitchFamily="2" charset="2"/>
              </a:rPr>
              <a:t>Increase</a:t>
            </a:r>
            <a:r>
              <a:rPr lang="it-IT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it-IT" dirty="0" smtClean="0">
                <a:solidFill>
                  <a:srgbClr val="00B050"/>
                </a:solidFill>
                <a:sym typeface="Wingdings" pitchFamily="2" charset="2"/>
              </a:rPr>
              <a:t>S/B</a:t>
            </a:r>
            <a:endParaRPr lang="it-IT" dirty="0" smtClean="0">
              <a:sym typeface="Wingdings" pitchFamily="2" charset="2"/>
            </a:endParaRPr>
          </a:p>
          <a:p>
            <a:pPr marL="0" lvl="1"/>
            <a:endParaRPr lang="it-IT" dirty="0">
              <a:sym typeface="Wingdings" pitchFamily="2" charset="2"/>
            </a:endParaRPr>
          </a:p>
          <a:p>
            <a:pPr marL="0" lvl="1"/>
            <a:r>
              <a:rPr lang="it-IT" sz="1600" dirty="0" err="1" smtClean="0">
                <a:sym typeface="Wingdings" pitchFamily="2" charset="2"/>
              </a:rPr>
              <a:t>Reduction</a:t>
            </a:r>
            <a:r>
              <a:rPr lang="it-IT" sz="1600" dirty="0" smtClean="0">
                <a:sym typeface="Wingdings" pitchFamily="2" charset="2"/>
              </a:rPr>
              <a:t> of the  </a:t>
            </a:r>
            <a:r>
              <a:rPr lang="it-IT" sz="1600" dirty="0" err="1">
                <a:sym typeface="Wingdings" pitchFamily="2" charset="2"/>
              </a:rPr>
              <a:t>statistical</a:t>
            </a:r>
            <a:r>
              <a:rPr lang="it-IT" sz="1600" dirty="0">
                <a:sym typeface="Wingdings" pitchFamily="2" charset="2"/>
              </a:rPr>
              <a:t> </a:t>
            </a:r>
            <a:r>
              <a:rPr lang="it-IT" sz="1600" dirty="0" err="1">
                <a:sym typeface="Wingdings" pitchFamily="2" charset="2"/>
              </a:rPr>
              <a:t>uncertainties</a:t>
            </a:r>
            <a:r>
              <a:rPr lang="it-IT" sz="1600" dirty="0">
                <a:sym typeface="Wingdings" pitchFamily="2" charset="2"/>
              </a:rPr>
              <a:t> </a:t>
            </a:r>
            <a:endParaRPr lang="en-US" sz="16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995935" y="2132856"/>
            <a:ext cx="4824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>
              <a:sym typeface="Wingdings" pitchFamily="2" charset="2"/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it-IT" dirty="0" smtClean="0"/>
              <a:t>Use new multivariate </a:t>
            </a:r>
            <a:r>
              <a:rPr lang="it-IT" dirty="0" err="1" smtClean="0"/>
              <a:t>discriminant</a:t>
            </a:r>
            <a:endParaRPr lang="it-IT" dirty="0"/>
          </a:p>
          <a:p>
            <a:pPr marL="285750" lvl="1" indent="-285750">
              <a:buFont typeface="Arial" pitchFamily="34" charset="0"/>
              <a:buChar char="•"/>
            </a:pPr>
            <a:r>
              <a:rPr lang="it-IT" dirty="0" smtClean="0">
                <a:sym typeface="Wingdings" pitchFamily="2" charset="2"/>
              </a:rPr>
              <a:t>2D </a:t>
            </a:r>
            <a:r>
              <a:rPr lang="it-IT" dirty="0" err="1" smtClean="0">
                <a:sym typeface="Wingdings" pitchFamily="2" charset="2"/>
              </a:rPr>
              <a:t>fit</a:t>
            </a:r>
            <a:r>
              <a:rPr lang="it-IT" dirty="0" smtClean="0">
                <a:sym typeface="Wingdings" pitchFamily="2" charset="2"/>
              </a:rPr>
              <a:t> (m4l,BDT) with 4 </a:t>
            </a:r>
            <a:r>
              <a:rPr lang="it-IT" dirty="0" err="1" smtClean="0">
                <a:sym typeface="Wingdings" pitchFamily="2" charset="2"/>
              </a:rPr>
              <a:t>categories</a:t>
            </a:r>
            <a:r>
              <a:rPr lang="it-IT" dirty="0" smtClean="0">
                <a:sym typeface="Wingdings" pitchFamily="2" charset="2"/>
              </a:rPr>
              <a:t> (4</a:t>
            </a:r>
            <a:r>
              <a:rPr lang="it-IT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it-IT" dirty="0" smtClean="0">
                <a:sym typeface="Wingdings" pitchFamily="2" charset="2"/>
              </a:rPr>
              <a:t>,4e,2</a:t>
            </a:r>
            <a:r>
              <a:rPr lang="it-IT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it-IT" dirty="0" smtClean="0">
                <a:sym typeface="Wingdings" pitchFamily="2" charset="2"/>
              </a:rPr>
              <a:t>2e,2e2</a:t>
            </a:r>
            <a:r>
              <a:rPr lang="it-IT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it-IT" dirty="0" smtClean="0">
                <a:sym typeface="Wingdings" pitchFamily="2" charset="2"/>
              </a:rPr>
              <a:t>)</a:t>
            </a:r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3563888" y="191683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it-IT" sz="1000" dirty="0" smtClean="0"/>
          </a:p>
          <a:p>
            <a:pPr lvl="1"/>
            <a:r>
              <a:rPr lang="it-IT" i="1" dirty="0" err="1" smtClean="0"/>
              <a:t>Improvements</a:t>
            </a:r>
            <a:r>
              <a:rPr lang="it-IT" i="1" dirty="0" smtClean="0"/>
              <a:t> </a:t>
            </a:r>
            <a:r>
              <a:rPr lang="it-IT" i="1" dirty="0"/>
              <a:t>in </a:t>
            </a:r>
            <a:r>
              <a:rPr lang="it-IT" i="1" dirty="0" err="1"/>
              <a:t>analysis</a:t>
            </a:r>
            <a:r>
              <a:rPr lang="it-IT" i="1" dirty="0"/>
              <a:t> </a:t>
            </a:r>
            <a:r>
              <a:rPr lang="it-IT" i="1" dirty="0" err="1"/>
              <a:t>techniques</a:t>
            </a:r>
            <a:endParaRPr lang="en-US" sz="1600" i="1" dirty="0"/>
          </a:p>
        </p:txBody>
      </p:sp>
      <p:sp>
        <p:nvSpPr>
          <p:cNvPr id="16" name="Rettangolo 15"/>
          <p:cNvSpPr/>
          <p:nvPr/>
        </p:nvSpPr>
        <p:spPr>
          <a:xfrm>
            <a:off x="107504" y="2348880"/>
            <a:ext cx="3661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600" dirty="0" err="1"/>
              <a:t>Factor</a:t>
            </a:r>
            <a:r>
              <a:rPr lang="it-IT" sz="1600" dirty="0"/>
              <a:t> of </a:t>
            </a:r>
            <a:r>
              <a:rPr lang="it-IT" sz="1600" dirty="0" smtClean="0">
                <a:solidFill>
                  <a:srgbClr val="00B050"/>
                </a:solidFill>
              </a:rPr>
              <a:t>2 to </a:t>
            </a:r>
            <a:r>
              <a:rPr lang="it-IT" sz="1600" dirty="0">
                <a:solidFill>
                  <a:srgbClr val="00B050"/>
                </a:solidFill>
              </a:rPr>
              <a:t>10 </a:t>
            </a:r>
            <a:r>
              <a:rPr lang="it-IT" sz="1600" dirty="0" err="1"/>
              <a:t>reduction</a:t>
            </a:r>
            <a:r>
              <a:rPr lang="it-IT" sz="1600" dirty="0"/>
              <a:t> of </a:t>
            </a:r>
            <a:r>
              <a:rPr lang="it-IT" sz="1600" dirty="0" err="1"/>
              <a:t>uncertainties</a:t>
            </a:r>
            <a:r>
              <a:rPr lang="it-IT" sz="1600" dirty="0"/>
              <a:t> </a:t>
            </a:r>
            <a:r>
              <a:rPr lang="it-IT" sz="1600" dirty="0" err="1"/>
              <a:t>related</a:t>
            </a:r>
            <a:r>
              <a:rPr lang="it-IT" sz="1600" dirty="0"/>
              <a:t> to </a:t>
            </a:r>
            <a:r>
              <a:rPr lang="it-IT" sz="1600" dirty="0" err="1"/>
              <a:t>energy</a:t>
            </a:r>
            <a:r>
              <a:rPr lang="it-IT" sz="1600" dirty="0"/>
              <a:t> </a:t>
            </a:r>
            <a:r>
              <a:rPr lang="it-IT" sz="1600" dirty="0" err="1"/>
              <a:t>calibration</a:t>
            </a:r>
            <a:endParaRPr lang="it-IT" sz="1400" dirty="0">
              <a:sym typeface="Wingdings" pitchFamily="2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56992"/>
            <a:ext cx="2998981" cy="286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356992"/>
            <a:ext cx="307107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08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measurement of Higgs boson mass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043608" y="692696"/>
            <a:ext cx="5184576" cy="1071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/>
              <a:t>Last Mass </a:t>
            </a:r>
            <a:r>
              <a:rPr lang="it-IT" sz="2000" dirty="0" err="1" smtClean="0"/>
              <a:t>measurement</a:t>
            </a:r>
            <a:r>
              <a:rPr lang="it-IT" sz="2000" dirty="0" smtClean="0"/>
              <a:t> </a:t>
            </a:r>
            <a:r>
              <a:rPr lang="it-IT" sz="2000" dirty="0"/>
              <a:t>(</a:t>
            </a:r>
            <a:r>
              <a:rPr lang="it-IT" sz="2000" dirty="0" err="1" smtClean="0"/>
              <a:t>July</a:t>
            </a:r>
            <a:r>
              <a:rPr lang="it-IT" sz="2000" dirty="0" smtClean="0"/>
              <a:t> 2013)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216024" y="1700808"/>
            <a:ext cx="8748464" cy="4896544"/>
            <a:chOff x="323528" y="2780928"/>
            <a:chExt cx="8748464" cy="38884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" name="Rettangolo arrotondato 9"/>
            <p:cNvSpPr/>
            <p:nvPr/>
          </p:nvSpPr>
          <p:spPr>
            <a:xfrm>
              <a:off x="323528" y="2780928"/>
              <a:ext cx="8748464" cy="3888432"/>
            </a:xfrm>
            <a:prstGeom prst="round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Syse</a:t>
              </a:r>
              <a:endParaRPr lang="en-US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223120" y="2780928"/>
              <a:ext cx="410445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2400" b="1" dirty="0" smtClean="0">
                  <a:solidFill>
                    <a:schemeClr val="accent5">
                      <a:lumMod val="75000"/>
                    </a:schemeClr>
                  </a:solidFill>
                </a:rPr>
                <a:t>Combination</a:t>
              </a:r>
              <a:endParaRPr lang="it-IT" sz="2000" b="1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endParaRPr>
            </a:p>
          </p:txBody>
        </p:sp>
      </p:grp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14" y="692696"/>
            <a:ext cx="3431447" cy="8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124744"/>
            <a:ext cx="29051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77310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arrotondato 7"/>
          <p:cNvSpPr/>
          <p:nvPr/>
        </p:nvSpPr>
        <p:spPr>
          <a:xfrm>
            <a:off x="4283968" y="4077072"/>
            <a:ext cx="4701093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/>
          <p:cNvSpPr txBox="1"/>
          <p:nvPr/>
        </p:nvSpPr>
        <p:spPr>
          <a:xfrm>
            <a:off x="4592572" y="5293077"/>
            <a:ext cx="43197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000" i="1" dirty="0" smtClean="0"/>
          </a:p>
          <a:p>
            <a:r>
              <a:rPr lang="it-IT" i="1" dirty="0" smtClean="0"/>
              <a:t>Compatibility: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C00000"/>
                </a:solidFill>
              </a:rPr>
              <a:t>2.0</a:t>
            </a:r>
            <a:r>
              <a:rPr lang="it-IT" b="1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it-IT" dirty="0" smtClean="0"/>
              <a:t> (was 2.5</a:t>
            </a:r>
            <a:r>
              <a:rPr lang="it-IT" dirty="0" smtClean="0">
                <a:latin typeface="Symbol" pitchFamily="18" charset="2"/>
              </a:rPr>
              <a:t>s</a:t>
            </a:r>
            <a:r>
              <a:rPr lang="it-IT" dirty="0" smtClean="0"/>
              <a:t>)  corresponding to a probability of 4.8%</a:t>
            </a:r>
            <a:endParaRPr lang="en-US" dirty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2" y="2204864"/>
            <a:ext cx="3555280" cy="74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125745"/>
            <a:ext cx="4608512" cy="31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364088" y="456196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Considerable reduction  of systematic uncertainties on  individual measurements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020272" y="3356992"/>
            <a:ext cx="792088" cy="79208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668344" y="764704"/>
            <a:ext cx="576064" cy="57606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668344" y="1412776"/>
            <a:ext cx="288032" cy="194421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22"/>
          <p:cNvSpPr/>
          <p:nvPr/>
        </p:nvSpPr>
        <p:spPr>
          <a:xfrm>
            <a:off x="4355976" y="2165955"/>
            <a:ext cx="43197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600" dirty="0" smtClean="0"/>
              <a:t>Use </a:t>
            </a:r>
            <a:r>
              <a:rPr lang="it-IT" sz="1600" dirty="0" err="1" smtClean="0"/>
              <a:t>profile</a:t>
            </a:r>
            <a:r>
              <a:rPr lang="it-IT" sz="1600" dirty="0" smtClean="0"/>
              <a:t> </a:t>
            </a:r>
            <a:r>
              <a:rPr lang="it-IT" sz="1600" dirty="0" err="1" smtClean="0"/>
              <a:t>likelihood</a:t>
            </a:r>
            <a:r>
              <a:rPr lang="it-IT" sz="1600" dirty="0" smtClean="0"/>
              <a:t> ratio </a:t>
            </a:r>
            <a:r>
              <a:rPr lang="it-IT" sz="1600" dirty="0" err="1" smtClean="0"/>
              <a:t>defined</a:t>
            </a:r>
            <a:r>
              <a:rPr lang="it-IT" sz="1600" dirty="0" smtClean="0"/>
              <a:t> in </a:t>
            </a:r>
            <a:r>
              <a:rPr lang="it-IT" sz="1600" dirty="0" err="1" smtClean="0"/>
              <a:t>terms</a:t>
            </a:r>
            <a:r>
              <a:rPr lang="it-IT" sz="1600" dirty="0" smtClean="0"/>
              <a:t> of </a:t>
            </a:r>
            <a:r>
              <a:rPr lang="it-IT" sz="1600" dirty="0" err="1" smtClean="0"/>
              <a:t>m</a:t>
            </a:r>
            <a:r>
              <a:rPr lang="it-IT" sz="1600" baseline="-25000" dirty="0" err="1" smtClean="0"/>
              <a:t>H</a:t>
            </a:r>
            <a:r>
              <a:rPr lang="it-IT" sz="1600" dirty="0" smtClean="0"/>
              <a:t> and </a:t>
            </a:r>
            <a:r>
              <a:rPr lang="it-IT" sz="1600" dirty="0" err="1" smtClean="0"/>
              <a:t>treating</a:t>
            </a:r>
            <a:r>
              <a:rPr lang="it-IT" sz="1600" dirty="0" smtClean="0"/>
              <a:t> </a:t>
            </a:r>
            <a:r>
              <a:rPr lang="it-IT" sz="1600" dirty="0" err="1" smtClean="0">
                <a:latin typeface="Symbol" pitchFamily="18" charset="2"/>
              </a:rPr>
              <a:t>m</a:t>
            </a:r>
            <a:r>
              <a:rPr lang="it-IT" sz="1600" baseline="-25000" dirty="0" err="1" smtClean="0">
                <a:latin typeface="Symbol" pitchFamily="18" charset="2"/>
              </a:rPr>
              <a:t>gg</a:t>
            </a:r>
            <a:r>
              <a:rPr lang="it-IT" sz="1600" dirty="0" smtClean="0"/>
              <a:t> and </a:t>
            </a:r>
            <a:r>
              <a:rPr lang="it-IT" sz="1600" dirty="0" smtClean="0">
                <a:latin typeface="Symbol" pitchFamily="18" charset="2"/>
              </a:rPr>
              <a:t>m</a:t>
            </a:r>
            <a:r>
              <a:rPr lang="it-IT" sz="1600" baseline="-25000" dirty="0" smtClean="0"/>
              <a:t>4l</a:t>
            </a:r>
            <a:r>
              <a:rPr lang="it-IT" sz="1600" dirty="0" smtClean="0"/>
              <a:t> </a:t>
            </a:r>
            <a:r>
              <a:rPr lang="it-IT" sz="1600" dirty="0" err="1" smtClean="0"/>
              <a:t>as</a:t>
            </a:r>
            <a:r>
              <a:rPr lang="it-IT" sz="1600" dirty="0" smtClean="0"/>
              <a:t> </a:t>
            </a:r>
            <a:r>
              <a:rPr lang="it-IT" sz="1600" dirty="0" err="1" smtClean="0"/>
              <a:t>independent</a:t>
            </a:r>
            <a:r>
              <a:rPr lang="it-IT" sz="1600" dirty="0" smtClean="0"/>
              <a:t> </a:t>
            </a:r>
            <a:r>
              <a:rPr lang="it-IT" sz="1600" dirty="0" err="1" smtClean="0"/>
              <a:t>nuisance</a:t>
            </a:r>
            <a:r>
              <a:rPr lang="it-IT" sz="1600" dirty="0" smtClean="0"/>
              <a:t> </a:t>
            </a:r>
            <a:r>
              <a:rPr lang="it-IT" sz="1600" dirty="0" err="1" smtClean="0"/>
              <a:t>parameters</a:t>
            </a:r>
            <a:endParaRPr lang="it-IT" sz="1400" dirty="0">
              <a:sym typeface="Wingdings" pitchFamily="2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212976"/>
            <a:ext cx="3951416" cy="282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1187624" y="6258798"/>
            <a:ext cx="7848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7030A0"/>
                </a:solidFill>
              </a:rPr>
              <a:t>Shown at LHCP this week for first time; paper to be submitted shortly</a:t>
            </a:r>
            <a:endParaRPr lang="en-US" sz="16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Beyond SM </a:t>
            </a:r>
            <a:r>
              <a:rPr lang="it-IT" dirty="0" err="1" smtClean="0"/>
              <a:t>Higgs</a:t>
            </a:r>
            <a:r>
              <a:rPr lang="it-IT" dirty="0" smtClean="0"/>
              <a:t> </a:t>
            </a:r>
            <a:r>
              <a:rPr lang="it-IT" dirty="0" err="1" smtClean="0"/>
              <a:t>searches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964488" cy="553627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Search </a:t>
            </a:r>
            <a:r>
              <a:rPr lang="en-US" sz="1800" dirty="0"/>
              <a:t>for resonant </a:t>
            </a:r>
            <a:r>
              <a:rPr lang="en-US" sz="1800" dirty="0" smtClean="0"/>
              <a:t>(</a:t>
            </a:r>
            <a:r>
              <a:rPr lang="en-US" sz="1800" dirty="0" err="1" smtClean="0">
                <a:solidFill>
                  <a:srgbClr val="00B050"/>
                </a:solidFill>
              </a:rPr>
              <a:t>X</a:t>
            </a:r>
            <a:r>
              <a:rPr lang="en-US" sz="1800" dirty="0" err="1" smtClean="0">
                <a:solidFill>
                  <a:srgbClr val="00B050"/>
                </a:solidFill>
                <a:sym typeface="Wingdings" pitchFamily="2" charset="2"/>
              </a:rPr>
              <a:t>hh</a:t>
            </a:r>
            <a:r>
              <a:rPr lang="en-US" sz="1800" dirty="0" smtClean="0">
                <a:sym typeface="Wingdings" pitchFamily="2" charset="2"/>
              </a:rPr>
              <a:t>) </a:t>
            </a:r>
            <a:r>
              <a:rPr lang="en-US" sz="1800" dirty="0" smtClean="0"/>
              <a:t>and </a:t>
            </a:r>
            <a:r>
              <a:rPr lang="en-US" sz="1800" dirty="0"/>
              <a:t>non-resonant </a:t>
            </a:r>
            <a:r>
              <a:rPr lang="en-US" sz="1800" dirty="0" smtClean="0"/>
              <a:t>Higgs </a:t>
            </a:r>
            <a:r>
              <a:rPr lang="en-US" sz="1800" dirty="0"/>
              <a:t>pair production </a:t>
            </a:r>
            <a:r>
              <a:rPr lang="en-US" sz="1800" dirty="0" smtClean="0"/>
              <a:t> </a:t>
            </a:r>
            <a:r>
              <a:rPr lang="en-US" sz="1800" b="1" dirty="0" smtClean="0"/>
              <a:t>in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</a:rPr>
              <a:t>γγbb</a:t>
            </a:r>
            <a:endParaRPr lang="en-US" sz="1800" b="1" dirty="0" smtClean="0">
              <a:solidFill>
                <a:srgbClr val="00B050"/>
              </a:solidFill>
            </a:endParaRPr>
          </a:p>
          <a:p>
            <a:pPr lvl="1"/>
            <a:r>
              <a:rPr lang="it-IT" sz="1500" dirty="0" smtClean="0">
                <a:solidFill>
                  <a:schemeClr val="tx1"/>
                </a:solidFill>
              </a:rPr>
              <a:t>X </a:t>
            </a:r>
            <a:r>
              <a:rPr lang="it-IT" sz="1500" dirty="0" err="1" smtClean="0">
                <a:solidFill>
                  <a:schemeClr val="tx1"/>
                </a:solidFill>
              </a:rPr>
              <a:t>could</a:t>
            </a:r>
            <a:r>
              <a:rPr lang="it-IT" sz="1500" dirty="0" smtClean="0">
                <a:solidFill>
                  <a:schemeClr val="tx1"/>
                </a:solidFill>
              </a:rPr>
              <a:t> be </a:t>
            </a:r>
            <a:r>
              <a:rPr lang="it-IT" sz="1500" dirty="0" err="1" smtClean="0">
                <a:solidFill>
                  <a:schemeClr val="tx1"/>
                </a:solidFill>
              </a:rPr>
              <a:t>heavy</a:t>
            </a:r>
            <a:r>
              <a:rPr lang="it-IT" sz="1500" dirty="0" smtClean="0">
                <a:solidFill>
                  <a:schemeClr val="tx1"/>
                </a:solidFill>
              </a:rPr>
              <a:t> </a:t>
            </a:r>
            <a:r>
              <a:rPr lang="it-IT" sz="1500" dirty="0" err="1" smtClean="0">
                <a:solidFill>
                  <a:schemeClr val="tx1"/>
                </a:solidFill>
              </a:rPr>
              <a:t>Higgs</a:t>
            </a:r>
            <a:r>
              <a:rPr lang="it-IT" sz="1500" dirty="0" smtClean="0">
                <a:solidFill>
                  <a:schemeClr val="tx1"/>
                </a:solidFill>
              </a:rPr>
              <a:t> in 2HD </a:t>
            </a:r>
            <a:r>
              <a:rPr lang="it-IT" sz="1500" dirty="0" err="1">
                <a:solidFill>
                  <a:schemeClr val="tx1"/>
                </a:solidFill>
              </a:rPr>
              <a:t>M</a:t>
            </a:r>
            <a:r>
              <a:rPr lang="it-IT" sz="1500" dirty="0" err="1" smtClean="0">
                <a:solidFill>
                  <a:schemeClr val="tx1"/>
                </a:solidFill>
              </a:rPr>
              <a:t>odels</a:t>
            </a:r>
            <a:endParaRPr lang="it-IT" sz="1500" dirty="0" smtClean="0">
              <a:solidFill>
                <a:schemeClr val="tx1"/>
              </a:solidFill>
            </a:endParaRPr>
          </a:p>
          <a:p>
            <a:pPr lvl="1"/>
            <a:r>
              <a:rPr lang="en-US" sz="1500" dirty="0" smtClean="0">
                <a:solidFill>
                  <a:schemeClr val="tx1"/>
                </a:solidFill>
              </a:rPr>
              <a:t>Non resonant: </a:t>
            </a:r>
            <a:r>
              <a:rPr lang="en-US" sz="1500" b="1" dirty="0" smtClean="0">
                <a:solidFill>
                  <a:srgbClr val="00B050"/>
                </a:solidFill>
              </a:rPr>
              <a:t>SM </a:t>
            </a:r>
            <a:r>
              <a:rPr lang="en-US" sz="1500" b="1" dirty="0" err="1" smtClean="0">
                <a:solidFill>
                  <a:srgbClr val="00B050"/>
                </a:solidFill>
              </a:rPr>
              <a:t>hh</a:t>
            </a:r>
            <a:r>
              <a:rPr lang="en-US" sz="1500" b="1" dirty="0" smtClean="0">
                <a:solidFill>
                  <a:srgbClr val="00B050"/>
                </a:solidFill>
              </a:rPr>
              <a:t> production  </a:t>
            </a:r>
            <a:r>
              <a:rPr lang="en-US" sz="1500" dirty="0" smtClean="0">
                <a:solidFill>
                  <a:schemeClr val="tx1"/>
                </a:solidFill>
              </a:rPr>
              <a:t>NLO </a:t>
            </a:r>
            <a:r>
              <a:rPr lang="en-US" sz="1500" dirty="0" err="1" smtClean="0">
                <a:solidFill>
                  <a:schemeClr val="tx1"/>
                </a:solidFill>
              </a:rPr>
              <a:t>xsect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=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9.22 </a:t>
            </a:r>
            <a:r>
              <a:rPr lang="en-US" sz="1500" dirty="0" smtClean="0">
                <a:solidFill>
                  <a:schemeClr val="tx1"/>
                </a:solidFill>
              </a:rPr>
              <a:t>fb 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includes interference between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trilinear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Higgs couplings and box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diagrams)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AutoShape 2" descr="https://atlas.web.cern.ch/Atlas/GROUPS/PHYSICS/PAPERS/HIGG-2013-29/fig_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https://atlas.web.cern.ch/Atlas/GROUPS/PHYSICS/PAPERS/HIGG-2013-29/fig_01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44824"/>
            <a:ext cx="3023121" cy="256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30040"/>
            <a:ext cx="3082138" cy="260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6695529" y="1844824"/>
            <a:ext cx="248498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C00000"/>
                </a:solidFill>
              </a:rPr>
              <a:t>95% CL </a:t>
            </a:r>
            <a:r>
              <a:rPr lang="it-IT" sz="1600" dirty="0" err="1" smtClean="0">
                <a:solidFill>
                  <a:srgbClr val="C00000"/>
                </a:solidFill>
              </a:rPr>
              <a:t>upper</a:t>
            </a:r>
            <a:r>
              <a:rPr lang="it-IT" sz="1600" dirty="0" smtClean="0">
                <a:solidFill>
                  <a:srgbClr val="C00000"/>
                </a:solidFill>
              </a:rPr>
              <a:t> </a:t>
            </a:r>
            <a:r>
              <a:rPr lang="it-IT" sz="1600" dirty="0" err="1" smtClean="0">
                <a:solidFill>
                  <a:srgbClr val="C00000"/>
                </a:solidFill>
              </a:rPr>
              <a:t>limit</a:t>
            </a:r>
            <a:r>
              <a:rPr lang="it-IT" sz="1600" dirty="0" smtClean="0">
                <a:solidFill>
                  <a:srgbClr val="C00000"/>
                </a:solidFill>
              </a:rPr>
              <a:t> on </a:t>
            </a:r>
            <a:r>
              <a:rPr lang="it-IT" sz="1600" dirty="0" err="1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it-IT" sz="1600" dirty="0" err="1" smtClean="0">
                <a:solidFill>
                  <a:srgbClr val="C00000"/>
                </a:solidFill>
              </a:rPr>
              <a:t>xBR</a:t>
            </a:r>
            <a:r>
              <a:rPr lang="it-IT" sz="1600" dirty="0" smtClean="0">
                <a:solidFill>
                  <a:srgbClr val="C00000"/>
                </a:solidFill>
              </a:rPr>
              <a:t> of non-</a:t>
            </a:r>
            <a:r>
              <a:rPr lang="it-IT" sz="1600" dirty="0" err="1" smtClean="0">
                <a:solidFill>
                  <a:srgbClr val="C00000"/>
                </a:solidFill>
              </a:rPr>
              <a:t>resonant</a:t>
            </a:r>
            <a:r>
              <a:rPr lang="it-IT" sz="1600" dirty="0" smtClean="0">
                <a:solidFill>
                  <a:srgbClr val="C00000"/>
                </a:solidFill>
              </a:rPr>
              <a:t> production:</a:t>
            </a:r>
          </a:p>
          <a:p>
            <a:r>
              <a:rPr lang="it-IT" sz="1600" dirty="0" err="1" smtClean="0"/>
              <a:t>Obs</a:t>
            </a:r>
            <a:r>
              <a:rPr lang="it-IT" sz="1600" dirty="0" smtClean="0"/>
              <a:t>: 2.2pb </a:t>
            </a:r>
          </a:p>
          <a:p>
            <a:r>
              <a:rPr lang="it-IT" sz="1600" dirty="0" smtClean="0"/>
              <a:t>(</a:t>
            </a:r>
            <a:r>
              <a:rPr lang="it-IT" sz="1600" dirty="0" err="1"/>
              <a:t>E</a:t>
            </a:r>
            <a:r>
              <a:rPr lang="it-IT" sz="1600" dirty="0" err="1" smtClean="0"/>
              <a:t>xp</a:t>
            </a:r>
            <a:r>
              <a:rPr lang="it-IT" sz="1600" dirty="0" smtClean="0"/>
              <a:t>: 1.0</a:t>
            </a:r>
            <a:r>
              <a:rPr lang="it-IT" sz="1600" baseline="30000" dirty="0" smtClean="0"/>
              <a:t>+0.6</a:t>
            </a:r>
            <a:r>
              <a:rPr lang="it-IT" sz="1600" baseline="-25000" dirty="0" smtClean="0"/>
              <a:t>-0.3</a:t>
            </a:r>
            <a:r>
              <a:rPr lang="it-IT" sz="1600" dirty="0" smtClean="0"/>
              <a:t>pb)</a:t>
            </a:r>
          </a:p>
          <a:p>
            <a:endParaRPr lang="it-IT" sz="1600" dirty="0"/>
          </a:p>
          <a:p>
            <a:r>
              <a:rPr lang="it-IT" sz="1600" dirty="0" smtClean="0">
                <a:solidFill>
                  <a:srgbClr val="C00000"/>
                </a:solidFill>
              </a:rPr>
              <a:t>Limit for </a:t>
            </a:r>
            <a:r>
              <a:rPr lang="it-IT" sz="1600" dirty="0" err="1" smtClean="0">
                <a:solidFill>
                  <a:srgbClr val="C00000"/>
                </a:solidFill>
              </a:rPr>
              <a:t>narrow</a:t>
            </a:r>
            <a:r>
              <a:rPr lang="it-IT" sz="1600" dirty="0" smtClean="0">
                <a:solidFill>
                  <a:srgbClr val="C00000"/>
                </a:solidFill>
              </a:rPr>
              <a:t> </a:t>
            </a:r>
            <a:r>
              <a:rPr lang="it-IT" sz="1600" dirty="0" err="1" smtClean="0">
                <a:solidFill>
                  <a:srgbClr val="C00000"/>
                </a:solidFill>
              </a:rPr>
              <a:t>resonance</a:t>
            </a:r>
            <a:r>
              <a:rPr lang="it-IT" sz="1600" dirty="0" smtClean="0">
                <a:solidFill>
                  <a:srgbClr val="C00000"/>
                </a:solidFill>
              </a:rPr>
              <a:t>: </a:t>
            </a:r>
          </a:p>
          <a:p>
            <a:r>
              <a:rPr lang="it-IT" sz="1600" dirty="0" smtClean="0"/>
              <a:t>0.8 – 3.5 </a:t>
            </a:r>
            <a:r>
              <a:rPr lang="it-IT" sz="1600" dirty="0" err="1" smtClean="0"/>
              <a:t>pb</a:t>
            </a:r>
            <a:r>
              <a:rPr lang="it-IT" sz="1600" dirty="0" smtClean="0"/>
              <a:t> </a:t>
            </a:r>
            <a:r>
              <a:rPr lang="it-IT" sz="1600" dirty="0" err="1" smtClean="0"/>
              <a:t>as</a:t>
            </a:r>
            <a:r>
              <a:rPr lang="it-IT" sz="1600" dirty="0" smtClean="0"/>
              <a:t> </a:t>
            </a:r>
            <a:r>
              <a:rPr lang="it-IT" sz="1600" dirty="0" err="1" smtClean="0"/>
              <a:t>function</a:t>
            </a:r>
            <a:r>
              <a:rPr lang="it-IT" sz="1600" dirty="0" smtClean="0"/>
              <a:t> of </a:t>
            </a:r>
            <a:r>
              <a:rPr lang="it-IT" sz="1600" dirty="0" err="1" smtClean="0"/>
              <a:t>its</a:t>
            </a:r>
            <a:r>
              <a:rPr lang="it-IT" sz="1600" dirty="0" smtClean="0"/>
              <a:t> mass </a:t>
            </a:r>
          </a:p>
          <a:p>
            <a:endParaRPr lang="it-IT" sz="1600" i="1" dirty="0" smtClean="0"/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81128"/>
            <a:ext cx="5004048" cy="205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Connettore 1 13"/>
          <p:cNvCxnSpPr/>
          <p:nvPr/>
        </p:nvCxnSpPr>
        <p:spPr>
          <a:xfrm>
            <a:off x="251520" y="4509120"/>
            <a:ext cx="8836025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contenuto 5"/>
          <p:cNvSpPr txBox="1">
            <a:spLocks/>
          </p:cNvSpPr>
          <p:nvPr/>
        </p:nvSpPr>
        <p:spPr>
          <a:xfrm>
            <a:off x="179512" y="4817696"/>
            <a:ext cx="4104456" cy="163564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Search in low/high </a:t>
            </a:r>
            <a:r>
              <a:rPr lang="en-US" sz="1800" b="1" dirty="0" err="1" smtClean="0">
                <a:solidFill>
                  <a:srgbClr val="00B050"/>
                </a:solidFill>
              </a:rPr>
              <a:t>γγ</a:t>
            </a:r>
            <a:r>
              <a:rPr lang="en-US" sz="1800" b="1" dirty="0" smtClean="0">
                <a:solidFill>
                  <a:srgbClr val="00B050"/>
                </a:solidFill>
              </a:rPr>
              <a:t> mass </a:t>
            </a:r>
            <a:endParaRPr lang="en-US" sz="1800" dirty="0" smtClean="0"/>
          </a:p>
          <a:p>
            <a:pPr lvl="1"/>
            <a:r>
              <a:rPr lang="it-IT" sz="1400" dirty="0" err="1" smtClean="0">
                <a:solidFill>
                  <a:schemeClr val="tx1"/>
                </a:solidFill>
              </a:rPr>
              <a:t>Explore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region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between</a:t>
            </a:r>
            <a:r>
              <a:rPr lang="it-IT" sz="1400" dirty="0" smtClean="0">
                <a:solidFill>
                  <a:schemeClr val="tx1"/>
                </a:solidFill>
              </a:rPr>
              <a:t> 65 and 600 </a:t>
            </a:r>
            <a:r>
              <a:rPr lang="it-IT" sz="1400" dirty="0" err="1" smtClean="0">
                <a:solidFill>
                  <a:schemeClr val="tx1"/>
                </a:solidFill>
              </a:rPr>
              <a:t>GeV</a:t>
            </a:r>
            <a:endParaRPr lang="it-IT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SM Higgs production treated as background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Model-independent </a:t>
            </a:r>
            <a:r>
              <a:rPr lang="en-US" sz="1400" dirty="0">
                <a:solidFill>
                  <a:schemeClr val="tx1"/>
                </a:solidFill>
              </a:rPr>
              <a:t>limit at the 95% </a:t>
            </a:r>
            <a:r>
              <a:rPr lang="en-US" sz="1400" dirty="0" smtClean="0">
                <a:solidFill>
                  <a:schemeClr val="tx1"/>
                </a:solidFill>
              </a:rPr>
              <a:t>CL on the production </a:t>
            </a:r>
            <a:r>
              <a:rPr lang="en-US" sz="1400" dirty="0">
                <a:solidFill>
                  <a:schemeClr val="tx1"/>
                </a:solidFill>
              </a:rPr>
              <a:t>cross-section </a:t>
            </a:r>
            <a:r>
              <a:rPr lang="en-US" sz="1400" dirty="0" smtClean="0">
                <a:solidFill>
                  <a:schemeClr val="tx1"/>
                </a:solidFill>
              </a:rPr>
              <a:t>x BR(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γγ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  <a:r>
              <a:rPr lang="en-US" sz="1400" dirty="0" smtClean="0">
                <a:solidFill>
                  <a:schemeClr val="tx1"/>
                </a:solidFill>
              </a:rPr>
              <a:t>  in </a:t>
            </a:r>
            <a:r>
              <a:rPr lang="en-US" sz="1400" dirty="0">
                <a:solidFill>
                  <a:schemeClr val="tx1"/>
                </a:solidFill>
              </a:rPr>
              <a:t>a </a:t>
            </a:r>
            <a:r>
              <a:rPr lang="en-US" sz="1400" dirty="0" err="1">
                <a:solidFill>
                  <a:schemeClr val="tx1"/>
                </a:solidFill>
              </a:rPr>
              <a:t>ﬁducial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volume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84168" y="0"/>
            <a:ext cx="3419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7030A0"/>
                </a:solidFill>
              </a:rPr>
              <a:t>Shown at LHCP this week for first time; paper to be submitted shortly</a:t>
            </a:r>
            <a:endParaRPr lang="en-US" sz="1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SUSY </a:t>
            </a:r>
            <a:r>
              <a:rPr lang="it-IT" dirty="0" err="1" smtClean="0"/>
              <a:t>searches</a:t>
            </a:r>
            <a:r>
              <a:rPr lang="it-IT" dirty="0" smtClean="0"/>
              <a:t>: </a:t>
            </a:r>
            <a:r>
              <a:rPr lang="it-IT" dirty="0"/>
              <a:t>s</a:t>
            </a:r>
            <a:r>
              <a:rPr lang="it-IT" dirty="0" smtClean="0"/>
              <a:t>trong production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5688632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b="1" dirty="0" smtClean="0">
                <a:solidFill>
                  <a:srgbClr val="00B050"/>
                </a:solidFill>
              </a:rPr>
              <a:t>Several new results on searches for SUSY strong production: gluinos, squarks including top squarks </a:t>
            </a:r>
            <a:endParaRPr lang="en-US" sz="1800" b="1" dirty="0">
              <a:solidFill>
                <a:srgbClr val="00B05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06028" y="1556792"/>
            <a:ext cx="381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 same sign leptons (e/mu) + </a:t>
            </a:r>
            <a:r>
              <a:rPr lang="en-US" dirty="0" smtClean="0"/>
              <a:t>(b-) jets </a:t>
            </a:r>
            <a:r>
              <a:rPr lang="en-US" dirty="0"/>
              <a:t>(/ 3-leptons + (b-)jets). </a:t>
            </a:r>
          </a:p>
        </p:txBody>
      </p:sp>
      <p:pic>
        <p:nvPicPr>
          <p:cNvPr id="13316" name="Picture 4" descr="Login to SVN by clicking on a link be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29546"/>
            <a:ext cx="1506683" cy="1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7"/>
          <p:cNvSpPr txBox="1"/>
          <p:nvPr/>
        </p:nvSpPr>
        <p:spPr>
          <a:xfrm>
            <a:off x="147651" y="3718773"/>
            <a:ext cx="4754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leptons, 2-6 jets +Missing E</a:t>
            </a:r>
            <a:r>
              <a:rPr lang="en-US" baseline="-25000" dirty="0" smtClean="0"/>
              <a:t>T </a:t>
            </a:r>
            <a:r>
              <a:rPr lang="en-US" dirty="0" smtClean="0">
                <a:sym typeface="Wingdings" pitchFamily="2" charset="2"/>
              </a:rPr>
              <a:t> several SR</a:t>
            </a:r>
            <a:endParaRPr lang="en-US" dirty="0" smtClean="0"/>
          </a:p>
          <a:p>
            <a:r>
              <a:rPr lang="en-US" dirty="0" smtClean="0"/>
              <a:t>targeting many strong production scenarios.</a:t>
            </a:r>
            <a:endParaRPr lang="en-US" dirty="0"/>
          </a:p>
        </p:txBody>
      </p:sp>
      <p:pic>
        <p:nvPicPr>
          <p:cNvPr id="16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9005" y="4878288"/>
            <a:ext cx="1423035" cy="1143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3203848" y="6002124"/>
            <a:ext cx="1990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Background estimate from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control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regions.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323528" y="2258869"/>
            <a:ext cx="22322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Background estimate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mostly data-driven</a:t>
            </a:r>
          </a:p>
          <a:p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Several interpretations</a:t>
            </a: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gluino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pair production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Connettore 1 11"/>
          <p:cNvCxnSpPr/>
          <p:nvPr/>
        </p:nvCxnSpPr>
        <p:spPr>
          <a:xfrm>
            <a:off x="261480" y="3717032"/>
            <a:ext cx="8616590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0640" y="692696"/>
            <a:ext cx="3131840" cy="299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4363788"/>
            <a:ext cx="2880320" cy="223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810409"/>
            <a:ext cx="3995936" cy="273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3347864" y="4365105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Example: </a:t>
            </a:r>
            <a:r>
              <a:rPr lang="en-US" sz="1400" dirty="0" err="1" smtClean="0"/>
              <a:t>squark</a:t>
            </a:r>
            <a:r>
              <a:rPr lang="en-US" sz="1400" dirty="0" smtClean="0"/>
              <a:t> pair production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7160765" y="3645024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7"/>
              </a:rPr>
              <a:t>arXiv:1405.7875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79512" y="1259468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 </a:t>
            </a:r>
            <a:r>
              <a:rPr lang="en-US" b="1" u="sng" dirty="0" smtClean="0">
                <a:hlinkClick r:id="rId8"/>
              </a:rPr>
              <a:t>arXiv:1404.2500</a:t>
            </a:r>
            <a:endParaRPr lang="en-US" dirty="0"/>
          </a:p>
        </p:txBody>
      </p:sp>
      <p:pic>
        <p:nvPicPr>
          <p:cNvPr id="1030" name="Picture 6" descr="https://atlas.web.cern.ch/Atlas/GROUPS/PHYSICS/SUSY/FeynmanGraphs/gogo-WWWWbbbbN1N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3968" y="2204864"/>
            <a:ext cx="1644149" cy="1347663"/>
          </a:xfrm>
          <a:prstGeom prst="rect">
            <a:avLst/>
          </a:prstGeom>
          <a:noFill/>
        </p:spPr>
      </p:pic>
      <p:cxnSp>
        <p:nvCxnSpPr>
          <p:cNvPr id="28" name="Straight Arrow Connector 27"/>
          <p:cNvCxnSpPr>
            <a:stCxn id="7" idx="3"/>
          </p:cNvCxnSpPr>
          <p:nvPr/>
        </p:nvCxnSpPr>
        <p:spPr>
          <a:xfrm>
            <a:off x="4016526" y="1879958"/>
            <a:ext cx="3219770" cy="684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2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325" y="3645024"/>
            <a:ext cx="426667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990600"/>
          </a:xfrm>
        </p:spPr>
        <p:txBody>
          <a:bodyPr/>
          <a:lstStyle/>
          <a:p>
            <a:r>
              <a:rPr lang="en-US" dirty="0" smtClean="0"/>
              <a:t>SUSY searches: top </a:t>
            </a:r>
            <a:r>
              <a:rPr lang="en-US" dirty="0" err="1" smtClean="0"/>
              <a:t>squarks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445" y="692696"/>
            <a:ext cx="6197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2-lepton (e/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) + b-jet: targets different mass hierarchies.</a:t>
            </a:r>
          </a:p>
          <a:p>
            <a:r>
              <a:rPr lang="en-US" dirty="0" smtClean="0"/>
              <a:t>Uses M</a:t>
            </a:r>
            <a:r>
              <a:rPr lang="en-US" baseline="-25000" dirty="0" smtClean="0"/>
              <a:t>T2</a:t>
            </a:r>
            <a:r>
              <a:rPr lang="en-US" dirty="0" smtClean="0"/>
              <a:t> variable to suppress the background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445" y="1535425"/>
            <a:ext cx="1964149" cy="1609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68095" y="1340768"/>
            <a:ext cx="2815926" cy="2211061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823735" y="3284984"/>
            <a:ext cx="19561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5"/>
              </a:rPr>
              <a:t>ATLAS-CONF-2014-014</a:t>
            </a:r>
            <a:endParaRPr lang="en-US" sz="1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07504" y="3284984"/>
            <a:ext cx="1819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bg1">
                    <a:lumMod val="50000"/>
                  </a:schemeClr>
                </a:solidFill>
              </a:rPr>
              <a:t>OR </a:t>
            </a:r>
            <a:r>
              <a:rPr lang="it-IT" sz="1600" i="1" dirty="0" err="1" smtClean="0">
                <a:solidFill>
                  <a:schemeClr val="bg1">
                    <a:lumMod val="50000"/>
                  </a:schemeClr>
                </a:solidFill>
              </a:rPr>
              <a:t>decay</a:t>
            </a:r>
            <a:r>
              <a:rPr lang="it-IT" sz="1600" i="1" dirty="0" smtClean="0">
                <a:solidFill>
                  <a:schemeClr val="bg1">
                    <a:lumMod val="50000"/>
                  </a:schemeClr>
                </a:solidFill>
              </a:rPr>
              <a:t> via </a:t>
            </a:r>
            <a:r>
              <a:rPr lang="it-IT" sz="1600" i="1" dirty="0" err="1" smtClean="0">
                <a:solidFill>
                  <a:schemeClr val="bg1">
                    <a:lumMod val="50000"/>
                  </a:schemeClr>
                </a:solidFill>
              </a:rPr>
              <a:t>stau</a:t>
            </a:r>
            <a:endParaRPr 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https://atlas.web.cern.ch/Atlas/GROUPS/PHYSICS/PAPERS/SUSY-2013-19/.thumb_fig_1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053" y="1268760"/>
            <a:ext cx="3168352" cy="221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Connettore 1 22"/>
          <p:cNvCxnSpPr/>
          <p:nvPr/>
        </p:nvCxnSpPr>
        <p:spPr>
          <a:xfrm>
            <a:off x="261480" y="3573016"/>
            <a:ext cx="861659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22" name="TextBox 21"/>
          <p:cNvSpPr txBox="1"/>
          <p:nvPr/>
        </p:nvSpPr>
        <p:spPr>
          <a:xfrm>
            <a:off x="251520" y="3641273"/>
            <a:ext cx="4625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leptons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4/5/6 jets </a:t>
            </a:r>
            <a:r>
              <a:rPr lang="en-US" dirty="0" smtClean="0"/>
              <a:t>+ Missing E</a:t>
            </a:r>
            <a:r>
              <a:rPr lang="en-US" baseline="-25000" dirty="0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: sensitive to various scenarios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837237" y="620688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7"/>
              </a:rPr>
              <a:t>arXiv:1403.4853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68099" y="6289575"/>
            <a:ext cx="52679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rgbClr val="7030A0"/>
                </a:solidFill>
              </a:rPr>
              <a:t>Shown </a:t>
            </a:r>
            <a:r>
              <a:rPr lang="en-US" sz="1400" b="1" i="1" dirty="0" smtClean="0">
                <a:solidFill>
                  <a:srgbClr val="7030A0"/>
                </a:solidFill>
              </a:rPr>
              <a:t>TODAY for </a:t>
            </a:r>
            <a:r>
              <a:rPr lang="en-US" sz="1400" b="1" i="1" dirty="0" smtClean="0">
                <a:solidFill>
                  <a:srgbClr val="7030A0"/>
                </a:solidFill>
              </a:rPr>
              <a:t>first time</a:t>
            </a:r>
            <a:r>
              <a:rPr lang="en-US" sz="1400" i="1" dirty="0" smtClean="0">
                <a:solidFill>
                  <a:srgbClr val="7030A0"/>
                </a:solidFill>
              </a:rPr>
              <a:t>; paper to be submitted shortly</a:t>
            </a:r>
            <a:endParaRPr lang="en-US" sz="1400" i="1" dirty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45" y="4287604"/>
            <a:ext cx="2829795" cy="2035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82655"/>
            <a:ext cx="1516371" cy="122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8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SUSY Searches: Electroweak production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564904"/>
            <a:ext cx="1538538" cy="12379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1052736"/>
            <a:ext cx="4384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2-lepton (</a:t>
            </a:r>
            <a:r>
              <a:rPr lang="en-US" dirty="0" err="1" smtClean="0"/>
              <a:t>e,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smtClean="0"/>
              <a:t>) – many interpretations. </a:t>
            </a:r>
            <a:endParaRPr lang="en-US" dirty="0"/>
          </a:p>
          <a:p>
            <a:r>
              <a:rPr lang="en-US" dirty="0" smtClean="0"/>
              <a:t>(a) </a:t>
            </a:r>
            <a:r>
              <a:rPr lang="en-US" dirty="0"/>
              <a:t>E</a:t>
            </a:r>
            <a:r>
              <a:rPr lang="en-US" dirty="0" smtClean="0"/>
              <a:t>xclusion of </a:t>
            </a:r>
            <a:r>
              <a:rPr lang="en-US" dirty="0" err="1" smtClean="0"/>
              <a:t>chargino</a:t>
            </a:r>
            <a:r>
              <a:rPr lang="en-US" dirty="0" smtClean="0"/>
              <a:t> pair production decaying via W’s (b)combined </a:t>
            </a:r>
            <a:r>
              <a:rPr lang="en-US" dirty="0" err="1" smtClean="0"/>
              <a:t>chargino-neutralino</a:t>
            </a:r>
            <a:r>
              <a:rPr lang="en-US" dirty="0" smtClean="0"/>
              <a:t> exclusion in WZ final states 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3" y="3624203"/>
            <a:ext cx="3168352" cy="29011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8445" y="5308131"/>
            <a:ext cx="1055363" cy="8571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1587" y="1126485"/>
            <a:ext cx="4423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4-lepton (</a:t>
            </a:r>
            <a:r>
              <a:rPr lang="en-US" dirty="0" err="1" smtClean="0"/>
              <a:t>e,</a:t>
            </a:r>
            <a:r>
              <a:rPr lang="en-US" dirty="0" err="1" smtClean="0">
                <a:latin typeface="Symbol" pitchFamily="18" charset="2"/>
              </a:rPr>
              <a:t>m,t</a:t>
            </a:r>
            <a:r>
              <a:rPr lang="en-US" dirty="0" smtClean="0"/>
              <a:t>) – many interpretations (R-parity violating and EWK scenarios).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1819801" y="3555532"/>
            <a:ext cx="5361971" cy="158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147692" y="755412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1405.5086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4598900" y="764704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1403.4853</a:t>
            </a:r>
            <a:endParaRPr lang="en-US" dirty="0"/>
          </a:p>
        </p:txBody>
      </p:sp>
      <p:pic>
        <p:nvPicPr>
          <p:cNvPr id="2050" name="Picture 2" descr="https://atlas.web.cern.ch/Atlas/GROUPS/PHYSICS/PAPERS/SUSY-2013-11/.thumb_fig_01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36467"/>
            <a:ext cx="1569241" cy="125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tlas.web.cern.ch/Atlas/GROUPS/PHYSICS/PAPERS/SUSY-2013-11/.thumb_fig_06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516" y="2219470"/>
            <a:ext cx="2618772" cy="200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7786713" y="245017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5149727" y="585200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2054" name="Picture 6" descr="https://atlas.web.cern.ch/Atlas/GROUPS/PHYSICS/PAPERS/SUSY-2013-11/.thumb_figaux_5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705" y="4149080"/>
            <a:ext cx="2664296" cy="242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tlas.web.cern.ch/Atlas/GROUPS/PHYSICS/PAPERS/SUSY-2013-13/.thumb_fig_05c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04365"/>
            <a:ext cx="2496212" cy="177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212223" y="2204864"/>
            <a:ext cx="1903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Example</a:t>
            </a:r>
            <a:r>
              <a:rPr lang="it-IT" dirty="0" smtClean="0"/>
              <a:t> of SR with 1</a:t>
            </a:r>
            <a:r>
              <a:rPr lang="it-IT" dirty="0" smtClean="0">
                <a:latin typeface="Symbol" pitchFamily="18" charset="2"/>
              </a:rPr>
              <a:t>t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5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190" y="990020"/>
            <a:ext cx="3688788" cy="265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Searches</a:t>
            </a:r>
            <a:r>
              <a:rPr lang="it-IT" dirty="0" smtClean="0"/>
              <a:t> in </a:t>
            </a:r>
            <a:r>
              <a:rPr lang="it-IT" dirty="0" err="1" smtClean="0"/>
              <a:t>dilepton</a:t>
            </a:r>
            <a:r>
              <a:rPr lang="it-IT" dirty="0" smtClean="0"/>
              <a:t> </a:t>
            </a:r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states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773048"/>
            <a:ext cx="8748464" cy="5536272"/>
          </a:xfrm>
        </p:spPr>
        <p:txBody>
          <a:bodyPr/>
          <a:lstStyle/>
          <a:p>
            <a:r>
              <a:rPr lang="it-IT" dirty="0" err="1" smtClean="0"/>
              <a:t>Resonant</a:t>
            </a:r>
            <a:r>
              <a:rPr lang="it-IT" dirty="0" smtClean="0"/>
              <a:t> </a:t>
            </a:r>
            <a:r>
              <a:rPr lang="it-IT" dirty="0" err="1" smtClean="0"/>
              <a:t>dilepton</a:t>
            </a:r>
            <a:r>
              <a:rPr lang="it-IT" dirty="0" smtClean="0"/>
              <a:t> production</a:t>
            </a:r>
          </a:p>
          <a:p>
            <a:pPr lvl="1"/>
            <a:r>
              <a:rPr lang="it-IT" dirty="0" err="1" smtClean="0"/>
              <a:t>ee,</a:t>
            </a:r>
            <a:r>
              <a:rPr lang="it-IT" dirty="0" err="1" smtClean="0">
                <a:latin typeface="Symbol" pitchFamily="18" charset="2"/>
              </a:rPr>
              <a:t>mm</a:t>
            </a:r>
            <a:endParaRPr lang="it-IT" dirty="0" smtClean="0">
              <a:latin typeface="Symbol" pitchFamily="18" charset="2"/>
            </a:endParaRPr>
          </a:p>
          <a:p>
            <a:pPr lvl="1"/>
            <a:endParaRPr lang="it-IT" dirty="0">
              <a:latin typeface="Symbol" pitchFamily="18" charset="2"/>
            </a:endParaRPr>
          </a:p>
          <a:p>
            <a:pPr lvl="1"/>
            <a:endParaRPr lang="it-IT" dirty="0" smtClean="0">
              <a:latin typeface="Symbol" pitchFamily="18" charset="2"/>
            </a:endParaRPr>
          </a:p>
          <a:p>
            <a:pPr lvl="1"/>
            <a:endParaRPr lang="it-IT" dirty="0">
              <a:latin typeface="Symbol" pitchFamily="18" charset="2"/>
            </a:endParaRPr>
          </a:p>
          <a:p>
            <a:pPr lvl="1"/>
            <a:endParaRPr lang="it-IT" dirty="0" smtClean="0">
              <a:latin typeface="Symbol" pitchFamily="18" charset="2"/>
            </a:endParaRPr>
          </a:p>
          <a:p>
            <a:pPr lvl="1"/>
            <a:endParaRPr lang="it-IT" dirty="0">
              <a:latin typeface="Symbol" pitchFamily="18" charset="2"/>
            </a:endParaRPr>
          </a:p>
          <a:p>
            <a:r>
              <a:rPr lang="it-IT" dirty="0" smtClean="0">
                <a:latin typeface="+mj-lt"/>
              </a:rPr>
              <a:t>Non </a:t>
            </a:r>
            <a:r>
              <a:rPr lang="it-IT" dirty="0" err="1" smtClean="0">
                <a:latin typeface="+mj-lt"/>
              </a:rPr>
              <a:t>resonant</a:t>
            </a:r>
            <a:r>
              <a:rPr lang="it-IT" dirty="0" smtClean="0">
                <a:latin typeface="+mj-lt"/>
              </a:rPr>
              <a:t> </a:t>
            </a:r>
            <a:r>
              <a:rPr lang="it-IT" dirty="0" err="1" smtClean="0">
                <a:latin typeface="+mj-lt"/>
              </a:rPr>
              <a:t>dilepton</a:t>
            </a:r>
            <a:r>
              <a:rPr lang="it-IT" dirty="0" smtClean="0">
                <a:latin typeface="+mj-lt"/>
              </a:rPr>
              <a:t> production</a:t>
            </a:r>
            <a:endParaRPr lang="en-US" dirty="0">
              <a:latin typeface="+mj-lt"/>
            </a:endParaRPr>
          </a:p>
        </p:txBody>
      </p:sp>
      <p:pic>
        <p:nvPicPr>
          <p:cNvPr id="1026" name="Picture 2" descr="https://atlas.web.cern.ch/Atlas/GROUPS/PHYSICS/PAPERS/EXOT-2012-23/.thumb_fig_02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6" y="1340768"/>
            <a:ext cx="345638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7053261" y="620688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hlinkClick r:id="rId4"/>
              </a:rPr>
              <a:t>arXiv:1405.4123</a:t>
            </a:r>
            <a:endParaRPr lang="en-US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-324544" y="4732689"/>
            <a:ext cx="2069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Use also the </a:t>
            </a:r>
            <a:r>
              <a:rPr lang="en-US" i="1" dirty="0" err="1" smtClean="0"/>
              <a:t>ll</a:t>
            </a:r>
            <a:r>
              <a:rPr lang="en-US" i="1" dirty="0" smtClean="0"/>
              <a:t> </a:t>
            </a:r>
            <a:r>
              <a:rPr lang="en-US" dirty="0" smtClean="0"/>
              <a:t>decay angle, </a:t>
            </a:r>
            <a:r>
              <a:rPr lang="en-US" dirty="0" err="1" smtClean="0"/>
              <a:t>cos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588224" y="4431883"/>
            <a:ext cx="25202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Lower </a:t>
            </a:r>
            <a:r>
              <a:rPr lang="it-IT" dirty="0" err="1" smtClean="0"/>
              <a:t>limits</a:t>
            </a:r>
            <a:r>
              <a:rPr lang="it-IT" dirty="0" smtClean="0"/>
              <a:t> on: </a:t>
            </a:r>
          </a:p>
          <a:p>
            <a:endParaRPr lang="it-IT" dirty="0"/>
          </a:p>
          <a:p>
            <a:r>
              <a:rPr lang="it-IT" sz="1600" dirty="0"/>
              <a:t>S</a:t>
            </a:r>
            <a:r>
              <a:rPr lang="it-IT" sz="1600" dirty="0" smtClean="0"/>
              <a:t>cale for </a:t>
            </a:r>
            <a:r>
              <a:rPr lang="it-IT" sz="1600" dirty="0" err="1" smtClean="0"/>
              <a:t>Contact</a:t>
            </a:r>
            <a:r>
              <a:rPr lang="it-IT" sz="1600" dirty="0" smtClean="0"/>
              <a:t> </a:t>
            </a:r>
            <a:r>
              <a:rPr lang="it-IT" sz="1600" dirty="0" err="1" smtClean="0"/>
              <a:t>Interaction</a:t>
            </a:r>
            <a:r>
              <a:rPr lang="it-IT" sz="1600" dirty="0" smtClean="0"/>
              <a:t>: </a:t>
            </a:r>
            <a:r>
              <a:rPr lang="it-IT" sz="1600" dirty="0" smtClean="0">
                <a:latin typeface="Symbol" pitchFamily="18" charset="2"/>
              </a:rPr>
              <a:t>L</a:t>
            </a:r>
            <a:r>
              <a:rPr lang="it-IT" sz="1600" dirty="0" smtClean="0"/>
              <a:t>&gt;26.3 </a:t>
            </a:r>
            <a:r>
              <a:rPr lang="it-IT" sz="1600" dirty="0" err="1" smtClean="0"/>
              <a:t>TeV</a:t>
            </a:r>
            <a:r>
              <a:rPr lang="it-IT" sz="1600" dirty="0" smtClean="0"/>
              <a:t> </a:t>
            </a:r>
          </a:p>
          <a:p>
            <a:endParaRPr lang="it-IT" sz="1600" dirty="0" smtClean="0"/>
          </a:p>
          <a:p>
            <a:r>
              <a:rPr lang="it-IT" sz="1600" dirty="0" smtClean="0"/>
              <a:t>Large Extra </a:t>
            </a:r>
            <a:r>
              <a:rPr lang="it-IT" sz="1600" dirty="0" err="1" smtClean="0"/>
              <a:t>Dimension</a:t>
            </a:r>
            <a:r>
              <a:rPr lang="it-IT" sz="1600" dirty="0" smtClean="0"/>
              <a:t>: </a:t>
            </a:r>
            <a:r>
              <a:rPr lang="it-IT" sz="1600" dirty="0" err="1" smtClean="0"/>
              <a:t>Ms</a:t>
            </a:r>
            <a:r>
              <a:rPr lang="it-IT" sz="1600" dirty="0" smtClean="0"/>
              <a:t>&gt;6.1 </a:t>
            </a:r>
            <a:r>
              <a:rPr lang="it-IT" sz="1600" dirty="0" err="1" smtClean="0"/>
              <a:t>TeV</a:t>
            </a:r>
            <a:r>
              <a:rPr lang="it-IT" sz="1600" dirty="0" smtClean="0"/>
              <a:t> for n=3 ADD </a:t>
            </a:r>
            <a:endParaRPr lang="en-US" sz="1600" dirty="0"/>
          </a:p>
        </p:txBody>
      </p:sp>
      <p:cxnSp>
        <p:nvCxnSpPr>
          <p:cNvPr id="20" name="Connettore 1 19"/>
          <p:cNvCxnSpPr/>
          <p:nvPr/>
        </p:nvCxnSpPr>
        <p:spPr>
          <a:xfrm>
            <a:off x="261480" y="3717032"/>
            <a:ext cx="861659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221088"/>
            <a:ext cx="2592288" cy="221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0373" y="4221088"/>
            <a:ext cx="2447851" cy="20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6569154" y="3717032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ATLAS-CONF-2014-030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0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6100519"/>
            <a:ext cx="9124574" cy="568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1133287" y="2726432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 err="1" smtClean="0"/>
              <a:t>Towards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Run</a:t>
            </a:r>
            <a:r>
              <a:rPr lang="it-IT" sz="4000" b="1" dirty="0" smtClean="0"/>
              <a:t> 2</a:t>
            </a:r>
            <a:br>
              <a:rPr lang="it-IT" sz="4000" b="1" dirty="0" smtClean="0"/>
            </a:br>
            <a:endParaRPr lang="en-US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7827568" y="6519624"/>
            <a:ext cx="2289048" cy="365760"/>
          </a:xfrm>
        </p:spPr>
        <p:txBody>
          <a:bodyPr/>
          <a:lstStyle/>
          <a:p>
            <a:r>
              <a:rPr lang="en-US" dirty="0" smtClean="0"/>
              <a:t>4/06/2014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403648" y="6519624"/>
            <a:ext cx="5000200" cy="313010"/>
          </a:xfrm>
        </p:spPr>
        <p:txBody>
          <a:bodyPr/>
          <a:lstStyle/>
          <a:p>
            <a:r>
              <a:rPr lang="en-US" dirty="0" smtClean="0"/>
              <a:t>Monica </a:t>
            </a:r>
            <a:r>
              <a:rPr lang="en-US" dirty="0" err="1" smtClean="0"/>
              <a:t>D'Onofrio</a:t>
            </a:r>
            <a:r>
              <a:rPr lang="en-US" dirty="0" smtClean="0"/>
              <a:t>, 118th Open LHCC Session</a:t>
            </a:r>
            <a:endParaRPr lang="it-IT" dirty="0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>
          <a:xfrm>
            <a:off x="179512" y="6519624"/>
            <a:ext cx="1981200" cy="365760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18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1026368" y="1862336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 err="1" smtClean="0"/>
              <a:t>Recent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Physics</a:t>
            </a:r>
            <a:r>
              <a:rPr lang="it-IT" sz="4000" b="1" dirty="0" smtClean="0"/>
              <a:t> </a:t>
            </a:r>
            <a:r>
              <a:rPr lang="it-IT" sz="4000" b="1" dirty="0" err="1" smtClean="0"/>
              <a:t>Highlights</a:t>
            </a:r>
            <a:r>
              <a:rPr lang="it-IT" sz="4000" b="1" dirty="0" smtClean="0"/>
              <a:t/>
            </a:r>
            <a:br>
              <a:rPr lang="it-IT" sz="4000" b="1" dirty="0" smtClean="0"/>
            </a:br>
            <a:endParaRPr lang="en-US" sz="2400" dirty="0"/>
          </a:p>
        </p:txBody>
      </p:sp>
      <p:sp>
        <p:nvSpPr>
          <p:cNvPr id="6" name="Rettangolo 5"/>
          <p:cNvSpPr/>
          <p:nvPr/>
        </p:nvSpPr>
        <p:spPr>
          <a:xfrm>
            <a:off x="323528" y="6165304"/>
            <a:ext cx="856895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>
          <a:xfrm>
            <a:off x="7755560" y="6519624"/>
            <a:ext cx="2289048" cy="365760"/>
          </a:xfrm>
        </p:spPr>
        <p:txBody>
          <a:bodyPr/>
          <a:lstStyle/>
          <a:p>
            <a:r>
              <a:rPr lang="en-US" smtClean="0"/>
              <a:t>4/06/2014</a:t>
            </a:r>
            <a:endParaRPr lang="it-IT" dirty="0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>
          <a:xfrm>
            <a:off x="1259632" y="6500366"/>
            <a:ext cx="5144216" cy="385018"/>
          </a:xfrm>
        </p:spPr>
        <p:txBody>
          <a:bodyPr/>
          <a:lstStyle/>
          <a:p>
            <a:r>
              <a:rPr lang="en-US" dirty="0" smtClean="0"/>
              <a:t>Monica </a:t>
            </a:r>
            <a:r>
              <a:rPr lang="en-US" dirty="0" err="1" smtClean="0"/>
              <a:t>D'Onofrio</a:t>
            </a:r>
            <a:r>
              <a:rPr lang="en-US" dirty="0" smtClean="0"/>
              <a:t>, 118th Open LHCC Session</a:t>
            </a:r>
            <a:endParaRPr lang="it-IT" dirty="0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>
          <a:xfrm>
            <a:off x="323528" y="6500366"/>
            <a:ext cx="1981200" cy="365760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651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IBL </a:t>
            </a:r>
            <a:r>
              <a:rPr lang="it-IT" dirty="0" err="1" smtClean="0"/>
              <a:t>insertion</a:t>
            </a:r>
            <a:r>
              <a:rPr lang="it-IT" dirty="0" smtClean="0"/>
              <a:t> and Pixel status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748464" cy="172819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IBL (</a:t>
            </a:r>
            <a:r>
              <a:rPr lang="en-US" sz="2400" dirty="0" smtClean="0"/>
              <a:t>new </a:t>
            </a:r>
            <a:r>
              <a:rPr lang="en-US" sz="2400" dirty="0"/>
              <a:t>inner pixel layer </a:t>
            </a:r>
            <a:r>
              <a:rPr lang="en-US" sz="2400" dirty="0" smtClean="0"/>
              <a:t>being </a:t>
            </a:r>
            <a:r>
              <a:rPr lang="en-US" sz="2400" dirty="0"/>
              <a:t>added during </a:t>
            </a:r>
            <a:r>
              <a:rPr lang="en-US" sz="2400" dirty="0" smtClean="0"/>
              <a:t>LS1) </a:t>
            </a:r>
            <a:r>
              <a:rPr lang="it-IT" sz="2400" dirty="0" err="1" smtClean="0"/>
              <a:t>completely</a:t>
            </a:r>
            <a:r>
              <a:rPr lang="it-IT" sz="2400" dirty="0" smtClean="0"/>
              <a:t> </a:t>
            </a:r>
            <a:r>
              <a:rPr lang="it-IT" sz="2400" dirty="0" err="1" smtClean="0"/>
              <a:t>inserted</a:t>
            </a:r>
            <a:r>
              <a:rPr lang="it-IT" sz="2400" dirty="0" smtClean="0"/>
              <a:t> on Wednesday </a:t>
            </a:r>
            <a:r>
              <a:rPr lang="it-IT" sz="2400" dirty="0" err="1" smtClean="0"/>
              <a:t>May</a:t>
            </a:r>
            <a:r>
              <a:rPr lang="it-IT" sz="2400" dirty="0" smtClean="0"/>
              <a:t> 7!</a:t>
            </a:r>
          </a:p>
          <a:p>
            <a:pPr lvl="1"/>
            <a:r>
              <a:rPr lang="it-IT" sz="2000" dirty="0" err="1" smtClean="0"/>
              <a:t>Smooth</a:t>
            </a:r>
            <a:r>
              <a:rPr lang="it-IT" sz="2000" dirty="0" smtClean="0"/>
              <a:t> </a:t>
            </a:r>
            <a:r>
              <a:rPr lang="it-IT" sz="2000" dirty="0" err="1" smtClean="0"/>
              <a:t>operations</a:t>
            </a:r>
            <a:r>
              <a:rPr lang="it-IT" sz="2000" dirty="0" smtClean="0"/>
              <a:t>, </a:t>
            </a:r>
            <a:r>
              <a:rPr lang="it-IT" sz="2000" dirty="0" err="1" smtClean="0"/>
              <a:t>followed</a:t>
            </a:r>
            <a:r>
              <a:rPr lang="it-IT" sz="2000" dirty="0" smtClean="0"/>
              <a:t> by </a:t>
            </a:r>
            <a:r>
              <a:rPr lang="it-IT" sz="2000" dirty="0" err="1" smtClean="0"/>
              <a:t>installation</a:t>
            </a:r>
            <a:r>
              <a:rPr lang="it-IT" sz="2000" dirty="0" smtClean="0"/>
              <a:t> of N</a:t>
            </a:r>
            <a:r>
              <a:rPr lang="it-IT" sz="2000" baseline="-25000" dirty="0" smtClean="0"/>
              <a:t>2</a:t>
            </a:r>
            <a:r>
              <a:rPr lang="it-IT" sz="2000" dirty="0" smtClean="0"/>
              <a:t> </a:t>
            </a:r>
            <a:r>
              <a:rPr lang="it-IT" sz="2000" dirty="0" err="1" smtClean="0"/>
              <a:t>lines</a:t>
            </a:r>
            <a:r>
              <a:rPr lang="it-IT" sz="2000" dirty="0"/>
              <a:t> </a:t>
            </a:r>
            <a:r>
              <a:rPr lang="it-IT" sz="2000" dirty="0" smtClean="0"/>
              <a:t>and f</a:t>
            </a:r>
            <a:r>
              <a:rPr lang="en-US" sz="2000" dirty="0" err="1" smtClean="0"/>
              <a:t>lushing</a:t>
            </a:r>
            <a:r>
              <a:rPr lang="en-US" sz="2000" dirty="0" smtClean="0"/>
              <a:t> in IBL sealed volume</a:t>
            </a:r>
          </a:p>
          <a:p>
            <a:pPr lvl="1"/>
            <a:endParaRPr lang="it-IT" sz="2000" dirty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  <a:p>
            <a:pPr marL="274320" lvl="1" indent="0">
              <a:buNone/>
            </a:pPr>
            <a:endParaRPr lang="en-US" sz="2000" dirty="0" smtClean="0"/>
          </a:p>
          <a:p>
            <a:pPr lvl="1"/>
            <a:endParaRPr lang="it-IT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3" y="2132856"/>
            <a:ext cx="2033015" cy="304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  <a:ex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61050"/>
            <a:ext cx="2377580" cy="15922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/>
          <a:extLst/>
        </p:spPr>
      </p:pic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20</a:t>
            </a:fld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2483768" y="2348880"/>
            <a:ext cx="3744416" cy="2592288"/>
            <a:chOff x="4167336" y="2316900"/>
            <a:chExt cx="3645024" cy="2408244"/>
          </a:xfrm>
        </p:grpSpPr>
        <p:sp>
          <p:nvSpPr>
            <p:cNvPr id="16" name="Rettangolo arrotondato 15"/>
            <p:cNvSpPr/>
            <p:nvPr/>
          </p:nvSpPr>
          <p:spPr>
            <a:xfrm>
              <a:off x="4167336" y="2316900"/>
              <a:ext cx="3645024" cy="2408244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4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4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6" descr="http://perneg.web.cern.ch/perneg/IBL070514/html/content/images/large/DSC04607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66728" y="2397673"/>
              <a:ext cx="3429000" cy="2287143"/>
            </a:xfrm>
            <a:prstGeom prst="rect">
              <a:avLst/>
            </a:prstGeom>
            <a:noFill/>
          </p:spPr>
        </p:pic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6264696" y="2640490"/>
            <a:ext cx="2915816" cy="158059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i="1" dirty="0" smtClean="0">
                <a:solidFill>
                  <a:srgbClr val="0070C0"/>
                </a:solidFill>
              </a:rPr>
              <a:t>In addition: </a:t>
            </a:r>
          </a:p>
          <a:p>
            <a:r>
              <a:rPr lang="en-US" sz="1800" dirty="0" smtClean="0"/>
              <a:t>Pixel detector reconnected  and cooling restarted </a:t>
            </a:r>
          </a:p>
          <a:p>
            <a:pPr lvl="1"/>
            <a:r>
              <a:rPr lang="it-IT" sz="1500" dirty="0" err="1" smtClean="0">
                <a:solidFill>
                  <a:schemeClr val="tx1"/>
                </a:solidFill>
              </a:rPr>
              <a:t>All</a:t>
            </a:r>
            <a:r>
              <a:rPr lang="it-IT" sz="1500" dirty="0" smtClean="0">
                <a:solidFill>
                  <a:schemeClr val="tx1"/>
                </a:solidFill>
              </a:rPr>
              <a:t> 82 Pixel </a:t>
            </a:r>
            <a:r>
              <a:rPr lang="it-IT" sz="1500" dirty="0" err="1" smtClean="0">
                <a:solidFill>
                  <a:schemeClr val="tx1"/>
                </a:solidFill>
              </a:rPr>
              <a:t>loops</a:t>
            </a:r>
            <a:r>
              <a:rPr lang="it-IT" sz="1500" dirty="0" smtClean="0">
                <a:solidFill>
                  <a:schemeClr val="tx1"/>
                </a:solidFill>
              </a:rPr>
              <a:t> </a:t>
            </a:r>
            <a:r>
              <a:rPr lang="it-IT" sz="1500" dirty="0" err="1" smtClean="0">
                <a:solidFill>
                  <a:schemeClr val="tx1"/>
                </a:solidFill>
              </a:rPr>
              <a:t>operated</a:t>
            </a:r>
            <a:r>
              <a:rPr lang="it-IT" sz="1500" dirty="0" smtClean="0">
                <a:solidFill>
                  <a:schemeClr val="tx1"/>
                </a:solidFill>
              </a:rPr>
              <a:t> </a:t>
            </a:r>
            <a:r>
              <a:rPr lang="it-IT" sz="1500" dirty="0" err="1" smtClean="0">
                <a:solidFill>
                  <a:schemeClr val="tx1"/>
                </a:solidFill>
              </a:rPr>
              <a:t>successfully</a:t>
            </a:r>
            <a:endParaRPr lang="en-US" sz="1500" dirty="0" smtClean="0">
              <a:solidFill>
                <a:schemeClr val="tx1"/>
              </a:solidFill>
            </a:endParaRPr>
          </a:p>
          <a:p>
            <a:endParaRPr lang="en-US" sz="20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51725" y="5157192"/>
            <a:ext cx="5920475" cy="120774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i="1" dirty="0" smtClean="0">
                <a:solidFill>
                  <a:srgbClr val="00B050"/>
                </a:solidFill>
              </a:rPr>
              <a:t>On-going:</a:t>
            </a:r>
            <a:r>
              <a:rPr lang="en-US" sz="2000" b="1" dirty="0" smtClean="0"/>
              <a:t> </a:t>
            </a:r>
          </a:p>
          <a:p>
            <a:r>
              <a:rPr lang="it-IT" sz="1800" dirty="0" smtClean="0"/>
              <a:t>IBL service </a:t>
            </a:r>
            <a:r>
              <a:rPr lang="it-IT" sz="1800" dirty="0" err="1" smtClean="0"/>
              <a:t>connections</a:t>
            </a:r>
            <a:endParaRPr lang="en-US" sz="1800" dirty="0" smtClean="0"/>
          </a:p>
          <a:p>
            <a:r>
              <a:rPr lang="en-US" sz="1800" dirty="0" smtClean="0"/>
              <a:t>Further extensive cooling trials in </a:t>
            </a:r>
            <a:r>
              <a:rPr lang="en-US" sz="1800" b="1" dirty="0" smtClean="0"/>
              <a:t>July</a:t>
            </a:r>
            <a:r>
              <a:rPr lang="en-US" sz="1800" dirty="0" smtClean="0"/>
              <a:t> for IBL, Pixel and SCT systems</a:t>
            </a:r>
            <a:endParaRPr lang="en-US" sz="1800" dirty="0" smtClean="0">
              <a:solidFill>
                <a:srgbClr val="660066"/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18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54" y="692696"/>
            <a:ext cx="440055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M-weeks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395536" y="773048"/>
            <a:ext cx="4464496" cy="56802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Milestone </a:t>
            </a:r>
            <a:r>
              <a:rPr lang="en-US" b="1" dirty="0" smtClean="0"/>
              <a:t>weeks:</a:t>
            </a:r>
            <a:endParaRPr lang="en-US" b="1" dirty="0"/>
          </a:p>
          <a:p>
            <a:pPr lvl="1"/>
            <a:r>
              <a:rPr lang="en-US" dirty="0" smtClean="0"/>
              <a:t>get </a:t>
            </a:r>
            <a:r>
              <a:rPr lang="en-US" dirty="0"/>
              <a:t>all sub detectors up and </a:t>
            </a:r>
            <a:r>
              <a:rPr lang="en-US" dirty="0" smtClean="0"/>
              <a:t>running for </a:t>
            </a:r>
            <a:r>
              <a:rPr lang="en-US" dirty="0"/>
              <a:t>Run-2</a:t>
            </a:r>
          </a:p>
          <a:p>
            <a:pPr lvl="1"/>
            <a:r>
              <a:rPr lang="en-US" dirty="0" smtClean="0"/>
              <a:t>6 </a:t>
            </a:r>
            <a:r>
              <a:rPr lang="en-US" dirty="0"/>
              <a:t>milestone weeks </a:t>
            </a:r>
            <a:r>
              <a:rPr lang="en-US" dirty="0" smtClean="0"/>
              <a:t>foreseen until </a:t>
            </a:r>
            <a:r>
              <a:rPr lang="en-US" dirty="0"/>
              <a:t>October 2014</a:t>
            </a:r>
          </a:p>
          <a:p>
            <a:r>
              <a:rPr lang="en-US" dirty="0" smtClean="0"/>
              <a:t>Since last LHCC meeting: two more M-weeks completed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M3 (just two weeks ago):</a:t>
            </a:r>
          </a:p>
          <a:p>
            <a:r>
              <a:rPr lang="en-US" sz="2500" dirty="0"/>
              <a:t>Huge progress on all </a:t>
            </a:r>
            <a:r>
              <a:rPr lang="en-US" sz="2500" dirty="0" smtClean="0"/>
              <a:t>systems!</a:t>
            </a:r>
            <a:endParaRPr lang="en-US" sz="2500" dirty="0"/>
          </a:p>
          <a:p>
            <a:r>
              <a:rPr lang="en-US" sz="2500" dirty="0"/>
              <a:t>Could run with combined system at 100+ kHz level-1 rate using random </a:t>
            </a:r>
            <a:r>
              <a:rPr lang="en-US" sz="2500" dirty="0" smtClean="0"/>
              <a:t>triggers </a:t>
            </a:r>
          </a:p>
          <a:p>
            <a:r>
              <a:rPr lang="en-US" sz="2500" dirty="0" smtClean="0">
                <a:solidFill>
                  <a:srgbClr val="0070C0"/>
                </a:solidFill>
              </a:rPr>
              <a:t>Overnight </a:t>
            </a:r>
            <a:r>
              <a:rPr lang="en-US" sz="2500" dirty="0">
                <a:solidFill>
                  <a:srgbClr val="0070C0"/>
                </a:solidFill>
              </a:rPr>
              <a:t>Cosmic Trigger</a:t>
            </a:r>
            <a:r>
              <a:rPr lang="en-US" sz="2500" dirty="0"/>
              <a:t> Run TRT Fast OR + RPC + MDT (HV nominal) and CSC (~side A HV nominal</a:t>
            </a:r>
            <a:r>
              <a:rPr lang="en-US" sz="2500" dirty="0" smtClean="0"/>
              <a:t>)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Rettangolo arrotondato 7"/>
          <p:cNvSpPr/>
          <p:nvPr/>
        </p:nvSpPr>
        <p:spPr>
          <a:xfrm>
            <a:off x="5940152" y="548680"/>
            <a:ext cx="1296144" cy="56886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6650652" y="6237312"/>
            <a:ext cx="2529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rgbClr val="00B050"/>
                </a:solidFill>
              </a:rPr>
              <a:t>Cosmic</a:t>
            </a:r>
            <a:r>
              <a:rPr lang="it-IT" sz="1600" i="1" dirty="0" smtClean="0">
                <a:solidFill>
                  <a:srgbClr val="00B050"/>
                </a:solidFill>
              </a:rPr>
              <a:t> </a:t>
            </a:r>
            <a:r>
              <a:rPr lang="it-IT" sz="1600" i="1" dirty="0" err="1" smtClean="0">
                <a:solidFill>
                  <a:srgbClr val="00B050"/>
                </a:solidFill>
              </a:rPr>
              <a:t>run</a:t>
            </a:r>
            <a:r>
              <a:rPr lang="it-IT" sz="1600" i="1" dirty="0" smtClean="0">
                <a:solidFill>
                  <a:srgbClr val="00B050"/>
                </a:solidFill>
              </a:rPr>
              <a:t> </a:t>
            </a:r>
            <a:r>
              <a:rPr lang="it-IT" sz="1600" i="1" dirty="0" err="1" smtClean="0">
                <a:solidFill>
                  <a:srgbClr val="00B050"/>
                </a:solidFill>
              </a:rPr>
              <a:t>Nov</a:t>
            </a:r>
            <a:r>
              <a:rPr lang="it-IT" sz="1600" i="1" dirty="0" smtClean="0">
                <a:solidFill>
                  <a:srgbClr val="00B050"/>
                </a:solidFill>
              </a:rPr>
              <a:t> 24-Dec 5 </a:t>
            </a:r>
            <a:endParaRPr lang="en-US" sz="16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busy ATLAS Control Room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16" y="968222"/>
            <a:ext cx="7620000" cy="334327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/>
          <a:stretch/>
        </p:blipFill>
        <p:spPr>
          <a:xfrm>
            <a:off x="263047" y="3301830"/>
            <a:ext cx="5461348" cy="317016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85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8"/>
          <p:cNvGrpSpPr/>
          <p:nvPr/>
        </p:nvGrpSpPr>
        <p:grpSpPr>
          <a:xfrm>
            <a:off x="5580112" y="899077"/>
            <a:ext cx="3096344" cy="2601931"/>
            <a:chOff x="6536679" y="4292637"/>
            <a:chExt cx="2507113" cy="2085970"/>
          </a:xfrm>
        </p:grpSpPr>
        <p:sp>
          <p:nvSpPr>
            <p:cNvPr id="11" name="Block Arc 7"/>
            <p:cNvSpPr/>
            <p:nvPr/>
          </p:nvSpPr>
          <p:spPr>
            <a:xfrm rot="5400000">
              <a:off x="6653022" y="4287253"/>
              <a:ext cx="2085970" cy="2096738"/>
            </a:xfrm>
            <a:prstGeom prst="blockArc">
              <a:avLst>
                <a:gd name="adj1" fmla="val 10097222"/>
                <a:gd name="adj2" fmla="val 11662234"/>
                <a:gd name="adj3" fmla="val 38442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Picture 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6679" y="4336239"/>
              <a:ext cx="2507113" cy="191417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M3 Participating Components and Runs 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908720"/>
            <a:ext cx="4920416" cy="20162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Include  BCM, TRT, CSC, MDT , TGC and  RPC (new in M3!): 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627063" lvl="1" indent="-288925">
              <a:tabLst>
                <a:tab pos="627063" algn="l"/>
              </a:tabLst>
            </a:pPr>
            <a:r>
              <a:rPr lang="it-IT" sz="1800" dirty="0" err="1" smtClean="0"/>
              <a:t>Tested</a:t>
            </a:r>
            <a:r>
              <a:rPr lang="it-IT" sz="1800" dirty="0" smtClean="0"/>
              <a:t> with </a:t>
            </a:r>
            <a:r>
              <a:rPr lang="en-US" sz="1800" dirty="0" smtClean="0"/>
              <a:t>100</a:t>
            </a:r>
            <a:r>
              <a:rPr lang="en-US" sz="1800" dirty="0"/>
              <a:t>+ kHz level-1 </a:t>
            </a:r>
            <a:r>
              <a:rPr lang="en-US" sz="1800" dirty="0" smtClean="0"/>
              <a:t>rate</a:t>
            </a:r>
          </a:p>
          <a:p>
            <a:pPr marL="627063" lvl="1" indent="-288925">
              <a:tabLst>
                <a:tab pos="627063" algn="l"/>
              </a:tabLst>
            </a:pPr>
            <a:r>
              <a:rPr lang="it-IT" sz="1800" dirty="0" smtClean="0"/>
              <a:t>Sector 5 A  RPC </a:t>
            </a:r>
            <a:r>
              <a:rPr lang="it-IT" sz="1800" dirty="0" err="1" smtClean="0"/>
              <a:t>providing</a:t>
            </a:r>
            <a:r>
              <a:rPr lang="it-IT" sz="1800" dirty="0" smtClean="0"/>
              <a:t> trigger </a:t>
            </a:r>
            <a:endParaRPr lang="en-US" sz="1600" dirty="0" smtClean="0"/>
          </a:p>
          <a:p>
            <a:endParaRPr lang="en-US" sz="2000" dirty="0" smtClean="0"/>
          </a:p>
        </p:txBody>
      </p:sp>
      <p:sp>
        <p:nvSpPr>
          <p:cNvPr id="8" name="Rettangolo 7"/>
          <p:cNvSpPr/>
          <p:nvPr/>
        </p:nvSpPr>
        <p:spPr>
          <a:xfrm>
            <a:off x="4283968" y="5445224"/>
            <a:ext cx="1775936" cy="108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2536" y="2824944"/>
            <a:ext cx="7847856" cy="10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C00000"/>
                </a:solidFill>
              </a:rPr>
              <a:t>Also include HLT (New in M3!):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For the first time in ATLAS partition since Run 1!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352743" indent="-288925">
              <a:tabLst>
                <a:tab pos="627063" algn="l"/>
              </a:tabLst>
            </a:pP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3" name="CasellaDiTesto 12"/>
          <p:cNvSpPr txBox="1"/>
          <p:nvPr/>
        </p:nvSpPr>
        <p:spPr>
          <a:xfrm>
            <a:off x="1115616" y="3667671"/>
            <a:ext cx="3265766" cy="7694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b="1" u="sng" dirty="0" smtClean="0"/>
              <a:t>M3 Menu:</a:t>
            </a:r>
          </a:p>
          <a:p>
            <a:r>
              <a:rPr lang="it-IT" sz="1400" b="1" dirty="0" smtClean="0"/>
              <a:t>LVL1</a:t>
            </a:r>
            <a:r>
              <a:rPr lang="it-IT" sz="1400" dirty="0" smtClean="0"/>
              <a:t>: </a:t>
            </a:r>
            <a:r>
              <a:rPr lang="it-IT" sz="1400" dirty="0" err="1" smtClean="0"/>
              <a:t>latest</a:t>
            </a:r>
            <a:r>
              <a:rPr lang="it-IT" sz="1400" dirty="0" smtClean="0"/>
              <a:t> </a:t>
            </a:r>
            <a:r>
              <a:rPr lang="it-IT" sz="1400" dirty="0" err="1" smtClean="0"/>
              <a:t>Run</a:t>
            </a:r>
            <a:r>
              <a:rPr lang="it-IT" sz="1400" dirty="0" smtClean="0"/>
              <a:t> 1 </a:t>
            </a:r>
            <a:r>
              <a:rPr lang="it-IT" sz="1400" dirty="0" err="1" smtClean="0"/>
              <a:t>Physics</a:t>
            </a:r>
            <a:r>
              <a:rPr lang="it-IT" sz="1400" dirty="0" smtClean="0"/>
              <a:t> menu</a:t>
            </a:r>
          </a:p>
          <a:p>
            <a:r>
              <a:rPr lang="it-IT" sz="1400" b="1" dirty="0" smtClean="0"/>
              <a:t>HLT</a:t>
            </a:r>
            <a:r>
              <a:rPr lang="it-IT" sz="1400" dirty="0" smtClean="0"/>
              <a:t>: </a:t>
            </a:r>
            <a:r>
              <a:rPr lang="it-IT" sz="1400" dirty="0" err="1" smtClean="0"/>
              <a:t>basic</a:t>
            </a:r>
            <a:r>
              <a:rPr lang="it-IT" sz="1400" dirty="0" smtClean="0"/>
              <a:t> L1 </a:t>
            </a:r>
            <a:r>
              <a:rPr lang="it-IT" sz="1400" dirty="0" err="1" smtClean="0"/>
              <a:t>streamers</a:t>
            </a:r>
            <a:r>
              <a:rPr lang="it-IT" sz="1400" dirty="0" smtClean="0"/>
              <a:t> (e.g. L1_TRT)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572000" y="3861048"/>
            <a:ext cx="31662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i="1" dirty="0"/>
              <a:t>Basic </a:t>
            </a:r>
            <a:r>
              <a:rPr lang="it-IT" sz="1600" i="1" dirty="0" err="1"/>
              <a:t>algorithms</a:t>
            </a:r>
            <a:r>
              <a:rPr lang="it-IT" sz="1600" i="1" dirty="0"/>
              <a:t> </a:t>
            </a:r>
            <a:r>
              <a:rPr lang="it-IT" sz="1600" i="1" dirty="0" err="1"/>
              <a:t>expected</a:t>
            </a:r>
            <a:r>
              <a:rPr lang="it-IT" sz="1600" i="1" dirty="0"/>
              <a:t> in M4</a:t>
            </a:r>
            <a:endParaRPr lang="en-US" sz="1600" i="1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539552" y="4984140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Cosmic Run </a:t>
            </a:r>
            <a:r>
              <a:rPr lang="en-US" sz="2000" dirty="0" smtClean="0"/>
              <a:t>with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/>
              <a:t>a</a:t>
            </a:r>
            <a:r>
              <a:rPr lang="en-US" sz="2000" dirty="0" smtClean="0"/>
              <a:t>ll the above systems participating</a:t>
            </a:r>
            <a:endParaRPr lang="en-US" sz="2000" dirty="0"/>
          </a:p>
        </p:txBody>
      </p:sp>
      <p:sp>
        <p:nvSpPr>
          <p:cNvPr id="21" name="Rettangolo 20"/>
          <p:cNvSpPr/>
          <p:nvPr/>
        </p:nvSpPr>
        <p:spPr>
          <a:xfrm>
            <a:off x="4716016" y="4841865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Event Display </a:t>
            </a:r>
            <a:r>
              <a:rPr lang="en-US" sz="1600" dirty="0" smtClean="0"/>
              <a:t>and Monitoring</a:t>
            </a:r>
            <a:r>
              <a:rPr lang="en-US" sz="1600" dirty="0"/>
              <a:t> working at  Point1.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Tier0 processing of the data </a:t>
            </a:r>
            <a:r>
              <a:rPr lang="en-US" sz="1600" dirty="0" smtClean="0"/>
              <a:t>streamlined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Data Quality Web-displays </a:t>
            </a:r>
            <a:r>
              <a:rPr lang="en-US" sz="1600" dirty="0"/>
              <a:t>produced automatically for incoming </a:t>
            </a:r>
            <a:r>
              <a:rPr lang="en-US" sz="1600" dirty="0" smtClean="0"/>
              <a:t>data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39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Cosmics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ATLAS </a:t>
            </a:r>
            <a:r>
              <a:rPr lang="de-DE" dirty="0" err="1" smtClean="0"/>
              <a:t>again</a:t>
            </a:r>
            <a:r>
              <a:rPr lang="de-DE" dirty="0" smtClean="0"/>
              <a:t>! </a:t>
            </a:r>
            <a:endParaRPr lang="de-CH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5938" y="1109454"/>
            <a:ext cx="8794193" cy="519464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                                                      </a:t>
            </a:r>
            <a:r>
              <a:rPr lang="en-US" dirty="0" smtClean="0"/>
              <a:t>TRT Fast-OR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event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dirty="0" smtClean="0"/>
              <a:t>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RPC Trigger Event 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6" y="924788"/>
            <a:ext cx="5426325" cy="421811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72" y="1760641"/>
            <a:ext cx="4214402" cy="477192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095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preparation</a:t>
            </a:r>
            <a:r>
              <a:rPr lang="it-IT" dirty="0" smtClean="0"/>
              <a:t> for </a:t>
            </a:r>
            <a:r>
              <a:rPr lang="it-IT" dirty="0" err="1" smtClean="0"/>
              <a:t>Run</a:t>
            </a:r>
            <a:r>
              <a:rPr lang="it-IT" dirty="0" smtClean="0"/>
              <a:t> 2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90010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Detector consolidation and repair work </a:t>
            </a:r>
            <a:r>
              <a:rPr lang="en-US" sz="1800" b="1" dirty="0" smtClean="0">
                <a:solidFill>
                  <a:srgbClr val="00B050"/>
                </a:solidFill>
              </a:rPr>
              <a:t>ongoing</a:t>
            </a:r>
            <a:r>
              <a:rPr lang="en-US" sz="1800" b="1" dirty="0">
                <a:solidFill>
                  <a:srgbClr val="00B050"/>
                </a:solidFill>
              </a:rPr>
              <a:t>, e.g.</a:t>
            </a:r>
          </a:p>
          <a:p>
            <a:pPr lvl="1"/>
            <a:r>
              <a:rPr lang="en-US" sz="1600" b="1" dirty="0" err="1"/>
              <a:t>LAr</a:t>
            </a:r>
            <a:r>
              <a:rPr lang="en-US" sz="1800" dirty="0"/>
              <a:t> </a:t>
            </a:r>
            <a:r>
              <a:rPr lang="en-US" sz="1600" dirty="0"/>
              <a:t>low voltage power supplies being re-installed on the detector after capacitor replacements done at the company (Wiener)</a:t>
            </a:r>
          </a:p>
          <a:p>
            <a:pPr lvl="1"/>
            <a:r>
              <a:rPr lang="en-US" sz="1700" b="1" dirty="0" smtClean="0"/>
              <a:t>Tile</a:t>
            </a:r>
            <a:r>
              <a:rPr lang="en-US" sz="1700" dirty="0"/>
              <a:t>: replacement of LVPS and check of HV boards </a:t>
            </a:r>
            <a:r>
              <a:rPr lang="en-US" sz="1700" dirty="0" smtClean="0"/>
              <a:t>(235/256 drawers done)</a:t>
            </a:r>
            <a:endParaRPr lang="en-US" sz="1700" dirty="0"/>
          </a:p>
          <a:p>
            <a:pPr lvl="1"/>
            <a:r>
              <a:rPr lang="en-US" sz="1700" b="1" dirty="0" smtClean="0"/>
              <a:t>RPC</a:t>
            </a:r>
            <a:r>
              <a:rPr lang="en-US" sz="1700" dirty="0" smtClean="0"/>
              <a:t> </a:t>
            </a:r>
            <a:r>
              <a:rPr lang="en-US" sz="1700" dirty="0"/>
              <a:t>leak </a:t>
            </a:r>
            <a:r>
              <a:rPr lang="en-US" sz="1700" dirty="0" smtClean="0"/>
              <a:t>chasing: more than half done </a:t>
            </a:r>
            <a:endParaRPr lang="en-US" sz="1700" dirty="0"/>
          </a:p>
          <a:p>
            <a:pPr lvl="1"/>
            <a:r>
              <a:rPr lang="en-US" sz="1700" b="1" dirty="0" smtClean="0"/>
              <a:t>MDT/RPC</a:t>
            </a:r>
            <a:r>
              <a:rPr lang="en-US" sz="1700" dirty="0"/>
              <a:t>: new BME chambers installed 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New functionalities in run-2:</a:t>
            </a:r>
          </a:p>
          <a:p>
            <a:pPr lvl="1"/>
            <a:r>
              <a:rPr lang="en-US" sz="1600" dirty="0" smtClean="0"/>
              <a:t>1 </a:t>
            </a:r>
            <a:r>
              <a:rPr lang="en-US" sz="1600" dirty="0"/>
              <a:t>crate of new L1Calo input processor MCMs </a:t>
            </a:r>
            <a:r>
              <a:rPr lang="en-US" sz="1600" dirty="0" smtClean="0"/>
              <a:t>installed &amp; </a:t>
            </a:r>
            <a:r>
              <a:rPr lang="en-US" sz="1600" dirty="0"/>
              <a:t>under test</a:t>
            </a:r>
            <a:endParaRPr lang="en-US" sz="1600" dirty="0" smtClean="0"/>
          </a:p>
          <a:p>
            <a:pPr lvl="1"/>
            <a:r>
              <a:rPr lang="en-US" sz="1600" dirty="0" smtClean="0"/>
              <a:t>L1Topo </a:t>
            </a:r>
            <a:r>
              <a:rPr lang="en-US" sz="1600" dirty="0"/>
              <a:t>trigger on </a:t>
            </a:r>
            <a:r>
              <a:rPr lang="en-US" sz="1600" dirty="0" smtClean="0"/>
              <a:t>schedule </a:t>
            </a:r>
            <a:r>
              <a:rPr lang="en-US" sz="1600" dirty="0"/>
              <a:t>through </a:t>
            </a:r>
            <a:r>
              <a:rPr lang="en-US" sz="1600" dirty="0" smtClean="0"/>
              <a:t>production readiness review</a:t>
            </a:r>
            <a:endParaRPr lang="en-US" sz="1600" dirty="0"/>
          </a:p>
          <a:p>
            <a:pPr lvl="1"/>
            <a:r>
              <a:rPr lang="en-US" sz="1600" dirty="0" smtClean="0"/>
              <a:t>new </a:t>
            </a:r>
            <a:r>
              <a:rPr lang="en-US" sz="1600" dirty="0"/>
              <a:t>CSC ROD commissioning to start in </a:t>
            </a:r>
            <a:r>
              <a:rPr lang="en-US" sz="1600" dirty="0" smtClean="0"/>
              <a:t>June, to </a:t>
            </a:r>
            <a:r>
              <a:rPr lang="en-US" sz="1600" dirty="0"/>
              <a:t>go to 100 kHz L1 rate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Software and Analysis preparation:</a:t>
            </a:r>
          </a:p>
          <a:p>
            <a:pPr lvl="1"/>
            <a:r>
              <a:rPr lang="en-US" sz="1600" dirty="0" smtClean="0"/>
              <a:t>new </a:t>
            </a:r>
            <a:r>
              <a:rPr lang="en-US" sz="1600" dirty="0" err="1"/>
              <a:t>Geant</a:t>
            </a:r>
            <a:r>
              <a:rPr lang="en-US" sz="1600" dirty="0"/>
              <a:t> version (4.9.6) for simulation fully validated</a:t>
            </a:r>
          </a:p>
          <a:p>
            <a:pPr lvl="1"/>
            <a:r>
              <a:rPr lang="en-US" sz="1600" dirty="0" smtClean="0"/>
              <a:t>new </a:t>
            </a:r>
            <a:r>
              <a:rPr lang="en-US" sz="1600" dirty="0"/>
              <a:t>reconstruction software based on "</a:t>
            </a:r>
            <a:r>
              <a:rPr lang="en-US" sz="1600" dirty="0" err="1"/>
              <a:t>xAOD</a:t>
            </a:r>
            <a:r>
              <a:rPr lang="en-US" sz="1600" dirty="0"/>
              <a:t>" in final validation stage (format readable by both </a:t>
            </a:r>
            <a:r>
              <a:rPr lang="en-US" sz="1600" dirty="0" smtClean="0"/>
              <a:t>ROOT </a:t>
            </a:r>
            <a:r>
              <a:rPr lang="en-US" sz="1600" dirty="0"/>
              <a:t>and A</a:t>
            </a:r>
            <a:r>
              <a:rPr lang="en-US" sz="1600" dirty="0" smtClean="0"/>
              <a:t>thena</a:t>
            </a:r>
            <a:r>
              <a:rPr lang="en-US" sz="1600" dirty="0"/>
              <a:t>)</a:t>
            </a:r>
          </a:p>
          <a:p>
            <a:pPr lvl="1"/>
            <a:r>
              <a:rPr lang="en-US" sz="1600" dirty="0" smtClean="0"/>
              <a:t>tuning </a:t>
            </a:r>
            <a:r>
              <a:rPr lang="en-US" sz="1600" dirty="0"/>
              <a:t>of clustering for IBL layer ongoing</a:t>
            </a:r>
          </a:p>
          <a:p>
            <a:pPr lvl="1"/>
            <a:r>
              <a:rPr lang="en-US" sz="1600" dirty="0" smtClean="0"/>
              <a:t>major </a:t>
            </a:r>
            <a:r>
              <a:rPr lang="en-US" sz="1600" dirty="0"/>
              <a:t>improvements to grid-related software on track (ProdSys2, </a:t>
            </a:r>
            <a:r>
              <a:rPr lang="en-US" sz="1600" dirty="0" err="1"/>
              <a:t>Rucio</a:t>
            </a:r>
            <a:r>
              <a:rPr lang="en-US" sz="1600" dirty="0"/>
              <a:t>)</a:t>
            </a:r>
          </a:p>
          <a:p>
            <a:pPr lvl="1"/>
            <a:r>
              <a:rPr lang="en-US" sz="1600" dirty="0" smtClean="0"/>
              <a:t>tutorials </a:t>
            </a:r>
            <a:r>
              <a:rPr lang="en-US" sz="1600" dirty="0"/>
              <a:t>on new analysis model have started (and are fully booked!)</a:t>
            </a:r>
          </a:p>
          <a:p>
            <a:pPr marL="0" indent="0">
              <a:buNone/>
            </a:pPr>
            <a:r>
              <a:rPr lang="en-US" sz="1700" dirty="0"/>
              <a:t> </a:t>
            </a:r>
            <a:r>
              <a:rPr lang="en-US" sz="1700" b="1" dirty="0" smtClean="0"/>
              <a:t> </a:t>
            </a:r>
            <a:r>
              <a:rPr lang="en-US" sz="1700" b="1" dirty="0"/>
              <a:t>Major testing of new SW components and analysis model during the summer ("</a:t>
            </a:r>
            <a:r>
              <a:rPr lang="en-US" sz="1700" b="1" dirty="0">
                <a:solidFill>
                  <a:srgbClr val="FF0000"/>
                </a:solidFill>
              </a:rPr>
              <a:t>DC14</a:t>
            </a:r>
            <a:r>
              <a:rPr lang="en-US" sz="1700" b="1" dirty="0"/>
              <a:t>")</a:t>
            </a:r>
          </a:p>
          <a:p>
            <a:pPr marL="0" indent="0">
              <a:buNone/>
            </a:pPr>
            <a:endParaRPr lang="it-IT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8" name="Rettangolo 7"/>
          <p:cNvSpPr/>
          <p:nvPr/>
        </p:nvSpPr>
        <p:spPr>
          <a:xfrm>
            <a:off x="2843808" y="622802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See more detail in March LHCC talk (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Salzburger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86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251520" y="773048"/>
            <a:ext cx="8748464" cy="553627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Many new results released in the last few months based on heavy ions and proton-proton collisions! </a:t>
            </a:r>
          </a:p>
          <a:p>
            <a:pPr lvl="1"/>
            <a:r>
              <a:rPr lang="en-US" sz="2100" dirty="0" smtClean="0"/>
              <a:t>Emphasis on </a:t>
            </a:r>
            <a:r>
              <a:rPr lang="en-US" sz="2100" dirty="0" err="1" smtClean="0"/>
              <a:t>finalising</a:t>
            </a:r>
            <a:r>
              <a:rPr lang="en-US" sz="2100" dirty="0" smtClean="0"/>
              <a:t> Run-1 papers. </a:t>
            </a:r>
            <a:endParaRPr lang="it-IT" sz="2100" dirty="0" smtClean="0"/>
          </a:p>
          <a:p>
            <a:r>
              <a:rPr lang="it-IT" sz="2400" dirty="0" smtClean="0"/>
              <a:t>Re-</a:t>
            </a:r>
            <a:r>
              <a:rPr lang="it-IT" sz="2400" dirty="0" err="1" smtClean="0"/>
              <a:t>analysis</a:t>
            </a:r>
            <a:r>
              <a:rPr lang="it-IT" sz="2400" dirty="0" smtClean="0"/>
              <a:t> of 2011 and 2012 data </a:t>
            </a:r>
            <a:r>
              <a:rPr lang="it-IT" sz="2400" dirty="0" err="1" smtClean="0"/>
              <a:t>using</a:t>
            </a:r>
            <a:r>
              <a:rPr lang="it-IT" sz="2400" dirty="0" smtClean="0"/>
              <a:t> </a:t>
            </a:r>
            <a:r>
              <a:rPr lang="it-IT" sz="2400" dirty="0" err="1" smtClean="0"/>
              <a:t>improved</a:t>
            </a:r>
            <a:r>
              <a:rPr lang="it-IT" sz="2400" dirty="0" smtClean="0"/>
              <a:t> </a:t>
            </a:r>
            <a:r>
              <a:rPr lang="it-IT" sz="2400" dirty="0" err="1" smtClean="0"/>
              <a:t>energy</a:t>
            </a:r>
            <a:r>
              <a:rPr lang="it-IT" sz="2400" dirty="0" smtClean="0"/>
              <a:t> scale </a:t>
            </a:r>
            <a:r>
              <a:rPr lang="it-IT" sz="2400" dirty="0" err="1" smtClean="0"/>
              <a:t>calibration</a:t>
            </a:r>
            <a:r>
              <a:rPr lang="it-IT" sz="2400" dirty="0" smtClean="0"/>
              <a:t> </a:t>
            </a:r>
            <a:r>
              <a:rPr lang="en-US" sz="2400" dirty="0" smtClean="0"/>
              <a:t>for </a:t>
            </a:r>
            <a:r>
              <a:rPr lang="en-US" sz="2400" i="1" dirty="0"/>
              <a:t>e , </a:t>
            </a:r>
            <a:r>
              <a:rPr lang="en-US" sz="2400" dirty="0">
                <a:latin typeface="Symbol" pitchFamily="18" charset="2"/>
              </a:rPr>
              <a:t>g</a:t>
            </a:r>
            <a:r>
              <a:rPr lang="en-US" sz="2400" dirty="0"/>
              <a:t> and 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it-IT" sz="2400" dirty="0" smtClean="0"/>
              <a:t> led to a new precision measurement</a:t>
            </a:r>
            <a:r>
              <a:rPr lang="it-IT" sz="2400" dirty="0"/>
              <a:t> </a:t>
            </a:r>
            <a:r>
              <a:rPr lang="it-IT" sz="2400" dirty="0" smtClean="0"/>
              <a:t>of the Higgs mass</a:t>
            </a:r>
          </a:p>
          <a:p>
            <a:pPr lvl="1"/>
            <a:r>
              <a:rPr lang="en-US" sz="2000" dirty="0"/>
              <a:t>Improves systematic </a:t>
            </a:r>
            <a:r>
              <a:rPr lang="en-US" sz="2000" dirty="0" smtClean="0"/>
              <a:t>uncertainties on </a:t>
            </a:r>
            <a:r>
              <a:rPr lang="en-US" sz="2000" dirty="0"/>
              <a:t>individual </a:t>
            </a:r>
            <a:r>
              <a:rPr lang="en-US" sz="2000" dirty="0" smtClean="0"/>
              <a:t>channel measurements</a:t>
            </a:r>
            <a:r>
              <a:rPr lang="en-US" sz="2000" dirty="0"/>
              <a:t>:</a:t>
            </a:r>
            <a:endParaRPr lang="it-IT" sz="2100" dirty="0" smtClean="0"/>
          </a:p>
          <a:p>
            <a:pPr lvl="2"/>
            <a:r>
              <a:rPr lang="it-IT" sz="1800" dirty="0" smtClean="0">
                <a:solidFill>
                  <a:srgbClr val="0070C0"/>
                </a:solidFill>
              </a:rPr>
              <a:t>H</a:t>
            </a:r>
            <a:r>
              <a:rPr lang="it-IT" sz="1800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it-IT" sz="1800" dirty="0" smtClean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gg</a:t>
            </a:r>
            <a:r>
              <a:rPr lang="it-IT" sz="1800" dirty="0" smtClean="0">
                <a:solidFill>
                  <a:srgbClr val="0070C0"/>
                </a:solidFill>
                <a:sym typeface="Wingdings" pitchFamily="2" charset="2"/>
              </a:rPr>
              <a:t>:  from 700 MeV to 280 MeV; H 4l: from +500/-300 MeV to 40 MeV</a:t>
            </a:r>
            <a:endParaRPr lang="it-IT" sz="1800" dirty="0" smtClean="0">
              <a:solidFill>
                <a:srgbClr val="0070C0"/>
              </a:solidFill>
            </a:endParaRPr>
          </a:p>
          <a:p>
            <a:pPr lvl="1"/>
            <a:r>
              <a:rPr lang="en-US" sz="2000" dirty="0"/>
              <a:t>Detailed groundwork opens door to further </a:t>
            </a:r>
            <a:r>
              <a:rPr lang="en-US" sz="2000" dirty="0" smtClean="0"/>
              <a:t>precision </a:t>
            </a:r>
            <a:r>
              <a:rPr lang="en-US" sz="2000" dirty="0"/>
              <a:t>measurements</a:t>
            </a:r>
            <a:endParaRPr lang="it-IT" sz="2100" dirty="0" smtClean="0"/>
          </a:p>
          <a:p>
            <a:r>
              <a:rPr lang="en-US" sz="2400" dirty="0"/>
              <a:t>Preparations for Run-2 continue to progress </a:t>
            </a:r>
            <a:r>
              <a:rPr lang="en-US" sz="2400" dirty="0" smtClean="0"/>
              <a:t>well</a:t>
            </a:r>
          </a:p>
          <a:p>
            <a:pPr lvl="1"/>
            <a:r>
              <a:rPr lang="en-US" sz="2100" dirty="0" smtClean="0"/>
              <a:t>IBL </a:t>
            </a:r>
            <a:r>
              <a:rPr lang="en-US" sz="2100" dirty="0"/>
              <a:t>successfully inserted into </a:t>
            </a:r>
            <a:r>
              <a:rPr lang="en-US" sz="2100" dirty="0" smtClean="0"/>
              <a:t>ATLAS</a:t>
            </a:r>
          </a:p>
          <a:p>
            <a:pPr lvl="1"/>
            <a:r>
              <a:rPr lang="en-US" sz="2100" dirty="0" smtClean="0"/>
              <a:t>Pixel </a:t>
            </a:r>
            <a:r>
              <a:rPr lang="en-US" sz="2100" dirty="0"/>
              <a:t>reconnected and testing in progress, much other work </a:t>
            </a:r>
            <a:r>
              <a:rPr lang="en-US" sz="2100" dirty="0" smtClean="0"/>
              <a:t>across many </a:t>
            </a:r>
            <a:r>
              <a:rPr lang="en-US" sz="2100" dirty="0"/>
              <a:t>detectors well </a:t>
            </a:r>
            <a:r>
              <a:rPr lang="en-US" sz="2100" dirty="0" smtClean="0"/>
              <a:t>advanced</a:t>
            </a:r>
          </a:p>
          <a:p>
            <a:pPr lvl="1"/>
            <a:r>
              <a:rPr lang="en-US" sz="2100" dirty="0" smtClean="0"/>
              <a:t>Cosmic </a:t>
            </a:r>
            <a:r>
              <a:rPr lang="en-US" sz="2100" dirty="0"/>
              <a:t>rays recorded again during the last M-week (M3), with high-level trigger and several detectors </a:t>
            </a:r>
            <a:r>
              <a:rPr lang="en-US" sz="2100" dirty="0" smtClean="0"/>
              <a:t>included</a:t>
            </a:r>
          </a:p>
          <a:p>
            <a:r>
              <a:rPr lang="en-US" sz="2400" dirty="0"/>
              <a:t>Upgrade work on Phase-1 and Phase-2 ongoing, as reported </a:t>
            </a:r>
            <a:r>
              <a:rPr lang="en-US" sz="2400" dirty="0" smtClean="0"/>
              <a:t>yesterday by P. </a:t>
            </a:r>
            <a:r>
              <a:rPr lang="en-US" sz="2400" dirty="0" err="1"/>
              <a:t>Allport</a:t>
            </a:r>
            <a:r>
              <a:rPr lang="en-US" sz="2400" dirty="0"/>
              <a:t> in the upgrade </a:t>
            </a:r>
            <a:r>
              <a:rPr lang="en-US" sz="2400" dirty="0" smtClean="0"/>
              <a:t>session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0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/>
              <a:t>Back-up</a:t>
            </a:r>
            <a:endParaRPr lang="en-US" sz="3600" dirty="0"/>
          </a:p>
        </p:txBody>
      </p:sp>
      <p:sp>
        <p:nvSpPr>
          <p:cNvPr id="8" name="Sottotito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atlas.web.cern.ch/Atlas/GROUPS/PHYSICS/PAPERS/BPHY-2013-05/fig_05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4546" y="3636361"/>
            <a:ext cx="3555926" cy="255181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B-Physics highlights: charmonium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4824536" cy="207988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Study of heavy </a:t>
            </a:r>
            <a:r>
              <a:rPr lang="en-US" sz="2000" dirty="0" err="1" smtClean="0"/>
              <a:t>quarkonium</a:t>
            </a:r>
            <a:r>
              <a:rPr lang="en-US" sz="2000" dirty="0" smtClean="0"/>
              <a:t> production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unique insight into dynamics of strong interaction.</a:t>
            </a:r>
          </a:p>
          <a:p>
            <a:pPr lvl="1"/>
            <a:r>
              <a:rPr lang="en-US" sz="1700" dirty="0" smtClean="0"/>
              <a:t>prompt and non-prompt production cross-sections for the </a:t>
            </a:r>
            <a:r>
              <a:rPr lang="en-US" sz="1700" dirty="0" smtClean="0">
                <a:latin typeface="Symbol" pitchFamily="18" charset="2"/>
              </a:rPr>
              <a:t>c</a:t>
            </a:r>
            <a:r>
              <a:rPr lang="en-US" sz="1700" baseline="-25000" dirty="0" smtClean="0"/>
              <a:t>c1</a:t>
            </a:r>
            <a:r>
              <a:rPr lang="en-US" sz="1700" dirty="0" smtClean="0"/>
              <a:t> and </a:t>
            </a:r>
            <a:r>
              <a:rPr lang="en-US" sz="1700" dirty="0" smtClean="0">
                <a:latin typeface="Symbol" pitchFamily="18" charset="2"/>
              </a:rPr>
              <a:t>c</a:t>
            </a:r>
            <a:r>
              <a:rPr lang="en-US" sz="1700" baseline="-25000" dirty="0" smtClean="0"/>
              <a:t>c2</a:t>
            </a:r>
            <a:r>
              <a:rPr lang="en-US" sz="1700" dirty="0" smtClean="0"/>
              <a:t> </a:t>
            </a:r>
            <a:r>
              <a:rPr lang="en-US" sz="1700" dirty="0" err="1" smtClean="0"/>
              <a:t>charmonium</a:t>
            </a:r>
            <a:r>
              <a:rPr lang="en-US" sz="1700" dirty="0" smtClean="0"/>
              <a:t> states where </a:t>
            </a:r>
            <a:r>
              <a:rPr lang="en-US" sz="1700" dirty="0" smtClean="0">
                <a:latin typeface="Symbol" pitchFamily="18" charset="2"/>
              </a:rPr>
              <a:t>c</a:t>
            </a:r>
            <a:r>
              <a:rPr lang="en-US" sz="1700" baseline="-25000" dirty="0" smtClean="0"/>
              <a:t>c </a:t>
            </a:r>
            <a:r>
              <a:rPr lang="en-US" sz="1700" dirty="0" smtClean="0"/>
              <a:t>are reconstructed through the </a:t>
            </a:r>
            <a:r>
              <a:rPr lang="en-US" sz="1700" dirty="0" err="1" smtClean="0"/>
              <a:t>radiative</a:t>
            </a:r>
            <a:r>
              <a:rPr lang="en-US" sz="1700" dirty="0" smtClean="0"/>
              <a:t> decay </a:t>
            </a:r>
            <a:r>
              <a:rPr lang="en-US" sz="1700" dirty="0" smtClean="0">
                <a:latin typeface="Symbol" pitchFamily="18" charset="2"/>
              </a:rPr>
              <a:t>c</a:t>
            </a:r>
            <a:r>
              <a:rPr lang="en-US" sz="1700" baseline="-25000" dirty="0" smtClean="0"/>
              <a:t>c </a:t>
            </a:r>
            <a:r>
              <a:rPr lang="en-US" sz="1700" dirty="0" smtClean="0">
                <a:sym typeface="Wingdings" pitchFamily="2" charset="2"/>
              </a:rPr>
              <a:t> J/</a:t>
            </a:r>
            <a:r>
              <a:rPr lang="en-US" sz="1700" dirty="0" smtClean="0">
                <a:latin typeface="Symbol" pitchFamily="18" charset="2"/>
              </a:rPr>
              <a:t>y(</a:t>
            </a:r>
            <a:r>
              <a:rPr lang="en-US" sz="1700" dirty="0" smtClean="0">
                <a:latin typeface="Symbol" pitchFamily="18" charset="2"/>
                <a:sym typeface="Wingdings" pitchFamily="2" charset="2"/>
              </a:rPr>
              <a:t>mm)</a:t>
            </a:r>
            <a:r>
              <a:rPr lang="en-US" sz="1700" dirty="0" smtClean="0">
                <a:latin typeface="Symbol" pitchFamily="18" charset="2"/>
              </a:rPr>
              <a:t>+g</a:t>
            </a:r>
            <a:endParaRPr lang="en-US" sz="17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79512" y="88955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92D050"/>
                </a:solidFill>
              </a:rPr>
              <a:t>New B-physics results since March LHCC: </a:t>
            </a:r>
            <a:endParaRPr lang="en-US" sz="1400" b="1" dirty="0">
              <a:solidFill>
                <a:srgbClr val="92D050"/>
              </a:solidFill>
            </a:endParaRPr>
          </a:p>
        </p:txBody>
      </p:sp>
      <p:graphicFrame>
        <p:nvGraphicFramePr>
          <p:cNvPr id="13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050704"/>
              </p:ext>
            </p:extLst>
          </p:nvPr>
        </p:nvGraphicFramePr>
        <p:xfrm>
          <a:off x="2375248" y="801888"/>
          <a:ext cx="6768752" cy="682896"/>
        </p:xfrm>
        <a:graphic>
          <a:graphicData uri="http://schemas.openxmlformats.org/drawingml/2006/table">
            <a:tbl>
              <a:tblPr/>
              <a:tblGrid>
                <a:gridCol w="5544616"/>
                <a:gridCol w="1224136"/>
              </a:tblGrid>
              <a:tr h="201904">
                <a:tc>
                  <a:txBody>
                    <a:bodyPr/>
                    <a:lstStyle/>
                    <a:p>
                      <a:r>
                        <a:rPr lang="en-US" sz="1200" b="1" dirty="0">
                          <a:effectLst/>
                        </a:rPr>
                        <a:t>Measurement of χ</a:t>
                      </a:r>
                      <a:r>
                        <a:rPr lang="en-US" sz="1200" b="1" baseline="-25000" dirty="0">
                          <a:effectLst/>
                        </a:rPr>
                        <a:t>c1</a:t>
                      </a:r>
                      <a:r>
                        <a:rPr lang="en-US" sz="1200" b="1" dirty="0">
                          <a:effectLst/>
                        </a:rPr>
                        <a:t> and χ</a:t>
                      </a:r>
                      <a:r>
                        <a:rPr lang="en-US" sz="1200" b="1" baseline="-25000" dirty="0">
                          <a:effectLst/>
                        </a:rPr>
                        <a:t>c2</a:t>
                      </a:r>
                      <a:r>
                        <a:rPr lang="en-US" sz="1200" b="1" dirty="0">
                          <a:effectLst/>
                        </a:rPr>
                        <a:t> production </a:t>
                      </a:r>
                      <a:r>
                        <a:rPr lang="en-US" sz="1200" b="1" dirty="0" smtClean="0">
                          <a:effectLst/>
                        </a:rPr>
                        <a:t>(√</a:t>
                      </a:r>
                      <a:r>
                        <a:rPr lang="en-US" sz="1200" b="1" dirty="0">
                          <a:effectLst/>
                        </a:rPr>
                        <a:t>s = </a:t>
                      </a:r>
                      <a:r>
                        <a:rPr lang="en-US" sz="1200" b="1" dirty="0" smtClean="0">
                          <a:effectLst/>
                        </a:rPr>
                        <a:t>7TeV)</a:t>
                      </a:r>
                      <a:endParaRPr lang="en-US" sz="1200" b="1" dirty="0">
                        <a:effectLst/>
                      </a:endParaRPr>
                    </a:p>
                  </a:txBody>
                  <a:tcPr marL="53848" marR="53848" marT="26924" marB="26924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u="none" strike="noStrike" dirty="0">
                          <a:solidFill>
                            <a:srgbClr val="58438B"/>
                          </a:solidFill>
                          <a:effectLst/>
                          <a:hlinkClick r:id="rId3"/>
                        </a:rPr>
                        <a:t>arXiv:1404.7035</a:t>
                      </a:r>
                      <a:endParaRPr lang="en-US" sz="1200" dirty="0">
                        <a:effectLst/>
                      </a:endParaRPr>
                    </a:p>
                  </a:txBody>
                  <a:tcPr marL="53848" marR="53848" marT="26924" marB="26924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61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Measurement </a:t>
                      </a:r>
                      <a:r>
                        <a:rPr lang="en-US" sz="1200" dirty="0">
                          <a:effectLst/>
                        </a:rPr>
                        <a:t>of the parity violating asymmetry parameter α</a:t>
                      </a:r>
                      <a:r>
                        <a:rPr lang="en-US" sz="1200" baseline="-25000" dirty="0">
                          <a:effectLst/>
                        </a:rPr>
                        <a:t>b</a:t>
                      </a:r>
                      <a:r>
                        <a:rPr lang="en-US" sz="1200" dirty="0">
                          <a:effectLst/>
                        </a:rPr>
                        <a:t> and the </a:t>
                      </a:r>
                      <a:r>
                        <a:rPr lang="en-US" sz="1200" dirty="0" err="1">
                          <a:effectLst/>
                        </a:rPr>
                        <a:t>helicity</a:t>
                      </a:r>
                      <a:r>
                        <a:rPr lang="en-US" sz="1200" dirty="0">
                          <a:effectLst/>
                        </a:rPr>
                        <a:t> amplitudes for the decay </a:t>
                      </a:r>
                      <a:r>
                        <a:rPr lang="en-US" sz="1200" dirty="0" smtClean="0">
                          <a:effectLst/>
                        </a:rPr>
                        <a:t>Λ</a:t>
                      </a:r>
                      <a:r>
                        <a:rPr lang="en-US" sz="1200" baseline="-25000" dirty="0" smtClean="0">
                          <a:effectLst/>
                        </a:rPr>
                        <a:t>b</a:t>
                      </a:r>
                      <a:r>
                        <a:rPr lang="en-US" sz="1200" baseline="30000" dirty="0" smtClean="0">
                          <a:effectLst/>
                        </a:rPr>
                        <a:t>0 </a:t>
                      </a:r>
                      <a:r>
                        <a:rPr lang="en-US" sz="1200" baseline="0" dirty="0" smtClean="0"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J/ψ </a:t>
                      </a:r>
                      <a:r>
                        <a:rPr lang="en-US" sz="1200" dirty="0" smtClean="0">
                          <a:effectLst/>
                        </a:rPr>
                        <a:t>Λ</a:t>
                      </a:r>
                      <a:r>
                        <a:rPr lang="en-US" sz="1200" baseline="30000" dirty="0" smtClean="0">
                          <a:effectLst/>
                        </a:rPr>
                        <a:t>0 </a:t>
                      </a:r>
                      <a:r>
                        <a:rPr lang="en-US" sz="1200" dirty="0" smtClean="0">
                          <a:effectLst/>
                        </a:rPr>
                        <a:t>(√s = 7TeV)</a:t>
                      </a:r>
                    </a:p>
                  </a:txBody>
                  <a:tcPr marL="53848" marR="53848" marT="26924" marB="26924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u="none" strike="noStrike" dirty="0">
                          <a:solidFill>
                            <a:srgbClr val="58438B"/>
                          </a:solidFill>
                          <a:effectLst/>
                          <a:hlinkClick r:id="rId4"/>
                        </a:rPr>
                        <a:t>arXiv:1404.1071</a:t>
                      </a:r>
                      <a:endParaRPr lang="en-US" sz="1200" dirty="0">
                        <a:effectLst/>
                      </a:endParaRPr>
                    </a:p>
                  </a:txBody>
                  <a:tcPr marL="53848" marR="53848" marT="26924" marB="26924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4578" name="Picture 2" descr="http://atlas.web.cern.ch/Atlas/GROUPS/PHYSICS/PAPERS/BPHY-2013-05/fig_02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501008"/>
            <a:ext cx="4032448" cy="2893778"/>
          </a:xfrm>
          <a:prstGeom prst="rect">
            <a:avLst/>
          </a:prstGeom>
          <a:noFill/>
        </p:spPr>
      </p:pic>
      <p:pic>
        <p:nvPicPr>
          <p:cNvPr id="24582" name="Picture 6" descr="http://atlas.web.cern.ch/Atlas/GROUPS/PHYSICS/PAPERS/BPHY-2013-05/fig_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1515357"/>
            <a:ext cx="3168352" cy="2273683"/>
          </a:xfrm>
          <a:prstGeom prst="rect">
            <a:avLst/>
          </a:prstGeom>
          <a:noFill/>
        </p:spPr>
      </p:pic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4589064" y="6021288"/>
            <a:ext cx="4663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0070C0"/>
                </a:solidFill>
              </a:rPr>
              <a:t>Fraction</a:t>
            </a:r>
            <a:r>
              <a:rPr lang="it-IT" sz="1600" dirty="0" smtClean="0">
                <a:solidFill>
                  <a:srgbClr val="0070C0"/>
                </a:solidFill>
              </a:rPr>
              <a:t> of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</a:rPr>
              <a:t>c</a:t>
            </a:r>
            <a:r>
              <a:rPr lang="en-US" sz="1600" baseline="-25000" dirty="0" smtClean="0">
                <a:solidFill>
                  <a:srgbClr val="0070C0"/>
                </a:solidFill>
              </a:rPr>
              <a:t>c </a:t>
            </a:r>
            <a:r>
              <a:rPr lang="en-US" sz="1600" dirty="0" smtClean="0">
                <a:solidFill>
                  <a:srgbClr val="0070C0"/>
                </a:solidFill>
              </a:rPr>
              <a:t>produced in B-hadrons measured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BR(B</a:t>
            </a:r>
            <a:r>
              <a:rPr lang="en-US" sz="1600" baseline="30000" dirty="0" smtClean="0">
                <a:solidFill>
                  <a:srgbClr val="0070C0"/>
                </a:solidFill>
              </a:rPr>
              <a:t>±</a:t>
            </a:r>
            <a:r>
              <a:rPr lang="en-US" sz="1600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0070C0"/>
                </a:solidFill>
                <a:latin typeface="Symbol" pitchFamily="18" charset="2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Symbol" pitchFamily="18" charset="2"/>
              </a:rPr>
              <a:t>c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c</a:t>
            </a:r>
            <a:r>
              <a:rPr lang="en-US" sz="1600" dirty="0" err="1" smtClean="0">
                <a:solidFill>
                  <a:srgbClr val="0070C0"/>
                </a:solidFill>
              </a:rPr>
              <a:t>K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aseline="30000" dirty="0" smtClean="0">
                <a:solidFill>
                  <a:srgbClr val="0070C0"/>
                </a:solidFill>
              </a:rPr>
              <a:t>±</a:t>
            </a:r>
            <a:r>
              <a:rPr lang="en-US" sz="1600" dirty="0" smtClean="0">
                <a:solidFill>
                  <a:srgbClr val="0070C0"/>
                </a:solidFill>
              </a:rPr>
              <a:t>)=4.9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±0.9(stat)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±0.6(</a:t>
            </a:r>
            <a:r>
              <a:rPr lang="en-US" sz="1600" dirty="0" err="1" smtClean="0">
                <a:solidFill>
                  <a:srgbClr val="0070C0"/>
                </a:solidFill>
              </a:rPr>
              <a:t>syst</a:t>
            </a:r>
            <a:r>
              <a:rPr lang="en-US" sz="1600" dirty="0" smtClean="0">
                <a:solidFill>
                  <a:srgbClr val="0070C0"/>
                </a:solidFill>
              </a:rPr>
              <a:t>) x 10-4</a:t>
            </a:r>
            <a:r>
              <a:rPr lang="it-IT" sz="1600" dirty="0" smtClean="0">
                <a:solidFill>
                  <a:srgbClr val="0070C0"/>
                </a:solidFill>
              </a:rPr>
              <a:t> 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ym typeface="Wingdings" pitchFamily="2" charset="2"/>
              </a:rPr>
              <a:t>Other</a:t>
            </a:r>
            <a:r>
              <a:rPr lang="it-IT" dirty="0" smtClean="0">
                <a:sym typeface="Wingdings" pitchFamily="2" charset="2"/>
              </a:rPr>
              <a:t> SM </a:t>
            </a:r>
            <a:r>
              <a:rPr lang="it-IT" dirty="0" err="1" smtClean="0">
                <a:sym typeface="Wingdings" pitchFamily="2" charset="2"/>
              </a:rPr>
              <a:t>highlights</a:t>
            </a:r>
            <a:r>
              <a:rPr lang="it-IT" dirty="0" smtClean="0"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4464496" cy="2079888"/>
          </a:xfrm>
        </p:spPr>
        <p:txBody>
          <a:bodyPr>
            <a:normAutofit/>
          </a:bodyPr>
          <a:lstStyle/>
          <a:p>
            <a:r>
              <a:rPr lang="it-IT" sz="2200" dirty="0" smtClean="0"/>
              <a:t>More and more </a:t>
            </a:r>
            <a:r>
              <a:rPr lang="it-IT" sz="2200" dirty="0" err="1" smtClean="0"/>
              <a:t>precision</a:t>
            </a:r>
            <a:r>
              <a:rPr lang="it-IT" sz="2200" dirty="0" smtClean="0"/>
              <a:t> </a:t>
            </a:r>
            <a:r>
              <a:rPr lang="it-IT" sz="2200" dirty="0" err="1" smtClean="0"/>
              <a:t>measurements</a:t>
            </a:r>
            <a:r>
              <a:rPr lang="it-IT" sz="2200" dirty="0" smtClean="0"/>
              <a:t> </a:t>
            </a:r>
            <a:r>
              <a:rPr lang="it-IT" sz="2200" dirty="0" err="1" smtClean="0"/>
              <a:t>but</a:t>
            </a:r>
            <a:r>
              <a:rPr lang="it-IT" sz="2200" dirty="0" smtClean="0"/>
              <a:t> </a:t>
            </a:r>
            <a:r>
              <a:rPr lang="it-IT" sz="2200" dirty="0" err="1" smtClean="0"/>
              <a:t>also</a:t>
            </a:r>
            <a:r>
              <a:rPr lang="it-IT" sz="2200" dirty="0" smtClean="0"/>
              <a:t> </a:t>
            </a:r>
            <a:r>
              <a:rPr lang="it-IT" sz="2200" dirty="0" err="1" smtClean="0"/>
              <a:t>study</a:t>
            </a:r>
            <a:r>
              <a:rPr lang="it-IT" sz="2200" dirty="0" smtClean="0"/>
              <a:t> </a:t>
            </a:r>
            <a:r>
              <a:rPr lang="it-IT" sz="2200" dirty="0" err="1" smtClean="0"/>
              <a:t>challenging</a:t>
            </a:r>
            <a:r>
              <a:rPr lang="it-IT" sz="2200" dirty="0" smtClean="0"/>
              <a:t> or rare </a:t>
            </a:r>
            <a:r>
              <a:rPr lang="it-IT" sz="2200" dirty="0" err="1" smtClean="0"/>
              <a:t>final</a:t>
            </a:r>
            <a:r>
              <a:rPr lang="it-IT" sz="2200" dirty="0" smtClean="0"/>
              <a:t> </a:t>
            </a:r>
            <a:r>
              <a:rPr lang="it-IT" sz="2200" dirty="0" err="1" smtClean="0"/>
              <a:t>states</a:t>
            </a:r>
            <a:r>
              <a:rPr lang="it-IT" sz="2200" dirty="0" smtClean="0"/>
              <a:t> with 7 and 8 </a:t>
            </a:r>
            <a:r>
              <a:rPr lang="it-IT" sz="2200" dirty="0" err="1" smtClean="0"/>
              <a:t>TeV</a:t>
            </a:r>
            <a:r>
              <a:rPr lang="it-IT" sz="2200" dirty="0" smtClean="0"/>
              <a:t> data: </a:t>
            </a:r>
          </a:p>
          <a:p>
            <a:pPr lvl="1">
              <a:spcBef>
                <a:spcPts val="0"/>
              </a:spcBef>
            </a:pPr>
            <a:r>
              <a:rPr lang="it-IT" sz="2000" i="1" dirty="0" smtClean="0"/>
              <a:t>e.g.</a:t>
            </a:r>
            <a:r>
              <a:rPr lang="it-IT" sz="2200" dirty="0" smtClean="0"/>
              <a:t> </a:t>
            </a:r>
            <a:r>
              <a:rPr lang="it-IT" sz="2200" b="1" dirty="0" smtClean="0">
                <a:solidFill>
                  <a:srgbClr val="00B050"/>
                </a:solidFill>
              </a:rPr>
              <a:t>Z </a:t>
            </a:r>
            <a:r>
              <a:rPr lang="it-IT" sz="2200" b="1" dirty="0" err="1" smtClean="0">
                <a:solidFill>
                  <a:srgbClr val="00B050"/>
                </a:solidFill>
              </a:rPr>
              <a:t>boson</a:t>
            </a:r>
            <a:r>
              <a:rPr lang="it-IT" sz="1900" b="1" dirty="0" smtClean="0">
                <a:solidFill>
                  <a:srgbClr val="00B050"/>
                </a:solidFill>
              </a:rPr>
              <a:t>   </a:t>
            </a:r>
            <a:endParaRPr lang="en-US" sz="1900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https://atlas.web.cern.ch/Atlas/GROUPS/PHYSICS/PAPERS/STDM-2013-08/.thumb_fig_01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901" y="4797152"/>
            <a:ext cx="161230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tlas.web.cern.ch/Atlas/GROUPS/PHYSICS/PAPERS/STDM-2013-08/.thumb_fig_0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56" y="3501008"/>
            <a:ext cx="142043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tlas.web.cern.ch/Atlas/GROUPS/PHYSICS/PAPERS/STDM-2013-08/.thumb_fig_02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45024"/>
            <a:ext cx="2286000" cy="23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4460973" y="3212976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hlinkClick r:id="rId5"/>
              </a:rPr>
              <a:t>arXiv:1403.5657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251520" y="2492896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hlinkClick r:id="rId6"/>
              </a:rPr>
              <a:t>arXiv:1404.7042</a:t>
            </a:r>
            <a:endParaRPr lang="en-US" dirty="0"/>
          </a:p>
        </p:txBody>
      </p:sp>
      <p:pic>
        <p:nvPicPr>
          <p:cNvPr id="6152" name="Picture 8" descr="https://atlas.web.cern.ch/Atlas/GROUPS/PHYSICS/PAPERS/STDM-2013-04/fig_03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2808909" cy="198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atlas.web.cern.ch/Atlas/GROUPS/PHYSICS/PAPERS/STDM-2013-04/fig_03c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24" y="4786503"/>
            <a:ext cx="2076328" cy="145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32518" cy="3224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e 8"/>
          <p:cNvSpPr/>
          <p:nvPr/>
        </p:nvSpPr>
        <p:spPr>
          <a:xfrm>
            <a:off x="5364088" y="332656"/>
            <a:ext cx="914400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2339752" y="2564904"/>
                <a:ext cx="1440160" cy="37542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𝑍</m:t>
                      </m:r>
                      <m:r>
                        <a:rPr lang="it-IT" b="0" i="1" smtClean="0">
                          <a:latin typeface="Cambria Math"/>
                        </a:rPr>
                        <m:t> →</m:t>
                      </m:r>
                      <m:r>
                        <a:rPr lang="it-IT" b="0" i="1" smtClean="0">
                          <a:latin typeface="Cambria Math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564904"/>
                <a:ext cx="1440160" cy="375424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/>
              <p:cNvSpPr txBox="1"/>
              <p:nvPr/>
            </p:nvSpPr>
            <p:spPr>
              <a:xfrm>
                <a:off x="7030988" y="3212976"/>
                <a:ext cx="1789484" cy="36933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𝑍</m:t>
                      </m:r>
                      <m:r>
                        <a:rPr lang="it-IT" b="0" i="1" smtClean="0">
                          <a:latin typeface="Cambria Math"/>
                        </a:rPr>
                        <m:t> →4</m:t>
                      </m:r>
                      <m:r>
                        <a:rPr lang="it-IT" b="0" i="1" smtClean="0">
                          <a:latin typeface="Cambria Math"/>
                        </a:rPr>
                        <m:t>𝑙</m:t>
                      </m:r>
                      <m:r>
                        <a:rPr lang="it-IT" b="0" i="1" smtClean="0">
                          <a:latin typeface="Cambria Math"/>
                        </a:rPr>
                        <m:t>(</m:t>
                      </m:r>
                      <m:r>
                        <a:rPr lang="it-IT" b="0" i="1" smtClean="0">
                          <a:latin typeface="Cambria Math"/>
                        </a:rPr>
                        <m:t>𝑒</m:t>
                      </m:r>
                      <m:r>
                        <a:rPr lang="it-IT" b="0" i="1" smtClean="0">
                          <a:latin typeface="Cambria Math"/>
                        </a:rPr>
                        <m:t>,µ)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CasellaDiTes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988" y="3212976"/>
                <a:ext cx="1789484" cy="369332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2483768" y="5157192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Fiducial</a:t>
            </a:r>
            <a:r>
              <a:rPr lang="it-IT" sz="1600" dirty="0" smtClean="0"/>
              <a:t> </a:t>
            </a:r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dirty="0" smtClean="0"/>
              <a:t> in </a:t>
            </a:r>
            <a:r>
              <a:rPr lang="it-IT" sz="1600" dirty="0" err="1" smtClean="0"/>
              <a:t>good</a:t>
            </a:r>
            <a:r>
              <a:rPr lang="it-IT" sz="1600" dirty="0" smtClean="0"/>
              <a:t> </a:t>
            </a:r>
            <a:r>
              <a:rPr lang="it-IT" sz="1600" dirty="0" err="1" smtClean="0"/>
              <a:t>agreement</a:t>
            </a:r>
            <a:r>
              <a:rPr lang="it-IT" sz="1600" dirty="0" smtClean="0"/>
              <a:t> with NLO  </a:t>
            </a:r>
            <a:r>
              <a:rPr lang="it-IT" sz="1600" dirty="0" err="1" smtClean="0"/>
              <a:t>predictions</a:t>
            </a:r>
            <a:endParaRPr lang="en-US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86764" y="3356992"/>
            <a:ext cx="80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b-jet </a:t>
            </a:r>
            <a:r>
              <a:rPr lang="it-IT" dirty="0" err="1" smtClean="0"/>
              <a:t>pairs</a:t>
            </a:r>
            <a:r>
              <a:rPr lang="it-IT" dirty="0"/>
              <a:t> </a:t>
            </a:r>
            <a:r>
              <a:rPr lang="it-IT" dirty="0" smtClean="0"/>
              <a:t>mass</a:t>
            </a:r>
            <a:endParaRPr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1043608" y="6165304"/>
            <a:ext cx="267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σ</a:t>
            </a:r>
            <a:r>
              <a:rPr lang="it-IT" dirty="0" smtClean="0">
                <a:solidFill>
                  <a:srgbClr val="00B050"/>
                </a:solidFill>
              </a:rPr>
              <a:t>(</a:t>
            </a:r>
            <a:r>
              <a:rPr lang="en-US" dirty="0" smtClean="0">
                <a:solidFill>
                  <a:srgbClr val="00B050"/>
                </a:solidFill>
              </a:rPr>
              <a:t>ﬁd) = </a:t>
            </a:r>
            <a:r>
              <a:rPr lang="en-US" dirty="0">
                <a:solidFill>
                  <a:srgbClr val="00B050"/>
                </a:solidFill>
              </a:rPr>
              <a:t>2.02 ± 0.33 </a:t>
            </a:r>
            <a:r>
              <a:rPr lang="en-US" dirty="0" err="1">
                <a:solidFill>
                  <a:srgbClr val="00B050"/>
                </a:solidFill>
              </a:rPr>
              <a:t>pb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503770" y="5949280"/>
            <a:ext cx="474875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BR(Z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4l):</a:t>
            </a:r>
            <a:r>
              <a:rPr lang="en-US" dirty="0" smtClean="0">
                <a:solidFill>
                  <a:srgbClr val="00B050"/>
                </a:solidFill>
              </a:rPr>
              <a:t>(3.20±0.25(stat</a:t>
            </a:r>
            <a:r>
              <a:rPr lang="en-US" dirty="0">
                <a:solidFill>
                  <a:srgbClr val="00B050"/>
                </a:solidFill>
              </a:rPr>
              <a:t>)±</a:t>
            </a:r>
            <a:r>
              <a:rPr lang="en-US" dirty="0" smtClean="0">
                <a:solidFill>
                  <a:srgbClr val="00B050"/>
                </a:solidFill>
              </a:rPr>
              <a:t>0.13(</a:t>
            </a:r>
            <a:r>
              <a:rPr lang="en-US" dirty="0" err="1" smtClean="0">
                <a:solidFill>
                  <a:srgbClr val="00B050"/>
                </a:solidFill>
              </a:rPr>
              <a:t>syst</a:t>
            </a:r>
            <a:r>
              <a:rPr lang="en-US" dirty="0">
                <a:solidFill>
                  <a:srgbClr val="00B050"/>
                </a:solidFill>
              </a:rPr>
              <a:t>))×10</a:t>
            </a:r>
            <a:r>
              <a:rPr lang="en-US" baseline="30000" dirty="0">
                <a:solidFill>
                  <a:srgbClr val="00B050"/>
                </a:solidFill>
              </a:rPr>
              <a:t>−</a:t>
            </a:r>
            <a:r>
              <a:rPr lang="en-US" baseline="30000" dirty="0" smtClean="0">
                <a:solidFill>
                  <a:srgbClr val="00B050"/>
                </a:solidFill>
              </a:rPr>
              <a:t>6</a:t>
            </a:r>
          </a:p>
          <a:p>
            <a:pPr algn="ctr"/>
            <a:r>
              <a:rPr lang="it-IT" sz="1700" dirty="0" err="1" smtClean="0"/>
              <a:t>Consistent</a:t>
            </a:r>
            <a:r>
              <a:rPr lang="it-IT" sz="1700" dirty="0" smtClean="0"/>
              <a:t> with SM </a:t>
            </a:r>
            <a:r>
              <a:rPr lang="it-IT" sz="1700" dirty="0" err="1" smtClean="0"/>
              <a:t>predictions</a:t>
            </a:r>
            <a:endParaRPr lang="en-US" sz="1700" dirty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18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Papers since last LHCC meetings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48464" cy="553627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Finalizing Run 1 data analysis (7 and 8 TeV)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2804735"/>
            <a:ext cx="2304256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t-IT" dirty="0" smtClean="0"/>
              <a:t>Since the last LHCC meeting: 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b="1" dirty="0" smtClean="0">
                <a:solidFill>
                  <a:srgbClr val="00B050"/>
                </a:solidFill>
              </a:rPr>
              <a:t>25 new papers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b="1" dirty="0" smtClean="0">
                <a:solidFill>
                  <a:schemeClr val="accent5">
                    <a:lumMod val="50000"/>
                  </a:schemeClr>
                </a:solidFill>
              </a:rPr>
              <a:t>27 CONF notes  </a:t>
            </a:r>
          </a:p>
        </p:txBody>
      </p:sp>
      <p:sp>
        <p:nvSpPr>
          <p:cNvPr id="9" name="5-Point Star 8"/>
          <p:cNvSpPr/>
          <p:nvPr/>
        </p:nvSpPr>
        <p:spPr>
          <a:xfrm>
            <a:off x="2555776" y="1592850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2555776" y="1952890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2555776" y="2168914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2555776" y="2600962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2555776" y="3969114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2555776" y="5337266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2555776" y="6129354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2555776" y="2384938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2555776" y="3321042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2555776" y="3537066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2555776" y="4833210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2555776" y="5553290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251520" y="6165304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251520" y="5949280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5-Point Star 26"/>
          <p:cNvSpPr/>
          <p:nvPr/>
        </p:nvSpPr>
        <p:spPr>
          <a:xfrm>
            <a:off x="2555776" y="5049234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72032" y="5877272"/>
            <a:ext cx="1823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Paper shown in this talk</a:t>
            </a:r>
          </a:p>
          <a:p>
            <a:r>
              <a:rPr lang="en-US" sz="1200" dirty="0" smtClean="0"/>
              <a:t>Paper in back-up</a:t>
            </a:r>
            <a:endParaRPr lang="en-US" sz="1200" dirty="0"/>
          </a:p>
        </p:txBody>
      </p:sp>
      <p:graphicFrame>
        <p:nvGraphicFramePr>
          <p:cNvPr id="3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4593191"/>
              </p:ext>
            </p:extLst>
          </p:nvPr>
        </p:nvGraphicFramePr>
        <p:xfrm>
          <a:off x="2771800" y="1052736"/>
          <a:ext cx="6336704" cy="5503167"/>
        </p:xfrm>
        <a:graphic>
          <a:graphicData uri="http://schemas.openxmlformats.org/drawingml/2006/table">
            <a:tbl>
              <a:tblPr/>
              <a:tblGrid>
                <a:gridCol w="5854563"/>
                <a:gridCol w="482141"/>
              </a:tblGrid>
              <a:tr h="22767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Measurement </a:t>
                      </a:r>
                      <a:r>
                        <a:rPr lang="en-US" sz="700" dirty="0">
                          <a:effectLst/>
                        </a:rPr>
                        <a:t>of the underlying event in jet events from 7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proton-proton collisions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27672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en-US" sz="700" dirty="0" smtClean="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en-US" sz="700" dirty="0" smtClean="0">
                          <a:effectLst/>
                        </a:rPr>
                        <a:t>et </a:t>
                      </a:r>
                      <a:r>
                        <a:rPr lang="en-US" sz="700" dirty="0">
                          <a:effectLst/>
                        </a:rPr>
                        <a:t>energy measurement and its systematic uncertainty in proton-proton collisions at √s = 7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96259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Search </a:t>
                      </a:r>
                      <a:r>
                        <a:rPr lang="en-US" sz="700" dirty="0">
                          <a:effectLst/>
                        </a:rPr>
                        <a:t>for </a:t>
                      </a:r>
                      <a:r>
                        <a:rPr lang="en-US" sz="700" dirty="0" err="1">
                          <a:effectLst/>
                        </a:rPr>
                        <a:t>squarks</a:t>
                      </a:r>
                      <a:r>
                        <a:rPr lang="en-US" sz="700" dirty="0">
                          <a:effectLst/>
                        </a:rPr>
                        <a:t> and </a:t>
                      </a:r>
                      <a:r>
                        <a:rPr lang="en-US" sz="700" dirty="0" err="1">
                          <a:effectLst/>
                        </a:rPr>
                        <a:t>gluinos</a:t>
                      </a:r>
                      <a:r>
                        <a:rPr lang="en-US" sz="700" dirty="0">
                          <a:effectLst/>
                        </a:rPr>
                        <a:t> with the ATLAS detector in final states with jets and missing transverse momentum using 20.3 fb−1 of √s=8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proton-proton collision data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176232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Light-quark and gluon jet discrimination in pp collisions at √s =7 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PRD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159083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Evidence of electroweak production of WWjj in pp collisions at sqrs{s}=8 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PRL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10525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supersymmetry in events with four or more leptons in √s = 8 TeV pp collisions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effectLst/>
                        </a:rPr>
                        <a:t>PRD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193377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microscopic black holes and string balls in final states with leptons and jets with the ATLAS detector at √s = 8 TeV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176232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High-Mass Dilepton Resonances in pp Collisions at √s = 8 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PRD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79110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Measurement of the centrality and pseudorapidity dependence of the integrated elliptic flow in lead-lead collisions at √s</a:t>
                      </a:r>
                      <a:r>
                        <a:rPr lang="en-US" sz="700" baseline="-25000">
                          <a:effectLst/>
                        </a:rPr>
                        <a:t>NN</a:t>
                      </a:r>
                      <a:r>
                        <a:rPr lang="en-US" sz="700">
                          <a:effectLst/>
                        </a:rPr>
                        <a:t> = 2.76 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141937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The monitoring and data quality assessment of the ATLAS liquid argon calorimeter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JINST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124789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Operation and Performance of the ATLAS Semiconductor Tracker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JINST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141937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Measurement of chi_c1 and chi_c2 production with √s = 7 TeV pp collisions at ATLAS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44819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Observation of Boosted Z-→bb Production in Proton-Proton Collisions at √s = 8 TeV and Measurement of the Production Cross-Section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PLB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44819">
                <a:tc>
                  <a:txBody>
                    <a:bodyPr/>
                    <a:lstStyle/>
                    <a:p>
                      <a:pPr algn="l"/>
                      <a:r>
                        <a:rPr lang="en-US" sz="700" dirty="0" err="1">
                          <a:effectLst/>
                        </a:rPr>
                        <a:t>Muon</a:t>
                      </a:r>
                      <a:r>
                        <a:rPr lang="en-US" sz="700" dirty="0">
                          <a:effectLst/>
                        </a:rPr>
                        <a:t> Reconstruction Efficiency and Momentum Resolution of the ATLAS Experiment in Proton-Proton Collisions at √s = 7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in 2010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10525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supersymmetry at √s = 8 TeV in final states with jets and two same-sign leptons or three leptons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61965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Electron reconstruction and identification efficiency measurements with the ATLAS detector using the 2011 LHC proton-proton collision data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193377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Measurement of the low mass Drell-Yan differential cross section at √s = 7 TeV using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61965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en-US" sz="700" dirty="0" smtClean="0">
                          <a:effectLst/>
                        </a:rPr>
                        <a:t>Measurement </a:t>
                      </a:r>
                      <a:r>
                        <a:rPr lang="en-US" sz="700" dirty="0">
                          <a:effectLst/>
                        </a:rPr>
                        <a:t>of the parity violating asymmetry parameter α</a:t>
                      </a:r>
                      <a:r>
                        <a:rPr lang="en-US" sz="700" baseline="-25000" dirty="0">
                          <a:effectLst/>
                        </a:rPr>
                        <a:t>b</a:t>
                      </a:r>
                      <a:r>
                        <a:rPr lang="en-US" sz="700" dirty="0">
                          <a:effectLst/>
                        </a:rPr>
                        <a:t> and the </a:t>
                      </a:r>
                      <a:r>
                        <a:rPr lang="en-US" sz="700" dirty="0" err="1">
                          <a:effectLst/>
                        </a:rPr>
                        <a:t>helicity</a:t>
                      </a:r>
                      <a:r>
                        <a:rPr lang="en-US" sz="700" dirty="0">
                          <a:effectLst/>
                        </a:rPr>
                        <a:t> amplitudes for the decay ΛB → J/ψ Λ0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PRD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27672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dark Matter in events with single Z and missing transverse Energy using pp collisions at √s = 8 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PRD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124789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top quark decays t→ qH with H→γγ using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347699">
                <a:tc>
                  <a:txBody>
                    <a:bodyPr/>
                    <a:lstStyle/>
                    <a:p>
                      <a:pPr algn="l"/>
                      <a:r>
                        <a:rPr lang="en-US" sz="700" dirty="0" smtClean="0">
                          <a:effectLst/>
                        </a:rPr>
                        <a:t>Searches </a:t>
                      </a:r>
                      <a:r>
                        <a:rPr lang="en-US" sz="700" dirty="0">
                          <a:effectLst/>
                        </a:rPr>
                        <a:t>for direct production of </a:t>
                      </a:r>
                      <a:r>
                        <a:rPr lang="en-US" sz="700" dirty="0" err="1">
                          <a:effectLst/>
                        </a:rPr>
                        <a:t>charginos</a:t>
                      </a:r>
                      <a:r>
                        <a:rPr lang="en-US" sz="700" dirty="0">
                          <a:effectLst/>
                        </a:rPr>
                        <a:t>, </a:t>
                      </a:r>
                      <a:r>
                        <a:rPr lang="en-US" sz="700" dirty="0" err="1">
                          <a:effectLst/>
                        </a:rPr>
                        <a:t>neutralinos</a:t>
                      </a:r>
                      <a:r>
                        <a:rPr lang="en-US" sz="700" dirty="0">
                          <a:effectLst/>
                        </a:rPr>
                        <a:t> and </a:t>
                      </a:r>
                      <a:r>
                        <a:rPr lang="en-US" sz="700" dirty="0" err="1">
                          <a:effectLst/>
                        </a:rPr>
                        <a:t>sleptons</a:t>
                      </a:r>
                      <a:r>
                        <a:rPr lang="en-US" sz="700" dirty="0">
                          <a:effectLst/>
                        </a:rPr>
                        <a:t> in final states with two leptons and missing transverse momentum in pp collisions at √s = 8TeV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79110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Measurement of the 4l Cross Section at the Z Resonance and Determination of the Branching Fraction of Z→4l in pp Collisions at √s = 7 and 8 TeV with ATLAS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PRL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330552">
                <a:tc>
                  <a:txBody>
                    <a:bodyPr/>
                    <a:lstStyle/>
                    <a:p>
                      <a:pPr algn="l"/>
                      <a:r>
                        <a:rPr lang="en-US" sz="700">
                          <a:effectLst/>
                        </a:rPr>
                        <a:t>Search for direct stop pair production in events with a Z boson, b-jets and missing transverse energy with the ATLAS detector using 21 fb</a:t>
                      </a:r>
                      <a:r>
                        <a:rPr lang="en-US" sz="700" baseline="30000">
                          <a:effectLst/>
                        </a:rPr>
                        <a:t>-1</a:t>
                      </a:r>
                      <a:r>
                        <a:rPr lang="en-US" sz="700">
                          <a:effectLst/>
                        </a:rPr>
                        <a:t> from proton-proton collision at √s =8 TeV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>
                          <a:effectLst/>
                        </a:rPr>
                        <a:t>EPJC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8EA"/>
                    </a:solidFill>
                  </a:tcPr>
                </a:tc>
              </a:tr>
              <a:tr h="210525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effectLst/>
                        </a:rPr>
                        <a:t>Search for direct top </a:t>
                      </a:r>
                      <a:r>
                        <a:rPr lang="en-US" sz="700" dirty="0" err="1">
                          <a:effectLst/>
                        </a:rPr>
                        <a:t>squark</a:t>
                      </a:r>
                      <a:r>
                        <a:rPr lang="en-US" sz="700" dirty="0">
                          <a:effectLst/>
                        </a:rPr>
                        <a:t> pair production in final states with two leptons in √s = 8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pp collisions with the ATLAS detector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effectLst/>
                        </a:rPr>
                        <a:t>JHEP</a:t>
                      </a:r>
                    </a:p>
                  </a:txBody>
                  <a:tcPr marL="2491" marR="2491" marT="2491" marB="2491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  <a:tr h="210525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effectLst/>
                        </a:rPr>
                        <a:t>Measurement of event-plane correlations in √</a:t>
                      </a:r>
                      <a:r>
                        <a:rPr lang="en-US" sz="700" dirty="0" err="1">
                          <a:effectLst/>
                        </a:rPr>
                        <a:t>s</a:t>
                      </a:r>
                      <a:r>
                        <a:rPr lang="en-US" sz="700" baseline="-25000" dirty="0" err="1">
                          <a:effectLst/>
                        </a:rPr>
                        <a:t>NN</a:t>
                      </a:r>
                      <a:r>
                        <a:rPr lang="en-US" sz="700" dirty="0">
                          <a:effectLst/>
                        </a:rPr>
                        <a:t> = 2.76 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 lead-lead collisions with the ATLAS detector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effectLst/>
                        </a:rPr>
                        <a:t>PRC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FD4"/>
                    </a:solidFill>
                  </a:tcPr>
                </a:tc>
              </a:tr>
            </a:tbl>
          </a:graphicData>
        </a:graphic>
      </p:graphicFrame>
      <p:sp>
        <p:nvSpPr>
          <p:cNvPr id="29" name="5-Point Star 22"/>
          <p:cNvSpPr/>
          <p:nvPr/>
        </p:nvSpPr>
        <p:spPr>
          <a:xfrm>
            <a:off x="2555776" y="5877272"/>
            <a:ext cx="144016" cy="144016"/>
          </a:xfrm>
          <a:prstGeom prst="star5">
            <a:avLst/>
          </a:prstGeom>
          <a:solidFill>
            <a:schemeClr val="accent4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</a:t>
            </a:r>
            <a:r>
              <a:rPr lang="it-IT" dirty="0" smtClean="0"/>
              <a:t>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dirty="0" err="1" smtClean="0">
                <a:sym typeface="Wingdings" pitchFamily="2" charset="2"/>
              </a:rPr>
              <a:t>qH</a:t>
            </a:r>
            <a:r>
              <a:rPr lang="it-IT" dirty="0" smtClean="0">
                <a:sym typeface="Wingdings" pitchFamily="2" charset="2"/>
              </a:rPr>
              <a:t>, </a:t>
            </a:r>
            <a:r>
              <a:rPr lang="it-IT" dirty="0" err="1" smtClean="0">
                <a:sym typeface="Wingdings" pitchFamily="2" charset="2"/>
              </a:rPr>
              <a:t>H</a:t>
            </a:r>
            <a:r>
              <a:rPr lang="it-IT" dirty="0" err="1" smtClean="0">
                <a:latin typeface="Symbol" pitchFamily="18" charset="2"/>
                <a:sym typeface="Wingdings" pitchFamily="2" charset="2"/>
              </a:rPr>
              <a:t>gg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2991606" cy="5536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err="1"/>
              <a:t>Search</a:t>
            </a:r>
            <a:r>
              <a:rPr lang="it-IT" sz="2000" dirty="0"/>
              <a:t> </a:t>
            </a:r>
            <a:r>
              <a:rPr lang="it-IT" sz="2000" dirty="0" smtClean="0"/>
              <a:t>for top </a:t>
            </a:r>
            <a:r>
              <a:rPr lang="it-IT" sz="2000" dirty="0" err="1" smtClean="0"/>
              <a:t>pair</a:t>
            </a:r>
            <a:r>
              <a:rPr lang="it-IT" sz="2000" dirty="0" smtClean="0"/>
              <a:t> production </a:t>
            </a:r>
            <a:r>
              <a:rPr lang="it-IT" sz="2000" dirty="0" err="1" smtClean="0"/>
              <a:t>assuming</a:t>
            </a:r>
            <a:r>
              <a:rPr lang="it-IT" sz="2000" dirty="0" smtClean="0"/>
              <a:t>:</a:t>
            </a:r>
          </a:p>
          <a:p>
            <a:r>
              <a:rPr lang="it-IT" sz="2000" dirty="0" err="1" smtClean="0"/>
              <a:t>one</a:t>
            </a:r>
            <a:r>
              <a:rPr lang="it-IT" sz="2000" dirty="0" smtClean="0"/>
              <a:t> top in </a:t>
            </a:r>
            <a:r>
              <a:rPr lang="it-IT" sz="2000" dirty="0" err="1" smtClean="0">
                <a:sym typeface="Wingdings" pitchFamily="2" charset="2"/>
              </a:rPr>
              <a:t>Wb</a:t>
            </a:r>
            <a:r>
              <a:rPr lang="it-IT" sz="2000" dirty="0" smtClean="0">
                <a:sym typeface="Wingdings" pitchFamily="2" charset="2"/>
              </a:rPr>
              <a:t> (with </a:t>
            </a:r>
            <a:r>
              <a:rPr lang="it-IT" sz="2000" dirty="0" err="1" smtClean="0">
                <a:sym typeface="Wingdings" pitchFamily="2" charset="2"/>
              </a:rPr>
              <a:t>Wjj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smtClean="0">
                <a:sym typeface="Wingdings" pitchFamily="2" charset="2"/>
              </a:rPr>
              <a:t>or l</a:t>
            </a:r>
            <a:r>
              <a:rPr lang="it-IT" sz="20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it-IT" sz="2000" dirty="0" smtClean="0">
                <a:sym typeface="Wingdings" pitchFamily="2" charset="2"/>
              </a:rPr>
              <a:t>) </a:t>
            </a:r>
          </a:p>
          <a:p>
            <a:r>
              <a:rPr lang="it-IT" sz="2000" dirty="0" err="1" smtClean="0">
                <a:sym typeface="Wingdings" pitchFamily="2" charset="2"/>
              </a:rPr>
              <a:t>one</a:t>
            </a:r>
            <a:r>
              <a:rPr lang="it-IT" sz="2000" dirty="0" smtClean="0"/>
              <a:t> top in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Hq</a:t>
            </a:r>
            <a:r>
              <a:rPr lang="it-IT" sz="2000" dirty="0">
                <a:sym typeface="Wingdings" pitchFamily="2" charset="2"/>
              </a:rPr>
              <a:t>, H </a:t>
            </a:r>
            <a:r>
              <a:rPr lang="it-IT" sz="2000" dirty="0">
                <a:latin typeface="Symbol" pitchFamily="18" charset="2"/>
                <a:sym typeface="Wingdings" pitchFamily="2" charset="2"/>
              </a:rPr>
              <a:t>gg</a:t>
            </a:r>
          </a:p>
          <a:p>
            <a:endParaRPr lang="en-US" sz="2000" dirty="0"/>
          </a:p>
        </p:txBody>
      </p:sp>
      <p:sp>
        <p:nvSpPr>
          <p:cNvPr id="7" name="Rettangolo 6"/>
          <p:cNvSpPr/>
          <p:nvPr/>
        </p:nvSpPr>
        <p:spPr>
          <a:xfrm>
            <a:off x="7197277" y="188640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  <a:hlinkClick r:id="rId2"/>
              </a:rPr>
              <a:t>arXiv:1403.6293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118" y="708447"/>
            <a:ext cx="3057066" cy="210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19" y="711159"/>
            <a:ext cx="3083485" cy="221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3888432" cy="27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537" y="2828329"/>
            <a:ext cx="4694967" cy="33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420" y="6021288"/>
            <a:ext cx="22479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nettore 2 9"/>
          <p:cNvCxnSpPr/>
          <p:nvPr/>
        </p:nvCxnSpPr>
        <p:spPr>
          <a:xfrm>
            <a:off x="6948264" y="3861048"/>
            <a:ext cx="0" cy="17281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929530" y="5951021"/>
            <a:ext cx="3858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ym typeface="Wingdings" pitchFamily="2" charset="2"/>
              </a:rPr>
              <a:t>L</a:t>
            </a:r>
            <a:r>
              <a:rPr lang="it-IT" dirty="0" smtClean="0">
                <a:sym typeface="Wingdings" pitchFamily="2" charset="2"/>
              </a:rPr>
              <a:t>imits </a:t>
            </a:r>
            <a:r>
              <a:rPr lang="it-IT" dirty="0">
                <a:sym typeface="Wingdings" pitchFamily="2" charset="2"/>
              </a:rPr>
              <a:t>on </a:t>
            </a:r>
            <a:r>
              <a:rPr lang="it-IT" dirty="0" err="1">
                <a:sym typeface="Wingdings" pitchFamily="2" charset="2"/>
              </a:rPr>
              <a:t>tqH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coupling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assuming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equal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sensitivity</a:t>
            </a:r>
            <a:r>
              <a:rPr lang="it-IT" dirty="0" smtClean="0">
                <a:sym typeface="Wingdings" pitchFamily="2" charset="2"/>
              </a:rPr>
              <a:t> to q=u and q=c</a:t>
            </a:r>
            <a:endParaRPr lang="en-US" dirty="0"/>
          </a:p>
        </p:txBody>
      </p:sp>
      <p:sp>
        <p:nvSpPr>
          <p:cNvPr id="12" name="Freccia a destra 11"/>
          <p:cNvSpPr/>
          <p:nvPr/>
        </p:nvSpPr>
        <p:spPr>
          <a:xfrm>
            <a:off x="4586852" y="6093296"/>
            <a:ext cx="4892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6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744416" cy="568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ttbar+Higgs</a:t>
            </a:r>
            <a:r>
              <a:rPr lang="it-IT" dirty="0" smtClean="0"/>
              <a:t> (II)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251520" y="648930"/>
            <a:ext cx="4788024" cy="5588382"/>
          </a:xfrm>
        </p:spPr>
        <p:txBody>
          <a:bodyPr>
            <a:normAutofit/>
          </a:bodyPr>
          <a:lstStyle/>
          <a:p>
            <a:r>
              <a:rPr lang="it-IT" sz="2000" dirty="0" err="1" smtClean="0"/>
              <a:t>Fitted</a:t>
            </a:r>
            <a:r>
              <a:rPr lang="it-IT" sz="2000" dirty="0" smtClean="0"/>
              <a:t> </a:t>
            </a:r>
            <a:r>
              <a:rPr lang="it-IT" sz="2000" dirty="0" err="1" smtClean="0"/>
              <a:t>values</a:t>
            </a:r>
            <a:r>
              <a:rPr lang="it-IT" sz="2000" dirty="0" smtClean="0"/>
              <a:t> of </a:t>
            </a:r>
            <a:r>
              <a:rPr lang="it-IT" sz="2000" dirty="0" err="1" smtClean="0"/>
              <a:t>most</a:t>
            </a:r>
            <a:r>
              <a:rPr lang="it-IT" sz="2000" dirty="0" smtClean="0"/>
              <a:t> </a:t>
            </a:r>
            <a:r>
              <a:rPr lang="it-IT" sz="2000" dirty="0" err="1" smtClean="0"/>
              <a:t>relevant</a:t>
            </a:r>
            <a:r>
              <a:rPr lang="it-IT" sz="2000" dirty="0" smtClean="0"/>
              <a:t> </a:t>
            </a:r>
            <a:r>
              <a:rPr lang="it-IT" sz="2000" dirty="0" err="1" smtClean="0"/>
              <a:t>nuicance</a:t>
            </a:r>
            <a:r>
              <a:rPr lang="it-IT" sz="2000" dirty="0" smtClean="0"/>
              <a:t> </a:t>
            </a:r>
            <a:r>
              <a:rPr lang="it-IT" sz="2000" dirty="0" err="1" smtClean="0"/>
              <a:t>parameters</a:t>
            </a:r>
            <a:endParaRPr lang="en-US" sz="2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193" y="3554304"/>
            <a:ext cx="3909239" cy="296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99" y="692695"/>
            <a:ext cx="2274037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037" y="692696"/>
            <a:ext cx="212942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5724128" y="404664"/>
            <a:ext cx="182774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Before</a:t>
            </a:r>
            <a:r>
              <a:rPr lang="it-IT" dirty="0" smtClean="0"/>
              <a:t>/</a:t>
            </a:r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605101" y="3284984"/>
            <a:ext cx="450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95% CL </a:t>
            </a:r>
            <a:r>
              <a:rPr lang="it-IT" dirty="0" err="1" smtClean="0"/>
              <a:t>upper</a:t>
            </a:r>
            <a:r>
              <a:rPr lang="it-IT" dirty="0" smtClean="0"/>
              <a:t> </a:t>
            </a:r>
            <a:r>
              <a:rPr lang="it-IT" dirty="0" err="1" smtClean="0"/>
              <a:t>limits</a:t>
            </a:r>
            <a:r>
              <a:rPr lang="it-IT" dirty="0" smtClean="0"/>
              <a:t> on </a:t>
            </a:r>
            <a:r>
              <a:rPr lang="it-IT" dirty="0" smtClean="0">
                <a:latin typeface="Symbol" pitchFamily="18" charset="2"/>
              </a:rPr>
              <a:t>s</a:t>
            </a:r>
            <a:r>
              <a:rPr lang="it-IT" dirty="0" smtClean="0"/>
              <a:t>(</a:t>
            </a:r>
            <a:r>
              <a:rPr lang="it-IT" dirty="0" err="1" smtClean="0"/>
              <a:t>ttbarH</a:t>
            </a:r>
            <a:r>
              <a:rPr lang="it-IT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3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Details on Higgs boson mass measurement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88" y="1124744"/>
            <a:ext cx="7740352" cy="46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42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Details on Higgs mass measurement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485348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6862" y="2132856"/>
            <a:ext cx="381164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Details on Higgs boson mass measurement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44016" y="692696"/>
            <a:ext cx="8964488" cy="575229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Difference, ∆</a:t>
            </a:r>
            <a:r>
              <a:rPr lang="en-US" sz="1600" dirty="0" err="1" smtClean="0"/>
              <a:t>i</a:t>
            </a:r>
            <a:r>
              <a:rPr lang="en-US" sz="1600" dirty="0" smtClean="0"/>
              <a:t>, between the mass measured in a given </a:t>
            </a:r>
            <a:r>
              <a:rPr lang="en-US" sz="1600" dirty="0" err="1" smtClean="0"/>
              <a:t>γγ</a:t>
            </a:r>
            <a:r>
              <a:rPr lang="en-US" sz="1600" dirty="0" smtClean="0"/>
              <a:t> sub-sample and the combined </a:t>
            </a:r>
            <a:r>
              <a:rPr lang="en-US" sz="1600" dirty="0" err="1" smtClean="0"/>
              <a:t>γγ</a:t>
            </a:r>
            <a:r>
              <a:rPr lang="en-US" sz="1600" dirty="0" smtClean="0"/>
              <a:t> mass, using three different alternative categorizations to define the sub-samples. The top three points show a categorization based on the photon conversion status: UU is the sub-sample with both photons unconverted, UC the sub-sample with one converted and one unconverted photon, CC the sub-sample with two converted photons. The middle three points show a categorization based on the number of reconstructed primary vertices (NP V ) in the event. The bottom three points show a categorization based on the photon impact points on the calorimeter: BB is the sub-sample with both photons detected in the barrel calorimeter, BE the sub-sample with one photon in the barrel calorimeter and one photon in the end-cap calorimeter and EE the sub-sample with both photons in the end-cap calorimeter. 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276" y="3356992"/>
            <a:ext cx="4790988" cy="343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596336" y="3429000"/>
            <a:ext cx="941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</a:rPr>
              <a:t>H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US" sz="2400" dirty="0" err="1" smtClean="0">
                <a:solidFill>
                  <a:srgbClr val="C00000"/>
                </a:solidFill>
                <a:latin typeface="Symbol" pitchFamily="18" charset="2"/>
              </a:rPr>
              <a:t>gg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on Higgs boson mass measurement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51520" y="773048"/>
            <a:ext cx="8424936" cy="575229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Pulls and impact on </a:t>
            </a:r>
            <a:r>
              <a:rPr lang="en-US" sz="1600" dirty="0" err="1" smtClean="0"/>
              <a:t>mH</a:t>
            </a:r>
            <a:r>
              <a:rPr lang="en-US" sz="1600" dirty="0" smtClean="0"/>
              <a:t>(hat) for the principal constrained nuisance parameters in the H → </a:t>
            </a:r>
            <a:r>
              <a:rPr lang="en-US" sz="1600" dirty="0" err="1" smtClean="0"/>
              <a:t>γγ</a:t>
            </a:r>
            <a:r>
              <a:rPr lang="en-US" sz="1600" dirty="0" smtClean="0"/>
              <a:t> and H</a:t>
            </a:r>
            <a:r>
              <a:rPr lang="en-US" sz="1600" dirty="0" smtClean="0">
                <a:sym typeface="Wingdings" pitchFamily="2" charset="2"/>
              </a:rPr>
              <a:t>4l c</a:t>
            </a:r>
            <a:r>
              <a:rPr lang="en-US" sz="1600" dirty="0" smtClean="0"/>
              <a:t>hannels. The fitted value and ±1σ uncertainties are shown for each parameter by the points and error bars (lower scale). The relative change in </a:t>
            </a:r>
            <a:r>
              <a:rPr lang="en-US" sz="1600" dirty="0" err="1" smtClean="0"/>
              <a:t>mH</a:t>
            </a:r>
            <a:r>
              <a:rPr lang="en-US" sz="1600" dirty="0" smtClean="0"/>
              <a:t>(hat) as a result of varying each parameter by its fitted uncertainty (upper scale) is shown in yellow. Parameters are selected and ordered according to their impact on </a:t>
            </a:r>
            <a:r>
              <a:rPr lang="en-US" sz="1600" dirty="0" err="1" smtClean="0"/>
              <a:t>mH</a:t>
            </a:r>
            <a:r>
              <a:rPr lang="en-US" sz="1600" dirty="0" smtClean="0"/>
              <a:t>(hat). </a:t>
            </a:r>
            <a:endParaRPr lang="en-US" sz="16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060848"/>
            <a:ext cx="4661478" cy="447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544" y="3323137"/>
            <a:ext cx="4139952" cy="211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932040" y="2132856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>
                <a:latin typeface="Symbol" pitchFamily="18" charset="2"/>
              </a:rPr>
              <a:t>gg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028384" y="2780928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W’ </a:t>
            </a:r>
            <a:r>
              <a:rPr lang="it-IT" dirty="0" err="1" smtClean="0"/>
              <a:t>searches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3960440" cy="5536272"/>
          </a:xfrm>
        </p:spPr>
        <p:txBody>
          <a:bodyPr/>
          <a:lstStyle/>
          <a:p>
            <a:r>
              <a:rPr lang="it-IT" dirty="0" err="1" smtClean="0"/>
              <a:t>W’</a:t>
            </a:r>
            <a:r>
              <a:rPr lang="it-IT" dirty="0" err="1" smtClean="0">
                <a:sym typeface="Wingdings" pitchFamily="2" charset="2"/>
              </a:rPr>
              <a:t>lv</a:t>
            </a:r>
            <a:endParaRPr lang="en-US" dirty="0"/>
          </a:p>
        </p:txBody>
      </p:sp>
      <p:sp>
        <p:nvSpPr>
          <p:cNvPr id="7" name="Segnaposto contenuto 5"/>
          <p:cNvSpPr txBox="1">
            <a:spLocks/>
          </p:cNvSpPr>
          <p:nvPr/>
        </p:nvSpPr>
        <p:spPr>
          <a:xfrm>
            <a:off x="4716016" y="917064"/>
            <a:ext cx="3960440" cy="55362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W’</a:t>
            </a:r>
            <a:r>
              <a:rPr lang="it-IT" dirty="0" smtClean="0">
                <a:sym typeface="Wingdings" pitchFamily="2" charset="2"/>
              </a:rPr>
              <a:t>WZ </a:t>
            </a:r>
            <a:r>
              <a:rPr lang="it-IT" sz="2400" dirty="0" smtClean="0">
                <a:sym typeface="Wingdings" pitchFamily="2" charset="2"/>
              </a:rPr>
              <a:t>(3 </a:t>
            </a:r>
            <a:r>
              <a:rPr lang="it-IT" sz="2400" dirty="0" err="1" smtClean="0">
                <a:sym typeface="Wingdings" pitchFamily="2" charset="2"/>
              </a:rPr>
              <a:t>leptons</a:t>
            </a:r>
            <a:r>
              <a:rPr lang="it-IT" sz="2400" dirty="0">
                <a:sym typeface="Wingdings" pitchFamily="2" charset="2"/>
              </a:rPr>
              <a:t>)</a:t>
            </a:r>
            <a:endParaRPr lang="en-US" sz="2400" dirty="0"/>
          </a:p>
        </p:txBody>
      </p:sp>
      <p:sp>
        <p:nvSpPr>
          <p:cNvPr id="8" name="Rettangolo 7"/>
          <p:cNvSpPr/>
          <p:nvPr/>
        </p:nvSpPr>
        <p:spPr>
          <a:xfrm>
            <a:off x="2195736" y="692696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ATLAS-CONF-2014-017</a:t>
            </a:r>
            <a:endParaRPr lang="en-US" dirty="0"/>
          </a:p>
        </p:txBody>
      </p:sp>
      <p:sp>
        <p:nvSpPr>
          <p:cNvPr id="9" name="Rettangolo 8"/>
          <p:cNvSpPr/>
          <p:nvPr/>
        </p:nvSpPr>
        <p:spPr>
          <a:xfrm>
            <a:off x="6785178" y="683404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ATLAS-CONF-2014-015</a:t>
            </a:r>
            <a:endParaRPr lang="en-US" dirty="0"/>
          </a:p>
        </p:txBody>
      </p:sp>
      <p:cxnSp>
        <p:nvCxnSpPr>
          <p:cNvPr id="11" name="Connettore 1 10"/>
          <p:cNvCxnSpPr/>
          <p:nvPr/>
        </p:nvCxnSpPr>
        <p:spPr>
          <a:xfrm>
            <a:off x="4644008" y="764704"/>
            <a:ext cx="0" cy="57606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https://atlas.web.cern.ch/Atlas/GROUPS/PHYSICS/CONFNOTES/ATLAS-CONF-2014-017/.thumb_fig_01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95" y="1493785"/>
            <a:ext cx="3496265" cy="236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s://atlas.web.cern.ch/Atlas/GROUPS/PHYSICS/CONFNOTES/ATLAS-CONF-2014-017/fig_02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8" y="3780039"/>
            <a:ext cx="3576480" cy="281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s://atlas.web.cern.ch/Atlas/GROUPS/PHYSICS/CONFNOTES/ATLAS-CONF-2014-015/.thumb_fig_0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013" y="1412776"/>
            <a:ext cx="3388435" cy="247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s://atlas.web.cern.ch/Atlas/GROUPS/PHYSICS/CONFNOTES/ATLAS-CONF-2014-015/.thumb_fig_0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68" y="3877637"/>
            <a:ext cx="4266220" cy="271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64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tlas.web.cern.ch/Atlas/GROUPS/PHYSICS/PAPERS/EXOT-2013-05/.thumb_fig_08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78982"/>
            <a:ext cx="3024336" cy="289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exotic</a:t>
            </a:r>
            <a:r>
              <a:rPr lang="it-IT" dirty="0" smtClean="0"/>
              <a:t> </a:t>
            </a:r>
            <a:r>
              <a:rPr lang="it-IT" dirty="0" err="1" smtClean="0"/>
              <a:t>searches</a:t>
            </a:r>
            <a:r>
              <a:rPr lang="it-IT" dirty="0" smtClean="0"/>
              <a:t> </a:t>
            </a:r>
            <a:r>
              <a:rPr lang="it-IT" dirty="0" err="1" smtClean="0"/>
              <a:t>highlights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701040"/>
            <a:ext cx="6912768" cy="5536272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Mono-Z production: </a:t>
            </a:r>
            <a:r>
              <a:rPr lang="it-IT" sz="2000" b="1" dirty="0" err="1" smtClean="0"/>
              <a:t>window</a:t>
            </a:r>
            <a:r>
              <a:rPr lang="it-IT" sz="2000" b="1" dirty="0" smtClean="0"/>
              <a:t> to Dark </a:t>
            </a:r>
            <a:r>
              <a:rPr lang="it-IT" sz="2000" b="1" dirty="0" err="1" smtClean="0"/>
              <a:t>Matter</a:t>
            </a:r>
            <a:endParaRPr lang="it-IT" sz="2000" b="1" dirty="0"/>
          </a:p>
          <a:p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000" dirty="0" smtClean="0"/>
          </a:p>
          <a:p>
            <a:pPr marL="0" indent="0">
              <a:buNone/>
            </a:pPr>
            <a:endParaRPr lang="it-IT" sz="2000" dirty="0"/>
          </a:p>
          <a:p>
            <a:endParaRPr lang="it-IT" sz="2000" dirty="0" smtClean="0"/>
          </a:p>
          <a:p>
            <a:endParaRPr lang="it-IT" sz="1000" dirty="0"/>
          </a:p>
          <a:p>
            <a:r>
              <a:rPr lang="it-IT" sz="2000" b="1" dirty="0" err="1"/>
              <a:t>M</a:t>
            </a:r>
            <a:r>
              <a:rPr lang="it-IT" sz="2000" b="1" dirty="0" err="1" smtClean="0"/>
              <a:t>icroscopic</a:t>
            </a:r>
            <a:r>
              <a:rPr lang="it-IT" sz="2000" b="1" dirty="0" smtClean="0"/>
              <a:t> Black-</a:t>
            </a:r>
            <a:r>
              <a:rPr lang="it-IT" sz="2000" b="1" dirty="0" err="1" smtClean="0"/>
              <a:t>holes</a:t>
            </a:r>
            <a:r>
              <a:rPr lang="it-IT" sz="2000" b="1" dirty="0" smtClean="0"/>
              <a:t>: </a:t>
            </a:r>
            <a:r>
              <a:rPr lang="it-IT" sz="2000" b="1" dirty="0" err="1" smtClean="0"/>
              <a:t>gravity</a:t>
            </a:r>
            <a:r>
              <a:rPr lang="it-IT" sz="2000" b="1" dirty="0" smtClean="0"/>
              <a:t> 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7475945" y="3131676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arXiv:1405.4254</a:t>
            </a:r>
            <a:endParaRPr lang="en-US" dirty="0"/>
          </a:p>
        </p:txBody>
      </p:sp>
      <p:pic>
        <p:nvPicPr>
          <p:cNvPr id="4098" name="Picture 2" descr="https://atlas.web.cern.ch/Atlas/GROUPS/PHYSICS/PAPERS/EXOT-2013-05/.thumb_fig_06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602" y="3645024"/>
            <a:ext cx="229931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tlas.web.cern.ch/Atlas/GROUPS/PHYSICS/PAPERS/EXOT-2013-05/.thumb_fig_06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227" y="3645024"/>
            <a:ext cx="2267925" cy="220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1368152" y="5949280"/>
            <a:ext cx="7524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For </a:t>
            </a:r>
            <a:r>
              <a:rPr lang="en-US" sz="1600" dirty="0"/>
              <a:t>6</a:t>
            </a:r>
            <a:r>
              <a:rPr lang="en-US" sz="1600" dirty="0" smtClean="0"/>
              <a:t> </a:t>
            </a:r>
            <a:r>
              <a:rPr lang="en-US" sz="1600" dirty="0"/>
              <a:t>extra dimensions, mass thresholds of </a:t>
            </a:r>
            <a:r>
              <a:rPr lang="en-US" sz="1600" b="1" dirty="0"/>
              <a:t>4.8-6.2 </a:t>
            </a:r>
            <a:r>
              <a:rPr lang="en-US" sz="1600" b="1" dirty="0" err="1"/>
              <a:t>TeV</a:t>
            </a:r>
            <a:r>
              <a:rPr lang="en-US" sz="1600" b="1" dirty="0"/>
              <a:t> </a:t>
            </a:r>
            <a:r>
              <a:rPr lang="en-US" sz="1600" dirty="0" smtClean="0"/>
              <a:t>excluded </a:t>
            </a:r>
            <a:r>
              <a:rPr lang="en-US" sz="1600" dirty="0"/>
              <a:t>at </a:t>
            </a:r>
            <a:r>
              <a:rPr lang="en-US" sz="1600" dirty="0" smtClean="0"/>
              <a:t>95%CL, </a:t>
            </a:r>
            <a:r>
              <a:rPr lang="en-US" sz="1600" dirty="0"/>
              <a:t>depending on the fundamental gravity scale and model assumptions.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-234280" y="3956863"/>
            <a:ext cx="2069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/>
              <a:t>In high </a:t>
            </a:r>
            <a:r>
              <a:rPr lang="en-US" dirty="0" err="1"/>
              <a:t>pT</a:t>
            </a:r>
            <a:r>
              <a:rPr lang="en-US" dirty="0"/>
              <a:t> leptons and jets final state events</a:t>
            </a:r>
          </a:p>
        </p:txBody>
      </p:sp>
      <p:pic>
        <p:nvPicPr>
          <p:cNvPr id="4104" name="Picture 8" descr="https://atlas.web.cern.ch/Atlas/GROUPS/PHYSICS/PAPERS/EXOT-2012-26/.thumb_fig_01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0731"/>
            <a:ext cx="1348377" cy="127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tlas.web.cern.ch/Atlas/GROUPS/PHYSICS/PAPERS/EXOT-2012-26/.thumb_fig_01b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270" y="1771352"/>
            <a:ext cx="1466554" cy="10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tlas.web.cern.ch/Atlas/GROUPS/PHYSICS/PAPERS/EXOT-2012-26/.thumb_fig_0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2664296" cy="190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atlas.web.cern.ch/Atlas/GROUPS/PHYSICS/PAPERS/EXOT-2012-26/.thumb_fig_0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222" y="764704"/>
            <a:ext cx="3202274" cy="229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tangolo 19"/>
          <p:cNvSpPr/>
          <p:nvPr/>
        </p:nvSpPr>
        <p:spPr>
          <a:xfrm>
            <a:off x="7452320" y="611396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arXiv:1404.0051</a:t>
            </a:r>
            <a:endParaRPr lang="en-US" dirty="0"/>
          </a:p>
        </p:txBody>
      </p:sp>
      <p:cxnSp>
        <p:nvCxnSpPr>
          <p:cNvPr id="21" name="Connettore 1 20"/>
          <p:cNvCxnSpPr/>
          <p:nvPr/>
        </p:nvCxnSpPr>
        <p:spPr>
          <a:xfrm>
            <a:off x="261480" y="3140968"/>
            <a:ext cx="8616590" cy="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99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990600"/>
          </a:xfrm>
        </p:spPr>
        <p:txBody>
          <a:bodyPr/>
          <a:lstStyle/>
          <a:p>
            <a:r>
              <a:rPr lang="en-US" dirty="0" smtClean="0"/>
              <a:t>SUSY searches: top </a:t>
            </a:r>
            <a:r>
              <a:rPr lang="en-US" dirty="0" err="1" smtClean="0"/>
              <a:t>squarks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38</a:t>
            </a:fld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00088"/>
            <a:ext cx="89916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047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990600"/>
          </a:xfrm>
        </p:spPr>
        <p:txBody>
          <a:bodyPr/>
          <a:lstStyle/>
          <a:p>
            <a:r>
              <a:rPr lang="en-US" dirty="0" smtClean="0"/>
              <a:t>SUSY searches: top </a:t>
            </a:r>
            <a:r>
              <a:rPr lang="en-US" dirty="0" err="1" smtClean="0"/>
              <a:t>squarks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22" name="TextBox 21"/>
          <p:cNvSpPr txBox="1"/>
          <p:nvPr/>
        </p:nvSpPr>
        <p:spPr>
          <a:xfrm>
            <a:off x="338934" y="966511"/>
            <a:ext cx="639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Z(</a:t>
            </a:r>
            <a:r>
              <a:rPr lang="en-US" dirty="0" err="1" smtClean="0"/>
              <a:t>l</a:t>
            </a:r>
            <a:r>
              <a:rPr lang="en-US" baseline="30000" dirty="0" err="1" smtClean="0"/>
              <a:t>+</a:t>
            </a:r>
            <a:r>
              <a:rPr lang="en-US" dirty="0" err="1" smtClean="0"/>
              <a:t>l</a:t>
            </a:r>
            <a:r>
              <a:rPr lang="en-US" baseline="30000" dirty="0" smtClean="0"/>
              <a:t>-</a:t>
            </a:r>
            <a:r>
              <a:rPr lang="en-US" dirty="0" smtClean="0"/>
              <a:t>) + b-jets + Missing E</a:t>
            </a:r>
            <a:r>
              <a:rPr lang="en-US" baseline="-25000" dirty="0" smtClean="0"/>
              <a:t>T</a:t>
            </a:r>
            <a:r>
              <a:rPr lang="en-US" dirty="0" smtClean="0"/>
              <a:t> : targets heavier stop (stop2), as window for difficult regions (stop mass close to top mass). 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6280" y="2299668"/>
            <a:ext cx="3851920" cy="36933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4311" y="1921429"/>
            <a:ext cx="2226196" cy="18038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679" y="3832809"/>
            <a:ext cx="2925460" cy="216024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160765" y="764704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5"/>
              </a:rPr>
              <a:t>arXiv:1403.5222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8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Heavy</a:t>
            </a:r>
            <a:r>
              <a:rPr lang="it-IT" dirty="0" smtClean="0"/>
              <a:t> </a:t>
            </a:r>
            <a:r>
              <a:rPr lang="it-IT" dirty="0" err="1" smtClean="0"/>
              <a:t>Ions</a:t>
            </a:r>
            <a:endParaRPr lang="en-US" dirty="0"/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57933706"/>
              </p:ext>
            </p:extLst>
          </p:nvPr>
        </p:nvGraphicFramePr>
        <p:xfrm>
          <a:off x="251520" y="3339311"/>
          <a:ext cx="8928992" cy="3114025"/>
        </p:xfrm>
        <a:graphic>
          <a:graphicData uri="http://schemas.openxmlformats.org/drawingml/2006/table">
            <a:tbl>
              <a:tblPr/>
              <a:tblGrid>
                <a:gridCol w="7200800"/>
                <a:gridCol w="1728192"/>
              </a:tblGrid>
              <a:tr h="264668">
                <a:tc>
                  <a:txBody>
                    <a:bodyPr/>
                    <a:lstStyle/>
                    <a:p>
                      <a:pPr algn="l"/>
                      <a:r>
                        <a:rPr kumimoji="0"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Charged hadron production in </a:t>
                      </a:r>
                      <a:r>
                        <a:rPr kumimoji="0" lang="en-US" sz="1200" b="0" i="1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US" sz="12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+Pb</a:t>
                      </a:r>
                      <a:r>
                        <a:rPr kumimoji="0"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collisions at </a:t>
                      </a:r>
                      <a:r>
                        <a:rPr lang="en-US" sz="1200" b="0" dirty="0" smtClean="0">
                          <a:effectLst/>
                        </a:rPr>
                        <a:t>√</a:t>
                      </a:r>
                      <a:r>
                        <a:rPr lang="en-US" sz="1200" b="0" dirty="0" err="1" smtClean="0">
                          <a:effectLst/>
                        </a:rPr>
                        <a:t>s</a:t>
                      </a:r>
                      <a:r>
                        <a:rPr lang="en-US" sz="1200" b="0" baseline="-25000" dirty="0" err="1" smtClean="0">
                          <a:effectLst/>
                        </a:rPr>
                        <a:t>NN</a:t>
                      </a:r>
                      <a:r>
                        <a:rPr lang="en-US" sz="1200" b="0" dirty="0" smtClean="0">
                          <a:effectLst/>
                        </a:rPr>
                        <a:t>=~5.02~TeV </a:t>
                      </a:r>
                      <a:r>
                        <a:rPr kumimoji="0"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 at high transverse momentum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effectLst/>
                          <a:hlinkClick r:id="rId2"/>
                        </a:rPr>
                        <a:t>ATLAS-CONF-2014-029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66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Measurement of the production of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neighbouring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jets in lead-lead collisions at √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US" sz="12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NN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2.76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effectLst/>
                        </a:rPr>
                        <a:t>TeV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3"/>
                        </a:rPr>
                        <a:t>ATLAS-CONF-2014-028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66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effectLst/>
                        </a:rPr>
                        <a:t>Collective </a:t>
                      </a:r>
                      <a:r>
                        <a:rPr lang="en-US" sz="1200" dirty="0">
                          <a:effectLst/>
                        </a:rPr>
                        <a:t>flow with higher-order </a:t>
                      </a:r>
                      <a:r>
                        <a:rPr lang="en-US" sz="1200" dirty="0" err="1">
                          <a:effectLst/>
                        </a:rPr>
                        <a:t>cumulants</a:t>
                      </a:r>
                      <a:r>
                        <a:rPr lang="en-US" sz="1200" dirty="0">
                          <a:effectLst/>
                        </a:rPr>
                        <a:t> in lead-lead collisions at √</a:t>
                      </a:r>
                      <a:r>
                        <a:rPr lang="en-US" sz="1200" dirty="0" err="1">
                          <a:effectLst/>
                        </a:rPr>
                        <a:t>s</a:t>
                      </a:r>
                      <a:r>
                        <a:rPr lang="en-US" sz="1200" baseline="-25000" dirty="0" err="1">
                          <a:effectLst/>
                        </a:rPr>
                        <a:t>NN</a:t>
                      </a:r>
                      <a:r>
                        <a:rPr lang="en-US" sz="1200" dirty="0">
                          <a:effectLst/>
                        </a:rPr>
                        <a:t>=2.76 </a:t>
                      </a:r>
                      <a:r>
                        <a:rPr lang="en-US" sz="1200" dirty="0" err="1" smtClean="0">
                          <a:effectLst/>
                        </a:rPr>
                        <a:t>TeV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4"/>
                        </a:rPr>
                        <a:t>ATLAS-CONF-2014-027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682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effectLst/>
                        </a:rPr>
                        <a:t>Centrality</a:t>
                      </a:r>
                      <a:r>
                        <a:rPr lang="en-US" sz="1200" b="0" dirty="0">
                          <a:effectLst/>
                        </a:rPr>
                        <a:t>, rapidity and </a:t>
                      </a:r>
                      <a:r>
                        <a:rPr lang="en-US" sz="1200" b="0" dirty="0" err="1">
                          <a:effectLst/>
                        </a:rPr>
                        <a:t>pT</a:t>
                      </a:r>
                      <a:r>
                        <a:rPr lang="en-US" sz="1200" b="0" dirty="0">
                          <a:effectLst/>
                        </a:rPr>
                        <a:t> dependence of isolated prompt photon </a:t>
                      </a:r>
                      <a:r>
                        <a:rPr lang="en-US" sz="1200" b="0" dirty="0" smtClean="0">
                          <a:effectLst/>
                        </a:rPr>
                        <a:t>production</a:t>
                      </a:r>
                      <a:r>
                        <a:rPr lang="en-US" sz="1200" b="0" baseline="0" dirty="0" smtClean="0">
                          <a:effectLst/>
                        </a:rPr>
                        <a:t> </a:t>
                      </a:r>
                      <a:r>
                        <a:rPr lang="en-US" sz="1200" b="0" dirty="0" smtClean="0">
                          <a:effectLst/>
                        </a:rPr>
                        <a:t>in </a:t>
                      </a:r>
                      <a:r>
                        <a:rPr lang="en-US" sz="1200" b="0" dirty="0" err="1" smtClean="0">
                          <a:effectLst/>
                        </a:rPr>
                        <a:t>Pb-Pb</a:t>
                      </a:r>
                      <a:r>
                        <a:rPr lang="en-US" sz="1200" b="0" dirty="0" smtClean="0">
                          <a:effectLst/>
                        </a:rPr>
                        <a:t> </a:t>
                      </a:r>
                      <a:r>
                        <a:rPr lang="en-US" sz="1200" b="0" dirty="0">
                          <a:effectLst/>
                        </a:rPr>
                        <a:t>collisions at √</a:t>
                      </a:r>
                      <a:r>
                        <a:rPr lang="en-US" sz="1200" b="0" dirty="0" err="1">
                          <a:effectLst/>
                        </a:rPr>
                        <a:t>s</a:t>
                      </a:r>
                      <a:r>
                        <a:rPr lang="en-US" sz="1200" b="0" baseline="-25000" dirty="0" err="1">
                          <a:effectLst/>
                        </a:rPr>
                        <a:t>NN</a:t>
                      </a:r>
                      <a:r>
                        <a:rPr lang="en-US" sz="1200" b="0" dirty="0">
                          <a:effectLst/>
                        </a:rPr>
                        <a:t> = 2.76 </a:t>
                      </a:r>
                      <a:r>
                        <a:rPr lang="en-US" sz="1200" b="0" dirty="0" err="1" smtClean="0">
                          <a:effectLst/>
                        </a:rPr>
                        <a:t>TeV</a:t>
                      </a:r>
                      <a:endParaRPr lang="en-US" sz="1200" b="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5"/>
                        </a:rPr>
                        <a:t>ATLAS-CONF-2014-026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668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effectLst/>
                        </a:rPr>
                        <a:t>Measurements </a:t>
                      </a:r>
                      <a:r>
                        <a:rPr lang="en-US" sz="1200" b="1" dirty="0">
                          <a:effectLst/>
                        </a:rPr>
                        <a:t>of the nuclear modification factor for jets in </a:t>
                      </a:r>
                      <a:r>
                        <a:rPr lang="en-US" sz="1200" b="1" dirty="0" err="1">
                          <a:effectLst/>
                        </a:rPr>
                        <a:t>Pb+Pb</a:t>
                      </a:r>
                      <a:r>
                        <a:rPr lang="en-US" sz="1200" b="1" dirty="0">
                          <a:effectLst/>
                        </a:rPr>
                        <a:t> collisions at </a:t>
                      </a:r>
                      <a:r>
                        <a:rPr lang="en-US" sz="1200" b="1" dirty="0" err="1">
                          <a:effectLst/>
                        </a:rPr>
                        <a:t>sqrt</a:t>
                      </a:r>
                      <a:r>
                        <a:rPr lang="en-US" sz="1200" b="1" dirty="0">
                          <a:effectLst/>
                        </a:rPr>
                        <a:t>{NN}=2.76 </a:t>
                      </a:r>
                      <a:r>
                        <a:rPr lang="en-US" sz="1200" b="1" dirty="0" err="1" smtClean="0">
                          <a:effectLst/>
                        </a:rPr>
                        <a:t>TeV</a:t>
                      </a:r>
                      <a:endParaRPr lang="en-US" sz="1200" b="1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6"/>
                        </a:rPr>
                        <a:t>ATLAS-CONF-2014-025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466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effectLst/>
                        </a:rPr>
                        <a:t>Centrality </a:t>
                      </a:r>
                      <a:r>
                        <a:rPr lang="en-US" sz="1200" dirty="0">
                          <a:effectLst/>
                        </a:rPr>
                        <a:t>and rapidity dependence of inclusive jet production in √</a:t>
                      </a:r>
                      <a:r>
                        <a:rPr lang="en-US" sz="1200" dirty="0" err="1">
                          <a:effectLst/>
                        </a:rPr>
                        <a:t>s</a:t>
                      </a:r>
                      <a:r>
                        <a:rPr lang="en-US" sz="1200" baseline="-25000" dirty="0" err="1">
                          <a:effectLst/>
                        </a:rPr>
                        <a:t>NN</a:t>
                      </a:r>
                      <a:r>
                        <a:rPr lang="en-US" sz="1200" dirty="0">
                          <a:effectLst/>
                        </a:rPr>
                        <a:t>=~5.02~TeV </a:t>
                      </a:r>
                      <a:r>
                        <a:rPr lang="en-US" sz="1200" dirty="0" smtClean="0">
                          <a:effectLst/>
                        </a:rPr>
                        <a:t>proton—lead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collisions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7"/>
                        </a:rPr>
                        <a:t>ATLAS-CONF-2014-024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164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effectLst/>
                        </a:rPr>
                        <a:t>Measurement </a:t>
                      </a:r>
                      <a:r>
                        <a:rPr lang="en-US" sz="1200" b="1" dirty="0">
                          <a:effectLst/>
                        </a:rPr>
                        <a:t>of W boson production and </a:t>
                      </a:r>
                      <a:r>
                        <a:rPr lang="en-US" sz="1200" b="1" dirty="0" smtClean="0">
                          <a:effectLst/>
                        </a:rPr>
                        <a:t>lepton </a:t>
                      </a:r>
                      <a:r>
                        <a:rPr lang="en-US" sz="1200" b="1" dirty="0">
                          <a:effectLst/>
                        </a:rPr>
                        <a:t>charge asymmetry in </a:t>
                      </a:r>
                      <a:r>
                        <a:rPr lang="en-US" sz="1200" b="1" dirty="0" err="1">
                          <a:effectLst/>
                        </a:rPr>
                        <a:t>Pb+Pb</a:t>
                      </a:r>
                      <a:r>
                        <a:rPr lang="en-US" sz="1200" b="1" dirty="0">
                          <a:effectLst/>
                        </a:rPr>
                        <a:t> collisions at √</a:t>
                      </a:r>
                      <a:r>
                        <a:rPr lang="en-US" sz="1200" b="1" dirty="0" err="1">
                          <a:effectLst/>
                        </a:rPr>
                        <a:t>s</a:t>
                      </a:r>
                      <a:r>
                        <a:rPr lang="en-US" sz="1200" b="1" baseline="-25000" dirty="0" err="1">
                          <a:effectLst/>
                        </a:rPr>
                        <a:t>NN</a:t>
                      </a:r>
                      <a:r>
                        <a:rPr lang="en-US" sz="1200" b="1" dirty="0">
                          <a:effectLst/>
                        </a:rPr>
                        <a:t> = 2.76 </a:t>
                      </a:r>
                      <a:r>
                        <a:rPr lang="en-US" sz="1200" b="1" dirty="0" err="1" smtClean="0">
                          <a:effectLst/>
                        </a:rPr>
                        <a:t>TeV</a:t>
                      </a:r>
                      <a:endParaRPr lang="en-US" sz="1200" b="1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8"/>
                        </a:rPr>
                        <a:t>ATLAS-CONF-2014-023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16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effectLst/>
                        </a:rPr>
                        <a:t>Elucidating </a:t>
                      </a:r>
                      <a:r>
                        <a:rPr lang="en-US" sz="1200" dirty="0">
                          <a:effectLst/>
                        </a:rPr>
                        <a:t>the event-shape fluctuations via flow correlations and jet tomography studies in 2.76 </a:t>
                      </a:r>
                      <a:r>
                        <a:rPr lang="en-US" sz="1200" dirty="0" err="1">
                          <a:effectLst/>
                        </a:rPr>
                        <a:t>TeV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Pb+Pb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collisions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9"/>
                        </a:rPr>
                        <a:t>ATLAS-CONF-2014-022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898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effectLst/>
                        </a:rPr>
                        <a:t>Measurement </a:t>
                      </a:r>
                      <a:r>
                        <a:rPr lang="en-US" sz="1200" dirty="0">
                          <a:effectLst/>
                        </a:rPr>
                        <a:t>of the long-range </a:t>
                      </a:r>
                      <a:r>
                        <a:rPr lang="en-US" sz="1200" dirty="0" err="1">
                          <a:effectLst/>
                        </a:rPr>
                        <a:t>pseudorapidity</a:t>
                      </a:r>
                      <a:r>
                        <a:rPr lang="en-US" sz="1200" dirty="0">
                          <a:effectLst/>
                        </a:rPr>
                        <a:t> correlations and associated Fourier harmonics in √</a:t>
                      </a:r>
                      <a:r>
                        <a:rPr lang="en-US" sz="1200" dirty="0" err="1">
                          <a:effectLst/>
                        </a:rPr>
                        <a:t>s</a:t>
                      </a:r>
                      <a:r>
                        <a:rPr lang="en-US" sz="1200" baseline="-25000" dirty="0" err="1">
                          <a:effectLst/>
                        </a:rPr>
                        <a:t>NN</a:t>
                      </a:r>
                      <a:r>
                        <a:rPr lang="en-US" sz="1200" dirty="0">
                          <a:effectLst/>
                        </a:rPr>
                        <a:t>=5.02 </a:t>
                      </a:r>
                      <a:r>
                        <a:rPr lang="en-US" sz="1200" dirty="0" err="1">
                          <a:effectLst/>
                        </a:rPr>
                        <a:t>TeV</a:t>
                      </a:r>
                      <a:r>
                        <a:rPr lang="en-US" sz="1200" dirty="0">
                          <a:effectLst/>
                        </a:rPr>
                        <a:t> proton-lead </a:t>
                      </a:r>
                      <a:r>
                        <a:rPr lang="en-US" sz="1200" dirty="0" smtClean="0">
                          <a:effectLst/>
                        </a:rPr>
                        <a:t>collisions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>
                          <a:solidFill>
                            <a:srgbClr val="58438B"/>
                          </a:solidFill>
                          <a:effectLst/>
                          <a:hlinkClick r:id="rId10"/>
                        </a:rPr>
                        <a:t>ATLAS-CONF-2014-021</a:t>
                      </a:r>
                      <a:endParaRPr lang="en-US" sz="120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25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effectLst/>
                        </a:rPr>
                        <a:t>Measurement </a:t>
                      </a:r>
                      <a:r>
                        <a:rPr lang="en-US" sz="1200" dirty="0">
                          <a:effectLst/>
                        </a:rPr>
                        <a:t>of the Z-boson production in </a:t>
                      </a:r>
                      <a:r>
                        <a:rPr lang="en-US" sz="1200" dirty="0" err="1">
                          <a:effectLst/>
                        </a:rPr>
                        <a:t>pPb</a:t>
                      </a:r>
                      <a:r>
                        <a:rPr lang="en-US" sz="1200" dirty="0">
                          <a:effectLst/>
                        </a:rPr>
                        <a:t> collisions at √</a:t>
                      </a:r>
                      <a:r>
                        <a:rPr lang="en-US" sz="1200" dirty="0" err="1" smtClean="0"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effectLst/>
                        </a:rPr>
                        <a:t>NN</a:t>
                      </a:r>
                      <a:r>
                        <a:rPr lang="en-US" sz="1200" dirty="0" smtClean="0">
                          <a:effectLst/>
                        </a:rPr>
                        <a:t>=5.02TeV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 dirty="0">
                          <a:solidFill>
                            <a:srgbClr val="58438B"/>
                          </a:solidFill>
                          <a:effectLst/>
                          <a:hlinkClick r:id="rId11"/>
                        </a:rPr>
                        <a:t>ATLAS-CONF-2014-020</a:t>
                      </a:r>
                      <a:endParaRPr lang="en-US" sz="1200" dirty="0">
                        <a:effectLst/>
                      </a:endParaRPr>
                    </a:p>
                  </a:txBody>
                  <a:tcPr marL="13142" marR="13142" marT="13142" marB="13142" anchor="ctr">
                    <a:lnL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Segnaposto contenuto 2"/>
          <p:cNvSpPr txBox="1">
            <a:spLocks/>
          </p:cNvSpPr>
          <p:nvPr/>
        </p:nvSpPr>
        <p:spPr>
          <a:xfrm>
            <a:off x="179512" y="701040"/>
            <a:ext cx="4968552" cy="20798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C00000"/>
                </a:solidFill>
              </a:rPr>
              <a:t>10 new results </a:t>
            </a:r>
            <a:r>
              <a:rPr lang="it-IT" sz="2000" dirty="0" smtClean="0"/>
              <a:t>released since last LHCC meeting! </a:t>
            </a:r>
          </a:p>
          <a:p>
            <a:pPr lvl="1"/>
            <a:r>
              <a:rPr lang="it-IT" sz="1700" dirty="0" smtClean="0"/>
              <a:t>Cover a </a:t>
            </a:r>
            <a:r>
              <a:rPr lang="it-IT" sz="1700" dirty="0" err="1" smtClean="0"/>
              <a:t>variety</a:t>
            </a:r>
            <a:r>
              <a:rPr lang="it-IT" sz="1700" dirty="0" smtClean="0"/>
              <a:t> of </a:t>
            </a:r>
            <a:r>
              <a:rPr lang="it-IT" sz="1700" dirty="0" err="1" smtClean="0"/>
              <a:t>topics</a:t>
            </a:r>
            <a:r>
              <a:rPr lang="it-IT" sz="1700" dirty="0" smtClean="0"/>
              <a:t> </a:t>
            </a:r>
            <a:r>
              <a:rPr lang="it-IT" sz="1700" dirty="0" err="1" smtClean="0"/>
              <a:t>aiming</a:t>
            </a:r>
            <a:r>
              <a:rPr lang="it-IT" sz="1700" dirty="0" smtClean="0"/>
              <a:t> to </a:t>
            </a:r>
            <a:r>
              <a:rPr lang="it-IT" sz="1700" dirty="0" err="1" smtClean="0"/>
              <a:t>study</a:t>
            </a:r>
            <a:r>
              <a:rPr lang="it-IT" sz="1700" dirty="0" smtClean="0"/>
              <a:t> quark </a:t>
            </a:r>
            <a:r>
              <a:rPr lang="it-IT" sz="1700" dirty="0" err="1" smtClean="0"/>
              <a:t>gluon</a:t>
            </a:r>
            <a:r>
              <a:rPr lang="it-IT" sz="1700" dirty="0" smtClean="0"/>
              <a:t> plasma </a:t>
            </a:r>
            <a:r>
              <a:rPr lang="it-IT" sz="1700" dirty="0" err="1" smtClean="0"/>
              <a:t>using</a:t>
            </a:r>
            <a:r>
              <a:rPr lang="it-IT" sz="1700" dirty="0" smtClean="0"/>
              <a:t> soft and hard </a:t>
            </a:r>
            <a:r>
              <a:rPr lang="it-IT" sz="1700" dirty="0" err="1" smtClean="0"/>
              <a:t>probes</a:t>
            </a:r>
            <a:r>
              <a:rPr lang="it-IT" sz="1700" dirty="0" smtClean="0"/>
              <a:t> (in p-Pb and Pb-Pb) </a:t>
            </a:r>
          </a:p>
          <a:p>
            <a:pPr lvl="1"/>
            <a:r>
              <a:rPr lang="it-IT" sz="1700" dirty="0" err="1"/>
              <a:t>Presented</a:t>
            </a:r>
            <a:r>
              <a:rPr lang="it-IT" sz="1700" dirty="0"/>
              <a:t> </a:t>
            </a:r>
            <a:r>
              <a:rPr lang="it-IT" sz="1700" dirty="0" err="1"/>
              <a:t>at</a:t>
            </a:r>
            <a:r>
              <a:rPr lang="it-IT" sz="1700" dirty="0"/>
              <a:t> </a:t>
            </a:r>
            <a:r>
              <a:rPr lang="it-IT" sz="1700" dirty="0" err="1"/>
              <a:t>QuarkMatter</a:t>
            </a:r>
            <a:r>
              <a:rPr lang="it-IT" sz="1700" dirty="0"/>
              <a:t> 2014 Conference  </a:t>
            </a:r>
            <a:r>
              <a:rPr lang="it-IT" sz="1700" dirty="0" smtClean="0"/>
              <a:t> </a:t>
            </a:r>
            <a:endParaRPr lang="en-US" sz="1700" b="1" dirty="0"/>
          </a:p>
        </p:txBody>
      </p:sp>
      <p:grpSp>
        <p:nvGrpSpPr>
          <p:cNvPr id="16" name="Gruppo 15"/>
          <p:cNvGrpSpPr/>
          <p:nvPr/>
        </p:nvGrpSpPr>
        <p:grpSpPr>
          <a:xfrm>
            <a:off x="-108520" y="2420888"/>
            <a:ext cx="1224136" cy="985949"/>
            <a:chOff x="8388424" y="4077072"/>
            <a:chExt cx="1368152" cy="1296144"/>
          </a:xfrm>
        </p:grpSpPr>
        <p:sp>
          <p:nvSpPr>
            <p:cNvPr id="14" name="Stella a 7 punte 13"/>
            <p:cNvSpPr/>
            <p:nvPr/>
          </p:nvSpPr>
          <p:spPr>
            <a:xfrm>
              <a:off x="8388424" y="4077072"/>
              <a:ext cx="1368152" cy="1296144"/>
            </a:xfrm>
            <a:prstGeom prst="star7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8697422" y="4293096"/>
              <a:ext cx="723275" cy="9067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err="1">
                  <a:solidFill>
                    <a:srgbClr val="FF0000"/>
                  </a:solidFill>
                </a:rPr>
                <a:t>May</a:t>
              </a:r>
              <a:r>
                <a:rPr lang="it-IT" b="1" dirty="0">
                  <a:solidFill>
                    <a:srgbClr val="FF0000"/>
                  </a:solidFill>
                </a:rPr>
                <a:t> </a:t>
              </a:r>
              <a:endParaRPr lang="it-IT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it-IT" b="1" dirty="0" smtClean="0">
                  <a:solidFill>
                    <a:srgbClr val="FF0000"/>
                  </a:solidFill>
                </a:rPr>
                <a:t>2014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135" y="684460"/>
            <a:ext cx="3836369" cy="2528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35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Searches: Weak production 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38894"/>
            <a:ext cx="668655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M-weeks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62" y="640497"/>
            <a:ext cx="8498118" cy="581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0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Towards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r>
              <a:rPr lang="it-IT" dirty="0" smtClean="0"/>
              <a:t> 2: DC14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845056"/>
            <a:ext cx="8496944" cy="5536272"/>
          </a:xfrm>
        </p:spPr>
        <p:txBody>
          <a:bodyPr>
            <a:normAutofit fontScale="77500" lnSpcReduction="20000"/>
          </a:bodyPr>
          <a:lstStyle/>
          <a:p>
            <a:pPr>
              <a:buSzPct val="45000"/>
              <a:buFont typeface="Wingdings" charset="2"/>
              <a:buChar char=""/>
            </a:pPr>
            <a:r>
              <a:rPr lang="en-GB" dirty="0"/>
              <a:t>Technical and Physics improvements in offline areas being tested during a </a:t>
            </a:r>
            <a:r>
              <a:rPr lang="en-GB" dirty="0">
                <a:solidFill>
                  <a:srgbClr val="FF0000"/>
                </a:solidFill>
              </a:rPr>
              <a:t>data-challenge in 2014 (DC14)</a:t>
            </a:r>
            <a:r>
              <a:rPr lang="en-GB" dirty="0"/>
              <a:t>.</a:t>
            </a:r>
          </a:p>
          <a:p>
            <a:pPr>
              <a:buSzPct val="45000"/>
              <a:buFont typeface="Wingdings" charset="2"/>
              <a:buChar char=""/>
            </a:pPr>
            <a:r>
              <a:rPr lang="en-GB" b="1" dirty="0"/>
              <a:t> The goal is to get ready for Run-2 analyses</a:t>
            </a:r>
            <a:r>
              <a:rPr lang="en-GB" dirty="0"/>
              <a:t> and engage a large fraction of the collaboration in the preparation</a:t>
            </a:r>
            <a:r>
              <a:rPr lang="en-GB" dirty="0" smtClean="0"/>
              <a:t>:</a:t>
            </a:r>
            <a:endParaRPr lang="en-GB" dirty="0"/>
          </a:p>
          <a:p>
            <a:pPr>
              <a:buSzPct val="45000"/>
              <a:buFont typeface="Wingdings" charset="2"/>
              <a:buChar char=""/>
            </a:pPr>
            <a:endParaRPr lang="en-GB" dirty="0" smtClean="0"/>
          </a:p>
          <a:p>
            <a:pPr>
              <a:buSzPct val="45000"/>
              <a:buFont typeface="Wingdings" charset="2"/>
              <a:buChar char=""/>
            </a:pPr>
            <a:r>
              <a:rPr lang="en-GB" dirty="0" smtClean="0"/>
              <a:t>500 </a:t>
            </a:r>
            <a:r>
              <a:rPr lang="en-GB" dirty="0"/>
              <a:t>M of MC events with the run-1 conditions have been simulated.</a:t>
            </a:r>
          </a:p>
          <a:p>
            <a:pPr>
              <a:buSzPct val="45000"/>
              <a:buFont typeface="Wingdings" charset="2"/>
              <a:buNone/>
            </a:pPr>
            <a:endParaRPr lang="en-GB" dirty="0"/>
          </a:p>
          <a:p>
            <a:pPr>
              <a:buSzPct val="45000"/>
              <a:buFont typeface="Wingdings" charset="2"/>
              <a:buChar char=""/>
            </a:pPr>
            <a:r>
              <a:rPr lang="en-GB" dirty="0" smtClean="0"/>
              <a:t>Software </a:t>
            </a:r>
            <a:r>
              <a:rPr lang="en-GB" dirty="0"/>
              <a:t>has been migrated to the new ROOT-readable Event Data Model (</a:t>
            </a:r>
            <a:r>
              <a:rPr lang="en-GB" dirty="0" err="1"/>
              <a:t>xAOD</a:t>
            </a:r>
            <a:r>
              <a:rPr lang="en-GB" dirty="0"/>
              <a:t>) and the reconstruction is now about </a:t>
            </a:r>
            <a:r>
              <a:rPr lang="en-GB" dirty="0" smtClean="0"/>
              <a:t>two times </a:t>
            </a:r>
            <a:r>
              <a:rPr lang="en-GB" dirty="0"/>
              <a:t>faster than run-1 release, thanks to the migration from CLHEP to Eigen libraries, (auto-)</a:t>
            </a:r>
            <a:r>
              <a:rPr lang="en-GB" dirty="0" err="1"/>
              <a:t>vectorization</a:t>
            </a:r>
            <a:r>
              <a:rPr lang="en-GB" dirty="0"/>
              <a:t> and careful rewriting and </a:t>
            </a:r>
            <a:r>
              <a:rPr lang="en-GB" dirty="0" err="1"/>
              <a:t>optionization</a:t>
            </a:r>
            <a:r>
              <a:rPr lang="en-GB" dirty="0"/>
              <a:t> of the code.</a:t>
            </a:r>
          </a:p>
          <a:p>
            <a:pPr>
              <a:buSzPct val="45000"/>
              <a:buFont typeface="Wingdings" charset="2"/>
              <a:buNone/>
            </a:pPr>
            <a:endParaRPr lang="en-GB" dirty="0"/>
          </a:p>
          <a:p>
            <a:pPr>
              <a:buSzPct val="45000"/>
              <a:buFont typeface="Wingdings" charset="2"/>
              <a:buChar char=""/>
            </a:pP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Next steps are:</a:t>
            </a:r>
          </a:p>
          <a:p>
            <a:pPr lvl="1">
              <a:buSzPct val="45000"/>
              <a:buFont typeface="Wingdings" charset="2"/>
              <a:buChar char=""/>
            </a:pPr>
            <a:r>
              <a:rPr lang="en-GB" dirty="0">
                <a:solidFill>
                  <a:schemeClr val="tx1"/>
                </a:solidFill>
              </a:rPr>
              <a:t>Reconstruction of the MC with new software and run-1 conditions and reprocessing of 25% of the 2012 data.</a:t>
            </a:r>
          </a:p>
          <a:p>
            <a:pPr lvl="1">
              <a:buSzPct val="45000"/>
              <a:buFont typeface="Wingdings" charset="2"/>
              <a:buChar char=""/>
            </a:pPr>
            <a:r>
              <a:rPr lang="en-GB" dirty="0">
                <a:solidFill>
                  <a:schemeClr val="tx1"/>
                </a:solidFill>
              </a:rPr>
              <a:t>Test of the new analysis model by the Combined Performance groups and selected physics analyses.</a:t>
            </a:r>
          </a:p>
          <a:p>
            <a:pPr lvl="1">
              <a:buSzPct val="45000"/>
              <a:buFont typeface="Wingdings" charset="2"/>
              <a:buChar char=""/>
            </a:pPr>
            <a:r>
              <a:rPr lang="en-GB" dirty="0">
                <a:solidFill>
                  <a:schemeClr val="tx1"/>
                </a:solidFill>
              </a:rPr>
              <a:t>Production of MC at 13 </a:t>
            </a:r>
            <a:r>
              <a:rPr lang="en-GB" dirty="0" err="1">
                <a:solidFill>
                  <a:schemeClr val="tx1"/>
                </a:solidFill>
              </a:rPr>
              <a:t>TeV</a:t>
            </a:r>
            <a:r>
              <a:rPr lang="en-GB" dirty="0">
                <a:solidFill>
                  <a:schemeClr val="tx1"/>
                </a:solidFill>
              </a:rPr>
              <a:t> and run-2 conditions</a:t>
            </a:r>
          </a:p>
          <a:p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770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214" y="2236673"/>
            <a:ext cx="4704290" cy="428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HI </a:t>
            </a:r>
            <a:r>
              <a:rPr lang="it-IT" dirty="0" err="1" smtClean="0"/>
              <a:t>highlights</a:t>
            </a:r>
            <a:r>
              <a:rPr lang="it-IT" dirty="0" smtClean="0"/>
              <a:t>: Hard </a:t>
            </a:r>
            <a:r>
              <a:rPr lang="it-IT" dirty="0" err="1" smtClean="0"/>
              <a:t>Probes</a:t>
            </a:r>
            <a:r>
              <a:rPr lang="it-IT" dirty="0" smtClean="0"/>
              <a:t> and </a:t>
            </a:r>
            <a:r>
              <a:rPr lang="it-IT" dirty="0" err="1" smtClean="0"/>
              <a:t>jets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3" y="4077072"/>
            <a:ext cx="4392487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/>
              <a:t>J</a:t>
            </a:r>
            <a:r>
              <a:rPr lang="it-IT" sz="1800" dirty="0" smtClean="0"/>
              <a:t>et production in p-p and Pb-Pb:</a:t>
            </a:r>
          </a:p>
          <a:p>
            <a:r>
              <a:rPr lang="it-IT" sz="1800" dirty="0" err="1" smtClean="0"/>
              <a:t>Measure</a:t>
            </a:r>
            <a:r>
              <a:rPr lang="it-IT" sz="1800" dirty="0" smtClean="0"/>
              <a:t> </a:t>
            </a:r>
            <a:r>
              <a:rPr lang="it-IT" sz="1800" dirty="0" err="1" smtClean="0"/>
              <a:t>absolute</a:t>
            </a:r>
            <a:r>
              <a:rPr lang="it-IT" sz="1800" dirty="0" smtClean="0"/>
              <a:t> jet </a:t>
            </a:r>
            <a:r>
              <a:rPr lang="it-IT" sz="1800" dirty="0" err="1" smtClean="0"/>
              <a:t>suppression</a:t>
            </a:r>
            <a:r>
              <a:rPr lang="it-IT" sz="1800" dirty="0" smtClean="0"/>
              <a:t>:  </a:t>
            </a:r>
            <a:r>
              <a:rPr lang="it-IT" sz="1800" b="1" dirty="0" smtClean="0">
                <a:solidFill>
                  <a:srgbClr val="002060"/>
                </a:solidFill>
              </a:rPr>
              <a:t>R</a:t>
            </a:r>
            <a:r>
              <a:rPr lang="it-IT" sz="1800" b="1" baseline="-25000" dirty="0" smtClean="0">
                <a:solidFill>
                  <a:srgbClr val="002060"/>
                </a:solidFill>
              </a:rPr>
              <a:t>AA</a:t>
            </a:r>
            <a:r>
              <a:rPr lang="it-IT" sz="1800" b="1" dirty="0" smtClean="0">
                <a:solidFill>
                  <a:srgbClr val="002060"/>
                </a:solidFill>
              </a:rPr>
              <a:t> </a:t>
            </a:r>
            <a:r>
              <a:rPr lang="it-IT" sz="1800" i="1" dirty="0" smtClean="0">
                <a:solidFill>
                  <a:srgbClr val="002060"/>
                </a:solidFill>
              </a:rPr>
              <a:t>(=</a:t>
            </a:r>
            <a:r>
              <a:rPr lang="it-IT" sz="1800" i="1" dirty="0" err="1" smtClean="0">
                <a:solidFill>
                  <a:srgbClr val="002060"/>
                </a:solidFill>
              </a:rPr>
              <a:t>nuclear</a:t>
            </a:r>
            <a:r>
              <a:rPr lang="it-IT" sz="1800" i="1" dirty="0" smtClean="0">
                <a:solidFill>
                  <a:srgbClr val="002060"/>
                </a:solidFill>
              </a:rPr>
              <a:t> </a:t>
            </a:r>
            <a:r>
              <a:rPr lang="it-IT" sz="1800" i="1" dirty="0" err="1" smtClean="0">
                <a:solidFill>
                  <a:srgbClr val="002060"/>
                </a:solidFill>
              </a:rPr>
              <a:t>modification</a:t>
            </a:r>
            <a:r>
              <a:rPr lang="it-IT" sz="1800" i="1" dirty="0" smtClean="0">
                <a:solidFill>
                  <a:srgbClr val="002060"/>
                </a:solidFill>
              </a:rPr>
              <a:t> </a:t>
            </a:r>
            <a:r>
              <a:rPr lang="it-IT" sz="1800" i="1" dirty="0" err="1" smtClean="0">
                <a:solidFill>
                  <a:srgbClr val="002060"/>
                </a:solidFill>
              </a:rPr>
              <a:t>factor</a:t>
            </a:r>
            <a:r>
              <a:rPr lang="it-IT" sz="1800" i="1" dirty="0" smtClean="0">
                <a:solidFill>
                  <a:srgbClr val="002060"/>
                </a:solidFill>
              </a:rPr>
              <a:t>)</a:t>
            </a:r>
            <a:r>
              <a:rPr lang="it-IT" sz="1800" dirty="0" smtClean="0"/>
              <a:t>    </a:t>
            </a:r>
            <a:r>
              <a:rPr lang="it-IT" sz="1700" dirty="0" smtClean="0"/>
              <a:t>vs </a:t>
            </a:r>
            <a:r>
              <a:rPr lang="it-IT" sz="1700" dirty="0" err="1" smtClean="0"/>
              <a:t>rapidity</a:t>
            </a:r>
            <a:r>
              <a:rPr lang="it-IT" sz="1700" dirty="0" smtClean="0"/>
              <a:t> and in </a:t>
            </a:r>
            <a:r>
              <a:rPr lang="it-IT" sz="1700" dirty="0" err="1" smtClean="0"/>
              <a:t>ranges</a:t>
            </a:r>
            <a:r>
              <a:rPr lang="it-IT" sz="1700" dirty="0" smtClean="0"/>
              <a:t> of </a:t>
            </a:r>
            <a:r>
              <a:rPr lang="it-IT" sz="1700" dirty="0" err="1" smtClean="0"/>
              <a:t>centrality</a:t>
            </a:r>
            <a:endParaRPr lang="it-IT" sz="1700" dirty="0" smtClean="0"/>
          </a:p>
          <a:p>
            <a:pPr lvl="1"/>
            <a:r>
              <a:rPr lang="it-IT" sz="1500" dirty="0" smtClean="0">
                <a:solidFill>
                  <a:schemeClr val="tx1"/>
                </a:solidFill>
              </a:rPr>
              <a:t>0-10% </a:t>
            </a:r>
            <a:r>
              <a:rPr lang="it-IT" sz="1500" dirty="0" err="1" smtClean="0">
                <a:solidFill>
                  <a:schemeClr val="tx1"/>
                </a:solidFill>
              </a:rPr>
              <a:t>Centr</a:t>
            </a:r>
            <a:r>
              <a:rPr lang="it-IT" sz="1500" dirty="0" smtClean="0"/>
              <a:t>:                                        </a:t>
            </a:r>
            <a:r>
              <a:rPr lang="it-IT" sz="1500" b="1" dirty="0" smtClean="0">
                <a:solidFill>
                  <a:srgbClr val="002060"/>
                </a:solidFill>
              </a:rPr>
              <a:t>R</a:t>
            </a:r>
            <a:r>
              <a:rPr lang="it-IT" sz="1500" b="1" baseline="-25000" dirty="0" smtClean="0">
                <a:solidFill>
                  <a:srgbClr val="002060"/>
                </a:solidFill>
              </a:rPr>
              <a:t>AA</a:t>
            </a:r>
            <a:r>
              <a:rPr lang="it-IT" sz="1500" b="1" dirty="0" smtClean="0">
                <a:solidFill>
                  <a:srgbClr val="002060"/>
                </a:solidFill>
              </a:rPr>
              <a:t>= 0.47 (0.56) for </a:t>
            </a:r>
            <a:r>
              <a:rPr lang="it-IT" sz="1500" b="1" dirty="0" err="1" smtClean="0">
                <a:solidFill>
                  <a:srgbClr val="002060"/>
                </a:solidFill>
              </a:rPr>
              <a:t>p</a:t>
            </a:r>
            <a:r>
              <a:rPr lang="it-IT" sz="1500" b="1" baseline="-25000" dirty="0" err="1" smtClean="0">
                <a:solidFill>
                  <a:srgbClr val="002060"/>
                </a:solidFill>
              </a:rPr>
              <a:t>T</a:t>
            </a:r>
            <a:r>
              <a:rPr lang="it-IT" sz="1500" b="1" baseline="-25000" dirty="0" smtClean="0">
                <a:solidFill>
                  <a:srgbClr val="002060"/>
                </a:solidFill>
              </a:rPr>
              <a:t> </a:t>
            </a:r>
            <a:r>
              <a:rPr lang="it-IT" sz="1500" b="1" dirty="0" smtClean="0">
                <a:solidFill>
                  <a:srgbClr val="002060"/>
                </a:solidFill>
              </a:rPr>
              <a:t>= 55 (355) </a:t>
            </a:r>
            <a:r>
              <a:rPr lang="it-IT" sz="1500" b="1" dirty="0" err="1" smtClean="0">
                <a:solidFill>
                  <a:srgbClr val="002060"/>
                </a:solidFill>
              </a:rPr>
              <a:t>GeV</a:t>
            </a:r>
            <a:r>
              <a:rPr lang="it-IT" sz="1500" b="1" dirty="0" smtClean="0">
                <a:solidFill>
                  <a:srgbClr val="002060"/>
                </a:solidFill>
              </a:rPr>
              <a:t> </a:t>
            </a:r>
            <a:r>
              <a:rPr lang="it-IT" sz="1500" dirty="0" err="1" smtClean="0">
                <a:solidFill>
                  <a:schemeClr val="tx1"/>
                </a:solidFill>
              </a:rPr>
              <a:t>consistent</a:t>
            </a:r>
            <a:r>
              <a:rPr lang="it-IT" sz="1500" dirty="0" smtClean="0">
                <a:solidFill>
                  <a:schemeClr val="tx1"/>
                </a:solidFill>
              </a:rPr>
              <a:t> with </a:t>
            </a:r>
            <a:r>
              <a:rPr lang="it-IT" sz="1500" dirty="0" err="1" smtClean="0">
                <a:solidFill>
                  <a:schemeClr val="tx1"/>
                </a:solidFill>
              </a:rPr>
              <a:t>central</a:t>
            </a:r>
            <a:r>
              <a:rPr lang="it-IT" sz="1500" dirty="0" smtClean="0">
                <a:solidFill>
                  <a:schemeClr val="tx1"/>
                </a:solidFill>
              </a:rPr>
              <a:t>-to-</a:t>
            </a:r>
            <a:r>
              <a:rPr lang="it-IT" sz="1500" dirty="0" err="1" smtClean="0">
                <a:solidFill>
                  <a:schemeClr val="tx1"/>
                </a:solidFill>
              </a:rPr>
              <a:t>peripheral</a:t>
            </a:r>
            <a:r>
              <a:rPr lang="it-IT" sz="1500" dirty="0" smtClean="0">
                <a:solidFill>
                  <a:schemeClr val="tx1"/>
                </a:solidFill>
              </a:rPr>
              <a:t> ratio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28021"/>
            <a:ext cx="3456384" cy="326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egnaposto contenuto 5"/>
          <p:cNvSpPr txBox="1">
            <a:spLocks/>
          </p:cNvSpPr>
          <p:nvPr/>
        </p:nvSpPr>
        <p:spPr>
          <a:xfrm>
            <a:off x="4283968" y="692696"/>
            <a:ext cx="4693457" cy="15841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 smtClean="0"/>
              <a:t>EWK </a:t>
            </a:r>
            <a:r>
              <a:rPr lang="it-IT" sz="1800" dirty="0" err="1" smtClean="0"/>
              <a:t>Boson</a:t>
            </a:r>
            <a:r>
              <a:rPr lang="it-IT" sz="1800" dirty="0" smtClean="0"/>
              <a:t> </a:t>
            </a:r>
            <a:r>
              <a:rPr lang="it-IT" sz="1800" dirty="0" err="1" smtClean="0"/>
              <a:t>measurements</a:t>
            </a:r>
            <a:r>
              <a:rPr lang="it-IT" sz="1800" dirty="0" smtClean="0"/>
              <a:t> </a:t>
            </a:r>
            <a:r>
              <a:rPr lang="it-IT" sz="1800" dirty="0" smtClean="0">
                <a:sym typeface="Wingdings" pitchFamily="2" charset="2"/>
              </a:rPr>
              <a:t> </a:t>
            </a:r>
            <a:r>
              <a:rPr lang="it-IT" sz="1800" dirty="0" err="1" smtClean="0">
                <a:sym typeface="Wingdings" pitchFamily="2" charset="2"/>
              </a:rPr>
              <a:t>additional</a:t>
            </a:r>
            <a:r>
              <a:rPr lang="it-IT" sz="1800" dirty="0" smtClean="0">
                <a:sym typeface="Wingdings" pitchFamily="2" charset="2"/>
              </a:rPr>
              <a:t> way to </a:t>
            </a:r>
            <a:r>
              <a:rPr lang="it-IT" sz="1800" dirty="0" err="1" smtClean="0">
                <a:sym typeface="Wingdings" pitchFamily="2" charset="2"/>
              </a:rPr>
              <a:t>study</a:t>
            </a:r>
            <a:r>
              <a:rPr lang="it-IT" sz="1800" dirty="0" smtClean="0">
                <a:sym typeface="Wingdings" pitchFamily="2" charset="2"/>
              </a:rPr>
              <a:t> </a:t>
            </a:r>
            <a:r>
              <a:rPr lang="it-IT" sz="1800" dirty="0" err="1" smtClean="0">
                <a:sym typeface="Wingdings" pitchFamily="2" charset="2"/>
              </a:rPr>
              <a:t>partonic</a:t>
            </a:r>
            <a:r>
              <a:rPr lang="it-IT" sz="1800" dirty="0" smtClean="0">
                <a:sym typeface="Wingdings" pitchFamily="2" charset="2"/>
              </a:rPr>
              <a:t> </a:t>
            </a:r>
            <a:r>
              <a:rPr lang="it-IT" sz="1800" dirty="0" err="1" smtClean="0">
                <a:sym typeface="Wingdings" pitchFamily="2" charset="2"/>
              </a:rPr>
              <a:t>energy</a:t>
            </a:r>
            <a:r>
              <a:rPr lang="it-IT" sz="1800" dirty="0" smtClean="0">
                <a:sym typeface="Wingdings" pitchFamily="2" charset="2"/>
              </a:rPr>
              <a:t> </a:t>
            </a:r>
            <a:r>
              <a:rPr lang="it-IT" sz="1800" dirty="0" err="1" smtClean="0">
                <a:sym typeface="Wingdings" pitchFamily="2" charset="2"/>
              </a:rPr>
              <a:t>loss</a:t>
            </a:r>
            <a:r>
              <a:rPr lang="it-IT" sz="1800" dirty="0" smtClean="0">
                <a:sym typeface="Wingdings" pitchFamily="2" charset="2"/>
              </a:rPr>
              <a:t> in HI </a:t>
            </a:r>
            <a:r>
              <a:rPr lang="it-IT" sz="1800" dirty="0" err="1" smtClean="0">
                <a:sym typeface="Wingdings" pitchFamily="2" charset="2"/>
              </a:rPr>
              <a:t>collisions</a:t>
            </a:r>
            <a:r>
              <a:rPr lang="it-IT" sz="1800" dirty="0" smtClean="0">
                <a:sym typeface="Wingdings" pitchFamily="2" charset="2"/>
              </a:rPr>
              <a:t> </a:t>
            </a:r>
            <a:r>
              <a:rPr lang="it-IT" sz="1800" i="1" dirty="0" smtClean="0">
                <a:sym typeface="Wingdings" pitchFamily="2" charset="2"/>
              </a:rPr>
              <a:t>(standard </a:t>
            </a:r>
            <a:r>
              <a:rPr lang="it-IT" sz="1800" i="1" dirty="0" err="1" smtClean="0">
                <a:sym typeface="Wingdings" pitchFamily="2" charset="2"/>
              </a:rPr>
              <a:t>candles</a:t>
            </a:r>
            <a:r>
              <a:rPr lang="it-IT" sz="1800" i="1" dirty="0" smtClean="0">
                <a:sym typeface="Wingdings" pitchFamily="2" charset="2"/>
              </a:rPr>
              <a:t>).</a:t>
            </a:r>
          </a:p>
          <a:p>
            <a:pPr lvl="1"/>
            <a:r>
              <a:rPr lang="it-IT" sz="1700" i="1" dirty="0" smtClean="0">
                <a:sym typeface="Wingdings" pitchFamily="2" charset="2"/>
              </a:rPr>
              <a:t>E.g.: W (</a:t>
            </a:r>
            <a:r>
              <a:rPr lang="it-IT" sz="1700" i="1" dirty="0" err="1" smtClean="0">
                <a:sym typeface="Wingdings" pitchFamily="2" charset="2"/>
              </a:rPr>
              <a:t>e,</a:t>
            </a:r>
            <a:r>
              <a:rPr lang="it-IT" sz="1700" i="1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it-IT" sz="1700" i="1" dirty="0" smtClean="0">
                <a:sym typeface="Wingdings" pitchFamily="2" charset="2"/>
              </a:rPr>
              <a:t>) </a:t>
            </a:r>
            <a:endParaRPr lang="en-US" sz="1700" i="1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9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Evidence for Electroweak Production of </a:t>
            </a:r>
            <a:r>
              <a:rPr lang="en-US" dirty="0" err="1"/>
              <a:t>W</a:t>
            </a:r>
            <a:r>
              <a:rPr lang="en-US" baseline="30000" dirty="0" err="1"/>
              <a:t>±</a:t>
            </a:r>
            <a:r>
              <a:rPr lang="en-US" dirty="0" err="1"/>
              <a:t>W</a:t>
            </a:r>
            <a:r>
              <a:rPr lang="en-US" baseline="30000" dirty="0" err="1"/>
              <a:t>±</a:t>
            </a:r>
            <a:r>
              <a:rPr lang="en-US" dirty="0" err="1"/>
              <a:t>jj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1055549"/>
            <a:ext cx="4248472" cy="1728192"/>
          </a:xfrm>
        </p:spPr>
        <p:txBody>
          <a:bodyPr>
            <a:normAutofit/>
          </a:bodyPr>
          <a:lstStyle/>
          <a:p>
            <a:r>
              <a:rPr lang="it-IT" sz="1800" dirty="0" err="1" smtClean="0"/>
              <a:t>Key</a:t>
            </a:r>
            <a:r>
              <a:rPr lang="it-IT" sz="1800" dirty="0" smtClean="0"/>
              <a:t> </a:t>
            </a:r>
            <a:r>
              <a:rPr lang="it-IT" sz="1800" dirty="0" err="1" smtClean="0"/>
              <a:t>process</a:t>
            </a:r>
            <a:r>
              <a:rPr lang="it-IT" sz="1800" dirty="0" smtClean="0"/>
              <a:t> to probe the nature of EWK </a:t>
            </a:r>
            <a:r>
              <a:rPr lang="it-IT" sz="1800" dirty="0" err="1" smtClean="0"/>
              <a:t>symmetry</a:t>
            </a:r>
            <a:r>
              <a:rPr lang="it-IT" sz="1800" dirty="0" smtClean="0"/>
              <a:t> breaking </a:t>
            </a:r>
            <a:endParaRPr lang="en-US" sz="1800" dirty="0" smtClean="0"/>
          </a:p>
          <a:p>
            <a:r>
              <a:rPr lang="en-US" sz="1800" dirty="0" smtClean="0"/>
              <a:t>Use 8 </a:t>
            </a:r>
            <a:r>
              <a:rPr lang="en-US" sz="1800" dirty="0" err="1" smtClean="0"/>
              <a:t>TeV</a:t>
            </a:r>
            <a:r>
              <a:rPr lang="en-US" sz="1800" dirty="0" smtClean="0"/>
              <a:t> full dataset in </a:t>
            </a:r>
            <a:r>
              <a:rPr lang="en-US" sz="1600" i="1" dirty="0" err="1" smtClean="0"/>
              <a:t>e</a:t>
            </a:r>
            <a:r>
              <a:rPr lang="en-US" sz="1600" dirty="0" err="1" smtClean="0"/>
              <a:t>±</a:t>
            </a:r>
            <a:r>
              <a:rPr lang="en-US" sz="1600" i="1" dirty="0" err="1" smtClean="0"/>
              <a:t>e</a:t>
            </a:r>
            <a:r>
              <a:rPr lang="en-US" sz="1600" dirty="0"/>
              <a:t>±, </a:t>
            </a:r>
            <a:r>
              <a:rPr lang="en-US" sz="1600" i="1" dirty="0" smtClean="0"/>
              <a:t>e</a:t>
            </a:r>
            <a:r>
              <a:rPr lang="en-US" sz="1600" dirty="0" smtClean="0"/>
              <a:t>±</a:t>
            </a:r>
            <a:r>
              <a:rPr lang="el-GR" sz="1600" i="1" dirty="0"/>
              <a:t>μ</a:t>
            </a:r>
            <a:r>
              <a:rPr lang="el-GR" sz="1600" dirty="0"/>
              <a:t>±, </a:t>
            </a:r>
            <a:r>
              <a:rPr lang="en-US" sz="1600" dirty="0"/>
              <a:t>and </a:t>
            </a:r>
            <a:r>
              <a:rPr lang="el-GR" sz="1600" i="1" dirty="0"/>
              <a:t>μ</a:t>
            </a:r>
            <a:r>
              <a:rPr lang="el-GR" sz="1600" dirty="0"/>
              <a:t>±</a:t>
            </a:r>
            <a:r>
              <a:rPr lang="el-GR" sz="1600" i="1" dirty="0"/>
              <a:t>μ</a:t>
            </a:r>
            <a:r>
              <a:rPr lang="el-GR" sz="1600" dirty="0" smtClean="0"/>
              <a:t>±</a:t>
            </a:r>
            <a:r>
              <a:rPr lang="it-IT" sz="1600" dirty="0"/>
              <a:t> </a:t>
            </a:r>
            <a:r>
              <a:rPr lang="it-IT" sz="1600" dirty="0" err="1" smtClean="0"/>
              <a:t>final</a:t>
            </a:r>
            <a:r>
              <a:rPr lang="it-IT" sz="1600" dirty="0" smtClean="0"/>
              <a:t> state (+2jets)</a:t>
            </a:r>
          </a:p>
        </p:txBody>
      </p:sp>
      <p:pic>
        <p:nvPicPr>
          <p:cNvPr id="5130" name="Picture 10" descr="https://atlas.web.cern.ch/Atlas/GROUPS/PHYSICS/PAPERS/STDM-2013-06/fig_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40757"/>
            <a:ext cx="3613398" cy="339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atlas.web.cern.ch/Atlas/GROUPS/PHYSICS/PAPERS/STDM-2013-06/fig_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419915" cy="251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o 18"/>
          <p:cNvGrpSpPr/>
          <p:nvPr/>
        </p:nvGrpSpPr>
        <p:grpSpPr>
          <a:xfrm>
            <a:off x="4419716" y="786190"/>
            <a:ext cx="4544772" cy="1368152"/>
            <a:chOff x="4283968" y="786190"/>
            <a:chExt cx="4860032" cy="1418674"/>
          </a:xfrm>
        </p:grpSpPr>
        <p:sp>
          <p:nvSpPr>
            <p:cNvPr id="8" name="Rettangolo arrotondato 7"/>
            <p:cNvSpPr/>
            <p:nvPr/>
          </p:nvSpPr>
          <p:spPr>
            <a:xfrm>
              <a:off x="4283968" y="786190"/>
              <a:ext cx="4860032" cy="141867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24" name="Picture 4" descr="https://atlas.web.cern.ch/Atlas/GROUPS/PHYSICS/PAPERS/STDM-2013-06/.thumb_figaux_01b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1244" y="825833"/>
              <a:ext cx="1468908" cy="1040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https://atlas.web.cern.ch/Atlas/GROUPS/PHYSICS/PAPERS/STDM-2013-06/.thumb_figaux_01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851590"/>
              <a:ext cx="1516364" cy="108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CasellaDiTesto 6"/>
            <p:cNvSpPr txBox="1"/>
            <p:nvPr/>
          </p:nvSpPr>
          <p:spPr>
            <a:xfrm>
              <a:off x="4559623" y="1866310"/>
              <a:ext cx="4269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>
                  <a:solidFill>
                    <a:srgbClr val="00B0F0"/>
                  </a:solidFill>
                </a:rPr>
                <a:t>EWK: VBS             non-VBS                </a:t>
              </a:r>
              <a:r>
                <a:rPr lang="it-IT" sz="1600" dirty="0" smtClean="0">
                  <a:solidFill>
                    <a:srgbClr val="00B050"/>
                  </a:solidFill>
                </a:rPr>
                <a:t>Strong 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pic>
          <p:nvPicPr>
            <p:cNvPr id="5128" name="Picture 8" descr="https://atlas.web.cern.ch/Atlas/GROUPS/PHYSICS/PAPERS/STDM-2013-06/.thumb_figaux_02c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902703"/>
              <a:ext cx="1524831" cy="1035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ttangolo arrotondato 8"/>
            <p:cNvSpPr/>
            <p:nvPr/>
          </p:nvSpPr>
          <p:spPr>
            <a:xfrm>
              <a:off x="4351780" y="801068"/>
              <a:ext cx="3244556" cy="1353274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ttangolo 9"/>
          <p:cNvSpPr/>
          <p:nvPr/>
        </p:nvSpPr>
        <p:spPr>
          <a:xfrm>
            <a:off x="179512" y="2380818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00B050"/>
                </a:solidFill>
              </a:rPr>
              <a:t>‘Inclusive’ </a:t>
            </a:r>
            <a:r>
              <a:rPr lang="it-IT" sz="2000" dirty="0"/>
              <a:t>and</a:t>
            </a:r>
            <a:r>
              <a:rPr lang="it-IT" sz="2000" dirty="0">
                <a:solidFill>
                  <a:srgbClr val="0070C0"/>
                </a:solidFill>
              </a:rPr>
              <a:t> ‘VBS’ </a:t>
            </a:r>
            <a:r>
              <a:rPr lang="it-IT" sz="2000" dirty="0" err="1" smtClean="0"/>
              <a:t>fiducial</a:t>
            </a:r>
            <a:r>
              <a:rPr lang="it-IT" sz="2000" dirty="0" smtClean="0"/>
              <a:t> </a:t>
            </a:r>
            <a:r>
              <a:rPr lang="it-IT" sz="2000" dirty="0" err="1" smtClean="0"/>
              <a:t>regions</a:t>
            </a:r>
            <a:endParaRPr lang="it-IT" sz="2000" dirty="0"/>
          </a:p>
        </p:txBody>
      </p:sp>
      <p:sp>
        <p:nvSpPr>
          <p:cNvPr id="11" name="Rettangolo 10"/>
          <p:cNvSpPr/>
          <p:nvPr/>
        </p:nvSpPr>
        <p:spPr>
          <a:xfrm>
            <a:off x="1691680" y="6258798"/>
            <a:ext cx="76411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7030A0"/>
                </a:solidFill>
              </a:rPr>
              <a:t>Set also limits on anomalous quartic gauge </a:t>
            </a:r>
            <a:r>
              <a:rPr lang="en-US" sz="1600" i="1" dirty="0">
                <a:solidFill>
                  <a:srgbClr val="7030A0"/>
                </a:solidFill>
              </a:rPr>
              <a:t>boson </a:t>
            </a:r>
            <a:r>
              <a:rPr lang="en-US" sz="1600" i="1" dirty="0" smtClean="0">
                <a:solidFill>
                  <a:srgbClr val="7030A0"/>
                </a:solidFill>
              </a:rPr>
              <a:t>couplings (a4, a5)</a:t>
            </a:r>
            <a:endParaRPr lang="en-US" sz="1600" i="1" dirty="0">
              <a:solidFill>
                <a:srgbClr val="7030A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651327" y="3430741"/>
            <a:ext cx="1435008" cy="64633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M</a:t>
            </a:r>
            <a:r>
              <a:rPr lang="it-IT" baseline="-25000" dirty="0" err="1" smtClean="0"/>
              <a:t>jj</a:t>
            </a:r>
            <a:r>
              <a:rPr lang="it-IT" dirty="0" smtClean="0"/>
              <a:t>&gt;500 </a:t>
            </a:r>
            <a:r>
              <a:rPr lang="it-IT" dirty="0" err="1" smtClean="0"/>
              <a:t>GeV</a:t>
            </a:r>
            <a:endParaRPr lang="it-IT" dirty="0" smtClean="0"/>
          </a:p>
          <a:p>
            <a:r>
              <a:rPr lang="it-IT" dirty="0" smtClean="0"/>
              <a:t>|</a:t>
            </a:r>
            <a:r>
              <a:rPr lang="it-IT" dirty="0" err="1" smtClean="0">
                <a:latin typeface="Symbol" pitchFamily="18" charset="2"/>
              </a:rPr>
              <a:t>D</a:t>
            </a:r>
            <a:r>
              <a:rPr lang="it-IT" dirty="0" err="1" smtClean="0"/>
              <a:t>y</a:t>
            </a:r>
            <a:r>
              <a:rPr lang="it-IT" baseline="-25000" dirty="0" err="1" smtClean="0"/>
              <a:t>jj</a:t>
            </a:r>
            <a:r>
              <a:rPr lang="it-IT" dirty="0" smtClean="0"/>
              <a:t>| &gt; 2.4</a:t>
            </a:r>
            <a:endParaRPr lang="en-US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3563888" y="3419708"/>
            <a:ext cx="1435008" cy="36933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M</a:t>
            </a:r>
            <a:r>
              <a:rPr lang="it-IT" baseline="-25000" dirty="0" err="1" smtClean="0"/>
              <a:t>jj</a:t>
            </a:r>
            <a:r>
              <a:rPr lang="it-IT" dirty="0" smtClean="0"/>
              <a:t>&gt;500 </a:t>
            </a:r>
            <a:r>
              <a:rPr lang="it-IT" dirty="0" err="1" smtClean="0"/>
              <a:t>GeV</a:t>
            </a:r>
            <a:endParaRPr lang="it-IT" dirty="0" smtClean="0"/>
          </a:p>
        </p:txBody>
      </p:sp>
      <p:sp>
        <p:nvSpPr>
          <p:cNvPr id="13" name="Rettangolo 12"/>
          <p:cNvSpPr/>
          <p:nvPr/>
        </p:nvSpPr>
        <p:spPr>
          <a:xfrm>
            <a:off x="179512" y="692696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hlinkClick r:id="rId7"/>
              </a:rPr>
              <a:t>arXiv:1405.6241</a:t>
            </a:r>
            <a:endParaRPr lang="en-US" dirty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4499992" y="4581128"/>
            <a:ext cx="44431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ombined significance: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4.5 (3.6)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 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inclusive (VBS) region</a:t>
            </a:r>
          </a:p>
          <a:p>
            <a:endParaRPr lang="it-IT" sz="1000" dirty="0" smtClean="0"/>
          </a:p>
          <a:p>
            <a:r>
              <a:rPr lang="it-IT" dirty="0" err="1" smtClean="0"/>
              <a:t>Fiducial</a:t>
            </a:r>
            <a:r>
              <a:rPr lang="it-IT" dirty="0" smtClean="0"/>
              <a:t> cross </a:t>
            </a:r>
            <a:r>
              <a:rPr lang="it-IT" dirty="0" err="1" smtClean="0"/>
              <a:t>section</a:t>
            </a:r>
            <a:r>
              <a:rPr lang="it-IT" dirty="0" smtClean="0"/>
              <a:t> in VBS </a:t>
            </a:r>
            <a:r>
              <a:rPr lang="it-IT" dirty="0" err="1" smtClean="0"/>
              <a:t>region</a:t>
            </a:r>
            <a:r>
              <a:rPr lang="it-IT" dirty="0" smtClean="0"/>
              <a:t>:</a:t>
            </a:r>
          </a:p>
          <a:p>
            <a:endParaRPr lang="it-IT" sz="1900" dirty="0"/>
          </a:p>
          <a:p>
            <a:r>
              <a:rPr lang="it-IT" dirty="0" smtClean="0"/>
              <a:t>SM: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563" y="5622448"/>
            <a:ext cx="33623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740" y="5917723"/>
            <a:ext cx="13525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0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atlas.web.cern.ch/Atlas/GROUPS/PHYSICS/CONFNOTES/ATLAS-CONF-2014-007/fig_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267" y="1124744"/>
            <a:ext cx="358082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atlas.web.cern.ch/Atlas/GROUPS/PHYSICS/CombinedSummaryPlots/TOP/singletop_allchanvsroots/singletop_allchanvsroo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063060"/>
            <a:ext cx="3816424" cy="302212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Top production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7231124" cy="2592288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Single top t-</a:t>
            </a:r>
            <a:r>
              <a:rPr lang="it-IT" sz="2000" b="1" dirty="0" err="1" smtClean="0"/>
              <a:t>channel</a:t>
            </a:r>
            <a:r>
              <a:rPr lang="it-IT" sz="2000" b="1" dirty="0" smtClean="0"/>
              <a:t> </a:t>
            </a:r>
            <a:r>
              <a:rPr lang="it-IT" sz="2000" dirty="0" smtClean="0"/>
              <a:t>inclusive and </a:t>
            </a:r>
            <a:r>
              <a:rPr lang="it-IT" sz="2000" dirty="0" err="1" smtClean="0"/>
              <a:t>fiducial</a:t>
            </a:r>
            <a:r>
              <a:rPr lang="it-IT" sz="2000" dirty="0" smtClean="0"/>
              <a:t> cross </a:t>
            </a:r>
            <a:r>
              <a:rPr lang="it-IT" sz="2000" dirty="0" err="1" smtClean="0"/>
              <a:t>section</a:t>
            </a:r>
            <a:endParaRPr lang="it-IT" sz="2000" dirty="0" smtClean="0"/>
          </a:p>
        </p:txBody>
      </p:sp>
      <p:sp>
        <p:nvSpPr>
          <p:cNvPr id="20" name="Rettangolo 19"/>
          <p:cNvSpPr/>
          <p:nvPr/>
        </p:nvSpPr>
        <p:spPr>
          <a:xfrm>
            <a:off x="5705058" y="1043444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ATLAS-CONF-2014-007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8194" name="Picture 2" descr="https://atlas.web.cern.ch/Atlas/GROUPS/PHYSICS/CONFNOTES/ATLAS-CONF-2014-007/.thumb_fig_01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84" y="1340768"/>
            <a:ext cx="1448004" cy="116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tlas.web.cern.ch/Atlas/GROUPS/PHYSICS/CONFNOTES/ATLAS-CONF-2014-007/fig_0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80" y="4077071"/>
            <a:ext cx="2925696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/>
          <p:cNvSpPr/>
          <p:nvPr/>
        </p:nvSpPr>
        <p:spPr>
          <a:xfrm>
            <a:off x="3150096" y="4150821"/>
            <a:ext cx="1997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err="1"/>
              <a:t>Translate</a:t>
            </a:r>
            <a:r>
              <a:rPr lang="it-IT" dirty="0"/>
              <a:t> </a:t>
            </a:r>
            <a:r>
              <a:rPr lang="it-IT" dirty="0" err="1"/>
              <a:t>fiducial</a:t>
            </a:r>
            <a:r>
              <a:rPr lang="it-IT" dirty="0"/>
              <a:t> </a:t>
            </a:r>
            <a:r>
              <a:rPr lang="it-IT" dirty="0" smtClean="0">
                <a:latin typeface="Symbol" pitchFamily="18" charset="2"/>
              </a:rPr>
              <a:t>s</a:t>
            </a:r>
            <a:r>
              <a:rPr lang="it-IT" dirty="0" smtClean="0"/>
              <a:t> </a:t>
            </a:r>
            <a:r>
              <a:rPr lang="it-IT" dirty="0"/>
              <a:t>to </a:t>
            </a:r>
            <a:r>
              <a:rPr lang="it-IT" dirty="0" err="1"/>
              <a:t>total</a:t>
            </a:r>
            <a:r>
              <a:rPr lang="it-IT" dirty="0"/>
              <a:t> </a:t>
            </a:r>
            <a:r>
              <a:rPr lang="it-IT" dirty="0">
                <a:latin typeface="Symbol" pitchFamily="18" charset="2"/>
              </a:rPr>
              <a:t>s</a:t>
            </a:r>
            <a:endParaRPr lang="en-US" dirty="0">
              <a:latin typeface="Symbol" pitchFamily="18" charset="2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97152"/>
            <a:ext cx="2681558" cy="169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CasellaDiTesto 25"/>
          <p:cNvSpPr txBox="1"/>
          <p:nvPr/>
        </p:nvSpPr>
        <p:spPr>
          <a:xfrm>
            <a:off x="5640760" y="1724506"/>
            <a:ext cx="3539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 err="1" smtClean="0">
                <a:solidFill>
                  <a:srgbClr val="FF0000"/>
                </a:solidFill>
              </a:rPr>
              <a:t>Summary</a:t>
            </a:r>
            <a:r>
              <a:rPr lang="it-IT" sz="1600" b="1" i="1" dirty="0" smtClean="0">
                <a:solidFill>
                  <a:srgbClr val="FF0000"/>
                </a:solidFill>
              </a:rPr>
              <a:t> of single top production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7197277" y="5290646"/>
            <a:ext cx="1983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  <a:hlinkClick r:id="rId8"/>
              </a:rPr>
              <a:t>arXiv:1403.6293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5508104" y="5337770"/>
            <a:ext cx="3611760" cy="1115566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i="1" dirty="0" err="1" smtClean="0">
                <a:solidFill>
                  <a:srgbClr val="00B050"/>
                </a:solidFill>
              </a:rPr>
              <a:t>Also</a:t>
            </a:r>
            <a:r>
              <a:rPr lang="it-IT" i="1" dirty="0" smtClean="0">
                <a:solidFill>
                  <a:srgbClr val="00B050"/>
                </a:solidFill>
              </a:rPr>
              <a:t>: </a:t>
            </a:r>
          </a:p>
          <a:p>
            <a:r>
              <a:rPr lang="it-IT" sz="1600" b="1" dirty="0" smtClean="0">
                <a:solidFill>
                  <a:schemeClr val="tx1"/>
                </a:solidFill>
              </a:rPr>
              <a:t>Search for FCNC top </a:t>
            </a:r>
            <a:r>
              <a:rPr lang="it-IT" sz="1600" b="1" dirty="0" smtClean="0">
                <a:solidFill>
                  <a:schemeClr val="tx1"/>
                </a:solidFill>
                <a:sym typeface="Wingdings" pitchFamily="2" charset="2"/>
              </a:rPr>
              <a:t> Hq, H </a:t>
            </a:r>
            <a:r>
              <a:rPr lang="it-IT" sz="1600" b="1" dirty="0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gg</a:t>
            </a:r>
          </a:p>
          <a:p>
            <a:r>
              <a:rPr lang="it-IT" sz="1600" dirty="0" smtClean="0">
                <a:solidFill>
                  <a:schemeClr val="tx1"/>
                </a:solidFill>
                <a:sym typeface="Wingdings" pitchFamily="2" charset="2"/>
              </a:rPr>
              <a:t>BR &lt; 0.79% and </a:t>
            </a:r>
            <a:r>
              <a:rPr lang="it-IT" sz="1600" dirty="0" err="1" smtClean="0">
                <a:solidFill>
                  <a:schemeClr val="tx1"/>
                </a:solidFill>
                <a:sym typeface="Wingdings" pitchFamily="2" charset="2"/>
              </a:rPr>
              <a:t>limits</a:t>
            </a:r>
            <a:r>
              <a:rPr lang="it-IT" sz="1600" dirty="0" smtClean="0">
                <a:solidFill>
                  <a:schemeClr val="tx1"/>
                </a:solidFill>
                <a:sym typeface="Wingdings" pitchFamily="2" charset="2"/>
              </a:rPr>
              <a:t> on </a:t>
            </a:r>
            <a:r>
              <a:rPr lang="it-IT" sz="1600" dirty="0" err="1" smtClean="0">
                <a:solidFill>
                  <a:schemeClr val="tx1"/>
                </a:solidFill>
                <a:sym typeface="Wingdings" pitchFamily="2" charset="2"/>
              </a:rPr>
              <a:t>tqH</a:t>
            </a:r>
            <a:r>
              <a:rPr lang="it-IT" sz="1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t-IT" sz="1600" dirty="0">
                <a:solidFill>
                  <a:schemeClr val="tx1"/>
                </a:solidFill>
                <a:sym typeface="Wingdings" pitchFamily="2" charset="2"/>
              </a:rPr>
              <a:t>(q=</a:t>
            </a:r>
            <a:r>
              <a:rPr lang="it-IT" sz="1600" dirty="0" err="1">
                <a:solidFill>
                  <a:schemeClr val="tx1"/>
                </a:solidFill>
                <a:sym typeface="Wingdings" pitchFamily="2" charset="2"/>
              </a:rPr>
              <a:t>u,c</a:t>
            </a:r>
            <a:r>
              <a:rPr lang="it-IT" sz="1600" dirty="0" smtClean="0">
                <a:solidFill>
                  <a:schemeClr val="tx1"/>
                </a:solidFill>
                <a:sym typeface="Wingdings" pitchFamily="2" charset="2"/>
              </a:rPr>
              <a:t>) </a:t>
            </a:r>
            <a:r>
              <a:rPr lang="it-IT" sz="1600" dirty="0" err="1" smtClean="0">
                <a:solidFill>
                  <a:schemeClr val="tx1"/>
                </a:solidFill>
                <a:sym typeface="Wingdings" pitchFamily="2" charset="2"/>
              </a:rPr>
              <a:t>coupling</a:t>
            </a:r>
            <a:r>
              <a:rPr lang="it-IT" sz="1600" dirty="0" smtClean="0">
                <a:solidFill>
                  <a:schemeClr val="tx1"/>
                </a:solidFill>
                <a:sym typeface="Wingdings" pitchFamily="2" charset="2"/>
              </a:rPr>
              <a:t>  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9" name="Freccia circolare in giù 28"/>
          <p:cNvSpPr/>
          <p:nvPr/>
        </p:nvSpPr>
        <p:spPr>
          <a:xfrm rot="3052698">
            <a:off x="2746784" y="4337725"/>
            <a:ext cx="666116" cy="33482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Higgs</a:t>
            </a:r>
            <a:r>
              <a:rPr lang="it-IT" dirty="0" smtClean="0"/>
              <a:t> </a:t>
            </a:r>
            <a:r>
              <a:rPr lang="it-IT" dirty="0" err="1" smtClean="0"/>
              <a:t>highlights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856984" cy="55362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Shortly after last LHCC meeting: update on </a:t>
            </a:r>
            <a:r>
              <a:rPr lang="en-US" sz="2400" b="1" dirty="0" err="1" smtClean="0"/>
              <a:t>higgs</a:t>
            </a:r>
            <a:r>
              <a:rPr lang="en-US" sz="2400" b="1" dirty="0" smtClean="0"/>
              <a:t> couplings</a:t>
            </a:r>
          </a:p>
          <a:p>
            <a:pPr lvl="1"/>
            <a:r>
              <a:rPr lang="en-US" sz="2000" dirty="0" smtClean="0"/>
              <a:t>Inclusion </a:t>
            </a:r>
            <a:r>
              <a:rPr lang="en-US" sz="2000" dirty="0"/>
              <a:t>of fermion results (H to </a:t>
            </a:r>
            <a:r>
              <a:rPr lang="en-US" sz="2000" dirty="0" err="1">
                <a:latin typeface="Symbol" pitchFamily="18" charset="2"/>
              </a:rPr>
              <a:t>tt</a:t>
            </a:r>
            <a:r>
              <a:rPr lang="en-US" sz="2000" dirty="0"/>
              <a:t> and VH, H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bb)</a:t>
            </a:r>
          </a:p>
        </p:txBody>
      </p:sp>
      <p:pic>
        <p:nvPicPr>
          <p:cNvPr id="10242" name="Picture 2" descr="https://atlas.web.cern.ch/Atlas/GROUPS/PHYSICS/CONFNOTES/ATLAS-CONF-2014-009/fig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55" y="1772816"/>
            <a:ext cx="3721713" cy="481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tlas.web.cern.ch/Atlas/GROUPS/PHYSICS/CONFNOTES/ATLAS-CONF-2014-009/fig_05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248472" cy="29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88" y="1982738"/>
            <a:ext cx="3124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7" y="1508398"/>
            <a:ext cx="34956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4457512" y="1620669"/>
            <a:ext cx="1364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/>
              <a:t>Fermionic</a:t>
            </a:r>
            <a:r>
              <a:rPr lang="it-IT" dirty="0" smtClean="0"/>
              <a:t>: </a:t>
            </a:r>
          </a:p>
          <a:p>
            <a:pPr algn="ctr"/>
            <a:endParaRPr lang="it-IT" sz="800" dirty="0" smtClean="0"/>
          </a:p>
          <a:p>
            <a:pPr algn="ctr"/>
            <a:r>
              <a:rPr lang="it-IT" dirty="0" smtClean="0"/>
              <a:t>Total:</a:t>
            </a:r>
            <a:endParaRPr lang="en-US" dirty="0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74" y="2923480"/>
            <a:ext cx="18478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580" y="2805683"/>
            <a:ext cx="1866900" cy="695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4499992" y="2420888"/>
            <a:ext cx="3679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Coupling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fits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assuming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only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SM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523996" y="3481263"/>
            <a:ext cx="3512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solidFill>
                  <a:schemeClr val="bg1">
                    <a:lumMod val="65000"/>
                  </a:schemeClr>
                </a:solidFill>
              </a:rPr>
              <a:t>Illustration</a:t>
            </a:r>
            <a:r>
              <a:rPr lang="it-IT" sz="1400" i="1" dirty="0" smtClean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it-IT" sz="1400" i="1" dirty="0" err="1" smtClean="0">
                <a:solidFill>
                  <a:schemeClr val="bg1">
                    <a:lumMod val="65000"/>
                  </a:schemeClr>
                </a:solidFill>
              </a:rPr>
              <a:t>how</a:t>
            </a:r>
            <a:r>
              <a:rPr lang="it-IT" sz="1400" i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it-IT" sz="1400" i="1" dirty="0" err="1" smtClean="0">
                <a:solidFill>
                  <a:schemeClr val="bg1">
                    <a:lumMod val="65000"/>
                  </a:schemeClr>
                </a:solidFill>
              </a:rPr>
              <a:t>channels</a:t>
            </a:r>
            <a:r>
              <a:rPr lang="it-IT" sz="14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400" i="1" dirty="0" err="1" smtClean="0">
                <a:solidFill>
                  <a:schemeClr val="bg1">
                    <a:lumMod val="65000"/>
                  </a:schemeClr>
                </a:solidFill>
              </a:rPr>
              <a:t>contribute</a:t>
            </a:r>
            <a:endParaRPr lang="en-US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60442" y="1475492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9"/>
              </a:rPr>
              <a:t>ATLAS-CONF-2014-009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8</a:t>
            </a:fld>
            <a:endParaRPr lang="it-IT"/>
          </a:p>
        </p:txBody>
      </p:sp>
      <p:cxnSp>
        <p:nvCxnSpPr>
          <p:cNvPr id="4" name="Connettore 1 3"/>
          <p:cNvCxnSpPr/>
          <p:nvPr/>
        </p:nvCxnSpPr>
        <p:spPr>
          <a:xfrm>
            <a:off x="6588224" y="1124744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5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ttbar+Higgs</a:t>
            </a:r>
            <a:r>
              <a:rPr lang="it-IT" dirty="0" smtClean="0"/>
              <a:t>  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5904656" cy="5536272"/>
          </a:xfrm>
        </p:spPr>
        <p:txBody>
          <a:bodyPr>
            <a:normAutofit/>
          </a:bodyPr>
          <a:lstStyle/>
          <a:p>
            <a:r>
              <a:rPr lang="it-IT" sz="2000" dirty="0" smtClean="0"/>
              <a:t>Direct </a:t>
            </a:r>
            <a:r>
              <a:rPr lang="it-IT" sz="2000" dirty="0" err="1" smtClean="0"/>
              <a:t>access</a:t>
            </a:r>
            <a:r>
              <a:rPr lang="it-IT" sz="2000" dirty="0" smtClean="0"/>
              <a:t> to top-</a:t>
            </a:r>
            <a:r>
              <a:rPr lang="it-IT" sz="2000" dirty="0" err="1" smtClean="0"/>
              <a:t>Higgs</a:t>
            </a:r>
            <a:r>
              <a:rPr lang="it-IT" sz="2000" dirty="0" smtClean="0"/>
              <a:t> </a:t>
            </a:r>
            <a:r>
              <a:rPr lang="it-IT" sz="2000" dirty="0" err="1" smtClean="0"/>
              <a:t>Yukawa</a:t>
            </a:r>
            <a:r>
              <a:rPr lang="it-IT" sz="2000" dirty="0" smtClean="0"/>
              <a:t> </a:t>
            </a:r>
            <a:r>
              <a:rPr lang="it-IT" sz="2000" dirty="0" err="1" smtClean="0"/>
              <a:t>coupling</a:t>
            </a:r>
            <a:endParaRPr lang="it-IT" sz="2000" dirty="0" smtClean="0"/>
          </a:p>
          <a:p>
            <a:r>
              <a:rPr lang="it-IT" sz="2000" dirty="0" err="1" smtClean="0"/>
              <a:t>Consider</a:t>
            </a:r>
            <a:r>
              <a:rPr lang="it-IT" sz="2000" dirty="0" smtClean="0"/>
              <a:t> </a:t>
            </a:r>
            <a:r>
              <a:rPr lang="it-IT" sz="2000" dirty="0" err="1" smtClean="0"/>
              <a:t>H</a:t>
            </a:r>
            <a:r>
              <a:rPr lang="it-IT" sz="2000" dirty="0" err="1" smtClean="0">
                <a:sym typeface="Wingdings" pitchFamily="2" charset="2"/>
              </a:rPr>
              <a:t>bb</a:t>
            </a:r>
            <a:r>
              <a:rPr lang="it-IT" sz="2000" dirty="0" smtClean="0">
                <a:sym typeface="Wingdings" pitchFamily="2" charset="2"/>
              </a:rPr>
              <a:t>: </a:t>
            </a:r>
            <a:r>
              <a:rPr lang="it-IT" sz="2000" dirty="0" smtClean="0"/>
              <a:t>single </a:t>
            </a:r>
            <a:r>
              <a:rPr lang="it-IT" sz="2000" dirty="0" smtClean="0"/>
              <a:t>and </a:t>
            </a:r>
            <a:r>
              <a:rPr lang="it-IT" sz="2000" dirty="0" err="1" smtClean="0"/>
              <a:t>dilepton</a:t>
            </a:r>
            <a:r>
              <a:rPr lang="it-IT" sz="2000" dirty="0" smtClean="0"/>
              <a:t> </a:t>
            </a:r>
            <a:r>
              <a:rPr lang="it-IT" sz="2000" dirty="0" err="1" smtClean="0"/>
              <a:t>channels</a:t>
            </a:r>
            <a:r>
              <a:rPr lang="it-IT" sz="2000" dirty="0" smtClean="0"/>
              <a:t>, </a:t>
            </a:r>
            <a:r>
              <a:rPr lang="it-IT" sz="2000" dirty="0" err="1" smtClean="0"/>
              <a:t>categorized</a:t>
            </a:r>
            <a:r>
              <a:rPr lang="it-IT" sz="2000" dirty="0" smtClean="0"/>
              <a:t> in N </a:t>
            </a:r>
            <a:r>
              <a:rPr lang="it-IT" sz="2000" dirty="0" err="1" smtClean="0"/>
              <a:t>jets</a:t>
            </a:r>
            <a:r>
              <a:rPr lang="it-IT" sz="2000" dirty="0" smtClean="0"/>
              <a:t>, N b-</a:t>
            </a:r>
            <a:r>
              <a:rPr lang="it-IT" sz="2000" dirty="0" err="1" smtClean="0"/>
              <a:t>jets</a:t>
            </a:r>
            <a:r>
              <a:rPr lang="it-IT" sz="2000" dirty="0" smtClean="0"/>
              <a:t>. </a:t>
            </a:r>
          </a:p>
          <a:p>
            <a:r>
              <a:rPr lang="it-IT" sz="2000" dirty="0" smtClean="0"/>
              <a:t>Use </a:t>
            </a:r>
            <a:r>
              <a:rPr lang="it-IT" sz="2000" dirty="0" err="1" smtClean="0"/>
              <a:t>Neural</a:t>
            </a:r>
            <a:r>
              <a:rPr lang="it-IT" sz="2000" dirty="0" smtClean="0"/>
              <a:t> Network </a:t>
            </a:r>
            <a:r>
              <a:rPr lang="it-IT" sz="2000" dirty="0" err="1" smtClean="0"/>
              <a:t>based</a:t>
            </a:r>
            <a:r>
              <a:rPr lang="it-IT" sz="2000" dirty="0" smtClean="0"/>
              <a:t> on </a:t>
            </a:r>
            <a:r>
              <a:rPr lang="it-IT" sz="2000" dirty="0" err="1" smtClean="0"/>
              <a:t>several</a:t>
            </a:r>
            <a:r>
              <a:rPr lang="it-IT" sz="2000" dirty="0" smtClean="0"/>
              <a:t> </a:t>
            </a:r>
            <a:r>
              <a:rPr lang="it-IT" sz="2000" dirty="0" err="1" smtClean="0"/>
              <a:t>discriminating</a:t>
            </a:r>
            <a:r>
              <a:rPr lang="it-IT" sz="2000" dirty="0" smtClean="0"/>
              <a:t> </a:t>
            </a:r>
            <a:r>
              <a:rPr lang="it-IT" sz="2000" dirty="0" err="1" smtClean="0"/>
              <a:t>variables</a:t>
            </a:r>
            <a:r>
              <a:rPr lang="it-IT" sz="2000" dirty="0" smtClean="0"/>
              <a:t> </a:t>
            </a:r>
            <a:endParaRPr lang="en-US" sz="2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707904" y="2792774"/>
            <a:ext cx="2074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E.g.: single </a:t>
            </a:r>
            <a:r>
              <a:rPr lang="it-IT" dirty="0" err="1" smtClean="0">
                <a:solidFill>
                  <a:srgbClr val="C00000"/>
                </a:solidFill>
              </a:rPr>
              <a:t>lepton</a:t>
            </a:r>
            <a:endParaRPr lang="it-IT" dirty="0">
              <a:solidFill>
                <a:srgbClr val="C00000"/>
              </a:solidFill>
            </a:endParaRPr>
          </a:p>
          <a:p>
            <a:r>
              <a:rPr lang="it-IT" dirty="0" smtClean="0">
                <a:solidFill>
                  <a:srgbClr val="C00000"/>
                </a:solidFill>
              </a:rPr>
              <a:t>        6j, 4b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560424" y="3717032"/>
            <a:ext cx="2235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</a:rPr>
              <a:t>Constrain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</a:rPr>
              <a:t> background in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</a:rPr>
              <a:t>suitable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</a:rPr>
              <a:t> Control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</a:rPr>
              <a:t>Regions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 help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reducing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systematic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uncertainties</a:t>
            </a:r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24744"/>
            <a:ext cx="2604774" cy="227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99" y="692696"/>
            <a:ext cx="2970113" cy="39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7700" y="3995394"/>
            <a:ext cx="3440747" cy="260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6210399" y="3447092"/>
            <a:ext cx="276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strength</a:t>
            </a:r>
            <a:r>
              <a:rPr lang="it-IT" dirty="0" smtClean="0"/>
              <a:t> </a:t>
            </a:r>
            <a:r>
              <a:rPr lang="it-IT" dirty="0" err="1" smtClean="0"/>
              <a:t>assuming</a:t>
            </a:r>
            <a:r>
              <a:rPr lang="it-IT" dirty="0" smtClean="0"/>
              <a:t> </a:t>
            </a:r>
            <a:r>
              <a:rPr lang="it-IT" dirty="0" err="1" smtClean="0"/>
              <a:t>m</a:t>
            </a:r>
            <a:r>
              <a:rPr lang="it-IT" baseline="-25000" dirty="0" err="1" smtClean="0"/>
              <a:t>H</a:t>
            </a:r>
            <a:r>
              <a:rPr lang="it-IT" dirty="0" smtClean="0"/>
              <a:t>=125 </a:t>
            </a:r>
            <a:r>
              <a:rPr lang="it-IT" dirty="0" err="1" smtClean="0"/>
              <a:t>GeV</a:t>
            </a:r>
            <a:endParaRPr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6713170" y="260648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ATLAS-CONF-2014-011</a:t>
            </a:r>
            <a:endParaRPr lang="en-US" dirty="0"/>
          </a:p>
        </p:txBody>
      </p:sp>
      <p:sp>
        <p:nvSpPr>
          <p:cNvPr id="10" name="Rettangolo arrotondato 9"/>
          <p:cNvSpPr/>
          <p:nvPr/>
        </p:nvSpPr>
        <p:spPr>
          <a:xfrm>
            <a:off x="5686461" y="5589240"/>
            <a:ext cx="3206019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egnaposto data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4/06/2014</a:t>
            </a:r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Monica D'Onofrio, 118th Open LHCC Session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9" y="2581769"/>
            <a:ext cx="3311839" cy="372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179512" y="6237312"/>
            <a:ext cx="3504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 err="1" smtClean="0">
                <a:solidFill>
                  <a:schemeClr val="bg1">
                    <a:lumMod val="50000"/>
                  </a:schemeClr>
                </a:solidFill>
              </a:rPr>
              <a:t>Centrality</a:t>
            </a:r>
            <a:r>
              <a:rPr lang="it-IT" sz="1200" i="1" dirty="0" smtClean="0">
                <a:solidFill>
                  <a:schemeClr val="bg1">
                    <a:lumMod val="50000"/>
                  </a:schemeClr>
                </a:solidFill>
              </a:rPr>
              <a:t>=Sum </a:t>
            </a:r>
            <a:r>
              <a:rPr lang="it-IT" sz="1200" i="1" dirty="0" err="1" smtClean="0">
                <a:solidFill>
                  <a:schemeClr val="bg1">
                    <a:lumMod val="50000"/>
                  </a:schemeClr>
                </a:solidFill>
              </a:rPr>
              <a:t>pT</a:t>
            </a:r>
            <a:r>
              <a:rPr lang="it-IT" sz="1200" i="1" dirty="0" smtClean="0">
                <a:solidFill>
                  <a:schemeClr val="bg1">
                    <a:lumMod val="50000"/>
                  </a:schemeClr>
                </a:solidFill>
              </a:rPr>
              <a:t> / Sum E (</a:t>
            </a:r>
            <a:r>
              <a:rPr lang="it-IT" sz="1200" i="1" dirty="0" err="1" smtClean="0">
                <a:solidFill>
                  <a:schemeClr val="bg1">
                    <a:lumMod val="50000"/>
                  </a:schemeClr>
                </a:solidFill>
              </a:rPr>
              <a:t>all</a:t>
            </a:r>
            <a:r>
              <a:rPr lang="it-IT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1200" i="1" dirty="0" err="1" smtClean="0">
                <a:solidFill>
                  <a:schemeClr val="bg1">
                    <a:lumMod val="50000"/>
                  </a:schemeClr>
                </a:solidFill>
              </a:rPr>
              <a:t>jets</a:t>
            </a:r>
            <a:r>
              <a:rPr lang="it-IT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1200" i="1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it-IT" sz="1200" i="1" dirty="0" err="1" smtClean="0">
                <a:solidFill>
                  <a:schemeClr val="bg1">
                    <a:lumMod val="50000"/>
                  </a:schemeClr>
                </a:solidFill>
              </a:rPr>
              <a:t>lepton</a:t>
            </a:r>
            <a:r>
              <a:rPr lang="it-IT" sz="12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Connettore 1 17"/>
          <p:cNvCxnSpPr/>
          <p:nvPr/>
        </p:nvCxnSpPr>
        <p:spPr>
          <a:xfrm>
            <a:off x="2123728" y="1124744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0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Elic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7640</TotalTime>
  <Words>3663</Words>
  <Application>Microsoft Office PowerPoint</Application>
  <PresentationFormat>Presentazione su schermo (4:3)</PresentationFormat>
  <Paragraphs>544</Paragraphs>
  <Slides>42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3" baseType="lpstr">
      <vt:lpstr>Satellite</vt:lpstr>
      <vt:lpstr>ATLAS Status Report 118th OPEN LHCC Session, 4th of June 2014</vt:lpstr>
      <vt:lpstr>Recent Physics Highlights </vt:lpstr>
      <vt:lpstr>Papers since last LHCC meetings </vt:lpstr>
      <vt:lpstr>Heavy Ions</vt:lpstr>
      <vt:lpstr>HI highlights: Hard Probes and jets</vt:lpstr>
      <vt:lpstr>Evidence for Electroweak Production of W±W±jj</vt:lpstr>
      <vt:lpstr>Top production</vt:lpstr>
      <vt:lpstr>Higgs highlights </vt:lpstr>
      <vt:lpstr>ttbar+Higgs  </vt:lpstr>
      <vt:lpstr>Improved measurement of Higgs boson mass</vt:lpstr>
      <vt:lpstr>Improved measurement of Higgs boson mass</vt:lpstr>
      <vt:lpstr>Improved measurement of Higgs boson mass</vt:lpstr>
      <vt:lpstr>Improved measurement of Higgs boson mass </vt:lpstr>
      <vt:lpstr>Beyond SM Higgs searches</vt:lpstr>
      <vt:lpstr>SUSY searches: strong production </vt:lpstr>
      <vt:lpstr>SUSY searches: top squarks </vt:lpstr>
      <vt:lpstr>SUSY Searches: Electroweak production</vt:lpstr>
      <vt:lpstr>Searches in dilepton final states </vt:lpstr>
      <vt:lpstr>Towards Run 2 </vt:lpstr>
      <vt:lpstr>IBL insertion and Pixel status </vt:lpstr>
      <vt:lpstr>M-weeks </vt:lpstr>
      <vt:lpstr>A busy ATLAS Control Room</vt:lpstr>
      <vt:lpstr>M3 Participating Components and Runs </vt:lpstr>
      <vt:lpstr>Cosmics through ATLAS again! </vt:lpstr>
      <vt:lpstr>Further preparation for Run 2</vt:lpstr>
      <vt:lpstr>Conclusions </vt:lpstr>
      <vt:lpstr>Back-up</vt:lpstr>
      <vt:lpstr>B-Physics highlights: charmonium </vt:lpstr>
      <vt:lpstr>Other SM highlights </vt:lpstr>
      <vt:lpstr>t  qH, Hgg</vt:lpstr>
      <vt:lpstr>ttbar+Higgs (II)</vt:lpstr>
      <vt:lpstr>Details on Higgs boson mass measurement</vt:lpstr>
      <vt:lpstr>Details on Higgs mass measurement</vt:lpstr>
      <vt:lpstr>Details on Higgs boson mass measurement</vt:lpstr>
      <vt:lpstr>Details on Higgs boson mass measurement </vt:lpstr>
      <vt:lpstr>W’ searches</vt:lpstr>
      <vt:lpstr>Other exotic searches highlights </vt:lpstr>
      <vt:lpstr>SUSY searches: top squarks </vt:lpstr>
      <vt:lpstr>SUSY searches: top squarks </vt:lpstr>
      <vt:lpstr>SUSY Searches: Weak production summary</vt:lpstr>
      <vt:lpstr>M-weeks </vt:lpstr>
      <vt:lpstr>Towards Run 2: DC14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Status Report</dc:title>
  <dc:creator>Monica</dc:creator>
  <cp:lastModifiedBy>Monica</cp:lastModifiedBy>
  <cp:revision>295</cp:revision>
  <dcterms:created xsi:type="dcterms:W3CDTF">2014-05-28T03:59:26Z</dcterms:created>
  <dcterms:modified xsi:type="dcterms:W3CDTF">2014-06-04T07:43:27Z</dcterms:modified>
</cp:coreProperties>
</file>