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40"/>
  </p:notesMasterIdLst>
  <p:handoutMasterIdLst>
    <p:handoutMasterId r:id="rId41"/>
  </p:handoutMasterIdLst>
  <p:sldIdLst>
    <p:sldId id="453" r:id="rId2"/>
    <p:sldId id="484" r:id="rId3"/>
    <p:sldId id="490" r:id="rId4"/>
    <p:sldId id="483" r:id="rId5"/>
    <p:sldId id="480" r:id="rId6"/>
    <p:sldId id="481" r:id="rId7"/>
    <p:sldId id="491" r:id="rId8"/>
    <p:sldId id="469" r:id="rId9"/>
    <p:sldId id="495" r:id="rId10"/>
    <p:sldId id="458" r:id="rId11"/>
    <p:sldId id="459" r:id="rId12"/>
    <p:sldId id="460" r:id="rId13"/>
    <p:sldId id="461" r:id="rId14"/>
    <p:sldId id="463" r:id="rId15"/>
    <p:sldId id="464" r:id="rId16"/>
    <p:sldId id="465" r:id="rId17"/>
    <p:sldId id="466" r:id="rId18"/>
    <p:sldId id="479" r:id="rId19"/>
    <p:sldId id="492" r:id="rId20"/>
    <p:sldId id="467" r:id="rId21"/>
    <p:sldId id="475" r:id="rId22"/>
    <p:sldId id="474" r:id="rId23"/>
    <p:sldId id="476" r:id="rId24"/>
    <p:sldId id="493" r:id="rId25"/>
    <p:sldId id="477" r:id="rId26"/>
    <p:sldId id="478" r:id="rId27"/>
    <p:sldId id="454" r:id="rId28"/>
    <p:sldId id="452" r:id="rId29"/>
    <p:sldId id="456" r:id="rId30"/>
    <p:sldId id="488" r:id="rId31"/>
    <p:sldId id="485" r:id="rId32"/>
    <p:sldId id="487" r:id="rId33"/>
    <p:sldId id="489" r:id="rId34"/>
    <p:sldId id="494" r:id="rId35"/>
    <p:sldId id="472" r:id="rId36"/>
    <p:sldId id="457" r:id="rId37"/>
    <p:sldId id="473" r:id="rId38"/>
    <p:sldId id="470" r:id="rId3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D684"/>
    <a:srgbClr val="D2F64B"/>
    <a:srgbClr val="EA8C89"/>
    <a:srgbClr val="102D68"/>
    <a:srgbClr val="642774"/>
    <a:srgbClr val="1D3276"/>
    <a:srgbClr val="2727EF"/>
    <a:srgbClr val="203B8D"/>
    <a:srgbClr val="192E6B"/>
    <a:srgbClr val="1D3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9558" autoAdjust="0"/>
  </p:normalViewPr>
  <p:slideViewPr>
    <p:cSldViewPr snapToObjects="1">
      <p:cViewPr>
        <p:scale>
          <a:sx n="115" d="100"/>
          <a:sy n="115" d="100"/>
        </p:scale>
        <p:origin x="-808" y="-88"/>
      </p:cViewPr>
      <p:guideLst>
        <p:guide orient="horz" pos="4155"/>
        <p:guide pos="56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girone:Downloads:Experiments_Usage_Trends-3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 CMS</a:t>
            </a:r>
            <a:r>
              <a:rPr lang="en-US" baseline="0"/>
              <a:t> Utilization 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'Experiments_Usage_Trends-3.csv'!$B$1</c:f>
              <c:strCache>
                <c:ptCount val="1"/>
                <c:pt idx="0">
                  <c:v>Tier-1</c:v>
                </c:pt>
              </c:strCache>
            </c:strRef>
          </c:tx>
          <c:invertIfNegative val="0"/>
          <c:cat>
            <c:numRef>
              <c:f>'Experiments_Usage_Trends-3.csv'!$A$2:$A$5</c:f>
              <c:numCache>
                <c:formatCode>mmm\-yy</c:formatCode>
                <c:ptCount val="4"/>
                <c:pt idx="0">
                  <c:v>40178.0</c:v>
                </c:pt>
                <c:pt idx="1">
                  <c:v>40209.0</c:v>
                </c:pt>
                <c:pt idx="2">
                  <c:v>40237.0</c:v>
                </c:pt>
                <c:pt idx="3">
                  <c:v>40268.0</c:v>
                </c:pt>
              </c:numCache>
            </c:numRef>
          </c:cat>
          <c:val>
            <c:numRef>
              <c:f>'Experiments_Usage_Trends-3.csv'!$B$2:$B$5</c:f>
              <c:numCache>
                <c:formatCode>General</c:formatCode>
                <c:ptCount val="4"/>
                <c:pt idx="0">
                  <c:v>143.99</c:v>
                </c:pt>
                <c:pt idx="1">
                  <c:v>114.22</c:v>
                </c:pt>
                <c:pt idx="2">
                  <c:v>139.28</c:v>
                </c:pt>
                <c:pt idx="3">
                  <c:v>103.25</c:v>
                </c:pt>
              </c:numCache>
            </c:numRef>
          </c:val>
        </c:ser>
        <c:ser>
          <c:idx val="1"/>
          <c:order val="1"/>
          <c:tx>
            <c:strRef>
              <c:f>'Experiments_Usage_Trends-3.csv'!$C$1</c:f>
              <c:strCache>
                <c:ptCount val="1"/>
                <c:pt idx="0">
                  <c:v>Tier-2</c:v>
                </c:pt>
              </c:strCache>
            </c:strRef>
          </c:tx>
          <c:invertIfNegative val="0"/>
          <c:cat>
            <c:numRef>
              <c:f>'Experiments_Usage_Trends-3.csv'!$A$2:$A$5</c:f>
              <c:numCache>
                <c:formatCode>mmm\-yy</c:formatCode>
                <c:ptCount val="4"/>
                <c:pt idx="0">
                  <c:v>40178.0</c:v>
                </c:pt>
                <c:pt idx="1">
                  <c:v>40209.0</c:v>
                </c:pt>
                <c:pt idx="2">
                  <c:v>40237.0</c:v>
                </c:pt>
                <c:pt idx="3">
                  <c:v>40268.0</c:v>
                </c:pt>
              </c:numCache>
            </c:numRef>
          </c:cat>
          <c:val>
            <c:numRef>
              <c:f>'Experiments_Usage_Trends-3.csv'!$C$2:$C$5</c:f>
              <c:numCache>
                <c:formatCode>General</c:formatCode>
                <c:ptCount val="4"/>
                <c:pt idx="0">
                  <c:v>80.5</c:v>
                </c:pt>
                <c:pt idx="1">
                  <c:v>86.16</c:v>
                </c:pt>
                <c:pt idx="2">
                  <c:v>123.62</c:v>
                </c:pt>
                <c:pt idx="3">
                  <c:v>108.81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9758264"/>
        <c:axId val="2129750632"/>
      </c:barChart>
      <c:dateAx>
        <c:axId val="21297582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2129750632"/>
        <c:crosses val="autoZero"/>
        <c:auto val="1"/>
        <c:lblOffset val="100"/>
        <c:baseTimeUnit val="months"/>
      </c:dateAx>
      <c:valAx>
        <c:axId val="2129750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9758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DF78FB8-633E-E84C-BD12-602A6AED5DFD}" type="datetime1">
              <a:rPr lang="en-US"/>
              <a:pPr>
                <a:defRPr/>
              </a:pPr>
              <a:t>05/06/14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FE066A4A-D7AD-CF47-AB4A-34E4555C4CF1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28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EDB87E9-596B-594E-BC3A-4AA4287F47E6}" type="datetime1">
              <a:rPr lang="en-US"/>
              <a:pPr>
                <a:defRPr/>
              </a:pPr>
              <a:t>05/06/14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BC9D50E9-CC1C-304B-8AEF-02328AF0AEF9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98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9D50E9-CC1C-304B-8AEF-02328AF0AEF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9D50E9-CC1C-304B-8AEF-02328AF0AEF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6B37DD3-DEC0-7948-BEA2-3447823B090B}" type="datetime1">
              <a:rPr lang="en-US" smtClean="0"/>
              <a:pPr>
                <a:defRPr/>
              </a:pPr>
              <a:t>05/06/14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80AE51-32F4-6945-8704-36FC6FEB4AE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4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477B5-0828-804F-896C-86BF24BD63FA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3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4A91B-B9C1-A44D-B4E1-02F8EA8577C0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64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FD3AA-B695-824E-A9C2-AA0435BF5F00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7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400">
                <a:solidFill>
                  <a:srgbClr val="000090"/>
                </a:solidFill>
                <a:uFill>
                  <a:solidFill>
                    <a:srgbClr val="000090"/>
                  </a:solidFill>
                </a:uFill>
              </a:rP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2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32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32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3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3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it-IT" noProof="0" smtClean="0"/>
              <a:t>Fare clic per modificare stile</a:t>
            </a:r>
            <a:endParaRPr lang="it-IT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4789E-BFD3-444B-8DDA-03D501E26F00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0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06BFC-CAD8-A44E-8CF3-87DFAD7856FC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75BEE-D4CC-764D-A087-D80279108432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1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F2C0E-D589-B047-A3FA-657B2E5DB49E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9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834B-5313-4A43-8094-4B728BDDF03C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5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E2291-3A8B-BB4D-96F9-98C86D893D6A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0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4643" y="-27384"/>
            <a:ext cx="74258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712968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520" y="6356350"/>
            <a:ext cx="62030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3596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4C69EB-484B-B145-96F5-4A6B52733FE8}" type="slidenum">
              <a:rPr lang="en-US" smtClean="0"/>
              <a:pPr>
                <a:defRPr/>
              </a:pPr>
              <a:t>‹n.›</a:t>
            </a:fld>
            <a:endParaRPr lang="en-US"/>
          </a:p>
        </p:txBody>
      </p:sp>
      <p:pic>
        <p:nvPicPr>
          <p:cNvPr id="10" name="Picture 9"/>
          <p:cNvPicPr>
            <a:picLocks/>
          </p:cNvPicPr>
          <p:nvPr/>
        </p:nvPicPr>
        <p:blipFill rotWithShape="1">
          <a:blip r:embed="rId14" cstate="email">
            <a:alphaModFix amt="56000"/>
          </a:blip>
          <a:srcRect/>
          <a:stretch/>
        </p:blipFill>
        <p:spPr>
          <a:xfrm>
            <a:off x="1160499" y="-9060"/>
            <a:ext cx="7992000" cy="11851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0" y="-9059"/>
            <a:ext cx="11605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rgbClr val="000090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i_Microsoft_Word1.docx"/><Relationship Id="rId4" Type="http://schemas.openxmlformats.org/officeDocument/2006/relationships/image" Target="../media/image3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4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twiki.cern.ch/twiki/bin/view/CMSPublic/PhysicsResultsHIN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RE4pic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6910536" cy="1470025"/>
          </a:xfrm>
          <a:solidFill>
            <a:schemeClr val="tx1">
              <a:alpha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CMS status report</a:t>
            </a:r>
            <a:endParaRPr lang="en-US" sz="5400" b="1" dirty="0">
              <a:solidFill>
                <a:schemeClr val="bg1"/>
              </a:solidFill>
              <a:latin typeface="Copperplate Gothic Bold"/>
              <a:cs typeface="Copperplate Gothic Bold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5013176"/>
            <a:ext cx="8390384" cy="1080120"/>
          </a:xfrm>
          <a:solidFill>
            <a:srgbClr val="000000">
              <a:alpha val="26000"/>
            </a:srgbClr>
          </a:solidFill>
        </p:spPr>
        <p:txBody>
          <a:bodyPr>
            <a:normAutofit fontScale="92500" lnSpcReduction="20000"/>
          </a:bodyPr>
          <a:lstStyle/>
          <a:p>
            <a:r>
              <a:rPr lang="en-US" sz="2400" b="1" dirty="0" err="1" smtClean="0">
                <a:solidFill>
                  <a:srgbClr val="FFFFFF"/>
                </a:solidFill>
              </a:rPr>
              <a:t>Pierluigi</a:t>
            </a: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>
                <a:solidFill>
                  <a:srgbClr val="FFFFFF"/>
                </a:solidFill>
              </a:rPr>
              <a:t>Paolucci </a:t>
            </a:r>
            <a:r>
              <a:rPr lang="en-US" sz="2400" dirty="0">
                <a:solidFill>
                  <a:srgbClr val="FFFFFF"/>
                </a:solidFill>
              </a:rPr>
              <a:t>(INFN of Napoli</a:t>
            </a:r>
            <a:r>
              <a:rPr lang="en-US" sz="2400" dirty="0" smtClean="0">
                <a:solidFill>
                  <a:srgbClr val="FFFFFF"/>
                </a:solidFill>
              </a:rPr>
              <a:t>)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on </a:t>
            </a:r>
            <a:r>
              <a:rPr lang="en-US" sz="2400" dirty="0">
                <a:solidFill>
                  <a:srgbClr val="FFFFFF"/>
                </a:solidFill>
              </a:rPr>
              <a:t>behalf of </a:t>
            </a:r>
            <a:r>
              <a:rPr lang="en-US" sz="2400" dirty="0" smtClean="0">
                <a:solidFill>
                  <a:srgbClr val="FFFFFF"/>
                </a:solidFill>
              </a:rPr>
              <a:t>the CMS </a:t>
            </a:r>
            <a:r>
              <a:rPr lang="en-US" sz="2400" dirty="0">
                <a:solidFill>
                  <a:srgbClr val="FFFFFF"/>
                </a:solidFill>
              </a:rPr>
              <a:t>collaboration</a:t>
            </a:r>
            <a:endParaRPr lang="it-IT" sz="2400" dirty="0" smtClean="0">
              <a:solidFill>
                <a:srgbClr val="FFFFFF"/>
              </a:solidFill>
            </a:endParaRPr>
          </a:p>
          <a:p>
            <a:r>
              <a:rPr lang="it-IT" sz="2000" dirty="0" smtClean="0">
                <a:solidFill>
                  <a:srgbClr val="FFFFFF"/>
                </a:solidFill>
              </a:rPr>
              <a:t>118</a:t>
            </a:r>
            <a:r>
              <a:rPr lang="it-IT" sz="2000" baseline="30000" dirty="0" smtClean="0">
                <a:solidFill>
                  <a:srgbClr val="FFFFFF"/>
                </a:solidFill>
              </a:rPr>
              <a:t>th</a:t>
            </a:r>
            <a:r>
              <a:rPr lang="it-IT" sz="2000" dirty="0" smtClean="0">
                <a:solidFill>
                  <a:srgbClr val="FFFFFF"/>
                </a:solidFill>
              </a:rPr>
              <a:t> meeting of LHCC Open Session – 4 </a:t>
            </a:r>
            <a:r>
              <a:rPr lang="it-IT" sz="2000" dirty="0" err="1" smtClean="0">
                <a:solidFill>
                  <a:srgbClr val="FFFFFF"/>
                </a:solidFill>
              </a:rPr>
              <a:t>June</a:t>
            </a:r>
            <a:r>
              <a:rPr lang="it-IT" sz="2000" dirty="0" smtClean="0">
                <a:solidFill>
                  <a:srgbClr val="FFFFFF"/>
                </a:solidFill>
              </a:rPr>
              <a:t> 2014 CERN</a:t>
            </a:r>
            <a:endParaRPr lang="it-IT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970" y="53752"/>
            <a:ext cx="7425829" cy="1143000"/>
          </a:xfrm>
        </p:spPr>
        <p:txBody>
          <a:bodyPr/>
          <a:lstStyle/>
          <a:p>
            <a:r>
              <a:rPr lang="en-US" dirty="0"/>
              <a:t>ECAL </a:t>
            </a:r>
            <a:r>
              <a:rPr lang="en-US" dirty="0" smtClean="0"/>
              <a:t>+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51" y="1340768"/>
            <a:ext cx="5797301" cy="2808312"/>
          </a:xfrm>
          <a:ln>
            <a:solidFill>
              <a:srgbClr val="000090"/>
            </a:solidFill>
          </a:ln>
        </p:spPr>
        <p:txBody>
          <a:bodyPr>
            <a:noAutofit/>
          </a:bodyPr>
          <a:lstStyle/>
          <a:p>
            <a:r>
              <a:rPr lang="en-US" sz="2400" b="1" dirty="0"/>
              <a:t>Upgrade to ECAL Level-1 trigger: </a:t>
            </a:r>
            <a:r>
              <a:rPr lang="en-US" sz="2400" dirty="0"/>
              <a:t>change links between ECAL Trigger Concentrator Cards (TCC) and Regional Calorimeter Trigger (RCT) </a:t>
            </a:r>
            <a:r>
              <a:rPr lang="en-US" sz="2400" dirty="0">
                <a:solidFill>
                  <a:srgbClr val="FF0000"/>
                </a:solidFill>
              </a:rPr>
              <a:t>from electrical to optical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All hardware in place and optical fibers being installed and commissioned</a:t>
            </a:r>
          </a:p>
        </p:txBody>
      </p:sp>
      <p:pic>
        <p:nvPicPr>
          <p:cNvPr id="7" name="Picture 6" descr="20140324_17420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4615" y="1261355"/>
            <a:ext cx="2819805" cy="1951621"/>
          </a:xfrm>
          <a:prstGeom prst="rect">
            <a:avLst/>
          </a:prstGeom>
        </p:spPr>
      </p:pic>
      <p:pic>
        <p:nvPicPr>
          <p:cNvPr id="11" name="Picture 10" descr="20140505_151928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8591" y="3223238"/>
            <a:ext cx="3035829" cy="186194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266320" y="1196752"/>
            <a:ext cx="291419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1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Removal of SLB</a:t>
            </a:r>
            <a:r>
              <a:rPr lang="en-US" sz="1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/>
              </a:rPr>
              <a:t>RCT cables </a:t>
            </a:r>
            <a:br>
              <a:rPr lang="en-US" sz="1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/>
              </a:rPr>
            </a:br>
            <a:r>
              <a:rPr lang="en-US" sz="1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/>
              </a:rPr>
              <a:t>(the white ones, underneath!)</a:t>
            </a:r>
            <a:endParaRPr lang="en-US" sz="14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87808" y="3265239"/>
            <a:ext cx="2732664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1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Replacing SLBs with </a:t>
            </a:r>
            <a:r>
              <a:rPr lang="en-US" sz="1400" b="1" spc="50" dirty="0" err="1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oSLBs</a:t>
            </a:r>
            <a:endParaRPr lang="en-US" sz="14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4970868" y="5090259"/>
            <a:ext cx="2967368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Nov. 2013: damaged connector found on ES. </a:t>
            </a:r>
          </a:p>
          <a:p>
            <a:r>
              <a:rPr lang="en-US" sz="1400" dirty="0" smtClean="0">
                <a:latin typeface="Times New Roman"/>
                <a:cs typeface="Times New Roman"/>
              </a:rPr>
              <a:t>Both ES removed from CMS to the surface, repaired, reinstalled and now re-commissioned.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99.95% channels operational. </a:t>
            </a:r>
          </a:p>
          <a:p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3347864" y="5090259"/>
            <a:ext cx="1623004" cy="35496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Pierluigi Paolucci (INFN Napoli) - LHCC Open session 4 </a:t>
            </a:r>
            <a:r>
              <a:rPr lang="it-IT" dirty="0" err="1" smtClean="0"/>
              <a:t>June</a:t>
            </a:r>
            <a:r>
              <a:rPr lang="it-IT" dirty="0" smtClean="0"/>
              <a:t> 2014</a:t>
            </a:r>
            <a:endParaRPr lang="en-US" dirty="0"/>
          </a:p>
        </p:txBody>
      </p:sp>
      <p:grpSp>
        <p:nvGrpSpPr>
          <p:cNvPr id="16" name="Group 28"/>
          <p:cNvGrpSpPr/>
          <p:nvPr/>
        </p:nvGrpSpPr>
        <p:grpSpPr>
          <a:xfrm>
            <a:off x="788502" y="4235742"/>
            <a:ext cx="3015242" cy="2067219"/>
            <a:chOff x="4458065" y="3916116"/>
            <a:chExt cx="3015242" cy="2067219"/>
          </a:xfrm>
        </p:grpSpPr>
        <p:pic>
          <p:nvPicPr>
            <p:cNvPr id="17" name="Picture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8065" y="3971080"/>
              <a:ext cx="3015242" cy="2012255"/>
            </a:xfrm>
            <a:prstGeom prst="rect">
              <a:avLst/>
            </a:prstGeom>
          </p:spPr>
        </p:pic>
        <p:sp>
          <p:nvSpPr>
            <p:cNvPr id="18" name="TextBox 27"/>
            <p:cNvSpPr txBox="1"/>
            <p:nvPr/>
          </p:nvSpPr>
          <p:spPr>
            <a:xfrm>
              <a:off x="4527184" y="3916116"/>
              <a:ext cx="28302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600" b="1" spc="50" dirty="0" smtClean="0">
                  <a:ln w="11430"/>
                  <a:solidFill>
                    <a:srgbClr val="0000FF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Finishing the repair of ES</a:t>
              </a:r>
              <a:endParaRPr lang="en-US" sz="16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334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status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10106" y="1297608"/>
            <a:ext cx="4582105" cy="505874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1345992"/>
            <a:ext cx="45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612" y="1354639"/>
            <a:ext cx="7719763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nstallation and commissioning of 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SiPM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readout on HO (April) - DONE</a:t>
            </a:r>
            <a:endParaRPr lang="en-US" sz="2000" b="1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I</a:t>
            </a:r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nstallation of new thin window, multi-anode PMTs DONE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Being commissioned by July</a:t>
            </a:r>
            <a:endParaRPr lang="en-US" sz="2000" b="1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roduction of new Back-End board for HF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Pre-production (10 boards) ok, production ordered and expected delivery at CERN in July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Commissioning planned for late September.</a:t>
            </a:r>
            <a:endParaRPr lang="en-US" sz="20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Times New Roman"/>
                <a:cs typeface="Times New Roman"/>
              </a:rPr>
              <a:t>HF Front End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Test of new QIE10-based readout successfully tested at FNAL test beam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Expected installation in 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Year-end Technical Stop 2015/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endParaRPr lang="en-US" sz="2000" dirty="0" smtClean="0">
              <a:latin typeface="Times New Roman"/>
              <a:cs typeface="Times New Roman"/>
            </a:endParaRPr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2" name="Picture 9" descr="Screen Shot 2014-05-21 at 12.38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771" y="1916832"/>
            <a:ext cx="1862046" cy="1224400"/>
          </a:xfrm>
          <a:prstGeom prst="rect">
            <a:avLst/>
          </a:prstGeom>
        </p:spPr>
      </p:pic>
      <p:pic>
        <p:nvPicPr>
          <p:cNvPr id="13" name="Picture 11" descr="Screen Shot 2014-05-21 at 12.39.5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552" y="5263451"/>
            <a:ext cx="174860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01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IMG_039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168350"/>
            <a:ext cx="6948488" cy="521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74271" y="1191902"/>
            <a:ext cx="2441444" cy="830997"/>
          </a:xfrm>
          <a:prstGeom prst="rect">
            <a:avLst/>
          </a:prstGeom>
          <a:solidFill>
            <a:srgbClr val="D2F64B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250 </a:t>
            </a:r>
            <a:r>
              <a:rPr lang="en-US" dirty="0">
                <a:latin typeface="Times New Roman"/>
                <a:cs typeface="Times New Roman"/>
              </a:rPr>
              <a:t>c</a:t>
            </a:r>
            <a:r>
              <a:rPr lang="en-US" sz="2400" dirty="0" smtClean="0">
                <a:latin typeface="Times New Roman"/>
                <a:cs typeface="Times New Roman"/>
              </a:rPr>
              <a:t>hambers</a:t>
            </a:r>
            <a:endParaRPr lang="en-US" sz="2400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sz="2400" dirty="0">
                <a:latin typeface="Times New Roman"/>
                <a:cs typeface="Times New Roman"/>
              </a:rPr>
              <a:t>172200 </a:t>
            </a:r>
            <a:r>
              <a:rPr lang="en-US" sz="2400" dirty="0" smtClean="0">
                <a:latin typeface="Times New Roman"/>
                <a:cs typeface="Times New Roman"/>
              </a:rPr>
              <a:t>drift tubes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5367" name="TextBox 1"/>
          <p:cNvSpPr txBox="1">
            <a:spLocks noChangeArrowheads="1"/>
          </p:cNvSpPr>
          <p:nvPr/>
        </p:nvSpPr>
        <p:spPr bwMode="auto">
          <a:xfrm>
            <a:off x="0" y="5805264"/>
            <a:ext cx="6911976" cy="923330"/>
          </a:xfrm>
          <a:prstGeom prst="rect">
            <a:avLst/>
          </a:prstGeom>
          <a:solidFill>
            <a:srgbClr val="E695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latin typeface="Times New Roman"/>
                <a:cs typeface="Times New Roman"/>
              </a:rPr>
              <a:t>Sector Collector (</a:t>
            </a:r>
            <a:r>
              <a:rPr lang="en-US" sz="1800" b="1" dirty="0" smtClean="0">
                <a:latin typeface="Times New Roman"/>
                <a:cs typeface="Times New Roman"/>
              </a:rPr>
              <a:t>Read-Out </a:t>
            </a:r>
            <a:r>
              <a:rPr lang="en-US" sz="1800" b="1" dirty="0">
                <a:latin typeface="Times New Roman"/>
                <a:cs typeface="Times New Roman"/>
              </a:rPr>
              <a:t>and </a:t>
            </a:r>
            <a:r>
              <a:rPr lang="en-US" sz="1800" b="1" dirty="0" smtClean="0">
                <a:latin typeface="Times New Roman"/>
                <a:cs typeface="Times New Roman"/>
              </a:rPr>
              <a:t>Trigger</a:t>
            </a:r>
            <a:r>
              <a:rPr lang="en-US" sz="1800" b="1" dirty="0">
                <a:latin typeface="Times New Roman"/>
                <a:cs typeface="Times New Roman"/>
              </a:rPr>
              <a:t>) </a:t>
            </a:r>
            <a:r>
              <a:rPr lang="en-US" sz="1800" dirty="0">
                <a:latin typeface="Times New Roman"/>
                <a:cs typeface="Times New Roman"/>
              </a:rPr>
              <a:t>relocated out of UXC: installed 3500 optical links that make single outputs of all 250 chambers available in USC   </a:t>
            </a:r>
          </a:p>
        </p:txBody>
      </p:sp>
      <p:sp>
        <p:nvSpPr>
          <p:cNvPr id="15368" name="TextBox 2"/>
          <p:cNvSpPr txBox="1">
            <a:spLocks noChangeArrowheads="1"/>
          </p:cNvSpPr>
          <p:nvPr/>
        </p:nvSpPr>
        <p:spPr bwMode="auto">
          <a:xfrm>
            <a:off x="6318150" y="3068960"/>
            <a:ext cx="2430314" cy="707886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latin typeface="Times New Roman"/>
                <a:cs typeface="Times New Roman"/>
              </a:rPr>
              <a:t>Chamber HV</a:t>
            </a:r>
            <a:r>
              <a:rPr lang="en-US" sz="2000" dirty="0">
                <a:latin typeface="Times New Roman"/>
                <a:cs typeface="Times New Roman"/>
              </a:rPr>
              <a:t>: 312 channels recovered</a:t>
            </a:r>
          </a:p>
        </p:txBody>
      </p:sp>
      <p:sp>
        <p:nvSpPr>
          <p:cNvPr id="15369" name="TextBox 4"/>
          <p:cNvSpPr txBox="1">
            <a:spLocks noChangeArrowheads="1"/>
          </p:cNvSpPr>
          <p:nvPr/>
        </p:nvSpPr>
        <p:spPr bwMode="auto">
          <a:xfrm>
            <a:off x="5868144" y="4289320"/>
            <a:ext cx="3111860" cy="707886"/>
          </a:xfrm>
          <a:prstGeom prst="rect">
            <a:avLst/>
          </a:prstGeom>
          <a:solidFill>
            <a:srgbClr val="2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latin typeface="Times New Roman"/>
                <a:cs typeface="Times New Roman"/>
              </a:rPr>
              <a:t>Chamber </a:t>
            </a:r>
            <a:r>
              <a:rPr lang="en-US" sz="2000" b="1" dirty="0" err="1">
                <a:latin typeface="Times New Roman"/>
                <a:cs typeface="Times New Roman"/>
              </a:rPr>
              <a:t>Minicrates</a:t>
            </a:r>
            <a:r>
              <a:rPr lang="en-US" sz="2000" dirty="0">
                <a:latin typeface="Times New Roman"/>
                <a:cs typeface="Times New Roman"/>
              </a:rPr>
              <a:t>: 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eaLnBrk="1" hangingPunct="1"/>
            <a:r>
              <a:rPr lang="en-US" sz="2000" dirty="0" smtClean="0">
                <a:latin typeface="Times New Roman"/>
                <a:cs typeface="Times New Roman"/>
              </a:rPr>
              <a:t>3200 </a:t>
            </a:r>
            <a:r>
              <a:rPr lang="en-US" sz="2000" dirty="0">
                <a:latin typeface="Times New Roman"/>
                <a:cs typeface="Times New Roman"/>
              </a:rPr>
              <a:t>channels recovered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322635" y="-27855"/>
            <a:ext cx="7425829" cy="1008583"/>
          </a:xfrm>
        </p:spPr>
        <p:txBody>
          <a:bodyPr/>
          <a:lstStyle/>
          <a:p>
            <a:r>
              <a:rPr lang="en-US" dirty="0" smtClean="0"/>
              <a:t>Drift Tubes towards Run2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SC_eff_20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87505" y="1206143"/>
            <a:ext cx="3121000" cy="25828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3526"/>
            <a:ext cx="7789150" cy="706090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Review of CSC activities during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196752"/>
            <a:ext cx="6048672" cy="51534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Focused on 3 main areas (in order of priority):</a:t>
            </a:r>
          </a:p>
          <a:p>
            <a:pPr marL="719138" lvl="1" indent="-454025">
              <a:buFont typeface="+mj-lt"/>
              <a:buAutoNum type="arabicPeriod"/>
            </a:pPr>
            <a:r>
              <a:rPr lang="en-US" sz="2000" dirty="0" smtClean="0">
                <a:solidFill>
                  <a:srgbClr val="000090"/>
                </a:solidFill>
              </a:rPr>
              <a:t>Present system consolidation, maintenance and repair</a:t>
            </a:r>
          </a:p>
          <a:p>
            <a:pPr marL="1163638" lvl="2" indent="-306388"/>
            <a:r>
              <a:rPr lang="en-US" sz="1600" dirty="0" smtClean="0"/>
              <a:t>Repair system faults from Run 1 –&gt; recover highest efficiency. Improve system reliability (HV, LV, racks, detector infrastructure) </a:t>
            </a:r>
          </a:p>
          <a:p>
            <a:pPr marL="1371600" lvl="2" indent="-514350"/>
            <a:endParaRPr lang="en-US" dirty="0" smtClean="0"/>
          </a:p>
          <a:p>
            <a:pPr marL="719138" lvl="1" indent="-454025">
              <a:buFont typeface="+mj-lt"/>
              <a:buAutoNum type="arabicPeriod"/>
            </a:pPr>
            <a:r>
              <a:rPr lang="en-US" sz="2000" dirty="0" smtClean="0">
                <a:solidFill>
                  <a:srgbClr val="000090"/>
                </a:solidFill>
              </a:rPr>
              <a:t>ME1/1 chamber electronics upgrade</a:t>
            </a:r>
          </a:p>
          <a:p>
            <a:pPr marL="1163638" lvl="2" indent="-306388"/>
            <a:r>
              <a:rPr lang="en-US" sz="1600" dirty="0">
                <a:solidFill>
                  <a:srgbClr val="FF0000"/>
                </a:solidFill>
              </a:rPr>
              <a:t>72 chambers extracted</a:t>
            </a:r>
            <a:r>
              <a:rPr lang="en-US" sz="1600" dirty="0"/>
              <a:t>, refurbished and reinstalled in CMS</a:t>
            </a:r>
            <a:r>
              <a:rPr lang="en-US" sz="1600" dirty="0" smtClean="0"/>
              <a:t>.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 marL="1163638" lvl="2" indent="-306388"/>
            <a:r>
              <a:rPr lang="en-US" sz="1600" dirty="0" smtClean="0">
                <a:sym typeface="Wingdings" panose="05000000000000000000" pitchFamily="2" charset="2"/>
              </a:rPr>
              <a:t>Increase capacity for data rate and exploit full chamber segmentation in 2.1&lt;|</a:t>
            </a:r>
            <a:r>
              <a:rPr lang="en-US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n-US" sz="1600" dirty="0" smtClean="0">
                <a:sym typeface="Wingdings" panose="05000000000000000000" pitchFamily="2" charset="2"/>
              </a:rPr>
              <a:t>|&lt;2.4 to enhance rate capability (including @ HL-LHC) and improve muon reconstruction</a:t>
            </a:r>
          </a:p>
          <a:p>
            <a:pPr marL="1371600" lvl="2" indent="-514350"/>
            <a:endParaRPr lang="en-US" dirty="0" smtClean="0"/>
          </a:p>
          <a:p>
            <a:pPr marL="719138" lvl="1" indent="-454025">
              <a:buFont typeface="+mj-lt"/>
              <a:buAutoNum type="arabicPeriod"/>
            </a:pPr>
            <a:r>
              <a:rPr lang="en-US" sz="2000" dirty="0" smtClean="0">
                <a:solidFill>
                  <a:srgbClr val="000090"/>
                </a:solidFill>
              </a:rPr>
              <a:t>Completion of station 4 (ME4/2 ring </a:t>
            </a: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1.2&lt;|</a:t>
            </a:r>
            <a:r>
              <a:rPr lang="en-US" sz="2000" dirty="0">
                <a:solidFill>
                  <a:srgbClr val="00009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|&lt;1.8 </a:t>
            </a:r>
            <a:r>
              <a:rPr lang="en-US" sz="2000" dirty="0" smtClean="0">
                <a:solidFill>
                  <a:srgbClr val="000090"/>
                </a:solidFill>
              </a:rPr>
              <a:t>)</a:t>
            </a:r>
          </a:p>
          <a:p>
            <a:pPr marL="1163638" lvl="2" indent="-306388"/>
            <a:r>
              <a:rPr lang="en-US" sz="1600" dirty="0" smtClean="0"/>
              <a:t>Re-establish 4-station redundancy over all 0.9&lt;|</a:t>
            </a:r>
            <a:r>
              <a:rPr lang="en-US" sz="1600" dirty="0" smtClean="0">
                <a:latin typeface="Symbol" panose="05050102010706020507" pitchFamily="18" charset="2"/>
              </a:rPr>
              <a:t>h</a:t>
            </a:r>
            <a:r>
              <a:rPr lang="en-US" sz="1600" dirty="0" smtClean="0"/>
              <a:t>|&lt;2.4 range. Improve muon-ID efficiency and sustain high-</a:t>
            </a:r>
            <a:r>
              <a:rPr lang="en-US" sz="1600" dirty="0" err="1" smtClean="0"/>
              <a:t>Lumi</a:t>
            </a:r>
            <a:r>
              <a:rPr lang="en-US" sz="1600" dirty="0" smtClean="0"/>
              <a:t> L1 rates at a reasonably low </a:t>
            </a:r>
            <a:r>
              <a:rPr lang="en-US" sz="1600" dirty="0" err="1" smtClean="0"/>
              <a:t>pT</a:t>
            </a:r>
            <a:r>
              <a:rPr lang="en-US" sz="1600" dirty="0" smtClean="0"/>
              <a:t> threshold </a:t>
            </a:r>
          </a:p>
          <a:p>
            <a:pPr marL="1163638" lvl="2" indent="-306388"/>
            <a:r>
              <a:rPr lang="en-US" sz="1600" dirty="0">
                <a:solidFill>
                  <a:srgbClr val="FF0000"/>
                </a:solidFill>
              </a:rPr>
              <a:t>Construct and test 72 </a:t>
            </a:r>
            <a:r>
              <a:rPr lang="en-US" sz="1600" dirty="0" smtClean="0">
                <a:solidFill>
                  <a:srgbClr val="FF0000"/>
                </a:solidFill>
              </a:rPr>
              <a:t>CSC </a:t>
            </a:r>
            <a:r>
              <a:rPr lang="en-US" sz="1600" dirty="0">
                <a:solidFill>
                  <a:srgbClr val="FF0000"/>
                </a:solidFill>
              </a:rPr>
              <a:t>at CERN, install and commission in CMS  </a:t>
            </a:r>
            <a:r>
              <a:rPr lang="en-US" sz="1600" i="1" dirty="0">
                <a:solidFill>
                  <a:srgbClr val="FF0000"/>
                </a:solidFill>
              </a:rPr>
              <a:t>(in close coordination with RE4 project</a:t>
            </a:r>
            <a:r>
              <a:rPr lang="en-US" sz="1600" i="1" dirty="0" smtClean="0">
                <a:solidFill>
                  <a:srgbClr val="FF0000"/>
                </a:solidFill>
              </a:rPr>
              <a:t>)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70DB-C2E1-45B2-BD75-5849F211BB2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678827" y="2852936"/>
            <a:ext cx="1744642" cy="21544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latin typeface="Times New Roman"/>
                <a:cs typeface="Times New Roman"/>
              </a:rPr>
              <a:t>Chamber efficiency during Run 1</a:t>
            </a:r>
            <a:endParaRPr lang="en-GB" sz="800" b="1" dirty="0">
              <a:latin typeface="Times New Roman"/>
              <a:cs typeface="Times New Roman"/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70184"/>
            <a:ext cx="3744415" cy="235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70184"/>
            <a:ext cx="3528392" cy="2356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88" y="130622"/>
            <a:ext cx="6923112" cy="706090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CSC consolidation in pictures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70DB-C2E1-45B2-BD75-5849F211BB2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2" descr="E:\DCIM\100OLYMP\P612000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5"/>
          <a:stretch/>
        </p:blipFill>
        <p:spPr bwMode="auto">
          <a:xfrm>
            <a:off x="755576" y="3804542"/>
            <a:ext cx="3744416" cy="238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alanaro\AppData\Local\Microsoft\Windows\Temporary Internet Files\Content.Outlook\5R29KUP5\IMG_9187 (2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04542"/>
            <a:ext cx="3579731" cy="238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99592" y="1269921"/>
            <a:ext cx="1500203" cy="6001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ME1/1 refurbishment lab</a:t>
            </a:r>
          </a:p>
          <a:p>
            <a:r>
              <a:rPr lang="en-GB" sz="1100" b="1" dirty="0" smtClean="0"/>
              <a:t> in SX5</a:t>
            </a:r>
            <a:endParaRPr lang="en-GB" sz="11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49695" y="1223174"/>
            <a:ext cx="1294514" cy="4308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ME1/1 </a:t>
            </a:r>
          </a:p>
          <a:p>
            <a:r>
              <a:rPr lang="en-GB" sz="1100" b="1" dirty="0" smtClean="0"/>
              <a:t>installation</a:t>
            </a:r>
            <a:endParaRPr lang="en-GB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06843" y="3933056"/>
            <a:ext cx="1294514" cy="4308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ME4/2 chamber factory in B904</a:t>
            </a:r>
            <a:endParaRPr lang="en-GB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4339" y="3861048"/>
            <a:ext cx="1294514" cy="4308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ME4/2 </a:t>
            </a:r>
          </a:p>
          <a:p>
            <a:r>
              <a:rPr lang="en-GB" sz="1100" b="1" dirty="0" smtClean="0"/>
              <a:t>installation</a:t>
            </a:r>
            <a:endParaRPr lang="en-GB" sz="1100" b="1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01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651" y="53752"/>
            <a:ext cx="7425829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RPC upgrade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336595" cy="1800200"/>
          </a:xfrm>
          <a:ln>
            <a:solidFill>
              <a:srgbClr val="000090"/>
            </a:solidFill>
          </a:ln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RPC upgrade (RE4)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</a:rPr>
              <a:t>completed on May 5.</a:t>
            </a:r>
          </a:p>
          <a:p>
            <a:r>
              <a:rPr lang="en-US" sz="1800" dirty="0"/>
              <a:t>686 gaps produced  in 22 months</a:t>
            </a:r>
          </a:p>
          <a:p>
            <a:r>
              <a:rPr lang="en-US" sz="1800" dirty="0">
                <a:solidFill>
                  <a:srgbClr val="0000FF"/>
                </a:solidFill>
              </a:rPr>
              <a:t>72 super-modules installed ahead of </a:t>
            </a:r>
            <a:r>
              <a:rPr lang="en-US" sz="1800" dirty="0" smtClean="0">
                <a:solidFill>
                  <a:srgbClr val="0000FF"/>
                </a:solidFill>
              </a:rPr>
              <a:t>schedule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Commissioning is on-going. No major problem encountered until now.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RE4 project has been completed on schedule and in the budget</a:t>
            </a:r>
          </a:p>
        </p:txBody>
      </p:sp>
      <p:pic>
        <p:nvPicPr>
          <p:cNvPr id="10" name="Immagine 9" descr="Schermata 2014-05-19 alle 14.05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36" y="4149080"/>
            <a:ext cx="2795713" cy="2304256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626346" y="6375521"/>
            <a:ext cx="2133600" cy="365125"/>
          </a:xfrm>
        </p:spPr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2" name="Immagine 11" descr="efficiency2_bi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330" y="4149080"/>
            <a:ext cx="2776182" cy="2664296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3" name="CasellaDiTesto 12"/>
          <p:cNvSpPr txBox="1"/>
          <p:nvPr/>
        </p:nvSpPr>
        <p:spPr>
          <a:xfrm>
            <a:off x="6921098" y="5415097"/>
            <a:ext cx="1811033" cy="348286"/>
          </a:xfrm>
          <a:prstGeom prst="rect">
            <a:avLst/>
          </a:prstGeom>
          <a:solidFill>
            <a:srgbClr val="192E6B"/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</a:rPr>
              <a:t>Production </a:t>
            </a:r>
            <a:r>
              <a:rPr lang="it-IT" sz="1600" dirty="0" err="1" smtClean="0">
                <a:solidFill>
                  <a:schemeClr val="bg1"/>
                </a:solidFill>
              </a:rPr>
              <a:t>quality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59347" y="6465812"/>
            <a:ext cx="2252413" cy="338554"/>
          </a:xfrm>
          <a:prstGeom prst="rect">
            <a:avLst/>
          </a:prstGeom>
          <a:solidFill>
            <a:srgbClr val="192E6B"/>
          </a:solidFill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schemeClr val="bg1"/>
                </a:solidFill>
              </a:rPr>
              <a:t>Naked</a:t>
            </a:r>
            <a:r>
              <a:rPr lang="it-IT" sz="1600" dirty="0" smtClean="0">
                <a:solidFill>
                  <a:schemeClr val="bg1"/>
                </a:solidFill>
              </a:rPr>
              <a:t> Super-</a:t>
            </a:r>
            <a:r>
              <a:rPr lang="it-IT" sz="1600" dirty="0" err="1" smtClean="0">
                <a:solidFill>
                  <a:schemeClr val="bg1"/>
                </a:solidFill>
              </a:rPr>
              <a:t>Module</a:t>
            </a:r>
            <a:endParaRPr lang="it-IT" sz="1600" dirty="0">
              <a:solidFill>
                <a:schemeClr val="bg1"/>
              </a:solidFill>
            </a:endParaRPr>
          </a:p>
        </p:txBody>
      </p:sp>
      <p:pic>
        <p:nvPicPr>
          <p:cNvPr id="15" name="Immagine 14" descr="current_total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52" y="4149080"/>
            <a:ext cx="2799516" cy="2664296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6" name="CasellaDiTesto 15"/>
          <p:cNvSpPr txBox="1"/>
          <p:nvPr/>
        </p:nvSpPr>
        <p:spPr>
          <a:xfrm>
            <a:off x="4003173" y="5589240"/>
            <a:ext cx="1815721" cy="338554"/>
          </a:xfrm>
          <a:prstGeom prst="rect">
            <a:avLst/>
          </a:prstGeom>
          <a:solidFill>
            <a:srgbClr val="192E6B"/>
          </a:solidFill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</a:rPr>
              <a:t>Production </a:t>
            </a:r>
            <a:r>
              <a:rPr lang="it-IT" sz="1600" dirty="0" err="1" smtClean="0">
                <a:solidFill>
                  <a:schemeClr val="bg1"/>
                </a:solidFill>
              </a:rPr>
              <a:t>quality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555776" y="1342509"/>
            <a:ext cx="3456384" cy="646331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Maintenance and repairs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99.5% of working channels today</a:t>
            </a:r>
          </a:p>
        </p:txBody>
      </p:sp>
    </p:spTree>
    <p:extLst>
      <p:ext uri="{BB962C8B-B14F-4D97-AF65-F5344CB8AC3E}">
        <p14:creationId xmlns:p14="http://schemas.microsoft.com/office/powerpoint/2010/main" val="123901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651" y="53752"/>
            <a:ext cx="7425829" cy="734413"/>
          </a:xfrm>
        </p:spPr>
        <p:txBody>
          <a:bodyPr>
            <a:normAutofit/>
          </a:bodyPr>
          <a:lstStyle/>
          <a:p>
            <a:r>
              <a:rPr lang="en-US" dirty="0" smtClean="0"/>
              <a:t>RPC RE4 144 chambers installed</a:t>
            </a:r>
            <a:endParaRPr lang="en-US" dirty="0"/>
          </a:p>
        </p:txBody>
      </p:sp>
      <p:pic>
        <p:nvPicPr>
          <p:cNvPr id="5" name="Immagine 4" descr="RE4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8165"/>
            <a:ext cx="9144000" cy="6097219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91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Beam monitoring and luminosity</a:t>
            </a:r>
            <a:endParaRPr lang="en-US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2844" t="-2126" b="18117"/>
          <a:stretch/>
        </p:blipFill>
        <p:spPr>
          <a:xfrm>
            <a:off x="2843808" y="4864961"/>
            <a:ext cx="2335709" cy="1907354"/>
          </a:xfrm>
          <a:prstGeom prst="rect">
            <a:avLst/>
          </a:prstGeom>
        </p:spPr>
      </p:pic>
      <p:pic>
        <p:nvPicPr>
          <p:cNvPr id="20" name="Content Placeholder 17"/>
          <p:cNvPicPr>
            <a:picLocks noChangeAspect="1"/>
          </p:cNvPicPr>
          <p:nvPr/>
        </p:nvPicPr>
        <p:blipFill rotWithShape="1">
          <a:blip r:embed="rId3"/>
          <a:srcRect t="-3449" b="-7232"/>
          <a:stretch/>
        </p:blipFill>
        <p:spPr>
          <a:xfrm>
            <a:off x="5868144" y="1228690"/>
            <a:ext cx="2588152" cy="1943625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504" y="1737226"/>
            <a:ext cx="5235112" cy="3059926"/>
          </a:xfrm>
          <a:ln>
            <a:solidFill>
              <a:srgbClr val="000090"/>
            </a:solidFill>
          </a:ln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Upgrade Fast Beam Conditions </a:t>
            </a:r>
            <a:r>
              <a:rPr lang="en-US" sz="1800" dirty="0" smtClean="0">
                <a:solidFill>
                  <a:srgbClr val="0000FF"/>
                </a:solidFill>
              </a:rPr>
              <a:t>monitor</a:t>
            </a:r>
            <a:endParaRPr lang="en-US" sz="1600" dirty="0" smtClean="0"/>
          </a:p>
          <a:p>
            <a:pPr marL="500063" lvl="1" indent="-276225"/>
            <a:r>
              <a:rPr lang="en-US" sz="1800" dirty="0" smtClean="0"/>
              <a:t>Single </a:t>
            </a:r>
            <a:r>
              <a:rPr lang="en-US" sz="1800" dirty="0"/>
              <a:t>integrated </a:t>
            </a:r>
            <a:r>
              <a:rPr lang="en-US" sz="1800" dirty="0" smtClean="0"/>
              <a:t>PCB </a:t>
            </a:r>
            <a:r>
              <a:rPr lang="en-US" sz="1800" dirty="0"/>
              <a:t>with rigid and stiff component, </a:t>
            </a:r>
            <a:r>
              <a:rPr lang="en-US" sz="1800" dirty="0">
                <a:solidFill>
                  <a:srgbClr val="FF0000"/>
                </a:solidFill>
              </a:rPr>
              <a:t>minimizing material budget </a:t>
            </a:r>
            <a:r>
              <a:rPr lang="en-US" sz="1800" dirty="0"/>
              <a:t>and </a:t>
            </a:r>
            <a:r>
              <a:rPr lang="en-US" sz="1800" dirty="0" smtClean="0"/>
              <a:t>connections</a:t>
            </a:r>
            <a:r>
              <a:rPr lang="en-US" sz="1800" dirty="0"/>
              <a:t>:</a:t>
            </a:r>
            <a:r>
              <a:rPr lang="en-US" sz="1800" dirty="0" smtClean="0"/>
              <a:t> structure done.</a:t>
            </a:r>
            <a:endParaRPr lang="en-US" sz="1800" dirty="0"/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Si</a:t>
            </a:r>
            <a:r>
              <a:rPr lang="en-US" sz="1800" dirty="0">
                <a:solidFill>
                  <a:srgbClr val="0000FF"/>
                </a:solidFill>
              </a:rPr>
              <a:t>-Pixel Luminosity </a:t>
            </a:r>
            <a:r>
              <a:rPr lang="en-US" sz="1800" dirty="0" smtClean="0">
                <a:solidFill>
                  <a:srgbClr val="0000FF"/>
                </a:solidFill>
              </a:rPr>
              <a:t>Telescope</a:t>
            </a:r>
            <a:endParaRPr lang="en-US" sz="1600" dirty="0">
              <a:solidFill>
                <a:srgbClr val="0000FF"/>
              </a:solidFill>
            </a:endParaRPr>
          </a:p>
          <a:p>
            <a:pPr marL="623888" lvl="1" indent="-358775"/>
            <a:r>
              <a:rPr lang="en-US" sz="1600" dirty="0"/>
              <a:t>Success </a:t>
            </a:r>
            <a:r>
              <a:rPr lang="en-US" sz="1600" dirty="0" smtClean="0"/>
              <a:t>trial </a:t>
            </a:r>
            <a:r>
              <a:rPr lang="en-US" sz="1600" dirty="0"/>
              <a:t>installation of new detector </a:t>
            </a:r>
            <a:r>
              <a:rPr lang="en-US" sz="1600" dirty="0" smtClean="0"/>
              <a:t>mock-</a:t>
            </a:r>
            <a:r>
              <a:rPr lang="en-US" sz="1600" dirty="0"/>
              <a:t>up in pixel volume</a:t>
            </a:r>
          </a:p>
          <a:p>
            <a:pPr marL="623888" lvl="1" indent="-358775"/>
            <a:r>
              <a:rPr lang="en-US" sz="1600" dirty="0"/>
              <a:t>Hybrid board production &amp; testing in full </a:t>
            </a:r>
            <a:r>
              <a:rPr lang="en-US" sz="1600" dirty="0" smtClean="0"/>
              <a:t>swing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0701" t="6881" r="15605"/>
          <a:stretch/>
        </p:blipFill>
        <p:spPr>
          <a:xfrm>
            <a:off x="5309850" y="3172315"/>
            <a:ext cx="3798654" cy="3600000"/>
          </a:xfrm>
          <a:prstGeom prst="rect">
            <a:avLst/>
          </a:prstGeom>
        </p:spPr>
      </p:pic>
      <p:pic>
        <p:nvPicPr>
          <p:cNvPr id="8" name="Picture 7" descr="PulseHeight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91" y="4864961"/>
            <a:ext cx="2781841" cy="1886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25837" y="6249095"/>
            <a:ext cx="3798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Some members of the Design and production team at CERN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28690"/>
            <a:ext cx="872848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BRIL (</a:t>
            </a:r>
            <a:r>
              <a:rPr lang="en-US" sz="2000" i="1" dirty="0">
                <a:solidFill>
                  <a:srgbClr val="FF0000"/>
                </a:solidFill>
              </a:rPr>
              <a:t>B</a:t>
            </a:r>
            <a:r>
              <a:rPr lang="en-US" sz="2000" i="1" dirty="0" smtClean="0">
                <a:solidFill>
                  <a:srgbClr val="FF0000"/>
                </a:solidFill>
              </a:rPr>
              <a:t>eam </a:t>
            </a:r>
            <a:r>
              <a:rPr lang="en-US" sz="2000" i="1" dirty="0">
                <a:solidFill>
                  <a:srgbClr val="FF0000"/>
                </a:solidFill>
              </a:rPr>
              <a:t>R</a:t>
            </a:r>
            <a:r>
              <a:rPr lang="en-US" sz="2000" i="1" dirty="0" smtClean="0">
                <a:solidFill>
                  <a:srgbClr val="FF0000"/>
                </a:solidFill>
              </a:rPr>
              <a:t>adiation </a:t>
            </a:r>
            <a:r>
              <a:rPr lang="en-US" sz="2000" i="1" dirty="0" err="1">
                <a:solidFill>
                  <a:srgbClr val="FF0000"/>
                </a:solidFill>
              </a:rPr>
              <a:t>I</a:t>
            </a:r>
            <a:r>
              <a:rPr lang="en-US" sz="2000" i="1" dirty="0" err="1" smtClean="0">
                <a:solidFill>
                  <a:srgbClr val="FF0000"/>
                </a:solidFill>
              </a:rPr>
              <a:t>nstrum</a:t>
            </a:r>
            <a:r>
              <a:rPr lang="en-US" sz="2000" i="1" dirty="0" smtClean="0">
                <a:solidFill>
                  <a:srgbClr val="FF0000"/>
                </a:solidFill>
              </a:rPr>
              <a:t>. </a:t>
            </a:r>
            <a:r>
              <a:rPr lang="en-US" sz="2000" i="1" dirty="0">
                <a:solidFill>
                  <a:srgbClr val="FF0000"/>
                </a:solidFill>
              </a:rPr>
              <a:t>a</a:t>
            </a:r>
            <a:r>
              <a:rPr lang="en-US" sz="2000" i="1" dirty="0" smtClean="0">
                <a:solidFill>
                  <a:srgbClr val="FF0000"/>
                </a:solidFill>
              </a:rPr>
              <a:t>nd Luminosity) milestones achieved 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cxnSp>
        <p:nvCxnSpPr>
          <p:cNvPr id="5" name="Connettore 2 4"/>
          <p:cNvCxnSpPr/>
          <p:nvPr/>
        </p:nvCxnSpPr>
        <p:spPr>
          <a:xfrm>
            <a:off x="3491880" y="2852936"/>
            <a:ext cx="4901716" cy="18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1540932" y="5085184"/>
            <a:ext cx="942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PLT </a:t>
            </a:r>
            <a:r>
              <a:rPr lang="it-IT" sz="1200" b="1" dirty="0" err="1" smtClean="0"/>
              <a:t>calib</a:t>
            </a:r>
            <a:r>
              <a:rPr lang="it-IT" dirty="0" smtClean="0"/>
              <a:t>.</a:t>
            </a:r>
            <a:endParaRPr lang="it-IT" dirty="0"/>
          </a:p>
        </p:txBody>
      </p:sp>
      <p:cxnSp>
        <p:nvCxnSpPr>
          <p:cNvPr id="17" name="Connettore 2 16"/>
          <p:cNvCxnSpPr/>
          <p:nvPr/>
        </p:nvCxnSpPr>
        <p:spPr>
          <a:xfrm>
            <a:off x="3644280" y="3933056"/>
            <a:ext cx="423664" cy="16137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319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788436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April Global Run: some achievements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579296" cy="403244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All:  </a:t>
            </a:r>
            <a:r>
              <a:rPr lang="en-US" dirty="0" smtClean="0"/>
              <a:t>clock </a:t>
            </a:r>
            <a:r>
              <a:rPr lang="en-US" dirty="0"/>
              <a:t>frequency </a:t>
            </a:r>
            <a:r>
              <a:rPr lang="en-US" dirty="0" smtClean="0"/>
              <a:t>scan</a:t>
            </a:r>
          </a:p>
          <a:p>
            <a:r>
              <a:rPr lang="en-US" b="1" dirty="0" smtClean="0"/>
              <a:t>ECAL:  </a:t>
            </a:r>
            <a:r>
              <a:rPr lang="en-US" dirty="0" smtClean="0"/>
              <a:t>test </a:t>
            </a:r>
            <a:r>
              <a:rPr lang="en-US" dirty="0" smtClean="0">
                <a:solidFill>
                  <a:srgbClr val="FF0000"/>
                </a:solidFill>
              </a:rPr>
              <a:t>new optical links</a:t>
            </a:r>
            <a:endParaRPr lang="en-US" b="1" dirty="0" smtClean="0"/>
          </a:p>
          <a:p>
            <a:r>
              <a:rPr lang="en-US" b="1" dirty="0" smtClean="0"/>
              <a:t>Strips:  </a:t>
            </a:r>
            <a:r>
              <a:rPr lang="en-US" dirty="0" smtClean="0"/>
              <a:t>run constantly </a:t>
            </a:r>
            <a:r>
              <a:rPr lang="en-US" dirty="0"/>
              <a:t>at </a:t>
            </a:r>
            <a:r>
              <a:rPr lang="en-US" dirty="0">
                <a:solidFill>
                  <a:srgbClr val="FF0000"/>
                </a:solidFill>
                <a:sym typeface="Symbol"/>
              </a:rPr>
              <a:t></a:t>
            </a:r>
            <a:r>
              <a:rPr lang="en-US" dirty="0">
                <a:solidFill>
                  <a:srgbClr val="FF0000"/>
                </a:solidFill>
              </a:rPr>
              <a:t>15°C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HCAL:  </a:t>
            </a:r>
            <a:r>
              <a:rPr lang="en-US" dirty="0" smtClean="0"/>
              <a:t>Commission </a:t>
            </a:r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 err="1" smtClean="0">
                <a:solidFill>
                  <a:srgbClr val="FF0000"/>
                </a:solidFill>
              </a:rPr>
              <a:t>SiPMs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 smtClean="0"/>
              <a:t>DT:  </a:t>
            </a:r>
            <a:r>
              <a:rPr lang="en-US" dirty="0" smtClean="0"/>
              <a:t>Commission </a:t>
            </a:r>
            <a:r>
              <a:rPr lang="en-US" dirty="0" smtClean="0">
                <a:solidFill>
                  <a:srgbClr val="FF0000"/>
                </a:solidFill>
              </a:rPr>
              <a:t>relocated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electronics </a:t>
            </a:r>
          </a:p>
          <a:p>
            <a:r>
              <a:rPr lang="en-US" b="1" dirty="0" smtClean="0"/>
              <a:t>Muon Endcap:  </a:t>
            </a:r>
            <a:r>
              <a:rPr lang="en-US" dirty="0" smtClean="0"/>
              <a:t>First global run </a:t>
            </a:r>
            <a:r>
              <a:rPr lang="en-US" dirty="0"/>
              <a:t>with </a:t>
            </a:r>
            <a:r>
              <a:rPr lang="en-US" dirty="0" smtClean="0"/>
              <a:t>4</a:t>
            </a:r>
            <a:r>
              <a:rPr lang="en-US" baseline="30000" dirty="0" smtClean="0"/>
              <a:t>th </a:t>
            </a:r>
            <a:r>
              <a:rPr lang="en-US" dirty="0" smtClean="0"/>
              <a:t>endcap station </a:t>
            </a:r>
            <a:r>
              <a:rPr lang="en-US" dirty="0" smtClean="0">
                <a:solidFill>
                  <a:srgbClr val="FF0000"/>
                </a:solidFill>
              </a:rPr>
              <a:t>(RPC and CSC)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First run with Prompt Calibration Loop on </a:t>
            </a:r>
            <a:r>
              <a:rPr lang="en-US" dirty="0" err="1" smtClean="0"/>
              <a:t>cosmics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126876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L</a:t>
            </a:r>
            <a:r>
              <a:rPr lang="en-US" sz="2400" dirty="0" smtClean="0">
                <a:solidFill>
                  <a:srgbClr val="0000FF"/>
                </a:solidFill>
              </a:rPr>
              <a:t>ots of </a:t>
            </a:r>
            <a:r>
              <a:rPr lang="en-US" sz="2400" dirty="0" smtClean="0">
                <a:solidFill>
                  <a:srgbClr val="FF0000"/>
                </a:solidFill>
              </a:rPr>
              <a:t>new </a:t>
            </a:r>
            <a:r>
              <a:rPr lang="en-US" dirty="0" smtClean="0">
                <a:solidFill>
                  <a:srgbClr val="FF0000"/>
                </a:solidFill>
              </a:rPr>
              <a:t>things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in the April </a:t>
            </a:r>
            <a:r>
              <a:rPr lang="en-US" dirty="0" smtClean="0">
                <a:solidFill>
                  <a:srgbClr val="0000FF"/>
                </a:solidFill>
              </a:rPr>
              <a:t>G</a:t>
            </a:r>
            <a:r>
              <a:rPr lang="en-US" sz="2400" dirty="0" smtClean="0">
                <a:solidFill>
                  <a:srgbClr val="0000FF"/>
                </a:solidFill>
              </a:rPr>
              <a:t>lobal </a:t>
            </a:r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sz="2400" dirty="0" smtClean="0">
                <a:solidFill>
                  <a:srgbClr val="0000FF"/>
                </a:solidFill>
              </a:rPr>
              <a:t>un (7-11 April)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9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844825"/>
            <a:ext cx="8712968" cy="38164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8000"/>
                  </a:srgbClr>
                </a:solidFill>
              </a:rPr>
              <a:t>LS1 activities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8000"/>
                  </a:srgbClr>
                </a:solidFill>
              </a:rPr>
              <a:t>Sub-system status report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DAQ-Offline-Computing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8000"/>
                  </a:srgbClr>
                </a:solidFill>
              </a:rPr>
              <a:t>Physics highlights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8000"/>
                  </a:srgbClr>
                </a:solidFill>
              </a:rPr>
              <a:t>Conclusion</a:t>
            </a:r>
            <a:endParaRPr lang="en-US" dirty="0">
              <a:solidFill>
                <a:srgbClr val="000090">
                  <a:alpha val="28000"/>
                </a:srgbClr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844825"/>
            <a:ext cx="8712968" cy="38164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/>
                </a:solidFill>
              </a:rPr>
              <a:t>LS1 activities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/>
                </a:solidFill>
              </a:rPr>
              <a:t>Sub-system status report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DAQ-Offline-Computing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800000"/>
                </a:solidFill>
              </a:rPr>
              <a:t>Physics highlights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/>
                </a:solidFill>
              </a:rPr>
              <a:t>Conclusion</a:t>
            </a:r>
            <a:endParaRPr lang="en-US" dirty="0">
              <a:solidFill>
                <a:srgbClr val="4F6228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1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978900" cy="4957063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DAQ2</a:t>
            </a:r>
            <a:r>
              <a:rPr lang="en-US" sz="2400" dirty="0" smtClean="0">
                <a:solidFill>
                  <a:srgbClr val="FF0000"/>
                </a:solidFill>
              </a:rPr>
              <a:t>: New central DAQ system for run 2</a:t>
            </a:r>
          </a:p>
          <a:p>
            <a:pPr lvl="1"/>
            <a:r>
              <a:rPr lang="en-US" sz="2000" b="1" dirty="0" smtClean="0"/>
              <a:t>Aim: </a:t>
            </a:r>
          </a:p>
          <a:p>
            <a:pPr lvl="2"/>
            <a:r>
              <a:rPr lang="en-US" sz="1800" dirty="0" smtClean="0"/>
              <a:t>Accommodate </a:t>
            </a:r>
            <a:r>
              <a:rPr lang="en-US" sz="1800" dirty="0"/>
              <a:t>new </a:t>
            </a:r>
            <a:r>
              <a:rPr lang="en-US" sz="1800" dirty="0" err="1"/>
              <a:t>uTCA</a:t>
            </a:r>
            <a:r>
              <a:rPr lang="en-US" sz="1800" dirty="0"/>
              <a:t> based sub-detector back-end electronics as well as legacy ones </a:t>
            </a:r>
            <a:endParaRPr lang="en-US" sz="1800" dirty="0" smtClean="0"/>
          </a:p>
          <a:p>
            <a:pPr lvl="2"/>
            <a:r>
              <a:rPr lang="en-US" sz="1800" dirty="0" smtClean="0"/>
              <a:t>Replacement of most networking and computing equipment (5-years end-of-life)</a:t>
            </a:r>
          </a:p>
          <a:p>
            <a:pPr lvl="2"/>
            <a:r>
              <a:rPr lang="en-US" sz="1800" dirty="0" err="1" smtClean="0"/>
              <a:t>Lumi</a:t>
            </a:r>
            <a:r>
              <a:rPr lang="en-US" sz="1800" dirty="0"/>
              <a:t>-DAQ system to acquire data time-based (independent of level-1 triggers) </a:t>
            </a:r>
          </a:p>
          <a:p>
            <a:pPr lvl="2"/>
            <a:r>
              <a:rPr lang="en-US" sz="1800" dirty="0" smtClean="0"/>
              <a:t>Various </a:t>
            </a:r>
            <a:r>
              <a:rPr lang="en-US" sz="1800" dirty="0"/>
              <a:t>improvements motivated by operational experience from run 1 </a:t>
            </a:r>
            <a:endParaRPr lang="en-US" sz="1800" dirty="0" smtClean="0"/>
          </a:p>
          <a:p>
            <a:pPr lvl="1"/>
            <a:r>
              <a:rPr lang="en-US" sz="2000" b="1" dirty="0" smtClean="0"/>
              <a:t>Status: </a:t>
            </a:r>
          </a:p>
          <a:p>
            <a:pPr lvl="2"/>
            <a:r>
              <a:rPr lang="en-US" sz="1800" dirty="0"/>
              <a:t>M</a:t>
            </a:r>
            <a:r>
              <a:rPr lang="en-US" sz="1800" dirty="0" smtClean="0"/>
              <a:t>ost components demonstrated on small scale test bed</a:t>
            </a:r>
          </a:p>
          <a:p>
            <a:pPr lvl="2"/>
            <a:r>
              <a:rPr lang="en-US" sz="1800" dirty="0" smtClean="0">
                <a:solidFill>
                  <a:srgbClr val="000090"/>
                </a:solidFill>
              </a:rPr>
              <a:t>Custom electronics 100% produced and installed</a:t>
            </a:r>
          </a:p>
          <a:p>
            <a:pPr lvl="2"/>
            <a:r>
              <a:rPr lang="en-US" sz="1800" dirty="0" smtClean="0">
                <a:solidFill>
                  <a:srgbClr val="000090"/>
                </a:solidFill>
              </a:rPr>
              <a:t>Most of the IT-equipment delivered and installed  </a:t>
            </a:r>
          </a:p>
          <a:p>
            <a:pPr lvl="1"/>
            <a:r>
              <a:rPr lang="en-US" sz="1800" dirty="0" smtClean="0"/>
              <a:t>On track for changeover scheduled July-2014 (global run)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HLT</a:t>
            </a:r>
            <a:r>
              <a:rPr lang="en-US" sz="2000" dirty="0" smtClean="0">
                <a:solidFill>
                  <a:srgbClr val="FF0000"/>
                </a:solidFill>
              </a:rPr>
              <a:t> farm for RUN2: </a:t>
            </a:r>
            <a:r>
              <a:rPr lang="en-US" sz="2000" dirty="0" smtClean="0">
                <a:solidFill>
                  <a:srgbClr val="000000"/>
                </a:solidFill>
              </a:rPr>
              <a:t>plan to order CPU and storage in few months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Online cloud: Use of HLT farm for offline processing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1800" dirty="0"/>
              <a:t>W</a:t>
            </a:r>
            <a:r>
              <a:rPr lang="en-US" sz="1800" dirty="0" smtClean="0"/>
              <a:t>as recently used </a:t>
            </a:r>
            <a:r>
              <a:rPr lang="en-US" sz="1800" dirty="0"/>
              <a:t>for </a:t>
            </a:r>
            <a:r>
              <a:rPr lang="en-US" sz="1800" dirty="0" smtClean="0"/>
              <a:t>offline </a:t>
            </a:r>
            <a:r>
              <a:rPr lang="en-US" sz="1800" dirty="0"/>
              <a:t>production </a:t>
            </a:r>
            <a:r>
              <a:rPr lang="en-US" sz="1800" dirty="0" smtClean="0"/>
              <a:t>(Heavy Ion reprocessing for QM2014)</a:t>
            </a:r>
            <a:endParaRPr lang="en-US" sz="1600" dirty="0"/>
          </a:p>
          <a:p>
            <a:endParaRPr lang="en-US" sz="1600" b="1" dirty="0" smtClean="0"/>
          </a:p>
          <a:p>
            <a:pPr lvl="1"/>
            <a:endParaRPr lang="en-US" sz="1600" b="1" dirty="0" smtClean="0"/>
          </a:p>
          <a:p>
            <a:endParaRPr lang="en-US" sz="1600" dirty="0" smtClean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3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0" y="1270096"/>
            <a:ext cx="9144001" cy="57593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defTabSz="604340">
              <a:spcBef>
                <a:spcPts val="1547"/>
              </a:spcBef>
              <a:buNone/>
              <a:defRPr sz="1800">
                <a:uFillTx/>
              </a:defRPr>
            </a:pPr>
            <a:r>
              <a:rPr sz="2400" dirty="0">
                <a:solidFill>
                  <a:srgbClr val="000090"/>
                </a:solidFill>
                <a:uFill>
                  <a:solidFill>
                    <a:srgbClr val="931708"/>
                  </a:solidFill>
                </a:uFill>
              </a:rPr>
              <a:t>Planning integrated </a:t>
            </a:r>
            <a:r>
              <a:rPr sz="2400" b="1" dirty="0">
                <a:solidFill>
                  <a:srgbClr val="000090"/>
                </a:solidFill>
                <a:uFill>
                  <a:solidFill>
                    <a:srgbClr val="931708"/>
                  </a:solidFill>
                </a:uFill>
              </a:rPr>
              <a:t>Computing, Software and Analysis Challenge 2014 </a:t>
            </a:r>
            <a:r>
              <a:rPr sz="2400" b="1" dirty="0">
                <a:solidFill>
                  <a:srgbClr val="FF0000"/>
                </a:solidFill>
                <a:uFill>
                  <a:solidFill>
                    <a:srgbClr val="931708"/>
                  </a:solidFill>
                </a:uFill>
              </a:rPr>
              <a:t>(</a:t>
            </a:r>
            <a:r>
              <a:rPr sz="2400" dirty="0">
                <a:solidFill>
                  <a:srgbClr val="FF0000"/>
                </a:solidFill>
                <a:uFill>
                  <a:solidFill>
                    <a:srgbClr val="931708"/>
                  </a:solidFill>
                </a:uFill>
              </a:rPr>
              <a:t>CSA14) </a:t>
            </a:r>
            <a:r>
              <a:rPr sz="2400" dirty="0">
                <a:solidFill>
                  <a:srgbClr val="000090"/>
                </a:solidFill>
                <a:uFill>
                  <a:solidFill>
                    <a:srgbClr val="931708"/>
                  </a:solidFill>
                </a:uFill>
              </a:rPr>
              <a:t>for Summer</a:t>
            </a:r>
          </a:p>
          <a:p>
            <a:pPr marL="447704" indent="-377712" defTabSz="604340">
              <a:lnSpc>
                <a:spcPct val="80000"/>
              </a:lnSpc>
              <a:spcBef>
                <a:spcPts val="1547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400" dirty="0">
                <a:solidFill>
                  <a:srgbClr val="000090"/>
                </a:solidFill>
                <a:uFill>
                  <a:solidFill>
                    <a:srgbClr val="616F8F"/>
                  </a:solidFill>
                </a:uFill>
              </a:rPr>
              <a:t>major milestone for analysis readiness towards data-taking</a:t>
            </a:r>
          </a:p>
          <a:p>
            <a:pPr marL="847754" lvl="1" indent="-377712" defTabSz="604340">
              <a:lnSpc>
                <a:spcPct val="80000"/>
              </a:lnSpc>
              <a:spcBef>
                <a:spcPts val="1547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000" dirty="0" smtClean="0">
                <a:uFill>
                  <a:solidFill>
                    <a:srgbClr val="616F8F"/>
                  </a:solidFill>
                </a:uFill>
              </a:rPr>
              <a:t>New </a:t>
            </a:r>
            <a:r>
              <a:rPr sz="2000" dirty="0">
                <a:uFill>
                  <a:solidFill>
                    <a:srgbClr val="616F8F"/>
                  </a:solidFill>
                </a:uFill>
              </a:rPr>
              <a:t>lepton ID, new PU rejection, new jet definition for high-PU 13TeV collisions</a:t>
            </a:r>
          </a:p>
          <a:p>
            <a:pPr marL="847754" lvl="1" indent="-377712" defTabSz="604340">
              <a:lnSpc>
                <a:spcPct val="80000"/>
              </a:lnSpc>
              <a:spcBef>
                <a:spcPts val="1547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sz="2000" dirty="0">
                <a:uFill>
                  <a:solidFill>
                    <a:srgbClr val="616F8F"/>
                  </a:solidFill>
                </a:uFill>
              </a:rPr>
              <a:t>Realistic beam conditions, detector </a:t>
            </a:r>
            <a:r>
              <a:rPr sz="2000" dirty="0" smtClean="0">
                <a:uFill>
                  <a:solidFill>
                    <a:srgbClr val="616F8F"/>
                  </a:solidFill>
                </a:uFill>
              </a:rPr>
              <a:t>alignment </a:t>
            </a:r>
            <a:r>
              <a:rPr sz="2000" dirty="0">
                <a:uFill>
                  <a:solidFill>
                    <a:srgbClr val="616F8F"/>
                  </a:solidFill>
                </a:uFill>
              </a:rPr>
              <a:t>and  </a:t>
            </a:r>
            <a:r>
              <a:rPr sz="2000" dirty="0" smtClean="0">
                <a:uFill>
                  <a:solidFill>
                    <a:srgbClr val="616F8F"/>
                  </a:solidFill>
                </a:uFill>
              </a:rPr>
              <a:t>calibration</a:t>
            </a:r>
            <a:endParaRPr lang="it-IT" sz="2000" dirty="0" smtClean="0">
              <a:uFill>
                <a:solidFill>
                  <a:srgbClr val="616F8F"/>
                </a:solidFill>
              </a:uFill>
            </a:endParaRPr>
          </a:p>
          <a:p>
            <a:pPr marL="847754" lvl="1" indent="-377712" defTabSz="604340">
              <a:lnSpc>
                <a:spcPct val="80000"/>
              </a:lnSpc>
              <a:spcBef>
                <a:spcPts val="1547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lang="en-US" sz="2000" dirty="0" smtClean="0">
                <a:solidFill>
                  <a:srgbClr val="000090"/>
                </a:solidFill>
                <a:uFill>
                  <a:solidFill>
                    <a:srgbClr val="931708"/>
                  </a:solidFill>
                </a:uFill>
              </a:rPr>
              <a:t>Intense work to update DQM code (online and offline) to new run conditions and new DAQ</a:t>
            </a:r>
          </a:p>
          <a:p>
            <a:pPr marL="470042" lvl="1" indent="0" defTabSz="604340">
              <a:lnSpc>
                <a:spcPct val="80000"/>
              </a:lnSpc>
              <a:spcBef>
                <a:spcPts val="1547"/>
              </a:spcBef>
              <a:buNone/>
              <a:defRPr sz="1800">
                <a:solidFill>
                  <a:srgbClr val="000000"/>
                </a:solidFill>
                <a:uFillTx/>
              </a:defRPr>
            </a:pPr>
            <a:endParaRPr sz="2400" dirty="0">
              <a:uFill>
                <a:solidFill>
                  <a:srgbClr val="616F8F"/>
                </a:solidFill>
              </a:uFill>
            </a:endParaRPr>
          </a:p>
        </p:txBody>
      </p:sp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xfrm>
            <a:off x="8880574" y="6625828"/>
            <a:ext cx="160735" cy="258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>
                <a:uFillTx/>
              </a:defRPr>
            </a:pPr>
            <a:fld id="{86CB4B4D-7CA3-9044-876B-883B54F8677D}" type="slidenum">
              <a:rPr>
                <a:uFill>
                  <a:solidFill/>
                </a:uFill>
              </a:rPr>
              <a:t>21</a:t>
            </a:fld>
            <a:endParaRPr>
              <a:uFill>
                <a:solidFill/>
              </a:uFill>
            </a:endParaRPr>
          </a:p>
        </p:txBody>
      </p:sp>
      <p:graphicFrame>
        <p:nvGraphicFramePr>
          <p:cNvPr id="48" name="Table 48"/>
          <p:cNvGraphicFramePr/>
          <p:nvPr>
            <p:extLst>
              <p:ext uri="{D42A27DB-BD31-4B8C-83A1-F6EECF244321}">
                <p14:modId xmlns:p14="http://schemas.microsoft.com/office/powerpoint/2010/main" val="1827877607"/>
              </p:ext>
            </p:extLst>
          </p:nvPr>
        </p:nvGraphicFramePr>
        <p:xfrm>
          <a:off x="899592" y="4873538"/>
          <a:ext cx="7360920" cy="1435782"/>
        </p:xfrm>
        <a:graphic>
          <a:graphicData uri="http://schemas.openxmlformats.org/drawingml/2006/table">
            <a:tbl>
              <a:tblPr firstRow="1"/>
              <a:tblGrid>
                <a:gridCol w="1840230"/>
                <a:gridCol w="1840230"/>
                <a:gridCol w="1840230"/>
                <a:gridCol w="1840230"/>
              </a:tblGrid>
              <a:tr h="671512"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Bunch Spacing [nsec]</a:t>
                      </a:r>
                    </a:p>
                  </a:txBody>
                  <a:tcPr marL="35719" marR="35719" marT="35719" marB="35719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 dirty="0" smtClean="0">
                          <a:uFill>
                            <a:solidFill/>
                          </a:uFill>
                        </a:rPr>
                        <a:t>Int</a:t>
                      </a:r>
                      <a:r>
                        <a:rPr sz="2000" dirty="0">
                          <a:uFill>
                            <a:solidFill/>
                          </a:uFill>
                        </a:rPr>
                        <a:t>. Lumi</a:t>
                      </a:r>
                    </a:p>
                  </a:txBody>
                  <a:tcPr marL="35719" marR="35719" marT="35719" marB="35719" horzOverflow="overflow"/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 dirty="0">
                          <a:uFill>
                            <a:solidFill/>
                          </a:uFill>
                        </a:rPr>
                        <a:t>Target Lumi </a:t>
                      </a:r>
                      <a:r>
                        <a:rPr sz="2000" dirty="0" smtClean="0">
                          <a:uFill>
                            <a:solidFill/>
                          </a:uFill>
                        </a:rPr>
                        <a:t>[</a:t>
                      </a:r>
                      <a:r>
                        <a:rPr lang="it-IT" sz="2000" dirty="0" smtClean="0">
                          <a:uFill>
                            <a:solidFill/>
                          </a:uFill>
                        </a:rPr>
                        <a:t>10</a:t>
                      </a:r>
                      <a:r>
                        <a:rPr lang="it-IT" sz="2000" baseline="30000" dirty="0" smtClean="0">
                          <a:uFill>
                            <a:solidFill/>
                          </a:uFill>
                        </a:rPr>
                        <a:t>33</a:t>
                      </a:r>
                      <a:r>
                        <a:rPr lang="it-IT" sz="2000" dirty="0" smtClean="0">
                          <a:uFill>
                            <a:solidFill/>
                          </a:uFill>
                        </a:rPr>
                        <a:t> </a:t>
                      </a:r>
                      <a:r>
                        <a:rPr sz="2000" dirty="0" smtClean="0">
                          <a:uFill>
                            <a:solidFill/>
                          </a:uFill>
                        </a:rPr>
                        <a:t>cm</a:t>
                      </a:r>
                      <a:r>
                        <a:rPr sz="2000" baseline="31999" dirty="0">
                          <a:uFill>
                            <a:solidFill/>
                          </a:uFill>
                        </a:rPr>
                        <a:t>-2</a:t>
                      </a:r>
                      <a:r>
                        <a:rPr sz="2000" dirty="0">
                          <a:uFill>
                            <a:solidFill/>
                          </a:uFill>
                        </a:rPr>
                        <a:t>s</a:t>
                      </a:r>
                      <a:r>
                        <a:rPr sz="2000" baseline="31999" dirty="0">
                          <a:uFill>
                            <a:solidFill/>
                          </a:uFill>
                        </a:rPr>
                        <a:t>-1</a:t>
                      </a:r>
                      <a:r>
                        <a:rPr sz="2000" dirty="0">
                          <a:uFill>
                            <a:solidFill/>
                          </a:uFill>
                        </a:rPr>
                        <a:t>]</a:t>
                      </a:r>
                    </a:p>
                  </a:txBody>
                  <a:tcPr marL="35719" marR="35719" marT="35719" marB="35719" horzOverflow="overflow"/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PU</a:t>
                      </a:r>
                    </a:p>
                  </a:txBody>
                  <a:tcPr marL="35719" marR="35719" marT="35719" marB="35719" horzOverflow="overflow">
                    <a:lnR w="28575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7372"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50</a:t>
                      </a:r>
                    </a:p>
                  </a:txBody>
                  <a:tcPr marL="35719" marR="35719" marT="35719" marB="35719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100 pb</a:t>
                      </a:r>
                      <a:r>
                        <a:rPr sz="2000" baseline="31999">
                          <a:uFill>
                            <a:solidFill/>
                          </a:uFill>
                        </a:rPr>
                        <a:t>-1</a:t>
                      </a:r>
                    </a:p>
                  </a:txBody>
                  <a:tcPr marL="35719" marR="35719" marT="35719" marB="35719" horzOverflow="overflow"/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7.5</a:t>
                      </a:r>
                    </a:p>
                  </a:txBody>
                  <a:tcPr marL="35719" marR="35719" marT="35719" marB="35719" horzOverflow="overflow"/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40</a:t>
                      </a:r>
                    </a:p>
                  </a:txBody>
                  <a:tcPr marL="35719" marR="35719" marT="35719" marB="35719" horzOverflow="overflow">
                    <a:lnR w="28575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7372"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25</a:t>
                      </a:r>
                    </a:p>
                  </a:txBody>
                  <a:tcPr marL="35719" marR="35719" marT="35719" marB="35719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B w="285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&gt; 1 fb</a:t>
                      </a:r>
                      <a:r>
                        <a:rPr sz="2000" baseline="31999">
                          <a:uFill>
                            <a:solidFill/>
                          </a:uFill>
                        </a:rPr>
                        <a:t>-1</a:t>
                      </a:r>
                    </a:p>
                  </a:txBody>
                  <a:tcPr marL="35719" marR="35719" marT="35719" marB="35719" horzOverflow="overflow">
                    <a:lnB w="285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>
                          <a:uFill>
                            <a:solidFill/>
                          </a:uFill>
                        </a:rPr>
                        <a:t>7 to 14</a:t>
                      </a:r>
                    </a:p>
                  </a:txBody>
                  <a:tcPr marL="35719" marR="35719" marT="35719" marB="35719" horzOverflow="overflow">
                    <a:lnB w="285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L="40639" marR="40639" lvl="0" defTabSz="914400">
                        <a:tabLst>
                          <a:tab pos="914400" algn="l"/>
                        </a:tabLst>
                        <a:defRPr>
                          <a:uFillTx/>
                        </a:defRPr>
                      </a:pPr>
                      <a:r>
                        <a:rPr sz="2000" dirty="0">
                          <a:uFill>
                            <a:solidFill/>
                          </a:uFill>
                        </a:rPr>
                        <a:t>20 to 40</a:t>
                      </a:r>
                    </a:p>
                  </a:txBody>
                  <a:tcPr marL="35719" marR="35719" marT="35719" marB="35719" horzOverflow="overflow">
                    <a:lnR w="28575">
                      <a:solidFill>
                        <a:srgbClr val="000000"/>
                      </a:solidFill>
                      <a:miter lim="400000"/>
                    </a:lnR>
                    <a:lnB w="28575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331640" y="125016"/>
            <a:ext cx="7425829" cy="927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0090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Run II readiness: CSA14</a:t>
            </a:r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2915816" y="4437112"/>
            <a:ext cx="3161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Considered scenarios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492" y="1700808"/>
            <a:ext cx="4962572" cy="38164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Resources are fully utilized</a:t>
            </a:r>
          </a:p>
          <a:p>
            <a:pPr lvl="1"/>
            <a:r>
              <a:rPr lang="en-US" sz="2400" dirty="0" smtClean="0"/>
              <a:t>Several high-priority campaigns (detector upgrade studies, CSA14, specific physics results) </a:t>
            </a:r>
          </a:p>
          <a:p>
            <a:r>
              <a:rPr lang="en-US" dirty="0">
                <a:solidFill>
                  <a:srgbClr val="000090"/>
                </a:solidFill>
              </a:rPr>
              <a:t>C</a:t>
            </a:r>
            <a:r>
              <a:rPr lang="en-US" dirty="0" smtClean="0">
                <a:solidFill>
                  <a:srgbClr val="000090"/>
                </a:solidFill>
              </a:rPr>
              <a:t>omputing improvements will be validated during </a:t>
            </a:r>
            <a:r>
              <a:rPr lang="en-US" dirty="0" smtClean="0">
                <a:solidFill>
                  <a:srgbClr val="FF0000"/>
                </a:solidFill>
              </a:rPr>
              <a:t>CSA14</a:t>
            </a:r>
            <a:r>
              <a:rPr lang="en-US" dirty="0" smtClean="0">
                <a:solidFill>
                  <a:srgbClr val="000090"/>
                </a:solidFill>
              </a:rPr>
              <a:t>: </a:t>
            </a:r>
          </a:p>
          <a:p>
            <a:pPr lvl="1"/>
            <a:r>
              <a:rPr lang="en-US" sz="2600" dirty="0" smtClean="0"/>
              <a:t>More flexible and efficient access to data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535504"/>
              </p:ext>
            </p:extLst>
          </p:nvPr>
        </p:nvGraphicFramePr>
        <p:xfrm>
          <a:off x="4929156" y="1104842"/>
          <a:ext cx="421484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929156" y="3964955"/>
            <a:ext cx="3993450" cy="2391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82319" y="3852362"/>
            <a:ext cx="3304482" cy="81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125% utilization at Tier1s </a:t>
            </a:r>
          </a:p>
          <a:p>
            <a:r>
              <a:rPr lang="en-US" sz="2000" dirty="0" smtClean="0"/>
              <a:t>99.8% utilization at Tier2s</a:t>
            </a:r>
          </a:p>
          <a:p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5190291"/>
            <a:ext cx="8492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Lucida Grande"/>
              <a:buChar char="-"/>
            </a:pPr>
            <a:r>
              <a:rPr lang="en-US" dirty="0">
                <a:latin typeface="Times New Roman"/>
                <a:ea typeface="+mn-ea"/>
                <a:cs typeface="Times New Roman"/>
              </a:rPr>
              <a:t>Improved distributed analysis tools </a:t>
            </a:r>
          </a:p>
          <a:p>
            <a:pPr marL="342900" lvl="1" indent="-342900">
              <a:buFont typeface="Lucida Grande"/>
              <a:buChar char="-"/>
            </a:pPr>
            <a:r>
              <a:rPr lang="en-US" dirty="0" smtClean="0">
                <a:latin typeface="Times New Roman"/>
                <a:ea typeface="+mn-ea"/>
                <a:cs typeface="Times New Roman"/>
              </a:rPr>
              <a:t>Prompt </a:t>
            </a:r>
            <a:r>
              <a:rPr lang="en-US" dirty="0">
                <a:latin typeface="Times New Roman"/>
                <a:ea typeface="+mn-ea"/>
                <a:cs typeface="Times New Roman"/>
              </a:rPr>
              <a:t>reconstruction distributed also to Tier1 </a:t>
            </a:r>
            <a:r>
              <a:rPr lang="en-US" dirty="0" smtClean="0">
                <a:latin typeface="Times New Roman"/>
                <a:ea typeface="+mn-ea"/>
                <a:cs typeface="Times New Roman"/>
              </a:rPr>
              <a:t>sites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55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970" y="53752"/>
            <a:ext cx="74258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major CMSSW version to be released in June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60661"/>
            <a:ext cx="8856984" cy="480464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Major new features include: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2400" dirty="0">
                <a:solidFill>
                  <a:srgbClr val="000090"/>
                </a:solidFill>
              </a:rPr>
              <a:t>G</a:t>
            </a:r>
            <a:r>
              <a:rPr lang="en-US" sz="2400" dirty="0" smtClean="0">
                <a:solidFill>
                  <a:srgbClr val="000090"/>
                </a:solidFill>
              </a:rPr>
              <a:t>eometry for 2015 CMS detector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0090"/>
                </a:solidFill>
              </a:rPr>
              <a:t>Integration of </a:t>
            </a:r>
            <a:r>
              <a:rPr lang="en-US" sz="2400" dirty="0" err="1" smtClean="0">
                <a:solidFill>
                  <a:srgbClr val="000090"/>
                </a:solidFill>
              </a:rPr>
              <a:t>Geant</a:t>
            </a:r>
            <a:r>
              <a:rPr lang="en-US" sz="2400" dirty="0" smtClean="0">
                <a:solidFill>
                  <a:srgbClr val="000090"/>
                </a:solidFill>
              </a:rPr>
              <a:t> 4.10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0090"/>
                </a:solidFill>
              </a:rPr>
              <a:t>Deployment of multi-threaded framework</a:t>
            </a:r>
            <a:endParaRPr lang="en-US" sz="2800" dirty="0" smtClean="0"/>
          </a:p>
          <a:p>
            <a:r>
              <a:rPr lang="en-US" sz="2800" dirty="0" smtClean="0"/>
              <a:t>Our change to a </a:t>
            </a:r>
            <a:r>
              <a:rPr lang="en-US" sz="2800" dirty="0" smtClean="0">
                <a:solidFill>
                  <a:srgbClr val="FF0000"/>
                </a:solidFill>
              </a:rPr>
              <a:t>multi-threaded framework </a:t>
            </a:r>
            <a:r>
              <a:rPr lang="en-US" sz="2800" dirty="0" smtClean="0"/>
              <a:t>is needed in 2015 to: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Process large samples</a:t>
            </a:r>
            <a:r>
              <a:rPr lang="en-US" sz="2400" dirty="0" smtClean="0"/>
              <a:t> in less time 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000090"/>
                </a:solidFill>
              </a:rPr>
              <a:t>R</a:t>
            </a:r>
            <a:r>
              <a:rPr lang="en-US" sz="2400" dirty="0" smtClean="0">
                <a:solidFill>
                  <a:srgbClr val="000090"/>
                </a:solidFill>
              </a:rPr>
              <a:t>educe the total memory </a:t>
            </a:r>
            <a:r>
              <a:rPr lang="en-US" sz="2400" dirty="0" smtClean="0"/>
              <a:t>per node</a:t>
            </a:r>
            <a:endParaRPr lang="en-US" sz="2400" dirty="0"/>
          </a:p>
          <a:p>
            <a:r>
              <a:rPr lang="en-US" sz="2800" dirty="0" smtClean="0"/>
              <a:t>Modifications to our </a:t>
            </a:r>
            <a:r>
              <a:rPr lang="en-US" sz="2800" dirty="0" smtClean="0">
                <a:solidFill>
                  <a:srgbClr val="FF0000"/>
                </a:solidFill>
              </a:rPr>
              <a:t>reconstruction </a:t>
            </a:r>
            <a:r>
              <a:rPr lang="en-US" sz="2800" smtClean="0">
                <a:solidFill>
                  <a:srgbClr val="FF0000"/>
                </a:solidFill>
              </a:rPr>
              <a:t>algorithms</a:t>
            </a:r>
            <a:r>
              <a:rPr lang="en-US" sz="2800" smtClean="0"/>
              <a:t> have been done </a:t>
            </a:r>
            <a:r>
              <a:rPr lang="en-US" sz="2800" dirty="0" smtClean="0"/>
              <a:t>to effectively use this framework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1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844825"/>
            <a:ext cx="8712968" cy="38164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8000"/>
                  </a:srgbClr>
                </a:solidFill>
              </a:rPr>
              <a:t>LS1 activities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8000"/>
                  </a:srgbClr>
                </a:solidFill>
              </a:rPr>
              <a:t>Sub-system status report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8000"/>
                  </a:srgbClr>
                </a:solidFill>
              </a:rPr>
              <a:t>DAQ-Offline-Computing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Physics highlights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8000"/>
                  </a:srgbClr>
                </a:solidFill>
              </a:rPr>
              <a:t>Conclusion</a:t>
            </a:r>
            <a:endParaRPr lang="en-US" dirty="0">
              <a:solidFill>
                <a:srgbClr val="4F6228">
                  <a:alpha val="28000"/>
                </a:srgbClr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74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Published papers (from CDS)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683" y="1844823"/>
            <a:ext cx="4546321" cy="432834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916832"/>
            <a:ext cx="4442411" cy="424847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849981" y="1268760"/>
            <a:ext cx="460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Steady rate of publication, in all groups</a:t>
            </a:r>
            <a:endParaRPr lang="en-US" sz="2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99303" y="2766119"/>
            <a:ext cx="2101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309 </a:t>
            </a:r>
            <a:r>
              <a:rPr lang="it-IT" dirty="0" err="1" smtClean="0"/>
              <a:t>published</a:t>
            </a:r>
            <a:endParaRPr lang="it-IT" dirty="0"/>
          </a:p>
        </p:txBody>
      </p:sp>
      <p:sp>
        <p:nvSpPr>
          <p:cNvPr id="10" name="Rettangolo arrotondato 9"/>
          <p:cNvSpPr/>
          <p:nvPr/>
        </p:nvSpPr>
        <p:spPr>
          <a:xfrm>
            <a:off x="1691681" y="2420888"/>
            <a:ext cx="1080120" cy="144016"/>
          </a:xfrm>
          <a:prstGeom prst="round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6156176" y="2348880"/>
            <a:ext cx="1080120" cy="144016"/>
          </a:xfrm>
          <a:prstGeom prst="round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4948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Breakdown of CMS Publications</a:t>
            </a:r>
            <a:endParaRPr lang="fr-FR" dirty="0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382766"/>
              </p:ext>
            </p:extLst>
          </p:nvPr>
        </p:nvGraphicFramePr>
        <p:xfrm>
          <a:off x="683568" y="1412776"/>
          <a:ext cx="7848872" cy="4901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" name="Document" r:id="rId3" imgW="5918200" imgH="3695700" progId="Word.Document.12">
                  <p:embed/>
                </p:oleObj>
              </mc:Choice>
              <mc:Fallback>
                <p:oleObj name="Document" r:id="rId3" imgW="5918200" imgH="3695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1412776"/>
                        <a:ext cx="7848872" cy="49013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673690" y="1196752"/>
            <a:ext cx="5944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Table with April 2014: submitted “collision” papers </a:t>
            </a:r>
            <a:endParaRPr lang="en-US" sz="2000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7134879" y="5045114"/>
            <a:ext cx="1325553" cy="400110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dirty="0" smtClean="0"/>
              <a:t>312    274</a:t>
            </a:r>
            <a:endParaRPr lang="it-IT" dirty="0"/>
          </a:p>
        </p:txBody>
      </p:sp>
      <p:cxnSp>
        <p:nvCxnSpPr>
          <p:cNvPr id="9" name="Connettore 2 8"/>
          <p:cNvCxnSpPr/>
          <p:nvPr/>
        </p:nvCxnSpPr>
        <p:spPr>
          <a:xfrm>
            <a:off x="8100392" y="5445224"/>
            <a:ext cx="293204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7452320" y="5877272"/>
            <a:ext cx="1428596" cy="40011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 err="1" smtClean="0"/>
              <a:t>June</a:t>
            </a:r>
            <a:r>
              <a:rPr lang="it-IT" sz="2000" b="1" dirty="0" smtClean="0"/>
              <a:t> 2014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15773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581128"/>
            <a:ext cx="2295674" cy="2122344"/>
          </a:xfrm>
          <a:prstGeom prst="rect">
            <a:avLst/>
          </a:prstGeom>
          <a:solidFill>
            <a:schemeClr val="bg1"/>
          </a:solidFill>
          <a:ln w="25400" cap="flat">
            <a:noFill/>
            <a:round/>
            <a:headEnd/>
            <a:tailEnd/>
          </a:ln>
          <a:extLst/>
        </p:spPr>
      </p:pic>
      <p:pic>
        <p:nvPicPr>
          <p:cNvPr id="15363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034" y="2584598"/>
            <a:ext cx="3481462" cy="339328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Rectangle 4"/>
          <p:cNvSpPr>
            <a:spLocks/>
          </p:cNvSpPr>
          <p:nvPr/>
        </p:nvSpPr>
        <p:spPr bwMode="auto">
          <a:xfrm>
            <a:off x="1253626" y="116632"/>
            <a:ext cx="773978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>
              <a:defRPr sz="1200">
                <a:solidFill>
                  <a:schemeClr val="tx1"/>
                </a:solidFill>
                <a:latin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Gill Sans" charset="0"/>
              </a:defRPr>
            </a:lvl2pPr>
            <a:lvl3pPr>
              <a:defRPr sz="1200">
                <a:solidFill>
                  <a:schemeClr val="tx1"/>
                </a:solidFill>
                <a:latin typeface="Gill Sans" charset="0"/>
              </a:defRPr>
            </a:lvl3pPr>
            <a:lvl4pPr>
              <a:defRPr sz="1200">
                <a:solidFill>
                  <a:schemeClr val="tx1"/>
                </a:solidFill>
                <a:latin typeface="Gill Sans" charset="0"/>
              </a:defRPr>
            </a:lvl4pPr>
            <a:lvl5pPr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3600" dirty="0">
                <a:solidFill>
                  <a:srgbClr val="000090"/>
                </a:solidFill>
                <a:latin typeface="Times New Roman"/>
                <a:ea typeface="Gill Sans" charset="0"/>
                <a:cs typeface="Times New Roman"/>
              </a:rPr>
              <a:t>Constraints on the Higgs boson </a:t>
            </a:r>
            <a:r>
              <a:rPr lang="en-US" altLang="en-US" sz="3600" dirty="0" smtClean="0">
                <a:solidFill>
                  <a:srgbClr val="000090"/>
                </a:solidFill>
                <a:latin typeface="Times New Roman"/>
                <a:ea typeface="Gill Sans" charset="0"/>
                <a:cs typeface="Times New Roman"/>
              </a:rPr>
              <a:t>width</a:t>
            </a:r>
            <a:endParaRPr lang="en-US" altLang="en-US" sz="3600" dirty="0">
              <a:solidFill>
                <a:srgbClr val="000090"/>
              </a:solidFill>
              <a:latin typeface="Times New Roman"/>
              <a:ea typeface="Gill Sans" charset="0"/>
              <a:cs typeface="Times New Roman"/>
            </a:endParaRPr>
          </a:p>
        </p:txBody>
      </p:sp>
      <p:sp>
        <p:nvSpPr>
          <p:cNvPr id="15365" name="Rectangle 5"/>
          <p:cNvSpPr>
            <a:spLocks/>
          </p:cNvSpPr>
          <p:nvPr/>
        </p:nvSpPr>
        <p:spPr bwMode="auto">
          <a:xfrm>
            <a:off x="4945833" y="828899"/>
            <a:ext cx="41678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Gill Sans" charset="0"/>
              </a:defRPr>
            </a:lvl2pPr>
            <a:lvl3pPr>
              <a:defRPr sz="1200">
                <a:solidFill>
                  <a:schemeClr val="tx1"/>
                </a:solidFill>
                <a:latin typeface="Gill Sans" charset="0"/>
              </a:defRPr>
            </a:lvl3pPr>
            <a:lvl4pPr>
              <a:defRPr sz="1200">
                <a:solidFill>
                  <a:schemeClr val="tx1"/>
                </a:solidFill>
                <a:latin typeface="Gill Sans" charset="0"/>
              </a:defRPr>
            </a:lvl4pPr>
            <a:lvl5pPr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800" dirty="0" err="1">
                <a:solidFill>
                  <a:srgbClr val="D90B00"/>
                </a:solidFill>
                <a:ea typeface="Gill Sans" charset="0"/>
                <a:cs typeface="Gill Sans" charset="0"/>
              </a:rPr>
              <a:t>arXiv</a:t>
            </a:r>
            <a:r>
              <a:rPr lang="en-US" altLang="en-US" sz="1800" dirty="0">
                <a:solidFill>
                  <a:srgbClr val="D90B00"/>
                </a:solidFill>
                <a:ea typeface="Gill Sans" charset="0"/>
                <a:cs typeface="Gill Sans" charset="0"/>
              </a:rPr>
              <a:t>: </a:t>
            </a:r>
            <a:r>
              <a:rPr lang="en-US" altLang="en-US" sz="1800" dirty="0" smtClean="0">
                <a:solidFill>
                  <a:srgbClr val="D90B00"/>
                </a:solidFill>
                <a:ea typeface="Gill Sans" charset="0"/>
                <a:cs typeface="Gill Sans" charset="0"/>
              </a:rPr>
              <a:t>1405.3455 – submitted to PLB 14 May</a:t>
            </a:r>
            <a:endParaRPr lang="en-US" altLang="en-US" sz="1800" dirty="0">
              <a:solidFill>
                <a:srgbClr val="D90B00"/>
              </a:solidFill>
              <a:ea typeface="Gill Sans" charset="0"/>
              <a:cs typeface="Gill Sans" charset="0"/>
            </a:endParaRPr>
          </a:p>
        </p:txBody>
      </p:sp>
      <p:pic>
        <p:nvPicPr>
          <p:cNvPr id="15366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10" y="1280864"/>
            <a:ext cx="1875234" cy="51792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10" y="1789856"/>
            <a:ext cx="1875234" cy="5804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8" name="Rectangle 8"/>
          <p:cNvSpPr>
            <a:spLocks/>
          </p:cNvSpPr>
          <p:nvPr/>
        </p:nvSpPr>
        <p:spPr bwMode="auto">
          <a:xfrm>
            <a:off x="116086" y="1268760"/>
            <a:ext cx="6184106" cy="5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>
              <a:defRPr sz="1200">
                <a:solidFill>
                  <a:schemeClr val="tx1"/>
                </a:solidFill>
                <a:latin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Gill Sans" charset="0"/>
              </a:defRPr>
            </a:lvl2pPr>
            <a:lvl3pPr>
              <a:defRPr sz="1200">
                <a:solidFill>
                  <a:schemeClr val="tx1"/>
                </a:solidFill>
                <a:latin typeface="Gill Sans" charset="0"/>
              </a:defRPr>
            </a:lvl3pPr>
            <a:lvl4pPr>
              <a:defRPr sz="1200">
                <a:solidFill>
                  <a:schemeClr val="tx1"/>
                </a:solidFill>
                <a:latin typeface="Gill Sans" charset="0"/>
              </a:defRPr>
            </a:lvl4pPr>
            <a:lvl5pPr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rgbClr val="FF0000"/>
                </a:solidFill>
                <a:latin typeface="Times New Roman"/>
                <a:ea typeface="Gill Sans" charset="0"/>
                <a:cs typeface="Times New Roman"/>
              </a:rPr>
              <a:t>A measurement of relative off-shell and on-shell production and H</a:t>
            </a:r>
            <a:r>
              <a:rPr lang="en-US" altLang="en-US" sz="1800" dirty="0">
                <a:solidFill>
                  <a:srgbClr val="FF0000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→</a:t>
            </a:r>
            <a:r>
              <a:rPr lang="en-US" altLang="en-US" sz="1800" dirty="0">
                <a:solidFill>
                  <a:srgbClr val="FF0000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ZZ decay </a:t>
            </a:r>
            <a:r>
              <a:rPr lang="en-US" altLang="en-US" sz="1800" dirty="0">
                <a:solidFill>
                  <a:srgbClr val="FF0000"/>
                </a:solidFill>
                <a:latin typeface="Times New Roman"/>
                <a:ea typeface="Gill Sans" charset="0"/>
                <a:cs typeface="Times New Roman"/>
              </a:rPr>
              <a:t>provides direct information on </a:t>
            </a:r>
            <a:r>
              <a:rPr lang="en-US" altLang="en-US" sz="1800" dirty="0">
                <a:solidFill>
                  <a:srgbClr val="FF00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800" baseline="-6000" dirty="0">
                <a:solidFill>
                  <a:srgbClr val="FF0000"/>
                </a:solidFill>
                <a:ea typeface="Gill Sans" charset="0"/>
                <a:cs typeface="Gill Sans" charset="0"/>
              </a:rPr>
              <a:t>H</a:t>
            </a: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16086" y="1921247"/>
            <a:ext cx="5032980" cy="750094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defRPr sz="1200">
                <a:solidFill>
                  <a:schemeClr val="tx1"/>
                </a:solidFill>
                <a:latin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Gill Sans" charset="0"/>
              </a:defRPr>
            </a:lvl2pPr>
            <a:lvl3pPr>
              <a:defRPr sz="1200">
                <a:solidFill>
                  <a:schemeClr val="tx1"/>
                </a:solidFill>
                <a:latin typeface="Gill Sans" charset="0"/>
              </a:defRPr>
            </a:lvl3pPr>
            <a:lvl4pPr>
              <a:defRPr sz="1200">
                <a:solidFill>
                  <a:schemeClr val="tx1"/>
                </a:solidFill>
                <a:latin typeface="Gill Sans" charset="0"/>
              </a:defRPr>
            </a:lvl4pPr>
            <a:lvl5pPr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marL="125011"/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H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→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ZZ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→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4l channel: </a:t>
            </a:r>
            <a:r>
              <a:rPr lang="en-US" altLang="en-US" sz="1600" dirty="0" smtClean="0">
                <a:latin typeface="Times New Roman"/>
                <a:ea typeface="Comic Sans MS" charset="0"/>
                <a:cs typeface="Times New Roman"/>
                <a:sym typeface="Comic Sans MS" charset="0"/>
              </a:rPr>
              <a:t>at high mass 2D </a:t>
            </a:r>
            <a:r>
              <a:rPr lang="en-US" altLang="en-US" sz="1600" dirty="0">
                <a:latin typeface="Times New Roman"/>
                <a:ea typeface="Comic Sans MS" charset="0"/>
                <a:cs typeface="Times New Roman"/>
                <a:sym typeface="Comic Sans MS" charset="0"/>
              </a:rPr>
              <a:t>fit on m</a:t>
            </a:r>
            <a:r>
              <a:rPr lang="en-US" altLang="en-US" sz="1600" baseline="-6000" dirty="0">
                <a:latin typeface="Times New Roman"/>
                <a:ea typeface="Comic Sans MS" charset="0"/>
                <a:cs typeface="Times New Roman"/>
                <a:sym typeface="Comic Sans MS" charset="0"/>
              </a:rPr>
              <a:t>4l</a:t>
            </a:r>
            <a:r>
              <a:rPr lang="en-US" altLang="en-US" sz="1600" dirty="0">
                <a:latin typeface="Times New Roman"/>
                <a:ea typeface="Comic Sans MS" charset="0"/>
                <a:cs typeface="Times New Roman"/>
                <a:sym typeface="Comic Sans MS" charset="0"/>
              </a:rPr>
              <a:t> and a matrix element likelihood discriminant </a:t>
            </a:r>
            <a:r>
              <a:rPr lang="en-US" altLang="en-US" sz="1600" dirty="0" err="1" smtClean="0">
                <a:latin typeface="Times New Roman"/>
                <a:ea typeface="Comic Sans MS" charset="0"/>
                <a:cs typeface="Times New Roman"/>
                <a:sym typeface="Comic Sans MS" charset="0"/>
              </a:rPr>
              <a:t>D</a:t>
            </a:r>
            <a:r>
              <a:rPr lang="en-US" altLang="en-US" sz="1600" baseline="-6000" dirty="0" err="1" smtClean="0">
                <a:latin typeface="Times New Roman"/>
                <a:ea typeface="Comic Sans MS" charset="0"/>
                <a:cs typeface="Times New Roman"/>
                <a:sym typeface="Comic Sans MS" charset="0"/>
              </a:rPr>
              <a:t>gg</a:t>
            </a:r>
            <a:r>
              <a:rPr lang="en-US" altLang="en-US" sz="1600" baseline="-6000" dirty="0" smtClean="0">
                <a:latin typeface="Times New Roman"/>
                <a:ea typeface="Comic Sans MS" charset="0"/>
                <a:cs typeface="Times New Roman"/>
                <a:sym typeface="Comic Sans MS" charset="0"/>
              </a:rPr>
              <a:t> </a:t>
            </a:r>
            <a:endParaRPr lang="en-US" altLang="en-US" sz="1600" baseline="-6000" dirty="0">
              <a:latin typeface="Times New Roman"/>
              <a:ea typeface="Comic Sans MS" charset="0"/>
              <a:cs typeface="Times New Roman"/>
              <a:sym typeface="Comic Sans MS" charset="0"/>
            </a:endParaRPr>
          </a:p>
          <a:p>
            <a:pPr marL="125011"/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H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→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ZZ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→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2l2</a:t>
            </a:r>
            <a:r>
              <a:rPr lang="en-US" altLang="en-US" sz="1600" dirty="0">
                <a:solidFill>
                  <a:srgbClr val="003DCC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ν </a:t>
            </a:r>
            <a:r>
              <a:rPr lang="en-US" altLang="en-US" sz="1600" dirty="0">
                <a:solidFill>
                  <a:srgbClr val="003DCC"/>
                </a:solidFill>
                <a:latin typeface="Times New Roman"/>
                <a:ea typeface="Comic Sans MS" charset="0"/>
                <a:cs typeface="Times New Roman"/>
                <a:sym typeface="Comic Sans MS" charset="0"/>
              </a:rPr>
              <a:t>channel: </a:t>
            </a:r>
            <a:r>
              <a:rPr lang="en-US" altLang="en-US" sz="1600" dirty="0">
                <a:latin typeface="Times New Roman"/>
                <a:ea typeface="Comic Sans MS" charset="0"/>
                <a:cs typeface="Times New Roman"/>
                <a:sym typeface="Comic Sans MS" charset="0"/>
              </a:rPr>
              <a:t>fit on the transverse </a:t>
            </a:r>
            <a:r>
              <a:rPr lang="en-US" altLang="en-US" sz="1600" dirty="0" smtClean="0">
                <a:latin typeface="Times New Roman"/>
                <a:ea typeface="Comic Sans MS" charset="0"/>
                <a:cs typeface="Times New Roman"/>
                <a:sym typeface="Comic Sans MS" charset="0"/>
              </a:rPr>
              <a:t>mass or ET </a:t>
            </a:r>
            <a:endParaRPr lang="en-US" altLang="en-US" sz="1600" dirty="0">
              <a:latin typeface="Times New Roman"/>
              <a:ea typeface="Comic Sans MS" charset="0"/>
              <a:cs typeface="Times New Roman"/>
              <a:sym typeface="Comic Sans MS" charset="0"/>
            </a:endParaRPr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4534222" y="6026993"/>
            <a:ext cx="42862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>
              <a:defRPr sz="1200">
                <a:solidFill>
                  <a:schemeClr val="tx1"/>
                </a:solidFill>
                <a:latin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Gill Sans" charset="0"/>
              </a:defRPr>
            </a:lvl2pPr>
            <a:lvl3pPr>
              <a:defRPr sz="1200">
                <a:solidFill>
                  <a:schemeClr val="tx1"/>
                </a:solidFill>
                <a:latin typeface="Gill Sans" charset="0"/>
              </a:defRPr>
            </a:lvl3pPr>
            <a:lvl4pPr>
              <a:defRPr sz="1200">
                <a:solidFill>
                  <a:schemeClr val="tx1"/>
                </a:solidFill>
                <a:latin typeface="Gill Sans" charset="0"/>
              </a:defRPr>
            </a:lvl4pPr>
            <a:lvl5pPr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500" dirty="0">
                <a:solidFill>
                  <a:srgbClr val="003DCC"/>
                </a:solidFill>
                <a:ea typeface="Gill Sans" charset="0"/>
                <a:cs typeface="Gill Sans" charset="0"/>
              </a:rPr>
              <a:t>Combined with H</a:t>
            </a:r>
            <a:r>
              <a:rPr lang="en-US" altLang="en-US" sz="1500" dirty="0">
                <a:solidFill>
                  <a:srgbClr val="003DC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→</a:t>
            </a:r>
            <a:r>
              <a:rPr lang="en-US" altLang="en-US" sz="1500" dirty="0">
                <a:solidFill>
                  <a:srgbClr val="003DCC"/>
                </a:solidFill>
                <a:ea typeface="Gill Sans" charset="0"/>
                <a:cs typeface="Gill Sans" charset="0"/>
              </a:rPr>
              <a:t>ZZ</a:t>
            </a:r>
            <a:r>
              <a:rPr lang="en-US" altLang="en-US" sz="1500" dirty="0">
                <a:solidFill>
                  <a:srgbClr val="003DC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→</a:t>
            </a:r>
            <a:r>
              <a:rPr lang="en-US" altLang="en-US" sz="1500" dirty="0">
                <a:solidFill>
                  <a:srgbClr val="003DCC"/>
                </a:solidFill>
                <a:ea typeface="Gill Sans" charset="0"/>
                <a:cs typeface="Gill Sans" charset="0"/>
              </a:rPr>
              <a:t>4l on-shell measurement, an upper limit is set at 95% CL of </a:t>
            </a:r>
            <a:r>
              <a:rPr lang="en-US" altLang="en-US" sz="1500" dirty="0">
                <a:solidFill>
                  <a:srgbClr val="D90B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500" baseline="-6000" dirty="0">
                <a:solidFill>
                  <a:srgbClr val="D90B00"/>
                </a:solidFill>
                <a:ea typeface="Gill Sans" charset="0"/>
                <a:cs typeface="Gill Sans" charset="0"/>
              </a:rPr>
              <a:t>H </a:t>
            </a:r>
            <a:r>
              <a:rPr lang="en-US" altLang="en-US" sz="1500" dirty="0">
                <a:solidFill>
                  <a:srgbClr val="D90B00"/>
                </a:solidFill>
                <a:ea typeface="Gill Sans" charset="0"/>
                <a:cs typeface="Gill Sans" charset="0"/>
              </a:rPr>
              <a:t>&lt; 22 MeV</a:t>
            </a:r>
            <a:r>
              <a:rPr lang="en-US" altLang="en-US" sz="1500" dirty="0">
                <a:solidFill>
                  <a:srgbClr val="003DCC"/>
                </a:solidFill>
                <a:ea typeface="Gill Sans" charset="0"/>
                <a:cs typeface="Gill Sans" charset="0"/>
              </a:rPr>
              <a:t> (corresponding to </a:t>
            </a:r>
            <a:r>
              <a:rPr lang="en-US" altLang="en-US" sz="1500" dirty="0">
                <a:solidFill>
                  <a:srgbClr val="D90B00"/>
                </a:solidFill>
                <a:ea typeface="Gill Sans" charset="0"/>
                <a:cs typeface="Gill Sans" charset="0"/>
              </a:rPr>
              <a:t>5.4×</a:t>
            </a:r>
            <a:r>
              <a:rPr lang="en-US" altLang="en-US" sz="1500" dirty="0">
                <a:solidFill>
                  <a:srgbClr val="D90B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500" baseline="-6000" dirty="0">
                <a:solidFill>
                  <a:srgbClr val="D90B00"/>
                </a:solidFill>
                <a:ea typeface="Gill Sans" charset="0"/>
                <a:cs typeface="Gill Sans" charset="0"/>
              </a:rPr>
              <a:t>H</a:t>
            </a:r>
            <a:r>
              <a:rPr lang="en-US" altLang="en-US" sz="1500" baseline="32000" dirty="0">
                <a:solidFill>
                  <a:srgbClr val="D90B00"/>
                </a:solidFill>
                <a:ea typeface="Gill Sans" charset="0"/>
                <a:cs typeface="Gill Sans" charset="0"/>
              </a:rPr>
              <a:t>SM</a:t>
            </a:r>
            <a:r>
              <a:rPr lang="en-US" altLang="en-US" sz="1500" dirty="0">
                <a:solidFill>
                  <a:srgbClr val="003DCC"/>
                </a:solidFill>
                <a:ea typeface="Gill Sans" charset="0"/>
                <a:cs typeface="Gill Sans" charset="0"/>
              </a:rPr>
              <a:t>)</a:t>
            </a:r>
          </a:p>
        </p:txBody>
      </p:sp>
      <p:pic>
        <p:nvPicPr>
          <p:cNvPr id="2" name="Immagine 1" descr="ZZMass_100-800_SIM_20May201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86" y="2708920"/>
            <a:ext cx="2114722" cy="1932079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3" name="Rettangolo 2"/>
          <p:cNvSpPr/>
          <p:nvPr/>
        </p:nvSpPr>
        <p:spPr>
          <a:xfrm>
            <a:off x="2027575" y="6440578"/>
            <a:ext cx="2918258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dashed line total yield for </a:t>
            </a:r>
            <a:r>
              <a:rPr lang="en-US" altLang="en-US" sz="1400" dirty="0" smtClean="0">
                <a:solidFill>
                  <a:srgbClr val="D90B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400" baseline="-6000" dirty="0" smtClean="0">
                <a:solidFill>
                  <a:srgbClr val="D90B00"/>
                </a:solidFill>
                <a:ea typeface="Gill Sans" charset="0"/>
                <a:cs typeface="Gill Sans" charset="0"/>
              </a:rPr>
              <a:t>H </a:t>
            </a:r>
            <a:r>
              <a:rPr lang="en-US" altLang="en-US" sz="1400" dirty="0">
                <a:solidFill>
                  <a:srgbClr val="D90B00"/>
                </a:solidFill>
                <a:ea typeface="Gill Sans" charset="0"/>
                <a:cs typeface="Gill Sans" charset="0"/>
              </a:rPr>
              <a:t>= </a:t>
            </a:r>
            <a:r>
              <a:rPr lang="en-US" altLang="en-US" sz="1400" dirty="0" smtClean="0">
                <a:solidFill>
                  <a:srgbClr val="D90B00"/>
                </a:solidFill>
                <a:ea typeface="Gill Sans" charset="0"/>
                <a:cs typeface="Gill Sans" charset="0"/>
              </a:rPr>
              <a:t>10</a:t>
            </a:r>
            <a:r>
              <a:rPr lang="en-US" altLang="en-US" sz="1400" baseline="-6000" dirty="0" smtClean="0">
                <a:solidFill>
                  <a:srgbClr val="D90B00"/>
                </a:solidFill>
                <a:ea typeface="Gill Sans" charset="0"/>
                <a:cs typeface="Gill Sans" charset="0"/>
              </a:rPr>
              <a:t> </a:t>
            </a:r>
            <a:r>
              <a:rPr lang="en-US" altLang="en-US" sz="1400" dirty="0" smtClean="0">
                <a:solidFill>
                  <a:srgbClr val="D90B00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400" baseline="-6000" dirty="0" smtClean="0">
                <a:solidFill>
                  <a:srgbClr val="D90B00"/>
                </a:solidFill>
                <a:ea typeface="Gill Sans" charset="0"/>
                <a:cs typeface="Gill Sans" charset="0"/>
              </a:rPr>
              <a:t>SM</a:t>
            </a:r>
          </a:p>
        </p:txBody>
      </p:sp>
      <p:cxnSp>
        <p:nvCxnSpPr>
          <p:cNvPr id="4" name="Connettore 2 3"/>
          <p:cNvCxnSpPr/>
          <p:nvPr/>
        </p:nvCxnSpPr>
        <p:spPr bwMode="auto">
          <a:xfrm>
            <a:off x="1253626" y="6026993"/>
            <a:ext cx="1662190" cy="41358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2411760" y="3113275"/>
            <a:ext cx="2808312" cy="73866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4-lepton invariant mass distribution</a:t>
            </a:r>
          </a:p>
          <a:p>
            <a:r>
              <a:rPr lang="en-US" sz="1400" dirty="0" smtClean="0">
                <a:latin typeface="Times New Roman"/>
                <a:cs typeface="Times New Roman"/>
              </a:rPr>
              <a:t>A </a:t>
            </a:r>
            <a:r>
              <a:rPr lang="en-US" sz="1400" dirty="0">
                <a:latin typeface="Times New Roman"/>
                <a:cs typeface="Times New Roman"/>
              </a:rPr>
              <a:t>clear </a:t>
            </a:r>
            <a:r>
              <a:rPr lang="en-US" sz="1400" dirty="0" smtClean="0">
                <a:latin typeface="Times New Roman"/>
                <a:cs typeface="Times New Roman"/>
              </a:rPr>
              <a:t>enhancement </a:t>
            </a:r>
            <a:r>
              <a:rPr lang="en-US" sz="1400" dirty="0">
                <a:latin typeface="Times New Roman"/>
                <a:cs typeface="Times New Roman"/>
              </a:rPr>
              <a:t>is visible using </a:t>
            </a:r>
          </a:p>
          <a:p>
            <a:r>
              <a:rPr lang="en-US" altLang="en-US" sz="1400" dirty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400" baseline="-6000" dirty="0">
                <a:solidFill>
                  <a:srgbClr val="0000FF"/>
                </a:solidFill>
                <a:ea typeface="Gill Sans" charset="0"/>
                <a:cs typeface="Gill Sans" charset="0"/>
              </a:rPr>
              <a:t>H </a:t>
            </a:r>
            <a:r>
              <a:rPr lang="en-US" altLang="en-US" sz="1400" dirty="0">
                <a:solidFill>
                  <a:srgbClr val="0000FF"/>
                </a:solidFill>
                <a:ea typeface="Gill Sans" charset="0"/>
                <a:cs typeface="Gill Sans" charset="0"/>
              </a:rPr>
              <a:t>= 25</a:t>
            </a:r>
            <a:r>
              <a:rPr lang="en-US" altLang="en-US" sz="1400" baseline="-6000" dirty="0">
                <a:solidFill>
                  <a:srgbClr val="0000FF"/>
                </a:solidFill>
                <a:ea typeface="Gill Sans" charset="0"/>
                <a:cs typeface="Gill Sans" charset="0"/>
              </a:rPr>
              <a:t> </a:t>
            </a:r>
            <a:r>
              <a:rPr lang="en-US" altLang="en-US" sz="1400" dirty="0" smtClean="0">
                <a:solidFill>
                  <a:srgbClr val="0000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Γ</a:t>
            </a:r>
            <a:r>
              <a:rPr lang="en-US" altLang="en-US" sz="1400" baseline="-6000" dirty="0" smtClean="0">
                <a:solidFill>
                  <a:srgbClr val="0000FF"/>
                </a:solidFill>
                <a:ea typeface="Gill Sans" charset="0"/>
                <a:cs typeface="Gill Sans" charset="0"/>
              </a:rPr>
              <a:t>SM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27" name="Connettore 2 26"/>
          <p:cNvCxnSpPr>
            <a:endCxn id="25" idx="2"/>
          </p:cNvCxnSpPr>
          <p:nvPr/>
        </p:nvCxnSpPr>
        <p:spPr bwMode="auto">
          <a:xfrm flipV="1">
            <a:off x="1362471" y="3851939"/>
            <a:ext cx="2453445" cy="369149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Picture 1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970" y="4270202"/>
            <a:ext cx="2039832" cy="175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Connettore 2 17"/>
          <p:cNvCxnSpPr>
            <a:endCxn id="3" idx="0"/>
          </p:cNvCxnSpPr>
          <p:nvPr/>
        </p:nvCxnSpPr>
        <p:spPr bwMode="auto">
          <a:xfrm flipH="1">
            <a:off x="3486704" y="5445224"/>
            <a:ext cx="581240" cy="995354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Mass from 8 </a:t>
            </a:r>
            <a:r>
              <a:rPr lang="en-US" dirty="0" err="1"/>
              <a:t>TeV</a:t>
            </a:r>
            <a:r>
              <a:rPr lang="en-US" dirty="0"/>
              <a:t> data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51520" y="6448251"/>
            <a:ext cx="6203032" cy="365125"/>
          </a:xfrm>
        </p:spPr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1D3276"/>
                </a:solidFill>
                <a:latin typeface="Times New Roman"/>
                <a:cs typeface="Times New Roman"/>
              </a:rPr>
              <a:t>Pierluigi Paolucci (INFN Napoli) - LHCC Open session 4 June 2014</a:t>
            </a:r>
            <a:endParaRPr lang="en-US" dirty="0">
              <a:solidFill>
                <a:srgbClr val="1D3276"/>
              </a:solidFill>
              <a:latin typeface="Times New Roman"/>
              <a:cs typeface="Times New Roman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393596" y="6448251"/>
            <a:ext cx="586408" cy="365125"/>
          </a:xfrm>
        </p:spPr>
        <p:txBody>
          <a:bodyPr/>
          <a:lstStyle/>
          <a:p>
            <a:pPr>
              <a:defRPr/>
            </a:pPr>
            <a:fld id="{5651F329-7A06-F249-AF00-A5FC8A1C1D07}" type="slidenum">
              <a:rPr lang="en-US" smtClean="0">
                <a:latin typeface="Times New Roman"/>
                <a:cs typeface="Times New Roman"/>
              </a:rPr>
              <a:pPr>
                <a:defRPr/>
              </a:pPr>
              <a:t>28</a:t>
            </a:fld>
            <a:endParaRPr lang="en-US">
              <a:latin typeface="Times New Roman"/>
              <a:cs typeface="Times New Roman"/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323528" y="6448251"/>
            <a:ext cx="4464496" cy="0"/>
          </a:xfrm>
          <a:prstGeom prst="line">
            <a:avLst/>
          </a:prstGeom>
          <a:ln w="31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8" y="2276873"/>
            <a:ext cx="6176617" cy="3024336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127000" dist="380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07504" y="1242625"/>
            <a:ext cx="8969793" cy="923330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Times New Roman"/>
                <a:cs typeface="Times New Roman"/>
              </a:rPr>
              <a:t>At the recent “</a:t>
            </a:r>
            <a:r>
              <a:rPr lang="en-US" sz="1800" dirty="0" err="1" smtClean="0">
                <a:latin typeface="Times New Roman"/>
                <a:cs typeface="Times New Roman"/>
              </a:rPr>
              <a:t>Rencontres</a:t>
            </a:r>
            <a:r>
              <a:rPr lang="en-US" sz="1800" dirty="0" smtClean="0">
                <a:latin typeface="Times New Roman"/>
                <a:cs typeface="Times New Roman"/>
              </a:rPr>
              <a:t> de </a:t>
            </a:r>
            <a:r>
              <a:rPr lang="en-US" sz="1800" dirty="0" err="1" smtClean="0">
                <a:latin typeface="Times New Roman"/>
                <a:cs typeface="Times New Roman"/>
              </a:rPr>
              <a:t>Moriond</a:t>
            </a:r>
            <a:r>
              <a:rPr lang="en-US" sz="1800" dirty="0" smtClean="0">
                <a:latin typeface="Times New Roman"/>
                <a:cs typeface="Times New Roman"/>
              </a:rPr>
              <a:t>” conference, the CMS collaboration presented a new improved mass measurement (80% of the data collected during Run I). </a:t>
            </a:r>
          </a:p>
          <a:p>
            <a:r>
              <a:rPr lang="en-US" sz="1800" dirty="0" smtClean="0">
                <a:latin typeface="Times New Roman"/>
                <a:cs typeface="Times New Roman"/>
              </a:rPr>
              <a:t>The new measurement yields a top quark mass </a:t>
            </a:r>
            <a:r>
              <a:rPr lang="en-US" sz="1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top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=172.04±0.19±0.75 </a:t>
            </a:r>
            <a:r>
              <a:rPr lang="en-US" sz="1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endParaRPr lang="en-US" sz="1800" dirty="0">
              <a:latin typeface="Times New Roman"/>
              <a:cs typeface="Times New Roman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405" y="2276873"/>
            <a:ext cx="2776892" cy="3024336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127000" dist="380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123787" y="5373216"/>
            <a:ext cx="8953510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Signature: 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1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lepton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+ 4 jets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(2 from b) + missing transverse momentum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Reconstructed invariant mass distributions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for events before and after the kinematic fit 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to a top-quark pair event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hypothesis. 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Systematic: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jet energy scale, pile-up effect and modeling of the jet-energy resolution </a:t>
            </a:r>
            <a:endParaRPr lang="en-US" sz="16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894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1254362" y="0"/>
            <a:ext cx="7889638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4400">
                <a:solidFill>
                  <a:srgbClr val="000090"/>
                </a:solidFill>
                <a:uFill>
                  <a:solidFill>
                    <a:srgbClr val="000090"/>
                  </a:solidFill>
                </a:u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en-US" sz="3600" dirty="0" smtClean="0">
                <a:solidFill>
                  <a:srgbClr val="203B8D"/>
                </a:solidFill>
                <a:latin typeface="Times New Roman"/>
                <a:cs typeface="Times New Roman"/>
              </a:rPr>
              <a:t>Heavy Ions highlights</a:t>
            </a:r>
            <a:endParaRPr sz="3600" dirty="0">
              <a:solidFill>
                <a:srgbClr val="203B8D"/>
              </a:solidFill>
              <a:uFill>
                <a:solidFill>
                  <a:srgbClr val="000090"/>
                </a:solidFill>
              </a:u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5085184"/>
            <a:ext cx="3888432" cy="1077216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9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Nuclear modification factor in </a:t>
            </a:r>
            <a:r>
              <a:rPr lang="en-US" sz="1600" dirty="0" err="1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pPb</a:t>
            </a:r>
            <a:r>
              <a:rPr lang="en-US" sz="16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normalized to p-p. It rise above 1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anti-shadow region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ATLAS (left) and CMS (right)</a:t>
            </a:r>
            <a:endParaRPr lang="en-US" sz="160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8304" y="755414"/>
            <a:ext cx="1599166" cy="369330"/>
          </a:xfrm>
          <a:prstGeom prst="rect">
            <a:avLst/>
          </a:prstGeom>
          <a:noFill/>
          <a:ln w="12700" cap="flat">
            <a:solidFill>
              <a:srgbClr val="00009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PAS-HIN-14-006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Immagine 3" descr="Schermata 2014-05-28 alle 19.52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843108"/>
            <a:ext cx="4896544" cy="2970268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35496" y="1336700"/>
            <a:ext cx="4248472" cy="230832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Gives info about the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mechanism of particle production </a:t>
            </a:r>
            <a:r>
              <a:rPr lang="en-US" sz="1600" dirty="0" smtClean="0">
                <a:latin typeface="Times New Roman"/>
                <a:cs typeface="Times New Roman"/>
              </a:rPr>
              <a:t>in proton-nuclei collision.</a:t>
            </a:r>
          </a:p>
          <a:p>
            <a:r>
              <a:rPr lang="en-US" sz="1600" dirty="0" smtClean="0">
                <a:latin typeface="Times New Roman"/>
                <a:cs typeface="Times New Roman"/>
              </a:rPr>
              <a:t>The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azimuthal anisotropy Fourier harmonic v2</a:t>
            </a:r>
            <a:r>
              <a:rPr lang="en-US" sz="1600" dirty="0" smtClean="0">
                <a:latin typeface="Times New Roman"/>
                <a:cs typeface="Times New Roman"/>
              </a:rPr>
              <a:t>, extracted with 4, 6, 8 and all (LYZ) particle correlations shows that the v2 signal in </a:t>
            </a:r>
            <a:r>
              <a:rPr lang="en-US" sz="1600" dirty="0" err="1" smtClean="0">
                <a:latin typeface="Times New Roman"/>
                <a:cs typeface="Times New Roman"/>
              </a:rPr>
              <a:t>pPb</a:t>
            </a:r>
            <a:r>
              <a:rPr lang="en-US" sz="1600" dirty="0" smtClean="0">
                <a:latin typeface="Times New Roman"/>
                <a:cs typeface="Times New Roman"/>
              </a:rPr>
              <a:t> collisions is of COLLECTIVE nature.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This supports the interpretation that hydrodynamic expansion </a:t>
            </a:r>
            <a:r>
              <a:rPr lang="en-US" sz="1600" dirty="0" smtClean="0">
                <a:latin typeface="Times New Roman"/>
                <a:cs typeface="Times New Roman"/>
              </a:rPr>
              <a:t>behavior is observed in </a:t>
            </a:r>
            <a:r>
              <a:rPr lang="en-US" sz="1600" dirty="0" err="1" smtClean="0">
                <a:latin typeface="Times New Roman"/>
                <a:cs typeface="Times New Roman"/>
              </a:rPr>
              <a:t>pPb</a:t>
            </a:r>
            <a:r>
              <a:rPr lang="en-US" sz="1600" dirty="0" smtClean="0">
                <a:latin typeface="Times New Roman"/>
                <a:cs typeface="Times New Roman"/>
              </a:rPr>
              <a:t> collisions as well as previously in </a:t>
            </a:r>
            <a:r>
              <a:rPr lang="en-US" sz="1600" dirty="0" err="1" smtClean="0">
                <a:latin typeface="Times New Roman"/>
                <a:cs typeface="Times New Roman"/>
              </a:rPr>
              <a:t>PbPb</a:t>
            </a:r>
            <a:r>
              <a:rPr lang="en-US" sz="1600" dirty="0" smtClean="0">
                <a:latin typeface="Times New Roman"/>
                <a:cs typeface="Times New Roman"/>
              </a:rPr>
              <a:t> interactions.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5976" y="1340768"/>
            <a:ext cx="4752528" cy="83099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177800" indent="-177800" fontAlgn="auto" latinLnBrk="1" hangingPunct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Times New Roman"/>
                <a:sym typeface="Calibri"/>
              </a:rPr>
              <a:t>ATLAS </a:t>
            </a:r>
            <a:r>
              <a:rPr lang="en-US" sz="16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Times New Roman"/>
                <a:sym typeface="Calibri"/>
              </a:rPr>
              <a:t>confirmed </a:t>
            </a:r>
            <a:r>
              <a:rPr lang="en-US" sz="16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lang="en-US" sz="16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Times New Roman"/>
                <a:sym typeface="Calibri"/>
              </a:rPr>
              <a:t> surprising </a:t>
            </a:r>
            <a:r>
              <a:rPr lang="en-US" sz="16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Hadron </a:t>
            </a:r>
            <a:r>
              <a:rPr lang="en-US" sz="1600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RpPb</a:t>
            </a:r>
            <a:r>
              <a:rPr lang="en-US" sz="16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result </a:t>
            </a:r>
          </a:p>
          <a:p>
            <a:pPr marL="177800" indent="-177800" fontAlgn="auto" latinLnBrk="1" hangingPunct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CMS made public in November 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2013. </a:t>
            </a:r>
          </a:p>
          <a:p>
            <a:pPr marL="177800" indent="-177800" fontAlgn="auto" latinLnBrk="1" hangingPunct="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5.02 </a:t>
            </a:r>
            <a:r>
              <a:rPr lang="en-US" sz="1600" dirty="0" err="1">
                <a:solidFill>
                  <a:srgbClr val="000090"/>
                </a:solidFill>
                <a:latin typeface="Times New Roman"/>
                <a:cs typeface="Times New Roman"/>
              </a:rPr>
              <a:t>TeV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rgbClr val="000090"/>
                </a:solidFill>
                <a:latin typeface="Times New Roman"/>
                <a:cs typeface="Times New Roman"/>
              </a:rPr>
              <a:t>pp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 reference data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to </a:t>
            </a:r>
            <a:r>
              <a:rPr lang="en-US" sz="1600" dirty="0">
                <a:solidFill>
                  <a:srgbClr val="000090"/>
                </a:solidFill>
                <a:latin typeface="Times New Roman"/>
                <a:cs typeface="Times New Roman"/>
              </a:rPr>
              <a:t>increase </a:t>
            </a:r>
            <a:r>
              <a:rPr lang="en-US" sz="1600" dirty="0" err="1">
                <a:solidFill>
                  <a:srgbClr val="000090"/>
                </a:solidFill>
                <a:latin typeface="Times New Roman"/>
                <a:cs typeface="Times New Roman"/>
              </a:rPr>
              <a:t>R</a:t>
            </a:r>
            <a:r>
              <a:rPr lang="en-US" sz="1600" baseline="-25000" dirty="0" err="1">
                <a:solidFill>
                  <a:srgbClr val="000090"/>
                </a:solidFill>
                <a:latin typeface="Times New Roman"/>
                <a:cs typeface="Times New Roman"/>
              </a:rPr>
              <a:t>pPb</a:t>
            </a:r>
            <a:r>
              <a:rPr lang="en-US" sz="1600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precision</a:t>
            </a:r>
            <a:endParaRPr lang="en-US" sz="1600" baseline="-250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75343" y="5942823"/>
            <a:ext cx="4950296" cy="33855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 2-4 particles correlation analysis extended to 6-8</a:t>
            </a:r>
          </a:p>
        </p:txBody>
      </p:sp>
      <p:pic>
        <p:nvPicPr>
          <p:cNvPr id="3" name="Immagine 2" descr="fig_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811" y="2420888"/>
            <a:ext cx="1966437" cy="218587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Immagine 4" descr="Figure_0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552" y="2420888"/>
            <a:ext cx="2276952" cy="2185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844825"/>
            <a:ext cx="8712968" cy="38164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/>
                </a:solidFill>
              </a:rPr>
              <a:t>LS1 activities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9000"/>
                  </a:srgbClr>
                </a:solidFill>
              </a:rPr>
              <a:t>Sub-system status report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4F6228">
                    <a:alpha val="28000"/>
                  </a:srgbClr>
                </a:solidFill>
              </a:rPr>
              <a:t>DAQ-Offline-Computing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9000"/>
                  </a:srgbClr>
                </a:solidFill>
              </a:rPr>
              <a:t>Physics highlights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4F6228">
                    <a:alpha val="29000"/>
                  </a:srgbClr>
                </a:solidFill>
              </a:rPr>
              <a:t>Conclusion</a:t>
            </a:r>
            <a:endParaRPr lang="en-US" dirty="0">
              <a:solidFill>
                <a:srgbClr val="4F6228">
                  <a:alpha val="29000"/>
                </a:srgbClr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70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94643" y="-27384"/>
            <a:ext cx="7425829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More data analysis results</a:t>
            </a:r>
            <a:endParaRPr lang="en-GB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365746"/>
            <a:ext cx="8712968" cy="5375622"/>
          </a:xfrm>
          <a:solidFill>
            <a:srgbClr val="FFFFFF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>
                <a:solidFill>
                  <a:srgbClr val="FF0000"/>
                </a:solidFill>
              </a:rPr>
              <a:t>Since LHCC March 5th </a:t>
            </a:r>
          </a:p>
          <a:p>
            <a:r>
              <a:rPr lang="en-US" sz="1400" dirty="0" smtClean="0"/>
              <a:t>EXO-12-030 - Search for LQ with </a:t>
            </a:r>
            <a:r>
              <a:rPr lang="en-US" sz="1400" dirty="0" err="1" smtClean="0"/>
              <a:t>top+tau</a:t>
            </a:r>
            <a:r>
              <a:rPr lang="en-US" sz="1400" dirty="0" smtClean="0"/>
              <a:t> pairs</a:t>
            </a:r>
          </a:p>
          <a:p>
            <a:r>
              <a:rPr lang="en-US" sz="1400" dirty="0" smtClean="0"/>
              <a:t>FSQ-13-003 - </a:t>
            </a:r>
            <a:r>
              <a:rPr lang="en-US" sz="1400" dirty="0" err="1" smtClean="0"/>
              <a:t>Drell</a:t>
            </a:r>
            <a:r>
              <a:rPr lang="en-US" sz="1400" dirty="0" smtClean="0"/>
              <a:t>-Yan </a:t>
            </a:r>
            <a:r>
              <a:rPr lang="en-US" sz="1400" dirty="0" err="1" smtClean="0"/>
              <a:t>pT</a:t>
            </a:r>
            <a:r>
              <a:rPr lang="en-US" sz="1400" dirty="0" smtClean="0"/>
              <a:t> distributions at low and high mass </a:t>
            </a:r>
          </a:p>
          <a:p>
            <a:r>
              <a:rPr lang="en-US" sz="1400" dirty="0" smtClean="0"/>
              <a:t>HIG-14-003 - H -&gt; gamma gamma with </a:t>
            </a:r>
            <a:r>
              <a:rPr lang="en-US" sz="1400" dirty="0" err="1" smtClean="0"/>
              <a:t>Dalitz</a:t>
            </a:r>
            <a:r>
              <a:rPr lang="en-US" sz="1400" dirty="0" smtClean="0"/>
              <a:t> decays </a:t>
            </a:r>
          </a:p>
          <a:p>
            <a:r>
              <a:rPr lang="en-US" sz="1400" dirty="0" smtClean="0"/>
              <a:t>HIG-14-001 - </a:t>
            </a:r>
            <a:r>
              <a:rPr lang="en-US" sz="1400" dirty="0" err="1" smtClean="0"/>
              <a:t>tHq</a:t>
            </a:r>
            <a:r>
              <a:rPr lang="en-US" sz="1400" dirty="0" smtClean="0"/>
              <a:t>, H -&gt; gamma gamma </a:t>
            </a:r>
          </a:p>
          <a:p>
            <a:r>
              <a:rPr lang="en-US" sz="1400" dirty="0" smtClean="0"/>
              <a:t>TOP-14-006 - LHC Top charge asymmetry combination </a:t>
            </a:r>
          </a:p>
          <a:p>
            <a:r>
              <a:rPr lang="en-US" sz="1400" dirty="0" smtClean="0"/>
              <a:t>SUS-13-018 - Search for direct </a:t>
            </a:r>
            <a:r>
              <a:rPr lang="en-US" sz="1400" dirty="0" err="1" smtClean="0"/>
              <a:t>Sbottom</a:t>
            </a:r>
            <a:r>
              <a:rPr lang="en-US" sz="1400" dirty="0" smtClean="0"/>
              <a:t> production </a:t>
            </a:r>
          </a:p>
          <a:p>
            <a:r>
              <a:rPr lang="en-US" sz="1400" dirty="0" smtClean="0"/>
              <a:t>TOP-13-014 - Top Mass World Combination </a:t>
            </a:r>
          </a:p>
          <a:p>
            <a:r>
              <a:rPr lang="en-US" sz="1400" dirty="0" smtClean="0"/>
              <a:t>TOP-14-001 - Top mass in </a:t>
            </a:r>
            <a:r>
              <a:rPr lang="en-US" sz="1400" dirty="0" err="1" smtClean="0"/>
              <a:t>lepton+jets</a:t>
            </a:r>
            <a:r>
              <a:rPr lang="en-US" sz="1400" dirty="0" smtClean="0"/>
              <a:t> (</a:t>
            </a:r>
            <a:r>
              <a:rPr lang="en-US" sz="1400" dirty="0" err="1" smtClean="0"/>
              <a:t>e,mu</a:t>
            </a:r>
            <a:r>
              <a:rPr lang="en-US" sz="1400" dirty="0" smtClean="0"/>
              <a:t>)  </a:t>
            </a:r>
          </a:p>
          <a:p>
            <a:r>
              <a:rPr lang="en-US" sz="1400" dirty="0" smtClean="0"/>
              <a:t>SUS -13 020 - </a:t>
            </a:r>
            <a:r>
              <a:rPr lang="en-US" sz="1400" dirty="0" err="1" smtClean="0"/>
              <a:t>pMSSM</a:t>
            </a:r>
            <a:r>
              <a:rPr lang="en-US" sz="1400" dirty="0" smtClean="0"/>
              <a:t> interpretation 8TeV  </a:t>
            </a:r>
          </a:p>
          <a:p>
            <a:r>
              <a:rPr lang="en-US" sz="1400" dirty="0" smtClean="0"/>
              <a:t>HIG-14-002 - Width measurement from off-shell production in H-&gt;ZZ S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FF0000"/>
                </a:solidFill>
              </a:rPr>
              <a:t>Since </a:t>
            </a:r>
            <a:r>
              <a:rPr lang="en-US" sz="1400" b="1" dirty="0" err="1" smtClean="0">
                <a:solidFill>
                  <a:srgbClr val="FF0000"/>
                </a:solidFill>
              </a:rPr>
              <a:t>Moriond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400" dirty="0" smtClean="0"/>
              <a:t>HIG-13-032 - H-&gt;</a:t>
            </a:r>
            <a:r>
              <a:rPr lang="en-US" sz="1400" dirty="0" err="1" smtClean="0"/>
              <a:t>hh</a:t>
            </a:r>
            <a:r>
              <a:rPr lang="en-US" sz="1400" dirty="0" smtClean="0"/>
              <a:t>-&gt;2gammagamma 2b </a:t>
            </a:r>
          </a:p>
          <a:p>
            <a:r>
              <a:rPr lang="en-US" sz="1400" dirty="0" smtClean="0"/>
              <a:t>GEN-14-001 - Underlying Event Tunes and Double Parton Scattering </a:t>
            </a:r>
          </a:p>
          <a:p>
            <a:r>
              <a:rPr lang="en-US" sz="1400" dirty="0" smtClean="0"/>
              <a:t>TOP-14-003 - Search for anomalous single top + photon production (FCNC) </a:t>
            </a:r>
          </a:p>
          <a:p>
            <a:r>
              <a:rPr lang="en-US" sz="1400" dirty="0" smtClean="0"/>
              <a:t>TOP-14-007 - Limits on anomalous couplings and FCNC in t-channel single top </a:t>
            </a:r>
          </a:p>
          <a:p>
            <a:r>
              <a:rPr lang="en-US" sz="1400" dirty="0" smtClean="0"/>
              <a:t>B2G-13-004 - Search for Dark Matter production in association with top quark pairs </a:t>
            </a:r>
          </a:p>
          <a:p>
            <a:r>
              <a:rPr lang="en-US" sz="1400" dirty="0" smtClean="0"/>
              <a:t>EXO-12-047 - </a:t>
            </a:r>
            <a:r>
              <a:rPr lang="en-US" sz="1400" dirty="0" err="1" smtClean="0"/>
              <a:t>Monophoton</a:t>
            </a:r>
            <a:r>
              <a:rPr lang="en-US" sz="1400" dirty="0" smtClean="0"/>
              <a:t> search </a:t>
            </a:r>
          </a:p>
          <a:p>
            <a:r>
              <a:rPr lang="en-US" sz="1400" dirty="0" smtClean="0"/>
              <a:t>SMP-13-013 - Measurement of Z production as function of </a:t>
            </a:r>
            <a:r>
              <a:rPr lang="en-US" sz="1400" dirty="0" err="1" smtClean="0"/>
              <a:t>pT</a:t>
            </a:r>
            <a:r>
              <a:rPr lang="en-US" sz="1400" dirty="0" smtClean="0"/>
              <a:t>, Y</a:t>
            </a:r>
          </a:p>
          <a:p>
            <a:r>
              <a:rPr lang="en-US" sz="1400" dirty="0" smtClean="0"/>
              <a:t>QCD-11-006 - Studies of </a:t>
            </a:r>
            <a:r>
              <a:rPr lang="en-US" sz="1400" dirty="0" err="1" smtClean="0"/>
              <a:t>Multijet</a:t>
            </a:r>
            <a:r>
              <a:rPr lang="en-US" sz="1400" dirty="0" smtClean="0"/>
              <a:t> Events at 7 </a:t>
            </a:r>
            <a:r>
              <a:rPr lang="en-US" sz="1400" dirty="0" err="1" smtClean="0"/>
              <a:t>TeV</a:t>
            </a:r>
            <a:endParaRPr lang="en-US" sz="1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t-IT" smtClean="0"/>
              <a:pPr lvl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08362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712968" cy="51845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Maintenance and repair of the present system is proceeding very well.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Set of global and cosmic runs foreseen in 2014 to prepare the community for RUN2.</a:t>
            </a:r>
          </a:p>
          <a:p>
            <a:r>
              <a:rPr lang="en-US" dirty="0" smtClean="0"/>
              <a:t>Muon upgrade (CSC and RPC) have been completed in time and within budget.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Many improvements on-going in the reconstruction and online software.</a:t>
            </a:r>
          </a:p>
          <a:p>
            <a:r>
              <a:rPr lang="en-US" dirty="0" smtClean="0"/>
              <a:t>DAQ upgrade (DAQ2) progressing on schedule.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Trigger for 2015 on schedule.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309 papers published.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lot of new results in the physics analyses.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Not covered here: preparation of Technical Proposal for </a:t>
            </a: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hase II in full swing.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t-IT" smtClean="0"/>
              <a:pPr lvl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84955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/>
                <a:cs typeface="Calibri"/>
              </a:rPr>
              <a:t>24 &amp; 25 May  - general </a:t>
            </a:r>
            <a:r>
              <a:rPr lang="en-US" dirty="0" smtClean="0">
                <a:latin typeface="Calibri"/>
                <a:cs typeface="Calibri"/>
              </a:rPr>
              <a:t>public</a:t>
            </a:r>
            <a:r>
              <a:rPr lang="en-US" dirty="0">
                <a:latin typeface="Calibri"/>
                <a:cs typeface="Calibri"/>
              </a:rPr>
              <a:t/>
            </a:r>
            <a:br>
              <a:rPr lang="en-US" dirty="0">
                <a:latin typeface="Calibri"/>
                <a:cs typeface="Calibri"/>
              </a:rPr>
            </a:br>
            <a:r>
              <a:rPr lang="en-US" dirty="0" smtClean="0">
                <a:latin typeface="Calibri"/>
                <a:cs typeface="Calibri"/>
              </a:rPr>
              <a:t>4536 </a:t>
            </a:r>
            <a:r>
              <a:rPr lang="en-US" dirty="0">
                <a:latin typeface="Calibri"/>
                <a:cs typeface="Calibri"/>
              </a:rPr>
              <a:t>visitors: 300 people/h visiting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6" y="1195617"/>
            <a:ext cx="4795421" cy="289933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76" y="3711323"/>
            <a:ext cx="4878198" cy="266091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224136"/>
            <a:ext cx="4253226" cy="3356992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6974" y="4039781"/>
            <a:ext cx="4169096" cy="2341547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2351753"/>
            <a:ext cx="2956318" cy="3957567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528" y="1196752"/>
            <a:ext cx="4355976" cy="289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71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charset="0"/>
                <a:ea typeface="MS PGothic" charset="0"/>
              </a:rPr>
              <a:t>New CMS building at P5: </a:t>
            </a:r>
            <a:r>
              <a:rPr lang="en-US" sz="3200" dirty="0">
                <a:latin typeface="Times New Roman" charset="0"/>
                <a:ea typeface="MS PGothic" charset="0"/>
              </a:rPr>
              <a:t>inaugurated 24 May</a:t>
            </a:r>
            <a:endParaRPr lang="it-IT" sz="32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8" name="Immagine 7" descr="201405-111_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95386"/>
            <a:ext cx="4243536" cy="2824604"/>
          </a:xfrm>
          <a:prstGeom prst="rect">
            <a:avLst/>
          </a:prstGeom>
        </p:spPr>
      </p:pic>
      <p:pic>
        <p:nvPicPr>
          <p:cNvPr id="9" name="Immagine 8" descr="201405-111_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308" y="1395386"/>
            <a:ext cx="2438400" cy="3657600"/>
          </a:xfrm>
          <a:prstGeom prst="rect">
            <a:avLst/>
          </a:prstGeom>
        </p:spPr>
      </p:pic>
      <p:pic>
        <p:nvPicPr>
          <p:cNvPr id="10" name="Immagine 9" descr="201405-111_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480531"/>
            <a:ext cx="4320480" cy="28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58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51520" y="6309320"/>
            <a:ext cx="6203032" cy="365125"/>
          </a:xfrm>
        </p:spPr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93596" y="6309320"/>
            <a:ext cx="586408" cy="365125"/>
          </a:xfrm>
        </p:spPr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2051720" y="2852936"/>
            <a:ext cx="47951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Thanks a lot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56600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Backup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51520" y="6309320"/>
            <a:ext cx="6203032" cy="365125"/>
          </a:xfrm>
        </p:spPr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93596" y="6309320"/>
            <a:ext cx="586408" cy="365125"/>
          </a:xfrm>
        </p:spPr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84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 Analyses for Quark Matter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190350"/>
              </p:ext>
            </p:extLst>
          </p:nvPr>
        </p:nvGraphicFramePr>
        <p:xfrm>
          <a:off x="282236" y="1468434"/>
          <a:ext cx="8625831" cy="4820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04173"/>
                <a:gridCol w="592165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Analysis Entry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Description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HIN-12-007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Psi(2s)/Psi(1s)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PbPb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w/ updated 2013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reference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HIN-13-007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W boson x-section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and charge asymmetry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HIN-14-001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Jet x-section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and nuclear modification factor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HIN-14-002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Long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-range (ridge) correlations with K</a:t>
                      </a:r>
                      <a:r>
                        <a:rPr lang="en-US" sz="1600" baseline="3000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lang="en-US" sz="1600" baseline="-2500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and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Λ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in high multiplicity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HIN-14-003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Z boson x-section and forward-to-backward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ratio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HIN-14-004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Exclusive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B meson x-section and nuclear modification factor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Multiparticle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correlations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PbPb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and high multiplicity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b-jet x-section and nuclear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modification factor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pPb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 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Eta dependence of long-range (ridge) correlations in </a:t>
                      </a:r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pPb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Jet-track correlations (missing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600" baseline="-25000" dirty="0" err="1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) in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PbPb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Flow factorization breaking in </a:t>
                      </a:r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pPb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and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PbPb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HIN-14-013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Calibri"/>
                          <a:cs typeface="Calibri"/>
                        </a:rPr>
                        <a:t>Bose-</a:t>
                      </a:r>
                      <a:r>
                        <a:rPr lang="en-US" sz="1600" dirty="0" err="1" smtClean="0">
                          <a:latin typeface="Calibri"/>
                          <a:cs typeface="Calibri"/>
                        </a:rPr>
                        <a:t>Einsten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correlations w/ identified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pions</a:t>
                      </a:r>
                      <a:r>
                        <a:rPr lang="en-US" sz="1600" baseline="0" dirty="0" smtClean="0">
                          <a:latin typeface="Calibri"/>
                          <a:cs typeface="Calibri"/>
                        </a:rPr>
                        <a:t> and </a:t>
                      </a:r>
                      <a:r>
                        <a:rPr lang="en-US" sz="1600" baseline="0" dirty="0" err="1" smtClean="0">
                          <a:latin typeface="Calibri"/>
                          <a:cs typeface="Calibri"/>
                        </a:rPr>
                        <a:t>kaons</a:t>
                      </a:r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2236" y="6330182"/>
            <a:ext cx="7432581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l" rtl="0" latinLnBrk="1" hangingPunct="0"/>
            <a:r>
              <a:rPr lang="en-US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https://</a:t>
            </a:r>
            <a:r>
              <a:rPr lang="en-US" sz="20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twiki.cern.ch</a:t>
            </a:r>
            <a:r>
              <a:rPr lang="en-US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/</a:t>
            </a:r>
            <a:r>
              <a:rPr lang="en-US" sz="20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twiki</a:t>
            </a:r>
            <a:r>
              <a:rPr lang="en-US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/bin/view/</a:t>
            </a:r>
            <a:r>
              <a:rPr lang="en-US" sz="20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CMSPublic</a:t>
            </a:r>
            <a:r>
              <a:rPr lang="en-US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/</a:t>
            </a:r>
            <a:r>
              <a:rPr lang="en-US" sz="20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/>
              </a:rPr>
              <a:t>PhysicsResultsHIN</a:t>
            </a:r>
            <a:endParaRPr kumimoji="0" lang="en-US" sz="2000" b="0" i="0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sym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t-IT" smtClean="0"/>
              <a:pPr lvl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25362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Coordination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6868"/>
            <a:ext cx="6368008" cy="2159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Many changes in the object reconstruction at HLT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Goals: reduce CPU time, particularly in tracking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improve resolution to allow tighter thresholds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Improve efficiencies</a:t>
            </a:r>
          </a:p>
        </p:txBody>
      </p:sp>
      <p:pic>
        <p:nvPicPr>
          <p:cNvPr id="11" name="Picture 10" descr="timeVSp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891213"/>
            <a:ext cx="3965176" cy="3562123"/>
          </a:xfrm>
          <a:prstGeom prst="rect">
            <a:avLst/>
          </a:prstGeom>
        </p:spPr>
      </p:pic>
      <p:pic>
        <p:nvPicPr>
          <p:cNvPr id="18" name="Picture 17" descr="Screen Shot 2014-05-27 at 00.16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3717090" cy="3302000"/>
          </a:xfrm>
          <a:prstGeom prst="rect">
            <a:avLst/>
          </a:prstGeom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2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25 at 9.40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1268760"/>
            <a:ext cx="3797300" cy="27150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643" y="-27384"/>
            <a:ext cx="7749357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2015 Intermediate </a:t>
            </a:r>
            <a:r>
              <a:rPr lang="en-US" sz="3600" dirty="0" err="1" smtClean="0"/>
              <a:t>Calo</a:t>
            </a:r>
            <a:r>
              <a:rPr lang="en-US" sz="3600" dirty="0" smtClean="0"/>
              <a:t> Trigger Upgrade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Connection of legacy trigger </a:t>
            </a:r>
            <a:br>
              <a:rPr lang="en-US" dirty="0" smtClean="0"/>
            </a:br>
            <a:r>
              <a:rPr lang="en-US" dirty="0" smtClean="0"/>
              <a:t>from</a:t>
            </a:r>
            <a:r>
              <a:rPr lang="en-US" dirty="0"/>
              <a:t> </a:t>
            </a:r>
            <a:r>
              <a:rPr lang="en-US" dirty="0" smtClean="0"/>
              <a:t>Regional </a:t>
            </a:r>
            <a:r>
              <a:rPr lang="en-US" dirty="0" err="1" smtClean="0"/>
              <a:t>Calo</a:t>
            </a:r>
            <a:r>
              <a:rPr lang="en-US" dirty="0" smtClean="0"/>
              <a:t> Trigger</a:t>
            </a:r>
            <a:br>
              <a:rPr lang="en-US" dirty="0" smtClean="0"/>
            </a:br>
            <a:r>
              <a:rPr lang="en-US" dirty="0" smtClean="0"/>
              <a:t>to new </a:t>
            </a:r>
            <a:r>
              <a:rPr lang="en-US" dirty="0" err="1" smtClean="0"/>
              <a:t>uTCA</a:t>
            </a:r>
            <a:r>
              <a:rPr lang="en-US" dirty="0" smtClean="0"/>
              <a:t> Layer-2 processors </a:t>
            </a:r>
            <a:br>
              <a:rPr lang="en-US" dirty="0" smtClean="0"/>
            </a:b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jets, EG, </a:t>
            </a:r>
            <a:r>
              <a:rPr lang="en-US" dirty="0" err="1" smtClean="0"/>
              <a:t>taus</a:t>
            </a:r>
            <a:r>
              <a:rPr lang="en-US" dirty="0" smtClean="0"/>
              <a:t>, and energy </a:t>
            </a:r>
            <a:br>
              <a:rPr lang="en-US" dirty="0" smtClean="0"/>
            </a:br>
            <a:r>
              <a:rPr lang="en-US" dirty="0" smtClean="0"/>
              <a:t>sums</a:t>
            </a:r>
            <a:r>
              <a:rPr lang="en-US" dirty="0"/>
              <a:t> </a:t>
            </a:r>
            <a:r>
              <a:rPr lang="en-US" dirty="0" smtClean="0"/>
              <a:t>via ORSC optical interface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 smtClean="0"/>
              <a:t>Met key milestone this month on testing the ORSC </a:t>
            </a:r>
            <a:r>
              <a:rPr lang="en-US" dirty="0"/>
              <a:t>optical link interface </a:t>
            </a:r>
            <a:r>
              <a:rPr lang="en-US" dirty="0" smtClean="0"/>
              <a:t>to </a:t>
            </a:r>
            <a:r>
              <a:rPr lang="en-US" dirty="0"/>
              <a:t>the MP7 </a:t>
            </a:r>
            <a:r>
              <a:rPr lang="en-US" dirty="0" smtClean="0"/>
              <a:t>layer-2 processor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10 </a:t>
            </a:r>
            <a:r>
              <a:rPr lang="en-US" dirty="0" err="1"/>
              <a:t>Gbps</a:t>
            </a:r>
            <a:r>
              <a:rPr lang="en-US" dirty="0"/>
              <a:t> asynchronous link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50 hour communication test of 2 ORSCs to one MP7 (full calorimeter input) at 10 </a:t>
            </a:r>
            <a:r>
              <a:rPr lang="en-US" dirty="0" err="1" smtClean="0"/>
              <a:t>Gbps</a:t>
            </a:r>
            <a:r>
              <a:rPr lang="en-US" dirty="0" smtClean="0"/>
              <a:t> </a:t>
            </a:r>
            <a:r>
              <a:rPr lang="en-US" dirty="0" err="1" smtClean="0"/>
              <a:t>asynch</a:t>
            </a:r>
            <a:r>
              <a:rPr lang="en-US" dirty="0" smtClean="0"/>
              <a:t>. with no errors and with data aligned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14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Coordination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255236" y="6356350"/>
            <a:ext cx="586408" cy="365125"/>
          </a:xfrm>
        </p:spPr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1"/>
          <a:stretch>
            <a:fillRect/>
          </a:stretch>
        </p:blipFill>
        <p:spPr bwMode="auto">
          <a:xfrm>
            <a:off x="1402756" y="2315527"/>
            <a:ext cx="3529284" cy="2290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-21283" y="1287810"/>
            <a:ext cx="529962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dirty="0"/>
              <a:t>Currently configuring for </a:t>
            </a:r>
            <a:r>
              <a:rPr lang="en-US" b="1" dirty="0" smtClean="0">
                <a:solidFill>
                  <a:srgbClr val="0000FF"/>
                </a:solidFill>
              </a:rPr>
              <a:t>beam-pipe </a:t>
            </a:r>
            <a:r>
              <a:rPr lang="en-US" b="1" dirty="0">
                <a:solidFill>
                  <a:srgbClr val="0000FF"/>
                </a:solidFill>
              </a:rPr>
              <a:t>installation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>
                <a:solidFill>
                  <a:srgbClr val="FF0000"/>
                </a:solidFill>
              </a:rPr>
              <a:t>central </a:t>
            </a:r>
            <a:r>
              <a:rPr lang="en-US" dirty="0" smtClean="0">
                <a:solidFill>
                  <a:srgbClr val="FF0000"/>
                </a:solidFill>
              </a:rPr>
              <a:t>beam-pipe </a:t>
            </a:r>
            <a:r>
              <a:rPr lang="en-US" dirty="0">
                <a:solidFill>
                  <a:srgbClr val="FF0000"/>
                </a:solidFill>
              </a:rPr>
              <a:t>installation </a:t>
            </a:r>
            <a:r>
              <a:rPr lang="en-US" sz="1800" dirty="0" smtClean="0"/>
              <a:t>(45mm </a:t>
            </a:r>
            <a:r>
              <a:rPr lang="en-US" sz="1800" dirty="0"/>
              <a:t>outer </a:t>
            </a:r>
            <a:endParaRPr lang="en-US" sz="1800" dirty="0" smtClean="0"/>
          </a:p>
          <a:p>
            <a:pPr eaLnBrk="1" hangingPunct="1"/>
            <a:r>
              <a:rPr lang="en-US" sz="1800" dirty="0"/>
              <a:t>d</a:t>
            </a:r>
            <a:r>
              <a:rPr lang="en-US" sz="1800" dirty="0" smtClean="0"/>
              <a:t>iameter)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starts </a:t>
            </a:r>
            <a:r>
              <a:rPr lang="en-US" dirty="0">
                <a:solidFill>
                  <a:srgbClr val="FF0000"/>
                </a:solidFill>
              </a:rPr>
              <a:t>next </a:t>
            </a:r>
            <a:r>
              <a:rPr lang="en-US" dirty="0" smtClean="0">
                <a:solidFill>
                  <a:srgbClr val="FF0000"/>
                </a:solidFill>
              </a:rPr>
              <a:t>week followed by pixel 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Installation.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r>
              <a:rPr lang="en-US" dirty="0"/>
              <a:t>	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244" y="1344960"/>
            <a:ext cx="1905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244" y="2792760"/>
            <a:ext cx="19050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244" y="4164360"/>
            <a:ext cx="19050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7666732" y="1630710"/>
            <a:ext cx="129775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FF"/>
                </a:solidFill>
              </a:rPr>
              <a:t>Bake-out</a:t>
            </a:r>
            <a:endParaRPr lang="en-US" sz="1600" dirty="0">
              <a:solidFill>
                <a:srgbClr val="0000FF"/>
              </a:solidFill>
            </a:endParaRP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July-Aug </a:t>
            </a:r>
          </a:p>
          <a:p>
            <a:pPr eaLnBrk="1" hangingPunct="1"/>
            <a:endParaRPr lang="en-US" sz="1600" dirty="0">
              <a:solidFill>
                <a:srgbClr val="0000FF"/>
              </a:solidFill>
            </a:endParaRPr>
          </a:p>
          <a:p>
            <a:pPr eaLnBrk="1" hangingPunct="1"/>
            <a:endParaRPr lang="en-US" sz="1600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</a:rPr>
              <a:t>Install </a:t>
            </a:r>
            <a:r>
              <a:rPr lang="en-US" sz="1600" dirty="0">
                <a:solidFill>
                  <a:srgbClr val="0000FF"/>
                </a:solidFill>
              </a:rPr>
              <a:t>pixel </a:t>
            </a: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(</a:t>
            </a:r>
            <a:r>
              <a:rPr lang="en-US" sz="1600" dirty="0" err="1">
                <a:solidFill>
                  <a:srgbClr val="0000FF"/>
                </a:solidFill>
              </a:rPr>
              <a:t>barrel+forward</a:t>
            </a:r>
            <a:r>
              <a:rPr lang="en-US" sz="1600" dirty="0">
                <a:solidFill>
                  <a:srgbClr val="0000FF"/>
                </a:solidFill>
              </a:rPr>
              <a:t>)</a:t>
            </a: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BCM+PLT</a:t>
            </a: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Aug-Sep</a:t>
            </a:r>
          </a:p>
          <a:p>
            <a:pPr eaLnBrk="1" hangingPunct="1"/>
            <a:endParaRPr lang="en-US" sz="1600" dirty="0">
              <a:solidFill>
                <a:srgbClr val="0000FF"/>
              </a:solidFill>
            </a:endParaRP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Closed for</a:t>
            </a: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magnet test</a:t>
            </a: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&amp; CRAFT</a:t>
            </a:r>
          </a:p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Oct-Nov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5671244" y="5535960"/>
            <a:ext cx="33193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Keep contingency </a:t>
            </a:r>
            <a:r>
              <a:rPr lang="en-US" sz="1800" dirty="0"/>
              <a:t>for re-opening</a:t>
            </a:r>
          </a:p>
          <a:p>
            <a:pPr eaLnBrk="1" hangingPunct="1"/>
            <a:r>
              <a:rPr lang="en-US" sz="1800" dirty="0" smtClean="0"/>
              <a:t>beam-pipe </a:t>
            </a:r>
            <a:r>
              <a:rPr lang="en-US" sz="1800" dirty="0"/>
              <a:t>pump-down: </a:t>
            </a:r>
            <a:endParaRPr lang="en-US" sz="1800" dirty="0" smtClean="0"/>
          </a:p>
          <a:p>
            <a:pPr eaLnBrk="1" hangingPunct="1"/>
            <a:r>
              <a:rPr lang="en-US" sz="1800" dirty="0" smtClean="0">
                <a:solidFill>
                  <a:srgbClr val="000090"/>
                </a:solidFill>
              </a:rPr>
              <a:t>Jan 2015 then </a:t>
            </a:r>
            <a:r>
              <a:rPr lang="en-US" sz="1800" dirty="0">
                <a:solidFill>
                  <a:srgbClr val="000090"/>
                </a:solidFill>
              </a:rPr>
              <a:t>ready for physics</a:t>
            </a:r>
          </a:p>
        </p:txBody>
      </p:sp>
      <p:cxnSp>
        <p:nvCxnSpPr>
          <p:cNvPr id="14" name="Straight Connector 8"/>
          <p:cNvCxnSpPr/>
          <p:nvPr/>
        </p:nvCxnSpPr>
        <p:spPr>
          <a:xfrm>
            <a:off x="5581004" y="1268760"/>
            <a:ext cx="0" cy="4953000"/>
          </a:xfrm>
          <a:prstGeom prst="line">
            <a:avLst/>
          </a:prstGeom>
          <a:ln w="349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WP_20140312_09_51_02_Pr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94"/>
          <a:stretch>
            <a:fillRect/>
          </a:stretch>
        </p:blipFill>
        <p:spPr bwMode="auto">
          <a:xfrm rot="16200000">
            <a:off x="2340489" y="3789777"/>
            <a:ext cx="1653818" cy="35292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028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LS1 winding 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 sample of what still needs to be </a:t>
            </a:r>
            <a:r>
              <a:rPr lang="en-US" i="1" dirty="0" smtClean="0"/>
              <a:t>deployed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DAQ2 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Trigger Control and Distribution System (TCDS)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L1 trigger improvements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Forward HCAL back-end electronics</a:t>
            </a:r>
          </a:p>
          <a:p>
            <a:pPr lvl="1"/>
            <a:r>
              <a:rPr lang="en-US" dirty="0" err="1" smtClean="0">
                <a:solidFill>
                  <a:srgbClr val="0033CC"/>
                </a:solidFill>
              </a:rPr>
              <a:t>Lumi</a:t>
            </a:r>
            <a:r>
              <a:rPr lang="en-US" dirty="0" smtClean="0">
                <a:solidFill>
                  <a:srgbClr val="0033CC"/>
                </a:solidFill>
              </a:rPr>
              <a:t> DAQ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1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4-01-17 at 11.35.58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8" t="33254" r="-1048"/>
          <a:stretch/>
        </p:blipFill>
        <p:spPr>
          <a:xfrm>
            <a:off x="387928" y="2137544"/>
            <a:ext cx="8164946" cy="4027760"/>
          </a:xfrm>
        </p:spPr>
      </p:pic>
      <p:grpSp>
        <p:nvGrpSpPr>
          <p:cNvPr id="6" name="Group 5"/>
          <p:cNvGrpSpPr/>
          <p:nvPr/>
        </p:nvGrpSpPr>
        <p:grpSpPr>
          <a:xfrm>
            <a:off x="504854" y="2671225"/>
            <a:ext cx="7861140" cy="3389338"/>
            <a:chOff x="504854" y="3175281"/>
            <a:chExt cx="7861140" cy="3389338"/>
          </a:xfrm>
        </p:grpSpPr>
        <p:sp>
          <p:nvSpPr>
            <p:cNvPr id="10" name="TextBox 9"/>
            <p:cNvSpPr txBox="1"/>
            <p:nvPr/>
          </p:nvSpPr>
          <p:spPr>
            <a:xfrm>
              <a:off x="5286576" y="3188375"/>
              <a:ext cx="811782" cy="20950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40595" y="4145947"/>
              <a:ext cx="811782" cy="20950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65556" y="5893027"/>
              <a:ext cx="811782" cy="20950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53404" y="3227657"/>
              <a:ext cx="768848" cy="220670"/>
            </a:xfrm>
            <a:prstGeom prst="rect">
              <a:avLst/>
            </a:prstGeom>
            <a:solidFill>
              <a:srgbClr val="CC616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4854" y="3445526"/>
              <a:ext cx="1917398" cy="896832"/>
            </a:xfrm>
            <a:prstGeom prst="rect">
              <a:avLst/>
            </a:prstGeom>
            <a:solidFill>
              <a:srgbClr val="CC616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22280" y="3204687"/>
              <a:ext cx="1917398" cy="1169551"/>
            </a:xfrm>
            <a:prstGeom prst="rect">
              <a:avLst/>
            </a:prstGeom>
            <a:solidFill>
              <a:srgbClr val="CC616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  <a:p>
              <a:endParaRPr lang="en-US" sz="1400" dirty="0" smtClean="0"/>
            </a:p>
            <a:p>
              <a:endParaRPr lang="en-US" sz="1400" dirty="0"/>
            </a:p>
            <a:p>
              <a:endParaRPr lang="en-US" sz="1400" dirty="0" smtClean="0"/>
            </a:p>
            <a:p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46175" y="3175281"/>
              <a:ext cx="243496" cy="220670"/>
            </a:xfrm>
            <a:prstGeom prst="rect">
              <a:avLst/>
            </a:prstGeom>
            <a:solidFill>
              <a:srgbClr val="CC616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58875" y="6133270"/>
              <a:ext cx="1333026" cy="221844"/>
            </a:xfrm>
            <a:prstGeom prst="rect">
              <a:avLst/>
            </a:prstGeom>
            <a:solidFill>
              <a:srgbClr val="0080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89670" y="3679290"/>
              <a:ext cx="808687" cy="20950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89670" y="4164733"/>
              <a:ext cx="587255" cy="17762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895049" y="3227658"/>
              <a:ext cx="257328" cy="168294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790678" y="5189317"/>
              <a:ext cx="1575316" cy="248211"/>
            </a:xfrm>
            <a:prstGeom prst="rect">
              <a:avLst/>
            </a:prstGeom>
            <a:solidFill>
              <a:srgbClr val="0080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54815" y="5412007"/>
              <a:ext cx="1558260" cy="209505"/>
            </a:xfrm>
            <a:prstGeom prst="rect">
              <a:avLst/>
            </a:prstGeom>
            <a:solidFill>
              <a:srgbClr val="0080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23835" y="6355114"/>
              <a:ext cx="302165" cy="209505"/>
            </a:xfrm>
            <a:prstGeom prst="rect">
              <a:avLst/>
            </a:prstGeom>
            <a:solidFill>
              <a:srgbClr val="0080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98292" y="6145610"/>
              <a:ext cx="757807" cy="197166"/>
            </a:xfrm>
            <a:prstGeom prst="rect">
              <a:avLst/>
            </a:prstGeom>
            <a:solidFill>
              <a:schemeClr val="accent6">
                <a:lumMod val="75000"/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63979" y="5457351"/>
              <a:ext cx="1827922" cy="209505"/>
            </a:xfrm>
            <a:prstGeom prst="rect">
              <a:avLst/>
            </a:prstGeom>
            <a:solidFill>
              <a:schemeClr val="accent6">
                <a:lumMod val="75000"/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89736" y="5166833"/>
              <a:ext cx="302165" cy="296472"/>
            </a:xfrm>
            <a:prstGeom prst="rect">
              <a:avLst/>
            </a:prstGeom>
            <a:solidFill>
              <a:schemeClr val="accent6">
                <a:lumMod val="75000"/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41697" y="5436049"/>
              <a:ext cx="811782" cy="20950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49501" y="3690382"/>
              <a:ext cx="811782" cy="209505"/>
            </a:xfrm>
            <a:prstGeom prst="rect">
              <a:avLst/>
            </a:prstGeom>
            <a:solidFill>
              <a:srgbClr val="33317B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73504" y="5666901"/>
              <a:ext cx="1303421" cy="209505"/>
            </a:xfrm>
            <a:prstGeom prst="rect">
              <a:avLst/>
            </a:prstGeom>
            <a:solidFill>
              <a:schemeClr val="accent6">
                <a:lumMod val="75000"/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sz="14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65557" y="200834"/>
            <a:ext cx="7598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90"/>
                </a:solidFill>
                <a:latin typeface="Calibri"/>
              </a:rPr>
              <a:t>Global Run</a:t>
            </a:r>
            <a:r>
              <a:rPr lang="en-US" sz="4000" dirty="0">
                <a:solidFill>
                  <a:srgbClr val="000090"/>
                </a:solidFill>
                <a:latin typeface="Calibri"/>
              </a:rPr>
              <a:t> </a:t>
            </a:r>
            <a:r>
              <a:rPr lang="en-US" sz="4000" dirty="0" smtClean="0">
                <a:solidFill>
                  <a:srgbClr val="000090"/>
                </a:solidFill>
                <a:latin typeface="Calibri"/>
              </a:rPr>
              <a:t>tentative schedule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19" y="1196752"/>
            <a:ext cx="4272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Cooling maintenance + DAQ2 installation/commissioning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4" idx="2"/>
          </p:cNvCxnSpPr>
          <p:nvPr/>
        </p:nvCxnSpPr>
        <p:spPr>
          <a:xfrm>
            <a:off x="2387677" y="2027749"/>
            <a:ext cx="34575" cy="537155"/>
          </a:xfrm>
          <a:prstGeom prst="straightConnector1">
            <a:avLst/>
          </a:prstGeom>
          <a:ln w="41275">
            <a:solidFill>
              <a:srgbClr val="FF00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48064" y="1268760"/>
            <a:ext cx="3116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Commissioning runs</a:t>
            </a:r>
            <a:endParaRPr lang="en-GB" dirty="0">
              <a:solidFill>
                <a:srgbClr val="0033CC"/>
              </a:solidFill>
            </a:endParaRPr>
          </a:p>
        </p:txBody>
      </p:sp>
      <p:cxnSp>
        <p:nvCxnSpPr>
          <p:cNvPr id="33" name="Straight Arrow Connector 32"/>
          <p:cNvCxnSpPr>
            <a:stCxn id="12" idx="2"/>
          </p:cNvCxnSpPr>
          <p:nvPr/>
        </p:nvCxnSpPr>
        <p:spPr>
          <a:xfrm flipH="1">
            <a:off x="6089736" y="1730425"/>
            <a:ext cx="616717" cy="834479"/>
          </a:xfrm>
          <a:prstGeom prst="straightConnector1">
            <a:avLst/>
          </a:prstGeom>
          <a:ln w="41275">
            <a:solidFill>
              <a:srgbClr val="0033CC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331640" y="6021288"/>
            <a:ext cx="2956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Cosmic alignment run at B=0T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Arrow Connector 39"/>
          <p:cNvCxnSpPr>
            <a:stCxn id="37" idx="0"/>
            <a:endCxn id="34" idx="1"/>
          </p:cNvCxnSpPr>
          <p:nvPr/>
        </p:nvCxnSpPr>
        <p:spPr>
          <a:xfrm flipV="1">
            <a:off x="2809691" y="5267598"/>
            <a:ext cx="1763813" cy="753690"/>
          </a:xfrm>
          <a:prstGeom prst="straightConnector1">
            <a:avLst/>
          </a:prstGeom>
          <a:ln w="41275">
            <a:solidFill>
              <a:schemeClr val="accent6">
                <a:lumMod val="75000"/>
              </a:schemeClr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148064" y="6021288"/>
            <a:ext cx="2956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Cosmic alignment run at B=3.8T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48" name="Straight Arrow Connector 47"/>
          <p:cNvCxnSpPr>
            <a:stCxn id="46" idx="0"/>
          </p:cNvCxnSpPr>
          <p:nvPr/>
        </p:nvCxnSpPr>
        <p:spPr>
          <a:xfrm flipV="1">
            <a:off x="6626115" y="5162845"/>
            <a:ext cx="164563" cy="858443"/>
          </a:xfrm>
          <a:prstGeom prst="straightConnector1">
            <a:avLst/>
          </a:prstGeom>
          <a:ln w="41275">
            <a:solidFill>
              <a:srgbClr val="00B05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2" idx="2"/>
          </p:cNvCxnSpPr>
          <p:nvPr/>
        </p:nvCxnSpPr>
        <p:spPr>
          <a:xfrm>
            <a:off x="6706453" y="1730425"/>
            <a:ext cx="871883" cy="979127"/>
          </a:xfrm>
          <a:prstGeom prst="straightConnector1">
            <a:avLst/>
          </a:prstGeom>
          <a:ln w="41275">
            <a:solidFill>
              <a:srgbClr val="0033CC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2" idx="2"/>
          </p:cNvCxnSpPr>
          <p:nvPr/>
        </p:nvCxnSpPr>
        <p:spPr>
          <a:xfrm flipH="1">
            <a:off x="2387676" y="1730425"/>
            <a:ext cx="4318777" cy="3177526"/>
          </a:xfrm>
          <a:prstGeom prst="straightConnector1">
            <a:avLst/>
          </a:prstGeom>
          <a:ln w="41275">
            <a:solidFill>
              <a:srgbClr val="0033CC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5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844825"/>
            <a:ext cx="8712968" cy="38164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1000"/>
                  </a:srgbClr>
                </a:solidFill>
              </a:rPr>
              <a:t>LS1 activities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/>
                </a:solidFill>
              </a:rPr>
              <a:t>Sub-system status report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4F6228">
                    <a:alpha val="28000"/>
                  </a:srgbClr>
                </a:solidFill>
              </a:rPr>
              <a:t>DAQ-Offline-Computing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5000"/>
                  </a:srgbClr>
                </a:solidFill>
              </a:rPr>
              <a:t>Physics highlights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90">
                    <a:alpha val="25000"/>
                  </a:srgbClr>
                </a:solidFill>
              </a:rPr>
              <a:t>Conclusion</a:t>
            </a:r>
            <a:endParaRPr lang="en-US" dirty="0">
              <a:solidFill>
                <a:srgbClr val="000090">
                  <a:alpha val="25000"/>
                </a:srgbClr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4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Trigger Upgrade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68759"/>
            <a:ext cx="8712968" cy="5452715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Trigger rate up to 6 times the RUN1 is expected.</a:t>
            </a:r>
          </a:p>
          <a:p>
            <a:pPr marL="0" lvl="1" indent="0"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Calorimeter and Muon trigger upgrade necessary.</a:t>
            </a:r>
          </a:p>
          <a:p>
            <a:pPr marL="0" lvl="1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CALO: Legacy trigger and new trigger for 2015 run</a:t>
            </a:r>
          </a:p>
          <a:p>
            <a:r>
              <a:rPr lang="en-US" sz="2000" dirty="0" err="1">
                <a:solidFill>
                  <a:srgbClr val="FF0000"/>
                </a:solidFill>
              </a:rPr>
              <a:t>Calo</a:t>
            </a:r>
            <a:r>
              <a:rPr lang="en-US" sz="2000" dirty="0">
                <a:solidFill>
                  <a:srgbClr val="FF0000"/>
                </a:solidFill>
              </a:rPr>
              <a:t> Layer </a:t>
            </a:r>
            <a:r>
              <a:rPr lang="en-US" sz="2000" dirty="0" smtClean="0">
                <a:solidFill>
                  <a:srgbClr val="FF0000"/>
                </a:solidFill>
              </a:rPr>
              <a:t>1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/>
              <a:t>(</a:t>
            </a:r>
            <a:r>
              <a:rPr lang="en-US" sz="2000" dirty="0"/>
              <a:t>CTP7</a:t>
            </a:r>
            <a:r>
              <a:rPr lang="en-US" sz="2000" dirty="0" smtClean="0"/>
              <a:t>)</a:t>
            </a:r>
            <a:endParaRPr lang="en-US" sz="2000" dirty="0"/>
          </a:p>
          <a:p>
            <a:pPr marL="623888" lvl="1" indent="-263525"/>
            <a:r>
              <a:rPr lang="en-US" sz="1800" dirty="0"/>
              <a:t>2 </a:t>
            </a:r>
            <a:r>
              <a:rPr lang="en-US" sz="1800" dirty="0" smtClean="0"/>
              <a:t>prototypes + 6 </a:t>
            </a:r>
            <a:r>
              <a:rPr lang="en-US" sz="1800" dirty="0"/>
              <a:t>additional pre</a:t>
            </a:r>
            <a:r>
              <a:rPr lang="en-US" sz="1800" dirty="0" smtClean="0"/>
              <a:t>-production boards built.</a:t>
            </a:r>
            <a:endParaRPr lang="en-US" sz="1800" dirty="0"/>
          </a:p>
          <a:p>
            <a:pPr marL="623888" lvl="1" indent="-263525"/>
            <a:r>
              <a:rPr lang="en-US" sz="1800" dirty="0">
                <a:solidFill>
                  <a:srgbClr val="000090"/>
                </a:solidFill>
              </a:rPr>
              <a:t>Excellent results </a:t>
            </a:r>
            <a:r>
              <a:rPr lang="en-US" sz="1800" dirty="0"/>
              <a:t>with processor system, </a:t>
            </a:r>
            <a:r>
              <a:rPr lang="en-US" sz="1800" dirty="0" smtClean="0"/>
              <a:t>power supplies</a:t>
            </a:r>
            <a:r>
              <a:rPr lang="en-US" sz="1800" dirty="0"/>
              <a:t>, </a:t>
            </a:r>
            <a:endParaRPr lang="en-US" sz="1800" dirty="0" smtClean="0"/>
          </a:p>
          <a:p>
            <a:pPr marL="360363" lvl="1" indent="0">
              <a:buNone/>
            </a:pPr>
            <a:r>
              <a:rPr lang="en-US" sz="1800" dirty="0" smtClean="0"/>
              <a:t>	   clock </a:t>
            </a:r>
            <a:r>
              <a:rPr lang="en-US" sz="1800" dirty="0"/>
              <a:t>system and </a:t>
            </a:r>
            <a:r>
              <a:rPr lang="en-US" sz="1800" dirty="0" smtClean="0"/>
              <a:t>optical</a:t>
            </a:r>
            <a:r>
              <a:rPr lang="en-US" sz="1800" dirty="0"/>
              <a:t>/backplane </a:t>
            </a:r>
            <a:r>
              <a:rPr lang="en-US" sz="1800" dirty="0" smtClean="0"/>
              <a:t>links  </a:t>
            </a:r>
          </a:p>
          <a:p>
            <a:pPr marL="900113" lvl="2" indent="-276225"/>
            <a:r>
              <a:rPr lang="en-US" sz="1600" dirty="0" smtClean="0"/>
              <a:t>Tested </a:t>
            </a:r>
            <a:r>
              <a:rPr lang="en-US" sz="1600" dirty="0"/>
              <a:t>4.8 &amp; 6.4 &amp; 9.6 </a:t>
            </a:r>
            <a:r>
              <a:rPr lang="en-US" sz="1600" dirty="0" err="1"/>
              <a:t>Gbps</a:t>
            </a:r>
            <a:r>
              <a:rPr lang="en-US" sz="1600" dirty="0"/>
              <a:t> </a:t>
            </a:r>
            <a:r>
              <a:rPr lang="en-US" sz="1600" dirty="0" smtClean="0"/>
              <a:t>synch. </a:t>
            </a:r>
            <a:r>
              <a:rPr lang="en-US" sz="1600" dirty="0"/>
              <a:t>and </a:t>
            </a:r>
            <a:r>
              <a:rPr lang="en-US" sz="1600" dirty="0" smtClean="0"/>
              <a:t>10 </a:t>
            </a:r>
            <a:r>
              <a:rPr lang="en-US" sz="1600" dirty="0" err="1"/>
              <a:t>Gbps</a:t>
            </a:r>
            <a:r>
              <a:rPr lang="en-US" sz="1600" dirty="0"/>
              <a:t> </a:t>
            </a:r>
            <a:r>
              <a:rPr lang="en-US" sz="1600" dirty="0" err="1" smtClean="0"/>
              <a:t>asynch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2000" dirty="0" err="1" smtClean="0">
                <a:solidFill>
                  <a:srgbClr val="FF0000"/>
                </a:solidFill>
              </a:rPr>
              <a:t>Calo</a:t>
            </a:r>
            <a:r>
              <a:rPr lang="en-US" sz="2000" dirty="0" smtClean="0">
                <a:solidFill>
                  <a:srgbClr val="FF0000"/>
                </a:solidFill>
              </a:rPr>
              <a:t> Layer 2 </a:t>
            </a:r>
            <a:r>
              <a:rPr lang="en-US" sz="2000" dirty="0" smtClean="0">
                <a:solidFill>
                  <a:srgbClr val="000000"/>
                </a:solidFill>
              </a:rPr>
              <a:t>(MP7) about ready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Muon: combining 3 independent subsystem triggers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Work in progress: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Muon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>
                <a:solidFill>
                  <a:srgbClr val="000090"/>
                </a:solidFill>
              </a:rPr>
              <a:t>trigger link concentration and </a:t>
            </a:r>
            <a:r>
              <a:rPr lang="en-US" sz="2000" dirty="0" smtClean="0">
                <a:solidFill>
                  <a:srgbClr val="000090"/>
                </a:solidFill>
              </a:rPr>
              <a:t>fan</a:t>
            </a:r>
            <a:r>
              <a:rPr lang="en-US" sz="2000" dirty="0">
                <a:solidFill>
                  <a:srgbClr val="000090"/>
                </a:solidFill>
              </a:rPr>
              <a:t>-out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Muon Track-Finder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1800" dirty="0" smtClean="0">
                <a:solidFill>
                  <a:srgbClr val="000090"/>
                </a:solidFill>
              </a:rPr>
              <a:t>(barrel/endcap/overlap)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" name="Picture 7" descr="Screen Shot 2014-05-14 at 11.46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42023"/>
            <a:ext cx="2520280" cy="317135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5" name="CasellaDiTesto 14"/>
          <p:cNvSpPr txBox="1"/>
          <p:nvPr/>
        </p:nvSpPr>
        <p:spPr>
          <a:xfrm>
            <a:off x="8160890" y="5157192"/>
            <a:ext cx="731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Muon</a:t>
            </a:r>
            <a:endParaRPr lang="it-IT" b="1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3543" y="1268759"/>
            <a:ext cx="2894961" cy="23042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CasellaDiTesto 16"/>
          <p:cNvSpPr txBox="1"/>
          <p:nvPr/>
        </p:nvSpPr>
        <p:spPr>
          <a:xfrm>
            <a:off x="6275806" y="1384453"/>
            <a:ext cx="62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Calo</a:t>
            </a:r>
            <a:endParaRPr lang="it-IT" b="1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47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Tracker</a:t>
            </a:r>
            <a:r>
              <a:rPr lang="en-US" sz="2800" dirty="0"/>
              <a:t> readiness for RUN2</a:t>
            </a:r>
            <a:br>
              <a:rPr lang="en-US" sz="2800" dirty="0"/>
            </a:br>
            <a:r>
              <a:rPr lang="en-US" sz="2800" dirty="0"/>
              <a:t>ready to operate at </a:t>
            </a:r>
            <a:r>
              <a:rPr lang="en-US" sz="2800" b="1" dirty="0"/>
              <a:t>-15 </a:t>
            </a:r>
            <a:r>
              <a:rPr lang="en-US" sz="2800" b="1" baseline="30000" dirty="0" err="1"/>
              <a:t>o</a:t>
            </a:r>
            <a:r>
              <a:rPr lang="en-US" sz="2800" b="1" dirty="0" err="1"/>
              <a:t>C</a:t>
            </a:r>
            <a:r>
              <a:rPr lang="en-US" sz="2800" b="1" dirty="0"/>
              <a:t> </a:t>
            </a:r>
            <a:r>
              <a:rPr lang="en-US" sz="2400" dirty="0"/>
              <a:t>(validated at  -</a:t>
            </a:r>
            <a:r>
              <a:rPr lang="en-US" sz="2400" dirty="0" smtClean="0"/>
              <a:t>20 </a:t>
            </a:r>
            <a:r>
              <a:rPr lang="en-US" sz="2400" baseline="30000" dirty="0" err="1"/>
              <a:t>o</a:t>
            </a:r>
            <a:r>
              <a:rPr lang="en-US" sz="2400" dirty="0" err="1"/>
              <a:t>C</a:t>
            </a:r>
            <a:r>
              <a:rPr lang="en-US" sz="2400" dirty="0"/>
              <a:t>)</a:t>
            </a:r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Pierluigi Paolucci (INFN Napoli) - LHCC Open session 4 June 2014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34451"/>
            <a:ext cx="82296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1"/>
            <a:ext cx="9155251" cy="574238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84726" y="1389763"/>
            <a:ext cx="4179762" cy="52706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/>
              <a:buNone/>
            </a:pPr>
            <a:r>
              <a:rPr lang="en-US" sz="1600" dirty="0" smtClean="0">
                <a:solidFill>
                  <a:prstClr val="white">
                    <a:lumMod val="85000"/>
                  </a:prstClr>
                </a:solidFill>
                <a:latin typeface="Times New Roman"/>
                <a:cs typeface="Times New Roman"/>
              </a:rPr>
              <a:t>Final insulation from the </a:t>
            </a:r>
            <a:r>
              <a:rPr lang="en-US" sz="1600" dirty="0">
                <a:solidFill>
                  <a:prstClr val="white">
                    <a:lumMod val="85000"/>
                  </a:prstClr>
                </a:solidFill>
                <a:latin typeface="Times New Roman"/>
                <a:cs typeface="Times New Roman"/>
              </a:rPr>
              <a:t>b</a:t>
            </a:r>
            <a:r>
              <a:rPr lang="en-US" sz="1600" dirty="0" smtClean="0">
                <a:solidFill>
                  <a:prstClr val="white">
                    <a:lumMod val="85000"/>
                  </a:prstClr>
                </a:solidFill>
                <a:latin typeface="Times New Roman"/>
                <a:cs typeface="Times New Roman"/>
              </a:rPr>
              <a:t>ulkhead periphery all the way to the edge of the </a:t>
            </a:r>
            <a:r>
              <a:rPr lang="en-US" sz="1600" dirty="0" err="1" smtClean="0">
                <a:solidFill>
                  <a:prstClr val="white">
                    <a:lumMod val="85000"/>
                  </a:prstClr>
                </a:solidFill>
                <a:latin typeface="Times New Roman"/>
                <a:cs typeface="Times New Roman"/>
              </a:rPr>
              <a:t>vac</a:t>
            </a:r>
            <a:r>
              <a:rPr lang="en-US" sz="1600" dirty="0" smtClean="0">
                <a:solidFill>
                  <a:prstClr val="white">
                    <a:lumMod val="85000"/>
                  </a:prstClr>
                </a:solidFill>
                <a:latin typeface="Times New Roman"/>
                <a:cs typeface="Times New Roman"/>
              </a:rPr>
              <a:t>-tank</a:t>
            </a:r>
            <a:endParaRPr lang="en-US" sz="1600" dirty="0">
              <a:solidFill>
                <a:prstClr val="white">
                  <a:lumMod val="85000"/>
                </a:prstClr>
              </a:solidFill>
              <a:latin typeface="Times New Roman"/>
              <a:cs typeface="Times New Roman"/>
            </a:endParaRPr>
          </a:p>
        </p:txBody>
      </p:sp>
      <p:pic>
        <p:nvPicPr>
          <p:cNvPr id="9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6" r="9291" b="3419"/>
          <a:stretch/>
        </p:blipFill>
        <p:spPr bwMode="auto">
          <a:xfrm rot="5400000">
            <a:off x="6304592" y="3970498"/>
            <a:ext cx="2801764" cy="288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10"/>
          <p:cNvCxnSpPr/>
          <p:nvPr/>
        </p:nvCxnSpPr>
        <p:spPr>
          <a:xfrm>
            <a:off x="2083716" y="1713729"/>
            <a:ext cx="1761854" cy="1418108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5"/>
          <p:cNvSpPr txBox="1"/>
          <p:nvPr/>
        </p:nvSpPr>
        <p:spPr>
          <a:xfrm>
            <a:off x="43959" y="6158035"/>
            <a:ext cx="422423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Pixels are pre-calibrated on surface lab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Pixel almost ready for re-installation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2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51" y="2014073"/>
            <a:ext cx="2174601" cy="1630951"/>
          </a:xfrm>
          <a:prstGeom prst="rect">
            <a:avLst/>
          </a:prstGeom>
          <a:ln>
            <a:noFill/>
          </a:ln>
        </p:spPr>
      </p:pic>
      <p:sp>
        <p:nvSpPr>
          <p:cNvPr id="13" name="TextBox 9"/>
          <p:cNvSpPr txBox="1"/>
          <p:nvPr/>
        </p:nvSpPr>
        <p:spPr>
          <a:xfrm>
            <a:off x="30161" y="1444059"/>
            <a:ext cx="2453607" cy="5847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white">
                    <a:lumMod val="85000"/>
                  </a:prstClr>
                </a:solidFill>
                <a:latin typeface="Times New Roman"/>
                <a:cs typeface="Times New Roman"/>
              </a:rPr>
              <a:t>Finalizing the new molds for the inner nose</a:t>
            </a:r>
            <a:endParaRPr lang="en-US" sz="1600" dirty="0">
              <a:solidFill>
                <a:prstClr val="white">
                  <a:lumMod val="85000"/>
                </a:prstClr>
              </a:solidFill>
              <a:latin typeface="Times New Roman"/>
              <a:cs typeface="Times New Roman"/>
            </a:endParaRPr>
          </a:p>
        </p:txBody>
      </p:sp>
      <p:sp>
        <p:nvSpPr>
          <p:cNvPr id="14" name="Segnaposto numero diapositiva 1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fld id="{5BE5FDD1-7938-9145-8C01-FB39EC6D985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4223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M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CMS.potx</Template>
  <TotalTime>120548</TotalTime>
  <Words>2831</Words>
  <Application>Microsoft Macintosh PowerPoint</Application>
  <PresentationFormat>Presentazione su schermo (4:3)</PresentationFormat>
  <Paragraphs>398</Paragraphs>
  <Slides>38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0" baseType="lpstr">
      <vt:lpstr>CMS</vt:lpstr>
      <vt:lpstr>Document</vt:lpstr>
      <vt:lpstr>CMS status report</vt:lpstr>
      <vt:lpstr>Outline</vt:lpstr>
      <vt:lpstr>Presentazione di PowerPoint</vt:lpstr>
      <vt:lpstr>Technical Coordination</vt:lpstr>
      <vt:lpstr>LS1 winding down</vt:lpstr>
      <vt:lpstr>Presentazione di PowerPoint</vt:lpstr>
      <vt:lpstr>Presentazione di PowerPoint</vt:lpstr>
      <vt:lpstr> Trigger Upgrade Status</vt:lpstr>
      <vt:lpstr>Tracker readiness for RUN2 ready to operate at -15 oC (validated at  -20 oC)</vt:lpstr>
      <vt:lpstr>ECAL + eg trigger</vt:lpstr>
      <vt:lpstr>HCAL status</vt:lpstr>
      <vt:lpstr>Drift Tubes towards Run2</vt:lpstr>
      <vt:lpstr>Review of CSC activities during LS1</vt:lpstr>
      <vt:lpstr>CSC consolidation in pictures</vt:lpstr>
      <vt:lpstr>RPC upgrade</vt:lpstr>
      <vt:lpstr>RPC RE4 144 chambers installed</vt:lpstr>
      <vt:lpstr>Beam monitoring and luminosity</vt:lpstr>
      <vt:lpstr>April Global Run: some achievements</vt:lpstr>
      <vt:lpstr>Presentazione di PowerPoint</vt:lpstr>
      <vt:lpstr>DAQ status</vt:lpstr>
      <vt:lpstr>Presentazione di PowerPoint</vt:lpstr>
      <vt:lpstr>Computing</vt:lpstr>
      <vt:lpstr>Next major CMSSW version to be released in June</vt:lpstr>
      <vt:lpstr>Presentazione di PowerPoint</vt:lpstr>
      <vt:lpstr>Published papers (from CDS)</vt:lpstr>
      <vt:lpstr>Breakdown of CMS Publications</vt:lpstr>
      <vt:lpstr>Presentazione di PowerPoint</vt:lpstr>
      <vt:lpstr>Top Mass from 8 TeV data</vt:lpstr>
      <vt:lpstr>Presentazione di PowerPoint</vt:lpstr>
      <vt:lpstr>More data analysis results</vt:lpstr>
      <vt:lpstr>Summary</vt:lpstr>
      <vt:lpstr>24 &amp; 25 May  - general public 4536 visitors: 300 people/h visiting </vt:lpstr>
      <vt:lpstr>New CMS building at P5: inaugurated 24 May</vt:lpstr>
      <vt:lpstr>Presentazione di PowerPoint</vt:lpstr>
      <vt:lpstr>Backup </vt:lpstr>
      <vt:lpstr>HIN Analyses for Quark Matter</vt:lpstr>
      <vt:lpstr>Trigger Coordination Status</vt:lpstr>
      <vt:lpstr>2015 Intermediate Calo Trigger Upgrade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Commissioning report</dc:title>
  <dc:creator>Tiziano Camporesi</dc:creator>
  <cp:lastModifiedBy>Pierluigi Paolucci</cp:lastModifiedBy>
  <cp:revision>1031</cp:revision>
  <cp:lastPrinted>2009-11-13T12:30:44Z</cp:lastPrinted>
  <dcterms:created xsi:type="dcterms:W3CDTF">2010-10-22T12:14:59Z</dcterms:created>
  <dcterms:modified xsi:type="dcterms:W3CDTF">2014-06-05T14:50:43Z</dcterms:modified>
</cp:coreProperties>
</file>