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Default Extension="emf" ContentType="image/x-emf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1"/>
  </p:notesMasterIdLst>
  <p:handoutMasterIdLst>
    <p:handoutMasterId r:id="rId12"/>
  </p:handoutMasterIdLst>
  <p:sldIdLst>
    <p:sldId id="260" r:id="rId2"/>
    <p:sldId id="265" r:id="rId3"/>
    <p:sldId id="266" r:id="rId4"/>
    <p:sldId id="261" r:id="rId5"/>
    <p:sldId id="262" r:id="rId6"/>
    <p:sldId id="263" r:id="rId7"/>
    <p:sldId id="268" r:id="rId8"/>
    <p:sldId id="267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30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153" algn="l" defTabSz="91430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305" algn="l" defTabSz="91430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458" algn="l" defTabSz="91430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610" algn="l" defTabSz="91430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763" algn="l" defTabSz="91430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2915" algn="l" defTabSz="91430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068" algn="l" defTabSz="91430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220" algn="l" defTabSz="91430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9" autoAdjust="0"/>
    <p:restoredTop sz="94689" autoAdjust="0"/>
  </p:normalViewPr>
  <p:slideViewPr>
    <p:cSldViewPr snapToGrid="0" snapToObjects="1">
      <p:cViewPr varScale="1">
        <p:scale>
          <a:sx n="147" d="100"/>
          <a:sy n="147" d="100"/>
        </p:scale>
        <p:origin x="760" y="20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720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notesMaster" Target="notesMasters/notesMaster1.xml"/><Relationship Id="rId12" Type="http://schemas.openxmlformats.org/officeDocument/2006/relationships/handoutMaster" Target="handoutMasters/handoutMaster1.xml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76C6F9A-3A53-0046-87B9-3576D2494A40}" type="datetimeFigureOut">
              <a:rPr lang="en-US" smtClean="0"/>
              <a:t>6/9/15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0517C78-9B14-FA4C-BE1D-CCC45736713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208559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0A18D10-DC2C-844D-82FF-ED096188BB25}" type="datetimeFigureOut">
              <a:rPr lang="en-US" smtClean="0"/>
              <a:t>6/9/15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22B2B5-DEB0-B047-98DB-310A4991C9F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5364646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15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153" algn="l" defTabSz="45715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305" algn="l" defTabSz="45715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458" algn="l" defTabSz="45715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610" algn="l" defTabSz="45715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763" algn="l" defTabSz="45715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915" algn="l" defTabSz="45715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068" algn="l" defTabSz="45715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220" algn="l" defTabSz="45715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22B2B5-DEB0-B047-98DB-310A4991C9FB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303494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emf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4" Type="http://schemas.openxmlformats.org/officeDocument/2006/relationships/image" Target="../media/image10.tiff"/><Relationship Id="rId5" Type="http://schemas.openxmlformats.org/officeDocument/2006/relationships/image" Target="../media/image11.jpeg"/><Relationship Id="rId6" Type="http://schemas.openxmlformats.org/officeDocument/2006/relationships/image" Target="../media/image12.tiff"/><Relationship Id="rId7" Type="http://schemas.openxmlformats.org/officeDocument/2006/relationships/image" Target="../media/image13.jpe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8.jpeg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4" Type="http://schemas.openxmlformats.org/officeDocument/2006/relationships/image" Target="../media/image10.tiff"/><Relationship Id="rId5" Type="http://schemas.openxmlformats.org/officeDocument/2006/relationships/image" Target="../media/image11.jpeg"/><Relationship Id="rId6" Type="http://schemas.openxmlformats.org/officeDocument/2006/relationships/image" Target="../media/image12.tiff"/><Relationship Id="rId7" Type="http://schemas.openxmlformats.org/officeDocument/2006/relationships/image" Target="../media/image13.jpe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4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emf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emf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emf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99208" y="2169000"/>
            <a:ext cx="2556000" cy="2530312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80"/>
            <a:ext cx="2133600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May 26 2015</a:t>
            </a:r>
            <a:endParaRPr lang="en-US" dirty="0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3"/>
            <a:ext cx="2895600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Ian.Bird@cern.ch</a:t>
            </a:r>
            <a:endParaRPr lang="en-US" dirty="0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8" y="6356353"/>
            <a:ext cx="501424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5"/>
            <a:ext cx="2743200" cy="914400"/>
          </a:xfrm>
        </p:spPr>
        <p:txBody>
          <a:bodyPr lIns="45715" tIns="0" rIns="45715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6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80"/>
            <a:ext cx="2133600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May 26 2015</a:t>
            </a:r>
            <a:endParaRPr lang="en-US" dirty="0"/>
          </a:p>
        </p:txBody>
      </p:sp>
      <p:sp>
        <p:nvSpPr>
          <p:cNvPr id="7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3"/>
            <a:ext cx="2895600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Ian.Bird@cern.ch</a:t>
            </a:r>
            <a:endParaRPr lang="en-US" dirty="0"/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8" y="6356353"/>
            <a:ext cx="501424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8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CH" smtClean="0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15" rIns="45715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6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80"/>
            <a:ext cx="2133600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May 26 2015</a:t>
            </a:r>
            <a:endParaRPr lang="en-US" dirty="0"/>
          </a:p>
        </p:txBody>
      </p:sp>
      <p:sp>
        <p:nvSpPr>
          <p:cNvPr id="7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3"/>
            <a:ext cx="2895600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Ian.Bird@cern.ch</a:t>
            </a:r>
            <a:endParaRPr lang="en-US" dirty="0"/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8" y="6356353"/>
            <a:ext cx="501424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80"/>
            <a:ext cx="2133600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May 26 2015</a:t>
            </a:r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3"/>
            <a:ext cx="2895600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Ian.Bird@cern.ch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8" y="6356353"/>
            <a:ext cx="501424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1" y="274641"/>
            <a:ext cx="2057400" cy="5851525"/>
          </a:xfrm>
        </p:spPr>
        <p:txBody>
          <a:bodyPr vert="eaVert"/>
          <a:lstStyle/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80"/>
            <a:ext cx="2133600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May 26 2015</a:t>
            </a:r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3"/>
            <a:ext cx="2895600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Ian.Bird@cern.ch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8" y="6356353"/>
            <a:ext cx="501424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wo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914402"/>
            <a:ext cx="8382000" cy="5211763"/>
          </a:xfrm>
        </p:spPr>
        <p:txBody>
          <a:bodyPr/>
          <a:lstStyle>
            <a:lvl1pPr>
              <a:defRPr lang="en-US" sz="3200" kern="1200" dirty="0" smtClean="0">
                <a:solidFill>
                  <a:srgbClr val="0000FF"/>
                </a:solidFill>
                <a:latin typeface="+mn-lt"/>
                <a:ea typeface="+mn-ea"/>
                <a:cs typeface="+mn-cs"/>
              </a:defRPr>
            </a:lvl1pPr>
            <a:lvl2pPr>
              <a:defRPr lang="en-US" sz="2800" kern="1200" dirty="0" smtClean="0">
                <a:solidFill>
                  <a:schemeClr val="accent6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>
              <a:defRPr sz="20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52800" y="6356352"/>
            <a:ext cx="2895600" cy="365125"/>
          </a:xfrm>
        </p:spPr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Ian.Bird@cern.ch</a:t>
            </a:r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81800" y="6356352"/>
            <a:ext cx="2133600" cy="365125"/>
          </a:xfrm>
        </p:spPr>
        <p:txBody>
          <a:bodyPr/>
          <a:lstStyle/>
          <a:p>
            <a:fld id="{8FA168C2-9F18-4032-8801-50E4CEA0EAF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8" name="Rectangle 7"/>
          <p:cNvSpPr/>
          <p:nvPr userDrawn="1"/>
        </p:nvSpPr>
        <p:spPr>
          <a:xfrm rot="16200000">
            <a:off x="-3124200" y="3124201"/>
            <a:ext cx="6858000" cy="6096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/>
            </a:endParaRPr>
          </a:p>
        </p:txBody>
      </p:sp>
      <p:pic>
        <p:nvPicPr>
          <p:cNvPr id="9" name="Picture 8" descr="WLCG-TextOnly_black.jpg"/>
          <p:cNvPicPr>
            <a:picLocks noChangeAspect="1"/>
          </p:cNvPicPr>
          <p:nvPr userDrawn="1"/>
        </p:nvPicPr>
        <p:blipFill>
          <a:blip r:embed="rId2" cstate="screen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16200000">
            <a:off x="-588020" y="5250180"/>
            <a:ext cx="1752600" cy="548640"/>
          </a:xfrm>
          <a:prstGeom prst="rect">
            <a:avLst/>
          </a:prstGeom>
        </p:spPr>
      </p:pic>
      <p:pic>
        <p:nvPicPr>
          <p:cNvPr id="10" name="Picture 9" descr="WLCG-logo.jpg"/>
          <p:cNvPicPr>
            <a:picLocks noChangeAspect="1"/>
          </p:cNvPicPr>
          <p:nvPr userDrawn="1"/>
        </p:nvPicPr>
        <p:blipFill>
          <a:blip r:embed="rId3" cstate="screen"/>
          <a:stretch>
            <a:fillRect/>
          </a:stretch>
        </p:blipFill>
        <p:spPr>
          <a:xfrm>
            <a:off x="76200" y="6324600"/>
            <a:ext cx="457200" cy="457200"/>
          </a:xfrm>
          <a:prstGeom prst="rect">
            <a:avLst/>
          </a:prstGeom>
        </p:spPr>
      </p:pic>
      <p:pic>
        <p:nvPicPr>
          <p:cNvPr id="13" name="Picture 12" descr="01 nyte - globe encounters.tif"/>
          <p:cNvPicPr>
            <a:picLocks noChangeAspect="1"/>
          </p:cNvPicPr>
          <p:nvPr userDrawn="1"/>
        </p:nvPicPr>
        <p:blipFill>
          <a:blip r:embed="rId4" cstate="screen">
            <a:lum contrast="-10000"/>
          </a:blip>
          <a:srcRect/>
          <a:stretch>
            <a:fillRect/>
          </a:stretch>
        </p:blipFill>
        <p:spPr>
          <a:xfrm>
            <a:off x="7951" y="2057400"/>
            <a:ext cx="601649" cy="914400"/>
          </a:xfrm>
          <a:prstGeom prst="rect">
            <a:avLst/>
          </a:prstGeom>
        </p:spPr>
      </p:pic>
      <p:pic>
        <p:nvPicPr>
          <p:cNvPr id="14" name="Picture 13" descr="stacks_banner.jpg"/>
          <p:cNvPicPr>
            <a:picLocks noChangeAspect="1"/>
          </p:cNvPicPr>
          <p:nvPr userDrawn="1"/>
        </p:nvPicPr>
        <p:blipFill>
          <a:blip r:embed="rId5" cstate="screen"/>
          <a:srcRect/>
          <a:stretch>
            <a:fillRect/>
          </a:stretch>
        </p:blipFill>
        <p:spPr>
          <a:xfrm>
            <a:off x="0" y="0"/>
            <a:ext cx="609600" cy="762000"/>
          </a:xfrm>
          <a:prstGeom prst="rect">
            <a:avLst/>
          </a:prstGeom>
        </p:spPr>
      </p:pic>
      <p:pic>
        <p:nvPicPr>
          <p:cNvPr id="15" name="Picture 14" descr="0804041_30.tif"/>
          <p:cNvPicPr>
            <a:picLocks noChangeAspect="1"/>
          </p:cNvPicPr>
          <p:nvPr userDrawn="1"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1371600"/>
            <a:ext cx="609600" cy="685800"/>
          </a:xfrm>
          <a:prstGeom prst="rect">
            <a:avLst/>
          </a:prstGeom>
        </p:spPr>
      </p:pic>
      <p:pic>
        <p:nvPicPr>
          <p:cNvPr id="16" name="Picture 15" descr="blueinstall.jpg"/>
          <p:cNvPicPr>
            <a:picLocks noChangeAspect="1"/>
          </p:cNvPicPr>
          <p:nvPr userDrawn="1"/>
        </p:nvPicPr>
        <p:blipFill>
          <a:blip r:embed="rId7" cstate="screen"/>
          <a:srcRect/>
          <a:stretch>
            <a:fillRect/>
          </a:stretch>
        </p:blipFill>
        <p:spPr>
          <a:xfrm>
            <a:off x="0" y="762000"/>
            <a:ext cx="609600" cy="609600"/>
          </a:xfrm>
          <a:prstGeom prst="rect">
            <a:avLst/>
          </a:prstGeom>
        </p:spPr>
      </p:pic>
      <p:sp>
        <p:nvSpPr>
          <p:cNvPr id="18" name="Rectangle 17"/>
          <p:cNvSpPr/>
          <p:nvPr userDrawn="1"/>
        </p:nvSpPr>
        <p:spPr>
          <a:xfrm>
            <a:off x="609600" y="0"/>
            <a:ext cx="8534400" cy="7620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  <a:scene3d>
            <a:camera prst="orthographic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9" name="Title 1"/>
          <p:cNvSpPr>
            <a:spLocks noGrp="1"/>
          </p:cNvSpPr>
          <p:nvPr>
            <p:ph type="title"/>
          </p:nvPr>
        </p:nvSpPr>
        <p:spPr>
          <a:xfrm>
            <a:off x="762000" y="0"/>
            <a:ext cx="7924800" cy="762000"/>
          </a:xfrm>
        </p:spPr>
        <p:txBody>
          <a:bodyPr/>
          <a:lstStyle>
            <a:lvl1pPr>
              <a:defRPr b="1">
                <a:solidFill>
                  <a:schemeClr val="bg1"/>
                </a:solidFill>
                <a:latin typeface="Candara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054857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80502794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wo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1" y="914402"/>
            <a:ext cx="8382000" cy="5211763"/>
          </a:xfrm>
        </p:spPr>
        <p:txBody>
          <a:bodyPr/>
          <a:lstStyle>
            <a:lvl1pPr>
              <a:defRPr lang="en-US" sz="3200" kern="1200" dirty="0" smtClean="0">
                <a:solidFill>
                  <a:srgbClr val="003399"/>
                </a:solidFill>
                <a:latin typeface="+mn-lt"/>
                <a:ea typeface="+mn-ea"/>
                <a:cs typeface="+mn-cs"/>
              </a:defRPr>
            </a:lvl1pPr>
            <a:lvl2pPr>
              <a:defRPr lang="en-US" sz="2800" kern="1200" dirty="0" smtClean="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>
              <a:defRPr sz="20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52800" y="6356353"/>
            <a:ext cx="2895600" cy="365125"/>
          </a:xfrm>
          <a:prstGeom prst="rect">
            <a:avLst/>
          </a:prstGeom>
        </p:spPr>
        <p:txBody>
          <a:bodyPr lIns="91430" tIns="45715" rIns="91430" bIns="45715"/>
          <a:lstStyle/>
          <a:p>
            <a:pPr defTabSz="457153"/>
            <a:r>
              <a:rPr lang="en-US" smtClean="0">
                <a:solidFill>
                  <a:srgbClr val="0C377B"/>
                </a:solidFill>
                <a:latin typeface="Arial"/>
              </a:rPr>
              <a:t>Ian.Bird@cern.ch</a:t>
            </a:r>
            <a:endParaRPr lang="en-US" dirty="0">
              <a:solidFill>
                <a:srgbClr val="0C377B"/>
              </a:solidFill>
              <a:latin typeface="Arial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81800" y="6356353"/>
            <a:ext cx="2133600" cy="365125"/>
          </a:xfrm>
          <a:prstGeom prst="rect">
            <a:avLst/>
          </a:prstGeom>
        </p:spPr>
        <p:txBody>
          <a:bodyPr lIns="91430" tIns="45715" rIns="91430" bIns="45715"/>
          <a:lstStyle/>
          <a:p>
            <a:pPr defTabSz="457153"/>
            <a:fld id="{8FA168C2-9F18-4032-8801-50E4CEA0EAFB}" type="slidenum">
              <a:rPr lang="en-US" smtClean="0">
                <a:solidFill>
                  <a:srgbClr val="0C377B"/>
                </a:solidFill>
                <a:latin typeface="Arial"/>
              </a:rPr>
              <a:pPr defTabSz="457153"/>
              <a:t>‹#›</a:t>
            </a:fld>
            <a:endParaRPr lang="en-US" dirty="0">
              <a:solidFill>
                <a:srgbClr val="0C377B"/>
              </a:solidFill>
              <a:latin typeface="Arial"/>
            </a:endParaRPr>
          </a:p>
        </p:txBody>
      </p:sp>
      <p:sp>
        <p:nvSpPr>
          <p:cNvPr id="8" name="Rectangle 7"/>
          <p:cNvSpPr/>
          <p:nvPr userDrawn="1"/>
        </p:nvSpPr>
        <p:spPr>
          <a:xfrm rot="16200000">
            <a:off x="-3124200" y="3124201"/>
            <a:ext cx="6858000" cy="6096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0" tIns="45715" rIns="91430" bIns="45715" rtlCol="0" anchor="ctr"/>
          <a:lstStyle/>
          <a:p>
            <a:pPr algn="ctr" defTabSz="457153"/>
            <a:endParaRPr lang="en-US">
              <a:solidFill>
                <a:srgbClr val="FFFFFF"/>
              </a:solidFill>
              <a:latin typeface="Arial"/>
            </a:endParaRPr>
          </a:p>
        </p:txBody>
      </p:sp>
      <p:pic>
        <p:nvPicPr>
          <p:cNvPr id="9" name="Picture 8" descr="WLCG-TextOnly_black.jpg"/>
          <p:cNvPicPr>
            <a:picLocks noChangeAspect="1"/>
          </p:cNvPicPr>
          <p:nvPr userDrawn="1"/>
        </p:nvPicPr>
        <p:blipFill>
          <a:blip r:embed="rId2" cstate="screen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16200000">
            <a:off x="-588020" y="5250180"/>
            <a:ext cx="1752600" cy="548640"/>
          </a:xfrm>
          <a:prstGeom prst="rect">
            <a:avLst/>
          </a:prstGeom>
        </p:spPr>
      </p:pic>
      <p:pic>
        <p:nvPicPr>
          <p:cNvPr id="10" name="Picture 9" descr="WLCG-logo.jpg"/>
          <p:cNvPicPr>
            <a:picLocks noChangeAspect="1"/>
          </p:cNvPicPr>
          <p:nvPr userDrawn="1"/>
        </p:nvPicPr>
        <p:blipFill>
          <a:blip r:embed="rId3" cstate="screen"/>
          <a:stretch>
            <a:fillRect/>
          </a:stretch>
        </p:blipFill>
        <p:spPr>
          <a:xfrm>
            <a:off x="76200" y="6324600"/>
            <a:ext cx="457200" cy="457200"/>
          </a:xfrm>
          <a:prstGeom prst="rect">
            <a:avLst/>
          </a:prstGeom>
        </p:spPr>
      </p:pic>
      <p:pic>
        <p:nvPicPr>
          <p:cNvPr id="13" name="Picture 12" descr="01 nyte - globe encounters.tif"/>
          <p:cNvPicPr>
            <a:picLocks noChangeAspect="1"/>
          </p:cNvPicPr>
          <p:nvPr userDrawn="1"/>
        </p:nvPicPr>
        <p:blipFill>
          <a:blip r:embed="rId4" cstate="screen">
            <a:lum contrast="-10000"/>
          </a:blip>
          <a:srcRect/>
          <a:stretch>
            <a:fillRect/>
          </a:stretch>
        </p:blipFill>
        <p:spPr>
          <a:xfrm>
            <a:off x="7951" y="2057400"/>
            <a:ext cx="601649" cy="914400"/>
          </a:xfrm>
          <a:prstGeom prst="rect">
            <a:avLst/>
          </a:prstGeom>
        </p:spPr>
      </p:pic>
      <p:pic>
        <p:nvPicPr>
          <p:cNvPr id="14" name="Picture 13" descr="stacks_banner.jpg"/>
          <p:cNvPicPr>
            <a:picLocks noChangeAspect="1"/>
          </p:cNvPicPr>
          <p:nvPr userDrawn="1"/>
        </p:nvPicPr>
        <p:blipFill>
          <a:blip r:embed="rId5" cstate="screen"/>
          <a:srcRect/>
          <a:stretch>
            <a:fillRect/>
          </a:stretch>
        </p:blipFill>
        <p:spPr>
          <a:xfrm>
            <a:off x="0" y="0"/>
            <a:ext cx="609600" cy="762000"/>
          </a:xfrm>
          <a:prstGeom prst="rect">
            <a:avLst/>
          </a:prstGeom>
        </p:spPr>
      </p:pic>
      <p:pic>
        <p:nvPicPr>
          <p:cNvPr id="15" name="Picture 14" descr="0804041_30.tif"/>
          <p:cNvPicPr>
            <a:picLocks noChangeAspect="1"/>
          </p:cNvPicPr>
          <p:nvPr userDrawn="1"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1371600"/>
            <a:ext cx="609600" cy="685800"/>
          </a:xfrm>
          <a:prstGeom prst="rect">
            <a:avLst/>
          </a:prstGeom>
        </p:spPr>
      </p:pic>
      <p:pic>
        <p:nvPicPr>
          <p:cNvPr id="16" name="Picture 15" descr="blueinstall.jpg"/>
          <p:cNvPicPr>
            <a:picLocks noChangeAspect="1"/>
          </p:cNvPicPr>
          <p:nvPr userDrawn="1"/>
        </p:nvPicPr>
        <p:blipFill>
          <a:blip r:embed="rId7" cstate="screen"/>
          <a:srcRect/>
          <a:stretch>
            <a:fillRect/>
          </a:stretch>
        </p:blipFill>
        <p:spPr>
          <a:xfrm>
            <a:off x="0" y="762001"/>
            <a:ext cx="609600" cy="609600"/>
          </a:xfrm>
          <a:prstGeom prst="rect">
            <a:avLst/>
          </a:prstGeom>
        </p:spPr>
      </p:pic>
      <p:sp>
        <p:nvSpPr>
          <p:cNvPr id="18" name="Rectangle 17"/>
          <p:cNvSpPr/>
          <p:nvPr userDrawn="1"/>
        </p:nvSpPr>
        <p:spPr>
          <a:xfrm>
            <a:off x="609601" y="0"/>
            <a:ext cx="8534400" cy="7620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  <a:scene3d>
            <a:camera prst="orthographic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0" tIns="45715" rIns="91430" bIns="45715" rtlCol="0" anchor="ctr"/>
          <a:lstStyle/>
          <a:p>
            <a:pPr algn="ctr" defTabSz="457153"/>
            <a:endParaRPr lang="en-US">
              <a:solidFill>
                <a:srgbClr val="FFFFFF"/>
              </a:solidFill>
              <a:latin typeface="Arial"/>
            </a:endParaRPr>
          </a:p>
        </p:txBody>
      </p:sp>
      <p:sp>
        <p:nvSpPr>
          <p:cNvPr id="19" name="Title 1"/>
          <p:cNvSpPr>
            <a:spLocks noGrp="1"/>
          </p:cNvSpPr>
          <p:nvPr>
            <p:ph type="title"/>
          </p:nvPr>
        </p:nvSpPr>
        <p:spPr>
          <a:xfrm>
            <a:off x="762000" y="0"/>
            <a:ext cx="7924800" cy="762000"/>
          </a:xfrm>
        </p:spPr>
        <p:txBody>
          <a:bodyPr/>
          <a:lstStyle>
            <a:lvl1pPr>
              <a:defRPr b="1">
                <a:solidFill>
                  <a:schemeClr val="bg1"/>
                </a:solidFill>
                <a:latin typeface="Candara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413800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96269" y="2703285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494160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126423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80"/>
            <a:ext cx="2133600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May 26 2015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3"/>
            <a:ext cx="2895600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Ian.Bird@cern.ch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8" y="6356353"/>
            <a:ext cx="501424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31801" y="2515821"/>
            <a:ext cx="8265984" cy="1826363"/>
          </a:xfrm>
        </p:spPr>
        <p:txBody>
          <a:bodyPr tIns="0" bIns="0" anchor="t"/>
          <a:lstStyle>
            <a:lvl1pPr algn="l">
              <a:buNone/>
              <a:defRPr kumimoji="0" lang="en-US" sz="4600" b="1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31801" y="1329869"/>
            <a:ext cx="6629400" cy="1066688"/>
          </a:xfrm>
        </p:spPr>
        <p:txBody>
          <a:bodyPr lIns="45715" tIns="0" rIns="45715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80"/>
            <a:ext cx="2133600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May 26 2015</a:t>
            </a:r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3"/>
            <a:ext cx="2895600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Ian.Bird@cern.ch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8" y="6356353"/>
            <a:ext cx="501424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3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3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6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80"/>
            <a:ext cx="2133600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May 26 2015</a:t>
            </a:r>
            <a:endParaRPr lang="en-US" dirty="0"/>
          </a:p>
        </p:txBody>
      </p:sp>
      <p:sp>
        <p:nvSpPr>
          <p:cNvPr id="7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3"/>
            <a:ext cx="2895600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Ian.Bird@cern.ch</a:t>
            </a:r>
            <a:endParaRPr lang="en-US" dirty="0"/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8" y="6356353"/>
            <a:ext cx="501424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3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6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80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6" y="1269780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80"/>
            <a:ext cx="2133600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May 26 2015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3"/>
            <a:ext cx="2895600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Ian.Bird@cern.ch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8" y="6356353"/>
            <a:ext cx="501424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80"/>
            <a:ext cx="2133600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May 26 2015</a:t>
            </a:r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3"/>
            <a:ext cx="2895600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Ian.Bird@cern.ch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8" y="6356353"/>
            <a:ext cx="501424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20" Type="http://schemas.openxmlformats.org/officeDocument/2006/relationships/image" Target="../media/image2.png"/><Relationship Id="rId21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theme" Target="../theme/theme1.xml"/><Relationship Id="rId19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4"/>
            <a:ext cx="8226854" cy="940443"/>
          </a:xfrm>
          <a:prstGeom prst="rect">
            <a:avLst/>
          </a:prstGeom>
        </p:spPr>
        <p:txBody>
          <a:bodyPr vert="horz" lIns="45715" tIns="45715" rIns="45715" bIns="45715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9"/>
            <a:ext cx="8226854" cy="4667421"/>
          </a:xfrm>
          <a:prstGeom prst="rect">
            <a:avLst/>
          </a:prstGeom>
        </p:spPr>
        <p:txBody>
          <a:bodyPr vert="horz" lIns="91430" tIns="45715" rIns="91430" bIns="45715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3" name="Image 2" descr="bande-02.eps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8401"/>
          <a:stretch/>
        </p:blipFill>
        <p:spPr>
          <a:xfrm>
            <a:off x="774892" y="6124203"/>
            <a:ext cx="8375757" cy="707202"/>
          </a:xfrm>
          <a:prstGeom prst="rect">
            <a:avLst/>
          </a:prstGeom>
        </p:spPr>
      </p:pic>
      <p:sp>
        <p:nvSpPr>
          <p:cNvPr id="5" name="Espace réservé pour une image  4"/>
          <p:cNvSpPr txBox="1">
            <a:spLocks/>
          </p:cNvSpPr>
          <p:nvPr/>
        </p:nvSpPr>
        <p:spPr>
          <a:xfrm>
            <a:off x="996950" y="6238680"/>
            <a:ext cx="2513062" cy="552450"/>
          </a:xfrm>
          <a:prstGeom prst="rect">
            <a:avLst/>
          </a:prstGeom>
        </p:spPr>
        <p:txBody>
          <a:bodyPr lIns="91430" tIns="45715" rIns="91430" bIns="45715">
            <a:normAutofit/>
          </a:bodyPr>
          <a:lstStyle>
            <a:lvl1pPr marL="36576" indent="0" algn="l" rtl="0" eaLnBrk="1" latinLnBrk="0" hangingPunct="1">
              <a:lnSpc>
                <a:spcPct val="200000"/>
              </a:lnSpc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None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FR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80"/>
            <a:ext cx="2133600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May 26 2015</a:t>
            </a:r>
            <a:endParaRPr lang="fr-FR" noProof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3"/>
            <a:ext cx="2895600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Ian.Bird@cern.ch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8" y="6356353"/>
            <a:ext cx="501424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r">
              <a:defRPr sz="9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9274" y="6142013"/>
            <a:ext cx="886541" cy="657980"/>
          </a:xfrm>
          <a:prstGeom prst="rect">
            <a:avLst/>
          </a:prstGeom>
        </p:spPr>
      </p:pic>
      <p:pic>
        <p:nvPicPr>
          <p:cNvPr id="11" name="Picture 10" descr="CERN-60.png"/>
          <p:cNvPicPr>
            <a:picLocks noChangeAspect="1"/>
          </p:cNvPicPr>
          <p:nvPr userDrawn="1"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6238682"/>
            <a:ext cx="718147" cy="619319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4" r:id="rId2"/>
    <p:sldLayoutId id="2147483675" r:id="rId3"/>
    <p:sldLayoutId id="2147483673" r:id="rId4"/>
    <p:sldLayoutId id="2147483662" r:id="rId5"/>
    <p:sldLayoutId id="2147483663" r:id="rId6"/>
    <p:sldLayoutId id="2147483664" r:id="rId7"/>
    <p:sldLayoutId id="2147483665" r:id="rId8"/>
    <p:sldLayoutId id="2147483666" r:id="rId9"/>
    <p:sldLayoutId id="2147483667" r:id="rId10"/>
    <p:sldLayoutId id="2147483668" r:id="rId11"/>
    <p:sldLayoutId id="2147483669" r:id="rId12"/>
    <p:sldLayoutId id="2147483670" r:id="rId13"/>
    <p:sldLayoutId id="2147483671" r:id="rId14"/>
    <p:sldLayoutId id="2147483784" r:id="rId15"/>
    <p:sldLayoutId id="2147483690" r:id="rId16"/>
    <p:sldLayoutId id="2147483702" r:id="rId17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latin typeface="+mj-lt"/>
          <a:ea typeface="+mj-ea"/>
          <a:cs typeface="+mj-cs"/>
        </a:defRPr>
      </a:lvl1pPr>
    </p:titleStyle>
    <p:bodyStyle>
      <a:lvl1pPr marL="493725" indent="-457153" algn="l" rtl="0" eaLnBrk="1" latinLnBrk="0" hangingPunct="1">
        <a:spcBef>
          <a:spcPct val="20000"/>
        </a:spcBef>
        <a:buClr>
          <a:schemeClr val="tx2">
            <a:lumMod val="40000"/>
            <a:lumOff val="60000"/>
          </a:schemeClr>
        </a:buClr>
        <a:buSzPct val="80000"/>
        <a:buFont typeface="Wingdings" charset="2"/>
        <a:buChar char="q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162" indent="-457153" algn="l" rtl="0" eaLnBrk="1" latinLnBrk="0" hangingPunct="1">
        <a:spcBef>
          <a:spcPct val="20000"/>
        </a:spcBef>
        <a:buClr>
          <a:srgbClr val="800000"/>
        </a:buClr>
        <a:buSzPct val="90000"/>
        <a:buFont typeface="Wingdings" charset="2"/>
        <a:buChar char="§"/>
        <a:defRPr kumimoji="0" sz="2600" u="none" kern="1200">
          <a:solidFill>
            <a:schemeClr val="tx1"/>
          </a:solidFill>
          <a:latin typeface="+mn-lt"/>
          <a:ea typeface="+mn-ea"/>
          <a:cs typeface="+mn-cs"/>
        </a:defRPr>
      </a:lvl2pPr>
      <a:lvl3pPr marL="1092595" indent="-342865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173" indent="-342865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321" indent="-342865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607" indent="-182861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041" indent="-182861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474" indent="-182861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478" indent="-182861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153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30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58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1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5763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291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68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22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The GDB Future</a:t>
            </a:r>
            <a:endParaRPr lang="en-GB" dirty="0">
              <a:effectLst>
                <a:outerShdw blurRad="50800" dist="38100" dir="27000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Ian Bird</a:t>
            </a:r>
          </a:p>
          <a:p>
            <a:r>
              <a:rPr lang="en-GB" dirty="0" smtClean="0"/>
              <a:t>GDB</a:t>
            </a:r>
          </a:p>
          <a:p>
            <a:r>
              <a:rPr lang="en-GB" dirty="0" smtClean="0"/>
              <a:t>CERN, 26</a:t>
            </a:r>
            <a:r>
              <a:rPr lang="en-GB" baseline="30000" dirty="0" smtClean="0"/>
              <a:t>th</a:t>
            </a:r>
            <a:r>
              <a:rPr lang="en-GB" dirty="0" smtClean="0"/>
              <a:t> May 2015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smtClean="0"/>
              <a:t>May 26 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Ian.Bird@cern.ch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0880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6423" y="233494"/>
            <a:ext cx="8760823" cy="940443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Background: </a:t>
            </a:r>
            <a:r>
              <a:rPr lang="en-GB" sz="4000" dirty="0" smtClean="0"/>
              <a:t>update technical directions </a:t>
            </a:r>
            <a:endParaRPr lang="en-GB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25609"/>
            <a:ext cx="8226854" cy="4941627"/>
          </a:xfrm>
        </p:spPr>
        <p:txBody>
          <a:bodyPr>
            <a:normAutofit fontScale="77500" lnSpcReduction="20000"/>
          </a:bodyPr>
          <a:lstStyle/>
          <a:p>
            <a:r>
              <a:rPr lang="en-GB" dirty="0" smtClean="0"/>
              <a:t>Discussion in Okinawa</a:t>
            </a:r>
          </a:p>
          <a:p>
            <a:pPr lvl="1"/>
            <a:r>
              <a:rPr lang="en-GB" dirty="0" smtClean="0"/>
              <a:t>Agreed the need for a discussion forum/direction</a:t>
            </a:r>
          </a:p>
          <a:p>
            <a:r>
              <a:rPr lang="en-GB" dirty="0" smtClean="0"/>
              <a:t>LHCC likely to request more formal plan for LHC upgrades</a:t>
            </a:r>
          </a:p>
          <a:p>
            <a:pPr lvl="1"/>
            <a:r>
              <a:rPr lang="en-GB" dirty="0" smtClean="0"/>
              <a:t>As do the RRB (costing), SPC, </a:t>
            </a:r>
            <a:r>
              <a:rPr lang="en-GB" dirty="0" err="1" smtClean="0"/>
              <a:t>etc</a:t>
            </a:r>
            <a:endParaRPr lang="en-GB" dirty="0" smtClean="0"/>
          </a:p>
          <a:p>
            <a:pPr lvl="2"/>
            <a:r>
              <a:rPr lang="en-GB" dirty="0" smtClean="0"/>
              <a:t>Especially </a:t>
            </a:r>
            <a:r>
              <a:rPr lang="en-GB" dirty="0" err="1" smtClean="0"/>
              <a:t>wrt</a:t>
            </a:r>
            <a:r>
              <a:rPr lang="en-GB" dirty="0" smtClean="0"/>
              <a:t> the lack of commonalities</a:t>
            </a:r>
          </a:p>
          <a:p>
            <a:r>
              <a:rPr lang="en-GB" dirty="0" smtClean="0"/>
              <a:t>Also we are missing an updated technical strategy description</a:t>
            </a:r>
          </a:p>
          <a:p>
            <a:pPr lvl="1"/>
            <a:r>
              <a:rPr lang="en-GB" dirty="0" smtClean="0"/>
              <a:t>Had TEG’s, Computing Model Update but as one-off’s</a:t>
            </a:r>
          </a:p>
          <a:p>
            <a:r>
              <a:rPr lang="en-GB" dirty="0" smtClean="0"/>
              <a:t>And:</a:t>
            </a:r>
          </a:p>
          <a:p>
            <a:pPr lvl="1"/>
            <a:r>
              <a:rPr lang="en-GB" dirty="0" smtClean="0"/>
              <a:t>We are in production mode – have a lot of experience and understanding now</a:t>
            </a:r>
          </a:p>
          <a:p>
            <a:pPr lvl="1"/>
            <a:r>
              <a:rPr lang="en-GB" dirty="0" smtClean="0"/>
              <a:t>Need to be far more flexible/adaptable and cost-effective than up to now</a:t>
            </a:r>
          </a:p>
          <a:p>
            <a:r>
              <a:rPr lang="en-GB" dirty="0" smtClean="0"/>
              <a:t>Time to radically re-think some of our underlying assumptions</a:t>
            </a:r>
          </a:p>
          <a:p>
            <a:pPr lvl="1"/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smtClean="0"/>
              <a:t>May 26 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Ian.Bird@cern.ch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5898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Principle agreed in MB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25609"/>
            <a:ext cx="8226854" cy="4818337"/>
          </a:xfrm>
        </p:spPr>
        <p:txBody>
          <a:bodyPr>
            <a:normAutofit fontScale="85000" lnSpcReduction="20000"/>
          </a:bodyPr>
          <a:lstStyle/>
          <a:p>
            <a:r>
              <a:rPr lang="en-GB" dirty="0" smtClean="0"/>
              <a:t>Begin with a relatively short document to summarise and gather the main topics to consider</a:t>
            </a:r>
          </a:p>
          <a:p>
            <a:pPr lvl="1"/>
            <a:r>
              <a:rPr lang="en-GB" dirty="0" smtClean="0"/>
              <a:t>Can base this on chapters 4-7 (</a:t>
            </a:r>
            <a:r>
              <a:rPr lang="en-GB" dirty="0" err="1" smtClean="0"/>
              <a:t>sw</a:t>
            </a:r>
            <a:r>
              <a:rPr lang="en-GB" dirty="0" smtClean="0"/>
              <a:t> &amp; </a:t>
            </a:r>
            <a:r>
              <a:rPr lang="en-GB" dirty="0" err="1" smtClean="0"/>
              <a:t>distrib</a:t>
            </a:r>
            <a:r>
              <a:rPr lang="en-GB" dirty="0" smtClean="0"/>
              <a:t> computing) of the Computing Model Update</a:t>
            </a:r>
          </a:p>
          <a:p>
            <a:pPr lvl="2"/>
            <a:r>
              <a:rPr lang="en-GB" dirty="0" smtClean="0"/>
              <a:t>To be complimentary to the experiment computing models and upgrade TDRs </a:t>
            </a:r>
            <a:r>
              <a:rPr lang="en-GB" dirty="0" smtClean="0">
                <a:sym typeface="Wingdings"/>
              </a:rPr>
              <a:t> focus on the infrastructure</a:t>
            </a:r>
          </a:p>
          <a:p>
            <a:pPr lvl="1"/>
            <a:r>
              <a:rPr lang="en-GB" dirty="0" smtClean="0">
                <a:sym typeface="Wingdings"/>
              </a:rPr>
              <a:t>Very important to highlight where we see the need for</a:t>
            </a:r>
          </a:p>
          <a:p>
            <a:pPr lvl="2"/>
            <a:r>
              <a:rPr lang="en-GB" dirty="0" smtClean="0">
                <a:sym typeface="Wingdings"/>
              </a:rPr>
              <a:t>Fresh thinking – for example the security model</a:t>
            </a:r>
          </a:p>
          <a:p>
            <a:pPr lvl="2"/>
            <a:r>
              <a:rPr lang="en-GB" dirty="0" smtClean="0">
                <a:sym typeface="Wingdings"/>
              </a:rPr>
              <a:t>Potential for real commonalities between experiments</a:t>
            </a:r>
          </a:p>
          <a:p>
            <a:r>
              <a:rPr lang="en-GB" dirty="0" smtClean="0">
                <a:sym typeface="Wingdings"/>
              </a:rPr>
              <a:t>Create working groups and forums to progress and document these</a:t>
            </a:r>
          </a:p>
          <a:p>
            <a:r>
              <a:rPr lang="en-GB" dirty="0" smtClean="0">
                <a:sym typeface="Wingdings"/>
              </a:rPr>
              <a:t>Timescale of solutions is Run 3 (</a:t>
            </a:r>
            <a:r>
              <a:rPr lang="en-GB" dirty="0" err="1" smtClean="0">
                <a:sym typeface="Wingdings"/>
              </a:rPr>
              <a:t>tbd</a:t>
            </a:r>
            <a:r>
              <a:rPr lang="en-GB" dirty="0" smtClean="0">
                <a:sym typeface="Wingdings"/>
              </a:rPr>
              <a:t>)</a:t>
            </a:r>
          </a:p>
          <a:p>
            <a:r>
              <a:rPr lang="en-GB" dirty="0" smtClean="0">
                <a:sym typeface="Wingdings"/>
              </a:rPr>
              <a:t>Initially – set up short term </a:t>
            </a:r>
            <a:r>
              <a:rPr lang="en-GB" dirty="0" err="1" smtClean="0">
                <a:sym typeface="Wingdings"/>
              </a:rPr>
              <a:t>wg</a:t>
            </a:r>
            <a:r>
              <a:rPr lang="en-GB" dirty="0" smtClean="0">
                <a:sym typeface="Wingdings"/>
              </a:rPr>
              <a:t> to brainstorm scope etc.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smtClean="0"/>
              <a:t>May 26 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Ian.Bird@cern.ch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9961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Today</a:t>
            </a:r>
            <a:endParaRPr lang="en-GB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Michel is at the end of his term as GDB chair</a:t>
            </a:r>
          </a:p>
          <a:p>
            <a:pPr lvl="1"/>
            <a:r>
              <a:rPr lang="en-GB" dirty="0" smtClean="0"/>
              <a:t>Actually past the nominal period</a:t>
            </a:r>
          </a:p>
          <a:p>
            <a:pPr lvl="1"/>
            <a:r>
              <a:rPr lang="en-GB" dirty="0" smtClean="0"/>
              <a:t>We have discussed replacement – no urgency but Michel is ready to step down</a:t>
            </a:r>
          </a:p>
          <a:p>
            <a:r>
              <a:rPr lang="en-GB" dirty="0" smtClean="0"/>
              <a:t>Normally we would ask for nominees and vote for a new chairperson</a:t>
            </a:r>
          </a:p>
          <a:p>
            <a:endParaRPr lang="en-GB" dirty="0"/>
          </a:p>
          <a:p>
            <a:r>
              <a:rPr lang="en-GB" dirty="0" smtClean="0"/>
              <a:t>However, this is an opportunity (and an opportune time) to re-think the meetings we have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smtClean="0"/>
              <a:t>May 26 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Ian.Bird@cern.ch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9273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Meetings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GB" dirty="0" smtClean="0"/>
              <a:t>Today we have (leaving aside the CB+OB):</a:t>
            </a:r>
          </a:p>
          <a:p>
            <a:pPr lvl="1"/>
            <a:r>
              <a:rPr lang="en-GB" dirty="0" smtClean="0"/>
              <a:t>MB: policy and management decisions</a:t>
            </a:r>
          </a:p>
          <a:p>
            <a:pPr lvl="1"/>
            <a:r>
              <a:rPr lang="en-GB" dirty="0" smtClean="0"/>
              <a:t>Operations group: ongoing operational concerns and timely task forces</a:t>
            </a:r>
          </a:p>
          <a:p>
            <a:pPr lvl="1"/>
            <a:r>
              <a:rPr lang="en-GB" dirty="0" smtClean="0"/>
              <a:t>Architect’s forum: stakeholders of the applications area</a:t>
            </a:r>
          </a:p>
          <a:p>
            <a:pPr lvl="1"/>
            <a:r>
              <a:rPr lang="en-GB" dirty="0" smtClean="0"/>
              <a:t>Grid Deployment Board</a:t>
            </a:r>
          </a:p>
          <a:p>
            <a:r>
              <a:rPr lang="en-GB" dirty="0" smtClean="0"/>
              <a:t>Evolution from “Deployment” to “Operations”</a:t>
            </a:r>
          </a:p>
          <a:p>
            <a:pPr lvl="1"/>
            <a:r>
              <a:rPr lang="en-GB" dirty="0" smtClean="0"/>
              <a:t>Reflected in the role of the ops group which has assumed many responsibilities originally in the GDB</a:t>
            </a:r>
          </a:p>
          <a:p>
            <a:pPr lvl="1"/>
            <a:r>
              <a:rPr lang="en-GB" dirty="0" smtClean="0"/>
              <a:t>GDB also originally had policy proposals (ratified in MB), but there are less of these now</a:t>
            </a:r>
          </a:p>
          <a:p>
            <a:pPr lvl="1"/>
            <a:r>
              <a:rPr lang="en-GB" dirty="0" smtClean="0"/>
              <a:t>MB: is the main stakeholders of WLCG – important to keep for policy and strategic decisions, but meet as needed</a:t>
            </a:r>
          </a:p>
          <a:p>
            <a:r>
              <a:rPr lang="en-GB" dirty="0" smtClean="0"/>
              <a:t>We are really missing a forum to drive the technical strategy (except pre-GDB’s</a:t>
            </a:r>
            <a:r>
              <a:rPr lang="en-GB" dirty="0" smtClean="0"/>
              <a:t>)</a:t>
            </a:r>
            <a:endParaRPr lang="en-GB" dirty="0"/>
          </a:p>
          <a:p>
            <a:pPr marL="448009" lvl="1" indent="0">
              <a:buNone/>
            </a:pP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smtClean="0"/>
              <a:t>May 26 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Ian.Bird@cern.ch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7610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6854" cy="940443"/>
          </a:xfrm>
        </p:spPr>
        <p:txBody>
          <a:bodyPr/>
          <a:lstStyle/>
          <a:p>
            <a:r>
              <a:rPr lang="en-GB" dirty="0" smtClean="0"/>
              <a:t>Propose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10181"/>
            <a:ext cx="8226854" cy="5346171"/>
          </a:xfrm>
        </p:spPr>
        <p:txBody>
          <a:bodyPr>
            <a:normAutofit fontScale="77500" lnSpcReduction="20000"/>
          </a:bodyPr>
          <a:lstStyle/>
          <a:p>
            <a:r>
              <a:rPr lang="en-GB" dirty="0" smtClean="0"/>
              <a:t>GDB monthly slot is the only time we have that brings WLCG community together – need to keep this, but make better use of the opportunity</a:t>
            </a:r>
          </a:p>
          <a:p>
            <a:r>
              <a:rPr lang="en-GB" dirty="0" smtClean="0"/>
              <a:t>Propose </a:t>
            </a:r>
            <a:r>
              <a:rPr lang="en-GB" dirty="0" smtClean="0"/>
              <a:t>to refresh the GDB </a:t>
            </a:r>
            <a:endParaRPr lang="en-GB" dirty="0"/>
          </a:p>
          <a:p>
            <a:pPr lvl="1"/>
            <a:r>
              <a:rPr lang="en-GB" dirty="0" smtClean="0"/>
              <a:t>To </a:t>
            </a:r>
            <a:r>
              <a:rPr lang="en-GB" dirty="0" smtClean="0"/>
              <a:t>discuss and agree directions and details of implementation </a:t>
            </a:r>
            <a:r>
              <a:rPr lang="en-GB" dirty="0" smtClean="0"/>
              <a:t>&amp; deployment of </a:t>
            </a:r>
            <a:r>
              <a:rPr lang="en-GB" dirty="0" smtClean="0"/>
              <a:t>the distributed computing infrastructure, </a:t>
            </a:r>
          </a:p>
          <a:p>
            <a:pPr lvl="1"/>
            <a:r>
              <a:rPr lang="en-GB" dirty="0" smtClean="0"/>
              <a:t>Sponsor technical developments where </a:t>
            </a:r>
            <a:r>
              <a:rPr lang="en-GB" dirty="0" smtClean="0"/>
              <a:t>needed</a:t>
            </a:r>
          </a:p>
          <a:p>
            <a:pPr lvl="1"/>
            <a:r>
              <a:rPr lang="en-GB" dirty="0" smtClean="0"/>
              <a:t>Avoid duplication with other meetings</a:t>
            </a:r>
            <a:endParaRPr lang="en-GB" dirty="0" smtClean="0"/>
          </a:p>
          <a:p>
            <a:r>
              <a:rPr lang="en-GB" dirty="0" smtClean="0"/>
              <a:t>Move the policy issues fully to the MB</a:t>
            </a:r>
          </a:p>
          <a:p>
            <a:r>
              <a:rPr lang="en-GB" dirty="0" smtClean="0"/>
              <a:t>Drop summary reports of operations and related topics discussed fully elsewhere</a:t>
            </a:r>
          </a:p>
          <a:p>
            <a:pPr lvl="1"/>
            <a:r>
              <a:rPr lang="en-GB" dirty="0" smtClean="0"/>
              <a:t>Ops team can raise concerns at MB as needed</a:t>
            </a:r>
          </a:p>
          <a:p>
            <a:r>
              <a:rPr lang="en-GB" dirty="0" smtClean="0"/>
              <a:t>“New GDB” should still have regular meetings, but with a focus on in-depth technical topics</a:t>
            </a:r>
          </a:p>
          <a:p>
            <a:pPr lvl="1"/>
            <a:r>
              <a:rPr lang="en-GB" dirty="0" smtClean="0"/>
              <a:t>Needs a strong chair person, but MB should also have input on topics that need to be addressed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smtClean="0"/>
              <a:t>May 26 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Ian.Bird@cern.ch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8719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WLCG Workshops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25609"/>
            <a:ext cx="8226854" cy="4822642"/>
          </a:xfrm>
        </p:spPr>
        <p:txBody>
          <a:bodyPr>
            <a:normAutofit fontScale="77500" lnSpcReduction="20000"/>
          </a:bodyPr>
          <a:lstStyle/>
          <a:p>
            <a:r>
              <a:rPr lang="en-GB" dirty="0"/>
              <a:t>Useful and opportunity for wider discussion, but should not be a repeat of </a:t>
            </a:r>
            <a:r>
              <a:rPr lang="en-GB" dirty="0" smtClean="0"/>
              <a:t>GDBs, nor the operations fortnightly meetings</a:t>
            </a:r>
            <a:endParaRPr lang="en-GB" dirty="0"/>
          </a:p>
          <a:p>
            <a:pPr lvl="1"/>
            <a:r>
              <a:rPr lang="en-GB" dirty="0"/>
              <a:t>Currently 9-monthly (could be 6, but then does it replace GDB?)</a:t>
            </a:r>
          </a:p>
          <a:p>
            <a:pPr lvl="1"/>
            <a:r>
              <a:rPr lang="en-GB" dirty="0"/>
              <a:t>Need to make time to write summary/position papers during the </a:t>
            </a:r>
            <a:r>
              <a:rPr lang="en-GB" dirty="0" smtClean="0"/>
              <a:t>meeting</a:t>
            </a:r>
          </a:p>
          <a:p>
            <a:r>
              <a:rPr lang="en-GB" dirty="0" smtClean="0"/>
              <a:t>Should be agenda-driven</a:t>
            </a:r>
          </a:p>
          <a:p>
            <a:pPr lvl="1"/>
            <a:r>
              <a:rPr lang="en-GB" dirty="0" smtClean="0"/>
              <a:t>Dissemination of issues important to sites and opportunity for feedback</a:t>
            </a:r>
          </a:p>
          <a:p>
            <a:pPr lvl="1"/>
            <a:r>
              <a:rPr lang="en-GB" dirty="0" smtClean="0"/>
              <a:t>Focus on a relatively small number of topics needing in depth discussion and feedback </a:t>
            </a:r>
          </a:p>
          <a:p>
            <a:pPr lvl="1"/>
            <a:r>
              <a:rPr lang="en-GB" dirty="0" smtClean="0"/>
              <a:t>Discussion of common topics across experiments</a:t>
            </a:r>
          </a:p>
          <a:p>
            <a:pPr lvl="1"/>
            <a:r>
              <a:rPr lang="en-GB" dirty="0" smtClean="0"/>
              <a:t>Planning of changes with high impact </a:t>
            </a:r>
            <a:r>
              <a:rPr lang="en-GB" dirty="0" err="1" smtClean="0"/>
              <a:t>etc</a:t>
            </a:r>
            <a:endParaRPr lang="en-GB" dirty="0" smtClean="0"/>
          </a:p>
          <a:p>
            <a:r>
              <a:rPr lang="en-GB" dirty="0" smtClean="0"/>
              <a:t>Make sure OSG, EGI are represented </a:t>
            </a:r>
          </a:p>
          <a:p>
            <a:endParaRPr lang="en-GB" dirty="0" smtClean="0"/>
          </a:p>
          <a:p>
            <a:endParaRPr lang="en-GB" dirty="0"/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smtClean="0"/>
              <a:t>May 26 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Ian.Bird@cern.ch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153984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Other comments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Decisions?</a:t>
            </a:r>
          </a:p>
          <a:p>
            <a:pPr lvl="1"/>
            <a:r>
              <a:rPr lang="en-GB" dirty="0" smtClean="0"/>
              <a:t>MB is the decision making body</a:t>
            </a:r>
          </a:p>
          <a:p>
            <a:pPr lvl="1"/>
            <a:r>
              <a:rPr lang="en-GB" dirty="0" smtClean="0"/>
              <a:t>GDB makes recommendations for approval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smtClean="0"/>
              <a:t>May 26 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Ian.Bird@cern.ch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346885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Comments … ????</a:t>
            </a:r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smtClean="0"/>
              <a:t>May 26 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Ian.Bird@cern.ch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3326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Cobranding(4-3)">
  <a:themeElements>
    <a:clrScheme name="Colors CERN">
      <a:dk1>
        <a:srgbClr val="0C377B"/>
      </a:dk1>
      <a:lt1>
        <a:srgbClr val="FFFFFF"/>
      </a:lt1>
      <a:dk2>
        <a:srgbClr val="0C377B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19083</TotalTime>
  <Words>677</Words>
  <Application>Microsoft Macintosh PowerPoint</Application>
  <PresentationFormat>On-screen Show (4:3)</PresentationFormat>
  <Paragraphs>99</Paragraphs>
  <Slides>9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Calibri</vt:lpstr>
      <vt:lpstr>Candara</vt:lpstr>
      <vt:lpstr>Wingdings</vt:lpstr>
      <vt:lpstr>Arial</vt:lpstr>
      <vt:lpstr>CERNCobranding(4-3)</vt:lpstr>
      <vt:lpstr>The GDB Future</vt:lpstr>
      <vt:lpstr>Background: update technical directions </vt:lpstr>
      <vt:lpstr>Principle agreed in MB</vt:lpstr>
      <vt:lpstr>Today</vt:lpstr>
      <vt:lpstr>Meetings</vt:lpstr>
      <vt:lpstr>Propose</vt:lpstr>
      <vt:lpstr>WLCG Workshops</vt:lpstr>
      <vt:lpstr>Other comments</vt:lpstr>
      <vt:lpstr>Comments … ????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CERN User</dc:creator>
  <cp:lastModifiedBy>Microsoft Office User</cp:lastModifiedBy>
  <cp:revision>253</cp:revision>
  <dcterms:created xsi:type="dcterms:W3CDTF">2012-11-30T11:07:49Z</dcterms:created>
  <dcterms:modified xsi:type="dcterms:W3CDTF">2015-06-09T09:36:18Z</dcterms:modified>
</cp:coreProperties>
</file>