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3" r:id="rId2"/>
  </p:sldMasterIdLst>
  <p:notesMasterIdLst>
    <p:notesMasterId r:id="rId13"/>
  </p:notesMasterIdLst>
  <p:sldIdLst>
    <p:sldId id="258" r:id="rId3"/>
    <p:sldId id="262" r:id="rId4"/>
    <p:sldId id="275" r:id="rId5"/>
    <p:sldId id="270" r:id="rId6"/>
    <p:sldId id="271" r:id="rId7"/>
    <p:sldId id="272" r:id="rId8"/>
    <p:sldId id="273" r:id="rId9"/>
    <p:sldId id="268" r:id="rId10"/>
    <p:sldId id="274" r:id="rId11"/>
    <p:sldId id="276" r:id="rId12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87" autoAdjust="0"/>
  </p:normalViewPr>
  <p:slideViewPr>
    <p:cSldViewPr>
      <p:cViewPr varScale="1">
        <p:scale>
          <a:sx n="65" d="100"/>
          <a:sy n="65" d="100"/>
        </p:scale>
        <p:origin x="629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6/9/2015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51552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89730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5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2.tiff"/><Relationship Id="rId5" Type="http://schemas.openxmlformats.org/officeDocument/2006/relationships/image" Target="../media/image11.jpeg"/><Relationship Id="rId4" Type="http://schemas.openxmlformats.org/officeDocument/2006/relationships/image" Target="../media/image14.tif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17" name="Picture 1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6" name="Picture 15" descr="WLCG-logo.jpg"/>
            <p:cNvPicPr>
              <a:picLocks noChangeAspect="1"/>
            </p:cNvPicPr>
            <p:nvPr userDrawn="1"/>
          </p:nvPicPr>
          <p:blipFill>
            <a:blip r:embed="rId9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24" name="Text Placeholder 23"/>
          <p:cNvSpPr>
            <a:spLocks noGrp="1"/>
          </p:cNvSpPr>
          <p:nvPr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pic>
        <p:nvPicPr>
          <p:cNvPr id="19" name="Picture 18" descr="CERN_logo_400x400.gif"/>
          <p:cNvPicPr>
            <a:picLocks noChangeAspect="1"/>
          </p:cNvPicPr>
          <p:nvPr userDrawn="1"/>
        </p:nvPicPr>
        <p:blipFill>
          <a:blip r:embed="rId10" cstate="print"/>
          <a:stretch>
            <a:fillRect/>
          </a:stretch>
        </p:blipFill>
        <p:spPr>
          <a:xfrm>
            <a:off x="8610600" y="6324600"/>
            <a:ext cx="457200" cy="457200"/>
          </a:xfrm>
          <a:prstGeom prst="rect">
            <a:avLst/>
          </a:prstGeom>
        </p:spPr>
      </p:pic>
      <p:sp>
        <p:nvSpPr>
          <p:cNvPr id="23" name="Date Placeholder 22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pic>
        <p:nvPicPr>
          <p:cNvPr id="10" name="Picture 9" descr="WLCG-logo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6200" y="6324600"/>
            <a:ext cx="457200" cy="457200"/>
          </a:xfrm>
          <a:prstGeom prst="rect">
            <a:avLst/>
          </a:prstGeom>
        </p:spPr>
      </p:pic>
      <p:pic>
        <p:nvPicPr>
          <p:cNvPr id="13" name="Picture 12" descr="01 nyte - globe encounters.tif"/>
          <p:cNvPicPr>
            <a:picLocks noChangeAspect="1"/>
          </p:cNvPicPr>
          <p:nvPr userDrawn="1"/>
        </p:nvPicPr>
        <p:blipFill>
          <a:blip r:embed="rId4" cstate="print">
            <a:lum contrast="-10000"/>
          </a:blip>
          <a:srcRect/>
          <a:stretch>
            <a:fillRect/>
          </a:stretch>
        </p:blipFill>
        <p:spPr>
          <a:xfrm>
            <a:off x="7951" y="2057400"/>
            <a:ext cx="601649" cy="914400"/>
          </a:xfrm>
          <a:prstGeom prst="rect">
            <a:avLst/>
          </a:prstGeom>
        </p:spPr>
      </p:pic>
      <p:pic>
        <p:nvPicPr>
          <p:cNvPr id="14" name="Picture 13" descr="stacks_banner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0" y="0"/>
            <a:ext cx="609600" cy="762000"/>
          </a:xfrm>
          <a:prstGeom prst="rect">
            <a:avLst/>
          </a:prstGeom>
        </p:spPr>
      </p:pic>
      <p:pic>
        <p:nvPicPr>
          <p:cNvPr id="15" name="Picture 14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0" y="1371600"/>
            <a:ext cx="609600" cy="685800"/>
          </a:xfrm>
          <a:prstGeom prst="rect">
            <a:avLst/>
          </a:prstGeom>
        </p:spPr>
      </p:pic>
      <p:pic>
        <p:nvPicPr>
          <p:cNvPr id="16" name="Picture 15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0" y="762000"/>
            <a:ext cx="609600" cy="60960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grpSp>
        <p:nvGrpSpPr>
          <p:cNvPr id="4" name="Group 6"/>
          <p:cNvGrpSpPr/>
          <p:nvPr userDrawn="1"/>
        </p:nvGrpSpPr>
        <p:grpSpPr>
          <a:xfrm>
            <a:off x="76200" y="0"/>
            <a:ext cx="2057400" cy="548640"/>
            <a:chOff x="76200" y="6270345"/>
            <a:chExt cx="2057400" cy="548640"/>
          </a:xfrm>
        </p:grpSpPr>
        <p:pic>
          <p:nvPicPr>
            <p:cNvPr id="8" name="Picture 7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9" name="Picture 8" descr="WLCG-logo.jpg"/>
            <p:cNvPicPr>
              <a:picLocks noChangeAspect="1"/>
            </p:cNvPicPr>
            <p:nvPr userDrawn="1"/>
          </p:nvPicPr>
          <p:blipFill>
            <a:blip r:embed="rId3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" name="Group 6"/>
          <p:cNvGrpSpPr/>
          <p:nvPr userDrawn="1"/>
        </p:nvGrpSpPr>
        <p:grpSpPr>
          <a:xfrm>
            <a:off x="76200" y="6270345"/>
            <a:ext cx="2057400" cy="548640"/>
            <a:chOff x="76200" y="6270345"/>
            <a:chExt cx="2057400" cy="548640"/>
          </a:xfrm>
        </p:grpSpPr>
        <p:pic>
          <p:nvPicPr>
            <p:cNvPr id="9" name="Picture 8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381000" y="6270345"/>
              <a:ext cx="1752600" cy="548640"/>
            </a:xfrm>
            <a:prstGeom prst="rect">
              <a:avLst/>
            </a:prstGeom>
          </p:spPr>
        </p:pic>
        <p:pic>
          <p:nvPicPr>
            <p:cNvPr id="10" name="Picture 9" descr="WLCG-logo.jpg"/>
            <p:cNvPicPr>
              <a:picLocks noChangeAspect="1"/>
            </p:cNvPicPr>
            <p:nvPr userDrawn="1"/>
          </p:nvPicPr>
          <p:blipFill>
            <a:blip r:embed="rId4" cstate="print"/>
            <a:stretch>
              <a:fillRect/>
            </a:stretch>
          </p:blipFill>
          <p:spPr>
            <a:xfrm>
              <a:off x="76200" y="6324600"/>
              <a:ext cx="457200" cy="457200"/>
            </a:xfrm>
            <a:prstGeom prst="rect">
              <a:avLst/>
            </a:prstGeom>
          </p:spPr>
        </p:pic>
      </p:grp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10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10 June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31974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WLCGOpsCoordination#Meetings_and_minut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bugzilla.mcs.anl.gov/globus/show_bug.cgi?id=1753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LCG/NetworkTransferMetrics#Network_Performance_Incidents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WLCG Operations Coordination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Maria Alandes / CERN</a:t>
            </a:r>
          </a:p>
          <a:p>
            <a:r>
              <a:rPr lang="en-US" dirty="0" smtClean="0"/>
              <a:t>With input and on </a:t>
            </a:r>
            <a:r>
              <a:rPr lang="en-US" dirty="0"/>
              <a:t>behalf of </a:t>
            </a:r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/>
              <a:t>WLCG Operations Coordination team</a:t>
            </a:r>
          </a:p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 smtClean="0"/>
              <a:t>June 2015 GDB</a:t>
            </a:r>
          </a:p>
          <a:p>
            <a:r>
              <a:rPr lang="en-US" dirty="0" smtClean="0">
                <a:hlinkClick r:id="rId3"/>
              </a:rPr>
              <a:t>CERN Indico agenda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10</a:t>
            </a:r>
            <a:r>
              <a:rPr lang="en-US" baseline="30000" dirty="0" smtClean="0"/>
              <a:t>th</a:t>
            </a:r>
            <a:r>
              <a:rPr lang="en-US" dirty="0" smtClean="0"/>
              <a:t> June 2015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Next WLCG workshop to take place between end of January and beginning of February</a:t>
            </a:r>
          </a:p>
          <a:p>
            <a:pPr lvl="1"/>
            <a:r>
              <a:rPr lang="en-GB" dirty="0" smtClean="0"/>
              <a:t>New format where a reduced number of topics will be discussed in depth</a:t>
            </a:r>
          </a:p>
          <a:p>
            <a:pPr lvl="2"/>
            <a:r>
              <a:rPr lang="en-GB" dirty="0" smtClean="0"/>
              <a:t>Focus on long term strategy</a:t>
            </a:r>
          </a:p>
          <a:p>
            <a:pPr lvl="2"/>
            <a:r>
              <a:rPr lang="en-GB" dirty="0" smtClean="0"/>
              <a:t>More discussion and exchange among participants</a:t>
            </a:r>
          </a:p>
          <a:p>
            <a:pPr lvl="1"/>
            <a:r>
              <a:rPr lang="en-GB" dirty="0" smtClean="0"/>
              <a:t>For the exact dates we </a:t>
            </a:r>
            <a:r>
              <a:rPr lang="en-GB" dirty="0"/>
              <a:t>a</a:t>
            </a:r>
            <a:r>
              <a:rPr lang="en-GB" dirty="0" smtClean="0"/>
              <a:t>re in contact with experiments to avoid clashes with experiment’s weeks</a:t>
            </a:r>
          </a:p>
          <a:p>
            <a:r>
              <a:rPr lang="en-GB" dirty="0" smtClean="0"/>
              <a:t>Invitation sent to find a hosting site</a:t>
            </a:r>
          </a:p>
          <a:p>
            <a:pPr lvl="1"/>
            <a:r>
              <a:rPr lang="en-GB" dirty="0" smtClean="0"/>
              <a:t>Some sites already expressed their interest. Thanks!</a:t>
            </a:r>
          </a:p>
          <a:p>
            <a:r>
              <a:rPr lang="en-GB" dirty="0" smtClean="0"/>
              <a:t>Main topics of the workshop to be decided in the next weeks</a:t>
            </a:r>
          </a:p>
          <a:p>
            <a:pPr lvl="1"/>
            <a:r>
              <a:rPr lang="en-GB" dirty="0" smtClean="0"/>
              <a:t>Suggestions and feedback already welcome</a:t>
            </a:r>
          </a:p>
          <a:p>
            <a:pPr marL="914400" lvl="2" indent="0">
              <a:buNone/>
            </a:pP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Ops Coord Report @ June 2015 GDB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Next WLCG workshop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10 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4918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 of 21</a:t>
            </a:r>
            <a:r>
              <a:rPr lang="en-US" baseline="30000" dirty="0" smtClean="0"/>
              <a:t>st</a:t>
            </a:r>
            <a:r>
              <a:rPr lang="en-US" dirty="0" smtClean="0"/>
              <a:t> May and 4</a:t>
            </a:r>
            <a:r>
              <a:rPr lang="en-US" baseline="30000" dirty="0" smtClean="0"/>
              <a:t>th</a:t>
            </a:r>
            <a:r>
              <a:rPr lang="en-US" dirty="0" smtClean="0"/>
              <a:t> June WLCG Operations Coordination meetings. </a:t>
            </a:r>
            <a:r>
              <a:rPr lang="en-US" dirty="0" smtClean="0">
                <a:hlinkClick r:id="rId2"/>
              </a:rPr>
              <a:t>Minutes’ index here</a:t>
            </a:r>
            <a:r>
              <a:rPr lang="en-US" dirty="0" smtClean="0"/>
              <a:t>.</a:t>
            </a:r>
          </a:p>
          <a:p>
            <a:r>
              <a:rPr lang="en-US" dirty="0" smtClean="0"/>
              <a:t>Middleware news</a:t>
            </a:r>
          </a:p>
          <a:p>
            <a:r>
              <a:rPr lang="en-US" dirty="0" smtClean="0"/>
              <a:t>Experiment reports</a:t>
            </a:r>
            <a:endParaRPr lang="en-US" dirty="0"/>
          </a:p>
          <a:p>
            <a:r>
              <a:rPr lang="en-US" dirty="0"/>
              <a:t>Status of Task Forces &amp; Working </a:t>
            </a:r>
            <a:r>
              <a:rPr lang="en-US" dirty="0" smtClean="0"/>
              <a:t>Groups</a:t>
            </a:r>
          </a:p>
          <a:p>
            <a:r>
              <a:rPr lang="en-US" dirty="0" smtClean="0"/>
              <a:t>Information System</a:t>
            </a:r>
          </a:p>
          <a:p>
            <a:r>
              <a:rPr lang="en-US" dirty="0" smtClean="0"/>
              <a:t>WLCG Operations Web </a:t>
            </a:r>
            <a:r>
              <a:rPr lang="en-US" dirty="0" smtClean="0"/>
              <a:t>Portal</a:t>
            </a:r>
          </a:p>
          <a:p>
            <a:r>
              <a:rPr lang="en-US" dirty="0" smtClean="0"/>
              <a:t>Next WLCG workshop</a:t>
            </a:r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New GFAL2 2.9.2 fixing FTS3 </a:t>
            </a:r>
            <a:r>
              <a:rPr lang="en-US" dirty="0" err="1"/>
              <a:t>bringonline</a:t>
            </a:r>
            <a:r>
              <a:rPr lang="en-US" dirty="0"/>
              <a:t> daemon crashes now installed in</a:t>
            </a:r>
          </a:p>
          <a:p>
            <a:pPr lvl="1"/>
            <a:r>
              <a:rPr lang="en-US" dirty="0"/>
              <a:t>RAL, CERN, BNL and </a:t>
            </a:r>
            <a:r>
              <a:rPr lang="en-US" dirty="0" smtClean="0"/>
              <a:t>FNAL</a:t>
            </a:r>
          </a:p>
          <a:p>
            <a:r>
              <a:rPr lang="en-GB" dirty="0"/>
              <a:t>Issue with Globus library (globus-gssapi-gsi-11.16-1) released in EPEL testing (GGUS:114076)</a:t>
            </a:r>
          </a:p>
          <a:p>
            <a:pPr lvl="1"/>
            <a:r>
              <a:rPr lang="en-GB" dirty="0"/>
              <a:t>It changes the default behaviour in the way to check whether a host certificate is legitimate or </a:t>
            </a:r>
            <a:r>
              <a:rPr lang="en-GB" dirty="0" smtClean="0"/>
              <a:t>not</a:t>
            </a:r>
          </a:p>
          <a:p>
            <a:pPr lvl="2"/>
            <a:r>
              <a:rPr lang="en-GB" dirty="0" smtClean="0"/>
              <a:t>This change is desirable for security reasons and was first requested </a:t>
            </a:r>
            <a:r>
              <a:rPr lang="en-GB" dirty="0" smtClean="0"/>
              <a:t>11 </a:t>
            </a:r>
            <a:r>
              <a:rPr lang="en-GB" dirty="0" smtClean="0"/>
              <a:t>years ago</a:t>
            </a:r>
            <a:r>
              <a:rPr lang="en-GB" dirty="0" smtClean="0"/>
              <a:t>!</a:t>
            </a:r>
          </a:p>
          <a:p>
            <a:pPr marL="914400" lvl="2" indent="0">
              <a:buNone/>
            </a:pPr>
            <a:r>
              <a:rPr lang="en-GB" dirty="0" smtClean="0"/>
              <a:t>	 </a:t>
            </a:r>
            <a:r>
              <a:rPr lang="en-GB" u="sng" dirty="0">
                <a:hlinkClick r:id="rId2"/>
              </a:rPr>
              <a:t>https://bugzilla.mcs.anl.gov/globus/show_bug.cgi?id=1753</a:t>
            </a:r>
            <a:endParaRPr lang="en-GB" dirty="0"/>
          </a:p>
          <a:p>
            <a:pPr lvl="2"/>
            <a:r>
              <a:rPr lang="en-GB" dirty="0"/>
              <a:t>It </a:t>
            </a:r>
            <a:r>
              <a:rPr lang="en-GB" dirty="0" smtClean="0"/>
              <a:t>may affect any service behind an alias whose </a:t>
            </a:r>
            <a:r>
              <a:rPr lang="en-GB" dirty="0"/>
              <a:t>host </a:t>
            </a:r>
            <a:r>
              <a:rPr lang="en-GB" dirty="0" smtClean="0"/>
              <a:t>certificate does </a:t>
            </a:r>
            <a:r>
              <a:rPr lang="en-GB" dirty="0"/>
              <a:t>not include the correct subject alternative names </a:t>
            </a:r>
          </a:p>
          <a:p>
            <a:pPr lvl="2"/>
            <a:r>
              <a:rPr lang="en-GB" dirty="0"/>
              <a:t>Failure is seen on the client side when connecting to these services (Spotted </a:t>
            </a:r>
            <a:r>
              <a:rPr lang="en-GB" dirty="0" smtClean="0"/>
              <a:t>for the FTS and </a:t>
            </a:r>
            <a:r>
              <a:rPr lang="en-GB" dirty="0" err="1"/>
              <a:t>MyProxy</a:t>
            </a:r>
            <a:r>
              <a:rPr lang="en-GB" dirty="0"/>
              <a:t> </a:t>
            </a:r>
            <a:r>
              <a:rPr lang="en-GB" dirty="0" smtClean="0"/>
              <a:t>services at </a:t>
            </a:r>
            <a:r>
              <a:rPr lang="en-GB" dirty="0"/>
              <a:t>CERN</a:t>
            </a:r>
            <a:r>
              <a:rPr lang="en-GB" dirty="0" smtClean="0"/>
              <a:t>)</a:t>
            </a:r>
          </a:p>
          <a:p>
            <a:pPr lvl="3"/>
            <a:r>
              <a:rPr lang="en-GB" dirty="0" smtClean="0"/>
              <a:t>We do not want to equip client hosts with a non default configuration</a:t>
            </a:r>
            <a:endParaRPr lang="en-GB" dirty="0"/>
          </a:p>
          <a:p>
            <a:pPr lvl="1"/>
            <a:r>
              <a:rPr lang="en-GB" dirty="0"/>
              <a:t>After discussion with developers, they have released a new version (globus-gssapi-gsi-11.18-1)  which defaults to the previous behaviour</a:t>
            </a:r>
          </a:p>
          <a:p>
            <a:pPr lvl="2"/>
            <a:r>
              <a:rPr lang="en-GB" dirty="0"/>
              <a:t>This is a temporary measure</a:t>
            </a:r>
          </a:p>
          <a:p>
            <a:pPr lvl="2"/>
            <a:r>
              <a:rPr lang="en-GB" dirty="0"/>
              <a:t>WLCG Operations will check on services that may fail with the new default behaviour</a:t>
            </a:r>
          </a:p>
          <a:p>
            <a:pPr lvl="2"/>
            <a:r>
              <a:rPr lang="en-GB" dirty="0"/>
              <a:t>Developers will eventually release the new default behaviour</a:t>
            </a:r>
          </a:p>
          <a:p>
            <a:pPr lvl="1"/>
            <a:endParaRPr lang="en-US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WLCG Ops Coord Report @ June 2015 GDB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Middleware news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19998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dirty="0" smtClean="0"/>
              <a:t>High activity due to preparation of RUN 2</a:t>
            </a:r>
          </a:p>
          <a:p>
            <a:r>
              <a:rPr lang="en-US" dirty="0" smtClean="0"/>
              <a:t>And finally fairly smooth start of RUN 2 data taking for all LHC experiments!</a:t>
            </a:r>
          </a:p>
          <a:p>
            <a:pPr lvl="1"/>
            <a:r>
              <a:rPr lang="en-US" dirty="0" smtClean="0"/>
              <a:t>Experiments running high number of production jobs mostly without problems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ALICE</a:t>
            </a:r>
          </a:p>
          <a:p>
            <a:pPr lvl="1"/>
            <a:r>
              <a:rPr lang="en-US" dirty="0" smtClean="0"/>
              <a:t>High activity with </a:t>
            </a:r>
            <a:r>
              <a:rPr lang="en-US" dirty="0"/>
              <a:t>n</a:t>
            </a:r>
            <a:r>
              <a:rPr lang="en-US" dirty="0" smtClean="0"/>
              <a:t>o major operational issues</a:t>
            </a:r>
          </a:p>
          <a:p>
            <a:r>
              <a:rPr lang="en-US" dirty="0" smtClean="0"/>
              <a:t>ATLAS</a:t>
            </a:r>
          </a:p>
          <a:p>
            <a:pPr lvl="1"/>
            <a:r>
              <a:rPr lang="en-US" dirty="0" smtClean="0"/>
              <a:t>Rucio performance very good</a:t>
            </a:r>
          </a:p>
          <a:p>
            <a:pPr lvl="1"/>
            <a:r>
              <a:rPr lang="en-US" dirty="0" smtClean="0"/>
              <a:t>HLT reprocessing of first week data run successfully</a:t>
            </a:r>
          </a:p>
          <a:p>
            <a:pPr lvl="1"/>
            <a:r>
              <a:rPr lang="en-US" sz="2700" dirty="0"/>
              <a:t>WNs particularly slow at Tier-0 due to a bug in Openstack </a:t>
            </a:r>
            <a:r>
              <a:rPr lang="en-US" sz="2700" dirty="0" smtClean="0"/>
              <a:t>(Internal CERN SNOW ticket INC0796407)</a:t>
            </a:r>
            <a:endParaRPr lang="en-US" sz="2700" dirty="0"/>
          </a:p>
          <a:p>
            <a:pPr lvl="1"/>
            <a:r>
              <a:rPr lang="en-US" dirty="0" smtClean="0"/>
              <a:t>Troubles due to FTS Bringonline daemon down (GGUS:114021)</a:t>
            </a:r>
            <a:endParaRPr lang="en-US" dirty="0"/>
          </a:p>
          <a:p>
            <a:pPr lvl="1"/>
            <a:endParaRPr lang="en-GB" dirty="0" smtClean="0"/>
          </a:p>
          <a:p>
            <a:r>
              <a:rPr lang="en-US" dirty="0" smtClean="0"/>
              <a:t>CMS</a:t>
            </a:r>
          </a:p>
          <a:p>
            <a:pPr lvl="1"/>
            <a:r>
              <a:rPr lang="en-GB" dirty="0"/>
              <a:t>DIGI-RECO campaign progressing very well</a:t>
            </a:r>
          </a:p>
          <a:p>
            <a:pPr lvl="1"/>
            <a:r>
              <a:rPr lang="en-GB" dirty="0" smtClean="0"/>
              <a:t>Global </a:t>
            </a:r>
            <a:r>
              <a:rPr lang="en-GB" dirty="0"/>
              <a:t>Xrootd re-director at CERN </a:t>
            </a:r>
            <a:r>
              <a:rPr lang="en-GB" dirty="0" smtClean="0"/>
              <a:t>with higher </a:t>
            </a:r>
            <a:r>
              <a:rPr lang="en-GB" dirty="0"/>
              <a:t>impact and urgency defined in the </a:t>
            </a:r>
            <a:r>
              <a:rPr lang="en-GB" dirty="0" smtClean="0"/>
              <a:t>WLCG critical </a:t>
            </a:r>
            <a:r>
              <a:rPr lang="en-GB" dirty="0"/>
              <a:t>services table (already updated) </a:t>
            </a:r>
            <a:endParaRPr lang="en-GB" dirty="0" smtClean="0"/>
          </a:p>
          <a:p>
            <a:pPr lvl="1"/>
            <a:r>
              <a:rPr lang="en-GB" dirty="0" smtClean="0"/>
              <a:t>EOS issues and bad transfer quality from T0 reported and fixed (several GGUS tickets)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LHCb</a:t>
            </a:r>
          </a:p>
          <a:p>
            <a:pPr lvl="1"/>
            <a:r>
              <a:rPr lang="en-US" dirty="0" smtClean="0"/>
              <a:t>First offline data workflow processing over the past weekend</a:t>
            </a:r>
          </a:p>
          <a:p>
            <a:pPr lvl="1"/>
            <a:r>
              <a:rPr lang="en-GB" dirty="0"/>
              <a:t>Ongoing issue with access to SARA storage, could be related to fetch-crl issue discovered </a:t>
            </a:r>
            <a:r>
              <a:rPr lang="en-GB" dirty="0" smtClean="0"/>
              <a:t>recently </a:t>
            </a:r>
            <a:r>
              <a:rPr lang="en-US" dirty="0" smtClean="0"/>
              <a:t> (GGUS:113766)</a:t>
            </a:r>
          </a:p>
          <a:p>
            <a:pPr lvl="1"/>
            <a:r>
              <a:rPr lang="en-GB" dirty="0"/>
              <a:t>LHCb has asked to create “tape families” for the Run2 data to T1 sites 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 reports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843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RFC Proxies</a:t>
            </a:r>
          </a:p>
          <a:p>
            <a:pPr lvl="1"/>
            <a:r>
              <a:rPr lang="en-GB" dirty="0"/>
              <a:t>Readiness of the WLCG infrastructure for RFC proxies will first </a:t>
            </a:r>
            <a:r>
              <a:rPr lang="en-GB" dirty="0" smtClean="0"/>
              <a:t>be tested </a:t>
            </a:r>
            <a:r>
              <a:rPr lang="en-GB" dirty="0"/>
              <a:t>through the SAM </a:t>
            </a:r>
            <a:r>
              <a:rPr lang="en-GB" dirty="0" err="1"/>
              <a:t>preprod</a:t>
            </a:r>
            <a:r>
              <a:rPr lang="en-GB" dirty="0"/>
              <a:t> instance of each experiment</a:t>
            </a:r>
          </a:p>
          <a:p>
            <a:pPr lvl="1"/>
            <a:r>
              <a:rPr lang="en-GB" dirty="0"/>
              <a:t> </a:t>
            </a:r>
            <a:r>
              <a:rPr lang="en-GB" dirty="0" smtClean="0"/>
              <a:t>The </a:t>
            </a:r>
            <a:r>
              <a:rPr lang="en-GB" dirty="0"/>
              <a:t>SAM proxy renewal sensor first needs an easy fix to </a:t>
            </a:r>
            <a:r>
              <a:rPr lang="en-GB" dirty="0" smtClean="0"/>
              <a:t>support both </a:t>
            </a:r>
            <a:r>
              <a:rPr lang="en-GB" dirty="0"/>
              <a:t>RFC and legacy proxies</a:t>
            </a:r>
          </a:p>
          <a:p>
            <a:r>
              <a:rPr lang="en-US" dirty="0" smtClean="0"/>
              <a:t>HTTP Deployment</a:t>
            </a:r>
          </a:p>
          <a:p>
            <a:pPr lvl="1"/>
            <a:r>
              <a:rPr lang="en-US" dirty="0" smtClean="0"/>
              <a:t>First steps agreed:</a:t>
            </a:r>
          </a:p>
          <a:p>
            <a:pPr lvl="2"/>
            <a:r>
              <a:rPr lang="en-US" dirty="0" smtClean="0"/>
              <a:t>Identification of an appropriate monitoring solution</a:t>
            </a:r>
          </a:p>
          <a:p>
            <a:pPr lvl="2"/>
            <a:r>
              <a:rPr lang="en-US" dirty="0" smtClean="0"/>
              <a:t>Full list of functionality that the experiments would like to see delivered via HTTP</a:t>
            </a:r>
          </a:p>
          <a:p>
            <a:pPr lvl="1"/>
            <a:r>
              <a:rPr lang="en-US" dirty="0" smtClean="0"/>
              <a:t>Second meeting focused on requirements on storage</a:t>
            </a:r>
          </a:p>
          <a:p>
            <a:pPr lvl="1"/>
            <a:r>
              <a:rPr lang="en-US" dirty="0" smtClean="0"/>
              <a:t>A summary will be presented at the next Ops Coord meeting</a:t>
            </a:r>
          </a:p>
          <a:p>
            <a:pPr marL="457200" lvl="1" indent="0">
              <a:buNone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Task Forces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600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Middleware Readiness</a:t>
            </a:r>
          </a:p>
          <a:p>
            <a:pPr lvl="1"/>
            <a:r>
              <a:rPr lang="en-US" dirty="0" err="1"/>
              <a:t>dCache</a:t>
            </a:r>
            <a:r>
              <a:rPr lang="en-US" dirty="0"/>
              <a:t> </a:t>
            </a:r>
            <a:r>
              <a:rPr lang="en-US" dirty="0" smtClean="0"/>
              <a:t>v.2.10.28 </a:t>
            </a:r>
            <a:r>
              <a:rPr lang="en-US" dirty="0"/>
              <a:t>now part of the baseline</a:t>
            </a:r>
          </a:p>
          <a:p>
            <a:pPr lvl="1"/>
            <a:r>
              <a:rPr lang="en-US" dirty="0"/>
              <a:t>StoRM verification for ATLAS at CNAF</a:t>
            </a:r>
          </a:p>
          <a:p>
            <a:pPr lvl="1"/>
            <a:r>
              <a:rPr lang="en-US" dirty="0"/>
              <a:t>MW Readiness App in production</a:t>
            </a:r>
          </a:p>
          <a:p>
            <a:pPr lvl="2"/>
            <a:r>
              <a:rPr lang="en-US" dirty="0"/>
              <a:t>https://wlcg-mw-readiness.cern.ch/</a:t>
            </a:r>
          </a:p>
          <a:p>
            <a:pPr lvl="2"/>
            <a:r>
              <a:rPr lang="en-US" dirty="0"/>
              <a:t>It will eventually replace the manually maintained baseline table</a:t>
            </a:r>
          </a:p>
          <a:p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15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Network and Transfer Metrics </a:t>
            </a:r>
            <a:r>
              <a:rPr lang="en-US" dirty="0" smtClean="0"/>
              <a:t>WG</a:t>
            </a:r>
          </a:p>
          <a:p>
            <a:pPr lvl="1"/>
            <a:r>
              <a:rPr lang="en-US" dirty="0" smtClean="0"/>
              <a:t>LHCOPN and LHCONE meshes are stable now and consistently delivering metrics</a:t>
            </a:r>
          </a:p>
          <a:p>
            <a:pPr lvl="1"/>
            <a:r>
              <a:rPr lang="en-US" dirty="0" smtClean="0"/>
              <a:t>Planning to establish WLCG-wide meshes for all types of tests</a:t>
            </a:r>
          </a:p>
          <a:p>
            <a:pPr lvl="1"/>
            <a:r>
              <a:rPr lang="en-US" dirty="0" smtClean="0"/>
              <a:t>Network performance incident process is now in place with a new GGUS SU “WLCG Network Throughput” to report any issues</a:t>
            </a:r>
          </a:p>
          <a:p>
            <a:pPr lvl="2"/>
            <a:r>
              <a:rPr lang="en-GB" sz="1200" dirty="0">
                <a:hlinkClick r:id="rId2"/>
              </a:rPr>
              <a:t>https://twiki.cern.ch/twiki/bin/view/LCG/NetworkTransferMetrics#Network_Performance_Incidents</a:t>
            </a:r>
            <a:endParaRPr lang="en-US" sz="1200" dirty="0" smtClean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Groups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3953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Information System</a:t>
            </a:r>
          </a:p>
          <a:p>
            <a:pPr lvl="1"/>
            <a:r>
              <a:rPr lang="en-US" dirty="0" smtClean="0"/>
              <a:t>OSG BDII unavailable for 14h (GGUS:114052)</a:t>
            </a:r>
          </a:p>
          <a:p>
            <a:pPr lvl="2"/>
            <a:r>
              <a:rPr lang="en-US" dirty="0" smtClean="0"/>
              <a:t>Cache showed OSG sites for 12h then OSG sites disappeared from  sam-bdii but no side effects reported</a:t>
            </a:r>
          </a:p>
          <a:p>
            <a:pPr lvl="1"/>
            <a:r>
              <a:rPr lang="en-GB" dirty="0"/>
              <a:t>OSG is in the process of deprecating and removing the </a:t>
            </a:r>
            <a:r>
              <a:rPr lang="en-GB" dirty="0" smtClean="0"/>
              <a:t>BDII </a:t>
            </a:r>
            <a:r>
              <a:rPr lang="en-GB" dirty="0"/>
              <a:t>in </a:t>
            </a:r>
            <a:r>
              <a:rPr lang="en-GB" dirty="0" smtClean="0"/>
              <a:t>conjunction </a:t>
            </a:r>
            <a:r>
              <a:rPr lang="en-GB" dirty="0"/>
              <a:t>with </a:t>
            </a:r>
            <a:r>
              <a:rPr lang="en-GB" dirty="0" smtClean="0"/>
              <a:t>USCMS </a:t>
            </a:r>
            <a:r>
              <a:rPr lang="en-GB" dirty="0"/>
              <a:t>and USATLAS </a:t>
            </a:r>
            <a:r>
              <a:rPr lang="en-GB" dirty="0" smtClean="0"/>
              <a:t>stakeholders</a:t>
            </a:r>
          </a:p>
          <a:p>
            <a:pPr lvl="2"/>
            <a:r>
              <a:rPr lang="en-GB" dirty="0" smtClean="0"/>
              <a:t>First USCMS sites taken out</a:t>
            </a:r>
          </a:p>
          <a:p>
            <a:pPr lvl="2"/>
            <a:r>
              <a:rPr lang="en-GB" dirty="0" smtClean="0"/>
              <a:t>Ongoing </a:t>
            </a:r>
            <a:r>
              <a:rPr lang="en-GB" dirty="0"/>
              <a:t>effort within </a:t>
            </a:r>
            <a:r>
              <a:rPr lang="en-GB" dirty="0" smtClean="0"/>
              <a:t>USATLAS where the BDII service will run </a:t>
            </a:r>
            <a:r>
              <a:rPr lang="en-GB" dirty="0"/>
              <a:t>for as long as a stakeholder needs  </a:t>
            </a:r>
            <a:r>
              <a:rPr lang="en-GB" dirty="0" smtClean="0"/>
              <a:t>it</a:t>
            </a:r>
          </a:p>
          <a:p>
            <a:pPr lvl="2"/>
            <a:r>
              <a:rPr lang="en-GB" dirty="0" smtClean="0"/>
              <a:t>OSG BDII will be provided as long as stakeholders have completely transitioned</a:t>
            </a:r>
          </a:p>
          <a:p>
            <a:pPr lvl="3"/>
            <a:r>
              <a:rPr lang="en-GB" dirty="0" smtClean="0"/>
              <a:t>A deprecation date has not been set, it will be determined in the near future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 System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5972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New Operations Web Portal under construction</a:t>
            </a:r>
          </a:p>
          <a:p>
            <a:pPr lvl="1"/>
            <a:r>
              <a:rPr lang="en-US" dirty="0"/>
              <a:t>It will centralize Ops </a:t>
            </a:r>
            <a:r>
              <a:rPr lang="en-US" dirty="0" smtClean="0"/>
              <a:t>information</a:t>
            </a:r>
          </a:p>
          <a:p>
            <a:pPr lvl="2"/>
            <a:r>
              <a:rPr lang="en-US" dirty="0" smtClean="0"/>
              <a:t>For everyone!</a:t>
            </a:r>
          </a:p>
          <a:p>
            <a:pPr lvl="3"/>
            <a:r>
              <a:rPr lang="en-US" dirty="0" smtClean="0"/>
              <a:t>Sites, experiments, TFs and WGs</a:t>
            </a:r>
            <a:endParaRPr lang="en-US" dirty="0"/>
          </a:p>
          <a:p>
            <a:pPr lvl="1"/>
            <a:r>
              <a:rPr lang="en-US" dirty="0" smtClean="0"/>
              <a:t>We are gathering </a:t>
            </a:r>
            <a:r>
              <a:rPr lang="en-US" dirty="0"/>
              <a:t>useful information </a:t>
            </a:r>
            <a:r>
              <a:rPr lang="en-US" dirty="0" smtClean="0"/>
              <a:t>for </a:t>
            </a:r>
            <a:r>
              <a:rPr lang="en-US" dirty="0"/>
              <a:t>sites</a:t>
            </a:r>
          </a:p>
          <a:p>
            <a:pPr lvl="2"/>
            <a:r>
              <a:rPr lang="en-US" dirty="0"/>
              <a:t>MW </a:t>
            </a:r>
            <a:r>
              <a:rPr lang="en-US" dirty="0" smtClean="0"/>
              <a:t>documentation</a:t>
            </a:r>
          </a:p>
          <a:p>
            <a:pPr lvl="2"/>
            <a:r>
              <a:rPr lang="en-US" dirty="0" smtClean="0"/>
              <a:t>Sites recipes</a:t>
            </a:r>
            <a:endParaRPr lang="en-US" dirty="0"/>
          </a:p>
          <a:p>
            <a:pPr lvl="2"/>
            <a:r>
              <a:rPr lang="en-US" dirty="0"/>
              <a:t>TO DO list coming from TFs, WGs and experiments</a:t>
            </a:r>
          </a:p>
          <a:p>
            <a:pPr lvl="1"/>
            <a:r>
              <a:rPr lang="en-US" dirty="0"/>
              <a:t>As soon as first version is ready we will distribute </a:t>
            </a:r>
            <a:r>
              <a:rPr lang="en-US" dirty="0" smtClean="0"/>
              <a:t>it </a:t>
            </a:r>
            <a:r>
              <a:rPr lang="en-US" dirty="0"/>
              <a:t>for early feedback</a:t>
            </a:r>
          </a:p>
          <a:p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WLCG Ops Coord Report @ June 2015 GDB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WLCG Operations Portal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dirty="0" smtClean="0"/>
              <a:t>10 June 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9802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3418</TotalTime>
  <Words>844</Words>
  <Application>Microsoft Office PowerPoint</Application>
  <PresentationFormat>On-screen Show (4:3)</PresentationFormat>
  <Paragraphs>134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Candara</vt:lpstr>
      <vt:lpstr>Office Theme</vt:lpstr>
      <vt:lpstr>Custom Design</vt:lpstr>
      <vt:lpstr>WLCG Operations Coordination report</vt:lpstr>
      <vt:lpstr>Outline</vt:lpstr>
      <vt:lpstr>Middleware news</vt:lpstr>
      <vt:lpstr>Experiment reports</vt:lpstr>
      <vt:lpstr>Task Forces</vt:lpstr>
      <vt:lpstr>Working Groups</vt:lpstr>
      <vt:lpstr>Working Groups</vt:lpstr>
      <vt:lpstr>Information System</vt:lpstr>
      <vt:lpstr>WLCG Operations Portal</vt:lpstr>
      <vt:lpstr>Next WLCG workshop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Maria Alandes Pradillo</cp:lastModifiedBy>
  <cp:revision>378</cp:revision>
  <dcterms:created xsi:type="dcterms:W3CDTF">2009-11-20T09:29:17Z</dcterms:created>
  <dcterms:modified xsi:type="dcterms:W3CDTF">2015-06-09T15:15:43Z</dcterms:modified>
</cp:coreProperties>
</file>