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  <p:sldMasterId id="2147483696" r:id="rId3"/>
    <p:sldMasterId id="2147483711" r:id="rId4"/>
  </p:sldMasterIdLst>
  <p:notesMasterIdLst>
    <p:notesMasterId r:id="rId25"/>
  </p:notesMasterIdLst>
  <p:handoutMasterIdLst>
    <p:handoutMasterId r:id="rId26"/>
  </p:handoutMasterIdLst>
  <p:sldIdLst>
    <p:sldId id="257" r:id="rId5"/>
    <p:sldId id="316" r:id="rId6"/>
    <p:sldId id="304" r:id="rId7"/>
    <p:sldId id="305" r:id="rId8"/>
    <p:sldId id="306" r:id="rId9"/>
    <p:sldId id="317" r:id="rId10"/>
    <p:sldId id="309" r:id="rId11"/>
    <p:sldId id="310" r:id="rId12"/>
    <p:sldId id="313" r:id="rId13"/>
    <p:sldId id="307" r:id="rId14"/>
    <p:sldId id="308" r:id="rId15"/>
    <p:sldId id="267" r:id="rId16"/>
    <p:sldId id="287" r:id="rId17"/>
    <p:sldId id="280" r:id="rId18"/>
    <p:sldId id="311" r:id="rId19"/>
    <p:sldId id="312" r:id="rId20"/>
    <p:sldId id="314" r:id="rId21"/>
    <p:sldId id="315" r:id="rId22"/>
    <p:sldId id="318" r:id="rId23"/>
    <p:sldId id="31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FDFF7C"/>
    <a:srgbClr val="FF00F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016" autoAdjust="0"/>
  </p:normalViewPr>
  <p:slideViewPr>
    <p:cSldViewPr snapToGrid="0" snapToObjects="1">
      <p:cViewPr>
        <p:scale>
          <a:sx n="85" d="100"/>
          <a:sy n="85" d="100"/>
        </p:scale>
        <p:origin x="-58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F55CB-4CDA-D840-9714-0224F0A02C83}" type="datetimeFigureOut">
              <a:rPr lang="en-US" smtClean="0"/>
              <a:t>6/9/15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9E60DE-4C1B-954D-8871-FC4EBEF4E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914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43243-E929-8F44-AE8C-26B6D7686931}" type="datetimeFigureOut">
              <a:rPr lang="en-US" smtClean="0"/>
              <a:t>6/9/15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5269D-28C8-D34C-8B30-5CCDDAF8B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88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193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143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408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159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95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393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8/6/2015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DPHEP Collaboration Workshop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8/6/2015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DPHEP Collaboration 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8/6/2015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DPHEP Collaboration 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96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8797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3133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1046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6/9/15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3675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3959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6/9/15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CODP/CAP @ DPHEP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7193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9" y="251254"/>
            <a:ext cx="8229601" cy="899297"/>
          </a:xfrm>
        </p:spPr>
        <p:txBody>
          <a:bodyPr/>
          <a:lstStyle/>
          <a:p>
            <a:r>
              <a:rPr kumimoji="0" lang="fr-CH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1269880"/>
            <a:ext cx="4026519" cy="46807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 smtClean="0"/>
              <a:t>Click to edit Master text styles</a:t>
            </a:r>
          </a:p>
          <a:p>
            <a:pPr lvl="1" eaLnBrk="1" latinLnBrk="0" hangingPunct="1"/>
            <a:r>
              <a:rPr lang="fr-CH" dirty="0" smtClean="0"/>
              <a:t>Second level</a:t>
            </a:r>
          </a:p>
          <a:p>
            <a:pPr lvl="2" eaLnBrk="1" latinLnBrk="0" hangingPunct="1"/>
            <a:r>
              <a:rPr lang="fr-CH" dirty="0" smtClean="0"/>
              <a:t>Third level</a:t>
            </a:r>
          </a:p>
          <a:p>
            <a:pPr lvl="3" eaLnBrk="1" latinLnBrk="0" hangingPunct="1"/>
            <a:r>
              <a:rPr lang="fr-CH" dirty="0" smtClean="0"/>
              <a:t>Fourth level</a:t>
            </a:r>
          </a:p>
          <a:p>
            <a:pPr lvl="4" eaLnBrk="1" latinLnBrk="0" hangingPunct="1"/>
            <a:r>
              <a:rPr lang="fr-CH" dirty="0" smtClean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2182" y="1269880"/>
            <a:ext cx="4034618" cy="46807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 smtClean="0"/>
              <a:t>Click to edit Master text styles</a:t>
            </a:r>
          </a:p>
          <a:p>
            <a:pPr lvl="1" eaLnBrk="1" latinLnBrk="0" hangingPunct="1"/>
            <a:r>
              <a:rPr lang="fr-CH" dirty="0" smtClean="0"/>
              <a:t>Second level</a:t>
            </a:r>
          </a:p>
          <a:p>
            <a:pPr lvl="2" eaLnBrk="1" latinLnBrk="0" hangingPunct="1"/>
            <a:r>
              <a:rPr lang="fr-CH" dirty="0" smtClean="0"/>
              <a:t>Third level</a:t>
            </a:r>
          </a:p>
          <a:p>
            <a:pPr lvl="3" eaLnBrk="1" latinLnBrk="0" hangingPunct="1"/>
            <a:r>
              <a:rPr lang="fr-CH" dirty="0" smtClean="0"/>
              <a:t>Fourth level</a:t>
            </a:r>
          </a:p>
          <a:p>
            <a:pPr lvl="4" eaLnBrk="1" latinLnBrk="0" hangingPunct="1"/>
            <a:r>
              <a:rPr lang="fr-CH" dirty="0" smtClean="0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6/9/15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0167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6/9/15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294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6/9/15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3984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6/9/15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2437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6/9/15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3430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1125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100AEAA-34A9-E949-8DFA-F7A7A628CD5A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1664497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E3EFDE"/>
          </a:solidFill>
        </p:spPr>
        <p:txBody>
          <a:bodyPr>
            <a:normAutofit/>
          </a:bodyPr>
          <a:lstStyle>
            <a:lvl1pPr>
              <a:defRPr sz="4000" b="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fr-FR" dirty="0" smtClean="0"/>
              <a:t>Cliquez et modifiez le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621908"/>
            <a:ext cx="7345363" cy="4544393"/>
          </a:xfr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  <a:lvl2pPr>
              <a:defRPr>
                <a:latin typeface="Calibri"/>
                <a:cs typeface="Calibri"/>
              </a:defRPr>
            </a:lvl2pPr>
            <a:lvl3pPr>
              <a:defRPr>
                <a:latin typeface="Calibri"/>
                <a:cs typeface="Calibri"/>
              </a:defRPr>
            </a:lvl3pPr>
            <a:lvl4pPr>
              <a:defRPr>
                <a:latin typeface="Calibri"/>
                <a:cs typeface="Calibri"/>
              </a:defRPr>
            </a:lvl4pPr>
            <a:lvl5pPr>
              <a:defRPr>
                <a:latin typeface="Calibri"/>
                <a:cs typeface="Calibri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" y="6566143"/>
            <a:ext cx="2133600" cy="259317"/>
          </a:xfr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fld id="{19C44C76-F34B-4148-A6CA-B2EB318A203E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 dirty="0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01424" y="6566143"/>
            <a:ext cx="3196767" cy="256222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fr-FR" dirty="0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C. Diaconu, DPHEP Collaboration Meeting </a:t>
            </a:r>
            <a:endParaRPr lang="fr-FR" dirty="0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550902"/>
            <a:ext cx="762000" cy="271463"/>
          </a:xfrm>
        </p:spPr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12758637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A14B3D83-514D-DB42-93EC-BB776C0CF514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8838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17779-239B-A043-9348-0C86DF8B62C1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19587130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C412-A914-9C45-B944-AB3EFB50447E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4597746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srgbClr val="FFFFFF"/>
                  </a:solidFill>
                  <a:latin typeface="Calisto MT"/>
                </a:endParaRPr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CFA3F-3E23-A146-A322-F5330DF37206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5878186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EC2D-1460-7647-B2DB-223FEA5B4EF4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9935265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42DA-8D14-C145-963B-699E24277BC4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7340112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srgbClr val="FFFFFF"/>
                  </a:solidFill>
                  <a:latin typeface="Calisto MT"/>
                </a:endParaRPr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98F3-6E42-944B-B238-18F32F0FC65C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16623038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, imag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>
                      <a:solidFill>
                        <a:srgbClr val="FFFFFF"/>
                      </a:solidFill>
                      <a:latin typeface="Calisto MT"/>
                    </a:endParaRPr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32B48-DF05-A54E-BBB4-AA889B66120C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602538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srgbClr val="FFFFFF"/>
                  </a:solidFill>
                  <a:latin typeface="Calisto MT"/>
                </a:endParaRPr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2D03-3B75-5943-8C49-B177C5A471EE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853899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srgbClr val="FFFFFF"/>
                  </a:solidFill>
                  <a:latin typeface="Calisto MT"/>
                </a:endParaRPr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45519-81DF-5246-BF11-B40F25EE8E27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7947200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67630-2D96-B54B-B3C2-8F10B0B298CB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16675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srgbClr val="FFFFFF"/>
                  </a:solidFill>
                  <a:latin typeface="Calisto MT"/>
                </a:endParaRPr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D4024-D3C4-1244-A854-D002C60EB150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10491541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100AEAA-34A9-E949-8DFA-F7A7A628CD5A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7784963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E3EFDE"/>
          </a:solidFill>
        </p:spPr>
        <p:txBody>
          <a:bodyPr>
            <a:normAutofit/>
          </a:bodyPr>
          <a:lstStyle>
            <a:lvl1pPr>
              <a:defRPr sz="4000" b="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fr-FR" dirty="0" smtClean="0"/>
              <a:t>Cliquez et modifiez le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621908"/>
            <a:ext cx="7345363" cy="4544393"/>
          </a:xfr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  <a:lvl2pPr>
              <a:defRPr>
                <a:latin typeface="Calibri"/>
                <a:cs typeface="Calibri"/>
              </a:defRPr>
            </a:lvl2pPr>
            <a:lvl3pPr>
              <a:defRPr>
                <a:latin typeface="Calibri"/>
                <a:cs typeface="Calibri"/>
              </a:defRPr>
            </a:lvl3pPr>
            <a:lvl4pPr>
              <a:defRPr>
                <a:latin typeface="Calibri"/>
                <a:cs typeface="Calibri"/>
              </a:defRPr>
            </a:lvl4pPr>
            <a:lvl5pPr>
              <a:defRPr>
                <a:latin typeface="Calibri"/>
                <a:cs typeface="Calibri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" y="6566143"/>
            <a:ext cx="2133600" cy="259317"/>
          </a:xfr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fld id="{19C44C76-F34B-4148-A6CA-B2EB318A203E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 dirty="0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01424" y="6566143"/>
            <a:ext cx="3196767" cy="256222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fr-FR" dirty="0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C. Diaconu, DPHEP Collaboration Meeting </a:t>
            </a:r>
            <a:endParaRPr lang="fr-FR" dirty="0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550902"/>
            <a:ext cx="762000" cy="271463"/>
          </a:xfrm>
        </p:spPr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1330666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A14B3D83-514D-DB42-93EC-BB776C0CF514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462497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17779-239B-A043-9348-0C86DF8B62C1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3941573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C412-A914-9C45-B944-AB3EFB50447E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5724199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srgbClr val="FFFFFF"/>
                  </a:solidFill>
                  <a:latin typeface="Calisto MT"/>
                </a:endParaRPr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CFA3F-3E23-A146-A322-F5330DF37206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1028709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EC2D-1460-7647-B2DB-223FEA5B4EF4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5141414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42DA-8D14-C145-963B-699E24277BC4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3387742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srgbClr val="FFFFFF"/>
                  </a:solidFill>
                  <a:latin typeface="Calisto MT"/>
                </a:endParaRPr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98F3-6E42-944B-B238-18F32F0FC65C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35048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8/6/2015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DPHEP Collaboration 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, imag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>
                      <a:solidFill>
                        <a:srgbClr val="FFFFFF"/>
                      </a:solidFill>
                      <a:latin typeface="Calisto MT"/>
                    </a:endParaRPr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32B48-DF05-A54E-BBB4-AA889B66120C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286163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srgbClr val="FFFFFF"/>
                  </a:solidFill>
                  <a:latin typeface="Calisto MT"/>
                </a:endParaRPr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2D03-3B75-5943-8C49-B177C5A471EE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9059751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srgbClr val="FFFFFF"/>
                  </a:solidFill>
                  <a:latin typeface="Calisto MT"/>
                </a:endParaRPr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45519-81DF-5246-BF11-B40F25EE8E27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12693536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67630-2D96-B54B-B3C2-8F10B0B298CB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16829975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srgbClr val="FFFFFF"/>
                  </a:solidFill>
                  <a:latin typeface="Calisto MT"/>
                </a:endParaRPr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D4024-D3C4-1244-A854-D002C60EB150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584764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8/6/2015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DPHEP Collaboration 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8/6/2015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DPHEP Collaboration 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8/6/2015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DPHEP Collaboration Workshop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theme" Target="../theme/theme2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0.xml"/><Relationship Id="rId15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4.xml"/><Relationship Id="rId15" Type="http://schemas.openxmlformats.org/officeDocument/2006/relationships/theme" Target="../theme/theme4.xml"/><Relationship Id="rId1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8.xml"/><Relationship Id="rId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8/6/2015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DPHEP Collaboration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6/9/15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CODP/CAP @ DPHEP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443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0554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1521128"/>
            <a:ext cx="7345363" cy="4544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pPr defTabSz="457200"/>
            <a:fld id="{DFFAF8A2-2E58-4C4A-A5BB-55CB1DE2233F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 defTabSz="457200"/>
              <a:t>6/9/15</a:t>
            </a:fld>
            <a:endParaRPr lang="fr-FR" dirty="0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 dirty="0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671539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0554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1521128"/>
            <a:ext cx="7345363" cy="4544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pPr defTabSz="457200"/>
            <a:fld id="{DFFAF8A2-2E58-4C4A-A5BB-55CB1DE2233F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 defTabSz="457200"/>
              <a:t>6/9/15</a:t>
            </a:fld>
            <a:endParaRPr lang="fr-FR" dirty="0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 dirty="0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138615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amie.Shiers@cern.ch" TargetMode="External"/><Relationship Id="rId4" Type="http://schemas.openxmlformats.org/officeDocument/2006/relationships/image" Target="../media/image9.gif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eumetsat.int/website/home/News/ConferencesandEvents/DAT_2447480.html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opendata.cern.ch/collection/data-policie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opendata.cern.ch/collection/data-policie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675154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Report from DPHEP Collaboration W/S</a:t>
            </a:r>
            <a:endParaRPr lang="en-US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8/6/2015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DPHEP Collaboration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9946" y="3014506"/>
            <a:ext cx="8339222" cy="778940"/>
          </a:xfrm>
        </p:spPr>
        <p:txBody>
          <a:bodyPr>
            <a:normAutofit/>
          </a:bodyPr>
          <a:lstStyle/>
          <a:p>
            <a:pPr algn="ctr"/>
            <a:r>
              <a:rPr lang="en-US" sz="1600" dirty="0" smtClean="0">
                <a:hlinkClick r:id="rId3"/>
              </a:rPr>
              <a:t>Jamie.Shiers@cern.ch</a:t>
            </a:r>
            <a:r>
              <a:rPr lang="en-US" sz="1600" dirty="0" smtClean="0"/>
              <a:t> </a:t>
            </a:r>
            <a:endParaRPr lang="en-US" b="1" dirty="0">
              <a:latin typeface="Courier New"/>
              <a:cs typeface="Courier New"/>
            </a:endParaRPr>
          </a:p>
          <a:p>
            <a:endParaRPr lang="en-US" sz="1600" dirty="0" smtClean="0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59946" y="3937752"/>
            <a:ext cx="8339222" cy="77894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/>
              <a:t>DPHEP Collaboration Workshop</a:t>
            </a:r>
          </a:p>
          <a:p>
            <a:pPr algn="ctr"/>
            <a:r>
              <a:rPr lang="en-US" sz="1600" dirty="0" smtClean="0"/>
              <a:t>CERN, 8/9 June 2015</a:t>
            </a:r>
          </a:p>
        </p:txBody>
      </p:sp>
      <p:pic>
        <p:nvPicPr>
          <p:cNvPr id="9" name="Picture 8" descr="cern_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22" y="3793446"/>
            <a:ext cx="1368778" cy="1368778"/>
          </a:xfrm>
          <a:prstGeom prst="rect">
            <a:avLst/>
          </a:prstGeom>
        </p:spPr>
      </p:pic>
      <p:pic>
        <p:nvPicPr>
          <p:cNvPr id="10" name="Picture 9" descr="dphep-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396" y="3793446"/>
            <a:ext cx="2606825" cy="1329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753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Bit Preservation</a:t>
            </a:r>
          </a:p>
          <a:p>
            <a:endParaRPr lang="en-US" dirty="0" smtClean="0"/>
          </a:p>
          <a:p>
            <a:r>
              <a:rPr lang="en-US" dirty="0" err="1" smtClean="0"/>
              <a:t>Virtualisation</a:t>
            </a:r>
            <a:r>
              <a:rPr lang="en-US" dirty="0" smtClean="0"/>
              <a:t> (</a:t>
            </a:r>
            <a:r>
              <a:rPr lang="en-US" dirty="0" err="1" smtClean="0"/>
              <a:t>CernVM</a:t>
            </a:r>
            <a:r>
              <a:rPr lang="en-US" dirty="0" smtClean="0"/>
              <a:t> + </a:t>
            </a:r>
            <a:r>
              <a:rPr lang="en-US" dirty="0" err="1" smtClean="0"/>
              <a:t>CernVMFS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Analysis Capture &amp; Preservation</a:t>
            </a:r>
          </a:p>
          <a:p>
            <a:endParaRPr lang="en-US" dirty="0"/>
          </a:p>
          <a:p>
            <a:r>
              <a:rPr lang="en-US" dirty="0" smtClean="0"/>
              <a:t>Open Access, including Discoverability </a:t>
            </a:r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Open Data </a:t>
            </a:r>
            <a:r>
              <a:rPr lang="en-US" dirty="0" smtClean="0">
                <a:sym typeface="Wingdings"/>
              </a:rPr>
              <a:t> Open Science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olidFill>
                  <a:srgbClr val="FF0000"/>
                </a:solidFill>
                <a:sym typeface="Wingdings"/>
              </a:rPr>
              <a:t>Concern: how to “drive” such projects between DPHEP workshops – particularly involving the boarder DPHEP Collaboration (community)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8/6/2015</a:t>
            </a:r>
            <a:endParaRPr lang="en-US" dirty="0" smtClean="0">
              <a:solidFill>
                <a:srgbClr val="0055A0">
                  <a:tint val="75000"/>
                </a:srgbClr>
              </a:solidFill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DPHEP Collaboration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192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1478" y="1050283"/>
            <a:ext cx="8226854" cy="4667421"/>
          </a:xfrm>
        </p:spPr>
        <p:txBody>
          <a:bodyPr>
            <a:noAutofit/>
          </a:bodyPr>
          <a:lstStyle/>
          <a:p>
            <a:pPr>
              <a:spcBef>
                <a:spcPts val="280"/>
              </a:spcBef>
            </a:pPr>
            <a:r>
              <a:rPr lang="en-US" sz="2400" dirty="0" smtClean="0"/>
              <a:t>Challenge:</a:t>
            </a:r>
          </a:p>
          <a:p>
            <a:pPr lvl="1">
              <a:spcBef>
                <a:spcPts val="280"/>
              </a:spcBef>
            </a:pPr>
            <a:r>
              <a:rPr lang="en-US" sz="2000" dirty="0" smtClean="0"/>
              <a:t>~85 PB of data</a:t>
            </a:r>
          </a:p>
          <a:p>
            <a:pPr lvl="1">
              <a:spcBef>
                <a:spcPts val="280"/>
              </a:spcBef>
            </a:pPr>
            <a:r>
              <a:rPr lang="en-US" sz="2000" dirty="0" smtClean="0"/>
              <a:t>2013: ~51 000 tapes</a:t>
            </a:r>
          </a:p>
          <a:p>
            <a:pPr lvl="1">
              <a:spcBef>
                <a:spcPts val="280"/>
              </a:spcBef>
            </a:pPr>
            <a:r>
              <a:rPr lang="en-US" sz="2000" dirty="0" smtClean="0"/>
              <a:t>2015: ~17 000 tapes</a:t>
            </a:r>
          </a:p>
          <a:p>
            <a:pPr lvl="1">
              <a:spcBef>
                <a:spcPts val="280"/>
              </a:spcBef>
            </a:pPr>
            <a:r>
              <a:rPr lang="en-US" sz="2000" dirty="0" smtClean="0"/>
              <a:t>Verify all data after write</a:t>
            </a:r>
          </a:p>
          <a:p>
            <a:pPr lvl="2">
              <a:spcBef>
                <a:spcPts val="280"/>
              </a:spcBef>
            </a:pPr>
            <a:r>
              <a:rPr lang="en-US" sz="1800" dirty="0" smtClean="0"/>
              <a:t>3x (255PB!) pumped</a:t>
            </a:r>
            <a:r>
              <a:rPr lang="en-US" sz="1800" dirty="0"/>
              <a:t> </a:t>
            </a:r>
            <a:r>
              <a:rPr lang="en-US" sz="1800" dirty="0" smtClean="0"/>
              <a:t>through </a:t>
            </a:r>
            <a:br>
              <a:rPr lang="en-US" sz="1800" dirty="0" smtClean="0"/>
            </a:br>
            <a:r>
              <a:rPr lang="en-US" sz="1800" dirty="0" smtClean="0"/>
              <a:t>the infrastructure </a:t>
            </a:r>
            <a:br>
              <a:rPr lang="en-US" sz="1800" dirty="0" smtClean="0"/>
            </a:br>
            <a:r>
              <a:rPr lang="en-US" sz="1800" dirty="0" smtClean="0"/>
              <a:t>(read-&gt;write-&gt;read)</a:t>
            </a:r>
          </a:p>
          <a:p>
            <a:pPr lvl="1">
              <a:spcBef>
                <a:spcPts val="280"/>
              </a:spcBef>
            </a:pPr>
            <a:r>
              <a:rPr lang="en-US" sz="2000" dirty="0" smtClean="0"/>
              <a:t>Liberate library slots for new cartridges</a:t>
            </a:r>
          </a:p>
          <a:p>
            <a:pPr lvl="2">
              <a:spcBef>
                <a:spcPts val="280"/>
              </a:spcBef>
            </a:pPr>
            <a:r>
              <a:rPr lang="en-US" sz="1800" dirty="0" smtClean="0"/>
              <a:t>Decommission ~35 000 obsolete tape cartridges</a:t>
            </a:r>
          </a:p>
          <a:p>
            <a:pPr>
              <a:spcBef>
                <a:spcPts val="280"/>
              </a:spcBef>
            </a:pPr>
            <a:r>
              <a:rPr lang="en-US" sz="2400" dirty="0" smtClean="0"/>
              <a:t>Constraints:</a:t>
            </a:r>
          </a:p>
          <a:p>
            <a:pPr lvl="1">
              <a:spcBef>
                <a:spcPts val="280"/>
              </a:spcBef>
            </a:pPr>
            <a:r>
              <a:rPr lang="en-US" sz="2000" dirty="0" smtClean="0"/>
              <a:t>Be transparent for user/experiment activities</a:t>
            </a:r>
          </a:p>
          <a:p>
            <a:pPr lvl="1">
              <a:spcBef>
                <a:spcPts val="280"/>
              </a:spcBef>
            </a:pPr>
            <a:r>
              <a:rPr lang="en-US" sz="2000" dirty="0" smtClean="0"/>
              <a:t>Preserve temporal collocation</a:t>
            </a:r>
          </a:p>
          <a:p>
            <a:pPr lvl="1">
              <a:spcBef>
                <a:spcPts val="280"/>
              </a:spcBef>
            </a:pPr>
            <a:r>
              <a:rPr lang="en-US" sz="2000" dirty="0" smtClean="0"/>
              <a:t>Finish before LHC run 2 start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537" y="1050283"/>
            <a:ext cx="3133125" cy="273652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/>
          <a:srcRect l="17211"/>
          <a:stretch/>
        </p:blipFill>
        <p:spPr>
          <a:xfrm>
            <a:off x="6787028" y="1049436"/>
            <a:ext cx="2582656" cy="27351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74722"/>
            <a:ext cx="8226854" cy="940443"/>
          </a:xfrm>
        </p:spPr>
        <p:txBody>
          <a:bodyPr/>
          <a:lstStyle/>
          <a:p>
            <a:r>
              <a:rPr lang="en-US" dirty="0" smtClean="0"/>
              <a:t>Large scale media migration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8/6/2015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DPHEP Collaboration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Striped Right Arrow 6"/>
          <p:cNvSpPr/>
          <p:nvPr/>
        </p:nvSpPr>
        <p:spPr>
          <a:xfrm>
            <a:off x="6665726" y="2839092"/>
            <a:ext cx="586936" cy="484632"/>
          </a:xfrm>
          <a:prstGeom prst="stripedRightArrow">
            <a:avLst/>
          </a:prstGeom>
          <a:solidFill>
            <a:srgbClr val="FFFF00"/>
          </a:solidFill>
          <a:ln>
            <a:solidFill>
              <a:schemeClr val="accent6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067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081"/>
            <a:ext cx="8226854" cy="940443"/>
          </a:xfrm>
        </p:spPr>
        <p:txBody>
          <a:bodyPr/>
          <a:lstStyle/>
          <a:p>
            <a:r>
              <a:rPr lang="en-US" dirty="0" smtClean="0"/>
              <a:t>CERN Archive 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76102" y="1391641"/>
            <a:ext cx="4932769" cy="4826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Ongoing activity to improve </a:t>
            </a:r>
            <a:br>
              <a:rPr lang="en-US" sz="2400" dirty="0" smtClean="0"/>
            </a:br>
            <a:r>
              <a:rPr lang="en-US" sz="2400" dirty="0" smtClean="0"/>
              <a:t>archive reliability</a:t>
            </a:r>
          </a:p>
          <a:p>
            <a:pPr lvl="1"/>
            <a:r>
              <a:rPr lang="en-US" sz="1800" dirty="0" smtClean="0"/>
              <a:t>Continued systematic verification </a:t>
            </a:r>
            <a:br>
              <a:rPr lang="en-US" sz="1800" dirty="0" smtClean="0"/>
            </a:br>
            <a:r>
              <a:rPr lang="en-US" sz="1800" dirty="0" smtClean="0"/>
              <a:t>of freshly written + “cold” tapes</a:t>
            </a:r>
          </a:p>
          <a:p>
            <a:pPr lvl="1"/>
            <a:r>
              <a:rPr lang="en-US" sz="1800" dirty="0" smtClean="0"/>
              <a:t>Less physical strain on tapes </a:t>
            </a:r>
            <a:br>
              <a:rPr lang="en-US" sz="1800" dirty="0" smtClean="0"/>
            </a:br>
            <a:r>
              <a:rPr lang="en-US" sz="1800" dirty="0" smtClean="0"/>
              <a:t>(HSM access, buffered tape marks) </a:t>
            </a:r>
          </a:p>
          <a:p>
            <a:pPr lvl="1"/>
            <a:r>
              <a:rPr lang="en-US" sz="1800" dirty="0" smtClean="0"/>
              <a:t>With new hardware/media, differences between vendors </a:t>
            </a:r>
            <a:br>
              <a:rPr lang="en-US" sz="1800" dirty="0" smtClean="0"/>
            </a:br>
            <a:r>
              <a:rPr lang="en-US" sz="1800" dirty="0" smtClean="0"/>
              <a:t>getting small</a:t>
            </a:r>
          </a:p>
          <a:p>
            <a:pPr lvl="1"/>
            <a:r>
              <a:rPr lang="en-US" sz="1800" dirty="0" smtClean="0"/>
              <a:t>For smaller experiments, created </a:t>
            </a:r>
            <a:br>
              <a:rPr lang="en-US" sz="1800" dirty="0" smtClean="0"/>
            </a:br>
            <a:r>
              <a:rPr lang="en-US" sz="1800" dirty="0" smtClean="0"/>
              <a:t>dual</a:t>
            </a:r>
            <a:r>
              <a:rPr lang="en-US" sz="1800" dirty="0"/>
              <a:t> </a:t>
            </a:r>
            <a:r>
              <a:rPr lang="en-US" sz="1800" dirty="0" smtClean="0"/>
              <a:t>copies on separated libraries / buildings</a:t>
            </a:r>
            <a:br>
              <a:rPr lang="en-US" sz="1800" dirty="0" smtClean="0"/>
            </a:br>
            <a:endParaRPr lang="en-US" sz="2000" dirty="0" smtClean="0"/>
          </a:p>
          <a:p>
            <a:pPr marL="493776" lvl="1">
              <a:buSzPct val="80000"/>
            </a:pPr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4355976" y="1412776"/>
            <a:ext cx="4713112" cy="3831491"/>
            <a:chOff x="4788024" y="908720"/>
            <a:chExt cx="4152732" cy="3148323"/>
          </a:xfrm>
        </p:grpSpPr>
        <p:pic>
          <p:nvPicPr>
            <p:cNvPr id="8" name="Picture 7" descr="file-losses-per-100M-writte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8024" y="908720"/>
              <a:ext cx="4152732" cy="3148323"/>
            </a:xfrm>
            <a:prstGeom prst="rect">
              <a:avLst/>
            </a:prstGeom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 rot="16200000">
              <a:off x="7507687" y="3048069"/>
              <a:ext cx="8643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No losses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8165012" y="3048069"/>
              <a:ext cx="8643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No losses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5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8/6/2015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DPHEP Collaboration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760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and the past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0849"/>
            <a:ext cx="8226854" cy="4667421"/>
          </a:xfrm>
        </p:spPr>
        <p:txBody>
          <a:bodyPr/>
          <a:lstStyle/>
          <a:p>
            <a:r>
              <a:rPr lang="en-US" dirty="0" smtClean="0"/>
              <a:t>LEP-era data: ~370TB</a:t>
            </a:r>
          </a:p>
          <a:p>
            <a:r>
              <a:rPr lang="en-US" dirty="0" smtClean="0"/>
              <a:t>2000:</a:t>
            </a:r>
          </a:p>
          <a:p>
            <a:pPr lvl="1"/>
            <a:r>
              <a:rPr lang="en-US" dirty="0" smtClean="0"/>
              <a:t>~ 15’000 tapes</a:t>
            </a:r>
          </a:p>
          <a:p>
            <a:r>
              <a:rPr lang="en-US" dirty="0" smtClean="0"/>
              <a:t>2007:</a:t>
            </a:r>
          </a:p>
          <a:p>
            <a:pPr lvl="1"/>
            <a:r>
              <a:rPr lang="en-US" dirty="0" smtClean="0"/>
              <a:t>~ 1500 tapes</a:t>
            </a:r>
          </a:p>
          <a:p>
            <a:r>
              <a:rPr lang="en-US" dirty="0" smtClean="0"/>
              <a:t>2015:</a:t>
            </a:r>
          </a:p>
          <a:p>
            <a:pPr lvl="1"/>
            <a:r>
              <a:rPr lang="en-US" dirty="0" smtClean="0"/>
              <a:t>30 tapes… x 2 (replicated in separate buildings)</a:t>
            </a:r>
          </a:p>
          <a:p>
            <a:pPr lvl="1"/>
            <a:r>
              <a:rPr lang="en-US" dirty="0" smtClean="0"/>
              <a:t>Cost: </a:t>
            </a:r>
            <a:endParaRPr lang="en-US" dirty="0" smtClean="0"/>
          </a:p>
          <a:p>
            <a:r>
              <a:rPr lang="en-US" dirty="0" smtClean="0"/>
              <a:t>LEP </a:t>
            </a:r>
            <a:r>
              <a:rPr lang="en-US" dirty="0" smtClean="0">
                <a:solidFill>
                  <a:srgbClr val="FF0000"/>
                </a:solidFill>
              </a:rPr>
              <a:t>data</a:t>
            </a:r>
            <a:r>
              <a:rPr lang="en-US" dirty="0" smtClean="0"/>
              <a:t>: 2 (3?) copies at CERN + outside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lep-tapes-cast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756" y="1530849"/>
            <a:ext cx="3645317" cy="3037764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8/6/2015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DPHEP Collaboration Workshop</a:t>
            </a:r>
            <a:endParaRPr lang="en-US" dirty="0"/>
          </a:p>
        </p:txBody>
      </p:sp>
      <p:pic>
        <p:nvPicPr>
          <p:cNvPr id="12" name="Picture 11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6" y="5142485"/>
            <a:ext cx="1044223" cy="58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445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</a:t>
            </a:r>
            <a:r>
              <a:rPr lang="en-US" dirty="0"/>
              <a:t> </a:t>
            </a:r>
            <a:r>
              <a:rPr lang="en-US" dirty="0" smtClean="0"/>
              <a:t>Archive current numbers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0" y="1545999"/>
            <a:ext cx="2871561" cy="4667421"/>
          </a:xfrm>
        </p:spPr>
        <p:txBody>
          <a:bodyPr>
            <a:normAutofit/>
          </a:bodyPr>
          <a:lstStyle/>
          <a:p>
            <a:pPr marL="36576" indent="0">
              <a:spcBef>
                <a:spcPts val="284"/>
              </a:spcBef>
              <a:buNone/>
            </a:pPr>
            <a:r>
              <a:rPr lang="en-US" sz="1600" dirty="0" smtClean="0"/>
              <a:t>Data:</a:t>
            </a:r>
          </a:p>
          <a:p>
            <a:pPr>
              <a:spcBef>
                <a:spcPts val="284"/>
              </a:spcBef>
            </a:pPr>
            <a:r>
              <a:rPr lang="en-US" sz="1600" dirty="0" smtClean="0"/>
              <a:t>~105 PB physics</a:t>
            </a:r>
            <a:br>
              <a:rPr lang="en-US" sz="1600" dirty="0" smtClean="0"/>
            </a:br>
            <a:r>
              <a:rPr lang="en-US" sz="1600" dirty="0" smtClean="0"/>
              <a:t>data (CASTOR)</a:t>
            </a:r>
          </a:p>
          <a:p>
            <a:pPr>
              <a:spcBef>
                <a:spcPts val="284"/>
              </a:spcBef>
            </a:pPr>
            <a:r>
              <a:rPr lang="en-US" sz="1600" dirty="0" smtClean="0"/>
              <a:t>~7 PB backup (TSM)</a:t>
            </a:r>
          </a:p>
          <a:p>
            <a:pPr marL="36576" indent="0">
              <a:spcBef>
                <a:spcPts val="284"/>
              </a:spcBef>
              <a:buNone/>
            </a:pPr>
            <a:r>
              <a:rPr lang="en-US" sz="1600" dirty="0" smtClean="0"/>
              <a:t>Tape libraries:</a:t>
            </a:r>
          </a:p>
          <a:p>
            <a:pPr>
              <a:spcBef>
                <a:spcPts val="284"/>
              </a:spcBef>
            </a:pPr>
            <a:r>
              <a:rPr lang="en-US" sz="1600" dirty="0" smtClean="0"/>
              <a:t>IBM TS3500 (3+2)</a:t>
            </a:r>
          </a:p>
          <a:p>
            <a:pPr>
              <a:spcBef>
                <a:spcPts val="284"/>
              </a:spcBef>
            </a:pPr>
            <a:r>
              <a:rPr lang="en-US" sz="1600" dirty="0" smtClean="0"/>
              <a:t>Oracle SL8500 (4)</a:t>
            </a:r>
          </a:p>
          <a:p>
            <a:pPr marL="36576" indent="0">
              <a:spcBef>
                <a:spcPts val="284"/>
              </a:spcBef>
              <a:buNone/>
            </a:pPr>
            <a:r>
              <a:rPr lang="en-US" sz="1600" dirty="0" smtClean="0"/>
              <a:t>Tape drives:</a:t>
            </a:r>
          </a:p>
          <a:p>
            <a:pPr>
              <a:spcBef>
                <a:spcPts val="284"/>
              </a:spcBef>
            </a:pPr>
            <a:r>
              <a:rPr lang="en-US" sz="1600" dirty="0" smtClean="0"/>
              <a:t>~100 archive </a:t>
            </a:r>
          </a:p>
          <a:p>
            <a:pPr marL="36576" indent="0">
              <a:spcBef>
                <a:spcPts val="284"/>
              </a:spcBef>
              <a:buNone/>
            </a:pPr>
            <a:r>
              <a:rPr lang="en-US" sz="1600" dirty="0" smtClean="0"/>
              <a:t>Capacity:</a:t>
            </a:r>
          </a:p>
          <a:p>
            <a:pPr>
              <a:spcBef>
                <a:spcPts val="284"/>
              </a:spcBef>
            </a:pPr>
            <a:r>
              <a:rPr lang="en-US" sz="1600" dirty="0" smtClean="0"/>
              <a:t>~70 000 slots</a:t>
            </a:r>
          </a:p>
          <a:p>
            <a:pPr>
              <a:spcBef>
                <a:spcPts val="284"/>
              </a:spcBef>
            </a:pPr>
            <a:r>
              <a:rPr lang="en-US" sz="1600" dirty="0" smtClean="0"/>
              <a:t>~25 000 tapes</a:t>
            </a:r>
            <a:endParaRPr lang="en-US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005" y="1439333"/>
            <a:ext cx="6484106" cy="417688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782817" y="1618681"/>
            <a:ext cx="3696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to CASTOR tape, 2008-2015</a:t>
            </a:r>
            <a:endParaRPr lang="en-US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8/6/2015</a:t>
            </a:r>
            <a:endParaRPr lang="en-US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DPHEP Collaboration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279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CernVM</a:t>
            </a:r>
            <a:r>
              <a:rPr lang="en-US" dirty="0" smtClean="0"/>
              <a:t>[FS] – Summary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8/6/2015</a:t>
            </a:r>
            <a:endParaRPr lang="en-US" dirty="0" smtClean="0">
              <a:solidFill>
                <a:srgbClr val="0055A0">
                  <a:tint val="75000"/>
                </a:srgbClr>
              </a:solidFill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DPHEP Collaboration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7479"/>
            <a:ext cx="9144000" cy="511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345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CernVMFS</a:t>
            </a:r>
            <a:r>
              <a:rPr lang="en-US" dirty="0" smtClean="0"/>
              <a:t> – “Request”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Store past experiment s/w (including non-CERN, e.g. JADE) in </a:t>
            </a:r>
            <a:r>
              <a:rPr lang="en-US" dirty="0" err="1" smtClean="0"/>
              <a:t>CernVMFS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IMHO &amp; CERNLIB too!</a:t>
            </a:r>
          </a:p>
          <a:p>
            <a:endParaRPr lang="en-US" dirty="0"/>
          </a:p>
          <a:p>
            <a:r>
              <a:rPr lang="en-US" dirty="0" smtClean="0"/>
              <a:t>(Plus “archiving” of CERNLIB documentation in a Digital Library)</a:t>
            </a:r>
          </a:p>
          <a:p>
            <a:endParaRPr lang="en-US" dirty="0"/>
          </a:p>
          <a:p>
            <a:r>
              <a:rPr lang="en-US" dirty="0" smtClean="0"/>
              <a:t>Web copy of CERNLIB doc “unavailable” (again &amp; again &amp; again…)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8/6/2015</a:t>
            </a:r>
            <a:endParaRPr lang="en-US" dirty="0" smtClean="0">
              <a:solidFill>
                <a:srgbClr val="0055A0">
                  <a:tint val="75000"/>
                </a:srgbClr>
              </a:solidFill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DPHEP Collaboration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359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2-05-24 at 11.47.3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941" y="0"/>
            <a:ext cx="5446059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66027" y="536222"/>
            <a:ext cx="25955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 smtClean="0">
                <a:solidFill>
                  <a:srgbClr val="000000"/>
                </a:solidFill>
                <a:latin typeface="Calisto MT"/>
              </a:rPr>
              <a:t>Projects and PP estimates </a:t>
            </a:r>
          </a:p>
          <a:p>
            <a:pPr defTabSz="457200"/>
            <a:r>
              <a:rPr lang="en-GB" dirty="0" smtClean="0">
                <a:solidFill>
                  <a:srgbClr val="000000"/>
                </a:solidFill>
                <a:latin typeface="Calisto MT"/>
              </a:rPr>
              <a:t>In the released document</a:t>
            </a:r>
          </a:p>
          <a:p>
            <a:pPr defTabSz="457200"/>
            <a:r>
              <a:rPr lang="en-GB" dirty="0" smtClean="0">
                <a:solidFill>
                  <a:srgbClr val="000000"/>
                </a:solidFill>
                <a:latin typeface="Calisto MT"/>
              </a:rPr>
              <a:t>Table 8</a:t>
            </a:r>
            <a:endParaRPr lang="en-GB" dirty="0">
              <a:solidFill>
                <a:srgbClr val="000000"/>
              </a:solidFill>
              <a:latin typeface="Calisto MT"/>
            </a:endParaRPr>
          </a:p>
        </p:txBody>
      </p:sp>
      <p:pic>
        <p:nvPicPr>
          <p:cNvPr id="4" name="Image 3" descr="Screen shot 2012-02-02 at 11.14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83" y="2003777"/>
            <a:ext cx="1869572" cy="1895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 note on the </a:t>
            </a:r>
            <a:r>
              <a:rPr lang="fr-FR" dirty="0" err="1"/>
              <a:t>p</a:t>
            </a:r>
            <a:r>
              <a:rPr lang="fr-FR" dirty="0" err="1" smtClean="0"/>
              <a:t>hysics</a:t>
            </a:r>
            <a:r>
              <a:rPr lang="fr-FR" dirty="0" smtClean="0"/>
              <a:t> case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hypothesis</a:t>
            </a:r>
            <a:r>
              <a:rPr lang="fr-FR" dirty="0" smtClean="0"/>
              <a:t> and </a:t>
            </a:r>
            <a:r>
              <a:rPr lang="fr-FR" dirty="0" err="1" smtClean="0"/>
              <a:t>concrete</a:t>
            </a:r>
            <a:r>
              <a:rPr lang="fr-FR" dirty="0" smtClean="0"/>
              <a:t> </a:t>
            </a:r>
            <a:r>
              <a:rPr lang="fr-FR" dirty="0" err="1" smtClean="0"/>
              <a:t>examples</a:t>
            </a:r>
            <a:r>
              <a:rPr lang="fr-FR" dirty="0" smtClean="0"/>
              <a:t> </a:t>
            </a:r>
            <a:r>
              <a:rPr lang="fr-FR" dirty="0" err="1" smtClean="0"/>
              <a:t>discussed</a:t>
            </a:r>
            <a:r>
              <a:rPr lang="fr-FR" dirty="0" smtClean="0"/>
              <a:t> in the </a:t>
            </a:r>
            <a:r>
              <a:rPr lang="fr-FR" dirty="0" err="1" smtClean="0"/>
              <a:t>past</a:t>
            </a:r>
            <a:r>
              <a:rPr lang="fr-FR" dirty="0" smtClean="0"/>
              <a:t> workshops: </a:t>
            </a:r>
            <a:r>
              <a:rPr lang="fr-FR" dirty="0" err="1" smtClean="0"/>
              <a:t>re-analysis</a:t>
            </a:r>
            <a:r>
              <a:rPr lang="fr-FR" dirty="0" smtClean="0"/>
              <a:t>, </a:t>
            </a:r>
            <a:r>
              <a:rPr lang="fr-FR" dirty="0" err="1" smtClean="0"/>
              <a:t>re-cast</a:t>
            </a:r>
            <a:r>
              <a:rPr lang="fr-FR" dirty="0" smtClean="0"/>
              <a:t>, </a:t>
            </a:r>
            <a:r>
              <a:rPr lang="fr-FR" dirty="0" err="1" smtClean="0"/>
              <a:t>combinations</a:t>
            </a:r>
            <a:r>
              <a:rPr lang="fr-FR" dirty="0" smtClean="0"/>
              <a:t> etc.</a:t>
            </a:r>
          </a:p>
          <a:p>
            <a:r>
              <a:rPr lang="fr-FR" dirty="0" err="1" smtClean="0"/>
              <a:t>Did</a:t>
            </a:r>
            <a:r>
              <a:rPr lang="fr-FR" dirty="0" smtClean="0"/>
              <a:t> all </a:t>
            </a:r>
            <a:r>
              <a:rPr lang="fr-FR" dirty="0" err="1" smtClean="0"/>
              <a:t>this</a:t>
            </a:r>
            <a:r>
              <a:rPr lang="fr-FR" dirty="0" smtClean="0"/>
              <a:t> continue to </a:t>
            </a:r>
            <a:r>
              <a:rPr lang="fr-FR" dirty="0" err="1" smtClean="0"/>
              <a:t>happen</a:t>
            </a:r>
            <a:r>
              <a:rPr lang="fr-FR" dirty="0" smtClean="0"/>
              <a:t>?</a:t>
            </a:r>
          </a:p>
          <a:p>
            <a:pPr lvl="1"/>
            <a:r>
              <a:rPr lang="fr-FR" dirty="0" smtClean="0"/>
              <a:t>Do </a:t>
            </a:r>
            <a:r>
              <a:rPr lang="fr-FR" dirty="0" err="1" smtClean="0"/>
              <a:t>we</a:t>
            </a:r>
            <a:r>
              <a:rPr lang="fr-FR" dirty="0" smtClean="0"/>
              <a:t> have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continued</a:t>
            </a:r>
            <a:r>
              <a:rPr lang="fr-FR" dirty="0" smtClean="0"/>
              <a:t> </a:t>
            </a:r>
            <a:r>
              <a:rPr lang="fr-FR" dirty="0" err="1" smtClean="0"/>
              <a:t>evidence</a:t>
            </a:r>
            <a:r>
              <a:rPr lang="fr-FR" dirty="0" smtClean="0"/>
              <a:t> for the </a:t>
            </a:r>
            <a:r>
              <a:rPr lang="fr-FR" dirty="0" err="1"/>
              <a:t>p</a:t>
            </a:r>
            <a:r>
              <a:rPr lang="fr-FR" dirty="0" err="1" smtClean="0"/>
              <a:t>hysics</a:t>
            </a:r>
            <a:r>
              <a:rPr lang="fr-FR" dirty="0" smtClean="0"/>
              <a:t> case of </a:t>
            </a:r>
            <a:r>
              <a:rPr lang="fr-FR" dirty="0" err="1" smtClean="0"/>
              <a:t>preserved</a:t>
            </a:r>
            <a:r>
              <a:rPr lang="fr-FR" dirty="0" smtClean="0"/>
              <a:t> data?</a:t>
            </a:r>
          </a:p>
          <a:p>
            <a:r>
              <a:rPr lang="fr-FR" dirty="0" err="1" smtClean="0"/>
              <a:t>Did</a:t>
            </a:r>
            <a:r>
              <a:rPr lang="fr-FR" dirty="0" smtClean="0"/>
              <a:t> data </a:t>
            </a:r>
            <a:r>
              <a:rPr lang="fr-FR" dirty="0" err="1" smtClean="0"/>
              <a:t>preservation</a:t>
            </a:r>
            <a:r>
              <a:rPr lang="fr-FR" dirty="0" smtClean="0"/>
              <a:t> initiatives </a:t>
            </a:r>
            <a:r>
              <a:rPr lang="fr-FR" dirty="0" err="1" smtClean="0"/>
              <a:t>within</a:t>
            </a:r>
            <a:r>
              <a:rPr lang="fr-FR" dirty="0" smtClean="0"/>
              <a:t> </a:t>
            </a:r>
            <a:r>
              <a:rPr lang="fr-FR" dirty="0" err="1" smtClean="0"/>
              <a:t>experiments</a:t>
            </a:r>
            <a:r>
              <a:rPr lang="fr-FR" dirty="0" smtClean="0"/>
              <a:t> </a:t>
            </a:r>
            <a:r>
              <a:rPr lang="fr-FR" dirty="0" err="1" smtClean="0"/>
              <a:t>played</a:t>
            </a:r>
            <a:r>
              <a:rPr lang="fr-FR" dirty="0" smtClean="0"/>
              <a:t> </a:t>
            </a:r>
            <a:r>
              <a:rPr lang="fr-FR" dirty="0" err="1" smtClean="0"/>
              <a:t>any</a:t>
            </a:r>
            <a:r>
              <a:rPr lang="fr-FR" dirty="0" smtClean="0"/>
              <a:t> </a:t>
            </a:r>
            <a:r>
              <a:rPr lang="fr-FR" dirty="0" err="1" smtClean="0"/>
              <a:t>role</a:t>
            </a:r>
            <a:r>
              <a:rPr lang="fr-FR" dirty="0" smtClean="0"/>
              <a:t> in </a:t>
            </a:r>
            <a:r>
              <a:rPr lang="fr-FR" dirty="0" err="1" smtClean="0"/>
              <a:t>enhancing</a:t>
            </a:r>
            <a:r>
              <a:rPr lang="fr-FR" dirty="0" smtClean="0"/>
              <a:t> the </a:t>
            </a:r>
            <a:r>
              <a:rPr lang="fr-FR" dirty="0" err="1" smtClean="0"/>
              <a:t>physics</a:t>
            </a:r>
            <a:r>
              <a:rPr lang="fr-FR" dirty="0" smtClean="0"/>
              <a:t> output flow for the </a:t>
            </a:r>
            <a:r>
              <a:rPr lang="fr-FR" dirty="0" err="1" smtClean="0"/>
              <a:t>ending</a:t>
            </a:r>
            <a:r>
              <a:rPr lang="fr-FR" dirty="0" smtClean="0"/>
              <a:t> </a:t>
            </a:r>
            <a:r>
              <a:rPr lang="fr-FR" dirty="0" err="1" smtClean="0"/>
              <a:t>experiments</a:t>
            </a:r>
            <a:r>
              <a:rPr lang="fr-FR" dirty="0" smtClean="0"/>
              <a:t>?</a:t>
            </a:r>
          </a:p>
          <a:p>
            <a:r>
              <a:rPr lang="fr-FR" dirty="0" err="1" smtClean="0"/>
              <a:t>Does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play</a:t>
            </a:r>
            <a:r>
              <a:rPr lang="fr-FR" dirty="0" smtClean="0"/>
              <a:t> </a:t>
            </a:r>
            <a:r>
              <a:rPr lang="fr-FR" dirty="0" err="1" smtClean="0"/>
              <a:t>any</a:t>
            </a:r>
            <a:r>
              <a:rPr lang="fr-FR" dirty="0" smtClean="0"/>
              <a:t> </a:t>
            </a:r>
            <a:r>
              <a:rPr lang="fr-FR" dirty="0" err="1" smtClean="0"/>
              <a:t>role</a:t>
            </a:r>
            <a:r>
              <a:rPr lang="fr-FR" dirty="0" smtClean="0"/>
              <a:t> in the running of the </a:t>
            </a: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experiments</a:t>
            </a:r>
            <a:r>
              <a:rPr lang="fr-FR" dirty="0" smtClean="0"/>
              <a:t>?</a:t>
            </a:r>
          </a:p>
          <a:p>
            <a:r>
              <a:rPr lang="fr-FR" dirty="0" smtClean="0"/>
              <a:t>… and in the planning for new </a:t>
            </a:r>
            <a:r>
              <a:rPr lang="fr-FR" dirty="0" err="1" smtClean="0"/>
              <a:t>experiments</a:t>
            </a:r>
            <a:r>
              <a:rPr lang="fr-FR" dirty="0" smtClean="0"/>
              <a:t>?</a:t>
            </a:r>
          </a:p>
          <a:p>
            <a:pPr lvl="1"/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4C76-F34B-4148-A6CA-B2EB318A203E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6/9/15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 dirty="0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18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80638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/ Experiment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81521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Belle I &amp; II</a:t>
            </a:r>
          </a:p>
          <a:p>
            <a:r>
              <a:rPr lang="en-US" dirty="0" smtClean="0"/>
              <a:t>BES III &amp; others</a:t>
            </a:r>
          </a:p>
          <a:p>
            <a:r>
              <a:rPr lang="en-US" dirty="0" smtClean="0"/>
              <a:t>HERA (DESY + MPP)</a:t>
            </a:r>
          </a:p>
          <a:p>
            <a:r>
              <a:rPr lang="en-US" dirty="0" smtClean="0"/>
              <a:t>LEP</a:t>
            </a:r>
          </a:p>
          <a:p>
            <a:r>
              <a:rPr lang="en-US" dirty="0" smtClean="0"/>
              <a:t>LHC</a:t>
            </a:r>
          </a:p>
          <a:p>
            <a:r>
              <a:rPr lang="en-US" dirty="0" smtClean="0"/>
              <a:t>CDF + FNAL (</a:t>
            </a:r>
            <a:r>
              <a:rPr lang="en-US" dirty="0" err="1" smtClean="0"/>
              <a:t>Tevatron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BaBar</a:t>
            </a:r>
            <a:endParaRPr lang="en-US" dirty="0" smtClean="0"/>
          </a:p>
          <a:p>
            <a:r>
              <a:rPr lang="en-US" dirty="0" smtClean="0"/>
              <a:t>TRIUMF, SNOLAB </a:t>
            </a:r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accent6"/>
                </a:solidFill>
              </a:rPr>
              <a:t>Many similarities in approaches</a:t>
            </a:r>
          </a:p>
          <a:p>
            <a:pPr lvl="1"/>
            <a:r>
              <a:rPr lang="en-US" dirty="0" smtClean="0"/>
              <a:t>But not so much that can really be called “common projects”</a:t>
            </a:r>
          </a:p>
          <a:p>
            <a:r>
              <a:rPr lang="en-US" b="1" dirty="0" smtClean="0">
                <a:solidFill>
                  <a:srgbClr val="660066"/>
                </a:solidFill>
              </a:rPr>
              <a:t>Numerous issues with manpower</a:t>
            </a:r>
          </a:p>
          <a:p>
            <a:pPr lvl="1"/>
            <a:r>
              <a:rPr lang="en-US" dirty="0" smtClean="0"/>
              <a:t>Would more coordination / collaboration help?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Experiment man-power is often the issue…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“Its never too early to consider DP”</a:t>
            </a:r>
          </a:p>
          <a:p>
            <a:pPr lvl="1"/>
            <a:r>
              <a:rPr lang="en-US" dirty="0" smtClean="0"/>
              <a:t>But this advice is often not followed…</a:t>
            </a:r>
          </a:p>
          <a:p>
            <a:r>
              <a:rPr lang="en-US" b="1" dirty="0" smtClean="0">
                <a:solidFill>
                  <a:srgbClr val="800000"/>
                </a:solidFill>
              </a:rPr>
              <a:t>Bit preservation is not (should not be) an issue…</a:t>
            </a:r>
          </a:p>
          <a:p>
            <a:pPr lvl="1"/>
            <a:r>
              <a:rPr lang="en-US" dirty="0" smtClean="0"/>
              <a:t>Nor preservation of documents that actually exist…</a:t>
            </a:r>
          </a:p>
          <a:p>
            <a:pPr lvl="1"/>
            <a:r>
              <a:rPr lang="en-US" dirty="0" smtClean="0"/>
              <a:t>Nascent “definitions” of what “knowledge capture” might mean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8/6/2015</a:t>
            </a:r>
            <a:endParaRPr lang="en-US" dirty="0" smtClean="0">
              <a:solidFill>
                <a:srgbClr val="0055A0">
                  <a:tint val="75000"/>
                </a:srgbClr>
              </a:solidFill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DPHEP Collaboration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702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US" i="1" dirty="0"/>
              <a:t>Establish the motivation for long-term data preservation in HEP in terms of succinct Use Cases</a:t>
            </a:r>
          </a:p>
          <a:p>
            <a:pPr lvl="1"/>
            <a:r>
              <a:rPr lang="en-US" i="1" dirty="0"/>
              <a:t>Are there a common set of Use Cases, such as those that were recently agreed for the 4 main LHC experiments but in a more global scope?</a:t>
            </a:r>
          </a:p>
          <a:p>
            <a:pPr marL="550926" indent="-514350">
              <a:buFont typeface="+mj-lt"/>
              <a:buAutoNum type="arabicPeriod"/>
            </a:pPr>
            <a:r>
              <a:rPr lang="en-US" i="1" dirty="0"/>
              <a:t>Review the existing areas of "Common Projects"</a:t>
            </a:r>
          </a:p>
          <a:p>
            <a:pPr lvl="1"/>
            <a:r>
              <a:rPr lang="en-US" i="1" dirty="0"/>
              <a:t>Can these be extended (similarly) from their current scope - often LHC - to become more global?</a:t>
            </a:r>
          </a:p>
          <a:p>
            <a:pPr marL="550926" indent="-514350">
              <a:buFont typeface="+mj-lt"/>
              <a:buAutoNum type="arabicPeriod"/>
            </a:pPr>
            <a:r>
              <a:rPr lang="en-US" i="1" dirty="0"/>
              <a:t>Perform a site-experiment round-table to capture the current situation HEP-wide</a:t>
            </a:r>
          </a:p>
          <a:p>
            <a:pPr lvl="1"/>
            <a:r>
              <a:rPr lang="en-US" i="1" dirty="0"/>
              <a:t>A summary paper / presentation will be made to </a:t>
            </a:r>
            <a:r>
              <a:rPr lang="en-US" i="1" dirty="0">
                <a:hlinkClick r:id="rId2"/>
              </a:rPr>
              <a:t>PV 2015 (accepted as Oral presentation)</a:t>
            </a:r>
          </a:p>
          <a:p>
            <a:pPr lvl="1"/>
            <a:r>
              <a:rPr lang="en-US" i="1" dirty="0"/>
              <a:t>(We may also wish to submit a paper / talk to </a:t>
            </a:r>
            <a:r>
              <a:rPr lang="en-US" i="1" dirty="0" err="1"/>
              <a:t>iPRES</a:t>
            </a:r>
            <a:r>
              <a:rPr lang="en-US" i="1" dirty="0"/>
              <a:t> 2016, October 2016 in Bern</a:t>
            </a:r>
            <a:r>
              <a:rPr lang="en-US" i="1" dirty="0" smtClean="0"/>
              <a:t>)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A longer document – closer to a Blueprint update – is foreseen ~by next workshop – see agenda for outline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8/6/2015</a:t>
            </a:r>
            <a:endParaRPr lang="en-US" dirty="0" smtClean="0">
              <a:solidFill>
                <a:srgbClr val="0055A0">
                  <a:tint val="75000"/>
                </a:srgbClr>
              </a:solidFill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DPHEP Collaboration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227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Progress(?)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Its just over 3 years since the DPHEP Blueprint was published and …</a:t>
            </a:r>
          </a:p>
          <a:p>
            <a:r>
              <a:rPr lang="en-US" dirty="0" smtClean="0"/>
              <a:t>The DPHEP session @ CHEP 2012 and …</a:t>
            </a:r>
          </a:p>
          <a:p>
            <a:r>
              <a:rPr lang="en-US" dirty="0" smtClean="0"/>
              <a:t>The DPHEP input to ESPP update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The progress has simply been remarkable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8/6/2015</a:t>
            </a:r>
            <a:endParaRPr lang="en-US" dirty="0" smtClean="0">
              <a:solidFill>
                <a:srgbClr val="0055A0">
                  <a:tint val="75000"/>
                </a:srgbClr>
              </a:solidFill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DPHEP Collaboration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437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Collaboration</a:t>
            </a:r>
          </a:p>
          <a:p>
            <a:pPr lvl="1"/>
            <a:r>
              <a:rPr lang="en-US" dirty="0" smtClean="0"/>
              <a:t>This is not the first DPHEP workshop, but the first one since the Collaboration Agreement has been signed (7 sites; more coming)</a:t>
            </a:r>
          </a:p>
          <a:p>
            <a:endParaRPr lang="en-US" dirty="0"/>
          </a:p>
          <a:p>
            <a:r>
              <a:rPr lang="en-US" dirty="0" smtClean="0"/>
              <a:t>The move (transition?) to </a:t>
            </a:r>
            <a:r>
              <a:rPr lang="en-US" b="1" dirty="0" smtClean="0">
                <a:solidFill>
                  <a:srgbClr val="FF0000"/>
                </a:solidFill>
              </a:rPr>
              <a:t>Open Science</a:t>
            </a:r>
          </a:p>
          <a:p>
            <a:pPr lvl="1"/>
            <a:r>
              <a:rPr lang="en-US" dirty="0" smtClean="0"/>
              <a:t>This is happening “externally” – but also matches quite well what is happening inside the project and the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8/6/2015</a:t>
            </a:r>
            <a:endParaRPr lang="en-US" dirty="0" smtClean="0">
              <a:solidFill>
                <a:srgbClr val="0055A0">
                  <a:tint val="75000"/>
                </a:srgbClr>
              </a:solidFill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DPHEP Collaboration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888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 – January GDB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Preserve data, software, and know-how in the </a:t>
            </a:r>
            <a:r>
              <a:rPr lang="en-US" dirty="0" smtClean="0"/>
              <a:t>collaborations</a:t>
            </a:r>
          </a:p>
          <a:p>
            <a:pPr lvl="1"/>
            <a:r>
              <a:rPr lang="en-US" dirty="0" smtClean="0"/>
              <a:t>Foundation </a:t>
            </a:r>
            <a:r>
              <a:rPr lang="en-US" dirty="0"/>
              <a:t>for long-term DP </a:t>
            </a:r>
            <a:r>
              <a:rPr lang="en-US" dirty="0" smtClean="0"/>
              <a:t>strategy</a:t>
            </a:r>
          </a:p>
          <a:p>
            <a:pPr lvl="1"/>
            <a:r>
              <a:rPr lang="en-US" dirty="0" smtClean="0"/>
              <a:t>Analysis </a:t>
            </a:r>
            <a:r>
              <a:rPr lang="en-US" dirty="0"/>
              <a:t>reproducibility: Data preservation alongside software evolution</a:t>
            </a:r>
          </a:p>
          <a:p>
            <a:r>
              <a:rPr lang="en-US" dirty="0" smtClean="0"/>
              <a:t>Share </a:t>
            </a:r>
            <a:r>
              <a:rPr lang="en-US" dirty="0"/>
              <a:t>data and associated software with larger scientific community</a:t>
            </a:r>
          </a:p>
          <a:p>
            <a:pPr lvl="1"/>
            <a:r>
              <a:rPr lang="en-US" dirty="0" smtClean="0"/>
              <a:t>Additional </a:t>
            </a:r>
            <a:r>
              <a:rPr lang="en-US" dirty="0"/>
              <a:t>requirements:</a:t>
            </a:r>
          </a:p>
          <a:p>
            <a:pPr lvl="1"/>
            <a:r>
              <a:rPr lang="en-US" dirty="0" smtClean="0"/>
              <a:t>Storage</a:t>
            </a:r>
            <a:r>
              <a:rPr lang="en-US" dirty="0"/>
              <a:t>, distributed computing</a:t>
            </a:r>
          </a:p>
          <a:p>
            <a:pPr lvl="1"/>
            <a:r>
              <a:rPr lang="en-US" dirty="0" smtClean="0"/>
              <a:t>Accessibility </a:t>
            </a:r>
            <a:r>
              <a:rPr lang="en-US" dirty="0"/>
              <a:t>issues, intellectual property</a:t>
            </a:r>
          </a:p>
          <a:p>
            <a:pPr lvl="1"/>
            <a:r>
              <a:rPr lang="en-US" dirty="0" err="1" smtClean="0"/>
              <a:t>Formalising</a:t>
            </a:r>
            <a:r>
              <a:rPr lang="en-US" dirty="0" smtClean="0"/>
              <a:t> </a:t>
            </a:r>
            <a:r>
              <a:rPr lang="en-US" dirty="0"/>
              <a:t>and simplifying data format and analysis procedure</a:t>
            </a:r>
          </a:p>
          <a:p>
            <a:pPr lvl="1"/>
            <a:r>
              <a:rPr lang="en-US" dirty="0" smtClean="0"/>
              <a:t>Documentation</a:t>
            </a:r>
            <a:endParaRPr lang="en-US" dirty="0"/>
          </a:p>
          <a:p>
            <a:r>
              <a:rPr lang="en-US" dirty="0" smtClean="0"/>
              <a:t>Open </a:t>
            </a:r>
            <a:r>
              <a:rPr lang="en-US" dirty="0"/>
              <a:t>access to reduced data set to general public</a:t>
            </a:r>
          </a:p>
          <a:p>
            <a:pPr lvl="1"/>
            <a:r>
              <a:rPr lang="en-US" dirty="0" smtClean="0"/>
              <a:t>Education </a:t>
            </a:r>
            <a:r>
              <a:rPr lang="en-US" dirty="0"/>
              <a:t>and outreach</a:t>
            </a:r>
          </a:p>
          <a:p>
            <a:pPr lvl="1"/>
            <a:r>
              <a:rPr lang="en-US" dirty="0" smtClean="0"/>
              <a:t>Continuous </a:t>
            </a:r>
            <a:r>
              <a:rPr lang="en-US" dirty="0"/>
              <a:t>effort to provide meaningful examples and demonstrations</a:t>
            </a:r>
          </a:p>
          <a:p>
            <a:r>
              <a:rPr lang="en-US" dirty="0" smtClean="0"/>
              <a:t>Bit </a:t>
            </a:r>
            <a:r>
              <a:rPr lang="en-US" dirty="0"/>
              <a:t>preservation</a:t>
            </a:r>
          </a:p>
          <a:p>
            <a:pPr lvl="1"/>
            <a:r>
              <a:rPr lang="en-US" dirty="0" smtClean="0"/>
              <a:t>Data </a:t>
            </a:r>
            <a:r>
              <a:rPr lang="en-US" dirty="0"/>
              <a:t>taken by the experiments should be preserved</a:t>
            </a:r>
          </a:p>
          <a:p>
            <a:r>
              <a:rPr lang="en-US" dirty="0" smtClean="0"/>
              <a:t>Strategy </a:t>
            </a:r>
            <a:r>
              <a:rPr lang="en-US" dirty="0"/>
              <a:t>and scope in approved policy documents for </a:t>
            </a:r>
            <a:r>
              <a:rPr lang="en-US" dirty="0" smtClean="0"/>
              <a:t>all (LHC) collaborations</a:t>
            </a:r>
            <a:endParaRPr lang="en-US" dirty="0"/>
          </a:p>
          <a:p>
            <a:pPr lvl="1"/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err="1"/>
              <a:t>opendata.cern.ch</a:t>
            </a:r>
            <a:r>
              <a:rPr lang="en-US" dirty="0"/>
              <a:t>/collection/data-policies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8/6/2015</a:t>
            </a:r>
            <a:endParaRPr lang="en-US" dirty="0" smtClean="0">
              <a:solidFill>
                <a:srgbClr val="0055A0">
                  <a:tint val="75000"/>
                </a:srgbClr>
              </a:solidFill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DPHEP Collaboration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00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205111"/>
            <a:ext cx="9144000" cy="7196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 – “all HEP”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US" dirty="0" smtClean="0"/>
              <a:t>Bit preservation</a:t>
            </a:r>
          </a:p>
          <a:p>
            <a:pPr lvl="1"/>
            <a:r>
              <a:rPr lang="en-US" dirty="0" smtClean="0"/>
              <a:t>Data taken by the experiments should be preserved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Preserve </a:t>
            </a:r>
            <a:r>
              <a:rPr lang="en-US" dirty="0"/>
              <a:t>data, software, and </a:t>
            </a:r>
            <a:r>
              <a:rPr lang="en-US" dirty="0">
                <a:solidFill>
                  <a:srgbClr val="FF0000"/>
                </a:solidFill>
              </a:rPr>
              <a:t>know-how</a:t>
            </a:r>
            <a:r>
              <a:rPr lang="en-US" dirty="0"/>
              <a:t> in the </a:t>
            </a:r>
            <a:r>
              <a:rPr lang="en-US" dirty="0" smtClean="0"/>
              <a:t>collaborations</a:t>
            </a:r>
          </a:p>
          <a:p>
            <a:pPr lvl="1"/>
            <a:r>
              <a:rPr lang="en-US" dirty="0" smtClean="0"/>
              <a:t>Foundation </a:t>
            </a:r>
            <a:r>
              <a:rPr lang="en-US" dirty="0"/>
              <a:t>for long-term DP </a:t>
            </a:r>
            <a:r>
              <a:rPr lang="en-US" dirty="0" smtClean="0"/>
              <a:t>strategy</a:t>
            </a:r>
          </a:p>
          <a:p>
            <a:pPr lvl="1"/>
            <a:r>
              <a:rPr lang="en-US" dirty="0" smtClean="0"/>
              <a:t>Analysis </a:t>
            </a:r>
            <a:r>
              <a:rPr lang="en-US" dirty="0"/>
              <a:t>reproducibility: Data preservation alongside software evolution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Share </a:t>
            </a:r>
            <a:r>
              <a:rPr lang="en-US" dirty="0"/>
              <a:t>data and associated software with </a:t>
            </a:r>
            <a:r>
              <a:rPr lang="en-US" dirty="0" smtClean="0">
                <a:solidFill>
                  <a:srgbClr val="FF0000"/>
                </a:solidFill>
              </a:rPr>
              <a:t>(larger) </a:t>
            </a:r>
            <a:r>
              <a:rPr lang="en-US" dirty="0"/>
              <a:t>scientific community</a:t>
            </a:r>
          </a:p>
          <a:p>
            <a:pPr lvl="1"/>
            <a:r>
              <a:rPr lang="en-US" dirty="0" smtClean="0"/>
              <a:t>Additional </a:t>
            </a:r>
            <a:r>
              <a:rPr lang="en-US" dirty="0"/>
              <a:t>requirements:</a:t>
            </a:r>
          </a:p>
          <a:p>
            <a:pPr lvl="1"/>
            <a:r>
              <a:rPr lang="en-US" dirty="0" smtClean="0"/>
              <a:t>Storage</a:t>
            </a:r>
            <a:r>
              <a:rPr lang="en-US" dirty="0"/>
              <a:t>, distributed computing</a:t>
            </a:r>
          </a:p>
          <a:p>
            <a:pPr lvl="1"/>
            <a:r>
              <a:rPr lang="en-US" dirty="0" smtClean="0"/>
              <a:t>Accessibility </a:t>
            </a:r>
            <a:r>
              <a:rPr lang="en-US" dirty="0"/>
              <a:t>issues, intellectual property</a:t>
            </a:r>
          </a:p>
          <a:p>
            <a:pPr lvl="1"/>
            <a:r>
              <a:rPr lang="en-US" dirty="0" err="1" smtClean="0"/>
              <a:t>Formalising</a:t>
            </a:r>
            <a:r>
              <a:rPr lang="en-US" dirty="0" smtClean="0"/>
              <a:t> </a:t>
            </a:r>
            <a:r>
              <a:rPr lang="en-US" dirty="0"/>
              <a:t>and simplifying data format and analysis procedure</a:t>
            </a:r>
          </a:p>
          <a:p>
            <a:pPr lvl="1"/>
            <a:r>
              <a:rPr lang="en-US" dirty="0" smtClean="0"/>
              <a:t>Documentation</a:t>
            </a:r>
            <a:endParaRPr lang="en-US" dirty="0"/>
          </a:p>
          <a:p>
            <a:r>
              <a:rPr lang="en-US" dirty="0" smtClean="0"/>
              <a:t>Open </a:t>
            </a:r>
            <a:r>
              <a:rPr lang="en-US" dirty="0"/>
              <a:t>access to reduced data set to general public</a:t>
            </a:r>
          </a:p>
          <a:p>
            <a:pPr lvl="1"/>
            <a:r>
              <a:rPr lang="en-US" dirty="0" smtClean="0"/>
              <a:t>Education </a:t>
            </a:r>
            <a:r>
              <a:rPr lang="en-US" dirty="0"/>
              <a:t>and outreach</a:t>
            </a:r>
          </a:p>
          <a:p>
            <a:pPr lvl="1"/>
            <a:r>
              <a:rPr lang="en-US" dirty="0" smtClean="0"/>
              <a:t>Continuous </a:t>
            </a:r>
            <a:r>
              <a:rPr lang="en-US" dirty="0"/>
              <a:t>effort to provide meaningful examples and demonstrations</a:t>
            </a:r>
          </a:p>
          <a:p>
            <a:r>
              <a:rPr lang="en-US" dirty="0" smtClean="0"/>
              <a:t>Strategy </a:t>
            </a:r>
            <a:r>
              <a:rPr lang="en-US" dirty="0"/>
              <a:t>and scope in approved policy documents for </a:t>
            </a:r>
            <a:r>
              <a:rPr lang="en-US" dirty="0" smtClean="0"/>
              <a:t>all (</a:t>
            </a:r>
            <a:r>
              <a:rPr lang="en-US" dirty="0" smtClean="0">
                <a:solidFill>
                  <a:srgbClr val="FF0000"/>
                </a:solidFill>
              </a:rPr>
              <a:t>LHC+LEP</a:t>
            </a:r>
            <a:r>
              <a:rPr lang="en-US" dirty="0" smtClean="0"/>
              <a:t>) collaborations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://opendata.cern.ch/collection/data-</a:t>
            </a:r>
            <a:r>
              <a:rPr lang="en-US" dirty="0" smtClean="0">
                <a:hlinkClick r:id="rId2"/>
              </a:rPr>
              <a:t>policies</a:t>
            </a:r>
            <a:endParaRPr lang="en-US" dirty="0" smtClean="0"/>
          </a:p>
          <a:p>
            <a:pPr marL="448056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LEP (and other?) access policies exist (L3?) – need to be uploaded &amp; given DOI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8/6/2015</a:t>
            </a:r>
            <a:endParaRPr lang="en-US" dirty="0" smtClean="0">
              <a:solidFill>
                <a:srgbClr val="0055A0">
                  <a:tint val="75000"/>
                </a:srgbClr>
              </a:solidFill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DPHEP Collaboration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005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205111"/>
            <a:ext cx="9144000" cy="7196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 – “all HEP”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US" dirty="0" smtClean="0"/>
              <a:t>Bit preservation </a:t>
            </a:r>
            <a:r>
              <a:rPr lang="en-US" dirty="0" smtClean="0">
                <a:solidFill>
                  <a:srgbClr val="FF0000"/>
                </a:solidFill>
              </a:rPr>
              <a:t>– basically ok (at CERN) but not a formal policy</a:t>
            </a:r>
            <a:endParaRPr lang="en-US" dirty="0" smtClean="0"/>
          </a:p>
          <a:p>
            <a:pPr lvl="1"/>
            <a:r>
              <a:rPr lang="en-US" dirty="0" smtClean="0"/>
              <a:t>Data taken by the experiments should be preserved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Preserve </a:t>
            </a:r>
            <a:r>
              <a:rPr lang="en-US" dirty="0"/>
              <a:t>data, software, and </a:t>
            </a:r>
            <a:r>
              <a:rPr lang="en-US" dirty="0">
                <a:solidFill>
                  <a:srgbClr val="FF0000"/>
                </a:solidFill>
              </a:rPr>
              <a:t>know-how</a:t>
            </a:r>
            <a:r>
              <a:rPr lang="en-US" dirty="0"/>
              <a:t> in the </a:t>
            </a:r>
            <a:r>
              <a:rPr lang="en-US" dirty="0" smtClean="0"/>
              <a:t>collaborations</a:t>
            </a:r>
          </a:p>
          <a:p>
            <a:pPr lvl="1"/>
            <a:r>
              <a:rPr lang="en-US" dirty="0" smtClean="0"/>
              <a:t>Foundation </a:t>
            </a:r>
            <a:r>
              <a:rPr lang="en-US" dirty="0"/>
              <a:t>for long-term DP </a:t>
            </a:r>
            <a:r>
              <a:rPr lang="en-US" dirty="0" smtClean="0"/>
              <a:t>strategy</a:t>
            </a:r>
          </a:p>
          <a:p>
            <a:pPr lvl="1"/>
            <a:r>
              <a:rPr lang="en-US" dirty="0" smtClean="0"/>
              <a:t>Analysis </a:t>
            </a:r>
            <a:r>
              <a:rPr lang="en-US" dirty="0"/>
              <a:t>reproducibility: Data preservation alongside software evolution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Share </a:t>
            </a:r>
            <a:r>
              <a:rPr lang="en-US" dirty="0"/>
              <a:t>data and associated software with </a:t>
            </a:r>
            <a:r>
              <a:rPr lang="en-US" dirty="0" smtClean="0">
                <a:solidFill>
                  <a:srgbClr val="FF0000"/>
                </a:solidFill>
              </a:rPr>
              <a:t>(larger) </a:t>
            </a:r>
            <a:r>
              <a:rPr lang="en-US" dirty="0"/>
              <a:t>scientific community</a:t>
            </a:r>
          </a:p>
          <a:p>
            <a:pPr lvl="1"/>
            <a:r>
              <a:rPr lang="en-US" dirty="0" smtClean="0"/>
              <a:t>Additional </a:t>
            </a:r>
            <a:r>
              <a:rPr lang="en-US" dirty="0"/>
              <a:t>requirements:</a:t>
            </a:r>
          </a:p>
          <a:p>
            <a:pPr lvl="1"/>
            <a:r>
              <a:rPr lang="en-US" dirty="0" smtClean="0"/>
              <a:t>Storage</a:t>
            </a:r>
            <a:r>
              <a:rPr lang="en-US" dirty="0"/>
              <a:t>, distributed computing</a:t>
            </a:r>
          </a:p>
          <a:p>
            <a:pPr lvl="1"/>
            <a:r>
              <a:rPr lang="en-US" dirty="0" smtClean="0"/>
              <a:t>Accessibility </a:t>
            </a:r>
            <a:r>
              <a:rPr lang="en-US" dirty="0"/>
              <a:t>issues, intellectual property</a:t>
            </a:r>
          </a:p>
          <a:p>
            <a:pPr lvl="1"/>
            <a:r>
              <a:rPr lang="en-US" dirty="0" err="1" smtClean="0"/>
              <a:t>Formalising</a:t>
            </a:r>
            <a:r>
              <a:rPr lang="en-US" dirty="0" smtClean="0"/>
              <a:t> </a:t>
            </a:r>
            <a:r>
              <a:rPr lang="en-US" dirty="0"/>
              <a:t>and simplifying data format and analysis procedure</a:t>
            </a:r>
          </a:p>
          <a:p>
            <a:pPr lvl="1"/>
            <a:r>
              <a:rPr lang="en-US" dirty="0" smtClean="0"/>
              <a:t>Documentation</a:t>
            </a:r>
            <a:endParaRPr lang="en-US" dirty="0"/>
          </a:p>
          <a:p>
            <a:r>
              <a:rPr lang="en-US" dirty="0" smtClean="0"/>
              <a:t>Open </a:t>
            </a:r>
            <a:r>
              <a:rPr lang="en-US" dirty="0"/>
              <a:t>access to reduced data set to general public</a:t>
            </a:r>
          </a:p>
          <a:p>
            <a:pPr lvl="1"/>
            <a:r>
              <a:rPr lang="en-US" dirty="0" smtClean="0"/>
              <a:t>Education </a:t>
            </a:r>
            <a:r>
              <a:rPr lang="en-US" dirty="0"/>
              <a:t>and outreach</a:t>
            </a:r>
          </a:p>
          <a:p>
            <a:pPr lvl="1"/>
            <a:r>
              <a:rPr lang="en-US" dirty="0" smtClean="0"/>
              <a:t>Continuous </a:t>
            </a:r>
            <a:r>
              <a:rPr lang="en-US" dirty="0"/>
              <a:t>effort to provide meaningful examples and demonstrations</a:t>
            </a:r>
          </a:p>
          <a:p>
            <a:r>
              <a:rPr lang="en-US" dirty="0" smtClean="0"/>
              <a:t>Strategy </a:t>
            </a:r>
            <a:r>
              <a:rPr lang="en-US" dirty="0"/>
              <a:t>and scope in approved policy documents for </a:t>
            </a:r>
            <a:r>
              <a:rPr lang="en-US" dirty="0" smtClean="0"/>
              <a:t>all (</a:t>
            </a:r>
            <a:r>
              <a:rPr lang="en-US" dirty="0" smtClean="0">
                <a:solidFill>
                  <a:srgbClr val="FF0000"/>
                </a:solidFill>
              </a:rPr>
              <a:t>LHC+LEP</a:t>
            </a:r>
            <a:r>
              <a:rPr lang="en-US" dirty="0" smtClean="0"/>
              <a:t>) collaborations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://opendata.cern.ch/collection/data-</a:t>
            </a:r>
            <a:r>
              <a:rPr lang="en-US" dirty="0" smtClean="0">
                <a:hlinkClick r:id="rId2"/>
              </a:rPr>
              <a:t>policies</a:t>
            </a:r>
            <a:endParaRPr lang="en-US" dirty="0" smtClean="0"/>
          </a:p>
          <a:p>
            <a:pPr marL="448056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LEP (and other?) access policies exist (L3?) – need to be uploaded &amp; given DOI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+mn-lt"/>
              </a:rPr>
              <a:t>8/6/2015</a:t>
            </a:r>
            <a:endParaRPr lang="en-US" dirty="0" smtClean="0">
              <a:solidFill>
                <a:srgbClr val="0055A0">
                  <a:tint val="75000"/>
                </a:srgbClr>
              </a:solidFill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DPHEP Collaboration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CAP Use Cases (I</a:t>
            </a:r>
            <a:r>
              <a:rPr lang="en-US" dirty="0" smtClean="0"/>
              <a:t>) </a:t>
            </a:r>
            <a:r>
              <a:rPr lang="en-US" dirty="0" smtClean="0">
                <a:solidFill>
                  <a:srgbClr val="FF0000"/>
                </a:solidFill>
              </a:rPr>
              <a:t>(=know-how?)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US" dirty="0" smtClean="0"/>
              <a:t>The person having done (part of) an analysis is leaving the collaboration and has to hand over the know-how to other collaboration members.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A newcomer would like join a group working on some physics subject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In a large collaboration, it may occur that two (groups of) people work independently on the same subject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There is a conflict between results of two collaborations on the same subject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6/9/15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819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 Use Cases (</a:t>
            </a:r>
            <a:r>
              <a:rPr lang="en-US" dirty="0" smtClean="0"/>
              <a:t>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50926" indent="-514350">
              <a:buFont typeface="+mj-lt"/>
              <a:buAutoNum type="arabicPeriod" startAt="5"/>
            </a:pPr>
            <a:r>
              <a:rPr lang="en-US" dirty="0"/>
              <a:t>A previous analysis has to be </a:t>
            </a:r>
            <a:r>
              <a:rPr lang="en-US" dirty="0" smtClean="0"/>
              <a:t>repeated</a:t>
            </a:r>
          </a:p>
          <a:p>
            <a:pPr marL="550926" indent="-514350">
              <a:buFont typeface="+mj-lt"/>
              <a:buAutoNum type="arabicPeriod" startAt="5"/>
            </a:pPr>
            <a:r>
              <a:rPr lang="en-US" dirty="0"/>
              <a:t>Data from several experiments, on the same physics subject, have to be statistically </a:t>
            </a:r>
            <a:r>
              <a:rPr lang="en-US" dirty="0" smtClean="0"/>
              <a:t>combined</a:t>
            </a:r>
          </a:p>
          <a:p>
            <a:pPr marL="550926" indent="-514350">
              <a:buFont typeface="+mj-lt"/>
              <a:buAutoNum type="arabicPeriod" startAt="5"/>
            </a:pPr>
            <a:r>
              <a:rPr lang="en-US" dirty="0"/>
              <a:t>A working group or management member within a collaboration wishes to know who else has worked on a particular dataset, software piece or </a:t>
            </a:r>
            <a:r>
              <a:rPr lang="en-US" dirty="0" smtClean="0"/>
              <a:t>MC</a:t>
            </a:r>
          </a:p>
          <a:p>
            <a:pPr marL="550926" indent="-514350">
              <a:buFont typeface="+mj-lt"/>
              <a:buAutoNum type="arabicPeriod" startAt="5"/>
            </a:pPr>
            <a:r>
              <a:rPr lang="en-US" dirty="0"/>
              <a:t>Presentation or publication is submitted for internal/collaboration review and approval: lack of comprehensive </a:t>
            </a:r>
            <a:r>
              <a:rPr lang="en-US" dirty="0" smtClean="0"/>
              <a:t>metadata</a:t>
            </a:r>
          </a:p>
          <a:p>
            <a:pPr marL="550926" indent="-514350">
              <a:buFont typeface="+mj-lt"/>
              <a:buAutoNum type="arabicPeriod" startAt="5"/>
            </a:pPr>
            <a:r>
              <a:rPr lang="en-US" dirty="0"/>
              <a:t>Preparing for Open Data Sharing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6/9/15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4267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Knowledge capture – beyond the grave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No-one(?) believes that this is possible today</a:t>
            </a:r>
          </a:p>
          <a:p>
            <a:endParaRPr lang="en-US" dirty="0"/>
          </a:p>
          <a:p>
            <a:r>
              <a:rPr lang="en-US" dirty="0" smtClean="0"/>
              <a:t>But LHC (&amp;FCC) experiments have to solve “the succession problem”</a:t>
            </a:r>
          </a:p>
          <a:p>
            <a:endParaRPr lang="en-US" dirty="0"/>
          </a:p>
          <a:p>
            <a:r>
              <a:rPr lang="en-US" dirty="0" smtClean="0"/>
              <a:t>The above may be enough whilst the collaborations exist (+ a bit longer)</a:t>
            </a:r>
          </a:p>
          <a:p>
            <a:endParaRPr lang="en-US" dirty="0"/>
          </a:p>
          <a:p>
            <a:r>
              <a:rPr lang="en-US" dirty="0" smtClean="0"/>
              <a:t>This goes </a:t>
            </a:r>
            <a:r>
              <a:rPr lang="en-US" b="1" u="sng" dirty="0" smtClean="0"/>
              <a:t>way beyond</a:t>
            </a:r>
            <a:r>
              <a:rPr lang="en-US" dirty="0" smtClean="0"/>
              <a:t> the ambition of many past experiments (</a:t>
            </a:r>
            <a:r>
              <a:rPr lang="en-US" dirty="0" err="1" smtClean="0"/>
              <a:t>targetting</a:t>
            </a:r>
            <a:r>
              <a:rPr lang="en-US" dirty="0" smtClean="0"/>
              <a:t> ~2020)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6/9/15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CODP/CAP @ DPHEP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499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NSPEC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18356</TotalTime>
  <Words>1385</Words>
  <Application>Microsoft Macintosh PowerPoint</Application>
  <PresentationFormat>On-screen Show (4:3)</PresentationFormat>
  <Paragraphs>254</Paragraphs>
  <Slides>20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CERNCorporate4-3</vt:lpstr>
      <vt:lpstr>INSPEC</vt:lpstr>
      <vt:lpstr>Capital</vt:lpstr>
      <vt:lpstr>1_Capital</vt:lpstr>
      <vt:lpstr>Report from DPHEP Collaboration W/S</vt:lpstr>
      <vt:lpstr>Goals</vt:lpstr>
      <vt:lpstr>Themes</vt:lpstr>
      <vt:lpstr>Use Cases – January GDB</vt:lpstr>
      <vt:lpstr>Use Cases – “all HEP”</vt:lpstr>
      <vt:lpstr>Use Cases – “all HEP”</vt:lpstr>
      <vt:lpstr>CAP Use Cases (I) (=know-how?)</vt:lpstr>
      <vt:lpstr>CAP Use Cases (II)</vt:lpstr>
      <vt:lpstr>Knowledge capture – beyond the grave</vt:lpstr>
      <vt:lpstr>Joint Projects</vt:lpstr>
      <vt:lpstr>Large scale media migration</vt:lpstr>
      <vt:lpstr>CERN Archive Reliability</vt:lpstr>
      <vt:lpstr>… and the past</vt:lpstr>
      <vt:lpstr>CERN Archive current numbers</vt:lpstr>
      <vt:lpstr>CernVM[FS] – Summary </vt:lpstr>
      <vt:lpstr>CernVMFS – “Request”</vt:lpstr>
      <vt:lpstr>PowerPoint Presentation</vt:lpstr>
      <vt:lpstr>A note on the physics case </vt:lpstr>
      <vt:lpstr>Site / Experiment Reports</vt:lpstr>
      <vt:lpstr>Progress(?)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Jamie Shiers</cp:lastModifiedBy>
  <cp:revision>674</cp:revision>
  <cp:lastPrinted>2015-06-05T15:54:00Z</cp:lastPrinted>
  <dcterms:created xsi:type="dcterms:W3CDTF">2012-11-30T11:04:26Z</dcterms:created>
  <dcterms:modified xsi:type="dcterms:W3CDTF">2015-06-10T04:14:26Z</dcterms:modified>
</cp:coreProperties>
</file>