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8" r:id="rId2"/>
    <p:sldId id="261" r:id="rId3"/>
    <p:sldId id="277" r:id="rId4"/>
    <p:sldId id="278" r:id="rId5"/>
    <p:sldId id="279" r:id="rId6"/>
    <p:sldId id="282" r:id="rId7"/>
    <p:sldId id="280" r:id="rId8"/>
    <p:sldId id="283" r:id="rId9"/>
    <p:sldId id="281" r:id="rId10"/>
    <p:sldId id="284" r:id="rId11"/>
    <p:sldId id="285" r:id="rId12"/>
    <p:sldId id="260" r:id="rId13"/>
    <p:sldId id="274" r:id="rId14"/>
    <p:sldId id="259" r:id="rId1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032B5C-AE87-48B7-B3B7-AAB3CD92AAAF}">
          <p14:sldIdLst>
            <p14:sldId id="258"/>
            <p14:sldId id="261"/>
            <p14:sldId id="277"/>
            <p14:sldId id="278"/>
            <p14:sldId id="279"/>
            <p14:sldId id="282"/>
            <p14:sldId id="280"/>
            <p14:sldId id="283"/>
            <p14:sldId id="281"/>
            <p14:sldId id="284"/>
            <p14:sldId id="285"/>
            <p14:sldId id="260"/>
            <p14:sldId id="274"/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9" autoAdjust="0"/>
    <p:restoredTop sz="86357" autoAdjust="0"/>
  </p:normalViewPr>
  <p:slideViewPr>
    <p:cSldViewPr>
      <p:cViewPr varScale="1">
        <p:scale>
          <a:sx n="98" d="100"/>
          <a:sy n="98" d="100"/>
        </p:scale>
        <p:origin x="84" y="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A43FE49-1560-4FA4-B9DA-581CB3FA0E4B}" type="datetimeFigureOut">
              <a:rPr lang="en-GB" smtClean="0"/>
              <a:t>10/06/2015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94CD233-9805-4AE2-998F-77F1B2B46E8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02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9103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07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570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CD233-9805-4AE2-998F-77F1B2B46E8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418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05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498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402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508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686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C3ADD-FD93-4A2E-8E22-55545007C7F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290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082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5FB347-095B-4AAC-98CF-C5553F6B4A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381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941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7624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Espace réservé pour une image  4"/>
          <p:cNvSpPr txBox="1">
            <a:spLocks/>
          </p:cNvSpPr>
          <p:nvPr/>
        </p:nvSpPr>
        <p:spPr>
          <a:xfrm>
            <a:off x="996950" y="6280200"/>
            <a:ext cx="2513062" cy="552450"/>
          </a:xfrm>
          <a:prstGeom prst="rect">
            <a:avLst/>
          </a:prstGeom>
        </p:spPr>
        <p:txBody>
          <a:bodyPr>
            <a:normAutofit/>
          </a:bodyPr>
          <a:lstStyle>
            <a:lvl1pPr marL="36576" indent="0" algn="l" rtl="0" eaLnBrk="1" latinLnBrk="0" hangingPunct="1">
              <a:lnSpc>
                <a:spcPct val="20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err="1" smtClean="0"/>
              <a:t>HEPiX</a:t>
            </a:r>
            <a:r>
              <a:rPr lang="fr-FR" baseline="0" dirty="0" smtClean="0"/>
              <a:t> report</a:t>
            </a:r>
            <a:endParaRPr lang="fr-FR" dirty="0" smtClean="0"/>
          </a:p>
          <a:p>
            <a:endParaRPr lang="fr-FR" dirty="0" smtClean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Helge Meinhard (at) CERN .</a:t>
            </a:r>
            <a:r>
              <a:rPr lang="en-GB" dirty="0" err="1" smtClean="0"/>
              <a:t>ch</a:t>
            </a:r>
            <a:endParaRPr lang="en-GB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5CB4C-C8C1-4D40-87E0-C20CD4B97AB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event/346931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80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Basic IT services: </a:t>
            </a:r>
            <a:r>
              <a:rPr lang="en-US" dirty="0"/>
              <a:t>7</a:t>
            </a:r>
            <a:r>
              <a:rPr lang="en-US" dirty="0" smtClean="0"/>
              <a:t> contributions</a:t>
            </a:r>
          </a:p>
          <a:p>
            <a:pPr lvl="1"/>
            <a:r>
              <a:rPr lang="en-US" i="1" dirty="0" err="1" smtClean="0"/>
              <a:t>ElasticSearch</a:t>
            </a:r>
            <a:r>
              <a:rPr lang="en-US" i="1" dirty="0" smtClean="0"/>
              <a:t>, </a:t>
            </a:r>
            <a:r>
              <a:rPr lang="en-US" i="1" dirty="0" err="1" smtClean="0"/>
              <a:t>Logstash</a:t>
            </a:r>
            <a:r>
              <a:rPr lang="en-US" i="1" dirty="0" smtClean="0"/>
              <a:t>, </a:t>
            </a:r>
            <a:r>
              <a:rPr lang="en-US" i="1" dirty="0" err="1" smtClean="0"/>
              <a:t>Kibana</a:t>
            </a:r>
            <a:r>
              <a:rPr lang="en-US" i="1" dirty="0" smtClean="0"/>
              <a:t>; integrating audio and visual tools</a:t>
            </a:r>
          </a:p>
          <a:p>
            <a:pPr lvl="1"/>
            <a:r>
              <a:rPr lang="en-US" i="1" dirty="0" smtClean="0"/>
              <a:t>Puppet, </a:t>
            </a:r>
            <a:r>
              <a:rPr lang="en-US" i="1" dirty="0" err="1" smtClean="0"/>
              <a:t>Mcollective</a:t>
            </a:r>
            <a:r>
              <a:rPr lang="en-US" i="1" dirty="0" smtClean="0"/>
              <a:t> maturing </a:t>
            </a:r>
            <a:r>
              <a:rPr lang="en-GB" i="1" dirty="0" smtClean="0"/>
              <a:t>(scalability, automation, </a:t>
            </a:r>
            <a:r>
              <a:rPr lang="en-GB" i="1" dirty="0" err="1" smtClean="0"/>
              <a:t>etc</a:t>
            </a:r>
            <a:r>
              <a:rPr lang="en-GB" i="1" dirty="0" smtClean="0"/>
              <a:t>), linked with continuous integration (Jenkins)</a:t>
            </a:r>
          </a:p>
          <a:p>
            <a:pPr lvl="1"/>
            <a:r>
              <a:rPr lang="en-GB" i="1" dirty="0" err="1" smtClean="0"/>
              <a:t>Quattor</a:t>
            </a:r>
            <a:r>
              <a:rPr lang="en-GB" i="1" dirty="0" smtClean="0"/>
              <a:t> alive and doing well</a:t>
            </a:r>
          </a:p>
          <a:p>
            <a:pPr lvl="1"/>
            <a:r>
              <a:rPr lang="en-GB" i="1" dirty="0" smtClean="0"/>
              <a:t>VoIP on the rise everywhere,</a:t>
            </a:r>
            <a:r>
              <a:rPr lang="en-GB" i="1" baseline="0" dirty="0" smtClean="0"/>
              <a:t> unified communication (Lync)</a:t>
            </a:r>
            <a:r>
              <a:rPr lang="en-GB" i="1" dirty="0" smtClean="0"/>
              <a:t> </a:t>
            </a:r>
            <a:endParaRPr lang="en-US" i="1" dirty="0" smtClean="0"/>
          </a:p>
          <a:p>
            <a:pPr lvl="0"/>
            <a:r>
              <a:rPr lang="en-US" dirty="0" smtClean="0">
                <a:effectLst/>
              </a:rPr>
              <a:t>Site reports – 19 </a:t>
            </a:r>
            <a:r>
              <a:rPr lang="en-US" dirty="0" smtClean="0"/>
              <a:t>contributions</a:t>
            </a:r>
            <a:endParaRPr lang="en-US" dirty="0" smtClean="0">
              <a:effectLst/>
            </a:endParaRPr>
          </a:p>
          <a:p>
            <a:pPr lvl="1"/>
            <a:r>
              <a:rPr lang="en-US" i="1" dirty="0" smtClean="0">
                <a:effectLst/>
              </a:rPr>
              <a:t>OpenStack; GPFS; Graphite/</a:t>
            </a:r>
            <a:r>
              <a:rPr lang="en-US" i="1" dirty="0" err="1" smtClean="0">
                <a:effectLst/>
              </a:rPr>
              <a:t>Grafana</a:t>
            </a:r>
            <a:r>
              <a:rPr lang="en-US" i="1" dirty="0" smtClean="0">
                <a:effectLst/>
              </a:rPr>
              <a:t>; </a:t>
            </a:r>
            <a:r>
              <a:rPr lang="en-US" i="1" dirty="0" err="1" smtClean="0">
                <a:effectLst/>
              </a:rPr>
              <a:t>Webdav</a:t>
            </a:r>
            <a:endParaRPr lang="en-US" i="1" dirty="0" smtClean="0">
              <a:effectLst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49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Autumn 2015: Brookhaven National Lab, Upton (NY), USA</a:t>
            </a:r>
          </a:p>
          <a:p>
            <a:pPr lvl="1"/>
            <a:r>
              <a:rPr lang="en-US" dirty="0" smtClean="0"/>
              <a:t>12 – 16 October 2015</a:t>
            </a:r>
          </a:p>
          <a:p>
            <a:pPr lvl="1"/>
            <a:r>
              <a:rPr lang="en-US" dirty="0" smtClean="0"/>
              <a:t>Same tracks as in Oxford</a:t>
            </a:r>
          </a:p>
          <a:p>
            <a:pPr lvl="1"/>
            <a:r>
              <a:rPr lang="en-US" dirty="0" smtClean="0"/>
              <a:t>Grids, clouds, </a:t>
            </a:r>
            <a:r>
              <a:rPr lang="en-US" dirty="0" err="1" smtClean="0"/>
              <a:t>virtualisation</a:t>
            </a:r>
            <a:r>
              <a:rPr lang="en-US" dirty="0" smtClean="0"/>
              <a:t> track to be held jointly with WLCG Grid Deployment Board</a:t>
            </a:r>
          </a:p>
          <a:p>
            <a:pPr lvl="1"/>
            <a:r>
              <a:rPr lang="en-US" dirty="0" smtClean="0"/>
              <a:t>First public announcement imminent</a:t>
            </a:r>
          </a:p>
          <a:p>
            <a:r>
              <a:rPr lang="en-US" dirty="0" smtClean="0"/>
              <a:t>Spring 2016: DESY </a:t>
            </a:r>
            <a:r>
              <a:rPr lang="en-US" dirty="0" err="1" smtClean="0"/>
              <a:t>Zeuthen</a:t>
            </a:r>
            <a:r>
              <a:rPr lang="en-US" dirty="0" smtClean="0"/>
              <a:t>, DE</a:t>
            </a:r>
          </a:p>
          <a:p>
            <a:pPr lvl="1"/>
            <a:r>
              <a:rPr lang="en-US" dirty="0" smtClean="0"/>
              <a:t>18 – 22 April 2016</a:t>
            </a:r>
          </a:p>
          <a:p>
            <a:r>
              <a:rPr lang="en-US" dirty="0" smtClean="0"/>
              <a:t>Proposals received for subsequent meetings</a:t>
            </a:r>
          </a:p>
          <a:p>
            <a:r>
              <a:rPr lang="en-US" dirty="0" smtClean="0"/>
              <a:t>May need to swap European/N-American meeting every now and then</a:t>
            </a:r>
          </a:p>
          <a:p>
            <a:pPr marL="0" indent="0">
              <a:buNone/>
            </a:pPr>
            <a:r>
              <a:rPr lang="en-US" dirty="0" smtClean="0"/>
              <a:t>Expressions of interest and proposals are always welcome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12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Arne </a:t>
            </a:r>
            <a:r>
              <a:rPr lang="en-GB" dirty="0" err="1" smtClean="0"/>
              <a:t>Wiebalck</a:t>
            </a:r>
            <a:r>
              <a:rPr lang="en-GB" dirty="0" smtClean="0"/>
              <a:t>, Adam </a:t>
            </a:r>
            <a:r>
              <a:rPr lang="en-GB" dirty="0" err="1" smtClean="0"/>
              <a:t>Krajewski</a:t>
            </a:r>
            <a:r>
              <a:rPr lang="en-GB" dirty="0" smtClean="0"/>
              <a:t>, Julien Leduc</a:t>
            </a:r>
          </a:p>
          <a:p>
            <a:r>
              <a:rPr lang="en-GB" dirty="0" smtClean="0"/>
              <a:t>Track coordinators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22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08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235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Spring 2015 </a:t>
            </a:r>
            <a:r>
              <a:rPr lang="en-GB" dirty="0" err="1" smtClean="0"/>
              <a:t>HEPiX</a:t>
            </a:r>
            <a:r>
              <a:rPr lang="en-GB" dirty="0" smtClean="0"/>
              <a:t> meeting</a:t>
            </a:r>
            <a:br>
              <a:rPr lang="en-GB" dirty="0" smtClean="0"/>
            </a:br>
            <a:r>
              <a:rPr lang="en-GB" dirty="0" smtClean="0"/>
              <a:t>Oxford University, UK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752600"/>
          </a:xfrm>
        </p:spPr>
        <p:txBody>
          <a:bodyPr/>
          <a:lstStyle/>
          <a:p>
            <a:r>
              <a:rPr lang="en-GB" dirty="0" smtClean="0"/>
              <a:t>Helge Meinhard, CERN-IT</a:t>
            </a:r>
          </a:p>
          <a:p>
            <a:r>
              <a:rPr lang="en-GB" dirty="0" smtClean="0"/>
              <a:t>Grid Deployment Board</a:t>
            </a:r>
          </a:p>
          <a:p>
            <a:r>
              <a:rPr lang="en-GB" dirty="0" smtClean="0"/>
              <a:t>10-Jun-2015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pic>
        <p:nvPicPr>
          <p:cNvPr id="7" name="Picture 2" descr="http://indico.cern.ch/event/346931/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909" b="15192"/>
          <a:stretch/>
        </p:blipFill>
        <p:spPr bwMode="auto">
          <a:xfrm>
            <a:off x="2887622" y="260648"/>
            <a:ext cx="3412570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Global </a:t>
            </a:r>
            <a:r>
              <a:rPr lang="en-GB" dirty="0" smtClean="0"/>
              <a:t>organisation </a:t>
            </a:r>
            <a:r>
              <a:rPr lang="en-GB" dirty="0"/>
              <a:t>of service managers and support staff providing computing facilities for HEP community</a:t>
            </a:r>
          </a:p>
          <a:p>
            <a:r>
              <a:rPr lang="en-GB" dirty="0" smtClean="0"/>
              <a:t>Most WLCG sites, including WLCG Tier-0, Tier-1 and many Tier-2, represented</a:t>
            </a:r>
            <a:endParaRPr lang="en-GB" dirty="0"/>
          </a:p>
          <a:p>
            <a:r>
              <a:rPr lang="en-GB" dirty="0"/>
              <a:t>Meetings are held twice per </a:t>
            </a:r>
            <a:r>
              <a:rPr lang="en-GB" dirty="0" smtClean="0"/>
              <a:t>year</a:t>
            </a:r>
          </a:p>
          <a:p>
            <a:pPr lvl="1"/>
            <a:r>
              <a:rPr lang="en-GB" dirty="0" smtClean="0"/>
              <a:t>Usually: spring in </a:t>
            </a:r>
            <a:r>
              <a:rPr lang="en-GB" dirty="0"/>
              <a:t>Europe, </a:t>
            </a:r>
            <a:r>
              <a:rPr lang="en-GB" dirty="0" smtClean="0"/>
              <a:t>autumn in North America or Asia</a:t>
            </a:r>
            <a:endParaRPr lang="en-GB" dirty="0"/>
          </a:p>
          <a:p>
            <a:r>
              <a:rPr lang="en-GB" dirty="0"/>
              <a:t>Reports on status and recent work, work in progress &amp; future </a:t>
            </a:r>
            <a:r>
              <a:rPr lang="en-GB" dirty="0" smtClean="0"/>
              <a:t>plans</a:t>
            </a:r>
          </a:p>
          <a:p>
            <a:pPr lvl="1"/>
            <a:r>
              <a:rPr lang="en-GB" dirty="0" smtClean="0"/>
              <a:t>Usually </a:t>
            </a:r>
            <a:r>
              <a:rPr lang="en-GB" dirty="0"/>
              <a:t>no showing-off, honest exchange of experiences</a:t>
            </a:r>
          </a:p>
          <a:p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096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HEPiX</a:t>
            </a:r>
            <a:r>
              <a:rPr lang="en-GB" dirty="0" smtClean="0"/>
              <a:t> Spring 2015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Held 23 – 27 March at Oxford University, UK</a:t>
            </a:r>
          </a:p>
          <a:p>
            <a:r>
              <a:rPr lang="en-GB" dirty="0" smtClean="0"/>
              <a:t>Sponsors: </a:t>
            </a:r>
            <a:r>
              <a:rPr lang="en-GB" dirty="0" err="1" smtClean="0"/>
              <a:t>Viglen</a:t>
            </a:r>
            <a:r>
              <a:rPr lang="en-GB" dirty="0" smtClean="0"/>
              <a:t>/Boston, Western Digital, DDN, Amazon Web Services</a:t>
            </a:r>
          </a:p>
          <a:p>
            <a:r>
              <a:rPr lang="en-US" dirty="0"/>
              <a:t>134 registered participants (record</a:t>
            </a:r>
            <a:r>
              <a:rPr lang="en-US" dirty="0" smtClean="0"/>
              <a:t>!)</a:t>
            </a:r>
          </a:p>
          <a:p>
            <a:pPr lvl="1"/>
            <a:r>
              <a:rPr lang="en-GB" dirty="0" smtClean="0"/>
              <a:t>Many </a:t>
            </a:r>
            <a:r>
              <a:rPr lang="en-GB" dirty="0"/>
              <a:t>first timers again</a:t>
            </a:r>
          </a:p>
          <a:p>
            <a:pPr lvl="1"/>
            <a:r>
              <a:rPr lang="en-GB" dirty="0" smtClean="0"/>
              <a:t>75</a:t>
            </a:r>
            <a:r>
              <a:rPr lang="en-GB" dirty="0"/>
              <a:t>% from Europe, ~20 from 8 companies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45 </a:t>
            </a:r>
            <a:r>
              <a:rPr lang="en-GB" dirty="0"/>
              <a:t>different </a:t>
            </a:r>
            <a:r>
              <a:rPr lang="en-GB" dirty="0" smtClean="0"/>
              <a:t>affiliations</a:t>
            </a:r>
          </a:p>
          <a:p>
            <a:r>
              <a:rPr lang="en-GB" dirty="0" smtClean="0"/>
              <a:t>83 </a:t>
            </a:r>
            <a:r>
              <a:rPr lang="en-GB" dirty="0"/>
              <a:t>contributions (+30%)	</a:t>
            </a:r>
          </a:p>
          <a:p>
            <a:pPr lvl="1"/>
            <a:r>
              <a:rPr lang="en-GB" dirty="0"/>
              <a:t>	- slots cut down to </a:t>
            </a:r>
            <a:r>
              <a:rPr lang="en-GB" dirty="0" smtClean="0"/>
              <a:t>25 </a:t>
            </a:r>
            <a:r>
              <a:rPr lang="en-GB" dirty="0" err="1" smtClean="0"/>
              <a:t>mins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/>
              <a:t>	- </a:t>
            </a:r>
            <a:r>
              <a:rPr lang="en-GB" dirty="0" err="1"/>
              <a:t>Ceph</a:t>
            </a:r>
            <a:r>
              <a:rPr lang="en-GB" dirty="0"/>
              <a:t> </a:t>
            </a:r>
            <a:r>
              <a:rPr lang="en-GB" dirty="0" err="1"/>
              <a:t>BoF</a:t>
            </a:r>
            <a:r>
              <a:rPr lang="en-GB" dirty="0"/>
              <a:t>, IPv6 </a:t>
            </a:r>
            <a:r>
              <a:rPr lang="en-GB" dirty="0" smtClean="0"/>
              <a:t>tutorial</a:t>
            </a:r>
          </a:p>
          <a:p>
            <a:r>
              <a:rPr lang="en-GB" dirty="0" smtClean="0"/>
              <a:t>Full details: </a:t>
            </a:r>
            <a:r>
              <a:rPr lang="en-US" sz="3200" dirty="0">
                <a:hlinkClick r:id="rId3"/>
              </a:rPr>
              <a:t>http://indico.cern.ch/event/346931</a:t>
            </a:r>
            <a:r>
              <a:rPr lang="en-US" sz="3200" dirty="0" smtClean="0">
                <a:hlinkClick r:id="rId3"/>
              </a:rPr>
              <a:t>/</a:t>
            </a:r>
            <a:endParaRPr lang="en-GB" dirty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BF5CB4C-C8C1-4D40-87E0-C20CD4B97A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13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 and networking: 9 contributions</a:t>
            </a:r>
            <a:endParaRPr lang="en-US" dirty="0"/>
          </a:p>
          <a:p>
            <a:pPr lvl="1"/>
            <a:r>
              <a:rPr lang="en-GB" i="1" dirty="0"/>
              <a:t>Threats continue to </a:t>
            </a:r>
            <a:r>
              <a:rPr lang="en-GB" i="1" dirty="0" smtClean="0"/>
              <a:t>evolve</a:t>
            </a:r>
          </a:p>
          <a:p>
            <a:pPr lvl="1"/>
            <a:r>
              <a:rPr lang="en-GB" i="1" dirty="0" smtClean="0"/>
              <a:t>Preventing security</a:t>
            </a:r>
            <a:r>
              <a:rPr lang="en-GB" i="1" baseline="0" dirty="0" smtClean="0"/>
              <a:t> i</a:t>
            </a:r>
            <a:r>
              <a:rPr lang="en-GB" i="1" dirty="0" smtClean="0"/>
              <a:t>ncidents more </a:t>
            </a:r>
            <a:r>
              <a:rPr lang="en-GB" i="1" dirty="0"/>
              <a:t>important than </a:t>
            </a:r>
            <a:r>
              <a:rPr lang="en-GB" i="1" dirty="0" smtClean="0"/>
              <a:t>ever</a:t>
            </a:r>
          </a:p>
          <a:p>
            <a:pPr lvl="1"/>
            <a:r>
              <a:rPr lang="en-GB" i="1" dirty="0" smtClean="0"/>
              <a:t>Appropriate </a:t>
            </a:r>
            <a:r>
              <a:rPr lang="en-GB" i="1" dirty="0"/>
              <a:t>monitoring </a:t>
            </a:r>
            <a:r>
              <a:rPr lang="en-GB" i="1" dirty="0" smtClean="0"/>
              <a:t>and traceability </a:t>
            </a:r>
            <a:r>
              <a:rPr lang="en-GB" i="1" dirty="0"/>
              <a:t>vital for handling </a:t>
            </a:r>
            <a:r>
              <a:rPr lang="en-GB" i="1" dirty="0" smtClean="0"/>
              <a:t>incidents</a:t>
            </a:r>
            <a:endParaRPr lang="en-GB" i="1" dirty="0"/>
          </a:p>
          <a:p>
            <a:pPr lvl="1"/>
            <a:r>
              <a:rPr lang="en-GB" i="1" dirty="0" smtClean="0"/>
              <a:t>TCP performance </a:t>
            </a:r>
            <a:r>
              <a:rPr lang="en-GB" i="1" dirty="0"/>
              <a:t>on </a:t>
            </a:r>
            <a:r>
              <a:rPr lang="en-GB" i="1" dirty="0" smtClean="0"/>
              <a:t>high-speed wide-area links</a:t>
            </a:r>
          </a:p>
          <a:p>
            <a:pPr lvl="1"/>
            <a:r>
              <a:rPr lang="en-GB" i="1" dirty="0" smtClean="0"/>
              <a:t>Lots </a:t>
            </a:r>
            <a:r>
              <a:rPr lang="en-GB" i="1" dirty="0"/>
              <a:t>of activity moving towards production </a:t>
            </a:r>
            <a:r>
              <a:rPr lang="en-GB" i="1" dirty="0" smtClean="0"/>
              <a:t>dual-stack</a:t>
            </a:r>
            <a:r>
              <a:rPr lang="en-GB" i="1" baseline="0" dirty="0" smtClean="0"/>
              <a:t> </a:t>
            </a:r>
            <a:r>
              <a:rPr lang="en-GB" i="1" dirty="0" smtClean="0"/>
              <a:t>(IPv6/IPv4</a:t>
            </a:r>
            <a:r>
              <a:rPr lang="en-GB" i="1" dirty="0"/>
              <a:t>) storage services for </a:t>
            </a:r>
            <a:r>
              <a:rPr lang="en-GB" i="1" dirty="0" smtClean="0"/>
              <a:t>WLCG</a:t>
            </a:r>
          </a:p>
          <a:p>
            <a:pPr lvl="1"/>
            <a:r>
              <a:rPr lang="en-GB" i="1" dirty="0" smtClean="0"/>
              <a:t>IPv6 Tutorial </a:t>
            </a:r>
            <a:r>
              <a:rPr lang="en-GB" i="1" dirty="0"/>
              <a:t>popular (~45 people</a:t>
            </a:r>
            <a:r>
              <a:rPr lang="en-GB" i="1" dirty="0" smtClean="0"/>
              <a:t>)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36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Storage and file systems: 8 contributions</a:t>
            </a:r>
          </a:p>
          <a:p>
            <a:pPr lvl="1"/>
            <a:r>
              <a:rPr lang="en-GB" i="1" dirty="0" smtClean="0"/>
              <a:t>CEPH as an interesting building block of many newer services; CEPH FS</a:t>
            </a:r>
          </a:p>
          <a:p>
            <a:pPr lvl="1"/>
            <a:r>
              <a:rPr lang="en-GB" i="1" dirty="0" smtClean="0"/>
              <a:t>CEPH </a:t>
            </a:r>
            <a:r>
              <a:rPr lang="en-GB" i="1" dirty="0" err="1" smtClean="0"/>
              <a:t>BoF</a:t>
            </a:r>
            <a:r>
              <a:rPr lang="en-GB" i="1" dirty="0" smtClean="0"/>
              <a:t> session with experts much </a:t>
            </a:r>
            <a:r>
              <a:rPr lang="en-GB" i="1" dirty="0" smtClean="0"/>
              <a:t>appreciated</a:t>
            </a:r>
          </a:p>
          <a:p>
            <a:pPr lvl="1"/>
            <a:r>
              <a:rPr lang="en-GB" i="1" dirty="0" err="1" smtClean="0"/>
              <a:t>BeeGFS</a:t>
            </a:r>
            <a:r>
              <a:rPr lang="en-GB" i="1" dirty="0" smtClean="0"/>
              <a:t> (ex-</a:t>
            </a:r>
            <a:r>
              <a:rPr lang="en-GB" i="1" dirty="0" err="1" smtClean="0"/>
              <a:t>FhGFS</a:t>
            </a:r>
            <a:r>
              <a:rPr lang="en-GB" i="1" dirty="0" smtClean="0"/>
              <a:t>) at DESY</a:t>
            </a:r>
          </a:p>
          <a:p>
            <a:pPr lvl="1"/>
            <a:r>
              <a:rPr lang="en-GB" i="1" dirty="0" smtClean="0"/>
              <a:t>AFS does not seem to have a long-term future in HEP</a:t>
            </a:r>
            <a:endParaRPr lang="en-GB" i="1" dirty="0" smtClean="0"/>
          </a:p>
          <a:p>
            <a:pPr lvl="1"/>
            <a:r>
              <a:rPr lang="en-GB" i="1" dirty="0" smtClean="0"/>
              <a:t>Data taking for photon science</a:t>
            </a:r>
          </a:p>
          <a:p>
            <a:pPr lvl="1"/>
            <a:r>
              <a:rPr lang="en-GB" i="1" dirty="0" smtClean="0"/>
              <a:t>Care of long term storage by intensive monitoring tape </a:t>
            </a:r>
            <a:r>
              <a:rPr lang="en-GB" i="1" dirty="0" smtClean="0"/>
              <a:t>environment</a:t>
            </a:r>
          </a:p>
          <a:p>
            <a:pPr lvl="1"/>
            <a:r>
              <a:rPr lang="en-GB" i="1" dirty="0" smtClean="0"/>
              <a:t>Ethernet drives</a:t>
            </a:r>
            <a:endParaRPr lang="en-GB" i="1" dirty="0" smtClean="0"/>
          </a:p>
          <a:p>
            <a:pPr lvl="1"/>
            <a:r>
              <a:rPr lang="en-GB" i="1" dirty="0" smtClean="0"/>
              <a:t>Things are not simplifying, storage remains a hot topic for all in IT</a:t>
            </a:r>
            <a:endParaRPr lang="en-GB" i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3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Grids/clouds: 8 contributions</a:t>
            </a:r>
          </a:p>
          <a:p>
            <a:pPr lvl="1"/>
            <a:r>
              <a:rPr lang="en-US" i="1" dirty="0" smtClean="0"/>
              <a:t>Clouds increasingly used for workloads</a:t>
            </a:r>
          </a:p>
          <a:p>
            <a:pPr lvl="1"/>
            <a:r>
              <a:rPr lang="en-US" i="1" dirty="0" smtClean="0"/>
              <a:t>Public clouds used in production</a:t>
            </a:r>
          </a:p>
          <a:p>
            <a:pPr lvl="1"/>
            <a:r>
              <a:rPr lang="en-US" i="1" dirty="0" smtClean="0"/>
              <a:t>Containers: </a:t>
            </a:r>
            <a:r>
              <a:rPr lang="en-US" i="1" dirty="0" err="1" smtClean="0"/>
              <a:t>Docker</a:t>
            </a:r>
            <a:endParaRPr lang="en-US" i="1" dirty="0" smtClean="0"/>
          </a:p>
          <a:p>
            <a:pPr lvl="1"/>
            <a:r>
              <a:rPr lang="en-US" i="1" dirty="0"/>
              <a:t>L</a:t>
            </a:r>
            <a:r>
              <a:rPr lang="en-US" i="1" dirty="0" smtClean="0"/>
              <a:t>ooking beyond </a:t>
            </a:r>
            <a:r>
              <a:rPr lang="en-US" i="1" dirty="0" err="1" smtClean="0"/>
              <a:t>PaaS</a:t>
            </a:r>
            <a:endParaRPr lang="en-US" dirty="0" smtClean="0"/>
          </a:p>
          <a:p>
            <a:r>
              <a:rPr lang="en-US" dirty="0" smtClean="0"/>
              <a:t>IT facilities and business continuity: 2 contributions</a:t>
            </a:r>
          </a:p>
          <a:p>
            <a:pPr lvl="1"/>
            <a:r>
              <a:rPr lang="en-US" i="1" dirty="0" smtClean="0"/>
              <a:t>Murphy’s law confirmed</a:t>
            </a:r>
          </a:p>
          <a:p>
            <a:pPr lvl="1"/>
            <a:r>
              <a:rPr lang="en-US" i="1" dirty="0" smtClean="0"/>
              <a:t>How to protect tapes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32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Computing: 17 contributions, 9 on batch systems</a:t>
            </a:r>
          </a:p>
          <a:p>
            <a:pPr lvl="1"/>
            <a:r>
              <a:rPr lang="en-US" i="1" dirty="0" smtClean="0"/>
              <a:t>CPU benchmarking – new </a:t>
            </a:r>
            <a:r>
              <a:rPr lang="en-US" i="1" dirty="0" err="1" smtClean="0"/>
              <a:t>SPECcpu</a:t>
            </a:r>
            <a:r>
              <a:rPr lang="en-US" i="1" dirty="0" smtClean="0"/>
              <a:t>, fast benchmark</a:t>
            </a:r>
          </a:p>
          <a:p>
            <a:pPr lvl="1"/>
            <a:r>
              <a:rPr lang="en-US" i="1" dirty="0" smtClean="0"/>
              <a:t>Alternative CPU architectures: </a:t>
            </a:r>
            <a:r>
              <a:rPr lang="en-US" i="1" dirty="0" err="1" smtClean="0"/>
              <a:t>SoC</a:t>
            </a:r>
            <a:r>
              <a:rPr lang="en-US" i="1" dirty="0" smtClean="0"/>
              <a:t> (ARM, Atom), </a:t>
            </a:r>
            <a:r>
              <a:rPr lang="en-US" i="1" dirty="0" err="1" smtClean="0"/>
              <a:t>OpenPower</a:t>
            </a:r>
            <a:endParaRPr lang="en-US" i="1" dirty="0" smtClean="0"/>
          </a:p>
          <a:p>
            <a:pPr lvl="1"/>
            <a:r>
              <a:rPr lang="en-US" i="1" dirty="0" smtClean="0"/>
              <a:t>Tendency away from PBS</a:t>
            </a:r>
            <a:r>
              <a:rPr lang="en-US" i="1" baseline="0" dirty="0" smtClean="0"/>
              <a:t> family, OSS very popular (in particular Condor)</a:t>
            </a:r>
          </a:p>
          <a:p>
            <a:pPr lvl="1"/>
            <a:r>
              <a:rPr lang="en-US" i="1" dirty="0" smtClean="0"/>
              <a:t>UGE okay, other GE variants </a:t>
            </a:r>
            <a:r>
              <a:rPr lang="en-US" i="1" dirty="0" smtClean="0"/>
              <a:t>disappearing</a:t>
            </a:r>
          </a:p>
          <a:p>
            <a:pPr lvl="1"/>
            <a:r>
              <a:rPr lang="en-US" i="1" dirty="0" err="1" smtClean="0"/>
              <a:t>Cgroups</a:t>
            </a:r>
            <a:r>
              <a:rPr lang="en-US" i="1" dirty="0" smtClean="0"/>
              <a:t>: support maturing, increasingly used</a:t>
            </a:r>
            <a:endParaRPr lang="en-US" i="1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23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Tracks and Trends…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End-user IT services and operating systems: 10 contributions</a:t>
            </a:r>
          </a:p>
          <a:p>
            <a:pPr lvl="1"/>
            <a:r>
              <a:rPr lang="en-US" i="1" dirty="0" smtClean="0"/>
              <a:t>Scientific Linux and</a:t>
            </a:r>
            <a:r>
              <a:rPr lang="en-US" i="1" baseline="0" dirty="0" smtClean="0"/>
              <a:t> CentOS status</a:t>
            </a:r>
          </a:p>
          <a:p>
            <a:pPr lvl="2"/>
            <a:r>
              <a:rPr lang="en-US" i="1" dirty="0" smtClean="0"/>
              <a:t>Diversity is not an issue at all</a:t>
            </a:r>
            <a:endParaRPr lang="en-US" i="1" baseline="0" dirty="0" smtClean="0"/>
          </a:p>
          <a:p>
            <a:pPr lvl="1"/>
            <a:r>
              <a:rPr lang="en-GB" i="1" dirty="0" smtClean="0"/>
              <a:t>HEP Software Foundation</a:t>
            </a:r>
          </a:p>
          <a:p>
            <a:pPr lvl="1"/>
            <a:r>
              <a:rPr lang="en-GB" i="1" dirty="0" err="1" smtClean="0"/>
              <a:t>SciDB</a:t>
            </a:r>
            <a:r>
              <a:rPr lang="en-GB" i="1" dirty="0" smtClean="0"/>
              <a:t> and farm usage efficiency tips</a:t>
            </a:r>
          </a:p>
          <a:p>
            <a:pPr lvl="1"/>
            <a:r>
              <a:rPr lang="en-GB" i="1" dirty="0"/>
              <a:t>S</a:t>
            </a:r>
            <a:r>
              <a:rPr lang="en-GB" i="1" dirty="0" smtClean="0"/>
              <a:t>ocial and interactive - conferencing services, search and social for the web, </a:t>
            </a:r>
            <a:r>
              <a:rPr lang="en-GB" i="1" dirty="0" err="1" smtClean="0"/>
              <a:t>Zimbra</a:t>
            </a:r>
            <a:r>
              <a:rPr lang="en-GB" i="1" dirty="0" smtClean="0"/>
              <a:t> email, software collaboration</a:t>
            </a:r>
          </a:p>
          <a:p>
            <a:pPr lvl="1"/>
            <a:r>
              <a:rPr lang="en-GB" i="1" dirty="0"/>
              <a:t>V</a:t>
            </a:r>
            <a:r>
              <a:rPr lang="en-GB" i="1" dirty="0" smtClean="0"/>
              <a:t>olunteer </a:t>
            </a:r>
            <a:r>
              <a:rPr lang="en-GB" i="1" dirty="0" smtClean="0"/>
              <a:t>computing, collaborative services</a:t>
            </a:r>
            <a:endParaRPr lang="en-US" b="1" i="1" dirty="0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10-Jun-2015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Helge Meinhard (at) CERN .ch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FB347-095B-4AAC-98CF-C5553F6B4AE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72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-02-18-ITUM-SLC6migration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2013-06-12-GDB-HEPiXreport</Template>
  <TotalTime>0</TotalTime>
  <Words>723</Words>
  <Application>Microsoft Office PowerPoint</Application>
  <PresentationFormat>On-screen Show (4:3)</PresentationFormat>
  <Paragraphs>133</Paragraphs>
  <Slides>14</Slides>
  <Notes>10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Lucida Grande</vt:lpstr>
      <vt:lpstr>2013-02-18-ITUM-SLC6migration</vt:lpstr>
      <vt:lpstr>PowerPoint Presentation</vt:lpstr>
      <vt:lpstr>Spring 2015 HEPiX meeting Oxford University, UK</vt:lpstr>
      <vt:lpstr>HEPiX</vt:lpstr>
      <vt:lpstr>HEPiX Spring 2015</vt:lpstr>
      <vt:lpstr>Tracks and Trends… (1)</vt:lpstr>
      <vt:lpstr>Tracks and Trends… (2)</vt:lpstr>
      <vt:lpstr>Tracks and Trends… (3)</vt:lpstr>
      <vt:lpstr>Tracks and Trends… (4)</vt:lpstr>
      <vt:lpstr>Tracks and Trends… (5)</vt:lpstr>
      <vt:lpstr>Tracks and Trends… (6)</vt:lpstr>
      <vt:lpstr>Next meetings</vt:lpstr>
      <vt:lpstr>Acknowledgements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Services of IT-PES Group</dc:title>
  <dc:creator>Helge Meinhard</dc:creator>
  <cp:lastModifiedBy>Helge Meinhard</cp:lastModifiedBy>
  <cp:revision>111</cp:revision>
  <dcterms:created xsi:type="dcterms:W3CDTF">2013-12-06T13:47:58Z</dcterms:created>
  <dcterms:modified xsi:type="dcterms:W3CDTF">2015-06-10T07:15:39Z</dcterms:modified>
</cp:coreProperties>
</file>