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21"/>
  </p:notesMasterIdLst>
  <p:handoutMasterIdLst>
    <p:handoutMasterId r:id="rId22"/>
  </p:handoutMasterIdLst>
  <p:sldIdLst>
    <p:sldId id="280" r:id="rId4"/>
    <p:sldId id="296" r:id="rId5"/>
    <p:sldId id="305" r:id="rId6"/>
    <p:sldId id="306" r:id="rId7"/>
    <p:sldId id="307" r:id="rId8"/>
    <p:sldId id="308" r:id="rId9"/>
    <p:sldId id="309" r:id="rId10"/>
    <p:sldId id="298" r:id="rId11"/>
    <p:sldId id="299" r:id="rId12"/>
    <p:sldId id="310" r:id="rId13"/>
    <p:sldId id="311" r:id="rId14"/>
    <p:sldId id="312" r:id="rId15"/>
    <p:sldId id="313" r:id="rId16"/>
    <p:sldId id="314" r:id="rId17"/>
    <p:sldId id="303" r:id="rId18"/>
    <p:sldId id="304" r:id="rId19"/>
    <p:sldId id="284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7" autoAdjust="0"/>
    <p:restoredTop sz="94707" autoAdjust="0"/>
  </p:normalViewPr>
  <p:slideViewPr>
    <p:cSldViewPr showGuides="1">
      <p:cViewPr varScale="1">
        <p:scale>
          <a:sx n="96" d="100"/>
          <a:sy n="96" d="100"/>
        </p:scale>
        <p:origin x="-10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08/07/15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08/07/15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6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1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3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EGI-Engage is co-funded by the Horizon 2020 Framework Programme</a:t>
            </a:r>
          </a:p>
          <a:p>
            <a:pPr algn="r"/>
            <a:r>
              <a:rPr lang="nl-NL" sz="1000" b="0" baseline="0" dirty="0" smtClean="0">
                <a:latin typeface="Segoe UI" pitchFamily="34" charset="0"/>
                <a:cs typeface="Segoe UI" pitchFamily="34" charset="0"/>
              </a:rPr>
              <a:t>  </a:t>
            </a:r>
            <a:r>
              <a:rPr lang="nl-NL" sz="1000" b="0" dirty="0" smtClean="0">
                <a:latin typeface="Segoe UI" pitchFamily="34" charset="0"/>
                <a:cs typeface="Segoe UI" pitchFamily="34" charset="0"/>
              </a:rPr>
              <a:t>of the European Union under grant number 654142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53336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 smtClean="0"/>
              <a:t>The EGI Cloud Federation</a:t>
            </a:r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08/07/15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0" y="188640"/>
            <a:ext cx="1082732" cy="9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pic>
        <p:nvPicPr>
          <p:cNvPr id="7" name="Afbeelding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6381328"/>
            <a:ext cx="657870" cy="442623"/>
          </a:xfrm>
          <a:prstGeom prst="rect">
            <a:avLst/>
          </a:prstGeom>
        </p:spPr>
      </p:pic>
      <p:sp>
        <p:nvSpPr>
          <p:cNvPr id="10" name="Tekstvak 10"/>
          <p:cNvSpPr txBox="1"/>
          <p:nvPr/>
        </p:nvSpPr>
        <p:spPr>
          <a:xfrm>
            <a:off x="479394" y="6402584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Parties of the EGI-Engage Consortium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6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EGI Cloud Federation 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504056"/>
          </a:xfrm>
        </p:spPr>
        <p:txBody>
          <a:bodyPr/>
          <a:lstStyle/>
          <a:p>
            <a:r>
              <a:rPr lang="en-GB" dirty="0" smtClean="0"/>
              <a:t>T. Ferrari, A. Lopez Garcia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Standards Cloud Realm</a:t>
            </a:r>
            <a:endParaRPr lang="en-US" dirty="0"/>
          </a:p>
        </p:txBody>
      </p:sp>
      <p:pic>
        <p:nvPicPr>
          <p:cNvPr id="29" name="Picture 28" descr="Screen Shot 2015-07-08 at 08.03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9639"/>
            <a:ext cx="9144000" cy="5117673"/>
          </a:xfrm>
          <a:prstGeom prst="rect">
            <a:avLst/>
          </a:prstGeom>
        </p:spPr>
      </p:pic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53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Realm</a:t>
            </a:r>
            <a:endParaRPr lang="en-US" dirty="0"/>
          </a:p>
        </p:txBody>
      </p:sp>
      <p:pic>
        <p:nvPicPr>
          <p:cNvPr id="6" name="Picture 5" descr="Screen Shot 2015-07-08 at 08.1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7100"/>
            <a:ext cx="9144000" cy="498667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212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proposition -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052736"/>
            <a:ext cx="8424936" cy="4784400"/>
          </a:xfrm>
        </p:spPr>
        <p:txBody>
          <a:bodyPr/>
          <a:lstStyle/>
          <a:p>
            <a:pPr fontAlgn="base"/>
            <a:r>
              <a:rPr lang="en-US" sz="2400" dirty="0" smtClean="0"/>
              <a:t>SSO </a:t>
            </a:r>
            <a:r>
              <a:rPr lang="en-US" sz="2400" dirty="0"/>
              <a:t>support for accessing the cloud </a:t>
            </a:r>
            <a:r>
              <a:rPr lang="en-US" sz="2400" dirty="0" smtClean="0"/>
              <a:t>federation</a:t>
            </a:r>
            <a:endParaRPr lang="en-US" sz="2400" dirty="0"/>
          </a:p>
          <a:p>
            <a:pPr fontAlgn="base"/>
            <a:r>
              <a:rPr lang="en-US" sz="2400" dirty="0"/>
              <a:t>I</a:t>
            </a:r>
            <a:r>
              <a:rPr lang="en-US" sz="2400" dirty="0" smtClean="0"/>
              <a:t>ntegrated </a:t>
            </a:r>
            <a:r>
              <a:rPr lang="en-US" sz="2400" dirty="0"/>
              <a:t>accounting across the whole </a:t>
            </a:r>
            <a:r>
              <a:rPr lang="en-US" sz="2400" dirty="0" smtClean="0"/>
              <a:t>federation</a:t>
            </a:r>
          </a:p>
          <a:p>
            <a:pPr fontAlgn="base"/>
            <a:r>
              <a:rPr lang="en-US" sz="2400" dirty="0" smtClean="0"/>
              <a:t>Contribute </a:t>
            </a:r>
            <a:r>
              <a:rPr lang="en-US" sz="2400" dirty="0"/>
              <a:t>own </a:t>
            </a:r>
            <a:r>
              <a:rPr lang="en-US" sz="2400" dirty="0" smtClean="0"/>
              <a:t>tools to </a:t>
            </a:r>
            <a:r>
              <a:rPr lang="en-US" sz="2400" dirty="0"/>
              <a:t>an open library of virtual appliances: registration of new instances, reuse of existing ones and </a:t>
            </a:r>
            <a:r>
              <a:rPr lang="en-US" sz="2400" dirty="0" smtClean="0"/>
              <a:t>contextualization</a:t>
            </a:r>
            <a:endParaRPr lang="en-US" sz="2400" dirty="0"/>
          </a:p>
          <a:p>
            <a:pPr fontAlgn="base"/>
            <a:r>
              <a:rPr lang="en-US" sz="2400" dirty="0"/>
              <a:t>Access the list of EGI endorsed VM images: a set of base images containing only the OS, and already prepared to run in a cloud environment in a secure </a:t>
            </a:r>
            <a:r>
              <a:rPr lang="en-US" sz="2400" dirty="0" smtClean="0"/>
              <a:t>manner</a:t>
            </a:r>
            <a:endParaRPr lang="en-US" sz="2400" dirty="0"/>
          </a:p>
          <a:p>
            <a:pPr fontAlgn="base"/>
            <a:r>
              <a:rPr lang="en-US" sz="2400" dirty="0"/>
              <a:t>D</a:t>
            </a:r>
            <a:r>
              <a:rPr lang="en-US" sz="2400" dirty="0" smtClean="0"/>
              <a:t>istribution </a:t>
            </a:r>
            <a:r>
              <a:rPr lang="en-US" sz="2400" dirty="0"/>
              <a:t>of the VM images to the federation cloud </a:t>
            </a:r>
            <a:r>
              <a:rPr lang="en-US" sz="2400" dirty="0" smtClean="0"/>
              <a:t>providers</a:t>
            </a:r>
            <a:endParaRPr lang="en-US" sz="2400" dirty="0"/>
          </a:p>
          <a:p>
            <a:pPr fontAlgn="base"/>
            <a:r>
              <a:rPr lang="en-US" sz="2400" dirty="0" smtClean="0"/>
              <a:t>Choose </a:t>
            </a:r>
            <a:r>
              <a:rPr lang="en-US" sz="2400" dirty="0"/>
              <a:t>among different community platforms and </a:t>
            </a:r>
            <a:r>
              <a:rPr lang="en-US" sz="2400" dirty="0" err="1"/>
              <a:t>softwares</a:t>
            </a:r>
            <a:r>
              <a:rPr lang="en-US" sz="2400" dirty="0"/>
              <a:t> ported to the EGI federated </a:t>
            </a:r>
            <a:r>
              <a:rPr lang="en-US" sz="2400" dirty="0" smtClean="0"/>
              <a:t>cloud</a:t>
            </a:r>
            <a:endParaRPr lang="en-US" sz="2400" dirty="0"/>
          </a:p>
          <a:p>
            <a:pPr fontAlgn="base"/>
            <a:r>
              <a:rPr lang="en-US" sz="2400" dirty="0"/>
              <a:t>U</a:t>
            </a:r>
            <a:r>
              <a:rPr lang="en-US" sz="2400" dirty="0" smtClean="0"/>
              <a:t>ser support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035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platforms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err="1" smtClean="0"/>
              <a:t>VOSpace</a:t>
            </a:r>
            <a:r>
              <a:rPr lang="en-US" sz="2000" dirty="0" smtClean="0"/>
              <a:t> (</a:t>
            </a:r>
            <a:r>
              <a:rPr lang="en-US" sz="2000" dirty="0"/>
              <a:t>Int. Virtual Observatory </a:t>
            </a:r>
            <a:r>
              <a:rPr lang="en-US" sz="2000" dirty="0" smtClean="0"/>
              <a:t>Alliance)</a:t>
            </a:r>
            <a:endParaRPr lang="en-US" sz="2000" dirty="0"/>
          </a:p>
          <a:p>
            <a:pPr lvl="1"/>
            <a:r>
              <a:rPr lang="en-US" sz="1800" dirty="0" smtClean="0"/>
              <a:t>Access to federated distributed astronomical data repositories from survey projects</a:t>
            </a:r>
          </a:p>
          <a:p>
            <a:r>
              <a:rPr lang="en-US" sz="2000" dirty="0" smtClean="0"/>
              <a:t>Integration of the EGI Cloud Federation and CANFAR (</a:t>
            </a:r>
            <a:r>
              <a:rPr lang="en-US" sz="2000" dirty="0"/>
              <a:t>Canadian Advanced Network for Astronomical </a:t>
            </a:r>
            <a:r>
              <a:rPr lang="en-US" sz="2000" dirty="0" smtClean="0"/>
              <a:t>Research)</a:t>
            </a:r>
          </a:p>
          <a:p>
            <a:pPr lvl="1"/>
            <a:r>
              <a:rPr lang="en-US" sz="1800" dirty="0" smtClean="0"/>
              <a:t>Joint effort of EGI  and INAF, and the Canadian Astronomy Data Centre</a:t>
            </a:r>
          </a:p>
          <a:p>
            <a:pPr lvl="1"/>
            <a:r>
              <a:rPr lang="en-GB" sz="2000" dirty="0">
                <a:solidFill>
                  <a:srgbClr val="4F81BD"/>
                </a:solidFill>
              </a:rPr>
              <a:t>Objective</a:t>
            </a:r>
            <a:r>
              <a:rPr lang="en-GB" sz="2000" dirty="0"/>
              <a:t>: implemented a distributed international cloud for astronomers, with agreed policies for data replication of data collections from telescopes, most of the data is open (estimated data: 1 PB)</a:t>
            </a:r>
          </a:p>
          <a:p>
            <a:pPr lvl="1"/>
            <a:r>
              <a:rPr lang="en-GB" sz="2000" dirty="0" smtClean="0"/>
              <a:t>Capabilities: store </a:t>
            </a:r>
            <a:r>
              <a:rPr lang="en-GB" sz="2000" dirty="0"/>
              <a:t>and share of data, configurable VM management, interactive VMs, persistent VMs and batch processing with VMs </a:t>
            </a:r>
          </a:p>
          <a:p>
            <a:endParaRPr lang="en-US" sz="2000" dirty="0"/>
          </a:p>
          <a:p>
            <a:pPr lvl="1"/>
            <a:endParaRPr lang="en-US" sz="1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7097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VOSpace</a:t>
            </a:r>
            <a:r>
              <a:rPr lang="en-US" dirty="0" smtClean="0"/>
              <a:t> – current status</a:t>
            </a:r>
            <a:endParaRPr lang="en-US" dirty="0"/>
          </a:p>
        </p:txBody>
      </p:sp>
      <p:pic>
        <p:nvPicPr>
          <p:cNvPr id="5" name="Picture 4" descr="Screen Shot 2015-06-30 at 10.47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8880"/>
            <a:ext cx="4320480" cy="2891975"/>
          </a:xfrm>
          <a:prstGeom prst="rect">
            <a:avLst/>
          </a:prstGeom>
        </p:spPr>
      </p:pic>
      <p:pic>
        <p:nvPicPr>
          <p:cNvPr id="6" name="Picture 5" descr="Screen Shot 2015-06-30 at 10.46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348880"/>
            <a:ext cx="4187919" cy="28199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20272" y="5805264"/>
            <a:ext cx="1842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(S. </a:t>
            </a:r>
            <a:r>
              <a:rPr lang="en-US" dirty="0" err="1" smtClean="0"/>
              <a:t>Gaudet</a:t>
            </a:r>
            <a:r>
              <a:rPr lang="en-US" dirty="0" smtClean="0"/>
              <a:t>/CADC)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585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Federating worldwide - </a:t>
            </a:r>
            <a:r>
              <a:rPr lang="en-US" dirty="0" err="1" smtClean="0"/>
              <a:t>NeCTAR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092872"/>
            <a:ext cx="8424936" cy="4784400"/>
          </a:xfrm>
        </p:spPr>
        <p:txBody>
          <a:bodyPr/>
          <a:lstStyle/>
          <a:p>
            <a:r>
              <a:rPr lang="en-US" sz="2000" dirty="0" smtClean="0"/>
              <a:t>Project supported by the Australian Government, 8 institutions and research organizations</a:t>
            </a:r>
          </a:p>
          <a:p>
            <a:r>
              <a:rPr lang="en-US" sz="2000" dirty="0" smtClean="0"/>
              <a:t>Part of the National Research Infrastructure of Australia (NCRIS)</a:t>
            </a:r>
          </a:p>
          <a:p>
            <a:r>
              <a:rPr lang="en-US" sz="2000" dirty="0" smtClean="0"/>
              <a:t>Offer: </a:t>
            </a:r>
            <a:r>
              <a:rPr lang="en-US" sz="2000" dirty="0"/>
              <a:t>s</a:t>
            </a:r>
            <a:r>
              <a:rPr lang="en-US" sz="2000" dirty="0" smtClean="0"/>
              <a:t>hared data, data storage, HPC, Virtual laboratories</a:t>
            </a:r>
          </a:p>
          <a:p>
            <a:r>
              <a:rPr lang="en-US" sz="2000" dirty="0" smtClean="0"/>
              <a:t>International collaborations of common interest</a:t>
            </a:r>
          </a:p>
          <a:p>
            <a:pPr lvl="1"/>
            <a:r>
              <a:rPr lang="en-US" sz="1800" dirty="0" smtClean="0"/>
              <a:t>Data integration for </a:t>
            </a:r>
            <a:r>
              <a:rPr lang="en-US" sz="1800" dirty="0" err="1"/>
              <a:t>n</a:t>
            </a:r>
            <a:r>
              <a:rPr lang="en-US" sz="1800" dirty="0" err="1" smtClean="0"/>
              <a:t>euroinformatics</a:t>
            </a:r>
            <a:r>
              <a:rPr lang="en-US" sz="1800" dirty="0" smtClean="0"/>
              <a:t> (HBP, </a:t>
            </a:r>
            <a:r>
              <a:rPr lang="en-US" sz="1800" dirty="0" err="1" smtClean="0"/>
              <a:t>Monash</a:t>
            </a:r>
            <a:r>
              <a:rPr lang="en-US" sz="1800" dirty="0" smtClean="0"/>
              <a:t> University), EMBL datasets, Astronomy</a:t>
            </a:r>
          </a:p>
          <a:p>
            <a:r>
              <a:rPr lang="en-US" sz="2000" dirty="0" smtClean="0"/>
              <a:t>Discussion in progress on the federation model and AAI integration</a:t>
            </a:r>
          </a:p>
          <a:p>
            <a:r>
              <a:rPr lang="en-US" sz="2000" dirty="0" smtClean="0"/>
              <a:t>Objective: share community tools and virtual laboratories, federate data</a:t>
            </a:r>
            <a:endParaRPr lang="en-US" sz="2000" dirty="0"/>
          </a:p>
        </p:txBody>
      </p:sp>
      <p:pic>
        <p:nvPicPr>
          <p:cNvPr id="7" name="Picture 6" descr="Screen Shot 2015-07-08 at 08.43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293096"/>
            <a:ext cx="4038549" cy="2227003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484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cloud integration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ELIXIR Compute Platform – EGI-Engage ELIXIR CC</a:t>
            </a:r>
          </a:p>
          <a:p>
            <a:pPr lvl="1"/>
            <a:r>
              <a:rPr lang="en-US" sz="2000" dirty="0" smtClean="0"/>
              <a:t>GOCDB features in place allowing the EBI </a:t>
            </a:r>
            <a:r>
              <a:rPr lang="en-US" sz="2000" dirty="0" err="1" smtClean="0"/>
              <a:t>IdP</a:t>
            </a:r>
            <a:r>
              <a:rPr lang="en-US" sz="2000" dirty="0" smtClean="0"/>
              <a:t> to be accepted</a:t>
            </a:r>
          </a:p>
          <a:p>
            <a:pPr lvl="1"/>
            <a:r>
              <a:rPr lang="en-US" sz="2000" dirty="0" smtClean="0"/>
              <a:t>ELIXIR Compute Platform integration starting from sites in the Cloud WP of the EXCELERATE project</a:t>
            </a:r>
          </a:p>
          <a:p>
            <a:pPr lvl="2"/>
            <a:r>
              <a:rPr lang="en-US" sz="1800" dirty="0" smtClean="0"/>
              <a:t>EBI</a:t>
            </a:r>
            <a:r>
              <a:rPr lang="en-US" sz="1800" dirty="0"/>
              <a:t>, then by CESNET, </a:t>
            </a:r>
            <a:r>
              <a:rPr lang="en-US" sz="1800" dirty="0" err="1"/>
              <a:t>Surfsara</a:t>
            </a:r>
            <a:r>
              <a:rPr lang="en-US" sz="1800" dirty="0"/>
              <a:t>, CSC</a:t>
            </a:r>
            <a:endParaRPr lang="en-US" sz="1800" dirty="0" smtClean="0"/>
          </a:p>
          <a:p>
            <a:r>
              <a:rPr lang="en-US" sz="2400" dirty="0" smtClean="0"/>
              <a:t>BBMRI private cloud, DARIAH…</a:t>
            </a:r>
          </a:p>
          <a:p>
            <a:r>
              <a:rPr lang="en-US" sz="2400" dirty="0" smtClean="0"/>
              <a:t>D4SCIENCE for operating Virtual Research Environments for freshwater and marine resources conservation research (</a:t>
            </a:r>
            <a:r>
              <a:rPr lang="en-US" sz="2400" dirty="0" err="1" smtClean="0"/>
              <a:t>iMARINE</a:t>
            </a:r>
            <a:r>
              <a:rPr lang="en-US" sz="2400" dirty="0" smtClean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8303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EGI Cloud is a open </a:t>
            </a:r>
            <a:r>
              <a:rPr lang="en-US" dirty="0" smtClean="0">
                <a:solidFill>
                  <a:srgbClr val="4F81BD"/>
                </a:solidFill>
              </a:rPr>
              <a:t>hybrid cloud federation</a:t>
            </a:r>
          </a:p>
          <a:p>
            <a:pPr lvl="1"/>
            <a:r>
              <a:rPr lang="en-US" dirty="0" smtClean="0"/>
              <a:t>Different levels of federation are possible offering various degrees of interoperability 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cloud providers </a:t>
            </a:r>
            <a:r>
              <a:rPr lang="en-US" dirty="0" smtClean="0"/>
              <a:t>pooling resources and data in a multi tenant model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eed to adhere to</a:t>
            </a:r>
            <a:r>
              <a:rPr lang="en-US" dirty="0"/>
              <a:t> </a:t>
            </a:r>
            <a:r>
              <a:rPr lang="en-US" dirty="0" smtClean="0"/>
              <a:t>a set of common policies</a:t>
            </a:r>
            <a:r>
              <a:rPr lang="en-US" dirty="0"/>
              <a:t>, procedures and </a:t>
            </a:r>
            <a:r>
              <a:rPr lang="en-US" dirty="0" smtClean="0"/>
              <a:t>processes for federated service management</a:t>
            </a:r>
            <a:endParaRPr lang="en-US" dirty="0"/>
          </a:p>
          <a:p>
            <a:pPr lvl="2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join in by adopting </a:t>
            </a:r>
            <a:r>
              <a:rPr lang="en-US" dirty="0" smtClean="0"/>
              <a:t>the federation model that provides the interoperability needs of the target groups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choose </a:t>
            </a:r>
            <a:r>
              <a:rPr lang="en-US" dirty="0" smtClean="0"/>
              <a:t>among federated </a:t>
            </a:r>
            <a:r>
              <a:rPr lang="en-US" dirty="0"/>
              <a:t>services </a:t>
            </a:r>
            <a:r>
              <a:rPr lang="en-US" dirty="0" smtClean="0"/>
              <a:t>offered by EGI in a modular way, while </a:t>
            </a:r>
            <a:r>
              <a:rPr lang="en-US" dirty="0"/>
              <a:t>still relying on local tools and exposing own service interfaces to the federation, as applicable </a:t>
            </a:r>
            <a:endParaRPr lang="en-US" dirty="0" smtClean="0"/>
          </a:p>
          <a:p>
            <a:pPr lvl="1"/>
            <a:r>
              <a:rPr lang="en-US" dirty="0" smtClean="0"/>
              <a:t>Low barriers to join the federation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122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Services of the EGI Cloud Federation 1/4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rgbClr val="4F81BD"/>
                </a:solidFill>
              </a:rPr>
              <a:t>SSO for authentication and authorization </a:t>
            </a:r>
            <a:r>
              <a:rPr lang="en-US" dirty="0"/>
              <a:t>across the whole cloud federation supporting the IGTF identify federation as well as other </a:t>
            </a:r>
            <a:r>
              <a:rPr lang="en-US" dirty="0" err="1"/>
              <a:t>IdP</a:t>
            </a:r>
            <a:r>
              <a:rPr lang="en-US" dirty="0"/>
              <a:t> federations through a credential translation </a:t>
            </a:r>
            <a:r>
              <a:rPr lang="en-US" dirty="0" smtClean="0"/>
              <a:t>service (pilot phase)</a:t>
            </a:r>
          </a:p>
          <a:p>
            <a:r>
              <a:rPr lang="en-US" dirty="0">
                <a:solidFill>
                  <a:srgbClr val="4F81BD"/>
                </a:solidFill>
              </a:rPr>
              <a:t>Federated accounting system </a:t>
            </a:r>
            <a:r>
              <a:rPr lang="en-US" dirty="0"/>
              <a:t>to collect, aggregate and display usage information across the whole federation: number of VM instantiated and consumed CPU wall time by user, user group, VO and cloud </a:t>
            </a:r>
            <a:r>
              <a:rPr lang="en-US" dirty="0" smtClean="0"/>
              <a:t>provider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47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Services of the EGI Cloud Federation </a:t>
            </a:r>
            <a:r>
              <a:rPr lang="en-US" dirty="0" smtClean="0"/>
              <a:t>2/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fontAlgn="base"/>
            <a:r>
              <a:rPr lang="en-US" dirty="0">
                <a:solidFill>
                  <a:srgbClr val="4F81BD"/>
                </a:solidFill>
              </a:rPr>
              <a:t>Federated information </a:t>
            </a:r>
            <a:r>
              <a:rPr lang="en-US" dirty="0" smtClean="0">
                <a:solidFill>
                  <a:srgbClr val="4F81BD"/>
                </a:solidFill>
              </a:rPr>
              <a:t>discovery</a:t>
            </a:r>
            <a:r>
              <a:rPr lang="en-US" dirty="0" smtClean="0"/>
              <a:t> allowing </a:t>
            </a:r>
            <a:r>
              <a:rPr lang="en-US" dirty="0"/>
              <a:t>users and tools to have information about capabilities and services available in the </a:t>
            </a:r>
            <a:r>
              <a:rPr lang="en-US" dirty="0" smtClean="0"/>
              <a:t>federation</a:t>
            </a:r>
          </a:p>
          <a:p>
            <a:pPr lvl="1" fontAlgn="base"/>
            <a:r>
              <a:rPr lang="en-US" dirty="0" smtClean="0"/>
              <a:t>cloud </a:t>
            </a:r>
            <a:r>
              <a:rPr lang="en-US" dirty="0"/>
              <a:t>compute and storage service end-</a:t>
            </a:r>
            <a:r>
              <a:rPr lang="en-US" dirty="0" smtClean="0"/>
              <a:t>points</a:t>
            </a:r>
            <a:endParaRPr lang="en-US" dirty="0"/>
          </a:p>
          <a:p>
            <a:pPr lvl="1" fontAlgn="base"/>
            <a:r>
              <a:rPr lang="en-US" dirty="0" smtClean="0"/>
              <a:t>the </a:t>
            </a:r>
            <a:r>
              <a:rPr lang="en-US" dirty="0"/>
              <a:t>list of locally available VM images and </a:t>
            </a:r>
            <a:r>
              <a:rPr lang="en-US" dirty="0" smtClean="0"/>
              <a:t>flavors </a:t>
            </a:r>
            <a:r>
              <a:rPr lang="en-US" dirty="0"/>
              <a:t>per cloud </a:t>
            </a:r>
            <a:r>
              <a:rPr lang="en-US" dirty="0" smtClean="0"/>
              <a:t>provider</a:t>
            </a:r>
          </a:p>
          <a:p>
            <a:pPr fontAlgn="base"/>
            <a:r>
              <a:rPr lang="en-US" dirty="0"/>
              <a:t>I</a:t>
            </a:r>
            <a:r>
              <a:rPr lang="en-US" dirty="0" smtClean="0"/>
              <a:t>nformation </a:t>
            </a:r>
            <a:r>
              <a:rPr lang="en-US" dirty="0"/>
              <a:t>can be retrieved</a:t>
            </a:r>
          </a:p>
          <a:p>
            <a:pPr lvl="1" fontAlgn="base"/>
            <a:r>
              <a:rPr lang="en-US" dirty="0"/>
              <a:t>by end users via the Application Database to instantiate VMs in the </a:t>
            </a:r>
            <a:r>
              <a:rPr lang="en-US" dirty="0" smtClean="0"/>
              <a:t>federations</a:t>
            </a:r>
            <a:endParaRPr lang="en-US" dirty="0"/>
          </a:p>
          <a:p>
            <a:pPr lvl="1" fontAlgn="base"/>
            <a:r>
              <a:rPr lang="en-US" dirty="0"/>
              <a:t>by platforms via LDAP queries to gather information </a:t>
            </a:r>
            <a:r>
              <a:rPr lang="en-US" dirty="0" smtClean="0"/>
              <a:t>for brokering functions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8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Services of the EGI Cloud Federation </a:t>
            </a:r>
            <a:r>
              <a:rPr lang="en-US" dirty="0" smtClean="0"/>
              <a:t>3/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fontAlgn="base"/>
            <a:r>
              <a:rPr lang="en-US" sz="2400" dirty="0">
                <a:solidFill>
                  <a:srgbClr val="4F81BD"/>
                </a:solidFill>
              </a:rPr>
              <a:t>Federated monitoring </a:t>
            </a:r>
            <a:r>
              <a:rPr lang="en-US" sz="2400" dirty="0"/>
              <a:t>to perform federated service availability monitoring and reporting of the distributed cloud service end-points, and to retrieve this information </a:t>
            </a:r>
            <a:r>
              <a:rPr lang="en-US" sz="2400" dirty="0" smtClean="0"/>
              <a:t>programmatically</a:t>
            </a:r>
            <a:endParaRPr lang="en-US" sz="2400" dirty="0"/>
          </a:p>
          <a:p>
            <a:pPr fontAlgn="base"/>
            <a:r>
              <a:rPr lang="en-US" sz="2400" dirty="0" smtClean="0">
                <a:solidFill>
                  <a:srgbClr val="4F81BD"/>
                </a:solidFill>
              </a:rPr>
              <a:t>Service </a:t>
            </a:r>
            <a:r>
              <a:rPr lang="en-US" sz="2400" dirty="0">
                <a:solidFill>
                  <a:srgbClr val="4F81BD"/>
                </a:solidFill>
              </a:rPr>
              <a:t>registry </a:t>
            </a:r>
            <a:r>
              <a:rPr lang="en-US" sz="2400" dirty="0"/>
              <a:t>for configuration management of the federated cloud </a:t>
            </a:r>
            <a:r>
              <a:rPr lang="en-US" sz="2400" dirty="0" smtClean="0"/>
              <a:t>services (GOCDB)</a:t>
            </a:r>
            <a:endParaRPr lang="en-US" sz="2400" dirty="0"/>
          </a:p>
          <a:p>
            <a:pPr fontAlgn="base"/>
            <a:r>
              <a:rPr lang="en-US" sz="2400" dirty="0">
                <a:solidFill>
                  <a:srgbClr val="4F81BD"/>
                </a:solidFill>
              </a:rPr>
              <a:t>VM image catalogue</a:t>
            </a:r>
            <a:r>
              <a:rPr lang="en-US" sz="2400" dirty="0"/>
              <a:t>: open library of virtual appliances (bundle of one or more VM images) for use on a cloud or for personal download, supporting VM image management operations like: registration of new instances, reuse of existing ones and contextualization. It uses the </a:t>
            </a:r>
            <a:r>
              <a:rPr lang="en-US" sz="2400" dirty="0" err="1"/>
              <a:t>HEPiX</a:t>
            </a:r>
            <a:r>
              <a:rPr lang="en-US" sz="2400" dirty="0"/>
              <a:t> </a:t>
            </a:r>
            <a:r>
              <a:rPr lang="en-US" sz="2400" smtClean="0"/>
              <a:t>image lists </a:t>
            </a:r>
            <a:r>
              <a:rPr lang="en-US" sz="2400" dirty="0"/>
              <a:t>technology.</a:t>
            </a:r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244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Services of the EGI Cloud Federation </a:t>
            </a:r>
            <a:r>
              <a:rPr lang="en-US" dirty="0" smtClean="0"/>
              <a:t>4/</a:t>
            </a:r>
            <a:r>
              <a:rPr lang="en-US" dirty="0"/>
              <a:t>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fontAlgn="base"/>
            <a:r>
              <a:rPr lang="en-US" dirty="0">
                <a:solidFill>
                  <a:srgbClr val="4F81BD"/>
                </a:solidFill>
              </a:rPr>
              <a:t>EGI endorsed VM images</a:t>
            </a:r>
            <a:r>
              <a:rPr lang="en-US" b="1" dirty="0"/>
              <a:t>:</a:t>
            </a:r>
            <a:r>
              <a:rPr lang="en-US" dirty="0"/>
              <a:t> a set of base images containing only the OS and already prepared to run in a cloud environment in a secure </a:t>
            </a:r>
            <a:r>
              <a:rPr lang="en-US" dirty="0" smtClean="0"/>
              <a:t>manner</a:t>
            </a:r>
            <a:endParaRPr lang="en-US" dirty="0"/>
          </a:p>
          <a:p>
            <a:pPr fontAlgn="base"/>
            <a:r>
              <a:rPr lang="en-US" dirty="0">
                <a:solidFill>
                  <a:srgbClr val="4F81BD"/>
                </a:solidFill>
              </a:rPr>
              <a:t>VM image </a:t>
            </a:r>
            <a:r>
              <a:rPr lang="en-US" dirty="0" smtClean="0">
                <a:solidFill>
                  <a:srgbClr val="4F81BD"/>
                </a:solidFill>
              </a:rPr>
              <a:t>management</a:t>
            </a:r>
            <a:r>
              <a:rPr lang="en-US" dirty="0" smtClean="0"/>
              <a:t> </a:t>
            </a:r>
            <a:r>
              <a:rPr lang="en-US" dirty="0"/>
              <a:t>with a central registration point for virtual appliances which can be automatically and securely distributed to any resource </a:t>
            </a:r>
            <a:r>
              <a:rPr lang="en-US" dirty="0" smtClean="0"/>
              <a:t>provider</a:t>
            </a:r>
            <a:endParaRPr lang="en-US" dirty="0"/>
          </a:p>
          <a:p>
            <a:r>
              <a:rPr lang="en-US" dirty="0">
                <a:solidFill>
                  <a:srgbClr val="4F81BD"/>
                </a:solidFill>
              </a:rPr>
              <a:t>F</a:t>
            </a:r>
            <a:r>
              <a:rPr lang="en-US" dirty="0" smtClean="0">
                <a:solidFill>
                  <a:srgbClr val="4F81BD"/>
                </a:solidFill>
              </a:rPr>
              <a:t>ederated </a:t>
            </a:r>
            <a:r>
              <a:rPr lang="en-US" dirty="0">
                <a:solidFill>
                  <a:srgbClr val="4F81BD"/>
                </a:solidFill>
              </a:rPr>
              <a:t>service management system</a:t>
            </a:r>
            <a:r>
              <a:rPr lang="en-US" dirty="0"/>
              <a:t> of processes, policies, activities and supporting tools customized to the federated </a:t>
            </a:r>
            <a:r>
              <a:rPr lang="en-US" dirty="0" smtClean="0"/>
              <a:t>cloud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373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fontAlgn="base"/>
            <a:r>
              <a:rPr lang="en-US" dirty="0">
                <a:solidFill>
                  <a:schemeClr val="accent1"/>
                </a:solidFill>
              </a:rPr>
              <a:t>EGI Cloud </a:t>
            </a:r>
            <a:r>
              <a:rPr lang="en-US" dirty="0" smtClean="0">
                <a:solidFill>
                  <a:schemeClr val="accent1"/>
                </a:solidFill>
              </a:rPr>
              <a:t>Federation</a:t>
            </a:r>
            <a:endParaRPr lang="en-US" dirty="0"/>
          </a:p>
          <a:p>
            <a:pPr lvl="1" fontAlgn="base"/>
            <a:r>
              <a:rPr lang="en-US" dirty="0" smtClean="0"/>
              <a:t>hybrid </a:t>
            </a:r>
            <a:r>
              <a:rPr lang="en-US" dirty="0"/>
              <a:t>cloud (private, community, public)</a:t>
            </a:r>
          </a:p>
          <a:p>
            <a:pPr fontAlgn="base"/>
            <a:r>
              <a:rPr lang="en-US" dirty="0">
                <a:solidFill>
                  <a:srgbClr val="4F81BD"/>
                </a:solidFill>
              </a:rPr>
              <a:t>EGI Cloud </a:t>
            </a:r>
            <a:r>
              <a:rPr lang="en-US" dirty="0" smtClean="0">
                <a:solidFill>
                  <a:srgbClr val="4F81BD"/>
                </a:solidFill>
              </a:rPr>
              <a:t>Realm</a:t>
            </a:r>
            <a:endParaRPr lang="en-US" dirty="0"/>
          </a:p>
          <a:p>
            <a:pPr lvl="1" fontAlgn="base"/>
            <a:r>
              <a:rPr lang="en-US" dirty="0" smtClean="0"/>
              <a:t>subset </a:t>
            </a:r>
            <a:r>
              <a:rPr lang="en-US" dirty="0"/>
              <a:t>of cloud providers exposing homogeneous cloud management interfaces and </a:t>
            </a:r>
            <a:r>
              <a:rPr lang="en-US" dirty="0" smtClean="0"/>
              <a:t>capabilities</a:t>
            </a:r>
          </a:p>
          <a:p>
            <a:pPr lvl="1" fontAlgn="base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>
                <a:solidFill>
                  <a:srgbClr val="4F81BD"/>
                </a:solidFill>
              </a:rPr>
              <a:t>Open Standards Cloud Realm </a:t>
            </a:r>
            <a:r>
              <a:rPr lang="en-US" dirty="0"/>
              <a:t>supports OCCI and </a:t>
            </a:r>
            <a:r>
              <a:rPr lang="en-US" dirty="0" smtClean="0"/>
              <a:t>CDMI for full interoperability across different CMFs</a:t>
            </a:r>
            <a:endParaRPr lang="en-US" dirty="0"/>
          </a:p>
          <a:p>
            <a:pPr fontAlgn="base"/>
            <a:r>
              <a:rPr lang="en-US" dirty="0">
                <a:solidFill>
                  <a:srgbClr val="4F81BD"/>
                </a:solidFill>
              </a:rPr>
              <a:t>Community </a:t>
            </a:r>
            <a:r>
              <a:rPr lang="en-US" dirty="0" smtClean="0">
                <a:solidFill>
                  <a:srgbClr val="4F81BD"/>
                </a:solidFill>
              </a:rPr>
              <a:t>Platform</a:t>
            </a:r>
            <a:endParaRPr lang="en-US" dirty="0"/>
          </a:p>
          <a:p>
            <a:pPr lvl="1" fontAlgn="base"/>
            <a:r>
              <a:rPr lang="en-US" dirty="0"/>
              <a:t>S</a:t>
            </a:r>
            <a:r>
              <a:rPr lang="en-US" dirty="0" smtClean="0"/>
              <a:t>et </a:t>
            </a:r>
            <a:r>
              <a:rPr lang="en-US" dirty="0"/>
              <a:t>of community-specific data, tools, </a:t>
            </a:r>
            <a:r>
              <a:rPr lang="en-US" dirty="0" smtClean="0"/>
              <a:t>applications </a:t>
            </a:r>
            <a:r>
              <a:rPr lang="en-US" dirty="0"/>
              <a:t>and brokering </a:t>
            </a:r>
            <a:r>
              <a:rPr lang="en-US" dirty="0" smtClean="0"/>
              <a:t>solutions, </a:t>
            </a:r>
            <a:r>
              <a:rPr lang="en-US" dirty="0"/>
              <a:t>which can be supported by one or more realms of the federation.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6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model</a:t>
            </a:r>
            <a:endParaRPr lang="en-US" dirty="0"/>
          </a:p>
        </p:txBody>
      </p:sp>
      <p:pic>
        <p:nvPicPr>
          <p:cNvPr id="6" name="Picture 5" descr="Screen Shot 2015-06-30 at 11.01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101"/>
            <a:ext cx="9144000" cy="480120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012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06-30 at 11.03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7026477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EGI Cloud Federation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558115"/>
      </p:ext>
    </p:extLst>
  </p:cSld>
  <p:clrMapOvr>
    <a:masterClrMapping/>
  </p:clrMapOvr>
</p:sld>
</file>

<file path=ppt/theme/theme1.xml><?xml version="1.0" encoding="utf-8"?>
<a:theme xmlns:a="http://schemas.openxmlformats.org/drawingml/2006/main" name="EGI Engage powerpoint presentation v3.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 Engage powerpoint presentation v3.2.potx</Template>
  <TotalTime>141</TotalTime>
  <Words>946</Words>
  <Application>Microsoft Macintosh PowerPoint</Application>
  <PresentationFormat>On-screen Show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EGI Engage powerpoint presentation v3.2</vt:lpstr>
      <vt:lpstr>EGI Powerpoint Presentation (body)</vt:lpstr>
      <vt:lpstr>EGI Powerpoint Presentation (closing)</vt:lpstr>
      <vt:lpstr>The EGI Cloud Federation </vt:lpstr>
      <vt:lpstr>Principles</vt:lpstr>
      <vt:lpstr>Services of the EGI Cloud Federation 1/4</vt:lpstr>
      <vt:lpstr>Services of the EGI Cloud Federation 2/4</vt:lpstr>
      <vt:lpstr>Services of the EGI Cloud Federation 3/4</vt:lpstr>
      <vt:lpstr>Services of the EGI Cloud Federation 4/4</vt:lpstr>
      <vt:lpstr>Definitions</vt:lpstr>
      <vt:lpstr>Federation model</vt:lpstr>
      <vt:lpstr>PowerPoint Presentation</vt:lpstr>
      <vt:lpstr>Open Standards Cloud Realm</vt:lpstr>
      <vt:lpstr>Cloud Realm</vt:lpstr>
      <vt:lpstr>Value proposition - users</vt:lpstr>
      <vt:lpstr>Community platforms - example</vt:lpstr>
      <vt:lpstr>VOSpace – current status</vt:lpstr>
      <vt:lpstr>Federating worldwide - NeCTAR</vt:lpstr>
      <vt:lpstr>Other cloud integration efforts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Tiziana Ferrari</cp:lastModifiedBy>
  <cp:revision>15</cp:revision>
  <dcterms:created xsi:type="dcterms:W3CDTF">2015-06-16T10:07:50Z</dcterms:created>
  <dcterms:modified xsi:type="dcterms:W3CDTF">2015-07-08T09:32:29Z</dcterms:modified>
</cp:coreProperties>
</file>