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48" r:id="rId2"/>
    <p:sldMasterId id="2147483685" r:id="rId3"/>
  </p:sldMasterIdLst>
  <p:notesMasterIdLst>
    <p:notesMasterId r:id="rId13"/>
  </p:notesMasterIdLst>
  <p:handoutMasterIdLst>
    <p:handoutMasterId r:id="rId14"/>
  </p:handoutMasterIdLst>
  <p:sldIdLst>
    <p:sldId id="280" r:id="rId4"/>
    <p:sldId id="291" r:id="rId5"/>
    <p:sldId id="292" r:id="rId6"/>
    <p:sldId id="293" r:id="rId7"/>
    <p:sldId id="294" r:id="rId8"/>
    <p:sldId id="296" r:id="rId9"/>
    <p:sldId id="297" r:id="rId10"/>
    <p:sldId id="295" r:id="rId11"/>
    <p:sldId id="284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B0"/>
    <a:srgbClr val="4F85C3"/>
    <a:srgbClr val="6C9F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7" autoAdjust="0"/>
    <p:restoredTop sz="94707" autoAdjust="0"/>
  </p:normalViewPr>
  <p:slideViewPr>
    <p:cSldViewPr showGuides="1">
      <p:cViewPr varScale="1">
        <p:scale>
          <a:sx n="81" d="100"/>
          <a:sy n="81" d="100"/>
        </p:scale>
        <p:origin x="-182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00" y="-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8F682-7966-4F36-8C65-12C6AC282E64}" type="datetimeFigureOut">
              <a:rPr lang="en-GB" smtClean="0"/>
              <a:t>08/07/15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037CF-4AF3-4EA8-B0EF-23260E3D63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2209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4EA1F-7887-426C-BD0E-29F38E7AB4A2}" type="datetimeFigureOut">
              <a:rPr lang="nl-NL" smtClean="0"/>
              <a:t>08/07/15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58AE9-46A5-49CB-B815-3CC2120EE8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4887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6"/>
          <p:cNvSpPr>
            <a:spLocks noGrp="1"/>
          </p:cNvSpPr>
          <p:nvPr>
            <p:ph type="body" sz="quarter" idx="10" hasCustomPrompt="1"/>
          </p:nvPr>
        </p:nvSpPr>
        <p:spPr>
          <a:xfrm>
            <a:off x="1727411" y="3643200"/>
            <a:ext cx="5689178" cy="431477"/>
          </a:xfrm>
        </p:spPr>
        <p:txBody>
          <a:bodyPr/>
          <a:lstStyle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function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5800" y="1268761"/>
            <a:ext cx="7772400" cy="144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923200"/>
            <a:ext cx="6400800" cy="504056"/>
          </a:xfrm>
        </p:spPr>
        <p:txBody>
          <a:bodyPr>
            <a:noAutofit/>
          </a:bodyPr>
          <a:lstStyle>
            <a:lvl1pPr marL="0" indent="0" algn="ctr">
              <a:buNone/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Author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07503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467544" y="1340768"/>
            <a:ext cx="3815655" cy="4784725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572000" y="1341438"/>
            <a:ext cx="4320480" cy="4784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Security Policies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824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67544" y="1341438"/>
            <a:ext cx="8424936" cy="4784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Security Policies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082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457200" y="1341041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94506" y="2378745"/>
            <a:ext cx="4040188" cy="377440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50705" y="1341041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2601" y="2391445"/>
            <a:ext cx="4041775" cy="377440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Security Policies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86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8593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theme" Target="../theme/theme2.xml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6" Type="http://schemas.openxmlformats.org/officeDocument/2006/relationships/hyperlink" Target="http://creativecommons.org/licenses/by/4.0/" TargetMode="External"/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tx2">
                  <a:lumMod val="20000"/>
                  <a:lumOff val="80000"/>
                </a:schemeClr>
              </a:gs>
            </a:gsLst>
            <a:lin ang="2700000" scaled="1"/>
            <a:tileRect/>
          </a:gradFill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79394" y="1412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GB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79394" y="2636912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GB" noProof="0" dirty="0" smtClean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29" y="4581128"/>
            <a:ext cx="1728191" cy="1313426"/>
          </a:xfrm>
          <a:prstGeom prst="rect">
            <a:avLst/>
          </a:prstGeom>
        </p:spPr>
      </p:pic>
      <p:sp>
        <p:nvSpPr>
          <p:cNvPr id="12" name="Rechthoek 11"/>
          <p:cNvSpPr/>
          <p:nvPr/>
        </p:nvSpPr>
        <p:spPr>
          <a:xfrm>
            <a:off x="437129" y="6021288"/>
            <a:ext cx="8465149" cy="45719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22"/>
          <p:cNvSpPr txBox="1"/>
          <p:nvPr/>
        </p:nvSpPr>
        <p:spPr>
          <a:xfrm>
            <a:off x="752684" y="6153342"/>
            <a:ext cx="1097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 smtClean="0">
                <a:solidFill>
                  <a:srgbClr val="0066B0"/>
                </a:solidFill>
                <a:latin typeface="Segoe UI" pitchFamily="34" charset="0"/>
                <a:cs typeface="Segoe UI" pitchFamily="34" charset="0"/>
              </a:rPr>
              <a:t>www.egi.eu</a:t>
            </a:r>
            <a:endParaRPr lang="nl-NL" sz="1200" b="1" dirty="0">
              <a:solidFill>
                <a:srgbClr val="0066B0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11" name="Afbeelding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6381328"/>
            <a:ext cx="657870" cy="442623"/>
          </a:xfrm>
          <a:prstGeom prst="rect">
            <a:avLst/>
          </a:prstGeom>
        </p:spPr>
      </p:pic>
      <p:sp>
        <p:nvSpPr>
          <p:cNvPr id="13" name="Tekstvak 10"/>
          <p:cNvSpPr txBox="1"/>
          <p:nvPr/>
        </p:nvSpPr>
        <p:spPr>
          <a:xfrm>
            <a:off x="479394" y="6402584"/>
            <a:ext cx="7557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000" b="0" dirty="0" smtClean="0">
                <a:latin typeface="Segoe UI" pitchFamily="34" charset="0"/>
                <a:cs typeface="Segoe UI" pitchFamily="34" charset="0"/>
              </a:rPr>
              <a:t>EGI-Engage is co-funded by the Horizon 2020 Framework Programme</a:t>
            </a:r>
          </a:p>
          <a:p>
            <a:pPr algn="r"/>
            <a:r>
              <a:rPr lang="nl-NL" sz="1000" b="0" baseline="0" dirty="0" smtClean="0">
                <a:latin typeface="Segoe UI" pitchFamily="34" charset="0"/>
                <a:cs typeface="Segoe UI" pitchFamily="34" charset="0"/>
              </a:rPr>
              <a:t>  </a:t>
            </a:r>
            <a:r>
              <a:rPr lang="nl-NL" sz="1000" b="0" dirty="0" smtClean="0">
                <a:latin typeface="Segoe UI" pitchFamily="34" charset="0"/>
                <a:cs typeface="Segoe UI" pitchFamily="34" charset="0"/>
              </a:rPr>
              <a:t>of the European Union under grant number 654142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nl-NL" sz="1000" b="0" dirty="0"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493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66B0"/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</p:titleStyle>
    <p:bodyStyle>
      <a:lvl1pPr marL="0" indent="0" algn="ctr" defTabSz="914400" rtl="0" eaLnBrk="1" latinLnBrk="0" hangingPunct="1">
        <a:spcBef>
          <a:spcPct val="20000"/>
        </a:spcBef>
        <a:buFontTx/>
        <a:buNone/>
        <a:defRPr sz="2800" b="1" kern="1200" baseline="0">
          <a:solidFill>
            <a:schemeClr val="tx1">
              <a:lumMod val="75000"/>
              <a:lumOff val="25000"/>
            </a:schemeClr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Afbeelding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9" y="0"/>
            <a:ext cx="6534150" cy="4705350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4F85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734481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22" name="Tekstvak 21"/>
          <p:cNvSpPr txBox="1"/>
          <p:nvPr/>
        </p:nvSpPr>
        <p:spPr>
          <a:xfrm>
            <a:off x="8508016" y="6525344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372553E7-13AD-41CB-B8D3-4C5279D6D1DB}" type="slidenum">
              <a:rPr lang="nl-NL" sz="800" b="1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‹#›</a:t>
            </a:fld>
            <a:endParaRPr lang="nl-NL" sz="105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187624" y="6453336"/>
            <a:ext cx="67687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r>
              <a:rPr lang="en-GB" smtClean="0"/>
              <a:t>GDB Security Policies</a:t>
            </a:r>
            <a:endParaRPr lang="en-GB" dirty="0"/>
          </a:p>
        </p:txBody>
      </p:sp>
      <p:sp>
        <p:nvSpPr>
          <p:cNvPr id="9" name="Tekstvak 21"/>
          <p:cNvSpPr txBox="1"/>
          <p:nvPr/>
        </p:nvSpPr>
        <p:spPr>
          <a:xfrm>
            <a:off x="179512" y="6525344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83F7A1C-40F7-5F43-85CD-9B50E60F16AA}" type="datetime1">
              <a:rPr lang="en-US" sz="800" b="1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08/07/15</a:t>
            </a:fld>
            <a:endParaRPr lang="nl-NL" sz="105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80" y="188640"/>
            <a:ext cx="1082732" cy="993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275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52" r:id="rId2"/>
    <p:sldLayoutId id="2147483653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r" defTabSz="914400" rtl="0" eaLnBrk="1" latinLnBrk="0" hangingPunct="1">
        <a:spcBef>
          <a:spcPct val="0"/>
        </a:spcBef>
        <a:buNone/>
        <a:defRPr sz="3000" b="1" kern="1200">
          <a:solidFill>
            <a:srgbClr val="4F85C3"/>
          </a:solidFill>
          <a:latin typeface="Segoe UI" pitchFamily="34" charset="0"/>
          <a:ea typeface="+mj-ea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4pPr>
      <a:lvl5pPr marL="1828800" marR="0" indent="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845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orient="horz" pos="388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tx2">
                  <a:lumMod val="20000"/>
                  <a:lumOff val="80000"/>
                </a:schemeClr>
              </a:gs>
            </a:gsLst>
            <a:lin ang="2700000" scaled="1"/>
            <a:tileRect/>
          </a:gradFill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29" y="4581128"/>
            <a:ext cx="1728191" cy="1313426"/>
          </a:xfrm>
          <a:prstGeom prst="rect">
            <a:avLst/>
          </a:prstGeom>
        </p:spPr>
      </p:pic>
      <p:sp>
        <p:nvSpPr>
          <p:cNvPr id="12" name="Rechthoek 11"/>
          <p:cNvSpPr/>
          <p:nvPr/>
        </p:nvSpPr>
        <p:spPr>
          <a:xfrm>
            <a:off x="437129" y="6021288"/>
            <a:ext cx="8465149" cy="45719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22"/>
          <p:cNvSpPr txBox="1"/>
          <p:nvPr/>
        </p:nvSpPr>
        <p:spPr>
          <a:xfrm>
            <a:off x="752684" y="6153342"/>
            <a:ext cx="1097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 smtClean="0">
                <a:solidFill>
                  <a:srgbClr val="0066B0"/>
                </a:solidFill>
                <a:latin typeface="Segoe UI" pitchFamily="34" charset="0"/>
                <a:cs typeface="Segoe UI" pitchFamily="34" charset="0"/>
              </a:rPr>
              <a:t>www.egi.eu</a:t>
            </a:r>
            <a:endParaRPr lang="nl-NL" sz="1200" b="1" dirty="0">
              <a:solidFill>
                <a:srgbClr val="0066B0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5659" y="1124744"/>
            <a:ext cx="757874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600" b="1" kern="1200" noProof="0" dirty="0" smtClean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Thank you</a:t>
            </a:r>
            <a:r>
              <a:rPr lang="en-GB" sz="3600" b="1" kern="1200" baseline="0" noProof="0" dirty="0" smtClean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 for your attention.</a:t>
            </a:r>
          </a:p>
          <a:p>
            <a:pPr algn="ctr"/>
            <a:endParaRPr lang="en-GB" sz="3600" b="1" kern="1200" noProof="0" dirty="0" smtClean="0">
              <a:solidFill>
                <a:srgbClr val="0066B0"/>
              </a:solidFill>
              <a:latin typeface="Segoe UI" pitchFamily="34" charset="0"/>
              <a:ea typeface="Verdana" panose="020B0604030504040204" pitchFamily="34" charset="0"/>
              <a:cs typeface="Segoe UI" pitchFamily="34" charset="0"/>
            </a:endParaRPr>
          </a:p>
          <a:p>
            <a:pPr algn="ctr"/>
            <a:endParaRPr lang="en-GB" sz="2400" b="1" i="1" kern="1200" noProof="0" dirty="0" smtClean="0">
              <a:solidFill>
                <a:srgbClr val="0066B0"/>
              </a:solidFill>
              <a:latin typeface="Segoe UI" pitchFamily="34" charset="0"/>
              <a:ea typeface="Verdana" panose="020B0604030504040204" pitchFamily="34" charset="0"/>
              <a:cs typeface="Segoe UI" pitchFamily="34" charset="0"/>
            </a:endParaRPr>
          </a:p>
          <a:p>
            <a:pPr algn="l"/>
            <a:r>
              <a:rPr lang="en-GB" sz="2800" b="1" i="1" kern="1200" noProof="0" dirty="0" smtClean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Questions?</a:t>
            </a:r>
          </a:p>
        </p:txBody>
      </p:sp>
      <p:pic>
        <p:nvPicPr>
          <p:cNvPr id="7" name="Afbeelding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6381328"/>
            <a:ext cx="657870" cy="442623"/>
          </a:xfrm>
          <a:prstGeom prst="rect">
            <a:avLst/>
          </a:prstGeom>
        </p:spPr>
      </p:pic>
      <p:sp>
        <p:nvSpPr>
          <p:cNvPr id="10" name="Tekstvak 10"/>
          <p:cNvSpPr txBox="1"/>
          <p:nvPr/>
        </p:nvSpPr>
        <p:spPr>
          <a:xfrm>
            <a:off x="479394" y="6402584"/>
            <a:ext cx="7557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This work by Parties of the EGI-Engage Consortium</a:t>
            </a:r>
            <a:r>
              <a:rPr lang="en-GB" sz="1000" baseline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is licensed under a </a:t>
            </a:r>
          </a:p>
          <a:p>
            <a:pPr algn="r"/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  <a:hlinkClick r:id="rId6"/>
              </a:rPr>
              <a:t>Creative Commons Attribution 4.0 International License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endParaRPr lang="nl-NL" sz="1000" b="0" dirty="0"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638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66B0"/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</p:titleStyle>
    <p:bodyStyle>
      <a:lvl1pPr marL="0" indent="0" algn="ctr" defTabSz="914400" rtl="0" eaLnBrk="1" latinLnBrk="0" hangingPunct="1">
        <a:spcBef>
          <a:spcPct val="20000"/>
        </a:spcBef>
        <a:buFontTx/>
        <a:buNone/>
        <a:defRPr sz="2800" b="1" kern="1200" baseline="0">
          <a:solidFill>
            <a:schemeClr val="tx1">
              <a:lumMod val="75000"/>
              <a:lumOff val="25000"/>
            </a:schemeClr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wiki.egi.eu/wiki/SPG:Drafts:Acceptable_Use_Policy_March_2015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wiki.egi.eu/wiki/SPG:Drafts:Virtual_Machines_Endorsement_Policy_March_2015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geant.net/uri/dataprotection-code-of-conduct/Pages/default.aspx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WLCG GDB, CERN, 8 July 2015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EGI/WLCG Security Policies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David Kelsey (STFC-RAL)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7804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39552" y="1052736"/>
            <a:ext cx="8424936" cy="4784400"/>
          </a:xfrm>
        </p:spPr>
        <p:txBody>
          <a:bodyPr/>
          <a:lstStyle/>
          <a:p>
            <a:r>
              <a:rPr lang="en-GB" dirty="0" smtClean="0"/>
              <a:t>Some time since last update (GDB June 2013)</a:t>
            </a:r>
          </a:p>
          <a:p>
            <a:pPr lvl="1"/>
            <a:r>
              <a:rPr lang="en-GB" dirty="0" smtClean="0"/>
              <a:t>But there is activity in many different areas!</a:t>
            </a:r>
          </a:p>
          <a:p>
            <a:r>
              <a:rPr lang="en-GB" dirty="0" err="1"/>
              <a:t>O</a:t>
            </a:r>
            <a:r>
              <a:rPr lang="en-GB" dirty="0" err="1" smtClean="0"/>
              <a:t>ngoing</a:t>
            </a:r>
            <a:r>
              <a:rPr lang="en-GB" dirty="0" smtClean="0"/>
              <a:t> EGI SPG activities</a:t>
            </a:r>
          </a:p>
          <a:p>
            <a:pPr lvl="1"/>
            <a:r>
              <a:rPr lang="en-GB" dirty="0" smtClean="0"/>
              <a:t>Revised User AUP</a:t>
            </a:r>
          </a:p>
          <a:p>
            <a:pPr lvl="1"/>
            <a:r>
              <a:rPr lang="en-GB" dirty="0" smtClean="0"/>
              <a:t>Revised VM Endorsement &amp; Operations policy</a:t>
            </a:r>
          </a:p>
          <a:p>
            <a:r>
              <a:rPr lang="en-GB" dirty="0" smtClean="0"/>
              <a:t>WLCG policy needs</a:t>
            </a:r>
          </a:p>
          <a:p>
            <a:pPr lvl="1"/>
            <a:r>
              <a:rPr lang="en-GB" dirty="0" smtClean="0"/>
              <a:t>Federated Identity and use of IGTF IOTA</a:t>
            </a:r>
          </a:p>
          <a:p>
            <a:pPr lvl="1"/>
            <a:r>
              <a:rPr lang="en-GB" dirty="0" smtClean="0"/>
              <a:t>Personal Data Protection issues (also for EGI)</a:t>
            </a:r>
          </a:p>
          <a:p>
            <a:r>
              <a:rPr lang="en-GB" dirty="0" smtClean="0"/>
              <a:t>Other topics not discussed today</a:t>
            </a:r>
          </a:p>
          <a:p>
            <a:pPr lvl="1"/>
            <a:r>
              <a:rPr lang="en-GB" dirty="0" smtClean="0"/>
              <a:t>SCI (GDB July 2013) and SIRTFI/AARC (see </a:t>
            </a:r>
            <a:r>
              <a:rPr lang="en-GB" dirty="0" err="1" smtClean="0"/>
              <a:t>Romain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Security Policies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2930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AUP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AUP revision </a:t>
            </a:r>
            <a:r>
              <a:rPr lang="en-US" dirty="0"/>
              <a:t>to address</a:t>
            </a:r>
          </a:p>
          <a:p>
            <a:r>
              <a:rPr lang="en-US" dirty="0" err="1"/>
              <a:t>Generalise</a:t>
            </a:r>
            <a:r>
              <a:rPr lang="en-US" dirty="0"/>
              <a:t> to include all EGI service offerings</a:t>
            </a:r>
          </a:p>
          <a:p>
            <a:pPr lvl="1"/>
            <a:r>
              <a:rPr lang="en-US" dirty="0"/>
              <a:t>Grids, Clouds, Long Tail of Science, etc.</a:t>
            </a:r>
          </a:p>
          <a:p>
            <a:r>
              <a:rPr lang="en-US" dirty="0"/>
              <a:t>Require: acknowledge support in publications</a:t>
            </a:r>
          </a:p>
          <a:p>
            <a:r>
              <a:rPr lang="en-US" dirty="0"/>
              <a:t>Liability issues</a:t>
            </a:r>
          </a:p>
          <a:p>
            <a:pPr marL="0" indent="0">
              <a:buNone/>
            </a:pPr>
            <a:r>
              <a:rPr lang="en-US" sz="2000" i="1" dirty="0">
                <a:hlinkClick r:id="rId2"/>
              </a:rPr>
              <a:t>https://wiki.egi.eu/wiki/SPG:Drafts:Acceptable_Use_Policy_March_2015</a:t>
            </a:r>
            <a:endParaRPr lang="en-US" sz="2000" i="1" dirty="0"/>
          </a:p>
          <a:p>
            <a:r>
              <a:rPr lang="en-US" dirty="0"/>
              <a:t>New version </a:t>
            </a:r>
            <a:r>
              <a:rPr lang="en-US" dirty="0" smtClean="0"/>
              <a:t>was distributed </a:t>
            </a:r>
            <a:r>
              <a:rPr lang="en-US" dirty="0"/>
              <a:t>for public comment</a:t>
            </a:r>
          </a:p>
          <a:p>
            <a:pPr lvl="1"/>
            <a:r>
              <a:rPr lang="en-US" dirty="0"/>
              <a:t>A few comments </a:t>
            </a:r>
            <a:r>
              <a:rPr lang="en-US" dirty="0" smtClean="0"/>
              <a:t>received BUT</a:t>
            </a:r>
            <a:endParaRPr lang="en-US" dirty="0"/>
          </a:p>
          <a:p>
            <a:r>
              <a:rPr lang="en-US" dirty="0"/>
              <a:t>Legal </a:t>
            </a:r>
            <a:r>
              <a:rPr lang="en-US" dirty="0" smtClean="0"/>
              <a:t>advice: more work needed on </a:t>
            </a:r>
            <a:r>
              <a:rPr lang="en-US" dirty="0"/>
              <a:t>handling of data </a:t>
            </a:r>
            <a:r>
              <a:rPr lang="en-US" dirty="0" smtClean="0"/>
              <a:t>protection and its implications for the AUP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Security Policies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176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 Endorsement &amp;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Modify the policy and trust </a:t>
            </a:r>
            <a:r>
              <a:rPr lang="en-US" dirty="0" smtClean="0"/>
              <a:t>issues</a:t>
            </a:r>
          </a:p>
          <a:p>
            <a:pPr lvl="1"/>
            <a:r>
              <a:rPr lang="en-US" dirty="0" smtClean="0"/>
              <a:t>To reflect current use cases</a:t>
            </a:r>
            <a:endParaRPr lang="en-US" dirty="0"/>
          </a:p>
          <a:p>
            <a:r>
              <a:rPr lang="en-US" dirty="0"/>
              <a:t>Important for EGI Federated Cloud Services</a:t>
            </a:r>
          </a:p>
          <a:p>
            <a:pPr lvl="1"/>
            <a:r>
              <a:rPr lang="en-US" dirty="0"/>
              <a:t>New trust and responsibilities</a:t>
            </a:r>
          </a:p>
          <a:p>
            <a:r>
              <a:rPr lang="en-US" dirty="0"/>
              <a:t>We produced an initial first draft</a:t>
            </a:r>
          </a:p>
          <a:p>
            <a:pPr lvl="1"/>
            <a:r>
              <a:rPr lang="en-US" dirty="0"/>
              <a:t>VM Operator – responsible for all security aspects</a:t>
            </a:r>
          </a:p>
          <a:p>
            <a:pPr lvl="1"/>
            <a:r>
              <a:rPr lang="en-US" dirty="0"/>
              <a:t>VM Consumer – end user with no </a:t>
            </a:r>
            <a:r>
              <a:rPr lang="en-US" dirty="0" smtClean="0"/>
              <a:t>privileges</a:t>
            </a:r>
          </a:p>
          <a:p>
            <a:r>
              <a:rPr lang="en-US" dirty="0" smtClean="0"/>
              <a:t>Worked on during EGI Conference Lisbon (May)</a:t>
            </a:r>
          </a:p>
          <a:p>
            <a:r>
              <a:rPr lang="en-US" sz="2000" i="1" dirty="0">
                <a:hlinkClick r:id="rId2"/>
              </a:rPr>
              <a:t>https://wiki.egi.eu/wiki/</a:t>
            </a:r>
            <a:r>
              <a:rPr lang="en-US" sz="2000" i="1" dirty="0" smtClean="0">
                <a:hlinkClick r:id="rId2"/>
              </a:rPr>
              <a:t>SPG:Drafts:Virtual_Machines_Endorsement_Policy_March_2015</a:t>
            </a:r>
            <a:endParaRPr lang="en-US" sz="2000" i="1" dirty="0" smtClean="0"/>
          </a:p>
          <a:p>
            <a:r>
              <a:rPr lang="en-US" sz="2400" dirty="0" smtClean="0"/>
              <a:t>Will soon be distributed for public comment</a:t>
            </a:r>
            <a:endParaRPr lang="en-US" sz="24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Security Policies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3117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Data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7544" y="1124744"/>
            <a:ext cx="8424936" cy="4784400"/>
          </a:xfrm>
        </p:spPr>
        <p:txBody>
          <a:bodyPr/>
          <a:lstStyle/>
          <a:p>
            <a:r>
              <a:rPr lang="en-US" sz="2400" dirty="0" smtClean="0"/>
              <a:t>Currently we have a policy on “User-level Job Accounting Data”</a:t>
            </a:r>
          </a:p>
          <a:p>
            <a:pPr lvl="1"/>
            <a:r>
              <a:rPr lang="en-US" sz="2000" dirty="0" smtClean="0"/>
              <a:t>Data Protection issues related to User DN in X.509</a:t>
            </a:r>
          </a:p>
          <a:p>
            <a:r>
              <a:rPr lang="en-US" sz="2400" dirty="0" smtClean="0"/>
              <a:t>Experience in recent months shows we need to </a:t>
            </a:r>
            <a:r>
              <a:rPr lang="en-US" sz="2400" dirty="0" err="1" smtClean="0"/>
              <a:t>generalise</a:t>
            </a:r>
            <a:r>
              <a:rPr lang="en-US" sz="2400" dirty="0" smtClean="0"/>
              <a:t> this to cover </a:t>
            </a:r>
            <a:r>
              <a:rPr lang="en-US" sz="2400" b="1" dirty="0" smtClean="0"/>
              <a:t>all</a:t>
            </a:r>
            <a:r>
              <a:rPr lang="en-US" sz="2400" dirty="0" smtClean="0"/>
              <a:t> forms of logging</a:t>
            </a:r>
          </a:p>
          <a:p>
            <a:pPr lvl="1"/>
            <a:r>
              <a:rPr lang="en-US" sz="2000" dirty="0" smtClean="0"/>
              <a:t>Accounting, monitoring, VO monitoring, VO registration data, security audit logs, …</a:t>
            </a:r>
          </a:p>
          <a:p>
            <a:r>
              <a:rPr lang="en-US" sz="2400" dirty="0" smtClean="0"/>
              <a:t>And user needs to be informed of Policy whenever they register/use a service</a:t>
            </a:r>
          </a:p>
          <a:p>
            <a:r>
              <a:rPr lang="en-US" sz="2400" dirty="0" smtClean="0"/>
              <a:t>The GEANT Data Protection Code of Conduct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1600" i="1" dirty="0">
                <a:hlinkClick r:id="rId2"/>
              </a:rPr>
              <a:t>http://www.geant.net/uri/dataprotection-code-of-conduct/Pages/</a:t>
            </a:r>
            <a:r>
              <a:rPr lang="en-US" sz="1600" i="1" dirty="0" smtClean="0">
                <a:hlinkClick r:id="rId2"/>
              </a:rPr>
              <a:t>default.aspx</a:t>
            </a:r>
            <a:endParaRPr lang="en-US" sz="1600" i="1" dirty="0" smtClean="0"/>
          </a:p>
          <a:p>
            <a:pPr lvl="1"/>
            <a:r>
              <a:rPr lang="en-US" sz="2000" dirty="0" smtClean="0"/>
              <a:t>Rules for Service Providers on handling personal data so that IDPs will release attributes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Security Policies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0087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Protection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7544" y="1196752"/>
            <a:ext cx="8424936" cy="4784400"/>
          </a:xfrm>
        </p:spPr>
        <p:txBody>
          <a:bodyPr/>
          <a:lstStyle/>
          <a:p>
            <a:r>
              <a:rPr lang="en-US" dirty="0" smtClean="0"/>
              <a:t>But to transfer data outside of the EU</a:t>
            </a:r>
          </a:p>
          <a:p>
            <a:pPr lvl="1"/>
            <a:r>
              <a:rPr lang="en-US" dirty="0" smtClean="0"/>
              <a:t>Need to use the “International Code of Conduct”</a:t>
            </a:r>
          </a:p>
          <a:p>
            <a:pPr lvl="1"/>
            <a:r>
              <a:rPr lang="en-US" dirty="0" smtClean="0"/>
              <a:t>Some way off being </a:t>
            </a:r>
            <a:r>
              <a:rPr lang="en-US" dirty="0" err="1" smtClean="0"/>
              <a:t>finalised</a:t>
            </a:r>
            <a:endParaRPr lang="en-US" dirty="0" smtClean="0"/>
          </a:p>
          <a:p>
            <a:pPr lvl="1"/>
            <a:r>
              <a:rPr lang="en-US" dirty="0" smtClean="0"/>
              <a:t>And also requires MANY bi-lateral contracts between IDPs and SPs</a:t>
            </a:r>
          </a:p>
          <a:p>
            <a:r>
              <a:rPr lang="en-US" dirty="0" smtClean="0"/>
              <a:t>Now evaluating the use of a single policy</a:t>
            </a:r>
          </a:p>
          <a:p>
            <a:pPr lvl="1"/>
            <a:r>
              <a:rPr lang="en-US" dirty="0" smtClean="0"/>
              <a:t>“Policy on the Processing of Personal Data”</a:t>
            </a:r>
          </a:p>
          <a:p>
            <a:pPr lvl="1"/>
            <a:r>
              <a:rPr lang="en-US" dirty="0" smtClean="0"/>
              <a:t>All EGI/WLCG participants are bound to this</a:t>
            </a:r>
          </a:p>
          <a:p>
            <a:pPr lvl="1"/>
            <a:r>
              <a:rPr lang="en-US" dirty="0" smtClean="0"/>
              <a:t>And enforcement/sanctions by rules of the Infrastructures</a:t>
            </a:r>
          </a:p>
          <a:p>
            <a:pPr lvl="1"/>
            <a:r>
              <a:rPr lang="en-US" dirty="0" smtClean="0"/>
              <a:t>“Binding Corporate Rules” for international data transfer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Security Policies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193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 on complexities of EU Data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dirty="0" smtClean="0"/>
              <a:t>The European Union is currently moving from the old 1995 Directive on Data Protection to a new Regulation</a:t>
            </a:r>
          </a:p>
          <a:p>
            <a:pPr lvl="1"/>
            <a:r>
              <a:rPr lang="en-US" sz="2000" dirty="0" smtClean="0"/>
              <a:t>for agreement by end of this year?</a:t>
            </a:r>
          </a:p>
          <a:p>
            <a:pPr lvl="1"/>
            <a:r>
              <a:rPr lang="en-US" sz="2000" dirty="0" smtClean="0"/>
              <a:t>and adoption in the following two years?</a:t>
            </a:r>
          </a:p>
          <a:p>
            <a:r>
              <a:rPr lang="en-US" sz="2400" dirty="0" smtClean="0"/>
              <a:t>“…</a:t>
            </a:r>
            <a:r>
              <a:rPr lang="en-US" sz="2400" dirty="0"/>
              <a:t>all three components of the European law making process have now produced their proposed texts for a General Data Protection </a:t>
            </a:r>
            <a:r>
              <a:rPr lang="en-US" sz="2400" dirty="0" smtClean="0"/>
              <a:t>Regulation.” </a:t>
            </a:r>
          </a:p>
          <a:p>
            <a:pPr lvl="1"/>
            <a:r>
              <a:rPr lang="en-US" dirty="0" smtClean="0"/>
              <a:t>Parliament</a:t>
            </a:r>
            <a:endParaRPr lang="en-US" dirty="0" smtClean="0"/>
          </a:p>
          <a:p>
            <a:pPr lvl="1"/>
            <a:r>
              <a:rPr lang="en-US" dirty="0" smtClean="0"/>
              <a:t>European Commission</a:t>
            </a:r>
          </a:p>
          <a:p>
            <a:pPr lvl="1"/>
            <a:r>
              <a:rPr lang="en-US" dirty="0" smtClean="0"/>
              <a:t>Council of Ministers</a:t>
            </a:r>
          </a:p>
          <a:p>
            <a:r>
              <a:rPr lang="en-US" dirty="0" smtClean="0"/>
              <a:t>There are significant differences!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Security Policies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2523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Federated Identity and IGTF IOTA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dirty="0" smtClean="0"/>
              <a:t>WLCG pilot studies – use of Federated Identities</a:t>
            </a:r>
          </a:p>
          <a:p>
            <a:pPr lvl="1"/>
            <a:r>
              <a:rPr lang="en-US" sz="2000" dirty="0" smtClean="0"/>
              <a:t>Vital part of move away from user managed X.509 certificates</a:t>
            </a:r>
          </a:p>
          <a:p>
            <a:pPr lvl="1"/>
            <a:r>
              <a:rPr lang="en-US" sz="2000" dirty="0" smtClean="0"/>
              <a:t>Certificates produced by dynamic Security Token Service</a:t>
            </a:r>
          </a:p>
          <a:p>
            <a:r>
              <a:rPr lang="en-US" sz="2400" dirty="0" smtClean="0"/>
              <a:t>Use new IGTF Profile – “IOTA” (GDB Dec 2013)</a:t>
            </a:r>
          </a:p>
          <a:p>
            <a:pPr lvl="1"/>
            <a:r>
              <a:rPr lang="en-US" sz="2000" dirty="0" smtClean="0"/>
              <a:t>No requirement for face to face identity vetting</a:t>
            </a:r>
          </a:p>
          <a:p>
            <a:pPr lvl="1"/>
            <a:r>
              <a:rPr lang="en-US" sz="2000" dirty="0" smtClean="0"/>
              <a:t>The robust identification is done by the LHC VOs</a:t>
            </a:r>
          </a:p>
          <a:p>
            <a:r>
              <a:rPr lang="en-US" sz="2400" dirty="0" smtClean="0"/>
              <a:t>BUT Trust in CA is per site and not per VO</a:t>
            </a:r>
          </a:p>
          <a:p>
            <a:pPr lvl="1"/>
            <a:r>
              <a:rPr lang="en-US" sz="2000" dirty="0" smtClean="0"/>
              <a:t>So need mechanisms to restrict certificates to VO members</a:t>
            </a:r>
          </a:p>
          <a:p>
            <a:r>
              <a:rPr lang="en-US" sz="2400" dirty="0" smtClean="0"/>
              <a:t>A new policy recommendation is being worked on for presentation to the WLCG MB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Security Policies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0287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1550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GI Engage powerpoint presentation v3.2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EGI Powerpoint Presentation (body)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GI Powerpoint Presentation (closing)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</TotalTime>
  <Words>627</Words>
  <Application>Microsoft Macintosh PowerPoint</Application>
  <PresentationFormat>On-screen Show (4:3)</PresentationFormat>
  <Paragraphs>80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EGI Engage powerpoint presentation v3.2</vt:lpstr>
      <vt:lpstr>EGI Powerpoint Presentation (body)</vt:lpstr>
      <vt:lpstr>EGI Powerpoint Presentation (closing)</vt:lpstr>
      <vt:lpstr>EGI/WLCG Security Policies</vt:lpstr>
      <vt:lpstr>Outline</vt:lpstr>
      <vt:lpstr>User AUP</vt:lpstr>
      <vt:lpstr>VM Endorsement &amp; Operation</vt:lpstr>
      <vt:lpstr>Personal Data Protection</vt:lpstr>
      <vt:lpstr>Data Protection (2)</vt:lpstr>
      <vt:lpstr>Note on complexities of EU Data Protection</vt:lpstr>
      <vt:lpstr>Federated Identity and IGTF IOTA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Malgorzata Krakowian</dc:creator>
  <cp:lastModifiedBy>David Kelsey</cp:lastModifiedBy>
  <cp:revision>20</cp:revision>
  <dcterms:created xsi:type="dcterms:W3CDTF">2015-06-16T10:07:50Z</dcterms:created>
  <dcterms:modified xsi:type="dcterms:W3CDTF">2015-07-08T09:31:50Z</dcterms:modified>
</cp:coreProperties>
</file>