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9" r:id="rId3"/>
    <p:sldMasterId id="2147483699" r:id="rId4"/>
  </p:sldMasterIdLst>
  <p:sldIdLst>
    <p:sldId id="256" r:id="rId5"/>
    <p:sldId id="257" r:id="rId6"/>
    <p:sldId id="258" r:id="rId7"/>
    <p:sldId id="268" r:id="rId8"/>
    <p:sldId id="259" r:id="rId9"/>
    <p:sldId id="260" r:id="rId10"/>
    <p:sldId id="271" r:id="rId11"/>
    <p:sldId id="266" r:id="rId12"/>
    <p:sldId id="261" r:id="rId13"/>
    <p:sldId id="273" r:id="rId14"/>
    <p:sldId id="262" r:id="rId15"/>
    <p:sldId id="272" r:id="rId16"/>
    <p:sldId id="263" r:id="rId17"/>
    <p:sldId id="26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3" autoAdjust="0"/>
    <p:restoredTop sz="94672" autoAdjust="0"/>
  </p:normalViewPr>
  <p:slideViewPr>
    <p:cSldViewPr>
      <p:cViewPr varScale="1">
        <p:scale>
          <a:sx n="60" d="100"/>
          <a:sy n="60" d="100"/>
        </p:scale>
        <p:origin x="-1124" y="-8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Master" Target="../slideMasters/slideMaster3.xml"/><Relationship Id="rId6" Type="http://schemas.openxmlformats.org/officeDocument/2006/relationships/image" Target="../media/image14.tiff"/><Relationship Id="rId5" Type="http://schemas.openxmlformats.org/officeDocument/2006/relationships/image" Target="../media/image13.tiff"/><Relationship Id="rId10" Type="http://schemas.openxmlformats.org/officeDocument/2006/relationships/image" Target="../media/image18.png"/><Relationship Id="rId4" Type="http://schemas.openxmlformats.org/officeDocument/2006/relationships/image" Target="../media/image12.jpeg"/><Relationship Id="rId9" Type="http://schemas.openxmlformats.org/officeDocument/2006/relationships/image" Target="../media/image17.jpe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2.jpeg"/><Relationship Id="rId2" Type="http://schemas.openxmlformats.org/officeDocument/2006/relationships/image" Target="../media/image16.jpeg"/><Relationship Id="rId1" Type="http://schemas.openxmlformats.org/officeDocument/2006/relationships/slideMaster" Target="../slideMasters/slideMaster3.xml"/><Relationship Id="rId6" Type="http://schemas.openxmlformats.org/officeDocument/2006/relationships/image" Target="../media/image21.tiff"/><Relationship Id="rId5" Type="http://schemas.openxmlformats.org/officeDocument/2006/relationships/image" Target="../media/image20.jpeg"/><Relationship Id="rId4" Type="http://schemas.openxmlformats.org/officeDocument/2006/relationships/image" Target="../media/image19.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4.jpeg"/><Relationship Id="rId2" Type="http://schemas.openxmlformats.org/officeDocument/2006/relationships/image" Target="../media/image16.jpeg"/><Relationship Id="rId1" Type="http://schemas.openxmlformats.org/officeDocument/2006/relationships/slideMaster" Target="../slideMasters/slideMaster3.xml"/><Relationship Id="rId6" Type="http://schemas.openxmlformats.org/officeDocument/2006/relationships/image" Target="../media/image21.tiff"/><Relationship Id="rId5" Type="http://schemas.openxmlformats.org/officeDocument/2006/relationships/image" Target="../media/image20.jpeg"/><Relationship Id="rId4" Type="http://schemas.openxmlformats.org/officeDocument/2006/relationships/image" Target="../media/image23.tif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5.jpeg"/><Relationship Id="rId1" Type="http://schemas.openxmlformats.org/officeDocument/2006/relationships/slideMaster" Target="../slideMasters/slideMaster3.xml"/><Relationship Id="rId4" Type="http://schemas.openxmlformats.org/officeDocument/2006/relationships/image" Target="../media/image17.jpe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6.jpeg"/><Relationship Id="rId1" Type="http://schemas.openxmlformats.org/officeDocument/2006/relationships/slideMaster" Target="../slideMasters/slideMaster3.xml"/><Relationship Id="rId4" Type="http://schemas.openxmlformats.org/officeDocument/2006/relationships/image" Target="../media/image17.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7.png"/><Relationship Id="rId1" Type="http://schemas.openxmlformats.org/officeDocument/2006/relationships/slideMaster" Target="../slideMasters/slideMaster3.xml"/><Relationship Id="rId4" Type="http://schemas.openxmlformats.org/officeDocument/2006/relationships/image" Target="../media/image17.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8.jpeg"/><Relationship Id="rId1" Type="http://schemas.openxmlformats.org/officeDocument/2006/relationships/slideMaster" Target="../slideMasters/slideMaster3.xml"/><Relationship Id="rId4" Type="http://schemas.openxmlformats.org/officeDocument/2006/relationships/image" Target="../media/image17.jpe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2" cstate="print">
            <a:alphaModFix amt="50000"/>
            <a:extLst>
              <a:ext uri="{28A0092B-C50C-407E-A947-70E740481C1C}">
                <a14:useLocalDpi xmlns:a14="http://schemas.microsoft.com/office/drawing/2010/main" val="0"/>
              </a:ext>
            </a:extLst>
          </a:blip>
          <a:srcRect l="2513"/>
          <a:stretch/>
        </p:blipFill>
        <p:spPr>
          <a:xfrm>
            <a:off x="-1" y="545630"/>
            <a:ext cx="1825039" cy="2521185"/>
          </a:xfrm>
          <a:prstGeom prst="rect">
            <a:avLst/>
          </a:prstGeom>
        </p:spPr>
      </p:pic>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C6ED2A20-2BDA-4DB0-9F72-7366E38573CB}" type="slidenum">
              <a:rPr lang="en-US" smtClean="0"/>
              <a:t>‹#›</a:t>
            </a:fld>
            <a:endParaRPr lang="en-US"/>
          </a:p>
        </p:txBody>
      </p:sp>
      <p:grpSp>
        <p:nvGrpSpPr>
          <p:cNvPr id="19" name="Group 18"/>
          <p:cNvGrpSpPr/>
          <p:nvPr/>
        </p:nvGrpSpPr>
        <p:grpSpPr>
          <a:xfrm rot="5400000">
            <a:off x="6111825" y="3133399"/>
            <a:ext cx="3212936" cy="2851411"/>
            <a:chOff x="1709777" y="364301"/>
            <a:chExt cx="4683889" cy="4120344"/>
          </a:xfrm>
        </p:grpSpPr>
        <p:pic>
          <p:nvPicPr>
            <p:cNvPr id="16" name="Picture 15" descr="network-structure.jpg"/>
            <p:cNvPicPr>
              <a:picLocks noChangeAspect="1"/>
            </p:cNvPicPr>
            <p:nvPr userDrawn="1"/>
          </p:nvPicPr>
          <p:blipFill rotWithShape="1">
            <a:blip r:embed="rId3" cstate="print">
              <a:alphaModFix amt="51000"/>
              <a:extLst>
                <a:ext uri="{28A0092B-C50C-407E-A947-70E740481C1C}">
                  <a14:useLocalDpi xmlns:a14="http://schemas.microsoft.com/office/drawing/2010/main" val="0"/>
                </a:ext>
              </a:extLst>
            </a:blip>
            <a:srcRect/>
            <a:stretch/>
          </p:blipFill>
          <p:spPr>
            <a:xfrm flipV="1">
              <a:off x="1821666" y="364301"/>
              <a:ext cx="4572000" cy="3800593"/>
            </a:xfrm>
            <a:prstGeom prst="rect">
              <a:avLst/>
            </a:prstGeom>
            <a:solidFill>
              <a:schemeClr val="bg1"/>
            </a:solidFill>
          </p:spPr>
        </p:pic>
        <p:sp>
          <p:nvSpPr>
            <p:cNvPr id="17" name="Oval 16"/>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Subtitle 2"/>
          <p:cNvSpPr>
            <a:spLocks noGrp="1"/>
          </p:cNvSpPr>
          <p:nvPr>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r="24615"/>
          <a:stretch/>
        </p:blipFill>
        <p:spPr>
          <a:xfrm>
            <a:off x="7761104" y="0"/>
            <a:ext cx="1382896" cy="1234080"/>
          </a:xfrm>
          <a:prstGeom prst="rect">
            <a:avLst/>
          </a:prstGeom>
        </p:spPr>
      </p:pic>
      <p:sp>
        <p:nvSpPr>
          <p:cNvPr id="22" name="Text Placeholder 8"/>
          <p:cNvSpPr txBox="1">
            <a:spLocks/>
          </p:cNvSpPr>
          <p:nvPr/>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 : Support for Distributed</a:t>
            </a:r>
            <a:r>
              <a:rPr lang="en-US" b="0" cap="none" spc="0" baseline="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 Computing</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11"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170797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D2A20-2BDA-4DB0-9F72-7366E38573CB}" type="slidenum">
              <a:rPr lang="en-US" smtClean="0"/>
              <a:t>‹#›</a:t>
            </a:fld>
            <a:endParaRPr lang="en-US"/>
          </a:p>
        </p:txBody>
      </p:sp>
      <p:sp>
        <p:nvSpPr>
          <p:cNvPr id="7"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8"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2277322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D2A20-2BDA-4DB0-9F72-7366E38573CB}" type="slidenum">
              <a:rPr lang="en-US" smtClean="0"/>
              <a:t>‹#›</a:t>
            </a:fld>
            <a:endParaRPr lang="en-US"/>
          </a:p>
        </p:txBody>
      </p:sp>
      <p:sp>
        <p:nvSpPr>
          <p:cNvPr id="7"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8"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2811615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AB216D-A250-4A18-8B9E-CFE8FA7E535A}" type="datetimeFigureOut">
              <a:rPr lang="en-US" smtClean="0"/>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D2A20-2BDA-4DB0-9F72-7366E38573CB}" type="slidenum">
              <a:rPr lang="en-US" smtClean="0"/>
              <a:t>‹#›</a:t>
            </a:fld>
            <a:endParaRPr lang="en-US"/>
          </a:p>
        </p:txBody>
      </p:sp>
    </p:spTree>
    <p:extLst>
      <p:ext uri="{BB962C8B-B14F-4D97-AF65-F5344CB8AC3E}">
        <p14:creationId xmlns:p14="http://schemas.microsoft.com/office/powerpoint/2010/main" val="3330981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12/9/2015</a:t>
            </a:fld>
            <a:endParaRPr lang="en-US" dirty="0">
              <a:solidFill>
                <a:srgbClr val="0055A0">
                  <a:tint val="75000"/>
                </a:srgbClr>
              </a:solidFill>
              <a:latin typeface="Aria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1965631" y="6345964"/>
            <a:ext cx="4228692" cy="365125"/>
          </a:xfrm>
        </p:spPr>
        <p:txBody>
          <a:bodyPr/>
          <a:lstStyle/>
          <a:p>
            <a:endParaRPr lang="en-US"/>
          </a:p>
        </p:txBody>
      </p:sp>
      <p:sp>
        <p:nvSpPr>
          <p:cNvPr id="6" name="Slide Number Placeholder 5"/>
          <p:cNvSpPr>
            <a:spLocks noGrp="1"/>
          </p:cNvSpPr>
          <p:nvPr>
            <p:ph type="sldNum" sz="quarter" idx="12"/>
          </p:nvPr>
        </p:nvSpPr>
        <p:spPr>
          <a:xfrm>
            <a:off x="7923160" y="6337536"/>
            <a:ext cx="763639" cy="365125"/>
          </a:xfrm>
        </p:spPr>
        <p:txBody>
          <a:bodyPr/>
          <a:lstStyle/>
          <a:p>
            <a:fld id="{C6ED2A20-2BDA-4DB0-9F72-7366E38573CB}" type="slidenum">
              <a:rPr lang="en-US" smtClean="0"/>
              <a:t>‹#›</a:t>
            </a:fld>
            <a:endParaRPr lang="en-US"/>
          </a:p>
        </p:txBody>
      </p:sp>
      <p:sp>
        <p:nvSpPr>
          <p:cNvPr id="18"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8"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1087729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12/9/2015</a:t>
            </a:fld>
            <a:endParaRPr lang="en-US" dirty="0">
              <a:solidFill>
                <a:srgbClr val="0055A0">
                  <a:tint val="75000"/>
                </a:srgbClr>
              </a:solidFill>
              <a:latin typeface="Arial"/>
            </a:endParaRP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12/9/2015</a:t>
            </a:fld>
            <a:endParaRPr lang="en-US" dirty="0">
              <a:solidFill>
                <a:srgbClr val="0055A0">
                  <a:tint val="75000"/>
                </a:srgbClr>
              </a:solidFill>
              <a:latin typeface="Aria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12/9/2015</a:t>
            </a:fld>
            <a:endParaRPr lang="en-US" dirty="0">
              <a:solidFill>
                <a:srgbClr val="0055A0">
                  <a:tint val="75000"/>
                </a:srgbClr>
              </a:solidFill>
              <a:latin typeface="Arial"/>
            </a:endParaRPr>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12/9/2015</a:t>
            </a:fld>
            <a:endParaRPr lang="en-US" dirty="0">
              <a:solidFill>
                <a:srgbClr val="0055A0">
                  <a:tint val="75000"/>
                </a:srgbClr>
              </a:solidFill>
              <a:latin typeface="Aria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12/9/2015</a:t>
            </a:fld>
            <a:endParaRPr lang="en-US" dirty="0">
              <a:solidFill>
                <a:srgbClr val="0055A0">
                  <a:tint val="75000"/>
                </a:srgbClr>
              </a:solidFill>
              <a:latin typeface="Aria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solidFill>
                  <a:srgbClr val="0055A0">
                    <a:tint val="75000"/>
                  </a:srgbClr>
                </a:solidFill>
                <a:latin typeface="Arial"/>
              </a:rPr>
              <a:pPr/>
              <a:t>12/9/2015</a:t>
            </a:fld>
            <a:endParaRPr lang="en-US" dirty="0">
              <a:solidFill>
                <a:srgbClr val="0055A0">
                  <a:tint val="75000"/>
                </a:srgbClr>
              </a:solidFill>
              <a:latin typeface="Arial"/>
            </a:endParaRP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dirty="0">
              <a:solidFill>
                <a:srgbClr val="0055A0">
                  <a:tint val="75000"/>
                </a:srgbClr>
              </a:solidFill>
              <a:latin typeface="Arial"/>
            </a:endParaRPr>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2"/>
            <a:ext cx="1439606" cy="365125"/>
          </a:xfrm>
        </p:spPr>
        <p:txBody>
          <a:bodyPr/>
          <a:lstStyle/>
          <a:p>
            <a:r>
              <a:rPr lang="en-US" smtClean="0"/>
              <a:t>17/08/2015</a:t>
            </a:r>
            <a:endParaRPr lang="en-US" dirty="0"/>
          </a:p>
        </p:txBody>
      </p:sp>
      <p:sp>
        <p:nvSpPr>
          <p:cNvPr id="5" name="Footer Placeholder 4"/>
          <p:cNvSpPr>
            <a:spLocks noGrp="1"/>
          </p:cNvSpPr>
          <p:nvPr>
            <p:ph type="ftr" sz="quarter" idx="11"/>
          </p:nvPr>
        </p:nvSpPr>
        <p:spPr>
          <a:xfrm>
            <a:off x="1965631" y="6345964"/>
            <a:ext cx="4228692" cy="365125"/>
          </a:xfrm>
        </p:spPr>
        <p:txBody>
          <a:bodyPr/>
          <a:lstStyle/>
          <a:p>
            <a:r>
              <a:rPr lang="en-US" smtClean="0"/>
              <a:t>Bamboo to Jenkins migration</a:t>
            </a:r>
            <a:endParaRPr lang="en-US" dirty="0"/>
          </a:p>
        </p:txBody>
      </p:sp>
      <p:sp>
        <p:nvSpPr>
          <p:cNvPr id="6" name="Slide Number Placeholder 5"/>
          <p:cNvSpPr>
            <a:spLocks noGrp="1"/>
          </p:cNvSpPr>
          <p:nvPr>
            <p:ph type="sldNum" sz="quarter" idx="12"/>
          </p:nvPr>
        </p:nvSpPr>
        <p:spPr>
          <a:xfrm>
            <a:off x="7923162" y="6337536"/>
            <a:ext cx="763639" cy="365125"/>
          </a:xfrm>
        </p:spPr>
        <p:txBody>
          <a:bodyPr/>
          <a:lstStyle/>
          <a:p>
            <a:fld id="{1EF85638-2995-764F-975A-3D74C15A7C7B}" type="slidenum">
              <a:rPr lang="en-US" smtClean="0"/>
              <a:t>‹#›</a:t>
            </a:fld>
            <a:endParaRPr lang="en-US"/>
          </a:p>
        </p:txBody>
      </p:sp>
      <p:sp>
        <p:nvSpPr>
          <p:cNvPr id="18" name="Text Placeholder 8"/>
          <p:cNvSpPr txBox="1">
            <a:spLocks/>
          </p:cNvSpPr>
          <p:nvPr userDrawn="1"/>
        </p:nvSpPr>
        <p:spPr>
          <a:xfrm>
            <a:off x="776750" y="6337093"/>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72038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p:nvPicPr>
        <p:blipFill>
          <a:blip r:embed="rId2" cstate="print"/>
          <a:srcRect/>
          <a:stretch>
            <a:fillRect/>
          </a:stretch>
        </p:blipFill>
        <p:spPr>
          <a:xfrm>
            <a:off x="7467600" y="4343400"/>
            <a:ext cx="1676400" cy="914400"/>
          </a:xfrm>
          <a:prstGeom prst="rect">
            <a:avLst/>
          </a:prstGeom>
        </p:spPr>
      </p:pic>
      <p:pic>
        <p:nvPicPr>
          <p:cNvPr id="9" name="Picture 8" descr="accelerator.jpg"/>
          <p:cNvPicPr>
            <a:picLocks noChangeAspect="1"/>
          </p:cNvPicPr>
          <p:nvPr/>
        </p:nvPicPr>
        <p:blipFill>
          <a:blip r:embed="rId3" cstate="print"/>
          <a:srcRect/>
          <a:stretch>
            <a:fillRect/>
          </a:stretch>
        </p:blipFill>
        <p:spPr>
          <a:xfrm>
            <a:off x="1447800" y="4343400"/>
            <a:ext cx="1524000" cy="914400"/>
          </a:xfrm>
          <a:prstGeom prst="rect">
            <a:avLst/>
          </a:prstGeom>
        </p:spPr>
      </p:pic>
      <p:sp>
        <p:nvSpPr>
          <p:cNvPr id="2" name="Title 1"/>
          <p:cNvSpPr>
            <a:spLocks noGrp="1"/>
          </p:cNvSpPr>
          <p:nvPr>
            <p:ph type="ctrTitle"/>
          </p:nvPr>
        </p:nvSpPr>
        <p:spPr>
          <a:xfrm>
            <a:off x="731520" y="1066800"/>
            <a:ext cx="6659880" cy="1470025"/>
          </a:xfrm>
        </p:spPr>
        <p:txBody>
          <a:bodyPr>
            <a:noAutofit/>
          </a:bodyPr>
          <a:lstStyle>
            <a:lvl1pPr algn="l">
              <a:defRPr sz="4000" baseline="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45284" y="2590800"/>
            <a:ext cx="4122116" cy="609600"/>
          </a:xfrm>
        </p:spPr>
        <p:txBody>
          <a:bodyPr>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8" name="Picture 7" descr="HiggsInCMS.jpg"/>
          <p:cNvPicPr>
            <a:picLocks noChangeAspect="1"/>
          </p:cNvPicPr>
          <p:nvPr/>
        </p:nvPicPr>
        <p:blipFill>
          <a:blip r:embed="rId4" cstate="print"/>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p:nvPicPr>
        <p:blipFill>
          <a:blip r:embed="rId5" cstate="print"/>
          <a:srcRect/>
          <a:stretch>
            <a:fillRect/>
          </a:stretch>
        </p:blipFill>
        <p:spPr>
          <a:xfrm>
            <a:off x="2920595" y="3773425"/>
            <a:ext cx="1463040" cy="1627890"/>
          </a:xfrm>
          <a:prstGeom prst="rect">
            <a:avLst/>
          </a:prstGeom>
        </p:spPr>
      </p:pic>
      <p:pic>
        <p:nvPicPr>
          <p:cNvPr id="11" name="Picture 10" descr="0804041_30.tif"/>
          <p:cNvPicPr>
            <a:picLocks noChangeAspect="1"/>
          </p:cNvPicPr>
          <p:nvPr/>
        </p:nvPicPr>
        <p:blipFill>
          <a:blip r:embed="rId6" cstate="print"/>
          <a:srcRect/>
          <a:stretch>
            <a:fillRect/>
          </a:stretch>
        </p:blipFill>
        <p:spPr>
          <a:xfrm>
            <a:off x="4556760" y="4343400"/>
            <a:ext cx="1463040" cy="914400"/>
          </a:xfrm>
          <a:prstGeom prst="rect">
            <a:avLst/>
          </a:prstGeom>
        </p:spPr>
      </p:pic>
      <p:pic>
        <p:nvPicPr>
          <p:cNvPr id="12" name="Picture 11" descr="blueinstall.jpg"/>
          <p:cNvPicPr>
            <a:picLocks noChangeAspect="1"/>
          </p:cNvPicPr>
          <p:nvPr/>
        </p:nvPicPr>
        <p:blipFill>
          <a:blip r:embed="rId7" cstate="print"/>
          <a:srcRect/>
          <a:stretch>
            <a:fillRect/>
          </a:stretch>
        </p:blipFill>
        <p:spPr>
          <a:xfrm>
            <a:off x="6019800" y="4343400"/>
            <a:ext cx="1463040" cy="914400"/>
          </a:xfrm>
          <a:prstGeom prst="rect">
            <a:avLst/>
          </a:prstGeom>
        </p:spPr>
      </p:pic>
      <p:grpSp>
        <p:nvGrpSpPr>
          <p:cNvPr id="20" name="Group 19"/>
          <p:cNvGrpSpPr/>
          <p:nvPr/>
        </p:nvGrpSpPr>
        <p:grpSpPr>
          <a:xfrm>
            <a:off x="76200" y="6270345"/>
            <a:ext cx="2057400" cy="548640"/>
            <a:chOff x="76200" y="6270345"/>
            <a:chExt cx="2057400" cy="548640"/>
          </a:xfrm>
        </p:grpSpPr>
        <p:pic>
          <p:nvPicPr>
            <p:cNvPr id="17" name="Picture 16" descr="WLCG-TextOnly_black.jpg"/>
            <p:cNvPicPr>
              <a:picLocks noChangeAspect="1"/>
            </p:cNvPicPr>
            <p:nvPr userDrawn="1"/>
          </p:nvPicPr>
          <p:blipFill>
            <a:blip r:embed="rId8"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print"/>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p:nvPr>
        </p:nvSpPr>
        <p:spPr>
          <a:xfrm>
            <a:off x="1752600" y="3200400"/>
            <a:ext cx="4998720" cy="533400"/>
          </a:xfrm>
        </p:spPr>
        <p:txBody>
          <a:bodyPr>
            <a:normAutofit/>
          </a:bodyPr>
          <a:lstStyle>
            <a:lvl1pPr>
              <a:buNone/>
              <a:defRPr sz="2400" baseline="0">
                <a:solidFill>
                  <a:schemeClr val="bg1">
                    <a:lumMod val="50000"/>
                  </a:schemeClr>
                </a:solidFill>
              </a:defRPr>
            </a:lvl1pPr>
            <a:lvl5pPr>
              <a:buNone/>
              <a:defRPr>
                <a:solidFill>
                  <a:schemeClr val="bg1">
                    <a:lumMod val="50000"/>
                  </a:schemeClr>
                </a:solidFill>
              </a:defRPr>
            </a:lvl5pPr>
          </a:lstStyle>
          <a:p>
            <a:pPr lvl="0"/>
            <a:r>
              <a:rPr lang="en-US" smtClean="0"/>
              <a:t>Click to edit Master text styles</a:t>
            </a:r>
          </a:p>
        </p:txBody>
      </p:sp>
      <p:pic>
        <p:nvPicPr>
          <p:cNvPr id="19" name="Picture 18" descr="CERN_logo_400x400.gif"/>
          <p:cNvPicPr>
            <a:picLocks noChangeAspect="1"/>
          </p:cNvPicPr>
          <p:nvPr/>
        </p:nvPicPr>
        <p:blipFill>
          <a:blip r:embed="rId10" cstate="print"/>
          <a:stretch>
            <a:fillRect/>
          </a:stretch>
        </p:blipFill>
        <p:spPr>
          <a:xfrm>
            <a:off x="8610600" y="6324600"/>
            <a:ext cx="457200" cy="457200"/>
          </a:xfrm>
          <a:prstGeom prst="rect">
            <a:avLst/>
          </a:prstGeom>
        </p:spPr>
      </p:pic>
      <p:sp>
        <p:nvSpPr>
          <p:cNvPr id="23" name="Date Placeholder 22"/>
          <p:cNvSpPr>
            <a:spLocks noGrp="1"/>
          </p:cNvSpPr>
          <p:nvPr>
            <p:ph type="dt" sz="half" idx="16"/>
          </p:nvPr>
        </p:nvSpPr>
        <p:spPr/>
        <p:txBody>
          <a:bodyPr/>
          <a:lstStyle/>
          <a:p>
            <a:fld id="{A0AB216D-A250-4A18-8B9E-CFE8FA7E535A}" type="datetimeFigureOut">
              <a:rPr lang="en-US" smtClean="0"/>
              <a:t>12/6/2015</a:t>
            </a:fld>
            <a:endParaRPr lang="en-US"/>
          </a:p>
        </p:txBody>
      </p:sp>
      <p:sp>
        <p:nvSpPr>
          <p:cNvPr id="25" name="Slide Number Placeholder 24"/>
          <p:cNvSpPr>
            <a:spLocks noGrp="1"/>
          </p:cNvSpPr>
          <p:nvPr>
            <p:ph type="sldNum" sz="quarter" idx="17"/>
          </p:nvPr>
        </p:nvSpPr>
        <p:spPr/>
        <p:txBody>
          <a:bodyPr/>
          <a:lstStyle/>
          <a:p>
            <a:fld id="{C6ED2A20-2BDA-4DB0-9F72-7366E38573CB}" type="slidenum">
              <a:rPr lang="en-US" smtClean="0"/>
              <a:t>‹#›</a:t>
            </a:fld>
            <a:endParaRPr lang="en-US"/>
          </a:p>
        </p:txBody>
      </p:sp>
      <p:sp>
        <p:nvSpPr>
          <p:cNvPr id="26" name="Footer Placeholder 25"/>
          <p:cNvSpPr>
            <a:spLocks noGrp="1"/>
          </p:cNvSpPr>
          <p:nvPr>
            <p:ph type="ftr" sz="quarter" idx="18"/>
          </p:nvPr>
        </p:nvSpPr>
        <p:spPr/>
        <p:txBody>
          <a:bodyPr/>
          <a:lstStyle>
            <a:lvl1pPr>
              <a:defRPr/>
            </a:lvl1pPr>
          </a:lstStyle>
          <a:p>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endParaRPr lang="en-US"/>
          </a:p>
        </p:txBody>
      </p:sp>
      <p:sp>
        <p:nvSpPr>
          <p:cNvPr id="7" name="Slide Number Placeholder 6"/>
          <p:cNvSpPr>
            <a:spLocks noGrp="1"/>
          </p:cNvSpPr>
          <p:nvPr>
            <p:ph type="sldNum" sz="quarter" idx="12"/>
          </p:nvPr>
        </p:nvSpPr>
        <p:spPr>
          <a:xfrm>
            <a:off x="6781800" y="6356350"/>
            <a:ext cx="2133600" cy="365125"/>
          </a:xfrm>
        </p:spPr>
        <p:txBody>
          <a:bodyPr/>
          <a:lstStyle/>
          <a:p>
            <a:fld id="{C6ED2A20-2BDA-4DB0-9F72-7366E38573CB}" type="slidenum">
              <a:rPr lang="en-US" smtClean="0"/>
              <a:t>‹#›</a:t>
            </a:fld>
            <a:endParaRPr lang="en-US"/>
          </a:p>
        </p:txBody>
      </p:sp>
      <p:sp>
        <p:nvSpPr>
          <p:cNvPr id="8" name="Rectangle 7"/>
          <p:cNvSpPr/>
          <p:nvPr/>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WLCG-TextOnly_black.jpg"/>
          <p:cNvPicPr>
            <a:picLocks noChangeAspect="1"/>
          </p:cNvPicPr>
          <p:nvPr/>
        </p:nvPicPr>
        <p:blipFill>
          <a:blip r:embed="rId2" cstate="print">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0" name="Picture 9" descr="WLCG-logo.jpg"/>
          <p:cNvPicPr>
            <a:picLocks noChangeAspect="1"/>
          </p:cNvPicPr>
          <p:nvPr/>
        </p:nvPicPr>
        <p:blipFill>
          <a:blip r:embed="rId3" cstate="print"/>
          <a:stretch>
            <a:fillRect/>
          </a:stretch>
        </p:blipFill>
        <p:spPr>
          <a:xfrm>
            <a:off x="76200" y="6324600"/>
            <a:ext cx="457200" cy="457200"/>
          </a:xfrm>
          <a:prstGeom prst="rect">
            <a:avLst/>
          </a:prstGeom>
        </p:spPr>
      </p:pic>
      <p:pic>
        <p:nvPicPr>
          <p:cNvPr id="13" name="Picture 12" descr="01 nyte - globe encounters.tif"/>
          <p:cNvPicPr>
            <a:picLocks noChangeAspect="1"/>
          </p:cNvPicPr>
          <p:nvPr/>
        </p:nvPicPr>
        <p:blipFill>
          <a:blip r:embed="rId4" cstate="print">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p:nvPicPr>
        <p:blipFill>
          <a:blip r:embed="rId5" cstate="print"/>
          <a:srcRect/>
          <a:stretch>
            <a:fillRect/>
          </a:stretch>
        </p:blipFill>
        <p:spPr>
          <a:xfrm>
            <a:off x="0" y="0"/>
            <a:ext cx="609600" cy="762000"/>
          </a:xfrm>
          <a:prstGeom prst="rect">
            <a:avLst/>
          </a:prstGeom>
        </p:spPr>
      </p:pic>
      <p:pic>
        <p:nvPicPr>
          <p:cNvPr id="15" name="Picture 14" descr="0804041_30.tif"/>
          <p:cNvPicPr>
            <a:picLocks noChangeAspect="1"/>
          </p:cNvPicPr>
          <p:nvPr/>
        </p:nvPicPr>
        <p:blipFill>
          <a:blip r:embed="rId6" cstate="print"/>
          <a:srcRect/>
          <a:stretch>
            <a:fillRect/>
          </a:stretch>
        </p:blipFill>
        <p:spPr>
          <a:xfrm>
            <a:off x="0" y="1371600"/>
            <a:ext cx="609600" cy="685800"/>
          </a:xfrm>
          <a:prstGeom prst="rect">
            <a:avLst/>
          </a:prstGeom>
        </p:spPr>
      </p:pic>
      <p:pic>
        <p:nvPicPr>
          <p:cNvPr id="16" name="Picture 15" descr="blueinstall.jpg"/>
          <p:cNvPicPr>
            <a:picLocks noChangeAspect="1"/>
          </p:cNvPicPr>
          <p:nvPr/>
        </p:nvPicPr>
        <p:blipFill>
          <a:blip r:embed="rId7" cstate="print"/>
          <a:srcRect/>
          <a:stretch>
            <a:fillRect/>
          </a:stretch>
        </p:blipFill>
        <p:spPr>
          <a:xfrm>
            <a:off x="0" y="762000"/>
            <a:ext cx="609600" cy="609600"/>
          </a:xfrm>
          <a:prstGeom prst="rect">
            <a:avLst/>
          </a:prstGeom>
        </p:spPr>
      </p:pic>
      <p:sp>
        <p:nvSpPr>
          <p:cNvPr id="18" name="Rectangle 17"/>
          <p:cNvSpPr/>
          <p:nvPr/>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
        <p:nvSpPr>
          <p:cNvPr id="17" name="Date Placeholder 22"/>
          <p:cNvSpPr>
            <a:spLocks noGrp="1"/>
          </p:cNvSpPr>
          <p:nvPr>
            <p:ph type="dt" sz="half" idx="16"/>
          </p:nvPr>
        </p:nvSpPr>
        <p:spPr>
          <a:xfrm>
            <a:off x="685800" y="6356350"/>
            <a:ext cx="1905000" cy="365125"/>
          </a:xfrm>
        </p:spPr>
        <p:txBody>
          <a:bodyPr/>
          <a:lstStyle/>
          <a:p>
            <a:fld id="{A0AB216D-A250-4A18-8B9E-CFE8FA7E535A}" type="datetimeFigureOut">
              <a:rPr lang="en-US" smtClean="0"/>
              <a:t>12/6/2015</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8" name="Group 7"/>
          <p:cNvGrpSpPr/>
          <p:nvPr/>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cstate="print">
              <a:alphaModFix amt="51000"/>
              <a:extLst>
                <a:ext uri="{28A0092B-C50C-407E-A947-70E740481C1C}">
                  <a14:useLocalDpi xmlns:a14="http://schemas.microsoft.com/office/drawing/2010/main"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D2A20-2BDA-4DB0-9F72-7366E38573CB}" type="slidenum">
              <a:rPr lang="en-US" smtClean="0"/>
              <a:t>‹#›</a:t>
            </a:fld>
            <a:endParaRPr lang="en-US"/>
          </a:p>
        </p:txBody>
      </p:sp>
      <p:pic>
        <p:nvPicPr>
          <p:cNvPr id="7" name="Picture 6"/>
          <p:cNvPicPr>
            <a:picLocks noChangeAspect="1"/>
          </p:cNvPicPr>
          <p:nvPr/>
        </p:nvPicPr>
        <p:blipFill rotWithShape="1">
          <a:blip r:embed="rId3" cstate="print">
            <a:alphaModFix amt="50000"/>
            <a:extLst>
              <a:ext uri="{28A0092B-C50C-407E-A947-70E740481C1C}">
                <a14:useLocalDpi xmlns:a14="http://schemas.microsoft.com/office/drawing/2010/main" val="0"/>
              </a:ext>
            </a:extLst>
          </a:blip>
          <a:srcRect l="2513"/>
          <a:stretch/>
        </p:blipFill>
        <p:spPr>
          <a:xfrm>
            <a:off x="-1" y="545630"/>
            <a:ext cx="1825039" cy="2521185"/>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24615"/>
          <a:stretch/>
        </p:blipFill>
        <p:spPr>
          <a:xfrm>
            <a:off x="7761104" y="0"/>
            <a:ext cx="1382896" cy="1234080"/>
          </a:xfrm>
          <a:prstGeom prst="rect">
            <a:avLst/>
          </a:prstGeom>
        </p:spPr>
      </p:pic>
      <p:sp>
        <p:nvSpPr>
          <p:cNvPr id="12"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13"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10070969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40386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76800" y="914400"/>
            <a:ext cx="40386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smtClean="0"/>
              <a:t>Click to edit Master text styles</a:t>
            </a:r>
          </a:p>
          <a:p>
            <a:pPr marL="342900" lvl="1" indent="-342900" algn="l" defTabSz="914400" rtl="0" eaLnBrk="1" latinLnBrk="0" hangingPunct="1">
              <a:spcBef>
                <a:spcPct val="20000"/>
              </a:spcBef>
              <a:buFont typeface="Arial" pitchFamily="34" charset="0"/>
              <a:buChar char="•"/>
            </a:pPr>
            <a:r>
              <a:rPr lang="en-US" smtClean="0"/>
              <a:t>Second level</a:t>
            </a:r>
          </a:p>
          <a:p>
            <a:pPr marL="342900" lvl="2" indent="-342900" algn="l" defTabSz="914400" rtl="0" eaLnBrk="1" latinLnBrk="0" hangingPunct="1">
              <a:spcBef>
                <a:spcPct val="20000"/>
              </a:spcBef>
              <a:buFont typeface="Arial" pitchFamily="34" charset="0"/>
              <a:buChar char="•"/>
            </a:pPr>
            <a:r>
              <a:rPr lang="en-US" smtClean="0"/>
              <a:t>Third level</a:t>
            </a:r>
          </a:p>
          <a:p>
            <a:pPr marL="342900" lvl="3" indent="-342900" algn="l" defTabSz="914400" rtl="0" eaLnBrk="1" latinLnBrk="0" hangingPunct="1">
              <a:spcBef>
                <a:spcPct val="20000"/>
              </a:spcBef>
              <a:buFont typeface="Arial" pitchFamily="34" charset="0"/>
              <a:buChar char="•"/>
            </a:pPr>
            <a:r>
              <a:rPr lang="en-US" smtClean="0"/>
              <a:t>Fourth level</a:t>
            </a:r>
          </a:p>
          <a:p>
            <a:pPr marL="342900" lvl="4" indent="-342900" algn="l" defTabSz="914400" rtl="0" eaLnBrk="1" latinLnBrk="0" hangingPunct="1">
              <a:spcBef>
                <a:spcPct val="20000"/>
              </a:spcBef>
              <a:buFont typeface="Arial" pitchFamily="34" charset="0"/>
              <a:buChar char="•"/>
            </a:pPr>
            <a:r>
              <a:rPr lang="en-US"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endParaRPr lang="en-US"/>
          </a:p>
        </p:txBody>
      </p:sp>
      <p:sp>
        <p:nvSpPr>
          <p:cNvPr id="7" name="Slide Number Placeholder 6"/>
          <p:cNvSpPr>
            <a:spLocks noGrp="1"/>
          </p:cNvSpPr>
          <p:nvPr>
            <p:ph type="sldNum" sz="quarter" idx="12"/>
          </p:nvPr>
        </p:nvSpPr>
        <p:spPr>
          <a:xfrm>
            <a:off x="6781800" y="6356350"/>
            <a:ext cx="2133600" cy="365125"/>
          </a:xfrm>
        </p:spPr>
        <p:txBody>
          <a:bodyPr/>
          <a:lstStyle/>
          <a:p>
            <a:fld id="{C6ED2A20-2BDA-4DB0-9F72-7366E38573CB}" type="slidenum">
              <a:rPr lang="en-US" smtClean="0"/>
              <a:t>‹#›</a:t>
            </a:fld>
            <a:endParaRPr lang="en-US"/>
          </a:p>
        </p:txBody>
      </p:sp>
      <p:sp>
        <p:nvSpPr>
          <p:cNvPr id="8" name="Rectangle 7"/>
          <p:cNvSpPr/>
          <p:nvPr/>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WLCG-TextOnly_black.jpg"/>
          <p:cNvPicPr>
            <a:picLocks noChangeAspect="1"/>
          </p:cNvPicPr>
          <p:nvPr/>
        </p:nvPicPr>
        <p:blipFill>
          <a:blip r:embed="rId2" cstate="print">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0" name="Picture 9" descr="WLCG-logo.jpg"/>
          <p:cNvPicPr>
            <a:picLocks noChangeAspect="1"/>
          </p:cNvPicPr>
          <p:nvPr/>
        </p:nvPicPr>
        <p:blipFill>
          <a:blip r:embed="rId3" cstate="print"/>
          <a:stretch>
            <a:fillRect/>
          </a:stretch>
        </p:blipFill>
        <p:spPr>
          <a:xfrm>
            <a:off x="76200" y="6324600"/>
            <a:ext cx="457200" cy="457200"/>
          </a:xfrm>
          <a:prstGeom prst="rect">
            <a:avLst/>
          </a:prstGeom>
        </p:spPr>
      </p:pic>
      <p:pic>
        <p:nvPicPr>
          <p:cNvPr id="13" name="Picture 12" descr="01 nyte - globe encounters.tif"/>
          <p:cNvPicPr>
            <a:picLocks noChangeAspect="1"/>
          </p:cNvPicPr>
          <p:nvPr/>
        </p:nvPicPr>
        <p:blipFill>
          <a:blip r:embed="rId4" cstate="print">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p:nvPicPr>
        <p:blipFill>
          <a:blip r:embed="rId5" cstate="print"/>
          <a:srcRect/>
          <a:stretch>
            <a:fillRect/>
          </a:stretch>
        </p:blipFill>
        <p:spPr>
          <a:xfrm>
            <a:off x="0" y="0"/>
            <a:ext cx="609600" cy="762000"/>
          </a:xfrm>
          <a:prstGeom prst="rect">
            <a:avLst/>
          </a:prstGeom>
        </p:spPr>
      </p:pic>
      <p:pic>
        <p:nvPicPr>
          <p:cNvPr id="15" name="Picture 14" descr="0804041_30.tif"/>
          <p:cNvPicPr>
            <a:picLocks noChangeAspect="1"/>
          </p:cNvPicPr>
          <p:nvPr/>
        </p:nvPicPr>
        <p:blipFill>
          <a:blip r:embed="rId6" cstate="print"/>
          <a:srcRect/>
          <a:stretch>
            <a:fillRect/>
          </a:stretch>
        </p:blipFill>
        <p:spPr>
          <a:xfrm>
            <a:off x="0" y="1371600"/>
            <a:ext cx="609600" cy="685800"/>
          </a:xfrm>
          <a:prstGeom prst="rect">
            <a:avLst/>
          </a:prstGeom>
        </p:spPr>
      </p:pic>
      <p:pic>
        <p:nvPicPr>
          <p:cNvPr id="16" name="Picture 15" descr="blueinstall.jpg"/>
          <p:cNvPicPr>
            <a:picLocks noChangeAspect="1"/>
          </p:cNvPicPr>
          <p:nvPr/>
        </p:nvPicPr>
        <p:blipFill>
          <a:blip r:embed="rId7" cstate="print"/>
          <a:srcRect/>
          <a:stretch>
            <a:fillRect/>
          </a:stretch>
        </p:blipFill>
        <p:spPr>
          <a:xfrm>
            <a:off x="0" y="762000"/>
            <a:ext cx="609600" cy="609600"/>
          </a:xfrm>
          <a:prstGeom prst="rect">
            <a:avLst/>
          </a:prstGeom>
        </p:spPr>
      </p:pic>
      <p:sp>
        <p:nvSpPr>
          <p:cNvPr id="18" name="Rectangle 17"/>
          <p:cNvSpPr/>
          <p:nvPr/>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
        <p:nvSpPr>
          <p:cNvPr id="17" name="Date Placeholder 22"/>
          <p:cNvSpPr>
            <a:spLocks noGrp="1"/>
          </p:cNvSpPr>
          <p:nvPr>
            <p:ph type="dt" sz="half" idx="16"/>
          </p:nvPr>
        </p:nvSpPr>
        <p:spPr>
          <a:xfrm>
            <a:off x="685800" y="6356350"/>
            <a:ext cx="1905000" cy="365125"/>
          </a:xfrm>
        </p:spPr>
        <p:txBody>
          <a:bodyPr/>
          <a:lstStyle/>
          <a:p>
            <a:fld id="{A0AB216D-A250-4A18-8B9E-CFE8FA7E535A}" type="datetimeFigureOut">
              <a:rPr lang="en-US" smtClean="0"/>
              <a:t>12/6/2015</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9144000" cy="990600"/>
          </a:xfrm>
          <a:prstGeom prst="rect">
            <a:avLst/>
          </a:prstGeom>
          <a:blipFill dpi="0" rotWithShape="1">
            <a:blip r:embed="rId2" cstate="print">
              <a:alphaModFix amt="2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0" y="624840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200" y="-76200"/>
            <a:ext cx="8229600" cy="1143000"/>
          </a:xfrm>
        </p:spPr>
        <p:txBody>
          <a:bodyPr/>
          <a:lstStyle>
            <a:lvl1pPr>
              <a:defRPr b="1">
                <a:solidFill>
                  <a:schemeClr val="tx1"/>
                </a:solidFill>
                <a:latin typeface="Candara"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219200"/>
            <a:ext cx="8229600" cy="4906963"/>
          </a:xfrm>
          <a:ln>
            <a:noFill/>
          </a:ln>
        </p:spPr>
        <p:txBody>
          <a:bodyPr/>
          <a:lstStyle>
            <a:lvl1pPr>
              <a:defRPr>
                <a:solidFill>
                  <a:srgbClr val="003399"/>
                </a:solidFill>
              </a:defRPr>
            </a:lvl1pPr>
            <a:lvl2pPr>
              <a:defRPr>
                <a:solidFill>
                  <a:schemeClr val="accent5">
                    <a:lumMod val="75000"/>
                  </a:schemeClr>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endParaRPr lang="en-US"/>
          </a:p>
        </p:txBody>
      </p:sp>
      <p:grpSp>
        <p:nvGrpSpPr>
          <p:cNvPr id="7" name="Group 6"/>
          <p:cNvGrpSpPr/>
          <p:nvPr/>
        </p:nvGrpSpPr>
        <p:grpSpPr>
          <a:xfrm>
            <a:off x="76200" y="6270345"/>
            <a:ext cx="2057400" cy="548640"/>
            <a:chOff x="76200" y="6270345"/>
            <a:chExt cx="2057400" cy="548640"/>
          </a:xfrm>
        </p:grpSpPr>
        <p:pic>
          <p:nvPicPr>
            <p:cNvPr id="8" name="Picture 7"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fld id="{C6ED2A20-2BDA-4DB0-9F72-7366E38573C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Title and Content">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endParaRPr lang="en-US"/>
          </a:p>
        </p:txBody>
      </p:sp>
      <p:grpSp>
        <p:nvGrpSpPr>
          <p:cNvPr id="4" name="Group 6"/>
          <p:cNvGrpSpPr/>
          <p:nvPr/>
        </p:nvGrpSpPr>
        <p:grpSpPr>
          <a:xfrm>
            <a:off x="76200" y="0"/>
            <a:ext cx="2057400" cy="548640"/>
            <a:chOff x="76200" y="6270345"/>
            <a:chExt cx="2057400" cy="548640"/>
          </a:xfrm>
        </p:grpSpPr>
        <p:pic>
          <p:nvPicPr>
            <p:cNvPr id="8" name="Picture 7" descr="WLCG-TextOnly_black.jpg"/>
            <p:cNvPicPr>
              <a:picLocks noChangeAspect="1"/>
            </p:cNvPicPr>
            <p:nvPr userDrawn="1"/>
          </p:nvPicPr>
          <p:blipFill>
            <a:blip r:embed="rId2"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3" cstate="print"/>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fld id="{C6ED2A20-2BDA-4DB0-9F72-7366E38573CB}" type="slidenum">
              <a:rPr lang="en-US" smtClean="0"/>
              <a:t>‹#›</a:t>
            </a:fld>
            <a:endParaRPr lang="en-US"/>
          </a:p>
        </p:txBody>
      </p:sp>
      <p:sp>
        <p:nvSpPr>
          <p:cNvPr id="2" name="Title 1"/>
          <p:cNvSpPr>
            <a:spLocks noGrp="1"/>
          </p:cNvSpPr>
          <p:nvPr>
            <p:ph type="title"/>
          </p:nvPr>
        </p:nvSpPr>
        <p:spPr>
          <a:xfrm>
            <a:off x="2209800" y="0"/>
            <a:ext cx="6477000" cy="609600"/>
          </a:xfrm>
        </p:spPr>
        <p:txBody>
          <a:bodyPr>
            <a:noAutofit/>
          </a:bodyPr>
          <a:lstStyle>
            <a:lvl1pPr>
              <a:defRPr sz="3600" b="1">
                <a:solidFill>
                  <a:schemeClr val="bg1"/>
                </a:solidFill>
                <a:latin typeface="Candara" pitchFamily="34" charset="0"/>
              </a:defRPr>
            </a:lvl1pPr>
          </a:lstStyle>
          <a:p>
            <a:r>
              <a:rPr lang="en-US" smtClean="0"/>
              <a:t>Click to edit Master title style</a:t>
            </a:r>
            <a:endParaRPr lang="en-US" dirty="0"/>
          </a:p>
        </p:txBody>
      </p:sp>
      <p:sp>
        <p:nvSpPr>
          <p:cNvPr id="10" name="Date Placeholder 22"/>
          <p:cNvSpPr>
            <a:spLocks noGrp="1"/>
          </p:cNvSpPr>
          <p:nvPr>
            <p:ph type="dt" sz="half" idx="16"/>
          </p:nvPr>
        </p:nvSpPr>
        <p:spPr>
          <a:xfrm>
            <a:off x="685800" y="6356350"/>
            <a:ext cx="1905000" cy="365125"/>
          </a:xfrm>
        </p:spPr>
        <p:txBody>
          <a:bodyPr/>
          <a:lstStyle/>
          <a:p>
            <a:fld id="{A0AB216D-A250-4A18-8B9E-CFE8FA7E535A}" type="datetimeFigureOut">
              <a:rPr lang="en-US" smtClean="0"/>
              <a:t>12/6/2015</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endParaRPr lang="en-US"/>
          </a:p>
        </p:txBody>
      </p:sp>
      <p:sp>
        <p:nvSpPr>
          <p:cNvPr id="7" name="Rectangle 6"/>
          <p:cNvSpPr/>
          <p:nvPr/>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6"/>
          <p:cNvGrpSpPr/>
          <p:nvPr/>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(EMEA)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C6ED2A20-2BDA-4DB0-9F72-7366E38573CB}"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endParaRPr lang="en-US"/>
          </a:p>
        </p:txBody>
      </p:sp>
      <p:sp>
        <p:nvSpPr>
          <p:cNvPr id="7" name="Rectangle 6"/>
          <p:cNvSpPr/>
          <p:nvPr/>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6"/>
          <p:cNvGrpSpPr/>
          <p:nvPr/>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(EMEA)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143000" cy="365125"/>
          </a:xfrm>
        </p:spPr>
        <p:txBody>
          <a:bodyPr/>
          <a:lstStyle/>
          <a:p>
            <a:fld id="{C6ED2A20-2BDA-4DB0-9F72-7366E38573CB}"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3247597" cy="6848856"/>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endParaRPr lang="en-US"/>
          </a:p>
        </p:txBody>
      </p:sp>
      <p:sp>
        <p:nvSpPr>
          <p:cNvPr id="7" name="Rectangle 6"/>
          <p:cNvSpPr/>
          <p:nvPr/>
        </p:nvSpPr>
        <p:spPr>
          <a:xfrm>
            <a:off x="21336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6"/>
          <p:cNvGrpSpPr/>
          <p:nvPr/>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(USA)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C6ED2A20-2BDA-4DB0-9F72-7366E38573CB}"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AB216D-A250-4A18-8B9E-CFE8FA7E535A}" type="datetimeFigureOut">
              <a:rPr lang="en-US" smtClean="0"/>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D2A20-2BDA-4DB0-9F72-7366E38573CB}" type="slidenum">
              <a:rPr lang="en-US" smtClean="0"/>
              <a:t>‹#›</a:t>
            </a:fld>
            <a:endParaRPr lang="en-US"/>
          </a:p>
        </p:txBody>
      </p:sp>
    </p:spTree>
    <p:extLst>
      <p:ext uri="{BB962C8B-B14F-4D97-AF65-F5344CB8AC3E}">
        <p14:creationId xmlns:p14="http://schemas.microsoft.com/office/powerpoint/2010/main" val="3330981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ED2A20-2BDA-4DB0-9F72-7366E38573CB}" type="slidenum">
              <a:rPr lang="en-US" smtClean="0"/>
              <a:t>‹#›</a:t>
            </a:fld>
            <a:endParaRPr lang="en-US"/>
          </a:p>
        </p:txBody>
      </p:sp>
      <p:sp>
        <p:nvSpPr>
          <p:cNvPr id="8"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9" name="Date Placeholder 3"/>
          <p:cNvSpPr>
            <a:spLocks noGrp="1"/>
          </p:cNvSpPr>
          <p:nvPr>
            <p:ph type="dt" sz="half" idx="13"/>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251706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ED2A20-2BDA-4DB0-9F72-7366E38573CB}" type="slidenum">
              <a:rPr lang="en-US" smtClean="0"/>
              <a:t>‹#›</a:t>
            </a:fld>
            <a:endParaRPr lang="en-US"/>
          </a:p>
        </p:txBody>
      </p:sp>
      <p:sp>
        <p:nvSpPr>
          <p:cNvPr id="10"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11" name="Date Placeholder 3"/>
          <p:cNvSpPr>
            <a:spLocks noGrp="1"/>
          </p:cNvSpPr>
          <p:nvPr>
            <p:ph type="dt" sz="half" idx="13"/>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1530391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ED2A20-2BDA-4DB0-9F72-7366E38573CB}" type="slidenum">
              <a:rPr lang="en-US" smtClean="0"/>
              <a:t>‹#›</a:t>
            </a:fld>
            <a:endParaRPr lang="en-US"/>
          </a:p>
        </p:txBody>
      </p:sp>
      <p:sp>
        <p:nvSpPr>
          <p:cNvPr id="6"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7" name="TextBox 6"/>
          <p:cNvSpPr txBox="1"/>
          <p:nvPr/>
        </p:nvSpPr>
        <p:spPr>
          <a:xfrm>
            <a:off x="3132667" y="6561667"/>
            <a:ext cx="914400" cy="914400"/>
          </a:xfrm>
          <a:prstGeom prst="rect">
            <a:avLst/>
          </a:prstGeom>
        </p:spPr>
        <p:txBody>
          <a:bodyPr wrap="none" rtlCol="0">
            <a:noAutofit/>
          </a:bodyPr>
          <a:lstStyle/>
          <a:p>
            <a:endPar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8"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2048860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ED2A20-2BDA-4DB0-9F72-7366E38573CB}" type="slidenum">
              <a:rPr lang="en-US" smtClean="0"/>
              <a:t>‹#›</a:t>
            </a:fld>
            <a:endParaRPr lang="en-US"/>
          </a:p>
        </p:txBody>
      </p:sp>
      <p:sp>
        <p:nvSpPr>
          <p:cNvPr id="5"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6"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304569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ED2A20-2BDA-4DB0-9F72-7366E38573CB}" type="slidenum">
              <a:rPr lang="en-US" smtClean="0"/>
              <a:t>‹#›</a:t>
            </a:fld>
            <a:endParaRPr lang="en-US"/>
          </a:p>
        </p:txBody>
      </p:sp>
      <p:sp>
        <p:nvSpPr>
          <p:cNvPr id="8"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9" name="Date Placeholder 3"/>
          <p:cNvSpPr>
            <a:spLocks noGrp="1"/>
          </p:cNvSpPr>
          <p:nvPr>
            <p:ph type="dt" sz="half" idx="13"/>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3447173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ED2A20-2BDA-4DB0-9F72-7366E38573CB}" type="slidenum">
              <a:rPr lang="en-US" smtClean="0"/>
              <a:t>‹#›</a:t>
            </a:fld>
            <a:endParaRPr lang="en-US"/>
          </a:p>
        </p:txBody>
      </p:sp>
      <p:sp>
        <p:nvSpPr>
          <p:cNvPr id="8" name="Text Placeholder 8"/>
          <p:cNvSpPr txBox="1">
            <a:spLocks/>
          </p:cNvSpPr>
          <p:nvPr/>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9" name="Date Placeholder 3"/>
          <p:cNvSpPr>
            <a:spLocks noGrp="1"/>
          </p:cNvSpPr>
          <p:nvPr>
            <p:ph type="dt" sz="half" idx="13"/>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Tree>
    <p:extLst>
      <p:ext uri="{BB962C8B-B14F-4D97-AF65-F5344CB8AC3E}">
        <p14:creationId xmlns:p14="http://schemas.microsoft.com/office/powerpoint/2010/main" val="662064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6.emf"/><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10" Type="http://schemas.openxmlformats.org/officeDocument/2006/relationships/theme" Target="../theme/theme3.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A0AB216D-A250-4A18-8B9E-CFE8FA7E535A}" type="datetimeFigureOut">
              <a:rPr lang="en-US" smtClean="0"/>
              <a:t>12/6/2015</a:t>
            </a:fld>
            <a:endParaRPr lang="en-US"/>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endParaRPr lang="en-US"/>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fld id="{C6ED2A20-2BDA-4DB0-9F72-7366E38573CB}" type="slidenum">
              <a:rPr lang="en-US" smtClean="0"/>
              <a:t>‹#›</a:t>
            </a:fld>
            <a:endParaRPr lang="en-US"/>
          </a:p>
        </p:txBody>
      </p:sp>
    </p:spTree>
    <p:extLst>
      <p:ext uri="{BB962C8B-B14F-4D97-AF65-F5344CB8AC3E}">
        <p14:creationId xmlns:p14="http://schemas.microsoft.com/office/powerpoint/2010/main" val="37900654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B4BFD808-6B56-4447-9401-2398D08EE3C0}" type="datetime1">
              <a:rPr lang="en-US" smtClean="0">
                <a:solidFill>
                  <a:srgbClr val="0055A0">
                    <a:tint val="75000"/>
                  </a:srgbClr>
                </a:solidFill>
                <a:latin typeface="Arial"/>
              </a:rPr>
              <a:pPr defTabSz="914400"/>
              <a:t>12/9/2015</a:t>
            </a:fld>
            <a:endParaRPr lang="en-US" dirty="0">
              <a:solidFill>
                <a:srgbClr val="0055A0">
                  <a:tint val="75000"/>
                </a:srgbClr>
              </a:solidFill>
              <a:latin typeface="Arial"/>
            </a:endParaRPr>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smtClean="0">
                <a:solidFill>
                  <a:srgbClr val="0055A0">
                    <a:tint val="75000"/>
                  </a:srgbClr>
                </a:solidFill>
                <a:latin typeface="Arial"/>
              </a:rPr>
              <a:t>Document reference</a:t>
            </a:r>
            <a:endParaRPr lang="en-US" dirty="0">
              <a:solidFill>
                <a:srgbClr val="0055A0">
                  <a:tint val="75000"/>
                </a:srgbClr>
              </a:solidFill>
              <a:latin typeface="Arial"/>
            </a:endParaRP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7918391-D411-FE40-AAD7-861AE5233E0E}" type="slidenum">
              <a:rPr lang="en-US" smtClean="0">
                <a:solidFill>
                  <a:srgbClr val="0055A0">
                    <a:tint val="75000"/>
                  </a:srgbClr>
                </a:solidFill>
                <a:latin typeface="Arial"/>
              </a:rPr>
              <a:pPr defTabSz="914400"/>
              <a:t>‹#›</a:t>
            </a:fld>
            <a:endParaRPr lang="en-US" dirty="0">
              <a:solidFill>
                <a:srgbClr val="0055A0">
                  <a:tint val="75000"/>
                </a:srgbClr>
              </a:solidFill>
              <a:latin typeface="Arial"/>
            </a:endParaRPr>
          </a:p>
        </p:txBody>
      </p:sp>
      <p:pic>
        <p:nvPicPr>
          <p:cNvPr id="10" name="Image 9" descr="bande-02.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AB216D-A250-4A18-8B9E-CFE8FA7E535A}" type="datetimeFigureOut">
              <a:rPr lang="en-US" smtClean="0"/>
              <a:t>12/6/2015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ED2A20-2BDA-4DB0-9F72-7366E38573C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Information System Status - GDB 9th December 2015</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73BF3F-C9BD-49B4-9F22-AB3D6D301D02}" type="slidenum">
              <a:rPr lang="en-US" smtClean="0"/>
              <a:pPr/>
              <a:t>‹#›</a:t>
            </a:fld>
            <a:endParaRPr lang="en-US" dirty="0"/>
          </a:p>
        </p:txBody>
      </p:sp>
    </p:spTree>
  </p:cSld>
  <p:clrMap bg1="lt1" tx1="dk1" bg2="lt2" tx2="dk2" accent1="accent1" accent2="accent2" accent3="accent3" accent4="accent4" accent5="accent5" accent6="accent6" hlink="hlink" folHlink="folHlink"/>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1.xml"/><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Accounting Update</a:t>
            </a:r>
            <a:endParaRPr lang="en-US" dirty="0"/>
          </a:p>
        </p:txBody>
      </p:sp>
      <p:sp>
        <p:nvSpPr>
          <p:cNvPr id="3" name="Subtitle 2"/>
          <p:cNvSpPr>
            <a:spLocks noGrp="1"/>
          </p:cNvSpPr>
          <p:nvPr>
            <p:ph type="subTitle" idx="1"/>
          </p:nvPr>
        </p:nvSpPr>
        <p:spPr/>
        <p:txBody>
          <a:bodyPr/>
          <a:lstStyle/>
          <a:p>
            <a:r>
              <a:rPr lang="en-US" dirty="0" smtClean="0"/>
              <a:t>John Gordon</a:t>
            </a:r>
            <a:endParaRPr lang="en-US" dirty="0"/>
          </a:p>
        </p:txBody>
      </p:sp>
      <p:sp>
        <p:nvSpPr>
          <p:cNvPr id="4" name="Text Placeholder 3"/>
          <p:cNvSpPr>
            <a:spLocks noGrp="1"/>
          </p:cNvSpPr>
          <p:nvPr>
            <p:ph type="body" sz="quarter" idx="13"/>
          </p:nvPr>
        </p:nvSpPr>
        <p:spPr/>
        <p:txBody>
          <a:bodyPr>
            <a:normAutofit fontScale="92500" lnSpcReduction="20000"/>
          </a:bodyPr>
          <a:lstStyle/>
          <a:p>
            <a:endParaRPr lang="en-US"/>
          </a:p>
        </p:txBody>
      </p:sp>
      <p:sp>
        <p:nvSpPr>
          <p:cNvPr id="5" name="Text Placeholder 4"/>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681241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Views</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580" y="1084004"/>
            <a:ext cx="8445500" cy="559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49" y="228600"/>
            <a:ext cx="7924800" cy="442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084004"/>
            <a:ext cx="7924800" cy="465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101725"/>
            <a:ext cx="7924800" cy="465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1241351" y="228600"/>
            <a:ext cx="10439400" cy="51973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352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8"/>
                                        </p:tgtEl>
                                        <p:attrNameLst>
                                          <p:attrName>style.visibility</p:attrName>
                                        </p:attrNameLst>
                                      </p:cBhvr>
                                      <p:to>
                                        <p:strVal val="visible"/>
                                      </p:to>
                                    </p:set>
                                    <p:anim calcmode="lin" valueType="num">
                                      <p:cBhvr additive="base">
                                        <p:cTn id="13" dur="500" fill="hold"/>
                                        <p:tgtEl>
                                          <p:spTgt spid="6148"/>
                                        </p:tgtEl>
                                        <p:attrNameLst>
                                          <p:attrName>ppt_x</p:attrName>
                                        </p:attrNameLst>
                                      </p:cBhvr>
                                      <p:tavLst>
                                        <p:tav tm="0">
                                          <p:val>
                                            <p:strVal val="#ppt_x"/>
                                          </p:val>
                                        </p:tav>
                                        <p:tav tm="100000">
                                          <p:val>
                                            <p:strVal val="#ppt_x"/>
                                          </p:val>
                                        </p:tav>
                                      </p:tavLst>
                                    </p:anim>
                                    <p:anim calcmode="lin" valueType="num">
                                      <p:cBhvr additive="base">
                                        <p:cTn id="14"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9"/>
                                        </p:tgtEl>
                                        <p:attrNameLst>
                                          <p:attrName>style.visibility</p:attrName>
                                        </p:attrNameLst>
                                      </p:cBhvr>
                                      <p:to>
                                        <p:strVal val="visible"/>
                                      </p:to>
                                    </p:set>
                                    <p:anim calcmode="lin" valueType="num">
                                      <p:cBhvr additive="base">
                                        <p:cTn id="19" dur="500" fill="hold"/>
                                        <p:tgtEl>
                                          <p:spTgt spid="6149"/>
                                        </p:tgtEl>
                                        <p:attrNameLst>
                                          <p:attrName>ppt_x</p:attrName>
                                        </p:attrNameLst>
                                      </p:cBhvr>
                                      <p:tavLst>
                                        <p:tav tm="0">
                                          <p:val>
                                            <p:strVal val="#ppt_x"/>
                                          </p:val>
                                        </p:tav>
                                        <p:tav tm="100000">
                                          <p:val>
                                            <p:strVal val="#ppt_x"/>
                                          </p:val>
                                        </p:tav>
                                      </p:tavLst>
                                    </p:anim>
                                    <p:anim calcmode="lin" valueType="num">
                                      <p:cBhvr additive="base">
                                        <p:cTn id="20"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50"/>
                                        </p:tgtEl>
                                        <p:attrNameLst>
                                          <p:attrName>style.visibility</p:attrName>
                                        </p:attrNameLst>
                                      </p:cBhvr>
                                      <p:to>
                                        <p:strVal val="visible"/>
                                      </p:to>
                                    </p:set>
                                    <p:anim calcmode="lin" valueType="num">
                                      <p:cBhvr additive="base">
                                        <p:cTn id="25" dur="500" fill="hold"/>
                                        <p:tgtEl>
                                          <p:spTgt spid="6150"/>
                                        </p:tgtEl>
                                        <p:attrNameLst>
                                          <p:attrName>ppt_x</p:attrName>
                                        </p:attrNameLst>
                                      </p:cBhvr>
                                      <p:tavLst>
                                        <p:tav tm="0">
                                          <p:val>
                                            <p:strVal val="#ppt_x"/>
                                          </p:val>
                                        </p:tav>
                                        <p:tav tm="100000">
                                          <p:val>
                                            <p:strVal val="#ppt_x"/>
                                          </p:val>
                                        </p:tav>
                                      </p:tavLst>
                                    </p:anim>
                                    <p:anim calcmode="lin" valueType="num">
                                      <p:cBhvr additive="base">
                                        <p:cTn id="26"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147"/>
                                        </p:tgtEl>
                                        <p:attrNameLst>
                                          <p:attrName>style.visibility</p:attrName>
                                        </p:attrNameLst>
                                      </p:cBhvr>
                                      <p:to>
                                        <p:strVal val="visible"/>
                                      </p:to>
                                    </p:set>
                                    <p:anim calcmode="lin" valueType="num">
                                      <p:cBhvr additive="base">
                                        <p:cTn id="31" dur="500" fill="hold"/>
                                        <p:tgtEl>
                                          <p:spTgt spid="6147"/>
                                        </p:tgtEl>
                                        <p:attrNameLst>
                                          <p:attrName>ppt_x</p:attrName>
                                        </p:attrNameLst>
                                      </p:cBhvr>
                                      <p:tavLst>
                                        <p:tav tm="0">
                                          <p:val>
                                            <p:strVal val="#ppt_x"/>
                                          </p:val>
                                        </p:tav>
                                        <p:tav tm="100000">
                                          <p:val>
                                            <p:strVal val="#ppt_x"/>
                                          </p:val>
                                        </p:tav>
                                      </p:tavLst>
                                    </p:anim>
                                    <p:anim calcmode="lin" valueType="num">
                                      <p:cBhvr additive="base">
                                        <p:cTn id="32"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Accounting</a:t>
            </a:r>
            <a:endParaRPr lang="en-US" dirty="0"/>
          </a:p>
        </p:txBody>
      </p:sp>
      <p:sp>
        <p:nvSpPr>
          <p:cNvPr id="3" name="Content Placeholder 2"/>
          <p:cNvSpPr>
            <a:spLocks noGrp="1"/>
          </p:cNvSpPr>
          <p:nvPr>
            <p:ph idx="1"/>
          </p:nvPr>
        </p:nvSpPr>
        <p:spPr>
          <a:xfrm>
            <a:off x="457200" y="1371600"/>
            <a:ext cx="8382000" cy="5105400"/>
          </a:xfrm>
        </p:spPr>
        <p:txBody>
          <a:bodyPr>
            <a:normAutofit fontScale="92500" lnSpcReduction="20000"/>
          </a:bodyPr>
          <a:lstStyle/>
          <a:p>
            <a:r>
              <a:rPr lang="en-US" dirty="0" smtClean="0"/>
              <a:t>This stalled and has recently been revived.</a:t>
            </a:r>
          </a:p>
          <a:p>
            <a:r>
              <a:rPr lang="en-US" dirty="0" smtClean="0"/>
              <a:t>We have data from a few </a:t>
            </a:r>
            <a:r>
              <a:rPr lang="en-US" dirty="0" err="1" smtClean="0"/>
              <a:t>dpm</a:t>
            </a:r>
            <a:r>
              <a:rPr lang="en-US" dirty="0" smtClean="0"/>
              <a:t> and </a:t>
            </a:r>
            <a:r>
              <a:rPr lang="en-US" dirty="0" err="1" smtClean="0"/>
              <a:t>dcache</a:t>
            </a:r>
            <a:r>
              <a:rPr lang="en-US" dirty="0" smtClean="0"/>
              <a:t> sites.</a:t>
            </a:r>
          </a:p>
          <a:p>
            <a:r>
              <a:rPr lang="en-US" dirty="0" smtClean="0"/>
              <a:t>There are discrepancies in the data they publish: different time ranges; missing data.</a:t>
            </a:r>
          </a:p>
          <a:p>
            <a:r>
              <a:rPr lang="en-US" dirty="0" smtClean="0"/>
              <a:t>Still need to work with developers. Useful discussions at pre-GDB DPM Workshop.</a:t>
            </a:r>
          </a:p>
          <a:p>
            <a:r>
              <a:rPr lang="en-US" dirty="0" smtClean="0"/>
              <a:t>Work still needed to check correctness for all configurations.</a:t>
            </a:r>
          </a:p>
          <a:p>
            <a:r>
              <a:rPr lang="en-US" dirty="0" smtClean="0"/>
              <a:t>The Accounting Portal Storage view has been improved</a:t>
            </a:r>
          </a:p>
          <a:p>
            <a:r>
              <a:rPr lang="en-US" dirty="0" smtClean="0"/>
              <a:t>EGI plan a wider roll out in February </a:t>
            </a:r>
            <a:endParaRPr lang="en-US" dirty="0"/>
          </a:p>
        </p:txBody>
      </p:sp>
    </p:spTree>
    <p:extLst>
      <p:ext uri="{BB962C8B-B14F-4D97-AF65-F5344CB8AC3E}">
        <p14:creationId xmlns:p14="http://schemas.microsoft.com/office/powerpoint/2010/main" val="42154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Storage Portal</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19200"/>
            <a:ext cx="9118600" cy="578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21" y="152400"/>
            <a:ext cx="9017000" cy="635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12234"/>
            <a:ext cx="9118600" cy="578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162493"/>
            <a:ext cx="9017000" cy="635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470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anim calcmode="lin" valueType="num">
                                      <p:cBhvr additive="base">
                                        <p:cTn id="11" dur="500" fill="hold"/>
                                        <p:tgtEl>
                                          <p:spTgt spid="1027"/>
                                        </p:tgtEl>
                                        <p:attrNameLst>
                                          <p:attrName>ppt_x</p:attrName>
                                        </p:attrNameLst>
                                      </p:cBhvr>
                                      <p:tavLst>
                                        <p:tav tm="0">
                                          <p:val>
                                            <p:strVal val="#ppt_x"/>
                                          </p:val>
                                        </p:tav>
                                        <p:tav tm="100000">
                                          <p:val>
                                            <p:strVal val="#ppt_x"/>
                                          </p:val>
                                        </p:tav>
                                      </p:tavLst>
                                    </p:anim>
                                    <p:anim calcmode="lin" valueType="num">
                                      <p:cBhvr additive="base">
                                        <p:cTn id="12"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 calcmode="lin" valueType="num">
                                      <p:cBhvr additive="base">
                                        <p:cTn id="17" dur="500" fill="hold"/>
                                        <p:tgtEl>
                                          <p:spTgt spid="1028"/>
                                        </p:tgtEl>
                                        <p:attrNameLst>
                                          <p:attrName>ppt_x</p:attrName>
                                        </p:attrNameLst>
                                      </p:cBhvr>
                                      <p:tavLst>
                                        <p:tav tm="0">
                                          <p:val>
                                            <p:strVal val="#ppt_x"/>
                                          </p:val>
                                        </p:tav>
                                        <p:tav tm="100000">
                                          <p:val>
                                            <p:strVal val="#ppt_x"/>
                                          </p:val>
                                        </p:tav>
                                      </p:tavLst>
                                    </p:anim>
                                    <p:anim calcmode="lin" valueType="num">
                                      <p:cBhvr additive="base">
                                        <p:cTn id="1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SL5 and</a:t>
            </a:r>
            <a:r>
              <a:rPr lang="en-US" baseline="0" dirty="0" smtClean="0"/>
              <a:t> Poodle</a:t>
            </a:r>
            <a:endParaRPr lang="en-US" dirty="0"/>
          </a:p>
        </p:txBody>
      </p:sp>
      <p:sp>
        <p:nvSpPr>
          <p:cNvPr id="3" name="Content Placeholder 2"/>
          <p:cNvSpPr>
            <a:spLocks noGrp="1"/>
          </p:cNvSpPr>
          <p:nvPr>
            <p:ph idx="1"/>
          </p:nvPr>
        </p:nvSpPr>
        <p:spPr>
          <a:xfrm>
            <a:off x="457200" y="1371600"/>
            <a:ext cx="8229600" cy="4953000"/>
          </a:xfrm>
        </p:spPr>
        <p:txBody>
          <a:bodyPr>
            <a:normAutofit fontScale="85000" lnSpcReduction="20000"/>
          </a:bodyPr>
          <a:lstStyle/>
          <a:p>
            <a:r>
              <a:rPr lang="en-US" dirty="0" smtClean="0"/>
              <a:t>The Poodle SSLv3 vulnerability was not considered high risk for a service like the APEL repository and the EGI Message Brokers.</a:t>
            </a:r>
          </a:p>
          <a:p>
            <a:r>
              <a:rPr lang="en-US" dirty="0" smtClean="0"/>
              <a:t>The plan is to block SSLv3 in the brokers if the SVG deems it necessary. </a:t>
            </a:r>
            <a:endParaRPr lang="en-US" dirty="0"/>
          </a:p>
          <a:p>
            <a:r>
              <a:rPr lang="en-US" dirty="0" smtClean="0"/>
              <a:t>If MBs block SSLv3, APEL servers running on SL5 OpenSSL will fail.</a:t>
            </a:r>
          </a:p>
          <a:p>
            <a:r>
              <a:rPr lang="en-US" dirty="0" smtClean="0"/>
              <a:t>SL5 is in security-only support until 31March2016 so sites will need to upgrade by then. To mitigate the risk of SSLv3 being blocked at short notice, please plan to upgrade to SL6 now. </a:t>
            </a:r>
          </a:p>
          <a:p>
            <a:r>
              <a:rPr lang="en-US" dirty="0" smtClean="0"/>
              <a:t>Unfortunately we cannot tell which sites, if any, are still running SL5 on APEL node.</a:t>
            </a:r>
            <a:endParaRPr lang="en-US" dirty="0"/>
          </a:p>
        </p:txBody>
      </p:sp>
    </p:spTree>
    <p:extLst>
      <p:ext uri="{BB962C8B-B14F-4D97-AF65-F5344CB8AC3E}">
        <p14:creationId xmlns:p14="http://schemas.microsoft.com/office/powerpoint/2010/main" val="2006075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Indigo </a:t>
            </a:r>
            <a:r>
              <a:rPr lang="en-US" dirty="0" err="1" smtClean="0"/>
              <a:t>DataCloud</a:t>
            </a:r>
            <a:endParaRPr lang="en-US" dirty="0"/>
          </a:p>
        </p:txBody>
      </p:sp>
      <p:sp>
        <p:nvSpPr>
          <p:cNvPr id="3" name="Content Placeholder 2"/>
          <p:cNvSpPr>
            <a:spLocks noGrp="1"/>
          </p:cNvSpPr>
          <p:nvPr>
            <p:ph idx="1"/>
          </p:nvPr>
        </p:nvSpPr>
        <p:spPr>
          <a:xfrm>
            <a:off x="457200" y="1371600"/>
            <a:ext cx="8229600" cy="4953000"/>
          </a:xfrm>
        </p:spPr>
        <p:txBody>
          <a:bodyPr>
            <a:normAutofit fontScale="85000" lnSpcReduction="10000"/>
          </a:bodyPr>
          <a:lstStyle/>
          <a:p>
            <a:r>
              <a:rPr lang="en-US" dirty="0" smtClean="0"/>
              <a:t>As part of RAL’s work in Indigo </a:t>
            </a:r>
            <a:r>
              <a:rPr lang="en-US" dirty="0" err="1" smtClean="0"/>
              <a:t>DataCloud</a:t>
            </a:r>
            <a:r>
              <a:rPr lang="en-US" dirty="0" smtClean="0"/>
              <a:t> we will develop a RESTful interface to extract data directly from the repository by approved clients. </a:t>
            </a:r>
          </a:p>
          <a:p>
            <a:r>
              <a:rPr lang="en-US" dirty="0" smtClean="0"/>
              <a:t>The Accounting Portal also has a deliverable in EGI-Engage to provide a RESTful interface to their data. </a:t>
            </a:r>
          </a:p>
          <a:p>
            <a:r>
              <a:rPr lang="en-US" dirty="0" smtClean="0"/>
              <a:t>We will work together to make the interfaces as similar as possible while meeting possibly different requirements.</a:t>
            </a:r>
          </a:p>
          <a:p>
            <a:r>
              <a:rPr lang="en-US" dirty="0" smtClean="0"/>
              <a:t>Such interfaces may be of interest to anyone who currently downloads data from the portal.</a:t>
            </a:r>
          </a:p>
          <a:p>
            <a:r>
              <a:rPr lang="en-US" dirty="0" smtClean="0"/>
              <a:t>We will involve WLCG in defining the spec if anyone is interested.</a:t>
            </a:r>
            <a:endParaRPr lang="en-US" dirty="0"/>
          </a:p>
        </p:txBody>
      </p:sp>
    </p:spTree>
    <p:extLst>
      <p:ext uri="{BB962C8B-B14F-4D97-AF65-F5344CB8AC3E}">
        <p14:creationId xmlns:p14="http://schemas.microsoft.com/office/powerpoint/2010/main" val="24010636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Multicore</a:t>
            </a:r>
          </a:p>
          <a:p>
            <a:r>
              <a:rPr lang="en-US" dirty="0" smtClean="0"/>
              <a:t>CPU Accounting Developments</a:t>
            </a:r>
          </a:p>
          <a:p>
            <a:r>
              <a:rPr lang="en-US" dirty="0" smtClean="0"/>
              <a:t>Cloud Accounting </a:t>
            </a:r>
          </a:p>
          <a:p>
            <a:r>
              <a:rPr lang="en-US" dirty="0" smtClean="0"/>
              <a:t>Storage Accounting</a:t>
            </a:r>
          </a:p>
          <a:p>
            <a:r>
              <a:rPr lang="en-US" dirty="0" smtClean="0"/>
              <a:t>Miscellaneous</a:t>
            </a:r>
            <a:endParaRPr lang="en-US" dirty="0"/>
          </a:p>
        </p:txBody>
      </p:sp>
    </p:spTree>
    <p:extLst>
      <p:ext uri="{BB962C8B-B14F-4D97-AF65-F5344CB8AC3E}">
        <p14:creationId xmlns:p14="http://schemas.microsoft.com/office/powerpoint/2010/main" val="2785435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MultiCore</a:t>
            </a:r>
            <a:r>
              <a:rPr lang="en-US" dirty="0" smtClean="0"/>
              <a:t> Usage</a:t>
            </a:r>
            <a:endParaRPr lang="en-US"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r>
              <a:rPr lang="en-US" dirty="0" smtClean="0"/>
              <a:t>The campaigns to encourage sites to start publishing accounting information on the number of cores used were successful.</a:t>
            </a:r>
          </a:p>
          <a:p>
            <a:r>
              <a:rPr lang="en-US" dirty="0" smtClean="0"/>
              <a:t>&gt;99% of LHC usage reports #cores.</a:t>
            </a:r>
          </a:p>
          <a:p>
            <a:r>
              <a:rPr lang="en-US" dirty="0" smtClean="0"/>
              <a:t>Of the remaining &lt;1%, 90%+ is due to ARC CEs at DESY-HH</a:t>
            </a:r>
          </a:p>
          <a:p>
            <a:pPr lvl="1"/>
            <a:r>
              <a:rPr lang="en-US" dirty="0" smtClean="0"/>
              <a:t>Intractable interaction between ARC CE and PBS</a:t>
            </a:r>
          </a:p>
          <a:p>
            <a:pPr lvl="1"/>
            <a:r>
              <a:rPr lang="en-US" dirty="0" smtClean="0"/>
              <a:t>Should be fixable as CREAM was fixed.</a:t>
            </a:r>
          </a:p>
          <a:p>
            <a:r>
              <a:rPr lang="en-US" dirty="0" smtClean="0"/>
              <a:t>Very low level of failed jobs on ARC CEs still report 0 cores with little or no </a:t>
            </a:r>
            <a:r>
              <a:rPr lang="en-US" dirty="0" err="1" smtClean="0"/>
              <a:t>cpu</a:t>
            </a:r>
            <a:r>
              <a:rPr lang="en-US" dirty="0" smtClean="0"/>
              <a:t> and small wall. </a:t>
            </a:r>
            <a:endParaRPr lang="en-US" dirty="0"/>
          </a:p>
        </p:txBody>
      </p:sp>
    </p:spTree>
    <p:extLst>
      <p:ext uri="{BB962C8B-B14F-4D97-AF65-F5344CB8AC3E}">
        <p14:creationId xmlns:p14="http://schemas.microsoft.com/office/powerpoint/2010/main" val="3400890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296400" cy="708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7086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Monthly Reports </a:t>
            </a:r>
            <a:endParaRPr lang="en-US" dirty="0"/>
          </a:p>
        </p:txBody>
      </p:sp>
      <p:sp>
        <p:nvSpPr>
          <p:cNvPr id="3" name="Content Placeholder 2"/>
          <p:cNvSpPr>
            <a:spLocks noGrp="1"/>
          </p:cNvSpPr>
          <p:nvPr>
            <p:ph idx="1"/>
          </p:nvPr>
        </p:nvSpPr>
        <p:spPr>
          <a:xfrm>
            <a:off x="457200" y="1295400"/>
            <a:ext cx="8229600" cy="4830763"/>
          </a:xfrm>
        </p:spPr>
        <p:txBody>
          <a:bodyPr/>
          <a:lstStyle/>
          <a:p>
            <a:r>
              <a:rPr lang="en-US" dirty="0" smtClean="0"/>
              <a:t>While waiting for APEL to migrate, the monthly WLCG Reports were adapted to take their data from the development portal with its information on cores used.  </a:t>
            </a:r>
          </a:p>
          <a:p>
            <a:r>
              <a:rPr lang="en-US" dirty="0" smtClean="0"/>
              <a:t>The November report, available now for checking by sites uses </a:t>
            </a:r>
            <a:r>
              <a:rPr lang="en-US" dirty="0" err="1" smtClean="0"/>
              <a:t>wallclock</a:t>
            </a:r>
            <a:r>
              <a:rPr lang="en-US" dirty="0" smtClean="0"/>
              <a:t>*</a:t>
            </a:r>
            <a:r>
              <a:rPr lang="en-US" dirty="0" err="1" smtClean="0"/>
              <a:t>ncores</a:t>
            </a:r>
            <a:r>
              <a:rPr lang="en-US" dirty="0" smtClean="0"/>
              <a:t> </a:t>
            </a:r>
            <a:endParaRPr lang="en-US" dirty="0"/>
          </a:p>
        </p:txBody>
      </p:sp>
    </p:spTree>
    <p:extLst>
      <p:ext uri="{BB962C8B-B14F-4D97-AF65-F5344CB8AC3E}">
        <p14:creationId xmlns:p14="http://schemas.microsoft.com/office/powerpoint/2010/main" val="27261319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Viewing</a:t>
            </a:r>
            <a:r>
              <a:rPr lang="en-US" baseline="0" dirty="0" smtClean="0"/>
              <a:t> in production portal</a:t>
            </a:r>
            <a:endParaRPr lang="en-US" dirty="0"/>
          </a:p>
        </p:txBody>
      </p:sp>
      <p:sp>
        <p:nvSpPr>
          <p:cNvPr id="3" name="Content Placeholder 2"/>
          <p:cNvSpPr>
            <a:spLocks noGrp="1"/>
          </p:cNvSpPr>
          <p:nvPr>
            <p:ph idx="1"/>
          </p:nvPr>
        </p:nvSpPr>
        <p:spPr>
          <a:xfrm>
            <a:off x="457200" y="1447800"/>
            <a:ext cx="8229600" cy="5105400"/>
          </a:xfrm>
        </p:spPr>
        <p:txBody>
          <a:bodyPr>
            <a:normAutofit fontScale="77500" lnSpcReduction="20000"/>
          </a:bodyPr>
          <a:lstStyle/>
          <a:p>
            <a:r>
              <a:rPr lang="en-US" dirty="0" smtClean="0"/>
              <a:t>The Accounting Portal is in the middle of a major rewrite and they are loath to make major changes (lack of effort, </a:t>
            </a:r>
            <a:r>
              <a:rPr lang="en-US" dirty="0" err="1" smtClean="0"/>
              <a:t>etc</a:t>
            </a:r>
            <a:r>
              <a:rPr lang="en-US" dirty="0" smtClean="0"/>
              <a:t>)</a:t>
            </a:r>
          </a:p>
          <a:p>
            <a:r>
              <a:rPr lang="en-US" dirty="0" smtClean="0"/>
              <a:t>They have added a new tree EMI3 (WLCG?) alongside the EGI one and the former contains the data visible today on the development  portal which now has historical data going back 18 months. (Earlier data will follow shortly)</a:t>
            </a:r>
          </a:p>
          <a:p>
            <a:r>
              <a:rPr lang="en-US" dirty="0" smtClean="0">
                <a:solidFill>
                  <a:srgbClr val="FF0000"/>
                </a:solidFill>
              </a:rPr>
              <a:t>The Tier1 and Tier2 trees (and reports?) are from the latest data and include  </a:t>
            </a:r>
            <a:r>
              <a:rPr lang="en-US" dirty="0" err="1" smtClean="0">
                <a:solidFill>
                  <a:srgbClr val="FF0000"/>
                </a:solidFill>
              </a:rPr>
              <a:t>SubmitHost</a:t>
            </a:r>
            <a:r>
              <a:rPr lang="en-US" dirty="0" smtClean="0">
                <a:solidFill>
                  <a:srgbClr val="FF0000"/>
                </a:solidFill>
              </a:rPr>
              <a:t>, Number of Processors(cores) and Number of CPUs. </a:t>
            </a:r>
            <a:r>
              <a:rPr lang="en-US" dirty="0" err="1" smtClean="0">
                <a:solidFill>
                  <a:srgbClr val="FF0000"/>
                </a:solidFill>
              </a:rPr>
              <a:t>Wallclock</a:t>
            </a:r>
            <a:r>
              <a:rPr lang="en-US" dirty="0" smtClean="0">
                <a:solidFill>
                  <a:srgbClr val="FF0000"/>
                </a:solidFill>
              </a:rPr>
              <a:t> time is viewable as raw, </a:t>
            </a:r>
            <a:r>
              <a:rPr lang="en-US" dirty="0" err="1" smtClean="0">
                <a:solidFill>
                  <a:srgbClr val="FF0000"/>
                </a:solidFill>
              </a:rPr>
              <a:t>normalised</a:t>
            </a:r>
            <a:r>
              <a:rPr lang="en-US" dirty="0" smtClean="0">
                <a:solidFill>
                  <a:srgbClr val="FF0000"/>
                </a:solidFill>
              </a:rPr>
              <a:t> and </a:t>
            </a:r>
            <a:r>
              <a:rPr lang="en-US" dirty="0" err="1" smtClean="0">
                <a:solidFill>
                  <a:srgbClr val="FF0000"/>
                </a:solidFill>
              </a:rPr>
              <a:t>normalised</a:t>
            </a:r>
            <a:r>
              <a:rPr lang="en-US" dirty="0" smtClean="0">
                <a:solidFill>
                  <a:srgbClr val="FF0000"/>
                </a:solidFill>
              </a:rPr>
              <a:t>*</a:t>
            </a:r>
            <a:r>
              <a:rPr lang="en-US" dirty="0" err="1" smtClean="0">
                <a:solidFill>
                  <a:srgbClr val="FF0000"/>
                </a:solidFill>
              </a:rPr>
              <a:t>ncores</a:t>
            </a:r>
            <a:r>
              <a:rPr lang="en-US" dirty="0" smtClean="0">
                <a:solidFill>
                  <a:srgbClr val="FF0000"/>
                </a:solidFill>
              </a:rPr>
              <a:t>. The last number is used to calculate efficiency.</a:t>
            </a:r>
          </a:p>
          <a:p>
            <a:r>
              <a:rPr lang="en-US" dirty="0" smtClean="0"/>
              <a:t>Please let us know of any discrepancies you see either with what is visible in the original production view (EGI) or with what you expect to see for your site.</a:t>
            </a:r>
            <a:endParaRPr lang="en-US" dirty="0"/>
          </a:p>
        </p:txBody>
      </p:sp>
    </p:spTree>
    <p:extLst>
      <p:ext uri="{BB962C8B-B14F-4D97-AF65-F5344CB8AC3E}">
        <p14:creationId xmlns:p14="http://schemas.microsoft.com/office/powerpoint/2010/main" val="3551326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084107"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39" y="2819400"/>
            <a:ext cx="9061538"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618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CPU Accounting Developments</a:t>
            </a:r>
            <a:endParaRPr lang="en-US" dirty="0"/>
          </a:p>
        </p:txBody>
      </p:sp>
      <p:sp>
        <p:nvSpPr>
          <p:cNvPr id="3" name="Content Placeholder 2"/>
          <p:cNvSpPr>
            <a:spLocks noGrp="1"/>
          </p:cNvSpPr>
          <p:nvPr>
            <p:ph idx="1"/>
          </p:nvPr>
        </p:nvSpPr>
        <p:spPr>
          <a:xfrm>
            <a:off x="381000" y="1143000"/>
            <a:ext cx="8229600" cy="5181600"/>
          </a:xfrm>
        </p:spPr>
        <p:txBody>
          <a:bodyPr>
            <a:normAutofit fontScale="70000" lnSpcReduction="20000"/>
          </a:bodyPr>
          <a:lstStyle/>
          <a:p>
            <a:r>
              <a:rPr lang="en-US" dirty="0" smtClean="0"/>
              <a:t>ARC Parser</a:t>
            </a:r>
          </a:p>
          <a:p>
            <a:pPr lvl="1"/>
            <a:r>
              <a:rPr lang="en-US" dirty="0" smtClean="0"/>
              <a:t>This will allow a site to publish their CREAM and ARC in one go from a single host.</a:t>
            </a:r>
          </a:p>
          <a:p>
            <a:pPr lvl="1"/>
            <a:r>
              <a:rPr lang="en-US" dirty="0" smtClean="0"/>
              <a:t>Keeps local history and allows easy republishing.</a:t>
            </a:r>
          </a:p>
          <a:p>
            <a:pPr lvl="1"/>
            <a:r>
              <a:rPr lang="en-US" dirty="0"/>
              <a:t> </a:t>
            </a:r>
            <a:r>
              <a:rPr lang="en-US" dirty="0" smtClean="0"/>
              <a:t>Under test. VO info still to be added</a:t>
            </a:r>
          </a:p>
          <a:p>
            <a:r>
              <a:rPr lang="en-US" dirty="0" err="1" smtClean="0"/>
              <a:t>HTCondorCE</a:t>
            </a:r>
            <a:endParaRPr lang="en-US" dirty="0" smtClean="0"/>
          </a:p>
          <a:p>
            <a:pPr lvl="1"/>
            <a:r>
              <a:rPr lang="en-US" dirty="0" err="1" smtClean="0"/>
              <a:t>Rumours</a:t>
            </a:r>
            <a:r>
              <a:rPr lang="en-US" dirty="0" smtClean="0"/>
              <a:t> of use outside OSG (and CERN)</a:t>
            </a:r>
          </a:p>
          <a:p>
            <a:pPr lvl="1"/>
            <a:r>
              <a:rPr lang="en-US" dirty="0" smtClean="0"/>
              <a:t>Can anyone testing please get in touch so accounting can be developed in parallel, and not when someone alerts us after it is in production</a:t>
            </a:r>
          </a:p>
          <a:p>
            <a:r>
              <a:rPr lang="en-US" dirty="0" smtClean="0"/>
              <a:t>New versions </a:t>
            </a:r>
          </a:p>
          <a:p>
            <a:pPr lvl="1"/>
            <a:r>
              <a:rPr lang="en-US" dirty="0" smtClean="0"/>
              <a:t>The same request applies to new releases of batch systems. Several times we have had tickets raised by production sites who have upgraded their batch systems and only then looked </a:t>
            </a:r>
            <a:r>
              <a:rPr lang="en-US" dirty="0"/>
              <a:t>a</a:t>
            </a:r>
            <a:r>
              <a:rPr lang="en-US" dirty="0" smtClean="0"/>
              <a:t>t accounting.</a:t>
            </a:r>
          </a:p>
          <a:p>
            <a:pPr lvl="1"/>
            <a:r>
              <a:rPr lang="en-US" dirty="0" smtClean="0"/>
              <a:t>Some planning would be good. Is there a forum where the first WLCG site about to try a new level of batch system can announce this? </a:t>
            </a:r>
          </a:p>
          <a:p>
            <a:pPr lvl="1"/>
            <a:r>
              <a:rPr lang="en-US" dirty="0" smtClean="0"/>
              <a:t>We are happy to get involved in testing and can run logs through our test client. </a:t>
            </a:r>
          </a:p>
        </p:txBody>
      </p:sp>
    </p:spTree>
    <p:extLst>
      <p:ext uri="{BB962C8B-B14F-4D97-AF65-F5344CB8AC3E}">
        <p14:creationId xmlns:p14="http://schemas.microsoft.com/office/powerpoint/2010/main" val="156580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Effect transition="in" filter="fade">
                                      <p:cBhvr>
                                        <p:cTn id="61" dur="1000"/>
                                        <p:tgtEl>
                                          <p:spTgt spid="3">
                                            <p:txEl>
                                              <p:pRg st="10" end="10"/>
                                            </p:txEl>
                                          </p:spTgt>
                                        </p:tgtEl>
                                      </p:cBhvr>
                                    </p:animEffect>
                                    <p:anim calcmode="lin" valueType="num">
                                      <p:cBhvr>
                                        <p:cTn id="62"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Accounting</a:t>
            </a:r>
            <a:endParaRPr lang="en-US" dirty="0"/>
          </a:p>
        </p:txBody>
      </p:sp>
      <p:sp>
        <p:nvSpPr>
          <p:cNvPr id="3" name="Content Placeholder 2"/>
          <p:cNvSpPr>
            <a:spLocks noGrp="1"/>
          </p:cNvSpPr>
          <p:nvPr>
            <p:ph idx="1"/>
          </p:nvPr>
        </p:nvSpPr>
        <p:spPr>
          <a:xfrm>
            <a:off x="457200" y="1219200"/>
            <a:ext cx="8229600" cy="5105400"/>
          </a:xfrm>
        </p:spPr>
        <p:txBody>
          <a:bodyPr>
            <a:normAutofit fontScale="85000" lnSpcReduction="20000"/>
          </a:bodyPr>
          <a:lstStyle/>
          <a:p>
            <a:r>
              <a:rPr lang="en-US" dirty="0" smtClean="0"/>
              <a:t>Updated Usage Record</a:t>
            </a:r>
          </a:p>
          <a:p>
            <a:pPr lvl="1"/>
            <a:r>
              <a:rPr lang="en-US" dirty="0" smtClean="0"/>
              <a:t>Allows benchmark and structure within a site</a:t>
            </a:r>
          </a:p>
          <a:p>
            <a:pPr lvl="1"/>
            <a:r>
              <a:rPr lang="en-US" dirty="0" smtClean="0"/>
              <a:t>Waiting for developers to test their producers</a:t>
            </a:r>
            <a:endParaRPr lang="en-US" dirty="0"/>
          </a:p>
          <a:p>
            <a:r>
              <a:rPr lang="en-US" dirty="0" smtClean="0"/>
              <a:t>Monthly reports for long-running VMs</a:t>
            </a:r>
          </a:p>
          <a:p>
            <a:pPr lvl="1"/>
            <a:r>
              <a:rPr lang="en-US" dirty="0" smtClean="0"/>
              <a:t>Under development. Implemented at server end by APEL. </a:t>
            </a:r>
          </a:p>
          <a:p>
            <a:r>
              <a:rPr lang="en-US" dirty="0" smtClean="0"/>
              <a:t>Tier2 view but only 5 T2s are reporting cloud usage to APEL. (no Tier1s). Of these only 1 runs LHC work. There is LHC usage at non T2 sites. </a:t>
            </a:r>
          </a:p>
          <a:p>
            <a:pPr lvl="1"/>
            <a:r>
              <a:rPr lang="en-US" dirty="0" smtClean="0"/>
              <a:t>I know there are many tests using cloud infrastructures.  Can more of them please report accounting of their VMs.</a:t>
            </a:r>
          </a:p>
          <a:p>
            <a:pPr lvl="1"/>
            <a:r>
              <a:rPr lang="en-US" dirty="0" smtClean="0"/>
              <a:t>It is not necessary to join the EGI </a:t>
            </a:r>
            <a:r>
              <a:rPr lang="en-US" dirty="0" err="1" smtClean="0"/>
              <a:t>FedCloud</a:t>
            </a:r>
            <a:r>
              <a:rPr lang="en-US" dirty="0" smtClean="0"/>
              <a:t> but if you don’t meet their criteria you may not be visible in EGI accounting, only in the WLCG views.</a:t>
            </a:r>
          </a:p>
          <a:p>
            <a:r>
              <a:rPr lang="en-US" dirty="0" smtClean="0"/>
              <a:t>The infrastructure is in place.</a:t>
            </a:r>
          </a:p>
          <a:p>
            <a:endParaRPr lang="en-US" dirty="0"/>
          </a:p>
        </p:txBody>
      </p:sp>
    </p:spTree>
    <p:extLst>
      <p:ext uri="{BB962C8B-B14F-4D97-AF65-F5344CB8AC3E}">
        <p14:creationId xmlns:p14="http://schemas.microsoft.com/office/powerpoint/2010/main" val="3151981244"/>
      </p:ext>
    </p:extLst>
  </p:cSld>
  <p:clrMapOvr>
    <a:masterClrMapping/>
  </p:clrMapOvr>
  <p:timing>
    <p:tnLst>
      <p:par>
        <p:cTn id="1" dur="indefinite" restart="never" nodeType="tmRoot"/>
      </p:par>
    </p:tnLst>
  </p:timing>
</p:sld>
</file>

<file path=ppt/theme/theme1.xml><?xml version="1.0" encoding="utf-8"?>
<a:theme xmlns:a="http://schemas.openxmlformats.org/drawingml/2006/main" name="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2.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GDB_december_2015_infosys_draft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DPM_python_tools</Template>
  <TotalTime>4073</TotalTime>
  <Words>861</Words>
  <Application>Microsoft Office PowerPoint</Application>
  <PresentationFormat>On-screen Show (4:3)</PresentationFormat>
  <Paragraphs>67</Paragraphs>
  <Slides>14</Slides>
  <Notes>0</Notes>
  <HiddenSlides>0</HiddenSlides>
  <MMClips>0</MMClips>
  <ScaleCrop>false</ScaleCrop>
  <HeadingPairs>
    <vt:vector size="4" baseType="variant">
      <vt:variant>
        <vt:lpstr>Theme</vt:lpstr>
      </vt:variant>
      <vt:variant>
        <vt:i4>4</vt:i4>
      </vt:variant>
      <vt:variant>
        <vt:lpstr>Slide Titles</vt:lpstr>
      </vt:variant>
      <vt:variant>
        <vt:i4>14</vt:i4>
      </vt:variant>
    </vt:vector>
  </HeadingPairs>
  <TitlesOfParts>
    <vt:vector size="18" baseType="lpstr">
      <vt:lpstr>IT Groups</vt:lpstr>
      <vt:lpstr>CERNCorporate4-3</vt:lpstr>
      <vt:lpstr>GDB_december_2015_infosys_draft1</vt:lpstr>
      <vt:lpstr>Custom Design</vt:lpstr>
      <vt:lpstr>Accounting Update</vt:lpstr>
      <vt:lpstr>Outline</vt:lpstr>
      <vt:lpstr>MultiCore Usage</vt:lpstr>
      <vt:lpstr>PowerPoint Presentation</vt:lpstr>
      <vt:lpstr>Monthly Reports </vt:lpstr>
      <vt:lpstr>Viewing in production portal</vt:lpstr>
      <vt:lpstr>PowerPoint Presentation</vt:lpstr>
      <vt:lpstr>CPU Accounting Developments</vt:lpstr>
      <vt:lpstr>Cloud Accounting</vt:lpstr>
      <vt:lpstr>Cloud Views</vt:lpstr>
      <vt:lpstr>Storage Accounting</vt:lpstr>
      <vt:lpstr>Example Of Storage Portal</vt:lpstr>
      <vt:lpstr>SL5 and Poodle</vt:lpstr>
      <vt:lpstr>Indigo DataCloud</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Accounting Update</dc:title>
  <dc:creator>John Gordon</dc:creator>
  <cp:lastModifiedBy>John Gordon</cp:lastModifiedBy>
  <cp:revision>35</cp:revision>
  <dcterms:created xsi:type="dcterms:W3CDTF">2015-12-06T13:26:43Z</dcterms:created>
  <dcterms:modified xsi:type="dcterms:W3CDTF">2015-12-09T09:19:57Z</dcterms:modified>
</cp:coreProperties>
</file>