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29"/>
  </p:notesMasterIdLst>
  <p:sldIdLst>
    <p:sldId id="279" r:id="rId3"/>
    <p:sldId id="314" r:id="rId4"/>
    <p:sldId id="315" r:id="rId5"/>
    <p:sldId id="316" r:id="rId6"/>
    <p:sldId id="317" r:id="rId7"/>
    <p:sldId id="338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1" r:id="rId19"/>
    <p:sldId id="332" r:id="rId20"/>
    <p:sldId id="333" r:id="rId21"/>
    <p:sldId id="334" r:id="rId22"/>
    <p:sldId id="339" r:id="rId23"/>
    <p:sldId id="340" r:id="rId24"/>
    <p:sldId id="341" r:id="rId25"/>
    <p:sldId id="335" r:id="rId26"/>
    <p:sldId id="336" r:id="rId27"/>
    <p:sldId id="337" r:id="rId28"/>
  </p:sldIdLst>
  <p:sldSz cx="9144000" cy="6858000" type="screen4x3"/>
  <p:notesSz cx="6858000" cy="9144000"/>
  <p:defaultTextStyle>
    <a:defPPr>
      <a:defRPr lang="fi-FI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5368" autoAdjust="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6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3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C70B6C-142C-4995-B0E2-9F6BD207CBBB}" type="datetimeFigureOut">
              <a:rPr lang="en-US"/>
              <a:pPr>
                <a:defRPr/>
              </a:pPr>
              <a:t>11/14/2014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B4AF098-699B-48B2-ADE1-948FC73F3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255301"/>
            <a:ext cx="7772400" cy="1843030"/>
          </a:xfrm>
        </p:spPr>
        <p:txBody>
          <a:bodyPr/>
          <a:lstStyle>
            <a:lvl1pPr algn="ctr"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443153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FB98B-C857-476C-9FDC-9C631F4F371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5305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24730-B1CD-4C54-9F89-BD49C88DF10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94202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963269" y="628110"/>
            <a:ext cx="1863441" cy="6046856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09600" y="628110"/>
            <a:ext cx="5863062" cy="6046856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 rot="5400000">
            <a:off x="-76199" y="5416550"/>
            <a:ext cx="79375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 rot="5400000">
            <a:off x="-621506" y="4077494"/>
            <a:ext cx="18843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 rot="5400000">
            <a:off x="-19049" y="6153150"/>
            <a:ext cx="6794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C4975-2159-4E2F-96A3-69AA8AE7264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9836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82534-148C-454F-9B43-E7F776C5520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04870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C4AF0-3701-4E8F-9CAD-69D3C21C9AC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6613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33735-92C7-4C3B-ACCE-F005968C924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6365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8604D-FD61-49EF-A744-3FDD79A721D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3144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95ED3-ACE5-4C7B-BE91-3F98FE5656A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5360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5CB43-F330-4458-984B-05B69F69A01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22691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76BF9-F3BF-42C0-929E-E9FE348C823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5788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B7EF3-9591-4783-9FEA-B02CC41199E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063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487738" y="6356350"/>
            <a:ext cx="46831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A9B04-000B-4C61-AB22-976CD8EBF43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194063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B293F-BAF7-4C75-82B0-70B2F3E4421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47205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B02AC-30C7-4B04-B161-65E1F8AE825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92428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9CD93-D663-49FA-B615-D3A4CFD26DA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01530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FAB00-8F73-45E6-8AAB-ABD321B103D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828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12862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2" y="2674585"/>
            <a:ext cx="812862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603EE-E4AE-4B27-9F00-C7CE14932D39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2232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69915" y="379221"/>
            <a:ext cx="8206752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669915" y="1600200"/>
            <a:ext cx="38909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97459" y="1600200"/>
            <a:ext cx="417920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22253-DF96-4EA7-B18B-C64DFAFBE89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2046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21334" y="163854"/>
            <a:ext cx="8229600" cy="1035969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21334" y="1535113"/>
            <a:ext cx="38760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21334" y="2174875"/>
            <a:ext cx="38760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752081" y="1535113"/>
            <a:ext cx="40988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752081" y="2174875"/>
            <a:ext cx="40988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5B261-CF31-4D32-BDB0-AE39BB01052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8924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69083-7340-42C7-BB9E-044C53A3AF73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6418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04148-A8A3-4FAC-9C2C-1E03C6B10F9C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158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66738" y="273050"/>
            <a:ext cx="289877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27588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566738" y="1435100"/>
            <a:ext cx="28987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E980F-9B0F-4270-9A43-9A243569811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0856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06539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2065396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  <a:endParaRPr lang="fi-FI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206539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4057-00AB-42ED-B968-6ABFB461EE06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09530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620713" y="457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perustyylejä naps.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620713" y="1830388"/>
            <a:ext cx="8229600" cy="442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487738" y="6356350"/>
            <a:ext cx="45704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170863" y="6356350"/>
            <a:ext cx="679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0C6108F0-B76E-4D29-A590-4B54D984B5B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4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Arial Black" pitchFamily="34" charset="0"/>
          <a:ea typeface="+mj-ea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perustyylejä naps.</a:t>
            </a:r>
          </a:p>
        </p:txBody>
      </p:sp>
      <p:sp>
        <p:nvSpPr>
          <p:cNvPr id="2051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2D02AD-8107-48A9-86AF-9BE818E1E91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2055" name="Tekstiruutu 6"/>
          <p:cNvSpPr txBox="1">
            <a:spLocks noChangeArrowheads="1"/>
          </p:cNvSpPr>
          <p:nvPr/>
        </p:nvSpPr>
        <p:spPr bwMode="auto">
          <a:xfrm>
            <a:off x="6996113" y="-11113"/>
            <a:ext cx="185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fi-FI" smtClean="0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//upload.wikimedia.org/wikipedia/commons/f/f8/Roebel_assembled_coated_conductor_cable_(RACC).sv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mmons.wikimedia.org/wiki/User:ChristianBarth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w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tsikko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/>
              <a:t>Modeling quench propagation in a protection heater covered YBCO coil</a:t>
            </a:r>
            <a:endParaRPr lang="fi-FI" altLang="fi-FI" dirty="0" smtClean="0">
              <a:cs typeface="Arial" charset="0"/>
            </a:endParaRPr>
          </a:p>
        </p:txBody>
      </p:sp>
      <p:sp>
        <p:nvSpPr>
          <p:cNvPr id="5123" name="Alaotsikko 6"/>
          <p:cNvSpPr>
            <a:spLocks noGrp="1"/>
          </p:cNvSpPr>
          <p:nvPr>
            <p:ph type="subTitle" idx="1"/>
          </p:nvPr>
        </p:nvSpPr>
        <p:spPr>
          <a:xfrm>
            <a:off x="1371600" y="3443153"/>
            <a:ext cx="6400800" cy="2067310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Tiina Salmi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Tampere University of Technology (TUT), Finland</a:t>
            </a:r>
          </a:p>
          <a:p>
            <a:pPr eaLnBrk="1" hangingPunct="1">
              <a:buFont typeface="Arial" charset="0"/>
              <a:buNone/>
              <a:defRPr/>
            </a:pPr>
            <a:endParaRPr lang="en-GB" altLang="fi-FI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The Kyoto Workshop on HTS Magnet Technology for HEP (WAMHTS-2)</a:t>
            </a:r>
          </a:p>
          <a:p>
            <a:pPr eaLnBrk="1" hangingPunct="1">
              <a:buFont typeface="Arial" charset="0"/>
              <a:buNone/>
              <a:defRPr/>
            </a:pPr>
            <a:endParaRPr lang="en-GB" altLang="fi-FI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Nov 14 2014</a:t>
            </a:r>
            <a:endParaRPr lang="fi-FI" altLang="fi-FI" dirty="0" smtClean="0">
              <a:latin typeface="Arial" charset="0"/>
              <a:cs typeface="Arial" charset="0"/>
            </a:endParaRPr>
          </a:p>
        </p:txBody>
      </p:sp>
      <p:pic>
        <p:nvPicPr>
          <p:cNvPr id="5124" name="Picture 2" descr="1st EuCARD-2 Annual Mee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343" b="26401"/>
          <a:stretch>
            <a:fillRect/>
          </a:stretch>
        </p:blipFill>
        <p:spPr bwMode="auto">
          <a:xfrm>
            <a:off x="7315200" y="109538"/>
            <a:ext cx="160496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 descr="Academy of Finland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1" t="8661" r="19926" b="11832"/>
          <a:stretch>
            <a:fillRect/>
          </a:stretch>
        </p:blipFill>
        <p:spPr bwMode="auto">
          <a:xfrm>
            <a:off x="101600" y="6145213"/>
            <a:ext cx="1838325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97579" y="5621921"/>
            <a:ext cx="6122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i="1" dirty="0" err="1"/>
              <a:t>Thanks</a:t>
            </a:r>
            <a:r>
              <a:rPr lang="fi-FI" i="1" dirty="0"/>
              <a:t> to : </a:t>
            </a:r>
            <a:r>
              <a:rPr lang="fi-FI" i="1" dirty="0" smtClean="0"/>
              <a:t>A. Stenvall (TUT) ,</a:t>
            </a:r>
          </a:p>
          <a:p>
            <a:r>
              <a:rPr lang="fi-FI" i="1" dirty="0" smtClean="0"/>
              <a:t>G</a:t>
            </a:r>
            <a:r>
              <a:rPr lang="fi-FI" i="1" dirty="0"/>
              <a:t>. Kirby (CERN), E. Härö (TUT), J. Van </a:t>
            </a:r>
            <a:r>
              <a:rPr lang="fi-FI" i="1" dirty="0" err="1"/>
              <a:t>Nugteren</a:t>
            </a:r>
            <a:r>
              <a:rPr lang="fi-FI" i="1" dirty="0"/>
              <a:t> (CERN)</a:t>
            </a:r>
            <a:endParaRPr lang="en-US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22"/>
    </mc:Choice>
    <mc:Fallback xmlns="">
      <p:transition spd="slow" advTm="2062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322" y="1851275"/>
            <a:ext cx="7561748" cy="454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Simulation</a:t>
            </a:r>
            <a:r>
              <a:rPr lang="fi-FI" dirty="0" smtClean="0"/>
              <a:t> </a:t>
            </a:r>
            <a:r>
              <a:rPr lang="fi-FI" dirty="0" err="1" smtClean="0"/>
              <a:t>domain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10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7250309" y="2975112"/>
            <a:ext cx="0" cy="277072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3676095" y="4292452"/>
            <a:ext cx="109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dT/dx=0</a:t>
            </a:r>
            <a:endParaRPr lang="en-US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210" y="5930130"/>
            <a:ext cx="109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T</a:t>
            </a:r>
            <a:r>
              <a:rPr lang="fi-FI" baseline="-25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</a:t>
            </a:r>
            <a:endParaRPr lang="en-US" baseline="-25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505721" y="5764641"/>
            <a:ext cx="382204" cy="23296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417942" y="2965346"/>
            <a:ext cx="2806213" cy="2790011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579163" y="2993921"/>
            <a:ext cx="0" cy="277072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830452" y="4145090"/>
            <a:ext cx="109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dT/dx=0</a:t>
            </a:r>
            <a:endParaRPr lang="en-US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414377" y="2975112"/>
            <a:ext cx="0" cy="277072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6930" y="2360570"/>
            <a:ext cx="109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T</a:t>
            </a:r>
            <a:r>
              <a:rPr lang="fi-FI" baseline="-25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</a:t>
            </a:r>
            <a:endParaRPr lang="en-US" baseline="-25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240484" y="2549235"/>
            <a:ext cx="608084" cy="38563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46486" y="5296488"/>
            <a:ext cx="72707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1005" y="4948434"/>
            <a:ext cx="658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i="1" dirty="0" smtClean="0">
                <a:solidFill>
                  <a:srgbClr val="0070C0"/>
                </a:solidFill>
              </a:rPr>
              <a:t>I</a:t>
            </a:r>
            <a:r>
              <a:rPr lang="fi-FI" i="1" baseline="-25000" dirty="0" smtClean="0">
                <a:solidFill>
                  <a:srgbClr val="0070C0"/>
                </a:solidFill>
              </a:rPr>
              <a:t>mag</a:t>
            </a:r>
            <a:endParaRPr lang="en-US" i="1" baseline="-25000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615161" y="3550182"/>
            <a:ext cx="0" cy="18921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94593" y="3928534"/>
            <a:ext cx="1207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Tape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5.7 mm </a:t>
            </a:r>
            <a:r>
              <a:rPr lang="fi-FI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11.4 mm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420" y="-15974"/>
            <a:ext cx="3200763" cy="191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096125" y="-6449"/>
            <a:ext cx="314325" cy="20257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419976" y="-9525"/>
            <a:ext cx="352424" cy="20257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419977" y="-15973"/>
            <a:ext cx="352423" cy="2032197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652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621"/>
    </mc:Choice>
    <mc:Fallback xmlns="">
      <p:transition spd="slow" advTm="646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12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956462" y="3125608"/>
            <a:ext cx="3412232" cy="3303650"/>
            <a:chOff x="2699792" y="990253"/>
            <a:chExt cx="3747773" cy="357072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990253"/>
              <a:ext cx="3598515" cy="3570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3491877" y="1854347"/>
              <a:ext cx="1570870" cy="2232250"/>
              <a:chOff x="7192102" y="3827446"/>
              <a:chExt cx="1003341" cy="1498034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7475363" y="3827446"/>
                <a:ext cx="720080" cy="247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dirty="0" smtClean="0">
                    <a:solidFill>
                      <a:schemeClr val="accent6"/>
                    </a:solidFill>
                  </a:rPr>
                  <a:t>6 </a:t>
                </a:r>
                <a:r>
                  <a:rPr lang="fi-FI" dirty="0" err="1" smtClean="0">
                    <a:solidFill>
                      <a:schemeClr val="accent6"/>
                    </a:solidFill>
                  </a:rPr>
                  <a:t>kA</a:t>
                </a:r>
                <a:endParaRPr lang="en-US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199001" y="4261032"/>
                <a:ext cx="720080" cy="247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dirty="0" smtClean="0">
                    <a:solidFill>
                      <a:srgbClr val="0070C0"/>
                    </a:solidFill>
                  </a:rPr>
                  <a:t>10 </a:t>
                </a:r>
                <a:r>
                  <a:rPr lang="fi-FI" dirty="0" err="1" smtClean="0">
                    <a:solidFill>
                      <a:srgbClr val="0070C0"/>
                    </a:solidFill>
                  </a:rPr>
                  <a:t>kA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192102" y="4956148"/>
                <a:ext cx="9358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dirty="0" smtClean="0"/>
                  <a:t>α = 5°</a:t>
                </a:r>
                <a:endParaRPr lang="en-US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524797" y="1278285"/>
              <a:ext cx="11273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dirty="0" smtClean="0"/>
                <a:t>D</a:t>
              </a:r>
              <a:endParaRPr lang="en-US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38081" y="2933490"/>
              <a:ext cx="11273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dirty="0" smtClean="0"/>
                <a:t>B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52182" y="2265736"/>
              <a:ext cx="11273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dirty="0"/>
                <a:t>C</a:t>
              </a:r>
              <a:endParaRPr lang="en-US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20180" y="2620338"/>
              <a:ext cx="11273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dirty="0"/>
                <a:t>A</a:t>
              </a:r>
              <a:endParaRPr lang="en-US" b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Analyzed</a:t>
            </a:r>
            <a:r>
              <a:rPr lang="fi-FI" dirty="0" smtClean="0"/>
              <a:t> </a:t>
            </a:r>
            <a:r>
              <a:rPr lang="fi-FI" dirty="0" err="1" smtClean="0"/>
              <a:t>operation</a:t>
            </a:r>
            <a:r>
              <a:rPr lang="fi-FI" dirty="0" smtClean="0"/>
              <a:t> </a:t>
            </a:r>
            <a:r>
              <a:rPr lang="fi-FI" dirty="0" err="1" smtClean="0"/>
              <a:t>points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318559"/>
              </p:ext>
            </p:extLst>
          </p:nvPr>
        </p:nvGraphicFramePr>
        <p:xfrm>
          <a:off x="1187624" y="1564035"/>
          <a:ext cx="6768751" cy="164592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90572"/>
                <a:gridCol w="1018708"/>
                <a:gridCol w="1162311"/>
                <a:gridCol w="1230682"/>
                <a:gridCol w="1450842"/>
                <a:gridCol w="1215636"/>
              </a:tblGrid>
              <a:tr h="476632"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CASE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Top (K)</a:t>
                      </a:r>
                      <a:endParaRPr lang="en-US" sz="18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Imag (</a:t>
                      </a:r>
                      <a:r>
                        <a:rPr lang="fi-FI" sz="1800" u="none" strike="noStrike" dirty="0" err="1" smtClean="0">
                          <a:effectLst/>
                        </a:rPr>
                        <a:t>kA</a:t>
                      </a:r>
                      <a:r>
                        <a:rPr lang="fi-FI" sz="1800" u="none" strike="noStrike" dirty="0" smtClean="0">
                          <a:effectLst/>
                        </a:rPr>
                        <a:t>)</a:t>
                      </a:r>
                      <a:endParaRPr lang="en-US" sz="18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800" u="none" strike="noStrike" dirty="0" smtClean="0">
                          <a:effectLst/>
                        </a:rPr>
                        <a:t>B (T)</a:t>
                      </a:r>
                      <a:endParaRPr lang="en-US" sz="1800" b="1" i="0" u="none" strike="noStrike" dirty="0" smtClean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800" u="none" strike="noStrike" dirty="0" smtClean="0">
                          <a:effectLst/>
                        </a:rPr>
                        <a:t>B</a:t>
                      </a:r>
                      <a:r>
                        <a:rPr lang="fi-FI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fi-FI" sz="1800" u="none" strike="noStrike" baseline="0" dirty="0" err="1" smtClean="0">
                          <a:effectLst/>
                        </a:rPr>
                        <a:t>a</a:t>
                      </a:r>
                      <a:r>
                        <a:rPr lang="fi-FI" sz="1800" u="none" strike="noStrike" dirty="0" err="1" smtClean="0">
                          <a:effectLst/>
                        </a:rPr>
                        <a:t>ngle</a:t>
                      </a:r>
                      <a:r>
                        <a:rPr lang="fi-FI" sz="1800" u="none" strike="noStrike" dirty="0" smtClean="0">
                          <a:effectLst/>
                        </a:rPr>
                        <a:t> (</a:t>
                      </a:r>
                      <a:r>
                        <a:rPr lang="fi-FI" dirty="0" smtClean="0"/>
                        <a:t>α)</a:t>
                      </a:r>
                      <a:r>
                        <a:rPr lang="fi-FI" sz="1800" u="none" strike="noStrike" dirty="0" smtClean="0">
                          <a:effectLst/>
                        </a:rPr>
                        <a:t> to </a:t>
                      </a:r>
                      <a:r>
                        <a:rPr lang="fi-FI" sz="1800" u="none" strike="noStrike" dirty="0" err="1" smtClean="0">
                          <a:effectLst/>
                        </a:rPr>
                        <a:t>ab-plane</a:t>
                      </a:r>
                      <a:r>
                        <a:rPr lang="fi-FI" sz="1800" u="none" strike="noStrike" dirty="0" smtClean="0">
                          <a:effectLst/>
                        </a:rPr>
                        <a:t> (</a:t>
                      </a:r>
                      <a:r>
                        <a:rPr lang="fi-FI" dirty="0" smtClean="0"/>
                        <a:t>°</a:t>
                      </a:r>
                      <a:r>
                        <a:rPr lang="fi-FI" sz="1800" u="none" strike="noStrike" dirty="0" smtClean="0">
                          <a:effectLst/>
                        </a:rPr>
                        <a:t>)</a:t>
                      </a:r>
                      <a:endParaRPr lang="en-US" sz="1800" b="1" i="0" u="none" strike="noStrike" dirty="0" smtClean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800" u="none" strike="noStrike" dirty="0" smtClean="0">
                          <a:effectLst/>
                        </a:rPr>
                        <a:t>Tcs (K)</a:t>
                      </a:r>
                      <a:endParaRPr lang="en-US" sz="1800" b="1" i="0" u="none" strike="noStrike" dirty="0" smtClean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4.5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22.3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B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4.5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22.7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C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4.5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28.8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35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effectLst/>
                        </a:rPr>
                        <a:t>52.5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2" name="Oval 11"/>
          <p:cNvSpPr/>
          <p:nvPr/>
        </p:nvSpPr>
        <p:spPr>
          <a:xfrm>
            <a:off x="6588224" y="1269439"/>
            <a:ext cx="1584176" cy="23762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17357" y="3645703"/>
            <a:ext cx="2370513" cy="5847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i="1" dirty="0" smtClean="0"/>
              <a:t>J</a:t>
            </a:r>
            <a:r>
              <a:rPr lang="fi-FI" sz="1600" i="1" baseline="-25000" dirty="0" smtClean="0"/>
              <a:t>c</a:t>
            </a:r>
            <a:r>
              <a:rPr lang="fi-FI" sz="1600" i="1" dirty="0" smtClean="0"/>
              <a:t>(B,T,</a:t>
            </a:r>
            <a:r>
              <a:rPr lang="el-GR" sz="1600" i="1" dirty="0" smtClean="0"/>
              <a:t>α</a:t>
            </a:r>
            <a:r>
              <a:rPr lang="fi-FI" sz="1600" i="1" dirty="0" smtClean="0"/>
              <a:t>)</a:t>
            </a:r>
            <a:r>
              <a:rPr lang="fi-FI" sz="1600" dirty="0" smtClean="0"/>
              <a:t>: J. </a:t>
            </a:r>
            <a:r>
              <a:rPr lang="fi-FI" sz="1600" dirty="0" err="1" smtClean="0"/>
              <a:t>Fleiter</a:t>
            </a:r>
            <a:r>
              <a:rPr lang="fi-FI" sz="1600" dirty="0" smtClean="0"/>
              <a:t> (</a:t>
            </a:r>
            <a:r>
              <a:rPr lang="fi-FI" sz="1600" dirty="0" err="1" smtClean="0"/>
              <a:t>see</a:t>
            </a:r>
            <a:r>
              <a:rPr lang="fi-FI" sz="1600" dirty="0" smtClean="0"/>
              <a:t> </a:t>
            </a:r>
            <a:r>
              <a:rPr lang="fi-FI" sz="1600" dirty="0" err="1" smtClean="0"/>
              <a:t>talk</a:t>
            </a:r>
            <a:r>
              <a:rPr lang="fi-FI" sz="1600" dirty="0" smtClean="0"/>
              <a:t> </a:t>
            </a:r>
            <a:r>
              <a:rPr lang="fi-FI" sz="1600" dirty="0" err="1" smtClean="0"/>
              <a:t>by</a:t>
            </a:r>
            <a:r>
              <a:rPr lang="fi-FI" sz="1600" dirty="0" smtClean="0"/>
              <a:t> </a:t>
            </a:r>
            <a:r>
              <a:rPr lang="fi-FI" sz="1600" dirty="0" err="1" smtClean="0"/>
              <a:t>Glyn</a:t>
            </a:r>
            <a:r>
              <a:rPr lang="fi-FI" sz="1600" dirty="0" smtClean="0"/>
              <a:t> </a:t>
            </a:r>
            <a:r>
              <a:rPr lang="fi-FI" sz="1600" dirty="0" err="1" smtClean="0"/>
              <a:t>yesterday</a:t>
            </a:r>
            <a:r>
              <a:rPr lang="fi-FI" sz="16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4769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557"/>
    </mc:Choice>
    <mc:Fallback xmlns="">
      <p:transition spd="slow" advTm="3755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Analyzed</a:t>
            </a:r>
            <a:r>
              <a:rPr lang="fi-FI" dirty="0" smtClean="0"/>
              <a:t> </a:t>
            </a:r>
            <a:r>
              <a:rPr lang="fi-FI" dirty="0" err="1" smtClean="0"/>
              <a:t>heater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800" dirty="0" smtClean="0"/>
              <a:t>State-of-</a:t>
            </a:r>
            <a:r>
              <a:rPr lang="fi-FI" sz="1800" dirty="0" err="1" smtClean="0"/>
              <a:t>the</a:t>
            </a:r>
            <a:r>
              <a:rPr lang="fi-FI" sz="1800" dirty="0" smtClean="0"/>
              <a:t>-</a:t>
            </a:r>
            <a:r>
              <a:rPr lang="fi-FI" sz="1800" dirty="0" err="1" smtClean="0"/>
              <a:t>art</a:t>
            </a:r>
            <a:r>
              <a:rPr lang="fi-FI" sz="1800" dirty="0" smtClean="0"/>
              <a:t> in LTS, </a:t>
            </a:r>
            <a:r>
              <a:rPr lang="fi-FI" sz="1800" dirty="0" err="1" smtClean="0"/>
              <a:t>typical</a:t>
            </a:r>
            <a:r>
              <a:rPr lang="fi-FI" sz="1800" dirty="0" smtClean="0"/>
              <a:t> </a:t>
            </a:r>
            <a:r>
              <a:rPr lang="fi-FI" sz="1800" dirty="0" err="1" smtClean="0"/>
              <a:t>values</a:t>
            </a:r>
            <a:r>
              <a:rPr lang="fi-FI" sz="1800" dirty="0" smtClean="0"/>
              <a:t>: </a:t>
            </a:r>
          </a:p>
          <a:p>
            <a:pPr lvl="1"/>
            <a:r>
              <a:rPr lang="fi-FI" sz="1800" b="1" dirty="0" smtClean="0">
                <a:solidFill>
                  <a:srgbClr val="0070C0"/>
                </a:solidFill>
              </a:rPr>
              <a:t>25 µm </a:t>
            </a:r>
            <a:r>
              <a:rPr lang="fi-FI" sz="1800" dirty="0" err="1" smtClean="0"/>
              <a:t>thick</a:t>
            </a:r>
            <a:r>
              <a:rPr lang="fi-FI" sz="1800" dirty="0" smtClean="0"/>
              <a:t> </a:t>
            </a:r>
            <a:r>
              <a:rPr lang="fi-FI" sz="1800" dirty="0" err="1" smtClean="0"/>
              <a:t>stainless</a:t>
            </a:r>
            <a:r>
              <a:rPr lang="fi-FI" sz="1800" dirty="0" smtClean="0"/>
              <a:t> </a:t>
            </a:r>
            <a:r>
              <a:rPr lang="fi-FI" sz="1800" dirty="0" err="1" smtClean="0"/>
              <a:t>steel</a:t>
            </a:r>
            <a:endParaRPr lang="fi-FI" sz="1800" dirty="0" smtClean="0"/>
          </a:p>
          <a:p>
            <a:pPr lvl="1"/>
            <a:r>
              <a:rPr lang="fi-FI" sz="1800" dirty="0" smtClean="0"/>
              <a:t>50 </a:t>
            </a:r>
            <a:r>
              <a:rPr lang="fi-FI" sz="1800" dirty="0"/>
              <a:t>µ</a:t>
            </a:r>
            <a:r>
              <a:rPr lang="fi-FI" sz="1800" dirty="0" smtClean="0"/>
              <a:t>m </a:t>
            </a:r>
            <a:r>
              <a:rPr lang="fi-FI" sz="1800" dirty="0" err="1" smtClean="0"/>
              <a:t>Kapton</a:t>
            </a:r>
            <a:endParaRPr lang="fi-FI" sz="1800" dirty="0" smtClean="0"/>
          </a:p>
          <a:p>
            <a:pPr lvl="1"/>
            <a:r>
              <a:rPr lang="fi-FI" sz="1800" dirty="0" smtClean="0"/>
              <a:t>50 W/cm</a:t>
            </a:r>
            <a:r>
              <a:rPr lang="fi-FI" sz="1800" baseline="30000" dirty="0" smtClean="0"/>
              <a:t>2</a:t>
            </a:r>
            <a:r>
              <a:rPr lang="fi-FI" sz="1800" dirty="0" smtClean="0"/>
              <a:t> </a:t>
            </a:r>
            <a:r>
              <a:rPr lang="fi-FI" sz="1800" b="1" dirty="0" smtClean="0">
                <a:solidFill>
                  <a:srgbClr val="0070C0"/>
                </a:solidFill>
              </a:rPr>
              <a:t>(20 W/mm</a:t>
            </a:r>
            <a:r>
              <a:rPr lang="fi-FI" sz="1800" b="1" baseline="30000" dirty="0" smtClean="0">
                <a:solidFill>
                  <a:srgbClr val="0070C0"/>
                </a:solidFill>
              </a:rPr>
              <a:t>3</a:t>
            </a:r>
            <a:r>
              <a:rPr lang="fi-FI" sz="1800" b="1" dirty="0" smtClean="0">
                <a:solidFill>
                  <a:srgbClr val="0070C0"/>
                </a:solidFill>
              </a:rPr>
              <a:t>) </a:t>
            </a:r>
            <a:r>
              <a:rPr lang="fi-FI" sz="1800" dirty="0" smtClean="0"/>
              <a:t>(min.)</a:t>
            </a:r>
            <a:endParaRPr lang="fi-FI" sz="1800" b="1" dirty="0" smtClean="0">
              <a:solidFill>
                <a:srgbClr val="0070C0"/>
              </a:solidFill>
            </a:endParaRPr>
          </a:p>
          <a:p>
            <a:pPr lvl="1"/>
            <a:r>
              <a:rPr lang="el-G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fi-FI" sz="1800" baseline="-25000" dirty="0" smtClean="0"/>
              <a:t>RC</a:t>
            </a:r>
            <a:r>
              <a:rPr lang="fi-FI" sz="1800" dirty="0" smtClean="0"/>
              <a:t> 50 ms (</a:t>
            </a:r>
            <a:r>
              <a:rPr lang="fi-FI" sz="1800" dirty="0" err="1" smtClean="0"/>
              <a:t>capacitor</a:t>
            </a:r>
            <a:r>
              <a:rPr lang="fi-FI" sz="1800" dirty="0" smtClean="0"/>
              <a:t> </a:t>
            </a:r>
            <a:r>
              <a:rPr lang="fi-FI" sz="1800" dirty="0" err="1" smtClean="0"/>
              <a:t>powered</a:t>
            </a:r>
            <a:r>
              <a:rPr lang="fi-FI" sz="1800" dirty="0" smtClean="0"/>
              <a:t>)</a:t>
            </a:r>
          </a:p>
          <a:p>
            <a:pPr lvl="1"/>
            <a:endParaRPr lang="fi-FI" sz="1800" dirty="0" smtClean="0"/>
          </a:p>
          <a:p>
            <a:r>
              <a:rPr lang="fi-FI" sz="1800" dirty="0" err="1" smtClean="0"/>
              <a:t>Result</a:t>
            </a:r>
            <a:r>
              <a:rPr lang="fi-FI" sz="1800" dirty="0" smtClean="0"/>
              <a:t> </a:t>
            </a:r>
            <a:r>
              <a:rPr lang="fi-FI" sz="1800" dirty="0" err="1" smtClean="0"/>
              <a:t>presented</a:t>
            </a:r>
            <a:r>
              <a:rPr lang="fi-FI" sz="1800" dirty="0" smtClean="0"/>
              <a:t> at ASC-2014: In HTS </a:t>
            </a:r>
            <a:r>
              <a:rPr lang="fi-FI" sz="1800" dirty="0" err="1" smtClean="0"/>
              <a:t>heater</a:t>
            </a:r>
            <a:r>
              <a:rPr lang="fi-FI" sz="1800" dirty="0" smtClean="0"/>
              <a:t> </a:t>
            </a:r>
            <a:r>
              <a:rPr lang="fi-FI" sz="1800" dirty="0" err="1" smtClean="0"/>
              <a:t>like</a:t>
            </a:r>
            <a:r>
              <a:rPr lang="fi-FI" sz="1800" dirty="0" smtClean="0"/>
              <a:t> </a:t>
            </a:r>
            <a:r>
              <a:rPr lang="fi-FI" sz="1800" dirty="0" err="1" smtClean="0"/>
              <a:t>this</a:t>
            </a:r>
            <a:r>
              <a:rPr lang="fi-FI" sz="1800" dirty="0" smtClean="0"/>
              <a:t> </a:t>
            </a:r>
            <a:r>
              <a:rPr lang="fi-FI" sz="1800" dirty="0" err="1" smtClean="0"/>
              <a:t>does</a:t>
            </a:r>
            <a:r>
              <a:rPr lang="fi-FI" sz="1800" dirty="0" smtClean="0"/>
              <a:t> </a:t>
            </a:r>
            <a:r>
              <a:rPr lang="fi-FI" sz="1800" dirty="0" err="1" smtClean="0"/>
              <a:t>not</a:t>
            </a:r>
            <a:r>
              <a:rPr lang="fi-FI" sz="1800" dirty="0" smtClean="0"/>
              <a:t> </a:t>
            </a:r>
            <a:r>
              <a:rPr lang="fi-FI" sz="1800" dirty="0" err="1" smtClean="0"/>
              <a:t>have</a:t>
            </a:r>
            <a:r>
              <a:rPr lang="fi-FI" sz="1800" dirty="0" smtClean="0"/>
              <a:t> </a:t>
            </a:r>
            <a:r>
              <a:rPr lang="fi-FI" sz="1800" dirty="0" err="1" smtClean="0"/>
              <a:t>enough</a:t>
            </a:r>
            <a:r>
              <a:rPr lang="fi-FI" sz="1800" dirty="0" smtClean="0"/>
              <a:t> </a:t>
            </a:r>
            <a:r>
              <a:rPr lang="fi-FI" sz="1800" dirty="0" err="1" smtClean="0"/>
              <a:t>energy</a:t>
            </a:r>
            <a:r>
              <a:rPr lang="fi-FI" sz="1800" dirty="0" smtClean="0"/>
              <a:t> to </a:t>
            </a:r>
            <a:r>
              <a:rPr lang="fi-FI" sz="1800" dirty="0" err="1" smtClean="0"/>
              <a:t>quench</a:t>
            </a:r>
            <a:r>
              <a:rPr lang="fi-FI" sz="1800" dirty="0" smtClean="0"/>
              <a:t> for </a:t>
            </a:r>
            <a:r>
              <a:rPr lang="fi-FI" sz="1800" dirty="0" err="1" smtClean="0"/>
              <a:t>T</a:t>
            </a:r>
            <a:r>
              <a:rPr lang="fi-FI" sz="1800" baseline="-25000" dirty="0" err="1" smtClean="0"/>
              <a:t>cs</a:t>
            </a:r>
            <a:r>
              <a:rPr lang="fi-FI" sz="1800" dirty="0" smtClean="0"/>
              <a:t> &gt; ~20 K</a:t>
            </a:r>
          </a:p>
          <a:p>
            <a:endParaRPr lang="fi-FI" sz="1800" dirty="0"/>
          </a:p>
          <a:p>
            <a:r>
              <a:rPr lang="fi-FI" sz="1800" dirty="0" smtClean="0"/>
              <a:t>Here is </a:t>
            </a:r>
            <a:r>
              <a:rPr lang="fi-FI" sz="1800" dirty="0" err="1" smtClean="0"/>
              <a:t>analyzed</a:t>
            </a:r>
            <a:r>
              <a:rPr lang="fi-FI" sz="1800" dirty="0" smtClean="0"/>
              <a:t> </a:t>
            </a:r>
            <a:r>
              <a:rPr lang="fi-FI" sz="1800" dirty="0" err="1" smtClean="0"/>
              <a:t>heater</a:t>
            </a:r>
            <a:r>
              <a:rPr lang="fi-FI" sz="1800" dirty="0" smtClean="0"/>
              <a:t> with 4 x </a:t>
            </a:r>
            <a:r>
              <a:rPr lang="fi-FI" sz="1800" dirty="0" err="1" smtClean="0"/>
              <a:t>more</a:t>
            </a:r>
            <a:r>
              <a:rPr lang="fi-FI" sz="1800" dirty="0" smtClean="0"/>
              <a:t> E</a:t>
            </a:r>
          </a:p>
          <a:p>
            <a:pPr lvl="1"/>
            <a:r>
              <a:rPr lang="fi-FI" sz="1800" b="1" dirty="0" smtClean="0">
                <a:solidFill>
                  <a:schemeClr val="accent6"/>
                </a:solidFill>
              </a:rPr>
              <a:t>50 µm </a:t>
            </a:r>
            <a:r>
              <a:rPr lang="fi-FI" sz="1800" dirty="0" err="1"/>
              <a:t>thick</a:t>
            </a:r>
            <a:r>
              <a:rPr lang="fi-FI" sz="1800" dirty="0"/>
              <a:t> </a:t>
            </a:r>
            <a:r>
              <a:rPr lang="fi-FI" sz="1800" dirty="0" err="1"/>
              <a:t>stainless</a:t>
            </a:r>
            <a:r>
              <a:rPr lang="fi-FI" sz="1800" dirty="0"/>
              <a:t> </a:t>
            </a:r>
            <a:r>
              <a:rPr lang="fi-FI" sz="1800" dirty="0" err="1"/>
              <a:t>steel</a:t>
            </a:r>
            <a:endParaRPr lang="fi-FI" sz="1800" dirty="0"/>
          </a:p>
          <a:p>
            <a:pPr lvl="1"/>
            <a:r>
              <a:rPr lang="fi-FI" sz="1800" dirty="0"/>
              <a:t>50 µm Kapton </a:t>
            </a:r>
            <a:endParaRPr lang="fi-FI" sz="1800" dirty="0" smtClean="0"/>
          </a:p>
          <a:p>
            <a:pPr lvl="1"/>
            <a:r>
              <a:rPr lang="fi-FI" sz="1800" b="1" dirty="0" smtClean="0">
                <a:solidFill>
                  <a:srgbClr val="C00000"/>
                </a:solidFill>
              </a:rPr>
              <a:t>200 </a:t>
            </a:r>
            <a:r>
              <a:rPr lang="fi-FI" sz="1800" b="1" dirty="0">
                <a:solidFill>
                  <a:srgbClr val="C00000"/>
                </a:solidFill>
              </a:rPr>
              <a:t>W/cm</a:t>
            </a:r>
            <a:r>
              <a:rPr lang="fi-FI" sz="1800" b="1" baseline="30000" dirty="0">
                <a:solidFill>
                  <a:srgbClr val="C00000"/>
                </a:solidFill>
              </a:rPr>
              <a:t>2</a:t>
            </a:r>
            <a:r>
              <a:rPr lang="fi-FI" sz="1800" b="1" dirty="0">
                <a:solidFill>
                  <a:srgbClr val="C00000"/>
                </a:solidFill>
              </a:rPr>
              <a:t> </a:t>
            </a:r>
            <a:r>
              <a:rPr lang="fi-FI" sz="1800" b="1" dirty="0" smtClean="0">
                <a:solidFill>
                  <a:srgbClr val="C00000"/>
                </a:solidFill>
              </a:rPr>
              <a:t> (40 </a:t>
            </a:r>
            <a:r>
              <a:rPr lang="fi-FI" sz="1800" b="1" dirty="0">
                <a:solidFill>
                  <a:srgbClr val="C00000"/>
                </a:solidFill>
              </a:rPr>
              <a:t>W/mm</a:t>
            </a:r>
            <a:r>
              <a:rPr lang="fi-FI" sz="1800" b="1" baseline="30000" dirty="0">
                <a:solidFill>
                  <a:srgbClr val="C00000"/>
                </a:solidFill>
              </a:rPr>
              <a:t>3</a:t>
            </a:r>
            <a:r>
              <a:rPr lang="fi-FI" sz="1800" b="1" dirty="0">
                <a:solidFill>
                  <a:srgbClr val="C00000"/>
                </a:solidFill>
              </a:rPr>
              <a:t>)</a:t>
            </a:r>
          </a:p>
          <a:p>
            <a:pPr lvl="1"/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fi-FI" sz="1800" baseline="-25000" dirty="0"/>
              <a:t>RC</a:t>
            </a:r>
            <a:r>
              <a:rPr lang="fi-FI" sz="1800" dirty="0" smtClean="0"/>
              <a:t> </a:t>
            </a:r>
            <a:r>
              <a:rPr lang="fi-FI" sz="1800" dirty="0"/>
              <a:t>50 </a:t>
            </a:r>
            <a:r>
              <a:rPr lang="fi-FI" sz="1800" dirty="0" smtClean="0"/>
              <a:t>ms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29300" y="2340930"/>
            <a:ext cx="3140384" cy="107721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dirty="0" smtClean="0"/>
              <a:t>H. </a:t>
            </a:r>
            <a:r>
              <a:rPr lang="fi-FI" sz="1600" dirty="0"/>
              <a:t>Felice et al</a:t>
            </a:r>
            <a:r>
              <a:rPr lang="fi-FI" sz="1600" dirty="0" smtClean="0"/>
              <a:t>., IEEE TAS </a:t>
            </a:r>
            <a:r>
              <a:rPr lang="fi-FI" sz="1600" dirty="0"/>
              <a:t>19(3), </a:t>
            </a:r>
            <a:r>
              <a:rPr lang="fi-FI" sz="1600" dirty="0" smtClean="0"/>
              <a:t>2009 </a:t>
            </a:r>
          </a:p>
          <a:p>
            <a:pPr marL="0" lvl="1"/>
            <a:r>
              <a:rPr lang="fi-FI" sz="1600" dirty="0" smtClean="0"/>
              <a:t>T. Salmi et al., IEEE TAS 24(3</a:t>
            </a:r>
            <a:r>
              <a:rPr lang="fi-FI" sz="1600" dirty="0"/>
              <a:t>), </a:t>
            </a:r>
            <a:r>
              <a:rPr lang="fi-FI" sz="1600" dirty="0" smtClean="0"/>
              <a:t>2014 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579041" y="4302473"/>
            <a:ext cx="3390643" cy="5847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dirty="0"/>
              <a:t>T</a:t>
            </a:r>
            <a:r>
              <a:rPr lang="fi-FI" sz="1600" dirty="0" smtClean="0"/>
              <a:t>. </a:t>
            </a:r>
            <a:r>
              <a:rPr lang="fi-FI" sz="1600" dirty="0"/>
              <a:t>Salmi and A. Stenvall, </a:t>
            </a:r>
            <a:r>
              <a:rPr lang="fi-FI" sz="1600" dirty="0" smtClean="0"/>
              <a:t>IEEE TAS 25(3</a:t>
            </a:r>
            <a:r>
              <a:rPr lang="fi-FI" sz="1600" dirty="0"/>
              <a:t>), </a:t>
            </a:r>
            <a:r>
              <a:rPr lang="fi-FI" sz="1600" dirty="0" smtClean="0"/>
              <a:t>2015</a:t>
            </a:r>
            <a:endParaRPr lang="fi-FI" sz="1600" dirty="0"/>
          </a:p>
        </p:txBody>
      </p:sp>
    </p:spTree>
    <p:extLst>
      <p:ext uri="{BB962C8B-B14F-4D97-AF65-F5344CB8AC3E}">
        <p14:creationId xmlns:p14="http://schemas.microsoft.com/office/powerpoint/2010/main" val="384980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328"/>
    </mc:Choice>
    <mc:Fallback xmlns="">
      <p:transition spd="slow" advTm="403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Simulation</a:t>
            </a:r>
            <a:r>
              <a:rPr lang="fi-FI" dirty="0" smtClean="0"/>
              <a:t> </a:t>
            </a:r>
            <a:r>
              <a:rPr lang="fi-FI" dirty="0" err="1" smtClean="0"/>
              <a:t>results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6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0"/>
    </mc:Choice>
    <mc:Fallback xmlns="">
      <p:transition spd="slow" advTm="287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06" y="3523505"/>
            <a:ext cx="4160321" cy="283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63" y="677455"/>
            <a:ext cx="4148063" cy="297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713" y="-209550"/>
            <a:ext cx="8229600" cy="1143000"/>
          </a:xfrm>
        </p:spPr>
        <p:txBody>
          <a:bodyPr>
            <a:normAutofit/>
          </a:bodyPr>
          <a:lstStyle/>
          <a:p>
            <a:r>
              <a:rPr lang="fi-FI" sz="3600" dirty="0" err="1"/>
              <a:t>D</a:t>
            </a:r>
            <a:r>
              <a:rPr lang="fi-FI" sz="3600" dirty="0" err="1" smtClean="0"/>
              <a:t>elay</a:t>
            </a:r>
            <a:r>
              <a:rPr lang="fi-FI" sz="3600" dirty="0" smtClean="0"/>
              <a:t> 1 vs. </a:t>
            </a:r>
            <a:r>
              <a:rPr lang="fi-FI" sz="3600" dirty="0" err="1" smtClean="0"/>
              <a:t>heater</a:t>
            </a:r>
            <a:r>
              <a:rPr lang="fi-FI" sz="3600" dirty="0" smtClean="0"/>
              <a:t> </a:t>
            </a:r>
            <a:r>
              <a:rPr lang="fi-FI" sz="3600" dirty="0" err="1" smtClean="0"/>
              <a:t>coverage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14</a:t>
            </a:fld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639403" y="1590799"/>
            <a:ext cx="313372" cy="3391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356149" y="2186562"/>
            <a:ext cx="255636" cy="3455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37918" y="750158"/>
            <a:ext cx="2019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err="1" smtClean="0"/>
              <a:t>Cable</a:t>
            </a:r>
            <a:r>
              <a:rPr lang="fi-FI" sz="2000" b="1" dirty="0" smtClean="0"/>
              <a:t> 1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39330" y="117884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7030A0"/>
                </a:solidFill>
              </a:rPr>
              <a:t>C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28775" y="74934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57350" y="135562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0070C0"/>
                </a:solidFill>
              </a:rPr>
              <a:t>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909" y="545815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1-D with ” --- ”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27303" y="3578959"/>
            <a:ext cx="2100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err="1" smtClean="0"/>
              <a:t>Cable</a:t>
            </a:r>
            <a:r>
              <a:rPr lang="fi-FI" sz="2000" b="1" dirty="0" smtClean="0"/>
              <a:t> 2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511202" y="35985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7030A0"/>
                </a:solidFill>
              </a:rPr>
              <a:t>C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64296" y="442986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4623" y="436205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0070C0"/>
                </a:solidFill>
              </a:rPr>
              <a:t>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725876" y="4966330"/>
            <a:ext cx="219084" cy="193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020591" y="4892973"/>
            <a:ext cx="219084" cy="193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630563" y="4026396"/>
            <a:ext cx="219084" cy="193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692752" y="6047829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Coverage</a:t>
            </a:r>
            <a:r>
              <a:rPr lang="fi-FI" dirty="0" smtClean="0"/>
              <a:t> (mm)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-390079" y="263037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Delay</a:t>
            </a:r>
            <a:r>
              <a:rPr lang="fi-FI" dirty="0" smtClean="0"/>
              <a:t> 1 (ms)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890189"/>
              </p:ext>
            </p:extLst>
          </p:nvPr>
        </p:nvGraphicFramePr>
        <p:xfrm>
          <a:off x="4613326" y="4203561"/>
          <a:ext cx="4223811" cy="109728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223811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A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4.5 K,  6 kA, 15 T   (5°):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  </a:t>
                      </a:r>
                      <a:r>
                        <a:rPr lang="en-US" sz="1800" u="none" strike="noStrike" dirty="0" err="1" smtClean="0">
                          <a:solidFill>
                            <a:schemeClr val="accent1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 = 22.3 K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B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4.5 K, 10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3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 =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22.7 K</a:t>
                      </a:r>
                      <a:endParaRPr lang="en-US" sz="1800" b="0" i="0" u="none" strike="noStrike" dirty="0">
                        <a:solidFill>
                          <a:schemeClr val="accent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C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: 4.5 K,   6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4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 = 28.8 K</a:t>
                      </a:r>
                      <a:endParaRPr lang="en-US" sz="1800" b="0" i="0" u="none" strike="noStrike" dirty="0">
                        <a:solidFill>
                          <a:schemeClr val="accent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D</a:t>
                      </a:r>
                      <a:r>
                        <a:rPr lang="en-US" sz="1800" u="none" strike="noStrike" dirty="0" smtClean="0">
                          <a:effectLst/>
                        </a:rPr>
                        <a:t>:  35 K,   6 kA, 1.5 T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</a:rPr>
                        <a:t>(5°) : 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effectLst/>
                        </a:rPr>
                        <a:t> = 52.5 K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041215" y="883722"/>
            <a:ext cx="3964547" cy="707886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/>
              <a:t>Need</a:t>
            </a:r>
            <a:r>
              <a:rPr lang="fi-FI" sz="2000" dirty="0" smtClean="0"/>
              <a:t> 40 – 80 mm long </a:t>
            </a:r>
            <a:r>
              <a:rPr lang="fi-FI" sz="2000" dirty="0" err="1" smtClean="0"/>
              <a:t>heating</a:t>
            </a:r>
            <a:r>
              <a:rPr lang="fi-FI" sz="2000" dirty="0" smtClean="0"/>
              <a:t> </a:t>
            </a:r>
            <a:r>
              <a:rPr lang="fi-FI" sz="2000" dirty="0" err="1" smtClean="0"/>
              <a:t>stations</a:t>
            </a:r>
            <a:r>
              <a:rPr lang="fi-FI" sz="2000" dirty="0" smtClean="0"/>
              <a:t> (</a:t>
            </a:r>
            <a:r>
              <a:rPr lang="fi-FI" sz="2000" dirty="0" err="1" smtClean="0"/>
              <a:t>roebel</a:t>
            </a:r>
            <a:r>
              <a:rPr lang="fi-FI" sz="2000" dirty="0" smtClean="0"/>
              <a:t>?)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41216" y="1761399"/>
            <a:ext cx="3964880" cy="707886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/>
              <a:t>Cable</a:t>
            </a:r>
            <a:r>
              <a:rPr lang="fi-FI" sz="2000" dirty="0" smtClean="0"/>
              <a:t> </a:t>
            </a:r>
            <a:r>
              <a:rPr lang="fi-FI" sz="2000" dirty="0" err="1" smtClean="0"/>
              <a:t>geom</a:t>
            </a:r>
            <a:r>
              <a:rPr lang="fi-FI" sz="2000" dirty="0" smtClean="0"/>
              <a:t>. </a:t>
            </a:r>
            <a:r>
              <a:rPr lang="fi-FI" sz="2000" dirty="0" err="1" smtClean="0"/>
              <a:t>impacts</a:t>
            </a:r>
            <a:r>
              <a:rPr lang="fi-FI" sz="2000" dirty="0" smtClean="0"/>
              <a:t> the </a:t>
            </a:r>
            <a:r>
              <a:rPr lang="fi-FI" sz="2000" dirty="0" err="1" smtClean="0"/>
              <a:t>delay</a:t>
            </a:r>
            <a:r>
              <a:rPr lang="fi-FI" sz="2000" dirty="0" smtClean="0"/>
              <a:t> </a:t>
            </a:r>
            <a:r>
              <a:rPr lang="fi-FI" sz="2000" dirty="0"/>
              <a:t>40-60% </a:t>
            </a:r>
            <a:r>
              <a:rPr lang="fi-FI" sz="2000" dirty="0" smtClean="0"/>
              <a:t>!  </a:t>
            </a:r>
            <a:endParaRPr lang="fi-FI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5041215" y="2648249"/>
            <a:ext cx="3964881" cy="1015663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/>
              <a:t>Heater</a:t>
            </a:r>
            <a:r>
              <a:rPr lang="fi-FI" sz="2000" dirty="0" smtClean="0"/>
              <a:t> </a:t>
            </a:r>
            <a:r>
              <a:rPr lang="fi-FI" sz="2000" dirty="0" err="1" smtClean="0"/>
              <a:t>energy</a:t>
            </a:r>
            <a:r>
              <a:rPr lang="fi-FI" sz="2000" dirty="0" smtClean="0"/>
              <a:t> </a:t>
            </a:r>
            <a:r>
              <a:rPr lang="fi-FI" sz="2000" dirty="0" err="1" smtClean="0"/>
              <a:t>must</a:t>
            </a:r>
            <a:r>
              <a:rPr lang="fi-FI" sz="2000" dirty="0" smtClean="0"/>
              <a:t> </a:t>
            </a:r>
            <a:r>
              <a:rPr lang="fi-FI" sz="2000" dirty="0" err="1" smtClean="0"/>
              <a:t>be</a:t>
            </a:r>
            <a:r>
              <a:rPr lang="fi-FI" sz="2000" dirty="0" smtClean="0"/>
              <a:t> </a:t>
            </a:r>
            <a:r>
              <a:rPr lang="fi-FI" sz="2000" dirty="0" err="1" smtClean="0"/>
              <a:t>related</a:t>
            </a:r>
            <a:r>
              <a:rPr lang="fi-FI" sz="2000" dirty="0" smtClean="0"/>
              <a:t> to the </a:t>
            </a:r>
            <a:r>
              <a:rPr lang="fi-FI" sz="2000" b="1" u="sng" dirty="0" err="1" smtClean="0"/>
              <a:t>cable</a:t>
            </a:r>
            <a:r>
              <a:rPr lang="fi-FI" sz="2000" b="1" u="sng" dirty="0" smtClean="0"/>
              <a:t> </a:t>
            </a:r>
            <a:r>
              <a:rPr lang="fi-FI" sz="2000" b="1" u="sng" dirty="0" err="1" smtClean="0"/>
              <a:t>energy</a:t>
            </a:r>
            <a:r>
              <a:rPr lang="fi-FI" sz="2000" b="1" u="sng" dirty="0" smtClean="0"/>
              <a:t> </a:t>
            </a:r>
            <a:r>
              <a:rPr lang="fi-FI" sz="2000" b="1" u="sng" dirty="0" err="1" smtClean="0"/>
              <a:t>margin</a:t>
            </a:r>
            <a:endParaRPr lang="fi-FI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i-FI" sz="2000" dirty="0" err="1" smtClean="0"/>
              <a:t>See</a:t>
            </a:r>
            <a:r>
              <a:rPr lang="fi-FI" sz="2000" dirty="0" smtClean="0"/>
              <a:t> </a:t>
            </a:r>
            <a:r>
              <a:rPr lang="fi-FI" sz="2000" dirty="0" err="1" smtClean="0"/>
              <a:t>extra</a:t>
            </a:r>
            <a:r>
              <a:rPr lang="fi-FI" sz="2000" dirty="0" smtClean="0"/>
              <a:t> </a:t>
            </a:r>
            <a:r>
              <a:rPr lang="fi-FI" sz="2000" dirty="0" err="1" smtClean="0"/>
              <a:t>slides</a:t>
            </a:r>
            <a:endParaRPr lang="fi-FI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72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03"/>
    </mc:Choice>
    <mc:Fallback xmlns="">
      <p:transition spd="slow" advTm="948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699" y="263850"/>
            <a:ext cx="8229600" cy="1143000"/>
          </a:xfrm>
        </p:spPr>
        <p:txBody>
          <a:bodyPr/>
          <a:lstStyle/>
          <a:p>
            <a:r>
              <a:rPr lang="fi-FI" dirty="0" err="1" smtClean="0"/>
              <a:t>Normal</a:t>
            </a:r>
            <a:r>
              <a:rPr lang="fi-FI" dirty="0" smtClean="0"/>
              <a:t> </a:t>
            </a:r>
            <a:r>
              <a:rPr lang="fi-FI" dirty="0" err="1" smtClean="0"/>
              <a:t>Zone</a:t>
            </a:r>
            <a:r>
              <a:rPr lang="fi-FI" dirty="0" smtClean="0"/>
              <a:t> </a:t>
            </a:r>
            <a:r>
              <a:rPr lang="fi-FI" dirty="0" err="1" smtClean="0"/>
              <a:t>Propagation</a:t>
            </a:r>
            <a:r>
              <a:rPr lang="fi-FI" dirty="0" smtClean="0"/>
              <a:t> </a:t>
            </a:r>
            <a:r>
              <a:rPr lang="fi-FI" dirty="0" err="1" smtClean="0"/>
              <a:t>Velocity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15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7" y="1729704"/>
            <a:ext cx="4471987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24089" y="445376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Cable</a:t>
            </a:r>
            <a:r>
              <a:rPr lang="fi-FI" dirty="0" smtClean="0"/>
              <a:t> 1 ” --- ”</a:t>
            </a:r>
          </a:p>
          <a:p>
            <a:r>
              <a:rPr lang="fi-FI" dirty="0" err="1" smtClean="0"/>
              <a:t>Cable</a:t>
            </a:r>
            <a:r>
              <a:rPr lang="fi-FI" dirty="0" smtClean="0"/>
              <a:t> 2 ” __”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12139" y="3949707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7030A0"/>
                </a:solidFill>
              </a:rPr>
              <a:t>C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4870" y="199619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6115" y="3188977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0070C0"/>
                </a:solidFill>
              </a:rPr>
              <a:t>A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7182" y="1498851"/>
            <a:ext cx="4074418" cy="31700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smtClean="0"/>
              <a:t>I = 6 </a:t>
            </a:r>
            <a:r>
              <a:rPr lang="fi-FI" sz="2000" dirty="0" err="1" smtClean="0"/>
              <a:t>kA</a:t>
            </a:r>
            <a:r>
              <a:rPr lang="fi-FI" sz="2000" dirty="0" smtClean="0"/>
              <a:t> (4.5 K)</a:t>
            </a:r>
          </a:p>
          <a:p>
            <a:r>
              <a:rPr lang="fi-FI" sz="2000" dirty="0"/>
              <a:t>	</a:t>
            </a:r>
            <a:r>
              <a:rPr lang="fi-FI" sz="2000" dirty="0" smtClean="0"/>
              <a:t>	 B =  10  </a:t>
            </a:r>
            <a:r>
              <a:rPr lang="fi-FI" sz="2000" dirty="0" smtClean="0">
                <a:sym typeface="Wingdings" panose="05000000000000000000" pitchFamily="2" charset="2"/>
              </a:rPr>
              <a:t> </a:t>
            </a:r>
            <a:r>
              <a:rPr lang="fi-FI" sz="2000" dirty="0" smtClean="0"/>
              <a:t>15 T</a:t>
            </a:r>
          </a:p>
          <a:p>
            <a:r>
              <a:rPr lang="fi-FI" sz="2000" dirty="0"/>
              <a:t>	</a:t>
            </a:r>
            <a:r>
              <a:rPr lang="fi-FI" sz="2000" b="1" dirty="0" smtClean="0">
                <a:solidFill>
                  <a:srgbClr val="C00000"/>
                </a:solidFill>
              </a:rPr>
              <a:t>NZPV =  0.3 </a:t>
            </a:r>
            <a:r>
              <a:rPr lang="fi-FI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i-FI" sz="2000" b="1" dirty="0" smtClean="0">
                <a:solidFill>
                  <a:srgbClr val="C00000"/>
                </a:solidFill>
              </a:rPr>
              <a:t>0.5 m/s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smtClean="0"/>
              <a:t>B = 10 T </a:t>
            </a:r>
            <a:r>
              <a:rPr lang="fi-FI" sz="2000" dirty="0"/>
              <a:t>(4.5 K)</a:t>
            </a:r>
          </a:p>
          <a:p>
            <a:r>
              <a:rPr lang="fi-FI" sz="2000" dirty="0"/>
              <a:t>	</a:t>
            </a:r>
            <a:r>
              <a:rPr lang="fi-FI" sz="2000" dirty="0" smtClean="0"/>
              <a:t>         I </a:t>
            </a:r>
            <a:r>
              <a:rPr lang="fi-FI" sz="2000" dirty="0"/>
              <a:t>= </a:t>
            </a:r>
            <a:r>
              <a:rPr lang="fi-FI" sz="2000" dirty="0" smtClean="0"/>
              <a:t>6     </a:t>
            </a:r>
            <a:r>
              <a:rPr lang="fi-FI" sz="2000" dirty="0" smtClean="0">
                <a:sym typeface="Wingdings" panose="05000000000000000000" pitchFamily="2" charset="2"/>
              </a:rPr>
              <a:t> </a:t>
            </a:r>
            <a:r>
              <a:rPr lang="fi-FI" sz="2000" dirty="0" smtClean="0"/>
              <a:t>10 </a:t>
            </a:r>
            <a:r>
              <a:rPr lang="fi-FI" sz="2000" dirty="0" err="1" smtClean="0"/>
              <a:t>kA</a:t>
            </a:r>
            <a:endParaRPr lang="fi-FI" sz="2000" dirty="0"/>
          </a:p>
          <a:p>
            <a:r>
              <a:rPr lang="fi-FI" sz="2000" dirty="0" smtClean="0"/>
              <a:t>	</a:t>
            </a:r>
            <a:r>
              <a:rPr lang="fi-FI" sz="2000" b="1" dirty="0" smtClean="0">
                <a:solidFill>
                  <a:srgbClr val="C00000"/>
                </a:solidFill>
              </a:rPr>
              <a:t>NZPV </a:t>
            </a:r>
            <a:r>
              <a:rPr lang="fi-FI" sz="2000" b="1" dirty="0">
                <a:solidFill>
                  <a:srgbClr val="C00000"/>
                </a:solidFill>
              </a:rPr>
              <a:t>= </a:t>
            </a:r>
            <a:r>
              <a:rPr lang="fi-FI" sz="2000" b="1" dirty="0" smtClean="0">
                <a:solidFill>
                  <a:srgbClr val="C00000"/>
                </a:solidFill>
              </a:rPr>
              <a:t>0.3  </a:t>
            </a:r>
            <a:r>
              <a:rPr lang="fi-FI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i-FI" sz="2000" b="1" dirty="0" smtClean="0">
                <a:solidFill>
                  <a:srgbClr val="C00000"/>
                </a:solidFill>
              </a:rPr>
              <a:t>0.8 </a:t>
            </a:r>
            <a:r>
              <a:rPr lang="fi-FI" sz="2000" b="1" dirty="0">
                <a:solidFill>
                  <a:srgbClr val="C00000"/>
                </a:solidFill>
              </a:rPr>
              <a:t>m/s</a:t>
            </a:r>
          </a:p>
          <a:p>
            <a:r>
              <a:rPr lang="fi-FI" sz="2000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b="1" dirty="0" err="1" smtClean="0">
                <a:solidFill>
                  <a:srgbClr val="FF0000"/>
                </a:solidFill>
              </a:rPr>
              <a:t>Geometry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does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not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matter</a:t>
            </a:r>
            <a:endParaRPr lang="fi-FI" sz="20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/>
              <a:t>Consistent</a:t>
            </a:r>
            <a:r>
              <a:rPr lang="fi-FI" sz="2000" dirty="0" smtClean="0"/>
              <a:t> with </a:t>
            </a:r>
            <a:r>
              <a:rPr lang="fi-FI" sz="2000" dirty="0" err="1" smtClean="0"/>
              <a:t>other</a:t>
            </a:r>
            <a:r>
              <a:rPr lang="fi-FI" sz="2000" dirty="0" smtClean="0"/>
              <a:t> </a:t>
            </a:r>
            <a:r>
              <a:rPr lang="fi-FI" sz="2000" dirty="0" err="1" smtClean="0"/>
              <a:t>studies</a:t>
            </a:r>
            <a:endParaRPr lang="fi-FI" sz="2000" dirty="0" smtClean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438824"/>
              </p:ext>
            </p:extLst>
          </p:nvPr>
        </p:nvGraphicFramePr>
        <p:xfrm>
          <a:off x="4920189" y="4773584"/>
          <a:ext cx="4223811" cy="109728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223811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A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4.5 K,  6 kA, 15 T   (5°):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  </a:t>
                      </a:r>
                      <a:r>
                        <a:rPr lang="en-US" sz="1800" u="none" strike="noStrike" dirty="0" err="1" smtClean="0">
                          <a:solidFill>
                            <a:schemeClr val="accent1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 = 22.3 K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B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4.5 K, 10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3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 =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22.7 K</a:t>
                      </a:r>
                      <a:endParaRPr lang="en-US" sz="1800" b="0" i="0" u="none" strike="noStrike" dirty="0">
                        <a:solidFill>
                          <a:schemeClr val="accent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C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: 4.5 K,   6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4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 = 28.8 K</a:t>
                      </a:r>
                      <a:endParaRPr lang="en-US" sz="1800" b="0" i="0" u="none" strike="noStrike" dirty="0">
                        <a:solidFill>
                          <a:schemeClr val="accent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D</a:t>
                      </a:r>
                      <a:r>
                        <a:rPr lang="en-US" sz="1800" u="none" strike="noStrike" dirty="0" smtClean="0">
                          <a:effectLst/>
                        </a:rPr>
                        <a:t>:  35 K,   6 kA, 1.5 T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</a:rPr>
                        <a:t>(5°) : 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effectLst/>
                        </a:rPr>
                        <a:t> = 52.5 K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4015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57"/>
    </mc:Choice>
    <mc:Fallback xmlns="">
      <p:transition spd="slow" advTm="168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26" y="934588"/>
            <a:ext cx="4386263" cy="300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713" y="-190500"/>
            <a:ext cx="8229600" cy="1143000"/>
          </a:xfrm>
        </p:spPr>
        <p:txBody>
          <a:bodyPr/>
          <a:lstStyle/>
          <a:p>
            <a:r>
              <a:rPr lang="fi-FI" dirty="0" err="1" smtClean="0"/>
              <a:t>Delay</a:t>
            </a:r>
            <a:r>
              <a:rPr lang="fi-FI" dirty="0" smtClean="0"/>
              <a:t> 2 vs. </a:t>
            </a:r>
            <a:r>
              <a:rPr lang="fi-FI" dirty="0" err="1" smtClean="0"/>
              <a:t>heater</a:t>
            </a:r>
            <a:r>
              <a:rPr lang="fi-FI" dirty="0" smtClean="0"/>
              <a:t> </a:t>
            </a:r>
            <a:r>
              <a:rPr lang="fi-FI" dirty="0" err="1" smtClean="0"/>
              <a:t>period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Tiina </a:t>
            </a:r>
            <a:r>
              <a:rPr lang="fi-FI" dirty="0"/>
              <a:t> </a:t>
            </a:r>
            <a:r>
              <a:rPr lang="fi-FI" dirty="0" smtClean="0"/>
              <a:t>                   WAMHTS-2, </a:t>
            </a:r>
            <a:r>
              <a:rPr lang="fi-FI" dirty="0" err="1" smtClean="0"/>
              <a:t>Nov</a:t>
            </a:r>
            <a:r>
              <a:rPr lang="fi-FI" dirty="0" smtClean="0"/>
              <a:t> 14 2014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31865" y="107756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7030A0"/>
                </a:solidFill>
              </a:rPr>
              <a:t>C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0141" y="230274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69296" y="147255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0070C0"/>
                </a:solidFill>
              </a:rPr>
              <a:t>A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2" y="3744239"/>
            <a:ext cx="4373563" cy="299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726085" y="394290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7030A0"/>
                </a:solidFill>
              </a:rPr>
              <a:t>C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62743" y="502955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49473" y="419936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0070C0"/>
                </a:solidFill>
              </a:rPr>
              <a:t>A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7368" y="1079764"/>
            <a:ext cx="1388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err="1" smtClean="0"/>
              <a:t>Cable</a:t>
            </a:r>
            <a:r>
              <a:rPr lang="fi-FI" sz="2000" b="1" dirty="0" smtClean="0"/>
              <a:t> 1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07210" y="3948188"/>
            <a:ext cx="1418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err="1" smtClean="0"/>
              <a:t>Cable</a:t>
            </a:r>
            <a:r>
              <a:rPr lang="fi-FI" sz="2000" b="1" dirty="0" smtClean="0"/>
              <a:t> 2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126779" y="6512333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 smtClean="0"/>
              <a:t>Period</a:t>
            </a:r>
            <a:r>
              <a:rPr lang="fi-FI" sz="2000" dirty="0" smtClean="0"/>
              <a:t> (mm)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535380" y="2704017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 smtClean="0"/>
              <a:t>Delay</a:t>
            </a:r>
            <a:r>
              <a:rPr lang="fi-FI" sz="2000" dirty="0" smtClean="0"/>
              <a:t> 2 (ms)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716016" y="1209708"/>
            <a:ext cx="4248472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 smtClean="0"/>
              <a:t>Max 120 – 150 mm </a:t>
            </a:r>
            <a:r>
              <a:rPr lang="fi-FI" sz="2000" dirty="0" err="1" smtClean="0"/>
              <a:t>period</a:t>
            </a:r>
            <a:endParaRPr lang="fi-FI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2000" dirty="0" err="1" smtClean="0"/>
              <a:t>Or</a:t>
            </a:r>
            <a:r>
              <a:rPr lang="fi-FI" sz="2000" dirty="0" smtClean="0"/>
              <a:t> &gt; 300 K </a:t>
            </a:r>
            <a:r>
              <a:rPr lang="fi-FI" sz="2000" dirty="0" err="1" smtClean="0"/>
              <a:t>under</a:t>
            </a:r>
            <a:r>
              <a:rPr lang="fi-FI" sz="2000" dirty="0" smtClean="0"/>
              <a:t> </a:t>
            </a:r>
            <a:r>
              <a:rPr lang="fi-FI" sz="2000" dirty="0" err="1" smtClean="0"/>
              <a:t>heater</a:t>
            </a:r>
            <a:endParaRPr lang="fi-FI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2000" dirty="0" err="1" smtClean="0"/>
              <a:t>Coverage</a:t>
            </a:r>
            <a:r>
              <a:rPr lang="fi-FI" sz="2000" dirty="0" smtClean="0"/>
              <a:t> </a:t>
            </a:r>
            <a:r>
              <a:rPr lang="fi-FI" sz="2000" u="sng" dirty="0" smtClean="0"/>
              <a:t>min</a:t>
            </a:r>
            <a:r>
              <a:rPr lang="fi-FI" sz="2000" dirty="0" smtClean="0"/>
              <a:t> 30-50% (</a:t>
            </a:r>
            <a:r>
              <a:rPr lang="fi-FI" sz="2000" dirty="0" err="1" smtClean="0"/>
              <a:t>compare</a:t>
            </a:r>
            <a:r>
              <a:rPr lang="fi-FI" sz="2000" dirty="0" smtClean="0"/>
              <a:t> to 10-30% in LTS)</a:t>
            </a:r>
          </a:p>
          <a:p>
            <a:pPr lvl="1"/>
            <a:endParaRPr lang="fi-FI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b="1" dirty="0" err="1" smtClean="0">
                <a:solidFill>
                  <a:srgbClr val="FF0000"/>
                </a:solidFill>
              </a:rPr>
              <a:t>If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protected</a:t>
            </a:r>
            <a:r>
              <a:rPr lang="fi-FI" sz="2000" b="1" dirty="0" smtClean="0">
                <a:solidFill>
                  <a:srgbClr val="FF0000"/>
                </a:solidFill>
              </a:rPr>
              <a:t> with </a:t>
            </a:r>
            <a:r>
              <a:rPr lang="fi-FI" sz="2000" b="1" dirty="0" err="1" smtClean="0">
                <a:solidFill>
                  <a:srgbClr val="FF0000"/>
                </a:solidFill>
              </a:rPr>
              <a:t>heaters</a:t>
            </a:r>
            <a:r>
              <a:rPr lang="fi-FI" sz="2000" b="1" dirty="0" smtClean="0">
                <a:solidFill>
                  <a:srgbClr val="FF0000"/>
                </a:solidFill>
              </a:rPr>
              <a:t>, </a:t>
            </a:r>
            <a:r>
              <a:rPr lang="fi-FI" sz="2000" b="1" dirty="0" err="1">
                <a:solidFill>
                  <a:srgbClr val="FF0000"/>
                </a:solidFill>
              </a:rPr>
              <a:t>b</a:t>
            </a:r>
            <a:r>
              <a:rPr lang="fi-FI" sz="2000" b="1" dirty="0" err="1" smtClean="0">
                <a:solidFill>
                  <a:srgbClr val="FF0000"/>
                </a:solidFill>
              </a:rPr>
              <a:t>etter</a:t>
            </a:r>
            <a:r>
              <a:rPr lang="fi-FI" sz="2000" b="1" dirty="0" smtClean="0">
                <a:solidFill>
                  <a:srgbClr val="FF0000"/>
                </a:solidFill>
              </a:rPr>
              <a:t> to </a:t>
            </a:r>
            <a:r>
              <a:rPr lang="fi-FI" sz="2000" b="1" dirty="0" err="1" smtClean="0">
                <a:solidFill>
                  <a:srgbClr val="FF0000"/>
                </a:solidFill>
              </a:rPr>
              <a:t>find</a:t>
            </a:r>
            <a:r>
              <a:rPr lang="fi-FI" sz="2000" b="1" dirty="0" smtClean="0">
                <a:solidFill>
                  <a:srgbClr val="FF0000"/>
                </a:solidFill>
              </a:rPr>
              <a:t> a </a:t>
            </a:r>
            <a:r>
              <a:rPr lang="fi-FI" sz="2000" b="1" dirty="0" err="1" smtClean="0">
                <a:solidFill>
                  <a:srgbClr val="FF0000"/>
                </a:solidFill>
              </a:rPr>
              <a:t>way</a:t>
            </a:r>
            <a:r>
              <a:rPr lang="fi-FI" sz="2000" b="1" dirty="0" smtClean="0">
                <a:solidFill>
                  <a:srgbClr val="FF0000"/>
                </a:solidFill>
              </a:rPr>
              <a:t> to </a:t>
            </a:r>
            <a:r>
              <a:rPr lang="fi-FI" sz="2000" b="1" dirty="0" err="1" smtClean="0">
                <a:solidFill>
                  <a:srgbClr val="FF0000"/>
                </a:solidFill>
              </a:rPr>
              <a:t>cover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all</a:t>
            </a:r>
            <a:r>
              <a:rPr lang="fi-FI" sz="2000" b="1" dirty="0" smtClean="0">
                <a:solidFill>
                  <a:srgbClr val="FF0000"/>
                </a:solidFill>
              </a:rPr>
              <a:t> with the </a:t>
            </a:r>
            <a:r>
              <a:rPr lang="fi-FI" sz="2000" b="1" dirty="0" err="1" smtClean="0">
                <a:solidFill>
                  <a:srgbClr val="FF0000"/>
                </a:solidFill>
              </a:rPr>
              <a:t>heater</a:t>
            </a:r>
            <a:r>
              <a:rPr lang="fi-FI" sz="2000" b="1" dirty="0" smtClean="0">
                <a:solidFill>
                  <a:srgbClr val="FF0000"/>
                </a:solidFill>
              </a:rPr>
              <a:t>!</a:t>
            </a:r>
            <a:endParaRPr lang="fi-FI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3269"/>
              </p:ext>
            </p:extLst>
          </p:nvPr>
        </p:nvGraphicFramePr>
        <p:xfrm>
          <a:off x="4716016" y="4338412"/>
          <a:ext cx="4223811" cy="109728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223811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A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4.5 K,  6 kA, 15 T   (5°):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  </a:t>
                      </a:r>
                      <a:r>
                        <a:rPr lang="en-US" sz="1800" u="none" strike="noStrike" dirty="0" err="1" smtClean="0">
                          <a:solidFill>
                            <a:schemeClr val="accent1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 = 22.3 K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B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4.5 K, 10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3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 =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22.7 K</a:t>
                      </a:r>
                      <a:endParaRPr lang="en-US" sz="1800" b="0" i="0" u="none" strike="noStrike" dirty="0">
                        <a:solidFill>
                          <a:schemeClr val="accent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C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: 4.5 K,   6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4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 = 28.8 K</a:t>
                      </a:r>
                      <a:endParaRPr lang="en-US" sz="1800" b="0" i="0" u="none" strike="noStrike" dirty="0">
                        <a:solidFill>
                          <a:schemeClr val="accent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D</a:t>
                      </a:r>
                      <a:r>
                        <a:rPr lang="en-US" sz="1800" u="none" strike="noStrike" dirty="0" smtClean="0">
                          <a:effectLst/>
                        </a:rPr>
                        <a:t>:  35 K,   6 kA, 1.5 T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</a:rPr>
                        <a:t>(5°) : 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effectLst/>
                        </a:rPr>
                        <a:t> = 52.5 K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62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11"/>
    </mc:Choice>
    <mc:Fallback xmlns="">
      <p:transition spd="slow" advTm="461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Ideas</a:t>
            </a:r>
            <a:r>
              <a:rPr lang="fi-FI" dirty="0" smtClean="0"/>
              <a:t> for </a:t>
            </a:r>
            <a:r>
              <a:rPr lang="fi-FI" dirty="0" err="1" smtClean="0"/>
              <a:t>future</a:t>
            </a:r>
            <a:r>
              <a:rPr lang="fi-FI" dirty="0" smtClean="0"/>
              <a:t> </a:t>
            </a:r>
            <a:r>
              <a:rPr lang="fi-FI" dirty="0" err="1" smtClean="0"/>
              <a:t>heaters</a:t>
            </a:r>
            <a:r>
              <a:rPr lang="fi-FI" dirty="0" smtClean="0"/>
              <a:t> and </a:t>
            </a:r>
            <a:r>
              <a:rPr lang="fi-FI" dirty="0" err="1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3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4"/>
    </mc:Choice>
    <mc:Fallback xmlns="">
      <p:transition spd="slow" advTm="2504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85453" y="2234481"/>
            <a:ext cx="5904656" cy="407483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0713" y="95250"/>
            <a:ext cx="8229600" cy="1143000"/>
          </a:xfrm>
        </p:spPr>
        <p:txBody>
          <a:bodyPr/>
          <a:lstStyle/>
          <a:p>
            <a:r>
              <a:rPr lang="fi-FI" dirty="0" err="1" smtClean="0"/>
              <a:t>Ideas</a:t>
            </a:r>
            <a:r>
              <a:rPr lang="fi-FI" dirty="0" smtClean="0"/>
              <a:t> for </a:t>
            </a:r>
            <a:r>
              <a:rPr lang="fi-FI" dirty="0" err="1" smtClean="0"/>
              <a:t>alternative</a:t>
            </a:r>
            <a:r>
              <a:rPr lang="fi-FI" dirty="0" smtClean="0"/>
              <a:t> </a:t>
            </a:r>
            <a:r>
              <a:rPr lang="fi-FI" dirty="0" err="1" smtClean="0"/>
              <a:t>heaters</a:t>
            </a:r>
            <a:r>
              <a:rPr lang="fi-FI" dirty="0" smtClean="0"/>
              <a:t> 1/2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2" descr="File:Roebel assembled coated conductor cable (RACC)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9" y="2745794"/>
            <a:ext cx="4955704" cy="290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557461" y="5805264"/>
            <a:ext cx="5625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hlinkClick r:id="rId4" action="ppaction://hlinkfile" tooltip="User:ChristianBarth"/>
              </a:rPr>
              <a:t>Fig. From Wikimedia commons, authored by Christian </a:t>
            </a:r>
            <a:r>
              <a:rPr lang="en-US" sz="1600" dirty="0">
                <a:solidFill>
                  <a:srgbClr val="002060"/>
                </a:solidFill>
                <a:hlinkClick r:id="rId4" action="ppaction://hlinkfile" tooltip="User:ChristianBarth"/>
              </a:rPr>
              <a:t>Barth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52446" y="290702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Example</a:t>
            </a:r>
            <a:r>
              <a:rPr lang="fi-FI" dirty="0" smtClean="0"/>
              <a:t>:</a:t>
            </a:r>
          </a:p>
          <a:p>
            <a:r>
              <a:rPr lang="fi-FI" dirty="0" err="1" smtClean="0"/>
              <a:t>If</a:t>
            </a:r>
            <a:r>
              <a:rPr lang="fi-FI" dirty="0" smtClean="0"/>
              <a:t> the </a:t>
            </a:r>
            <a:r>
              <a:rPr lang="fi-FI" dirty="0" err="1" smtClean="0"/>
              <a:t>pink</a:t>
            </a:r>
            <a:r>
              <a:rPr lang="fi-FI" dirty="0" smtClean="0"/>
              <a:t> </a:t>
            </a:r>
            <a:r>
              <a:rPr lang="fi-FI" dirty="0" err="1" smtClean="0"/>
              <a:t>was</a:t>
            </a:r>
            <a:r>
              <a:rPr lang="fi-FI" dirty="0" smtClean="0"/>
              <a:t> a </a:t>
            </a:r>
            <a:r>
              <a:rPr lang="fi-FI" dirty="0" err="1" smtClean="0"/>
              <a:t>heater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985900" y="3565507"/>
            <a:ext cx="239195" cy="5049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581797" y="4065846"/>
            <a:ext cx="1080120" cy="76643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861717" y="4365104"/>
            <a:ext cx="936104" cy="6480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3845" y="3861083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Coverage</a:t>
            </a:r>
            <a:r>
              <a:rPr lang="fi-FI" dirty="0" smtClean="0"/>
              <a:t> for the </a:t>
            </a:r>
            <a:r>
              <a:rPr lang="fi-FI" dirty="0" err="1" smtClean="0"/>
              <a:t>blue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37581" y="450912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Coverage</a:t>
            </a:r>
            <a:r>
              <a:rPr lang="fi-FI" dirty="0" smtClean="0"/>
              <a:t> for the </a:t>
            </a:r>
            <a:r>
              <a:rPr lang="fi-FI" dirty="0" err="1" smtClean="0"/>
              <a:t>green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0800000" flipH="1" flipV="1">
            <a:off x="413027" y="1378452"/>
            <a:ext cx="7445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1. </a:t>
            </a:r>
            <a:r>
              <a:rPr lang="fi-FI" sz="2400" b="1" dirty="0" err="1" smtClean="0"/>
              <a:t>Heater</a:t>
            </a:r>
            <a:r>
              <a:rPr lang="fi-FI" sz="2400" b="1" dirty="0" smtClean="0"/>
              <a:t> </a:t>
            </a:r>
            <a:r>
              <a:rPr lang="fi-FI" sz="2400" b="1" dirty="0" err="1"/>
              <a:t>c</a:t>
            </a:r>
            <a:r>
              <a:rPr lang="fi-FI" sz="2400" b="1" dirty="0" err="1" smtClean="0"/>
              <a:t>o-wound</a:t>
            </a:r>
            <a:r>
              <a:rPr lang="fi-FI" sz="2400" b="1" dirty="0" smtClean="0"/>
              <a:t> as </a:t>
            </a:r>
            <a:r>
              <a:rPr lang="fi-FI" sz="2400" b="1" dirty="0" err="1" smtClean="0"/>
              <a:t>one</a:t>
            </a:r>
            <a:r>
              <a:rPr lang="fi-FI" sz="2400" b="1" dirty="0" smtClean="0"/>
              <a:t> of the </a:t>
            </a:r>
            <a:r>
              <a:rPr lang="fi-FI" sz="2400" b="1" dirty="0" err="1" smtClean="0"/>
              <a:t>strands</a:t>
            </a:r>
            <a:r>
              <a:rPr lang="fi-FI" sz="2400" b="1" dirty="0" smtClean="0"/>
              <a:t>,</a:t>
            </a:r>
          </a:p>
          <a:p>
            <a:r>
              <a:rPr lang="fi-FI" sz="2400" b="1" dirty="0" err="1"/>
              <a:t>o</a:t>
            </a:r>
            <a:r>
              <a:rPr lang="fi-FI" sz="2400" b="1" dirty="0" err="1" smtClean="0"/>
              <a:t>r</a:t>
            </a:r>
            <a:r>
              <a:rPr lang="fi-FI" sz="2400" b="1" dirty="0" smtClean="0"/>
              <a:t> as a </a:t>
            </a:r>
            <a:r>
              <a:rPr lang="fi-FI" sz="2400" b="1" dirty="0" err="1" smtClean="0"/>
              <a:t>wider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strip</a:t>
            </a:r>
            <a:r>
              <a:rPr lang="fi-FI" sz="2400" b="1" dirty="0" smtClean="0"/>
              <a:t> on the </a:t>
            </a:r>
            <a:r>
              <a:rPr lang="fi-FI" sz="2400" b="1" dirty="0" err="1" smtClean="0"/>
              <a:t>cable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wide</a:t>
            </a:r>
            <a:r>
              <a:rPr lang="fi-FI" sz="2400" b="1" dirty="0" smtClean="0"/>
              <a:t> side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057900" y="2262557"/>
            <a:ext cx="2875565" cy="34163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00B050"/>
                </a:solidFill>
              </a:rPr>
              <a:t>+  </a:t>
            </a:r>
            <a:r>
              <a:rPr lang="fi-FI" dirty="0" err="1" smtClean="0">
                <a:solidFill>
                  <a:srgbClr val="00B050"/>
                </a:solidFill>
              </a:rPr>
              <a:t>Good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heater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contact</a:t>
            </a:r>
            <a:r>
              <a:rPr lang="fi-FI" dirty="0">
                <a:solidFill>
                  <a:srgbClr val="00B050"/>
                </a:solidFill>
              </a:rPr>
              <a:t> </a:t>
            </a:r>
            <a:r>
              <a:rPr lang="fi-FI" dirty="0" smtClean="0">
                <a:solidFill>
                  <a:srgbClr val="00B050"/>
                </a:solidFill>
              </a:rPr>
              <a:t>with </a:t>
            </a:r>
            <a:r>
              <a:rPr lang="fi-FI" dirty="0" err="1" smtClean="0">
                <a:solidFill>
                  <a:srgbClr val="00B050"/>
                </a:solidFill>
              </a:rPr>
              <a:t>cable</a:t>
            </a:r>
            <a:endParaRPr lang="fi-FI" dirty="0" smtClean="0">
              <a:solidFill>
                <a:srgbClr val="00B050"/>
              </a:solidFill>
            </a:endParaRPr>
          </a:p>
          <a:p>
            <a:endParaRPr lang="fi-FI" dirty="0" smtClean="0">
              <a:solidFill>
                <a:srgbClr val="00B050"/>
              </a:solidFill>
            </a:endParaRPr>
          </a:p>
          <a:p>
            <a:r>
              <a:rPr lang="fi-FI" dirty="0" smtClean="0">
                <a:solidFill>
                  <a:srgbClr val="00B050"/>
                </a:solidFill>
              </a:rPr>
              <a:t>+  </a:t>
            </a:r>
            <a:r>
              <a:rPr lang="fi-FI" dirty="0" err="1" smtClean="0">
                <a:solidFill>
                  <a:srgbClr val="00B050"/>
                </a:solidFill>
              </a:rPr>
              <a:t>Need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less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heater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power</a:t>
            </a:r>
            <a:endParaRPr lang="fi-FI" dirty="0">
              <a:solidFill>
                <a:srgbClr val="00B050"/>
              </a:solidFill>
            </a:endParaRPr>
          </a:p>
          <a:p>
            <a:endParaRPr lang="fi-FI" dirty="0" smtClean="0"/>
          </a:p>
          <a:p>
            <a:r>
              <a:rPr lang="fi-FI" dirty="0" smtClean="0">
                <a:solidFill>
                  <a:srgbClr val="FF0000"/>
                </a:solidFill>
              </a:rPr>
              <a:t>-  </a:t>
            </a:r>
            <a:r>
              <a:rPr lang="fi-FI" dirty="0" err="1" smtClean="0">
                <a:solidFill>
                  <a:srgbClr val="FF0000"/>
                </a:solidFill>
              </a:rPr>
              <a:t>Still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need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insulation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between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heater</a:t>
            </a:r>
            <a:r>
              <a:rPr lang="fi-FI" dirty="0" smtClean="0">
                <a:solidFill>
                  <a:srgbClr val="FF0000"/>
                </a:solidFill>
              </a:rPr>
              <a:t> and </a:t>
            </a:r>
            <a:r>
              <a:rPr lang="fi-FI" dirty="0" err="1" smtClean="0">
                <a:solidFill>
                  <a:srgbClr val="FF0000"/>
                </a:solidFill>
              </a:rPr>
              <a:t>other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strands</a:t>
            </a:r>
            <a:endParaRPr lang="fi-FI" dirty="0" smtClean="0">
              <a:solidFill>
                <a:srgbClr val="FF0000"/>
              </a:solidFill>
            </a:endParaRPr>
          </a:p>
          <a:p>
            <a:endParaRPr lang="fi-FI" dirty="0">
              <a:solidFill>
                <a:srgbClr val="FF0000"/>
              </a:solidFill>
            </a:endParaRPr>
          </a:p>
          <a:p>
            <a:r>
              <a:rPr lang="fi-FI" dirty="0" smtClean="0">
                <a:solidFill>
                  <a:srgbClr val="FF0000"/>
                </a:solidFill>
              </a:rPr>
              <a:t> -  </a:t>
            </a:r>
            <a:r>
              <a:rPr lang="fi-FI" dirty="0" err="1" smtClean="0">
                <a:solidFill>
                  <a:srgbClr val="FF0000"/>
                </a:solidFill>
              </a:rPr>
              <a:t>May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require</a:t>
            </a:r>
            <a:r>
              <a:rPr lang="fi-FI" dirty="0" smtClean="0">
                <a:solidFill>
                  <a:srgbClr val="FF0000"/>
                </a:solidFill>
              </a:rPr>
              <a:t> ”</a:t>
            </a:r>
            <a:r>
              <a:rPr lang="fi-FI" dirty="0" err="1" smtClean="0">
                <a:solidFill>
                  <a:srgbClr val="FF0000"/>
                </a:solidFill>
              </a:rPr>
              <a:t>take-outs</a:t>
            </a:r>
            <a:r>
              <a:rPr lang="fi-FI" dirty="0" smtClean="0">
                <a:solidFill>
                  <a:srgbClr val="FF0000"/>
                </a:solidFill>
              </a:rPr>
              <a:t>” </a:t>
            </a:r>
            <a:r>
              <a:rPr lang="fi-FI" dirty="0" err="1" smtClean="0">
                <a:solidFill>
                  <a:srgbClr val="FF0000"/>
                </a:solidFill>
              </a:rPr>
              <a:t>from</a:t>
            </a:r>
            <a:r>
              <a:rPr lang="fi-FI" dirty="0" smtClean="0">
                <a:solidFill>
                  <a:srgbClr val="FF0000"/>
                </a:solidFill>
              </a:rPr>
              <a:t> the </a:t>
            </a:r>
            <a:r>
              <a:rPr lang="fi-FI" dirty="0" err="1" smtClean="0">
                <a:solidFill>
                  <a:srgbClr val="FF0000"/>
                </a:solidFill>
              </a:rPr>
              <a:t>middle</a:t>
            </a:r>
            <a:r>
              <a:rPr lang="fi-FI" dirty="0" smtClean="0">
                <a:solidFill>
                  <a:srgbClr val="FF0000"/>
                </a:solidFill>
              </a:rPr>
              <a:t> to </a:t>
            </a:r>
            <a:r>
              <a:rPr lang="fi-FI" dirty="0" err="1" smtClean="0">
                <a:solidFill>
                  <a:srgbClr val="FF0000"/>
                </a:solidFill>
              </a:rPr>
              <a:t>limit</a:t>
            </a:r>
            <a:r>
              <a:rPr lang="fi-FI" dirty="0" smtClean="0">
                <a:solidFill>
                  <a:srgbClr val="FF0000"/>
                </a:solidFill>
              </a:rPr>
              <a:t> the </a:t>
            </a:r>
            <a:r>
              <a:rPr lang="fi-FI" dirty="0" err="1" smtClean="0">
                <a:solidFill>
                  <a:srgbClr val="FF0000"/>
                </a:solidFill>
              </a:rPr>
              <a:t>voltage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57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70"/>
    </mc:Choice>
    <mc:Fallback xmlns="">
      <p:transition spd="slow" advTm="387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93921" y="2420888"/>
            <a:ext cx="9046994" cy="42327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95587" y="57150"/>
            <a:ext cx="8229600" cy="1143000"/>
          </a:xfrm>
        </p:spPr>
        <p:txBody>
          <a:bodyPr/>
          <a:lstStyle/>
          <a:p>
            <a:r>
              <a:rPr lang="fi-FI" dirty="0" err="1" smtClean="0"/>
              <a:t>Ideas</a:t>
            </a:r>
            <a:r>
              <a:rPr lang="fi-FI" dirty="0" smtClean="0"/>
              <a:t> for </a:t>
            </a:r>
            <a:r>
              <a:rPr lang="fi-FI" dirty="0" err="1" smtClean="0"/>
              <a:t>alternative</a:t>
            </a:r>
            <a:r>
              <a:rPr lang="fi-FI" dirty="0" smtClean="0"/>
              <a:t> </a:t>
            </a:r>
            <a:r>
              <a:rPr lang="fi-FI" dirty="0" err="1" smtClean="0"/>
              <a:t>heaters</a:t>
            </a:r>
            <a:r>
              <a:rPr lang="fi-FI" dirty="0" smtClean="0"/>
              <a:t> 2/2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19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 rot="10800000" flipH="1" flipV="1">
            <a:off x="544650" y="1484785"/>
            <a:ext cx="4643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/>
              <a:t>2</a:t>
            </a:r>
            <a:r>
              <a:rPr lang="fi-FI" sz="2400" b="1" dirty="0" smtClean="0"/>
              <a:t>. </a:t>
            </a:r>
            <a:r>
              <a:rPr lang="fi-FI" sz="2400" b="1" dirty="0" err="1" smtClean="0"/>
              <a:t>Several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shorter</a:t>
            </a:r>
            <a:r>
              <a:rPr lang="fi-FI" sz="2400" b="1" dirty="0" smtClean="0"/>
              <a:t> ”</a:t>
            </a:r>
            <a:r>
              <a:rPr lang="fi-FI" sz="2400" b="1" dirty="0" err="1"/>
              <a:t>l</a:t>
            </a:r>
            <a:r>
              <a:rPr lang="fi-FI" sz="2400" b="1" dirty="0" err="1" smtClean="0"/>
              <a:t>ayered</a:t>
            </a:r>
            <a:r>
              <a:rPr lang="fi-FI" sz="2400" b="1" dirty="0" smtClean="0"/>
              <a:t>” </a:t>
            </a:r>
            <a:r>
              <a:rPr lang="fi-FI" sz="2400" b="1" dirty="0" err="1" smtClean="0"/>
              <a:t>heaters</a:t>
            </a:r>
            <a:r>
              <a:rPr lang="fi-FI" sz="2400" b="1" dirty="0" smtClean="0"/>
              <a:t> on top of the </a:t>
            </a:r>
            <a:r>
              <a:rPr lang="fi-FI" sz="2400" b="1" dirty="0" err="1" smtClean="0"/>
              <a:t>coil</a:t>
            </a:r>
            <a:endParaRPr lang="en-US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610012" y="4216064"/>
            <a:ext cx="8014813" cy="7669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239439" y="5396342"/>
            <a:ext cx="1649561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fi-FI" dirty="0" err="1" smtClean="0"/>
              <a:t>First</a:t>
            </a:r>
            <a:r>
              <a:rPr lang="fi-FI" dirty="0" smtClean="0"/>
              <a:t> Kapton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81311" y="5563868"/>
            <a:ext cx="2251091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fi-FI" dirty="0" smtClean="0"/>
              <a:t>PH1: </a:t>
            </a:r>
            <a:r>
              <a:rPr lang="fi-FI" dirty="0" err="1" smtClean="0"/>
              <a:t>Stainless</a:t>
            </a:r>
            <a:r>
              <a:rPr lang="fi-FI" dirty="0" smtClean="0"/>
              <a:t> </a:t>
            </a:r>
            <a:r>
              <a:rPr lang="fi-FI" dirty="0" err="1" smtClean="0"/>
              <a:t>steel</a:t>
            </a:r>
            <a:r>
              <a:rPr lang="fi-FI" dirty="0" smtClean="0"/>
              <a:t> </a:t>
            </a:r>
            <a:endParaRPr lang="en-US" dirty="0"/>
          </a:p>
        </p:txBody>
      </p:sp>
      <p:cxnSp>
        <p:nvCxnSpPr>
          <p:cNvPr id="22" name="Straight Connector 21"/>
          <p:cNvCxnSpPr>
            <a:endCxn id="19" idx="0"/>
          </p:cNvCxnSpPr>
          <p:nvPr/>
        </p:nvCxnSpPr>
        <p:spPr>
          <a:xfrm flipH="1">
            <a:off x="1306857" y="4895387"/>
            <a:ext cx="457078" cy="6684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18" idx="0"/>
          </p:cNvCxnSpPr>
          <p:nvPr/>
        </p:nvCxnSpPr>
        <p:spPr>
          <a:xfrm flipH="1">
            <a:off x="7064220" y="4982983"/>
            <a:ext cx="100068" cy="4133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94385" y="6015854"/>
            <a:ext cx="1649561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fi-FI" dirty="0" smtClean="0"/>
              <a:t>Second Kapton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09850" y="3166317"/>
            <a:ext cx="2251091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fi-FI" dirty="0" smtClean="0"/>
              <a:t>PH1: </a:t>
            </a:r>
            <a:r>
              <a:rPr lang="fi-FI" dirty="0" err="1" smtClean="0"/>
              <a:t>Current</a:t>
            </a:r>
            <a:r>
              <a:rPr lang="fi-FI" dirty="0" smtClean="0"/>
              <a:t> </a:t>
            </a:r>
            <a:r>
              <a:rPr lang="fi-FI" dirty="0" err="1" smtClean="0"/>
              <a:t>route</a:t>
            </a:r>
            <a:r>
              <a:rPr lang="fi-FI" dirty="0"/>
              <a:t> </a:t>
            </a:r>
            <a:r>
              <a:rPr lang="fi-FI" dirty="0" smtClean="0"/>
              <a:t>(</a:t>
            </a:r>
            <a:r>
              <a:rPr lang="fi-FI" dirty="0" err="1" smtClean="0"/>
              <a:t>copper</a:t>
            </a:r>
            <a:r>
              <a:rPr lang="fi-FI" dirty="0" smtClean="0"/>
              <a:t>) 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757898" y="5336457"/>
            <a:ext cx="2251091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fi-FI" dirty="0" smtClean="0"/>
              <a:t>PH2: </a:t>
            </a:r>
            <a:r>
              <a:rPr lang="fi-FI" dirty="0" err="1" smtClean="0"/>
              <a:t>Stainless</a:t>
            </a:r>
            <a:r>
              <a:rPr lang="fi-FI" dirty="0" smtClean="0"/>
              <a:t> </a:t>
            </a:r>
            <a:r>
              <a:rPr lang="fi-FI" dirty="0" err="1" smtClean="0"/>
              <a:t>steel</a:t>
            </a:r>
            <a:r>
              <a:rPr lang="fi-FI" dirty="0" smtClean="0"/>
              <a:t> 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5141432" y="4904212"/>
            <a:ext cx="457078" cy="5808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13717" y="3804071"/>
            <a:ext cx="196295" cy="5206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819166" y="3166195"/>
            <a:ext cx="2251091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fi-FI" dirty="0" smtClean="0"/>
              <a:t>PH2: </a:t>
            </a:r>
            <a:r>
              <a:rPr lang="fi-FI" dirty="0" err="1" smtClean="0"/>
              <a:t>Current</a:t>
            </a:r>
            <a:r>
              <a:rPr lang="fi-FI" dirty="0" smtClean="0"/>
              <a:t> </a:t>
            </a:r>
            <a:r>
              <a:rPr lang="fi-FI" dirty="0" err="1" smtClean="0"/>
              <a:t>routes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697871" y="4318503"/>
            <a:ext cx="3544066" cy="576884"/>
            <a:chOff x="697871" y="4318503"/>
            <a:chExt cx="3544066" cy="576884"/>
          </a:xfrm>
        </p:grpSpPr>
        <p:sp>
          <p:nvSpPr>
            <p:cNvPr id="3" name="Freeform 2"/>
            <p:cNvSpPr/>
            <p:nvPr/>
          </p:nvSpPr>
          <p:spPr>
            <a:xfrm>
              <a:off x="715978" y="4318503"/>
              <a:ext cx="3525959" cy="576884"/>
            </a:xfrm>
            <a:custGeom>
              <a:avLst/>
              <a:gdLst>
                <a:gd name="connsiteX0" fmla="*/ 0 w 3525959"/>
                <a:gd name="connsiteY0" fmla="*/ 9053 h 576884"/>
                <a:gd name="connsiteX1" fmla="*/ 2842788 w 3525959"/>
                <a:gd name="connsiteY1" fmla="*/ 0 h 576884"/>
                <a:gd name="connsiteX2" fmla="*/ 3367889 w 3525959"/>
                <a:gd name="connsiteY2" fmla="*/ 99588 h 576884"/>
                <a:gd name="connsiteX3" fmla="*/ 2833735 w 3525959"/>
                <a:gd name="connsiteY3" fmla="*/ 172016 h 576884"/>
                <a:gd name="connsiteX4" fmla="*/ 353085 w 3525959"/>
                <a:gd name="connsiteY4" fmla="*/ 162962 h 576884"/>
                <a:gd name="connsiteX5" fmla="*/ 968721 w 3525959"/>
                <a:gd name="connsiteY5" fmla="*/ 371192 h 576884"/>
                <a:gd name="connsiteX6" fmla="*/ 3340729 w 3525959"/>
                <a:gd name="connsiteY6" fmla="*/ 371192 h 576884"/>
                <a:gd name="connsiteX7" fmla="*/ 3023857 w 3525959"/>
                <a:gd name="connsiteY7" fmla="*/ 561315 h 576884"/>
                <a:gd name="connsiteX8" fmla="*/ 271604 w 3525959"/>
                <a:gd name="connsiteY8" fmla="*/ 552261 h 57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5959" h="576884">
                  <a:moveTo>
                    <a:pt x="0" y="9053"/>
                  </a:moveTo>
                  <a:lnTo>
                    <a:pt x="2842788" y="0"/>
                  </a:lnTo>
                  <a:cubicBezTo>
                    <a:pt x="3404103" y="15089"/>
                    <a:pt x="3369398" y="70919"/>
                    <a:pt x="3367889" y="99588"/>
                  </a:cubicBezTo>
                  <a:cubicBezTo>
                    <a:pt x="3366380" y="128257"/>
                    <a:pt x="3336202" y="161454"/>
                    <a:pt x="2833735" y="172016"/>
                  </a:cubicBezTo>
                  <a:cubicBezTo>
                    <a:pt x="2331268" y="182578"/>
                    <a:pt x="663921" y="129766"/>
                    <a:pt x="353085" y="162962"/>
                  </a:cubicBezTo>
                  <a:cubicBezTo>
                    <a:pt x="42249" y="196158"/>
                    <a:pt x="470780" y="336487"/>
                    <a:pt x="968721" y="371192"/>
                  </a:cubicBezTo>
                  <a:cubicBezTo>
                    <a:pt x="1466662" y="405897"/>
                    <a:pt x="2998206" y="339505"/>
                    <a:pt x="3340729" y="371192"/>
                  </a:cubicBezTo>
                  <a:cubicBezTo>
                    <a:pt x="3683252" y="402879"/>
                    <a:pt x="3535378" y="531137"/>
                    <a:pt x="3023857" y="561315"/>
                  </a:cubicBezTo>
                  <a:cubicBezTo>
                    <a:pt x="2512336" y="591493"/>
                    <a:pt x="1391970" y="571877"/>
                    <a:pt x="271604" y="552261"/>
                  </a:cubicBezTo>
                </a:path>
              </a:pathLst>
            </a:custGeom>
            <a:noFill/>
            <a:ln w="1047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697871" y="4442925"/>
              <a:ext cx="588475" cy="427055"/>
            </a:xfrm>
            <a:custGeom>
              <a:avLst/>
              <a:gdLst>
                <a:gd name="connsiteX0" fmla="*/ 588475 w 588475"/>
                <a:gd name="connsiteY0" fmla="*/ 445946 h 445946"/>
                <a:gd name="connsiteX1" fmla="*/ 280657 w 588475"/>
                <a:gd name="connsiteY1" fmla="*/ 427839 h 445946"/>
                <a:gd name="connsiteX2" fmla="*/ 99588 w 588475"/>
                <a:gd name="connsiteY2" fmla="*/ 264877 h 445946"/>
                <a:gd name="connsiteX3" fmla="*/ 63374 w 588475"/>
                <a:gd name="connsiteY3" fmla="*/ 29487 h 445946"/>
                <a:gd name="connsiteX4" fmla="*/ 0 w 588475"/>
                <a:gd name="connsiteY4" fmla="*/ 11380 h 445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475" h="445946">
                  <a:moveTo>
                    <a:pt x="588475" y="445946"/>
                  </a:moveTo>
                  <a:lnTo>
                    <a:pt x="280657" y="427839"/>
                  </a:lnTo>
                  <a:cubicBezTo>
                    <a:pt x="199176" y="397661"/>
                    <a:pt x="135802" y="331269"/>
                    <a:pt x="99588" y="264877"/>
                  </a:cubicBezTo>
                  <a:cubicBezTo>
                    <a:pt x="63374" y="198485"/>
                    <a:pt x="79972" y="71736"/>
                    <a:pt x="63374" y="29487"/>
                  </a:cubicBezTo>
                  <a:cubicBezTo>
                    <a:pt x="46776" y="-12762"/>
                    <a:pt x="23388" y="-691"/>
                    <a:pt x="0" y="11380"/>
                  </a:cubicBezTo>
                </a:path>
              </a:pathLst>
            </a:custGeom>
            <a:noFill/>
            <a:ln w="952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flipV="1">
            <a:off x="4430417" y="4293096"/>
            <a:ext cx="3525959" cy="576884"/>
            <a:chOff x="4430417" y="4293096"/>
            <a:chExt cx="3525959" cy="576884"/>
          </a:xfrm>
        </p:grpSpPr>
        <p:sp>
          <p:nvSpPr>
            <p:cNvPr id="45" name="Freeform 44"/>
            <p:cNvSpPr/>
            <p:nvPr/>
          </p:nvSpPr>
          <p:spPr>
            <a:xfrm>
              <a:off x="4430417" y="4293096"/>
              <a:ext cx="3525959" cy="576884"/>
            </a:xfrm>
            <a:custGeom>
              <a:avLst/>
              <a:gdLst>
                <a:gd name="connsiteX0" fmla="*/ 0 w 3525959"/>
                <a:gd name="connsiteY0" fmla="*/ 9053 h 576884"/>
                <a:gd name="connsiteX1" fmla="*/ 2842788 w 3525959"/>
                <a:gd name="connsiteY1" fmla="*/ 0 h 576884"/>
                <a:gd name="connsiteX2" fmla="*/ 3367889 w 3525959"/>
                <a:gd name="connsiteY2" fmla="*/ 99588 h 576884"/>
                <a:gd name="connsiteX3" fmla="*/ 2833735 w 3525959"/>
                <a:gd name="connsiteY3" fmla="*/ 172016 h 576884"/>
                <a:gd name="connsiteX4" fmla="*/ 353085 w 3525959"/>
                <a:gd name="connsiteY4" fmla="*/ 162962 h 576884"/>
                <a:gd name="connsiteX5" fmla="*/ 968721 w 3525959"/>
                <a:gd name="connsiteY5" fmla="*/ 371192 h 576884"/>
                <a:gd name="connsiteX6" fmla="*/ 3340729 w 3525959"/>
                <a:gd name="connsiteY6" fmla="*/ 371192 h 576884"/>
                <a:gd name="connsiteX7" fmla="*/ 3023857 w 3525959"/>
                <a:gd name="connsiteY7" fmla="*/ 561315 h 576884"/>
                <a:gd name="connsiteX8" fmla="*/ 271604 w 3525959"/>
                <a:gd name="connsiteY8" fmla="*/ 552261 h 57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5959" h="576884">
                  <a:moveTo>
                    <a:pt x="0" y="9053"/>
                  </a:moveTo>
                  <a:lnTo>
                    <a:pt x="2842788" y="0"/>
                  </a:lnTo>
                  <a:cubicBezTo>
                    <a:pt x="3404103" y="15089"/>
                    <a:pt x="3369398" y="70919"/>
                    <a:pt x="3367889" y="99588"/>
                  </a:cubicBezTo>
                  <a:cubicBezTo>
                    <a:pt x="3366380" y="128257"/>
                    <a:pt x="3336202" y="161454"/>
                    <a:pt x="2833735" y="172016"/>
                  </a:cubicBezTo>
                  <a:cubicBezTo>
                    <a:pt x="2331268" y="182578"/>
                    <a:pt x="663921" y="129766"/>
                    <a:pt x="353085" y="162962"/>
                  </a:cubicBezTo>
                  <a:cubicBezTo>
                    <a:pt x="42249" y="196158"/>
                    <a:pt x="470780" y="336487"/>
                    <a:pt x="968721" y="371192"/>
                  </a:cubicBezTo>
                  <a:cubicBezTo>
                    <a:pt x="1466662" y="405897"/>
                    <a:pt x="2998206" y="339505"/>
                    <a:pt x="3340729" y="371192"/>
                  </a:cubicBezTo>
                  <a:cubicBezTo>
                    <a:pt x="3683252" y="402879"/>
                    <a:pt x="3535378" y="531137"/>
                    <a:pt x="3023857" y="561315"/>
                  </a:cubicBezTo>
                  <a:cubicBezTo>
                    <a:pt x="2512336" y="591493"/>
                    <a:pt x="1391970" y="571877"/>
                    <a:pt x="271604" y="552261"/>
                  </a:cubicBezTo>
                </a:path>
              </a:pathLst>
            </a:custGeom>
            <a:noFill/>
            <a:ln w="1047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4430417" y="4425519"/>
              <a:ext cx="588475" cy="427055"/>
            </a:xfrm>
            <a:custGeom>
              <a:avLst/>
              <a:gdLst>
                <a:gd name="connsiteX0" fmla="*/ 588475 w 588475"/>
                <a:gd name="connsiteY0" fmla="*/ 445946 h 445946"/>
                <a:gd name="connsiteX1" fmla="*/ 280657 w 588475"/>
                <a:gd name="connsiteY1" fmla="*/ 427839 h 445946"/>
                <a:gd name="connsiteX2" fmla="*/ 99588 w 588475"/>
                <a:gd name="connsiteY2" fmla="*/ 264877 h 445946"/>
                <a:gd name="connsiteX3" fmla="*/ 63374 w 588475"/>
                <a:gd name="connsiteY3" fmla="*/ 29487 h 445946"/>
                <a:gd name="connsiteX4" fmla="*/ 0 w 588475"/>
                <a:gd name="connsiteY4" fmla="*/ 11380 h 445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475" h="445946">
                  <a:moveTo>
                    <a:pt x="588475" y="445946"/>
                  </a:moveTo>
                  <a:lnTo>
                    <a:pt x="280657" y="427839"/>
                  </a:lnTo>
                  <a:cubicBezTo>
                    <a:pt x="199176" y="397661"/>
                    <a:pt x="135802" y="331269"/>
                    <a:pt x="99588" y="264877"/>
                  </a:cubicBezTo>
                  <a:cubicBezTo>
                    <a:pt x="63374" y="198485"/>
                    <a:pt x="79972" y="71736"/>
                    <a:pt x="63374" y="29487"/>
                  </a:cubicBezTo>
                  <a:cubicBezTo>
                    <a:pt x="46776" y="-12762"/>
                    <a:pt x="23388" y="-691"/>
                    <a:pt x="0" y="11380"/>
                  </a:cubicBezTo>
                </a:path>
              </a:pathLst>
            </a:custGeom>
            <a:noFill/>
            <a:ln w="952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89425" y="4182593"/>
            <a:ext cx="3579064" cy="797890"/>
          </a:xfrm>
          <a:prstGeom prst="rect">
            <a:avLst/>
          </a:prstGeom>
          <a:solidFill>
            <a:schemeClr val="accent2">
              <a:lumMod val="60000"/>
              <a:lumOff val="40000"/>
              <a:alpha val="83000"/>
            </a:schemeClr>
          </a:solidFill>
          <a:ln>
            <a:solidFill>
              <a:schemeClr val="accent2">
                <a:shade val="50000"/>
                <a:alpha val="54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243687" y="4018249"/>
            <a:ext cx="518313" cy="706895"/>
            <a:chOff x="243687" y="4018249"/>
            <a:chExt cx="518313" cy="706895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323528" y="4314211"/>
              <a:ext cx="399500" cy="1049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27303" y="4437678"/>
              <a:ext cx="434697" cy="1049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243687" y="4018249"/>
              <a:ext cx="170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>
                  <a:solidFill>
                    <a:srgbClr val="00B050"/>
                  </a:solidFill>
                </a:rPr>
                <a:t>+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51519" y="4355812"/>
              <a:ext cx="2931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>
                  <a:solidFill>
                    <a:srgbClr val="00B050"/>
                  </a:solidFill>
                </a:rPr>
                <a:t>-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1490" y="4427820"/>
            <a:ext cx="4418022" cy="657364"/>
            <a:chOff x="81490" y="4427820"/>
            <a:chExt cx="4418022" cy="657364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179512" y="4839274"/>
              <a:ext cx="4320000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179512" y="4709319"/>
              <a:ext cx="4320000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81490" y="4427820"/>
              <a:ext cx="170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>
                  <a:solidFill>
                    <a:srgbClr val="00B050"/>
                  </a:solidFill>
                </a:rPr>
                <a:t>+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15336" y="4715852"/>
              <a:ext cx="2931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>
                  <a:solidFill>
                    <a:srgbClr val="00B050"/>
                  </a:solidFill>
                </a:rPr>
                <a:t>-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cxnSp>
        <p:nvCxnSpPr>
          <p:cNvPr id="27" name="Straight Connector 26"/>
          <p:cNvCxnSpPr/>
          <p:nvPr/>
        </p:nvCxnSpPr>
        <p:spPr>
          <a:xfrm>
            <a:off x="2432403" y="4910262"/>
            <a:ext cx="386763" cy="11340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2"/>
          </p:cNvCxnSpPr>
          <p:nvPr/>
        </p:nvCxnSpPr>
        <p:spPr>
          <a:xfrm>
            <a:off x="3944712" y="3526950"/>
            <a:ext cx="105860" cy="11823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388412" y="4172544"/>
            <a:ext cx="3855995" cy="797890"/>
          </a:xfrm>
          <a:prstGeom prst="rect">
            <a:avLst/>
          </a:prstGeom>
          <a:solidFill>
            <a:schemeClr val="accent2">
              <a:lumMod val="60000"/>
              <a:lumOff val="40000"/>
              <a:alpha val="83000"/>
            </a:schemeClr>
          </a:solidFill>
          <a:ln>
            <a:solidFill>
              <a:schemeClr val="accent2">
                <a:shade val="50000"/>
                <a:alpha val="54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endCxn id="24" idx="0"/>
          </p:cNvCxnSpPr>
          <p:nvPr/>
        </p:nvCxnSpPr>
        <p:spPr>
          <a:xfrm flipH="1">
            <a:off x="2819166" y="4839274"/>
            <a:ext cx="1905488" cy="11765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078925" y="1218748"/>
            <a:ext cx="4070658" cy="25853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00B050"/>
                </a:solidFill>
              </a:rPr>
              <a:t>+ </a:t>
            </a:r>
            <a:r>
              <a:rPr lang="fi-FI" dirty="0" err="1" smtClean="0">
                <a:solidFill>
                  <a:srgbClr val="00B050"/>
                </a:solidFill>
              </a:rPr>
              <a:t>Can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make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several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short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heaters</a:t>
            </a:r>
            <a:r>
              <a:rPr lang="fi-FI" dirty="0" smtClean="0">
                <a:solidFill>
                  <a:srgbClr val="00B050"/>
                </a:solidFill>
              </a:rPr>
              <a:t> with </a:t>
            </a:r>
            <a:r>
              <a:rPr lang="fi-FI" dirty="0" err="1" smtClean="0">
                <a:solidFill>
                  <a:srgbClr val="00B050"/>
                </a:solidFill>
              </a:rPr>
              <a:t>high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power</a:t>
            </a:r>
            <a:r>
              <a:rPr lang="fi-FI" dirty="0" smtClean="0">
                <a:solidFill>
                  <a:srgbClr val="00B050"/>
                </a:solidFill>
              </a:rPr>
              <a:t> (and </a:t>
            </a:r>
            <a:r>
              <a:rPr lang="fi-FI" dirty="0" err="1" smtClean="0">
                <a:solidFill>
                  <a:srgbClr val="00B050"/>
                </a:solidFill>
              </a:rPr>
              <a:t>low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voltage</a:t>
            </a:r>
            <a:r>
              <a:rPr lang="fi-FI" dirty="0" smtClean="0">
                <a:solidFill>
                  <a:srgbClr val="00B050"/>
                </a:solidFill>
              </a:rPr>
              <a:t>) to </a:t>
            </a:r>
            <a:r>
              <a:rPr lang="fi-FI" dirty="0" err="1" smtClean="0">
                <a:solidFill>
                  <a:srgbClr val="00B050"/>
                </a:solidFill>
              </a:rPr>
              <a:t>cover</a:t>
            </a:r>
            <a:r>
              <a:rPr lang="fi-FI" dirty="0" smtClean="0">
                <a:solidFill>
                  <a:srgbClr val="00B050"/>
                </a:solidFill>
              </a:rPr>
              <a:t> a long </a:t>
            </a:r>
            <a:r>
              <a:rPr lang="fi-FI" dirty="0" err="1" smtClean="0">
                <a:solidFill>
                  <a:srgbClr val="00B050"/>
                </a:solidFill>
              </a:rPr>
              <a:t>coil</a:t>
            </a:r>
            <a:endParaRPr lang="fi-FI" dirty="0" smtClean="0">
              <a:solidFill>
                <a:srgbClr val="00B050"/>
              </a:solidFill>
            </a:endParaRPr>
          </a:p>
          <a:p>
            <a:endParaRPr lang="fi-FI" dirty="0" smtClean="0">
              <a:solidFill>
                <a:srgbClr val="00B050"/>
              </a:solidFill>
            </a:endParaRPr>
          </a:p>
          <a:p>
            <a:r>
              <a:rPr lang="fi-FI" dirty="0" smtClean="0">
                <a:solidFill>
                  <a:srgbClr val="00B050"/>
                </a:solidFill>
              </a:rPr>
              <a:t>+  PH </a:t>
            </a:r>
            <a:r>
              <a:rPr lang="fi-FI" dirty="0" err="1" smtClean="0">
                <a:solidFill>
                  <a:srgbClr val="00B050"/>
                </a:solidFill>
              </a:rPr>
              <a:t>current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u="sng" dirty="0" err="1" smtClean="0">
                <a:solidFill>
                  <a:srgbClr val="00B050"/>
                </a:solidFill>
              </a:rPr>
              <a:t>leads</a:t>
            </a:r>
            <a:r>
              <a:rPr lang="fi-FI" u="sng" dirty="0" smtClean="0">
                <a:solidFill>
                  <a:srgbClr val="00B050"/>
                </a:solidFill>
              </a:rPr>
              <a:t> </a:t>
            </a:r>
            <a:r>
              <a:rPr lang="fi-FI" u="sng" dirty="0" err="1" smtClean="0">
                <a:solidFill>
                  <a:srgbClr val="00B050"/>
                </a:solidFill>
              </a:rPr>
              <a:t>only</a:t>
            </a:r>
            <a:r>
              <a:rPr lang="fi-FI" u="sng" dirty="0" smtClean="0">
                <a:solidFill>
                  <a:srgbClr val="00B050"/>
                </a:solidFill>
              </a:rPr>
              <a:t> at </a:t>
            </a:r>
            <a:r>
              <a:rPr lang="fi-FI" u="sng" dirty="0" err="1" smtClean="0">
                <a:solidFill>
                  <a:srgbClr val="00B050"/>
                </a:solidFill>
              </a:rPr>
              <a:t>coil</a:t>
            </a:r>
            <a:r>
              <a:rPr lang="fi-FI" u="sng" dirty="0" smtClean="0">
                <a:solidFill>
                  <a:srgbClr val="00B050"/>
                </a:solidFill>
              </a:rPr>
              <a:t> </a:t>
            </a:r>
            <a:r>
              <a:rPr lang="fi-FI" u="sng" dirty="0" err="1" smtClean="0">
                <a:solidFill>
                  <a:srgbClr val="00B050"/>
                </a:solidFill>
              </a:rPr>
              <a:t>ends</a:t>
            </a:r>
            <a:endParaRPr lang="fi-FI" u="sng" dirty="0" smtClean="0">
              <a:solidFill>
                <a:srgbClr val="00B050"/>
              </a:solidFill>
            </a:endParaRPr>
          </a:p>
          <a:p>
            <a:endParaRPr lang="fi-FI" dirty="0" smtClean="0"/>
          </a:p>
          <a:p>
            <a:r>
              <a:rPr lang="fi-FI" dirty="0" smtClean="0">
                <a:solidFill>
                  <a:srgbClr val="FF0000"/>
                </a:solidFill>
              </a:rPr>
              <a:t>-  </a:t>
            </a:r>
            <a:r>
              <a:rPr lang="fi-FI" dirty="0" err="1" smtClean="0">
                <a:solidFill>
                  <a:srgbClr val="FF0000"/>
                </a:solidFill>
              </a:rPr>
              <a:t>Need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many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HFU’s</a:t>
            </a:r>
            <a:endParaRPr lang="fi-FI" dirty="0" smtClean="0">
              <a:solidFill>
                <a:srgbClr val="FF0000"/>
              </a:solidFill>
            </a:endParaRPr>
          </a:p>
          <a:p>
            <a:endParaRPr lang="fi-FI" dirty="0" smtClean="0">
              <a:solidFill>
                <a:srgbClr val="FF0000"/>
              </a:solidFill>
            </a:endParaRPr>
          </a:p>
          <a:p>
            <a:r>
              <a:rPr lang="fi-FI" dirty="0" smtClean="0">
                <a:solidFill>
                  <a:srgbClr val="FF0000"/>
                </a:solidFill>
              </a:rPr>
              <a:t>- </a:t>
            </a:r>
            <a:r>
              <a:rPr lang="fi-FI" dirty="0" err="1" smtClean="0">
                <a:solidFill>
                  <a:srgbClr val="FF0000"/>
                </a:solidFill>
              </a:rPr>
              <a:t>Less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uniform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trace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thickness</a:t>
            </a:r>
            <a:endParaRPr lang="fi-FI" dirty="0" smtClean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943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18"/>
    </mc:Choice>
    <mc:Fallback xmlns="">
      <p:transition spd="slow" advTm="104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  <p:bldP spid="28" grpId="0"/>
      <p:bldP spid="30" grpId="0"/>
      <p:bldP spid="40" grpId="0"/>
      <p:bldP spid="34" grpId="0" animBg="1"/>
      <p:bldP spid="32" grpId="0" animBg="1"/>
      <p:bldP spid="7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err="1" smtClean="0"/>
              <a:t>Purpose</a:t>
            </a:r>
            <a:r>
              <a:rPr lang="fi-FI" sz="2000" dirty="0" smtClean="0"/>
              <a:t> of </a:t>
            </a:r>
            <a:r>
              <a:rPr lang="fi-FI" sz="2000" dirty="0" err="1" smtClean="0"/>
              <a:t>protection</a:t>
            </a:r>
            <a:r>
              <a:rPr lang="fi-FI" sz="2000" dirty="0" smtClean="0"/>
              <a:t> </a:t>
            </a:r>
            <a:r>
              <a:rPr lang="fi-FI" sz="2000" dirty="0" err="1" smtClean="0"/>
              <a:t>heaters</a:t>
            </a:r>
            <a:r>
              <a:rPr lang="fi-FI" sz="2000" dirty="0" smtClean="0"/>
              <a:t> and </a:t>
            </a:r>
            <a:r>
              <a:rPr lang="fi-FI" sz="2000" dirty="0" err="1" smtClean="0"/>
              <a:t>important</a:t>
            </a:r>
            <a:r>
              <a:rPr lang="fi-FI" sz="2000" dirty="0" smtClean="0"/>
              <a:t> </a:t>
            </a:r>
            <a:r>
              <a:rPr lang="fi-FI" sz="2000" dirty="0" err="1" smtClean="0"/>
              <a:t>parameters</a:t>
            </a:r>
            <a:endParaRPr lang="fi-FI" sz="2000" dirty="0" smtClean="0"/>
          </a:p>
          <a:p>
            <a:endParaRPr lang="fi-FI" sz="2000" dirty="0"/>
          </a:p>
          <a:p>
            <a:r>
              <a:rPr lang="fi-FI" sz="2000" dirty="0" err="1" smtClean="0"/>
              <a:t>Simulation</a:t>
            </a:r>
            <a:r>
              <a:rPr lang="fi-FI" sz="2000" dirty="0" smtClean="0"/>
              <a:t> </a:t>
            </a:r>
            <a:r>
              <a:rPr lang="fi-FI" sz="2000" dirty="0" err="1" smtClean="0"/>
              <a:t>tool</a:t>
            </a:r>
            <a:endParaRPr lang="fi-FI" sz="2000" dirty="0" smtClean="0"/>
          </a:p>
          <a:p>
            <a:endParaRPr lang="fi-FI" sz="2000" dirty="0"/>
          </a:p>
          <a:p>
            <a:r>
              <a:rPr lang="fi-FI" sz="2000" dirty="0" err="1" smtClean="0"/>
              <a:t>Analyzed</a:t>
            </a:r>
            <a:r>
              <a:rPr lang="fi-FI" sz="2000" dirty="0" smtClean="0"/>
              <a:t> </a:t>
            </a:r>
            <a:r>
              <a:rPr lang="fi-FI" sz="2000" dirty="0" err="1" smtClean="0"/>
              <a:t>cases</a:t>
            </a:r>
            <a:endParaRPr lang="fi-FI" sz="2000" dirty="0" smtClean="0"/>
          </a:p>
          <a:p>
            <a:endParaRPr lang="fi-FI" sz="2000" dirty="0"/>
          </a:p>
          <a:p>
            <a:r>
              <a:rPr lang="fi-FI" sz="2000" dirty="0" err="1" smtClean="0"/>
              <a:t>Simulated</a:t>
            </a:r>
            <a:r>
              <a:rPr lang="fi-FI" sz="2000" dirty="0" smtClean="0"/>
              <a:t> </a:t>
            </a:r>
            <a:r>
              <a:rPr lang="fi-FI" sz="2000" dirty="0" err="1" smtClean="0"/>
              <a:t>heater</a:t>
            </a:r>
            <a:r>
              <a:rPr lang="fi-FI" sz="2000" dirty="0" smtClean="0"/>
              <a:t> </a:t>
            </a:r>
            <a:r>
              <a:rPr lang="fi-FI" sz="2000" dirty="0" err="1" smtClean="0"/>
              <a:t>delays</a:t>
            </a:r>
            <a:r>
              <a:rPr lang="fi-FI" sz="2000" dirty="0" smtClean="0"/>
              <a:t> and </a:t>
            </a:r>
            <a:r>
              <a:rPr lang="fi-FI" sz="2000" dirty="0" err="1" smtClean="0"/>
              <a:t>quench</a:t>
            </a:r>
            <a:r>
              <a:rPr lang="fi-FI" sz="2000" dirty="0" smtClean="0"/>
              <a:t> </a:t>
            </a:r>
            <a:r>
              <a:rPr lang="fi-FI" sz="2000" dirty="0" err="1" smtClean="0"/>
              <a:t>propagation</a:t>
            </a:r>
            <a:r>
              <a:rPr lang="fi-FI" sz="2000" dirty="0" smtClean="0"/>
              <a:t> </a:t>
            </a:r>
            <a:r>
              <a:rPr lang="fi-FI" sz="2000" dirty="0" err="1" smtClean="0"/>
              <a:t>velocities</a:t>
            </a:r>
            <a:endParaRPr lang="fi-FI" sz="2000" dirty="0" smtClean="0"/>
          </a:p>
          <a:p>
            <a:endParaRPr lang="fi-FI" sz="2000" dirty="0"/>
          </a:p>
          <a:p>
            <a:r>
              <a:rPr lang="fi-FI" sz="2000" dirty="0" err="1" smtClean="0"/>
              <a:t>Ideas</a:t>
            </a:r>
            <a:r>
              <a:rPr lang="fi-FI" sz="2000" dirty="0" smtClean="0"/>
              <a:t> for </a:t>
            </a:r>
            <a:r>
              <a:rPr lang="fi-FI" sz="2000" dirty="0" err="1" smtClean="0"/>
              <a:t>future</a:t>
            </a:r>
            <a:r>
              <a:rPr lang="fi-FI" sz="2000" dirty="0" smtClean="0"/>
              <a:t> </a:t>
            </a:r>
            <a:r>
              <a:rPr lang="fi-FI" sz="2000" dirty="0" err="1" smtClean="0"/>
              <a:t>heater</a:t>
            </a:r>
            <a:r>
              <a:rPr lang="fi-FI" sz="2000" dirty="0" smtClean="0"/>
              <a:t> </a:t>
            </a:r>
            <a:r>
              <a:rPr lang="fi-FI" sz="2000" dirty="0" err="1" smtClean="0"/>
              <a:t>concepts</a:t>
            </a:r>
            <a:r>
              <a:rPr lang="fi-FI" sz="2000" dirty="0" smtClean="0"/>
              <a:t> and </a:t>
            </a:r>
            <a:r>
              <a:rPr lang="fi-FI" sz="2000" dirty="0" err="1" smtClean="0"/>
              <a:t>conclusion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2"/>
    </mc:Choice>
    <mc:Fallback xmlns="">
      <p:transition spd="slow" advTm="972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i-FI" dirty="0" smtClean="0"/>
              <a:t>The CoHDA </a:t>
            </a:r>
            <a:r>
              <a:rPr lang="fi-FI" dirty="0" err="1" smtClean="0"/>
              <a:t>simulation</a:t>
            </a:r>
            <a:r>
              <a:rPr lang="fi-FI" dirty="0" smtClean="0"/>
              <a:t> </a:t>
            </a:r>
            <a:r>
              <a:rPr lang="fi-FI" dirty="0" err="1" smtClean="0"/>
              <a:t>tool</a:t>
            </a:r>
            <a:r>
              <a:rPr lang="fi-FI" dirty="0" smtClean="0"/>
              <a:t> </a:t>
            </a:r>
            <a:r>
              <a:rPr lang="fi-FI" dirty="0" err="1" smtClean="0"/>
              <a:t>now</a:t>
            </a:r>
            <a:r>
              <a:rPr lang="fi-FI" dirty="0" smtClean="0"/>
              <a:t> </a:t>
            </a:r>
            <a:r>
              <a:rPr lang="fi-FI" dirty="0" err="1" smtClean="0"/>
              <a:t>includes</a:t>
            </a:r>
            <a:r>
              <a:rPr lang="fi-FI" dirty="0" smtClean="0"/>
              <a:t> </a:t>
            </a:r>
            <a:r>
              <a:rPr lang="fi-FI" dirty="0" err="1" smtClean="0"/>
              <a:t>also</a:t>
            </a:r>
            <a:r>
              <a:rPr lang="fi-FI" dirty="0" smtClean="0"/>
              <a:t> </a:t>
            </a:r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propagation</a:t>
            </a:r>
            <a:r>
              <a:rPr lang="fi-FI" dirty="0" smtClean="0"/>
              <a:t> in a YBCO </a:t>
            </a:r>
            <a:r>
              <a:rPr lang="fi-FI" dirty="0" err="1" smtClean="0"/>
              <a:t>cable</a:t>
            </a:r>
            <a:endParaRPr lang="fi-FI" dirty="0" smtClean="0"/>
          </a:p>
          <a:p>
            <a:endParaRPr lang="fi-FI" dirty="0"/>
          </a:p>
          <a:p>
            <a:r>
              <a:rPr lang="fi-FI" dirty="0" err="1" smtClean="0"/>
              <a:t>Analysed</a:t>
            </a:r>
            <a:r>
              <a:rPr lang="fi-FI" dirty="0" smtClean="0"/>
              <a:t> </a:t>
            </a:r>
            <a:r>
              <a:rPr lang="fi-FI" dirty="0" err="1" smtClean="0"/>
              <a:t>heater</a:t>
            </a:r>
            <a:r>
              <a:rPr lang="fi-FI" dirty="0" smtClean="0"/>
              <a:t> </a:t>
            </a:r>
            <a:r>
              <a:rPr lang="fi-FI" dirty="0" err="1" smtClean="0"/>
              <a:t>delays</a:t>
            </a:r>
            <a:r>
              <a:rPr lang="fi-FI" dirty="0" smtClean="0"/>
              <a:t> in FM0 </a:t>
            </a:r>
            <a:r>
              <a:rPr lang="fi-FI" dirty="0" err="1" smtClean="0"/>
              <a:t>cable</a:t>
            </a:r>
            <a:endParaRPr lang="fi-FI" dirty="0"/>
          </a:p>
          <a:p>
            <a:pPr lvl="1"/>
            <a:r>
              <a:rPr lang="fi-FI" dirty="0" err="1" smtClean="0"/>
              <a:t>Modeling</a:t>
            </a:r>
            <a:r>
              <a:rPr lang="fi-FI" dirty="0" smtClean="0"/>
              <a:t> </a:t>
            </a:r>
            <a:r>
              <a:rPr lang="fi-FI" dirty="0" err="1" smtClean="0"/>
              <a:t>roebel</a:t>
            </a:r>
            <a:r>
              <a:rPr lang="fi-FI" dirty="0" smtClean="0"/>
              <a:t> </a:t>
            </a:r>
            <a:r>
              <a:rPr lang="fi-FI" dirty="0" err="1" smtClean="0"/>
              <a:t>cable</a:t>
            </a:r>
            <a:r>
              <a:rPr lang="fi-FI" dirty="0" smtClean="0"/>
              <a:t> as </a:t>
            </a:r>
            <a:r>
              <a:rPr lang="fi-FI" dirty="0" err="1" smtClean="0"/>
              <a:t>stacked</a:t>
            </a:r>
            <a:r>
              <a:rPr lang="fi-FI" dirty="0" smtClean="0"/>
              <a:t> </a:t>
            </a:r>
            <a:r>
              <a:rPr lang="fi-FI" dirty="0" err="1" smtClean="0"/>
              <a:t>tape</a:t>
            </a:r>
            <a:r>
              <a:rPr lang="fi-FI" dirty="0" smtClean="0"/>
              <a:t> </a:t>
            </a:r>
          </a:p>
          <a:p>
            <a:pPr lvl="2"/>
            <a:r>
              <a:rPr lang="fi-FI" sz="2900" dirty="0" err="1" smtClean="0"/>
              <a:t>Dimensions</a:t>
            </a:r>
            <a:r>
              <a:rPr lang="fi-FI" sz="2900" dirty="0" smtClean="0"/>
              <a:t> </a:t>
            </a:r>
            <a:r>
              <a:rPr lang="fi-FI" sz="2900" dirty="0" err="1" smtClean="0"/>
              <a:t>impact</a:t>
            </a:r>
            <a:r>
              <a:rPr lang="fi-FI" sz="2900" dirty="0" smtClean="0"/>
              <a:t> on </a:t>
            </a:r>
            <a:r>
              <a:rPr lang="fi-FI" sz="2900" dirty="0" err="1" smtClean="0"/>
              <a:t>heater</a:t>
            </a:r>
            <a:r>
              <a:rPr lang="fi-FI" sz="2900" dirty="0" smtClean="0"/>
              <a:t> </a:t>
            </a:r>
            <a:r>
              <a:rPr lang="fi-FI" sz="2900" dirty="0" err="1" smtClean="0"/>
              <a:t>delay</a:t>
            </a:r>
            <a:r>
              <a:rPr lang="fi-FI" sz="2900" dirty="0" smtClean="0"/>
              <a:t> </a:t>
            </a:r>
            <a:r>
              <a:rPr lang="fi-FI" sz="2900" dirty="0" err="1" smtClean="0"/>
              <a:t>time</a:t>
            </a:r>
            <a:r>
              <a:rPr lang="fi-FI" sz="2900" dirty="0" smtClean="0"/>
              <a:t> </a:t>
            </a:r>
            <a:r>
              <a:rPr lang="fi-FI" sz="2900" dirty="0" err="1" smtClean="0"/>
              <a:t>but</a:t>
            </a:r>
            <a:r>
              <a:rPr lang="fi-FI" sz="2900" dirty="0" smtClean="0"/>
              <a:t> </a:t>
            </a:r>
            <a:r>
              <a:rPr lang="fi-FI" sz="2900" dirty="0" err="1" smtClean="0"/>
              <a:t>not</a:t>
            </a:r>
            <a:r>
              <a:rPr lang="fi-FI" sz="2900" dirty="0" smtClean="0"/>
              <a:t> on NZPV</a:t>
            </a:r>
          </a:p>
          <a:p>
            <a:pPr marL="457200" lvl="1" indent="0">
              <a:buNone/>
            </a:pPr>
            <a:endParaRPr lang="fi-FI" dirty="0"/>
          </a:p>
          <a:p>
            <a:r>
              <a:rPr lang="fi-FI" dirty="0" err="1" smtClean="0"/>
              <a:t>Seems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with a </a:t>
            </a:r>
            <a:r>
              <a:rPr lang="fi-FI" dirty="0" err="1" smtClean="0"/>
              <a:t>powerful</a:t>
            </a:r>
            <a:r>
              <a:rPr lang="fi-FI" dirty="0" smtClean="0"/>
              <a:t> </a:t>
            </a:r>
            <a:r>
              <a:rPr lang="fi-FI" dirty="0" err="1" smtClean="0"/>
              <a:t>heater</a:t>
            </a:r>
            <a:r>
              <a:rPr lang="fi-FI" dirty="0" smtClean="0"/>
              <a:t> </a:t>
            </a:r>
            <a:r>
              <a:rPr lang="fi-FI" dirty="0" err="1" smtClean="0"/>
              <a:t>cables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quenched</a:t>
            </a:r>
            <a:r>
              <a:rPr lang="fi-FI" dirty="0" smtClean="0"/>
              <a:t>, </a:t>
            </a:r>
            <a:r>
              <a:rPr lang="fi-FI" dirty="0" err="1" smtClean="0"/>
              <a:t>but</a:t>
            </a:r>
            <a:r>
              <a:rPr lang="fi-FI" dirty="0" smtClean="0"/>
              <a:t> the </a:t>
            </a:r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propagation</a:t>
            </a:r>
            <a:r>
              <a:rPr lang="fi-FI" dirty="0" smtClean="0"/>
              <a:t> is </a:t>
            </a:r>
            <a:r>
              <a:rPr lang="fi-FI" dirty="0" err="1" smtClean="0"/>
              <a:t>so</a:t>
            </a:r>
            <a:r>
              <a:rPr lang="fi-FI" dirty="0" smtClean="0"/>
              <a:t> </a:t>
            </a:r>
            <a:r>
              <a:rPr lang="fi-FI" dirty="0" err="1" smtClean="0"/>
              <a:t>slow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smtClean="0">
                <a:solidFill>
                  <a:srgbClr val="FF0000"/>
                </a:solidFill>
              </a:rPr>
              <a:t>it is </a:t>
            </a:r>
            <a:r>
              <a:rPr lang="fi-FI" dirty="0" err="1" smtClean="0">
                <a:solidFill>
                  <a:srgbClr val="FF0000"/>
                </a:solidFill>
              </a:rPr>
              <a:t>better</a:t>
            </a:r>
            <a:r>
              <a:rPr lang="fi-FI" dirty="0" smtClean="0">
                <a:solidFill>
                  <a:srgbClr val="FF0000"/>
                </a:solidFill>
              </a:rPr>
              <a:t> to </a:t>
            </a:r>
            <a:r>
              <a:rPr lang="fi-FI" dirty="0" err="1" smtClean="0">
                <a:solidFill>
                  <a:srgbClr val="FF0000"/>
                </a:solidFill>
              </a:rPr>
              <a:t>try</a:t>
            </a:r>
            <a:r>
              <a:rPr lang="fi-FI" dirty="0" smtClean="0">
                <a:solidFill>
                  <a:srgbClr val="FF0000"/>
                </a:solidFill>
              </a:rPr>
              <a:t> to </a:t>
            </a:r>
            <a:r>
              <a:rPr lang="fi-FI" dirty="0" err="1" smtClean="0">
                <a:solidFill>
                  <a:srgbClr val="FF0000"/>
                </a:solidFill>
              </a:rPr>
              <a:t>cover</a:t>
            </a:r>
            <a:r>
              <a:rPr lang="fi-FI" dirty="0" smtClean="0">
                <a:solidFill>
                  <a:srgbClr val="FF0000"/>
                </a:solidFill>
              </a:rPr>
              <a:t> the </a:t>
            </a:r>
            <a:r>
              <a:rPr lang="fi-FI" dirty="0" err="1" smtClean="0">
                <a:solidFill>
                  <a:srgbClr val="FF0000"/>
                </a:solidFill>
              </a:rPr>
              <a:t>entire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cable</a:t>
            </a:r>
            <a:r>
              <a:rPr lang="fi-FI" dirty="0" smtClean="0">
                <a:solidFill>
                  <a:srgbClr val="FF0000"/>
                </a:solidFill>
              </a:rPr>
              <a:t> with </a:t>
            </a:r>
            <a:r>
              <a:rPr lang="fi-FI" dirty="0" err="1" smtClean="0">
                <a:solidFill>
                  <a:srgbClr val="FF0000"/>
                </a:solidFill>
              </a:rPr>
              <a:t>heater</a:t>
            </a:r>
            <a:r>
              <a:rPr lang="fi-FI" dirty="0" smtClean="0">
                <a:solidFill>
                  <a:srgbClr val="FF0000"/>
                </a:solidFill>
              </a:rPr>
              <a:t> and </a:t>
            </a:r>
            <a:r>
              <a:rPr lang="fi-FI" dirty="0" err="1" smtClean="0">
                <a:solidFill>
                  <a:srgbClr val="FF0000"/>
                </a:solidFill>
              </a:rPr>
              <a:t>not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rely</a:t>
            </a:r>
            <a:r>
              <a:rPr lang="fi-FI" dirty="0" smtClean="0">
                <a:solidFill>
                  <a:srgbClr val="FF0000"/>
                </a:solidFill>
              </a:rPr>
              <a:t> on </a:t>
            </a:r>
            <a:r>
              <a:rPr lang="fi-FI" dirty="0" err="1" smtClean="0">
                <a:solidFill>
                  <a:srgbClr val="FF0000"/>
                </a:solidFill>
              </a:rPr>
              <a:t>heating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stations</a:t>
            </a:r>
            <a:endParaRPr lang="fi-FI" dirty="0" smtClean="0">
              <a:solidFill>
                <a:srgbClr val="FF0000"/>
              </a:solidFill>
            </a:endParaRPr>
          </a:p>
          <a:p>
            <a:pPr lvl="1"/>
            <a:r>
              <a:rPr lang="fi-FI" dirty="0" err="1" smtClean="0"/>
              <a:t>Needed</a:t>
            </a:r>
            <a:r>
              <a:rPr lang="fi-FI" dirty="0" smtClean="0"/>
              <a:t> </a:t>
            </a:r>
            <a:r>
              <a:rPr lang="fi-FI" dirty="0" err="1" smtClean="0"/>
              <a:t>delays</a:t>
            </a:r>
            <a:r>
              <a:rPr lang="fi-FI" dirty="0" smtClean="0"/>
              <a:t> </a:t>
            </a:r>
            <a:r>
              <a:rPr lang="fi-FI" dirty="0" err="1" smtClean="0"/>
              <a:t>depend</a:t>
            </a:r>
            <a:r>
              <a:rPr lang="fi-FI" dirty="0" smtClean="0"/>
              <a:t> on </a:t>
            </a:r>
            <a:r>
              <a:rPr lang="fi-FI" i="1" dirty="0" smtClean="0"/>
              <a:t>J, L</a:t>
            </a:r>
            <a:r>
              <a:rPr lang="fi-FI" dirty="0" smtClean="0"/>
              <a:t> and </a:t>
            </a:r>
            <a:r>
              <a:rPr lang="fi-FI" dirty="0" err="1" smtClean="0"/>
              <a:t>detection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endParaRPr lang="fi-FI" dirty="0" smtClean="0"/>
          </a:p>
          <a:p>
            <a:pPr marL="457200" lvl="1" indent="0">
              <a:buNone/>
            </a:pPr>
            <a:endParaRPr lang="fi-FI" dirty="0" smtClean="0"/>
          </a:p>
          <a:p>
            <a:r>
              <a:rPr lang="fi-FI" b="1" dirty="0" err="1">
                <a:solidFill>
                  <a:srgbClr val="FF0000"/>
                </a:solidFill>
              </a:rPr>
              <a:t>Must</a:t>
            </a:r>
            <a:r>
              <a:rPr lang="fi-FI" b="1" dirty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investigate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also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other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>
                <a:solidFill>
                  <a:srgbClr val="FF0000"/>
                </a:solidFill>
              </a:rPr>
              <a:t>protection</a:t>
            </a:r>
            <a:r>
              <a:rPr lang="fi-FI" b="1" dirty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options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than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heaters</a:t>
            </a:r>
            <a:endParaRPr lang="fi-FI" b="1" dirty="0" smtClean="0">
              <a:solidFill>
                <a:srgbClr val="FF0000"/>
              </a:solidFill>
            </a:endParaRPr>
          </a:p>
          <a:p>
            <a:endParaRPr lang="fi-FI" dirty="0"/>
          </a:p>
          <a:p>
            <a:r>
              <a:rPr lang="fi-FI" dirty="0" err="1" smtClean="0"/>
              <a:t>Future</a:t>
            </a:r>
            <a:r>
              <a:rPr lang="fi-FI" dirty="0" smtClean="0"/>
              <a:t> </a:t>
            </a:r>
            <a:r>
              <a:rPr lang="fi-FI" dirty="0" err="1" smtClean="0"/>
              <a:t>work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consists</a:t>
            </a:r>
            <a:r>
              <a:rPr lang="fi-FI" dirty="0" smtClean="0"/>
              <a:t> of </a:t>
            </a:r>
            <a:r>
              <a:rPr lang="fi-FI" dirty="0" err="1" smtClean="0"/>
              <a:t>interfacing</a:t>
            </a:r>
            <a:r>
              <a:rPr lang="fi-FI" dirty="0" smtClean="0"/>
              <a:t> the </a:t>
            </a:r>
            <a:r>
              <a:rPr lang="fi-FI" dirty="0" err="1" smtClean="0"/>
              <a:t>heater</a:t>
            </a:r>
            <a:r>
              <a:rPr lang="fi-FI" dirty="0" smtClean="0"/>
              <a:t> </a:t>
            </a:r>
            <a:r>
              <a:rPr lang="fi-FI" dirty="0" err="1" smtClean="0"/>
              <a:t>model</a:t>
            </a:r>
            <a:r>
              <a:rPr lang="fi-FI" dirty="0" smtClean="0"/>
              <a:t> to a </a:t>
            </a:r>
            <a:r>
              <a:rPr lang="fi-FI" dirty="0" err="1" smtClean="0"/>
              <a:t>current</a:t>
            </a:r>
            <a:r>
              <a:rPr lang="fi-FI" dirty="0" smtClean="0"/>
              <a:t> </a:t>
            </a:r>
            <a:r>
              <a:rPr lang="fi-FI" dirty="0" err="1" smtClean="0"/>
              <a:t>decay</a:t>
            </a:r>
            <a:r>
              <a:rPr lang="fi-FI" dirty="0" smtClean="0"/>
              <a:t> </a:t>
            </a:r>
            <a:r>
              <a:rPr lang="fi-FI" dirty="0" err="1" smtClean="0"/>
              <a:t>model</a:t>
            </a:r>
            <a:r>
              <a:rPr lang="fi-FI" dirty="0" smtClean="0"/>
              <a:t> for a </a:t>
            </a:r>
            <a:r>
              <a:rPr lang="fi-FI" dirty="0" err="1" smtClean="0"/>
              <a:t>comprehensive</a:t>
            </a:r>
            <a:r>
              <a:rPr lang="fi-FI" dirty="0" smtClean="0"/>
              <a:t> </a:t>
            </a:r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analysis</a:t>
            </a:r>
            <a:endParaRPr lang="fi-FI" dirty="0"/>
          </a:p>
          <a:p>
            <a:endParaRPr lang="fi-FI" dirty="0" smtClean="0"/>
          </a:p>
          <a:p>
            <a:endParaRPr lang="fi-FI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8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6"/>
    </mc:Choice>
    <mc:Fallback xmlns="">
      <p:transition spd="slow" advTm="2506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4" descr="\\Discovery\photos\LARP\LHQ\LHQ03\IMG_384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58" b="26787"/>
          <a:stretch/>
        </p:blipFill>
        <p:spPr bwMode="auto">
          <a:xfrm flipV="1">
            <a:off x="107504" y="1700807"/>
            <a:ext cx="894371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5130641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 smtClean="0"/>
              <a:t>Two</a:t>
            </a:r>
            <a:r>
              <a:rPr lang="fi-FI" sz="3200" dirty="0" smtClean="0"/>
              <a:t> </a:t>
            </a:r>
            <a:r>
              <a:rPr lang="fi-FI" sz="3200" dirty="0" err="1" smtClean="0"/>
              <a:t>geometries</a:t>
            </a:r>
            <a:r>
              <a:rPr lang="fi-FI" sz="3200" dirty="0" smtClean="0"/>
              <a:t> </a:t>
            </a:r>
            <a:r>
              <a:rPr lang="fi-FI" sz="3200" dirty="0" err="1" smtClean="0"/>
              <a:t>tested</a:t>
            </a:r>
            <a:r>
              <a:rPr lang="fi-FI" sz="3200" dirty="0" smtClean="0"/>
              <a:t> in 3.3 m long LARP LHQ 15 T Nb</a:t>
            </a:r>
            <a:r>
              <a:rPr lang="fi-FI" sz="3200" baseline="-25000" dirty="0" smtClean="0"/>
              <a:t>3</a:t>
            </a:r>
            <a:r>
              <a:rPr lang="fi-FI" sz="3200" dirty="0" smtClean="0"/>
              <a:t>Sn quadrupole </a:t>
            </a:r>
            <a:r>
              <a:rPr lang="fi-FI" sz="3200" dirty="0" err="1" smtClean="0"/>
              <a:t>coil</a:t>
            </a:r>
            <a:r>
              <a:rPr lang="fi-FI" sz="3200" dirty="0" smtClean="0"/>
              <a:t>. </a:t>
            </a:r>
            <a:endParaRPr lang="en-US" sz="3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78846" y="2596158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67093" y="2708920"/>
            <a:ext cx="284121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555776" y="2348880"/>
            <a:ext cx="1368152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555776" y="2492896"/>
            <a:ext cx="284121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076056" y="4293096"/>
            <a:ext cx="275270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076056" y="4437112"/>
            <a:ext cx="302433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59832" y="1916832"/>
            <a:ext cx="712068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err="1" smtClean="0"/>
              <a:t>Cov</a:t>
            </a:r>
            <a:r>
              <a:rPr lang="fi-FI" dirty="0" smtClean="0"/>
              <a:t>.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71900" y="2564904"/>
            <a:ext cx="656084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err="1" smtClean="0"/>
              <a:t>Cov</a:t>
            </a:r>
            <a:r>
              <a:rPr lang="fi-FI" dirty="0" smtClean="0"/>
              <a:t>.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933700" y="2564904"/>
            <a:ext cx="70219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Per.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796136" y="2769156"/>
            <a:ext cx="6618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Per.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925658" y="3789040"/>
            <a:ext cx="789341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err="1" smtClean="0"/>
              <a:t>Cov</a:t>
            </a:r>
            <a:r>
              <a:rPr lang="fi-FI" dirty="0" smtClean="0"/>
              <a:t>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372200" y="3973706"/>
            <a:ext cx="64772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Per.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66895" y="548680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 smtClean="0"/>
              <a:t>Examples</a:t>
            </a:r>
            <a:r>
              <a:rPr lang="fi-FI" sz="3200" dirty="0" smtClean="0"/>
              <a:t> of </a:t>
            </a:r>
            <a:r>
              <a:rPr lang="fi-FI" sz="3200" dirty="0" err="1" smtClean="0"/>
              <a:t>heater</a:t>
            </a:r>
            <a:r>
              <a:rPr lang="fi-FI" sz="3200" dirty="0" smtClean="0"/>
              <a:t> </a:t>
            </a:r>
            <a:r>
              <a:rPr lang="fi-FI" sz="3200" dirty="0" err="1" smtClean="0"/>
              <a:t>geometries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898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671"/>
    </mc:Choice>
    <mc:Fallback xmlns="">
      <p:transition spd="slow" advTm="496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43" y="1580869"/>
            <a:ext cx="5993457" cy="4699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713" y="104775"/>
            <a:ext cx="8229600" cy="1143000"/>
          </a:xfrm>
        </p:spPr>
        <p:txBody>
          <a:bodyPr/>
          <a:lstStyle/>
          <a:p>
            <a:r>
              <a:rPr lang="fi-FI" dirty="0" smtClean="0"/>
              <a:t>Design </a:t>
            </a:r>
            <a:r>
              <a:rPr lang="fi-FI" dirty="0" err="1" smtClean="0"/>
              <a:t>plot</a:t>
            </a:r>
            <a:r>
              <a:rPr lang="fi-FI" dirty="0" smtClean="0"/>
              <a:t> to </a:t>
            </a:r>
            <a:r>
              <a:rPr lang="fi-FI" dirty="0" err="1" smtClean="0"/>
              <a:t>estimate</a:t>
            </a:r>
            <a:r>
              <a:rPr lang="fi-FI" dirty="0" smtClean="0"/>
              <a:t> </a:t>
            </a:r>
            <a:r>
              <a:rPr lang="fi-FI" dirty="0" err="1" smtClean="0"/>
              <a:t>delay</a:t>
            </a:r>
            <a:r>
              <a:rPr lang="fi-FI" dirty="0" smtClean="0"/>
              <a:t> 1 vs. T</a:t>
            </a:r>
            <a:r>
              <a:rPr lang="fi-FI" baseline="-25000" dirty="0" smtClean="0"/>
              <a:t>cs</a:t>
            </a:r>
            <a:endParaRPr lang="en-US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22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516497" y="1951236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accent2">
                    <a:lumMod val="75000"/>
                  </a:schemeClr>
                </a:solidFill>
              </a:rPr>
              <a:t>100 </a:t>
            </a:r>
            <a: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  <a:t>W/cm</a:t>
            </a:r>
            <a:r>
              <a:rPr lang="fi-FI" baseline="30000" dirty="0" smtClean="0">
                <a:solidFill>
                  <a:schemeClr val="accent2">
                    <a:lumMod val="75000"/>
                  </a:schemeClr>
                </a:solidFill>
              </a:rPr>
              <a:t>2 </a:t>
            </a:r>
            <a: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  <a:t>(148 ms)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18100" y="2284520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accent1">
                    <a:lumMod val="75000"/>
                  </a:schemeClr>
                </a:solidFill>
              </a:rPr>
              <a:t>50 </a:t>
            </a:r>
            <a:r>
              <a:rPr lang="fi-FI" dirty="0" smtClean="0">
                <a:solidFill>
                  <a:schemeClr val="accent1">
                    <a:lumMod val="75000"/>
                  </a:schemeClr>
                </a:solidFill>
              </a:rPr>
              <a:t>W/cm</a:t>
            </a:r>
            <a:r>
              <a:rPr lang="fi-FI" baseline="30000" dirty="0" smtClean="0">
                <a:solidFill>
                  <a:schemeClr val="accent1">
                    <a:lumMod val="75000"/>
                  </a:schemeClr>
                </a:solidFill>
              </a:rPr>
              <a:t>2 </a:t>
            </a:r>
            <a:r>
              <a:rPr lang="fi-FI" dirty="0" smtClean="0">
                <a:solidFill>
                  <a:schemeClr val="accent1">
                    <a:lumMod val="75000"/>
                  </a:schemeClr>
                </a:solidFill>
              </a:rPr>
              <a:t>(&gt;300 ms)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24766" y="2644560"/>
            <a:ext cx="21547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rgbClr val="0070C0"/>
                </a:solidFill>
              </a:rPr>
              <a:t>2</a:t>
            </a:r>
            <a:r>
              <a:rPr lang="fi-FI" dirty="0" smtClean="0">
                <a:solidFill>
                  <a:srgbClr val="0070C0"/>
                </a:solidFill>
              </a:rPr>
              <a:t>00 </a:t>
            </a:r>
            <a:r>
              <a:rPr lang="fi-FI" dirty="0">
                <a:solidFill>
                  <a:srgbClr val="0070C0"/>
                </a:solidFill>
              </a:rPr>
              <a:t>W/cm</a:t>
            </a:r>
            <a:r>
              <a:rPr lang="fi-FI" baseline="30000" dirty="0">
                <a:solidFill>
                  <a:srgbClr val="0070C0"/>
                </a:solidFill>
              </a:rPr>
              <a:t>2</a:t>
            </a:r>
            <a:r>
              <a:rPr lang="fi-FI" dirty="0">
                <a:solidFill>
                  <a:srgbClr val="0070C0"/>
                </a:solidFill>
              </a:rPr>
              <a:t> (</a:t>
            </a:r>
            <a:r>
              <a:rPr lang="fi-FI" dirty="0" smtClean="0">
                <a:solidFill>
                  <a:srgbClr val="0070C0"/>
                </a:solidFill>
              </a:rPr>
              <a:t>22 ms)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24766" y="2995308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3</a:t>
            </a:r>
            <a:r>
              <a:rPr lang="fi-FI" dirty="0" smtClean="0"/>
              <a:t>00 W/cm</a:t>
            </a:r>
            <a:r>
              <a:rPr lang="fi-FI" baseline="30000" dirty="0" smtClean="0"/>
              <a:t>2 </a:t>
            </a:r>
            <a:r>
              <a:rPr lang="fi-FI" dirty="0" smtClean="0"/>
              <a:t>(39 ms)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819900" y="3570249"/>
            <a:ext cx="2164241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i-FI" dirty="0" err="1" smtClean="0"/>
              <a:t>Heater</a:t>
            </a:r>
            <a:r>
              <a:rPr lang="fi-FI" dirty="0" smtClean="0"/>
              <a:t> </a:t>
            </a:r>
            <a:r>
              <a:rPr lang="fi-FI" dirty="0" err="1" smtClean="0"/>
              <a:t>powered</a:t>
            </a:r>
            <a:r>
              <a:rPr lang="fi-FI" dirty="0" smtClean="0"/>
              <a:t> with a square </a:t>
            </a:r>
            <a:r>
              <a:rPr lang="fi-FI" dirty="0" err="1" smtClean="0"/>
              <a:t>pulse</a:t>
            </a:r>
            <a:r>
              <a:rPr lang="fi-FI" dirty="0" smtClean="0"/>
              <a:t>. </a:t>
            </a:r>
          </a:p>
          <a:p>
            <a:r>
              <a:rPr lang="fi-FI" dirty="0" err="1" smtClean="0"/>
              <a:t>Pulse</a:t>
            </a:r>
            <a:r>
              <a:rPr lang="fi-FI" dirty="0" smtClean="0"/>
              <a:t> </a:t>
            </a:r>
            <a:r>
              <a:rPr lang="fi-FI" dirty="0" err="1" smtClean="0"/>
              <a:t>width</a:t>
            </a:r>
            <a:r>
              <a:rPr lang="fi-FI" dirty="0" smtClean="0"/>
              <a:t> </a:t>
            </a:r>
            <a:r>
              <a:rPr lang="fi-FI" dirty="0" err="1" smtClean="0"/>
              <a:t>so</a:t>
            </a:r>
            <a:r>
              <a:rPr lang="fi-FI" dirty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T </a:t>
            </a:r>
            <a:r>
              <a:rPr lang="fi-FI" dirty="0" err="1" smtClean="0"/>
              <a:t>max</a:t>
            </a:r>
            <a:r>
              <a:rPr lang="fi-FI" dirty="0" smtClean="0"/>
              <a:t>. </a:t>
            </a:r>
            <a:r>
              <a:rPr lang="fi-FI" dirty="0"/>
              <a:t>i</a:t>
            </a:r>
            <a:r>
              <a:rPr lang="fi-FI" dirty="0" smtClean="0"/>
              <a:t>n </a:t>
            </a:r>
            <a:r>
              <a:rPr lang="fi-FI" dirty="0" err="1" smtClean="0"/>
              <a:t>heater</a:t>
            </a:r>
            <a:r>
              <a:rPr lang="fi-FI" dirty="0" smtClean="0"/>
              <a:t> is 300 K.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947131" y="26259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solidFill>
                  <a:srgbClr val="FF0000"/>
                </a:solidFill>
              </a:rPr>
              <a:t>Example</a:t>
            </a:r>
            <a:r>
              <a:rPr lang="fi-FI" dirty="0" smtClean="0">
                <a:solidFill>
                  <a:srgbClr val="FF0000"/>
                </a:solidFill>
              </a:rPr>
              <a:t> T</a:t>
            </a:r>
            <a:r>
              <a:rPr lang="fi-FI" baseline="-25000" dirty="0" smtClean="0">
                <a:solidFill>
                  <a:srgbClr val="FF0000"/>
                </a:solidFill>
              </a:rPr>
              <a:t>cs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907704" y="2995308"/>
            <a:ext cx="180704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693046" y="2995308"/>
            <a:ext cx="0" cy="249109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23171" y="3754914"/>
            <a:ext cx="21373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solidFill>
                  <a:srgbClr val="FF0000"/>
                </a:solidFill>
              </a:rPr>
              <a:t>Delay</a:t>
            </a:r>
            <a:r>
              <a:rPr lang="fi-FI" dirty="0" smtClean="0">
                <a:solidFill>
                  <a:srgbClr val="FF0000"/>
                </a:solidFill>
              </a:rPr>
              <a:t> 1, </a:t>
            </a:r>
            <a:r>
              <a:rPr lang="fi-FI" dirty="0" err="1" smtClean="0">
                <a:solidFill>
                  <a:srgbClr val="FF0000"/>
                </a:solidFill>
              </a:rPr>
              <a:t>when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heater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powered</a:t>
            </a:r>
            <a:r>
              <a:rPr lang="fi-FI" dirty="0" smtClean="0">
                <a:solidFill>
                  <a:srgbClr val="FF0000"/>
                </a:solidFill>
              </a:rPr>
              <a:t> with </a:t>
            </a:r>
            <a:r>
              <a:rPr lang="fi-FI" dirty="0">
                <a:solidFill>
                  <a:srgbClr val="FF0000"/>
                </a:solidFill>
              </a:rPr>
              <a:t>1</a:t>
            </a:r>
            <a:r>
              <a:rPr lang="fi-FI" dirty="0" smtClean="0">
                <a:solidFill>
                  <a:srgbClr val="FF0000"/>
                </a:solidFill>
              </a:rPr>
              <a:t>00 </a:t>
            </a:r>
            <a:r>
              <a:rPr lang="fi-FI" dirty="0">
                <a:solidFill>
                  <a:srgbClr val="FF0000"/>
                </a:solidFill>
              </a:rPr>
              <a:t>W/cm</a:t>
            </a:r>
            <a:r>
              <a:rPr lang="fi-FI" baseline="30000" dirty="0">
                <a:solidFill>
                  <a:srgbClr val="FF0000"/>
                </a:solidFill>
              </a:rPr>
              <a:t>2</a:t>
            </a:r>
            <a:r>
              <a:rPr lang="fi-FI" dirty="0">
                <a:solidFill>
                  <a:srgbClr val="FF0000"/>
                </a:solidFill>
              </a:rPr>
              <a:t> (t</a:t>
            </a:r>
            <a:r>
              <a:rPr lang="fi-FI" baseline="-25000" dirty="0">
                <a:solidFill>
                  <a:srgbClr val="FF0000"/>
                </a:solidFill>
              </a:rPr>
              <a:t>pulse</a:t>
            </a:r>
            <a:r>
              <a:rPr lang="fi-FI" dirty="0">
                <a:solidFill>
                  <a:srgbClr val="FF0000"/>
                </a:solidFill>
              </a:rPr>
              <a:t> = </a:t>
            </a:r>
            <a:r>
              <a:rPr lang="fi-FI" dirty="0" smtClean="0">
                <a:solidFill>
                  <a:srgbClr val="FF0000"/>
                </a:solidFill>
              </a:rPr>
              <a:t>148 </a:t>
            </a:r>
            <a:r>
              <a:rPr lang="fi-FI" dirty="0">
                <a:solidFill>
                  <a:srgbClr val="FF0000"/>
                </a:solidFill>
              </a:rPr>
              <a:t>ms)</a:t>
            </a:r>
            <a:endParaRPr lang="en-US" dirty="0">
              <a:solidFill>
                <a:srgbClr val="FF0000"/>
              </a:solidFill>
            </a:endParaRPr>
          </a:p>
          <a:p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1770693"/>
            <a:ext cx="235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Cable</a:t>
            </a:r>
            <a:r>
              <a:rPr lang="fi-FI" dirty="0" smtClean="0"/>
              <a:t> 1, T</a:t>
            </a:r>
            <a:r>
              <a:rPr lang="fi-FI" baseline="-25000" dirty="0" smtClean="0"/>
              <a:t>op</a:t>
            </a:r>
            <a:r>
              <a:rPr lang="fi-FI" dirty="0" smtClean="0"/>
              <a:t> = 4.5 K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342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8"/>
    </mc:Choice>
    <mc:Fallback xmlns="">
      <p:transition spd="slow" advTm="40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713" y="42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i-FI" sz="3600" dirty="0" err="1" smtClean="0"/>
              <a:t>Enthalpy</a:t>
            </a:r>
            <a:r>
              <a:rPr lang="fi-FI" sz="3600" dirty="0" smtClean="0"/>
              <a:t> vs. </a:t>
            </a:r>
            <a:r>
              <a:rPr lang="fi-FI" sz="3600" dirty="0" err="1" smtClean="0"/>
              <a:t>Temperature</a:t>
            </a:r>
            <a:r>
              <a:rPr lang="fi-FI" sz="3600" dirty="0" smtClean="0"/>
              <a:t> </a:t>
            </a:r>
            <a:r>
              <a:rPr lang="fi-FI" sz="3600" dirty="0" err="1" smtClean="0"/>
              <a:t>margin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23</a:t>
            </a:fld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70632" y="1218516"/>
            <a:ext cx="7280838" cy="40011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/>
              <a:t>Heater</a:t>
            </a:r>
            <a:r>
              <a:rPr lang="fi-FI" sz="2000" dirty="0" smtClean="0"/>
              <a:t> </a:t>
            </a:r>
            <a:r>
              <a:rPr lang="fi-FI" sz="2000" dirty="0" err="1" smtClean="0"/>
              <a:t>energy</a:t>
            </a:r>
            <a:r>
              <a:rPr lang="fi-FI" sz="2000" dirty="0" smtClean="0"/>
              <a:t> </a:t>
            </a:r>
            <a:r>
              <a:rPr lang="fi-FI" sz="2000" dirty="0" err="1" smtClean="0"/>
              <a:t>must</a:t>
            </a:r>
            <a:r>
              <a:rPr lang="fi-FI" sz="2000" dirty="0" smtClean="0"/>
              <a:t> </a:t>
            </a:r>
            <a:r>
              <a:rPr lang="fi-FI" sz="2000" dirty="0" err="1" smtClean="0"/>
              <a:t>be</a:t>
            </a:r>
            <a:r>
              <a:rPr lang="fi-FI" sz="2000" dirty="0" smtClean="0"/>
              <a:t> </a:t>
            </a:r>
            <a:r>
              <a:rPr lang="fi-FI" sz="2000" dirty="0" err="1" smtClean="0"/>
              <a:t>related</a:t>
            </a:r>
            <a:r>
              <a:rPr lang="fi-FI" sz="2000" dirty="0" smtClean="0"/>
              <a:t> to the </a:t>
            </a:r>
            <a:r>
              <a:rPr lang="fi-FI" sz="2000" b="1" u="sng" dirty="0" err="1" smtClean="0"/>
              <a:t>cable</a:t>
            </a:r>
            <a:r>
              <a:rPr lang="fi-FI" sz="2000" b="1" u="sng" dirty="0" smtClean="0"/>
              <a:t> </a:t>
            </a:r>
            <a:r>
              <a:rPr lang="fi-FI" sz="2000" b="1" u="sng" dirty="0" err="1" smtClean="0"/>
              <a:t>energy</a:t>
            </a:r>
            <a:r>
              <a:rPr lang="fi-FI" sz="2000" b="1" u="sng" dirty="0" smtClean="0"/>
              <a:t> </a:t>
            </a:r>
            <a:r>
              <a:rPr lang="fi-FI" sz="2000" b="1" u="sng" dirty="0" err="1" smtClean="0"/>
              <a:t>margin</a:t>
            </a:r>
            <a:endParaRPr lang="fi-FI" sz="2000" b="1" u="sng" dirty="0"/>
          </a:p>
        </p:txBody>
      </p:sp>
      <p:grpSp>
        <p:nvGrpSpPr>
          <p:cNvPr id="15" name="Group 14"/>
          <p:cNvGrpSpPr/>
          <p:nvPr/>
        </p:nvGrpSpPr>
        <p:grpSpPr>
          <a:xfrm>
            <a:off x="543115" y="4976085"/>
            <a:ext cx="3102610" cy="1301409"/>
            <a:chOff x="543115" y="4976085"/>
            <a:chExt cx="3102610" cy="130140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115" y="5015513"/>
              <a:ext cx="2944623" cy="1261981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2098325" y="4976085"/>
              <a:ext cx="1547400" cy="5680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496" y="1736910"/>
            <a:ext cx="5060903" cy="3807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9241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03"/>
    </mc:Choice>
    <mc:Fallback xmlns="">
      <p:transition spd="slow" advTm="948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r>
              <a:rPr lang="fi-FI" dirty="0" err="1" smtClean="0"/>
              <a:t>Current</a:t>
            </a:r>
            <a:r>
              <a:rPr lang="fi-FI" dirty="0" smtClean="0"/>
              <a:t> ”</a:t>
            </a:r>
            <a:r>
              <a:rPr lang="fi-FI" dirty="0" err="1" smtClean="0"/>
              <a:t>redistribution</a:t>
            </a:r>
            <a:r>
              <a:rPr lang="fi-FI" dirty="0" smtClean="0"/>
              <a:t>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88716" y="2162766"/>
            <a:ext cx="3106449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25225" y="2162766"/>
            <a:ext cx="351656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29146" y="2162766"/>
            <a:ext cx="351656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33067" y="2162766"/>
            <a:ext cx="351656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88189" y="2478661"/>
            <a:ext cx="3106976" cy="25826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88716" y="3010940"/>
            <a:ext cx="3106449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88189" y="3572982"/>
            <a:ext cx="3106976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88716" y="4135024"/>
            <a:ext cx="3106449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788716" y="5259110"/>
            <a:ext cx="3106449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88716" y="4697066"/>
            <a:ext cx="3106449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788717" y="1904497"/>
            <a:ext cx="3106448" cy="25826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788716" y="5835174"/>
            <a:ext cx="3106449" cy="25826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788717" y="2033631"/>
            <a:ext cx="1584176" cy="57127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endCxn id="27" idx="0"/>
          </p:cNvCxnSpPr>
          <p:nvPr/>
        </p:nvCxnSpPr>
        <p:spPr>
          <a:xfrm>
            <a:off x="1960851" y="1745599"/>
            <a:ext cx="3694" cy="42531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34945" y="1108191"/>
            <a:ext cx="3083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solidFill>
                  <a:srgbClr val="FF0000"/>
                </a:solidFill>
              </a:rPr>
              <a:t>We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go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through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cable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segments</a:t>
            </a:r>
            <a:r>
              <a:rPr lang="en-US" dirty="0" smtClean="0">
                <a:solidFill>
                  <a:srgbClr val="FF0000"/>
                </a:solidFill>
              </a:rPr>
              <a:t> column by column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88717" y="2170913"/>
            <a:ext cx="351656" cy="36724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88928" y="3576504"/>
            <a:ext cx="443803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88716" y="2215029"/>
            <a:ext cx="450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1,1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88189" y="2478661"/>
            <a:ext cx="598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2,1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70229" y="5557872"/>
            <a:ext cx="450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N,1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5400000">
            <a:off x="1765185" y="29092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5400000">
            <a:off x="1765185" y="40613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49035" y="3595717"/>
            <a:ext cx="336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 smtClean="0">
                <a:solidFill>
                  <a:srgbClr val="FF0000"/>
                </a:solidFill>
              </a:rPr>
              <a:t>i,j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15404" y="3298972"/>
            <a:ext cx="817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solidFill>
                  <a:srgbClr val="FF0000"/>
                </a:solidFill>
              </a:rPr>
              <a:t>T</a:t>
            </a:r>
            <a:r>
              <a:rPr lang="fi-FI" baseline="-25000" dirty="0" err="1" smtClean="0">
                <a:solidFill>
                  <a:srgbClr val="FF0000"/>
                </a:solidFill>
              </a:rPr>
              <a:t>i,j</a:t>
            </a:r>
            <a:endParaRPr lang="fi-FI" dirty="0" smtClean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05399" y="1529358"/>
            <a:ext cx="3587007" cy="480131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QUENCH </a:t>
            </a:r>
            <a:r>
              <a:rPr lang="fi-FI" dirty="0"/>
              <a:t>= 0</a:t>
            </a:r>
            <a:endParaRPr lang="fi-FI" dirty="0">
              <a:solidFill>
                <a:srgbClr val="0070C0"/>
              </a:solidFill>
            </a:endParaRPr>
          </a:p>
          <a:p>
            <a:r>
              <a:rPr lang="fi-FI" dirty="0" smtClean="0"/>
              <a:t>t</a:t>
            </a:r>
            <a:r>
              <a:rPr lang="fi-FI" baseline="-25000" dirty="0" smtClean="0"/>
              <a:t>delay1</a:t>
            </a:r>
            <a:r>
              <a:rPr lang="fi-FI" dirty="0" smtClean="0"/>
              <a:t> </a:t>
            </a:r>
            <a:r>
              <a:rPr lang="fi-FI" dirty="0"/>
              <a:t>= </a:t>
            </a:r>
            <a:r>
              <a:rPr lang="fi-FI" dirty="0" smtClean="0"/>
              <a:t>-1</a:t>
            </a:r>
            <a:endParaRPr lang="fi-FI" dirty="0">
              <a:solidFill>
                <a:srgbClr val="0070C0"/>
              </a:solidFill>
            </a:endParaRPr>
          </a:p>
          <a:p>
            <a:endParaRPr lang="fi-FI" dirty="0" smtClean="0"/>
          </a:p>
          <a:p>
            <a:r>
              <a:rPr lang="fi-FI" dirty="0">
                <a:solidFill>
                  <a:srgbClr val="0070C0"/>
                </a:solidFill>
              </a:rPr>
              <a:t>DO</a:t>
            </a:r>
            <a:r>
              <a:rPr lang="fi-FI" dirty="0"/>
              <a:t> </a:t>
            </a:r>
            <a:r>
              <a:rPr lang="fi-FI" dirty="0" smtClean="0"/>
              <a:t>j </a:t>
            </a:r>
            <a:r>
              <a:rPr lang="fi-FI" dirty="0"/>
              <a:t>= 1, </a:t>
            </a:r>
            <a:r>
              <a:rPr lang="fi-FI" dirty="0" smtClean="0"/>
              <a:t>K</a:t>
            </a:r>
          </a:p>
          <a:p>
            <a:r>
              <a:rPr lang="fi-FI" dirty="0"/>
              <a:t> </a:t>
            </a:r>
            <a:r>
              <a:rPr lang="fi-FI" dirty="0" smtClean="0"/>
              <a:t>   </a:t>
            </a:r>
            <a:r>
              <a:rPr lang="fi-FI" dirty="0" err="1" smtClean="0"/>
              <a:t>I</a:t>
            </a:r>
            <a:r>
              <a:rPr lang="fi-FI" baseline="-25000" dirty="0" err="1" smtClean="0"/>
              <a:t>SC,j</a:t>
            </a:r>
            <a:r>
              <a:rPr lang="fi-FI" dirty="0" smtClean="0"/>
              <a:t> </a:t>
            </a:r>
            <a:r>
              <a:rPr lang="fi-FI" dirty="0"/>
              <a:t>= </a:t>
            </a:r>
            <a:r>
              <a:rPr lang="fi-FI" dirty="0" smtClean="0"/>
              <a:t>0</a:t>
            </a:r>
            <a:endParaRPr lang="fi-FI" dirty="0">
              <a:solidFill>
                <a:srgbClr val="0070C0"/>
              </a:solidFill>
            </a:endParaRPr>
          </a:p>
          <a:p>
            <a:r>
              <a:rPr lang="fi-FI" dirty="0" smtClean="0">
                <a:solidFill>
                  <a:srgbClr val="0070C0"/>
                </a:solidFill>
              </a:rPr>
              <a:t>    </a:t>
            </a:r>
          </a:p>
          <a:p>
            <a:r>
              <a:rPr lang="fi-FI" dirty="0">
                <a:solidFill>
                  <a:srgbClr val="0070C0"/>
                </a:solidFill>
              </a:rPr>
              <a:t> </a:t>
            </a:r>
            <a:r>
              <a:rPr lang="fi-FI" dirty="0" smtClean="0">
                <a:solidFill>
                  <a:srgbClr val="0070C0"/>
                </a:solidFill>
              </a:rPr>
              <a:t>   DO</a:t>
            </a:r>
            <a:r>
              <a:rPr lang="fi-FI" dirty="0" smtClean="0"/>
              <a:t> i = 1, N</a:t>
            </a:r>
          </a:p>
          <a:p>
            <a:r>
              <a:rPr lang="fi-FI" dirty="0"/>
              <a:t> </a:t>
            </a:r>
            <a:r>
              <a:rPr lang="fi-FI" dirty="0" smtClean="0"/>
              <a:t>       </a:t>
            </a:r>
            <a:r>
              <a:rPr lang="fi-FI" dirty="0" err="1" smtClean="0"/>
              <a:t>I</a:t>
            </a:r>
            <a:r>
              <a:rPr lang="fi-FI" baseline="-25000" dirty="0" err="1" smtClean="0"/>
              <a:t>SC,j</a:t>
            </a:r>
            <a:r>
              <a:rPr lang="fi-FI" dirty="0" smtClean="0"/>
              <a:t> = </a:t>
            </a:r>
            <a:r>
              <a:rPr lang="fi-FI" dirty="0" err="1" smtClean="0"/>
              <a:t>I</a:t>
            </a:r>
            <a:r>
              <a:rPr lang="fi-FI" baseline="-25000" dirty="0" err="1" smtClean="0"/>
              <a:t>SC,j</a:t>
            </a:r>
            <a:r>
              <a:rPr lang="fi-FI" dirty="0" smtClean="0"/>
              <a:t> + J</a:t>
            </a:r>
            <a:r>
              <a:rPr lang="fi-FI" baseline="-25000" dirty="0" smtClean="0"/>
              <a:t>C</a:t>
            </a:r>
            <a:r>
              <a:rPr lang="fi-FI" dirty="0" smtClean="0"/>
              <a:t> (B, </a:t>
            </a:r>
            <a:r>
              <a:rPr lang="fi-FI" dirty="0" err="1" smtClean="0"/>
              <a:t>T</a:t>
            </a:r>
            <a:r>
              <a:rPr lang="fi-FI" baseline="-25000" dirty="0" err="1" smtClean="0"/>
              <a:t>i,j</a:t>
            </a:r>
            <a:r>
              <a:rPr lang="fi-FI" dirty="0" smtClean="0"/>
              <a:t>) * </a:t>
            </a:r>
            <a:r>
              <a:rPr lang="fi-FI" dirty="0" err="1" smtClean="0"/>
              <a:t>A</a:t>
            </a:r>
            <a:r>
              <a:rPr lang="fi-FI" baseline="-25000" dirty="0" err="1" smtClean="0"/>
              <a:t>elem</a:t>
            </a:r>
            <a:r>
              <a:rPr lang="fi-FI" baseline="-25000" dirty="0" smtClean="0"/>
              <a:t> </a:t>
            </a:r>
            <a:endParaRPr lang="en-US" baseline="-25000" dirty="0"/>
          </a:p>
          <a:p>
            <a:r>
              <a:rPr lang="fi-FI" baseline="-25000" dirty="0" smtClean="0"/>
              <a:t> </a:t>
            </a:r>
            <a:r>
              <a:rPr lang="en-US" baseline="-25000" dirty="0" smtClean="0"/>
              <a:t> </a:t>
            </a:r>
            <a:r>
              <a:rPr lang="en-US" dirty="0" smtClean="0"/>
              <a:t>       </a:t>
            </a:r>
          </a:p>
          <a:p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       IF</a:t>
            </a:r>
            <a:r>
              <a:rPr lang="en-US" dirty="0" smtClean="0"/>
              <a:t> (</a:t>
            </a:r>
            <a:r>
              <a:rPr lang="fi-FI" dirty="0" err="1" smtClean="0"/>
              <a:t>I</a:t>
            </a:r>
            <a:r>
              <a:rPr lang="fi-FI" baseline="-25000" dirty="0" err="1" smtClean="0"/>
              <a:t>SC,j</a:t>
            </a:r>
            <a:r>
              <a:rPr lang="fi-FI" dirty="0" smtClean="0"/>
              <a:t> ≤ </a:t>
            </a:r>
            <a:r>
              <a:rPr lang="fi-FI" dirty="0" err="1" smtClean="0"/>
              <a:t>I</a:t>
            </a:r>
            <a:r>
              <a:rPr lang="fi-FI" baseline="-25000" dirty="0" err="1" smtClean="0"/>
              <a:t>op</a:t>
            </a:r>
            <a:r>
              <a:rPr lang="fi-FI" dirty="0" smtClean="0"/>
              <a:t>) QUENCH</a:t>
            </a:r>
            <a:r>
              <a:rPr lang="fi-FI" baseline="-25000" dirty="0" smtClean="0"/>
              <a:t>j</a:t>
            </a:r>
            <a:r>
              <a:rPr lang="fi-FI" dirty="0" smtClean="0"/>
              <a:t> = 1</a:t>
            </a:r>
          </a:p>
          <a:p>
            <a:r>
              <a:rPr lang="fi-FI" dirty="0">
                <a:solidFill>
                  <a:srgbClr val="0070C0"/>
                </a:solidFill>
              </a:rPr>
              <a:t> </a:t>
            </a:r>
            <a:r>
              <a:rPr lang="fi-FI" dirty="0" smtClean="0">
                <a:solidFill>
                  <a:srgbClr val="0070C0"/>
                </a:solidFill>
              </a:rPr>
              <a:t>   END DO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  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    IF</a:t>
            </a:r>
            <a:r>
              <a:rPr lang="en-US" dirty="0" smtClean="0"/>
              <a:t> (</a:t>
            </a:r>
            <a:r>
              <a:rPr lang="fi-FI" dirty="0" smtClean="0"/>
              <a:t>t</a:t>
            </a:r>
            <a:r>
              <a:rPr lang="fi-FI" baseline="-25000" dirty="0" smtClean="0"/>
              <a:t>delay1 </a:t>
            </a:r>
            <a:r>
              <a:rPr lang="fi-FI" dirty="0" smtClean="0"/>
              <a:t>= 0) </a:t>
            </a:r>
            <a:r>
              <a:rPr lang="fi-FI" dirty="0"/>
              <a:t>t</a:t>
            </a:r>
            <a:r>
              <a:rPr lang="fi-FI" baseline="-25000" dirty="0"/>
              <a:t>delay1 </a:t>
            </a:r>
            <a:r>
              <a:rPr lang="fi-FI" dirty="0"/>
              <a:t>= </a:t>
            </a:r>
            <a:r>
              <a:rPr lang="fi-FI" dirty="0" err="1" smtClean="0"/>
              <a:t>time</a:t>
            </a:r>
            <a:endParaRPr lang="fi-FI" dirty="0"/>
          </a:p>
          <a:p>
            <a:r>
              <a:rPr lang="fi-FI" dirty="0" smtClean="0">
                <a:solidFill>
                  <a:srgbClr val="0070C0"/>
                </a:solidFill>
              </a:rPr>
              <a:t>   </a:t>
            </a:r>
          </a:p>
          <a:p>
            <a:r>
              <a:rPr lang="fi-FI" dirty="0" smtClean="0">
                <a:solidFill>
                  <a:srgbClr val="0070C0"/>
                </a:solidFill>
              </a:rPr>
              <a:t>     </a:t>
            </a:r>
            <a:r>
              <a:rPr lang="fi-FI" dirty="0" err="1" smtClean="0"/>
              <a:t>I</a:t>
            </a:r>
            <a:r>
              <a:rPr lang="fi-FI" baseline="-25000" dirty="0" err="1" smtClean="0"/>
              <a:t>Cu,j</a:t>
            </a:r>
            <a:r>
              <a:rPr lang="fi-FI" baseline="-25000" dirty="0" smtClean="0"/>
              <a:t> </a:t>
            </a:r>
            <a:r>
              <a:rPr lang="fi-FI" dirty="0" smtClean="0"/>
              <a:t>= Max (0, </a:t>
            </a:r>
            <a:r>
              <a:rPr lang="fi-FI" dirty="0" err="1" smtClean="0"/>
              <a:t>I</a:t>
            </a:r>
            <a:r>
              <a:rPr lang="fi-FI" baseline="-25000" dirty="0" err="1" smtClean="0"/>
              <a:t>op</a:t>
            </a:r>
            <a:r>
              <a:rPr lang="fi-FI" dirty="0" smtClean="0"/>
              <a:t> - </a:t>
            </a:r>
            <a:r>
              <a:rPr lang="fi-FI" dirty="0" err="1" smtClean="0"/>
              <a:t>I</a:t>
            </a:r>
            <a:r>
              <a:rPr lang="fi-FI" baseline="-25000" dirty="0" err="1" smtClean="0"/>
              <a:t>SC,j</a:t>
            </a:r>
            <a:r>
              <a:rPr lang="fi-FI" dirty="0" smtClean="0"/>
              <a:t>)</a:t>
            </a:r>
            <a:endParaRPr lang="fi-FI" dirty="0" smtClean="0">
              <a:solidFill>
                <a:srgbClr val="0070C0"/>
              </a:solidFill>
            </a:endParaRPr>
          </a:p>
          <a:p>
            <a:endParaRPr lang="fi-FI" dirty="0" smtClean="0">
              <a:solidFill>
                <a:srgbClr val="0070C0"/>
              </a:solidFill>
            </a:endParaRPr>
          </a:p>
          <a:p>
            <a:r>
              <a:rPr lang="fi-FI" dirty="0" smtClean="0">
                <a:solidFill>
                  <a:srgbClr val="0070C0"/>
                </a:solidFill>
              </a:rPr>
              <a:t>END </a:t>
            </a:r>
            <a:r>
              <a:rPr lang="fi-FI" dirty="0">
                <a:solidFill>
                  <a:srgbClr val="0070C0"/>
                </a:solidFill>
              </a:rPr>
              <a:t>DO</a:t>
            </a:r>
            <a:r>
              <a:rPr lang="fi-FI" baseline="-25000" dirty="0" smtClean="0">
                <a:solidFill>
                  <a:srgbClr val="0070C0"/>
                </a:solidFill>
              </a:rPr>
              <a:t>  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95300" y="2482269"/>
            <a:ext cx="109544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fi-FI" dirty="0" err="1" smtClean="0">
                <a:solidFill>
                  <a:srgbClr val="FF0000"/>
                </a:solidFill>
              </a:rPr>
              <a:t>A</a:t>
            </a:r>
            <a:r>
              <a:rPr lang="fi-FI" baseline="-25000" dirty="0" err="1" smtClean="0">
                <a:solidFill>
                  <a:srgbClr val="FF0000"/>
                </a:solidFill>
              </a:rPr>
              <a:t>elem</a:t>
            </a:r>
            <a:r>
              <a:rPr lang="fi-FI" baseline="-25000" dirty="0" smtClean="0">
                <a:solidFill>
                  <a:srgbClr val="FF0000"/>
                </a:solidFill>
              </a:rPr>
              <a:t> </a:t>
            </a:r>
            <a:r>
              <a:rPr lang="fi-FI" dirty="0" smtClean="0">
                <a:solidFill>
                  <a:srgbClr val="FF0000"/>
                </a:solidFill>
              </a:rPr>
              <a:t>= A</a:t>
            </a:r>
            <a:r>
              <a:rPr lang="fi-FI" baseline="-25000" dirty="0" smtClean="0">
                <a:solidFill>
                  <a:srgbClr val="FF0000"/>
                </a:solidFill>
              </a:rPr>
              <a:t>YBCO</a:t>
            </a:r>
            <a:r>
              <a:rPr lang="fi-FI" dirty="0" smtClean="0">
                <a:solidFill>
                  <a:srgbClr val="FF0000"/>
                </a:solidFill>
              </a:rPr>
              <a:t>/N</a:t>
            </a:r>
            <a:endParaRPr lang="fi-FI" baseline="-25000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80805" y="199958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30268" y="2215029"/>
            <a:ext cx="450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1,2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02340" y="2170913"/>
            <a:ext cx="450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1,K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236989" y="2162766"/>
            <a:ext cx="351656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 rot="1876717">
            <a:off x="2304263" y="254382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48757" y="538396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515495" y="5547142"/>
            <a:ext cx="561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N,K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5105399" y="2264653"/>
            <a:ext cx="3587007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42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73"/>
    </mc:Choice>
    <mc:Fallback xmlns="">
      <p:transition spd="slow" advTm="637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>
            <a:normAutofit/>
          </a:bodyPr>
          <a:lstStyle/>
          <a:p>
            <a:r>
              <a:rPr lang="fi-FI" dirty="0" err="1" smtClean="0"/>
              <a:t>Heat</a:t>
            </a:r>
            <a:r>
              <a:rPr lang="fi-FI" dirty="0" smtClean="0"/>
              <a:t> </a:t>
            </a:r>
            <a:r>
              <a:rPr lang="fi-FI" dirty="0" err="1" smtClean="0"/>
              <a:t>generation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31591" y="2162766"/>
            <a:ext cx="3106449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68100" y="2162766"/>
            <a:ext cx="351656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72021" y="2162766"/>
            <a:ext cx="351656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75942" y="2162766"/>
            <a:ext cx="351656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31064" y="2478661"/>
            <a:ext cx="3106976" cy="25826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31591" y="3010940"/>
            <a:ext cx="3106449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31064" y="3572982"/>
            <a:ext cx="3106976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31591" y="4135024"/>
            <a:ext cx="3106449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931591" y="5259110"/>
            <a:ext cx="3106449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31591" y="4697066"/>
            <a:ext cx="3106449" cy="288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931592" y="1904497"/>
            <a:ext cx="3106448" cy="25826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931591" y="5835174"/>
            <a:ext cx="3106449" cy="25826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31592" y="2033631"/>
            <a:ext cx="1584176" cy="57127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931592" y="2170913"/>
            <a:ext cx="351656" cy="36724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631803" y="3576504"/>
            <a:ext cx="443803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931591" y="2215029"/>
            <a:ext cx="450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1,1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31064" y="2478661"/>
            <a:ext cx="598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2,1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13104" y="5557872"/>
            <a:ext cx="450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N,1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5400000">
            <a:off x="1908060" y="29092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5400000">
            <a:off x="1908060" y="40613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91910" y="3595717"/>
            <a:ext cx="336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 smtClean="0">
                <a:solidFill>
                  <a:srgbClr val="FF0000"/>
                </a:solidFill>
              </a:rPr>
              <a:t>i,j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58279" y="3298972"/>
            <a:ext cx="817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solidFill>
                  <a:srgbClr val="FF0000"/>
                </a:solidFill>
              </a:rPr>
              <a:t>T</a:t>
            </a:r>
            <a:r>
              <a:rPr lang="fi-FI" baseline="-25000" dirty="0" err="1" smtClean="0">
                <a:solidFill>
                  <a:srgbClr val="FF0000"/>
                </a:solidFill>
              </a:rPr>
              <a:t>i,j</a:t>
            </a:r>
            <a:endParaRPr lang="fi-FI" dirty="0" smtClean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91101" y="1856778"/>
            <a:ext cx="3471899" cy="23083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err="1"/>
              <a:t>V</a:t>
            </a:r>
            <a:r>
              <a:rPr lang="fi-FI" baseline="-25000" dirty="0" err="1"/>
              <a:t>tot</a:t>
            </a:r>
            <a:r>
              <a:rPr lang="fi-FI" baseline="-25000" dirty="0"/>
              <a:t>  </a:t>
            </a:r>
            <a:r>
              <a:rPr lang="fi-FI" dirty="0" smtClean="0"/>
              <a:t>= 0</a:t>
            </a:r>
          </a:p>
          <a:p>
            <a:endParaRPr lang="fi-FI" dirty="0" smtClean="0">
              <a:solidFill>
                <a:srgbClr val="0070C0"/>
              </a:solidFill>
            </a:endParaRPr>
          </a:p>
          <a:p>
            <a:r>
              <a:rPr lang="fi-FI" dirty="0" smtClean="0">
                <a:solidFill>
                  <a:srgbClr val="0070C0"/>
                </a:solidFill>
              </a:rPr>
              <a:t>DO</a:t>
            </a:r>
            <a:r>
              <a:rPr lang="fi-FI" dirty="0" smtClean="0"/>
              <a:t> j </a:t>
            </a:r>
            <a:r>
              <a:rPr lang="fi-FI" dirty="0"/>
              <a:t>= 1, </a:t>
            </a:r>
            <a:r>
              <a:rPr lang="fi-FI" dirty="0" smtClean="0"/>
              <a:t>K    </a:t>
            </a:r>
          </a:p>
          <a:p>
            <a:r>
              <a:rPr lang="fi-FI" dirty="0"/>
              <a:t> </a:t>
            </a:r>
            <a:r>
              <a:rPr lang="fi-FI" dirty="0" smtClean="0"/>
              <a:t>   </a:t>
            </a:r>
            <a:r>
              <a:rPr lang="fi-FI" dirty="0" err="1" smtClean="0"/>
              <a:t>J</a:t>
            </a:r>
            <a:r>
              <a:rPr lang="fi-FI" baseline="-25000" dirty="0" err="1" smtClean="0"/>
              <a:t>Cu,j</a:t>
            </a:r>
            <a:r>
              <a:rPr lang="fi-FI" dirty="0" smtClean="0"/>
              <a:t> </a:t>
            </a:r>
            <a:r>
              <a:rPr lang="fi-FI" dirty="0"/>
              <a:t>= </a:t>
            </a:r>
            <a:r>
              <a:rPr lang="fi-FI" dirty="0" err="1" smtClean="0"/>
              <a:t>I</a:t>
            </a:r>
            <a:r>
              <a:rPr lang="fi-FI" baseline="-25000" dirty="0" err="1" smtClean="0"/>
              <a:t>Cu,j</a:t>
            </a:r>
            <a:r>
              <a:rPr lang="fi-FI" dirty="0"/>
              <a:t> </a:t>
            </a:r>
            <a:r>
              <a:rPr lang="fi-FI" dirty="0" smtClean="0"/>
              <a:t>/ </a:t>
            </a:r>
            <a:r>
              <a:rPr lang="fi-FI" dirty="0" err="1" smtClean="0"/>
              <a:t>A</a:t>
            </a:r>
            <a:r>
              <a:rPr lang="fi-FI" baseline="-25000" dirty="0" err="1" smtClean="0"/>
              <a:t>cu</a:t>
            </a:r>
            <a:endParaRPr lang="fi-FI" baseline="-25000" dirty="0" smtClean="0"/>
          </a:p>
          <a:p>
            <a:r>
              <a:rPr lang="fi-FI" dirty="0" smtClean="0"/>
              <a:t>    </a:t>
            </a:r>
            <a:r>
              <a:rPr lang="fi-FI" dirty="0" err="1" smtClean="0"/>
              <a:t>V</a:t>
            </a:r>
            <a:r>
              <a:rPr lang="fi-FI" baseline="-25000" dirty="0" err="1"/>
              <a:t>k</a:t>
            </a:r>
            <a:r>
              <a:rPr lang="fi-FI" dirty="0" smtClean="0"/>
              <a:t> </a:t>
            </a:r>
            <a:r>
              <a:rPr lang="fi-FI" dirty="0"/>
              <a:t>= </a:t>
            </a:r>
            <a:r>
              <a:rPr lang="fi-FI" dirty="0" err="1" smtClean="0"/>
              <a:t>J</a:t>
            </a:r>
            <a:r>
              <a:rPr lang="fi-FI" baseline="-25000" dirty="0" err="1" smtClean="0"/>
              <a:t>Cu,j</a:t>
            </a:r>
            <a:r>
              <a:rPr lang="fi-FI" dirty="0" smtClean="0"/>
              <a:t> * ρ</a:t>
            </a:r>
            <a:r>
              <a:rPr lang="fi-FI" baseline="-25000" dirty="0" smtClean="0"/>
              <a:t>Cu,i=N/2,j</a:t>
            </a:r>
            <a:r>
              <a:rPr lang="fi-FI" dirty="0" smtClean="0"/>
              <a:t> * </a:t>
            </a:r>
            <a:r>
              <a:rPr lang="el-GR" dirty="0" smtClean="0"/>
              <a:t>Δ</a:t>
            </a:r>
            <a:r>
              <a:rPr lang="fi-FI" dirty="0" smtClean="0"/>
              <a:t>x</a:t>
            </a:r>
          </a:p>
          <a:p>
            <a:r>
              <a:rPr lang="fi-FI" dirty="0" smtClean="0"/>
              <a:t>    f</a:t>
            </a:r>
            <a:r>
              <a:rPr lang="fi-FI" baseline="-25000" dirty="0" smtClean="0"/>
              <a:t>gen</a:t>
            </a:r>
            <a:r>
              <a:rPr lang="fi-FI" dirty="0" smtClean="0"/>
              <a:t> </a:t>
            </a:r>
            <a:r>
              <a:rPr lang="fi-FI" dirty="0"/>
              <a:t>= </a:t>
            </a:r>
            <a:r>
              <a:rPr lang="fi-FI" dirty="0" err="1" smtClean="0"/>
              <a:t>I</a:t>
            </a:r>
            <a:r>
              <a:rPr lang="fi-FI" baseline="-25000" dirty="0" err="1" smtClean="0"/>
              <a:t>op</a:t>
            </a:r>
            <a:r>
              <a:rPr lang="fi-FI" dirty="0" smtClean="0"/>
              <a:t> * </a:t>
            </a:r>
            <a:r>
              <a:rPr lang="fi-FI" dirty="0" err="1" smtClean="0"/>
              <a:t>V</a:t>
            </a:r>
            <a:r>
              <a:rPr lang="fi-FI" baseline="-25000" dirty="0" err="1" smtClean="0"/>
              <a:t>ku</a:t>
            </a:r>
            <a:r>
              <a:rPr lang="fi-FI" baseline="-25000" dirty="0" smtClean="0"/>
              <a:t> </a:t>
            </a:r>
            <a:r>
              <a:rPr lang="fi-FI" dirty="0"/>
              <a:t>/ </a:t>
            </a:r>
            <a:r>
              <a:rPr lang="fi-FI" dirty="0" smtClean="0"/>
              <a:t>(</a:t>
            </a:r>
            <a:r>
              <a:rPr lang="fi-FI" dirty="0" err="1" smtClean="0"/>
              <a:t>A</a:t>
            </a:r>
            <a:r>
              <a:rPr lang="fi-FI" baseline="-25000" dirty="0" err="1" smtClean="0"/>
              <a:t>Cable</a:t>
            </a:r>
            <a:r>
              <a:rPr lang="fi-FI" dirty="0" smtClean="0"/>
              <a:t>* </a:t>
            </a:r>
            <a:r>
              <a:rPr lang="el-GR" dirty="0"/>
              <a:t>Δ</a:t>
            </a:r>
            <a:r>
              <a:rPr lang="fi-FI" dirty="0" smtClean="0"/>
              <a:t>x)</a:t>
            </a:r>
            <a:endParaRPr lang="en-US" dirty="0"/>
          </a:p>
          <a:p>
            <a:r>
              <a:rPr lang="fi-FI" dirty="0" smtClean="0"/>
              <a:t>    </a:t>
            </a:r>
            <a:r>
              <a:rPr lang="fi-FI" dirty="0" err="1" smtClean="0"/>
              <a:t>V</a:t>
            </a:r>
            <a:r>
              <a:rPr lang="fi-FI" baseline="-25000" dirty="0" err="1" smtClean="0"/>
              <a:t>tot</a:t>
            </a:r>
            <a:r>
              <a:rPr lang="fi-FI" baseline="-25000" dirty="0" smtClean="0"/>
              <a:t> </a:t>
            </a:r>
            <a:r>
              <a:rPr lang="fi-FI" dirty="0" smtClean="0"/>
              <a:t> = </a:t>
            </a:r>
            <a:r>
              <a:rPr lang="fi-FI" dirty="0" err="1"/>
              <a:t>V</a:t>
            </a:r>
            <a:r>
              <a:rPr lang="fi-FI" baseline="-25000" dirty="0" err="1"/>
              <a:t>tot</a:t>
            </a:r>
            <a:r>
              <a:rPr lang="fi-FI" baseline="-25000" dirty="0"/>
              <a:t> </a:t>
            </a:r>
            <a:r>
              <a:rPr lang="fi-FI" baseline="-25000" dirty="0" smtClean="0"/>
              <a:t> </a:t>
            </a:r>
            <a:r>
              <a:rPr lang="fi-FI" dirty="0" smtClean="0"/>
              <a:t>+ </a:t>
            </a:r>
            <a:r>
              <a:rPr lang="fi-FI" dirty="0" err="1" smtClean="0"/>
              <a:t>V</a:t>
            </a:r>
            <a:r>
              <a:rPr lang="fi-FI" baseline="-25000" dirty="0" err="1" smtClean="0"/>
              <a:t>k</a:t>
            </a:r>
            <a:endParaRPr lang="fi-FI" dirty="0" smtClean="0">
              <a:solidFill>
                <a:srgbClr val="0070C0"/>
              </a:solidFill>
            </a:endParaRPr>
          </a:p>
          <a:p>
            <a:r>
              <a:rPr lang="fi-FI" dirty="0" smtClean="0">
                <a:solidFill>
                  <a:srgbClr val="0070C0"/>
                </a:solidFill>
              </a:rPr>
              <a:t>END </a:t>
            </a:r>
            <a:r>
              <a:rPr lang="fi-FI" dirty="0">
                <a:solidFill>
                  <a:srgbClr val="0070C0"/>
                </a:solidFill>
              </a:rPr>
              <a:t>DO</a:t>
            </a:r>
            <a:r>
              <a:rPr lang="fi-FI" baseline="-25000" dirty="0" smtClean="0">
                <a:solidFill>
                  <a:srgbClr val="0070C0"/>
                </a:solidFill>
              </a:rPr>
              <a:t>  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23680" y="199958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73143" y="2215029"/>
            <a:ext cx="450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1,2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67895" y="2162182"/>
            <a:ext cx="450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1,K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379864" y="2162766"/>
            <a:ext cx="351656" cy="36724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 rot="1876717">
            <a:off x="2447138" y="254382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91632" y="538396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>
                <a:solidFill>
                  <a:srgbClr val="FF0000"/>
                </a:solidFill>
              </a:rPr>
              <a:t>. . 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52634" y="5537061"/>
            <a:ext cx="609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rgbClr val="FF0000"/>
                </a:solidFill>
              </a:rPr>
              <a:t>N,K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5281648" y="5537061"/>
            <a:ext cx="3347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763688" y="2177699"/>
            <a:ext cx="0" cy="30777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325518" y="215347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Δ</a:t>
            </a:r>
            <a:r>
              <a:rPr lang="fi-FI" dirty="0" smtClean="0"/>
              <a:t>y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959601" y="1628800"/>
            <a:ext cx="29563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273143" y="1602828"/>
            <a:ext cx="0" cy="5940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1931591" y="1602828"/>
            <a:ext cx="0" cy="5680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1872928" y="1222160"/>
            <a:ext cx="413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Δ</a:t>
            </a:r>
            <a:r>
              <a:rPr lang="fi-FI" dirty="0" smtClean="0"/>
              <a:t>x</a:t>
            </a:r>
            <a:endParaRPr lang="en-US" dirty="0"/>
          </a:p>
        </p:txBody>
      </p:sp>
      <p:cxnSp>
        <p:nvCxnSpPr>
          <p:cNvPr id="53" name="Straight Connector 52"/>
          <p:cNvCxnSpPr>
            <a:stCxn id="27" idx="0"/>
          </p:cNvCxnSpPr>
          <p:nvPr/>
        </p:nvCxnSpPr>
        <p:spPr>
          <a:xfrm flipH="1">
            <a:off x="1763688" y="2170913"/>
            <a:ext cx="3437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744222" y="2485476"/>
            <a:ext cx="3437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2068488" y="2475713"/>
            <a:ext cx="3437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529710" y="1000173"/>
            <a:ext cx="220181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l-GR" dirty="0" smtClean="0"/>
              <a:t>Δ</a:t>
            </a:r>
            <a:r>
              <a:rPr lang="fi-FI" dirty="0" smtClean="0"/>
              <a:t>x and </a:t>
            </a:r>
            <a:r>
              <a:rPr lang="el-GR" dirty="0" smtClean="0"/>
              <a:t>Δ</a:t>
            </a:r>
            <a:r>
              <a:rPr lang="fi-FI" dirty="0" smtClean="0"/>
              <a:t>y </a:t>
            </a:r>
            <a:r>
              <a:rPr lang="fi-FI" dirty="0" err="1" smtClean="0"/>
              <a:t>constant</a:t>
            </a:r>
            <a:r>
              <a:rPr lang="fi-FI" dirty="0" smtClean="0"/>
              <a:t> in </a:t>
            </a:r>
            <a:r>
              <a:rPr lang="fi-FI" dirty="0" err="1" smtClean="0"/>
              <a:t>cable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81023" y="4756795"/>
            <a:ext cx="953845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fi-FI" dirty="0" err="1" smtClean="0">
                <a:solidFill>
                  <a:srgbClr val="FF0000"/>
                </a:solidFill>
              </a:rPr>
              <a:t>A</a:t>
            </a:r>
            <a:r>
              <a:rPr lang="fi-FI" baseline="-25000" dirty="0" err="1" smtClean="0">
                <a:solidFill>
                  <a:srgbClr val="FF0000"/>
                </a:solidFill>
              </a:rPr>
              <a:t>cable</a:t>
            </a:r>
            <a:r>
              <a:rPr lang="fi-FI" baseline="-25000" dirty="0">
                <a:solidFill>
                  <a:srgbClr val="FF0000"/>
                </a:solidFill>
              </a:rPr>
              <a:t> </a:t>
            </a:r>
            <a:r>
              <a:rPr lang="fi-FI" dirty="0" smtClean="0">
                <a:solidFill>
                  <a:srgbClr val="FF0000"/>
                </a:solidFill>
              </a:rPr>
              <a:t>= </a:t>
            </a:r>
          </a:p>
          <a:p>
            <a:r>
              <a:rPr lang="fi-FI" dirty="0" err="1" smtClean="0">
                <a:solidFill>
                  <a:srgbClr val="FF0000"/>
                </a:solidFill>
              </a:rPr>
              <a:t>A</a:t>
            </a:r>
            <a:r>
              <a:rPr lang="fi-FI" baseline="-25000" dirty="0" err="1" smtClean="0">
                <a:solidFill>
                  <a:srgbClr val="FF0000"/>
                </a:solidFill>
              </a:rPr>
              <a:t>cu</a:t>
            </a:r>
            <a:r>
              <a:rPr lang="fi-FI" dirty="0" smtClean="0">
                <a:solidFill>
                  <a:srgbClr val="FF0000"/>
                </a:solidFill>
              </a:rPr>
              <a:t>/ </a:t>
            </a:r>
            <a:r>
              <a:rPr lang="fi-FI" dirty="0" err="1" smtClean="0">
                <a:solidFill>
                  <a:srgbClr val="FF0000"/>
                </a:solidFill>
              </a:rPr>
              <a:t>f</a:t>
            </a:r>
            <a:r>
              <a:rPr lang="fi-FI" baseline="-25000" dirty="0" err="1" smtClean="0">
                <a:solidFill>
                  <a:srgbClr val="FF0000"/>
                </a:solidFill>
              </a:rPr>
              <a:t>Cu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3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8"/>
    </mc:Choice>
    <mc:Fallback xmlns="">
      <p:transition spd="slow" advTm="35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18320" y="2078849"/>
            <a:ext cx="30143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err="1" smtClean="0">
                <a:sym typeface="Wingdings" panose="05000000000000000000" pitchFamily="2" charset="2"/>
              </a:rPr>
              <a:t>Record</a:t>
            </a:r>
            <a:r>
              <a:rPr lang="fi-FI" sz="1600" dirty="0" smtClean="0">
                <a:sym typeface="Wingdings" panose="05000000000000000000" pitchFamily="2" charset="2"/>
              </a:rPr>
              <a:t> the </a:t>
            </a:r>
            <a:r>
              <a:rPr lang="fi-FI" sz="1600" dirty="0" err="1" smtClean="0">
                <a:sym typeface="Wingdings" panose="05000000000000000000" pitchFamily="2" charset="2"/>
              </a:rPr>
              <a:t>time</a:t>
            </a:r>
            <a:r>
              <a:rPr lang="fi-FI" sz="1600" dirty="0" smtClean="0">
                <a:sym typeface="Wingdings" panose="05000000000000000000" pitchFamily="2" charset="2"/>
              </a:rPr>
              <a:t> of </a:t>
            </a:r>
            <a:r>
              <a:rPr lang="fi-FI" sz="1600" dirty="0" err="1" smtClean="0">
                <a:sym typeface="Wingdings" panose="05000000000000000000" pitchFamily="2" charset="2"/>
              </a:rPr>
              <a:t>first</a:t>
            </a:r>
            <a:r>
              <a:rPr lang="fi-FI" sz="1600" dirty="0" smtClean="0">
                <a:sym typeface="Wingdings" panose="05000000000000000000" pitchFamily="2" charset="2"/>
              </a:rPr>
              <a:t> </a:t>
            </a:r>
            <a:r>
              <a:rPr lang="fi-FI" sz="1600" dirty="0" err="1" smtClean="0">
                <a:sym typeface="Wingdings" panose="05000000000000000000" pitchFamily="2" charset="2"/>
              </a:rPr>
              <a:t>heat</a:t>
            </a:r>
            <a:r>
              <a:rPr lang="fi-FI" sz="1600" dirty="0" smtClean="0">
                <a:sym typeface="Wingdings" panose="05000000000000000000" pitchFamily="2" charset="2"/>
              </a:rPr>
              <a:t> </a:t>
            </a:r>
            <a:r>
              <a:rPr lang="fi-FI" sz="1600" dirty="0" err="1" smtClean="0">
                <a:sym typeface="Wingdings" panose="05000000000000000000" pitchFamily="2" charset="2"/>
              </a:rPr>
              <a:t>generation</a:t>
            </a:r>
            <a:r>
              <a:rPr lang="fi-FI" sz="1600" dirty="0" smtClean="0">
                <a:sym typeface="Wingdings" panose="05000000000000000000" pitchFamily="2" charset="2"/>
              </a:rPr>
              <a:t> (</a:t>
            </a:r>
            <a:r>
              <a:rPr lang="fi-FI" sz="1600" dirty="0" err="1" smtClean="0">
                <a:sym typeface="Wingdings" panose="05000000000000000000" pitchFamily="2" charset="2"/>
              </a:rPr>
              <a:t>TqVT</a:t>
            </a:r>
            <a:r>
              <a:rPr lang="fi-FI" sz="1600" dirty="0" smtClean="0">
                <a:sym typeface="Wingdings" panose="05000000000000000000" pitchFamily="2" charset="2"/>
              </a:rPr>
              <a:t>)</a:t>
            </a:r>
            <a:endParaRPr lang="fi-FI" sz="1600" dirty="0">
              <a:sym typeface="Wingdings" panose="05000000000000000000" pitchFamily="2" charset="2"/>
            </a:endParaRPr>
          </a:p>
        </p:txBody>
      </p:sp>
      <p:cxnSp>
        <p:nvCxnSpPr>
          <p:cNvPr id="59" name="Straight Arrow Connector 58"/>
          <p:cNvCxnSpPr>
            <a:stCxn id="24" idx="2"/>
          </p:cNvCxnSpPr>
          <p:nvPr/>
        </p:nvCxnSpPr>
        <p:spPr>
          <a:xfrm flipH="1">
            <a:off x="3422903" y="1811433"/>
            <a:ext cx="2587" cy="2621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376720" y="2939654"/>
            <a:ext cx="30084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solidFill>
                  <a:srgbClr val="FF0000"/>
                </a:solidFill>
              </a:rPr>
              <a:t>Do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all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combinations</a:t>
            </a:r>
            <a:r>
              <a:rPr lang="fi-FI" dirty="0" smtClean="0">
                <a:solidFill>
                  <a:srgbClr val="FF0000"/>
                </a:solidFill>
              </a:rPr>
              <a:t> of </a:t>
            </a:r>
            <a:r>
              <a:rPr lang="fi-FI" dirty="0" err="1" smtClean="0">
                <a:solidFill>
                  <a:srgbClr val="FF0000"/>
                </a:solidFill>
              </a:rPr>
              <a:t>VT’s</a:t>
            </a:r>
            <a:endParaRPr lang="fi-FI" dirty="0">
              <a:solidFill>
                <a:srgbClr val="FF0000"/>
              </a:solidFill>
            </a:endParaRPr>
          </a:p>
          <a:p>
            <a:r>
              <a:rPr lang="fi-FI" dirty="0" smtClean="0">
                <a:solidFill>
                  <a:srgbClr val="FF0000"/>
                </a:solidFill>
              </a:rPr>
              <a:t>(</a:t>
            </a:r>
            <a:r>
              <a:rPr lang="fi-FI" dirty="0" err="1" smtClean="0">
                <a:solidFill>
                  <a:srgbClr val="FF0000"/>
                </a:solidFill>
              </a:rPr>
              <a:t>Consider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only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VT’s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where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heat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generation</a:t>
            </a:r>
            <a:r>
              <a:rPr lang="fi-FI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3" name="Right Brace 22"/>
          <p:cNvSpPr/>
          <p:nvPr/>
        </p:nvSpPr>
        <p:spPr>
          <a:xfrm>
            <a:off x="5040316" y="2939654"/>
            <a:ext cx="288032" cy="63336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918320" y="620688"/>
            <a:ext cx="301433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>
                <a:sym typeface="Wingdings" panose="05000000000000000000" pitchFamily="2" charset="2"/>
              </a:rPr>
              <a:t>For </a:t>
            </a:r>
            <a:r>
              <a:rPr lang="fi-FI" sz="1600" dirty="0" err="1" smtClean="0">
                <a:sym typeface="Wingdings" panose="05000000000000000000" pitchFamily="2" charset="2"/>
              </a:rPr>
              <a:t>all</a:t>
            </a:r>
            <a:r>
              <a:rPr lang="fi-FI" sz="1600" dirty="0" smtClean="0">
                <a:sym typeface="Wingdings" panose="05000000000000000000" pitchFamily="2" charset="2"/>
              </a:rPr>
              <a:t> </a:t>
            </a:r>
            <a:r>
              <a:rPr lang="fi-FI" sz="1600" dirty="0" err="1" smtClean="0">
                <a:sym typeface="Wingdings" panose="05000000000000000000" pitchFamily="2" charset="2"/>
              </a:rPr>
              <a:t>VT’s</a:t>
            </a:r>
            <a:endParaRPr lang="fi-FI" sz="1600" dirty="0" smtClean="0">
              <a:sym typeface="Wingdings" panose="05000000000000000000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18320" y="1226658"/>
            <a:ext cx="30143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>
                <a:sym typeface="Wingdings" panose="05000000000000000000" pitchFamily="2" charset="2"/>
              </a:rPr>
              <a:t>Is Joule </a:t>
            </a:r>
            <a:r>
              <a:rPr lang="fi-FI" sz="1600" dirty="0" err="1" smtClean="0">
                <a:sym typeface="Wingdings" panose="05000000000000000000" pitchFamily="2" charset="2"/>
              </a:rPr>
              <a:t>heat</a:t>
            </a:r>
            <a:r>
              <a:rPr lang="fi-FI" sz="1600" dirty="0" smtClean="0">
                <a:sym typeface="Wingdings" panose="05000000000000000000" pitchFamily="2" charset="2"/>
              </a:rPr>
              <a:t> </a:t>
            </a:r>
            <a:r>
              <a:rPr lang="fi-FI" sz="1600" dirty="0" err="1" smtClean="0">
                <a:sym typeface="Wingdings" panose="05000000000000000000" pitchFamily="2" charset="2"/>
              </a:rPr>
              <a:t>generated</a:t>
            </a:r>
            <a:r>
              <a:rPr lang="fi-FI" sz="1600" dirty="0" smtClean="0">
                <a:sym typeface="Wingdings" panose="05000000000000000000" pitchFamily="2" charset="2"/>
              </a:rPr>
              <a:t> at the </a:t>
            </a:r>
            <a:r>
              <a:rPr lang="fi-FI" sz="1600" dirty="0" err="1" smtClean="0">
                <a:sym typeface="Wingdings" panose="05000000000000000000" pitchFamily="2" charset="2"/>
              </a:rPr>
              <a:t>location</a:t>
            </a:r>
            <a:r>
              <a:rPr lang="fi-FI" sz="1600" dirty="0" smtClean="0">
                <a:sym typeface="Wingdings" panose="05000000000000000000" pitchFamily="2" charset="2"/>
              </a:rPr>
              <a:t> of the VT?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5816" y="1772816"/>
            <a:ext cx="648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/>
              <a:t>YES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1876441" y="2931041"/>
            <a:ext cx="312289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err="1" smtClean="0">
                <a:sym typeface="Wingdings" panose="05000000000000000000" pitchFamily="2" charset="2"/>
              </a:rPr>
              <a:t>Compute</a:t>
            </a:r>
            <a:r>
              <a:rPr lang="fi-FI" sz="1600" dirty="0" smtClean="0">
                <a:sym typeface="Wingdings" panose="05000000000000000000" pitchFamily="2" charset="2"/>
              </a:rPr>
              <a:t> the </a:t>
            </a:r>
            <a:r>
              <a:rPr lang="fi-FI" sz="1600" dirty="0" err="1" smtClean="0">
                <a:sym typeface="Wingdings" panose="05000000000000000000" pitchFamily="2" charset="2"/>
              </a:rPr>
              <a:t>quench</a:t>
            </a:r>
            <a:r>
              <a:rPr lang="fi-FI" sz="1600" dirty="0" smtClean="0">
                <a:sym typeface="Wingdings" panose="05000000000000000000" pitchFamily="2" charset="2"/>
              </a:rPr>
              <a:t> </a:t>
            </a:r>
            <a:r>
              <a:rPr lang="fi-FI" sz="1600" dirty="0" err="1" smtClean="0">
                <a:sym typeface="Wingdings" panose="05000000000000000000" pitchFamily="2" charset="2"/>
              </a:rPr>
              <a:t>propagation</a:t>
            </a:r>
            <a:r>
              <a:rPr lang="fi-FI" sz="1600" dirty="0" smtClean="0">
                <a:sym typeface="Wingdings" panose="05000000000000000000" pitchFamily="2" charset="2"/>
              </a:rPr>
              <a:t> </a:t>
            </a:r>
            <a:r>
              <a:rPr lang="fi-FI" sz="1600" dirty="0" err="1" smtClean="0">
                <a:sym typeface="Wingdings" panose="05000000000000000000" pitchFamily="2" charset="2"/>
              </a:rPr>
              <a:t>velocity</a:t>
            </a:r>
            <a:r>
              <a:rPr lang="fi-FI" sz="1600" dirty="0" smtClean="0">
                <a:sym typeface="Wingdings" panose="05000000000000000000" pitchFamily="2" charset="2"/>
              </a:rPr>
              <a:t> </a:t>
            </a:r>
            <a:r>
              <a:rPr lang="fi-FI" sz="1600" dirty="0" err="1" smtClean="0">
                <a:sym typeface="Wingdings" panose="05000000000000000000" pitchFamily="2" charset="2"/>
              </a:rPr>
              <a:t>between</a:t>
            </a:r>
            <a:r>
              <a:rPr lang="fi-FI" sz="1600" dirty="0" smtClean="0">
                <a:sym typeface="Wingdings" panose="05000000000000000000" pitchFamily="2" charset="2"/>
              </a:rPr>
              <a:t> </a:t>
            </a:r>
            <a:r>
              <a:rPr lang="fi-FI" sz="1600" dirty="0" err="1" smtClean="0">
                <a:sym typeface="Wingdings" panose="05000000000000000000" pitchFamily="2" charset="2"/>
              </a:rPr>
              <a:t>VT’s</a:t>
            </a:r>
            <a:endParaRPr lang="fi-FI" sz="1600" dirty="0" smtClean="0">
              <a:sym typeface="Wingdings" panose="05000000000000000000" pitchFamily="2" charset="2"/>
            </a:endParaRPr>
          </a:p>
        </p:txBody>
      </p:sp>
      <p:cxnSp>
        <p:nvCxnSpPr>
          <p:cNvPr id="32" name="Straight Arrow Connector 31"/>
          <p:cNvCxnSpPr>
            <a:stCxn id="21" idx="2"/>
            <a:endCxn id="24" idx="0"/>
          </p:cNvCxnSpPr>
          <p:nvPr/>
        </p:nvCxnSpPr>
        <p:spPr>
          <a:xfrm>
            <a:off x="3425490" y="959242"/>
            <a:ext cx="0" cy="2674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7" idx="2"/>
            <a:endCxn id="29" idx="0"/>
          </p:cNvCxnSpPr>
          <p:nvPr/>
        </p:nvCxnSpPr>
        <p:spPr>
          <a:xfrm>
            <a:off x="3425490" y="2663624"/>
            <a:ext cx="12398" cy="2674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24" idx="1"/>
            <a:endCxn id="21" idx="1"/>
          </p:cNvCxnSpPr>
          <p:nvPr/>
        </p:nvCxnSpPr>
        <p:spPr>
          <a:xfrm rot="10800000">
            <a:off x="1918320" y="789966"/>
            <a:ext cx="12700" cy="729081"/>
          </a:xfrm>
          <a:prstGeom prst="bentConnector3">
            <a:avLst>
              <a:gd name="adj1" fmla="val 380348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475656" y="1206425"/>
            <a:ext cx="6682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/>
              <a:t>NO</a:t>
            </a:r>
            <a:endParaRPr lang="en-US" sz="1600" dirty="0"/>
          </a:p>
        </p:txBody>
      </p:sp>
      <p:cxnSp>
        <p:nvCxnSpPr>
          <p:cNvPr id="41" name="Elbow Connector 40"/>
          <p:cNvCxnSpPr>
            <a:stCxn id="29" idx="1"/>
            <a:endCxn id="21" idx="1"/>
          </p:cNvCxnSpPr>
          <p:nvPr/>
        </p:nvCxnSpPr>
        <p:spPr>
          <a:xfrm rot="10800000" flipH="1">
            <a:off x="1876440" y="789966"/>
            <a:ext cx="41879" cy="2556575"/>
          </a:xfrm>
          <a:prstGeom prst="bentConnector3">
            <a:avLst>
              <a:gd name="adj1" fmla="val -1046228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14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9"/>
    </mc:Choice>
    <mc:Fallback xmlns="">
      <p:transition spd="slow" advTm="33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Important</a:t>
            </a:r>
            <a:r>
              <a:rPr lang="fi-FI" dirty="0" smtClean="0"/>
              <a:t> </a:t>
            </a:r>
            <a:r>
              <a:rPr lang="fi-FI" dirty="0" err="1" smtClean="0"/>
              <a:t>heater</a:t>
            </a:r>
            <a:r>
              <a:rPr lang="fi-FI" dirty="0" smtClean="0"/>
              <a:t> </a:t>
            </a:r>
            <a:r>
              <a:rPr lang="fi-FI" dirty="0" err="1" smtClean="0"/>
              <a:t>parameters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1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"/>
    </mc:Choice>
    <mc:Fallback xmlns="">
      <p:transition spd="slow" advTm="581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i-FI" dirty="0" err="1" smtClean="0"/>
              <a:t>After</a:t>
            </a:r>
            <a:r>
              <a:rPr lang="fi-FI" dirty="0" smtClean="0"/>
              <a:t> </a:t>
            </a:r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detection</a:t>
            </a:r>
            <a:r>
              <a:rPr lang="fi-FI" dirty="0" smtClean="0"/>
              <a:t> the </a:t>
            </a:r>
            <a:r>
              <a:rPr lang="fi-FI" dirty="0" err="1" smtClean="0"/>
              <a:t>magnetic</a:t>
            </a:r>
            <a:r>
              <a:rPr lang="fi-FI" dirty="0" smtClean="0"/>
              <a:t> </a:t>
            </a:r>
            <a:r>
              <a:rPr lang="fi-FI" dirty="0" err="1" smtClean="0"/>
              <a:t>energy</a:t>
            </a:r>
            <a:r>
              <a:rPr lang="fi-FI" dirty="0" smtClean="0"/>
              <a:t> (</a:t>
            </a:r>
            <a:r>
              <a:rPr lang="fi-FI" i="1" dirty="0" smtClean="0">
                <a:solidFill>
                  <a:srgbClr val="00B050"/>
                </a:solidFill>
              </a:rPr>
              <a:t>E </a:t>
            </a:r>
            <a:r>
              <a:rPr lang="fi-FI" i="1" dirty="0" smtClean="0"/>
              <a:t>= </a:t>
            </a:r>
            <a:r>
              <a:rPr lang="fi-FI" i="1" dirty="0" smtClean="0">
                <a:solidFill>
                  <a:srgbClr val="FF0000"/>
                </a:solidFill>
              </a:rPr>
              <a:t>I</a:t>
            </a:r>
            <a:r>
              <a:rPr lang="fi-FI" i="1" baseline="30000" dirty="0" smtClean="0">
                <a:solidFill>
                  <a:srgbClr val="FF0000"/>
                </a:solidFill>
              </a:rPr>
              <a:t>2</a:t>
            </a:r>
            <a:r>
              <a:rPr lang="fi-FI" i="1" dirty="0" smtClean="0"/>
              <a:t>L</a:t>
            </a:r>
            <a:r>
              <a:rPr lang="fi-FI" baseline="-25000" dirty="0" smtClean="0"/>
              <a:t>mag</a:t>
            </a:r>
            <a:r>
              <a:rPr lang="fi-FI" dirty="0" smtClean="0"/>
              <a:t>/2) </a:t>
            </a:r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safely</a:t>
            </a:r>
            <a:r>
              <a:rPr lang="fi-FI" dirty="0" smtClean="0"/>
              <a:t> </a:t>
            </a:r>
            <a:r>
              <a:rPr lang="fi-FI" dirty="0" err="1" smtClean="0"/>
              <a:t>discharged</a:t>
            </a:r>
            <a:endParaRPr lang="fi-FI" dirty="0" smtClean="0"/>
          </a:p>
          <a:p>
            <a:pPr lvl="1"/>
            <a:r>
              <a:rPr lang="fi-FI" dirty="0" smtClean="0"/>
              <a:t>Option 1: </a:t>
            </a:r>
            <a:r>
              <a:rPr lang="fi-FI" dirty="0" err="1" smtClean="0"/>
              <a:t>Extraction</a:t>
            </a:r>
            <a:r>
              <a:rPr lang="fi-FI" dirty="0" smtClean="0"/>
              <a:t> via </a:t>
            </a:r>
            <a:r>
              <a:rPr lang="fi-FI" dirty="0" err="1" smtClean="0"/>
              <a:t>external</a:t>
            </a:r>
            <a:r>
              <a:rPr lang="fi-FI" dirty="0" smtClean="0"/>
              <a:t> </a:t>
            </a:r>
            <a:r>
              <a:rPr lang="fi-FI" dirty="0" err="1" smtClean="0"/>
              <a:t>dump</a:t>
            </a:r>
            <a:r>
              <a:rPr lang="fi-FI" dirty="0" smtClean="0"/>
              <a:t> </a:t>
            </a:r>
            <a:r>
              <a:rPr lang="fi-FI" dirty="0" err="1" smtClean="0"/>
              <a:t>resitor</a:t>
            </a:r>
            <a:endParaRPr lang="fi-FI" dirty="0" smtClean="0"/>
          </a:p>
          <a:p>
            <a:pPr lvl="1"/>
            <a:r>
              <a:rPr lang="fi-FI" dirty="0" smtClean="0"/>
              <a:t>Option 2: </a:t>
            </a:r>
            <a:r>
              <a:rPr lang="fi-FI" dirty="0" err="1" smtClean="0"/>
              <a:t>Internal</a:t>
            </a:r>
            <a:r>
              <a:rPr lang="fi-FI" dirty="0" smtClean="0"/>
              <a:t> </a:t>
            </a:r>
            <a:r>
              <a:rPr lang="fi-FI" dirty="0" err="1" smtClean="0"/>
              <a:t>dissipation</a:t>
            </a:r>
            <a:r>
              <a:rPr lang="fi-FI" dirty="0" smtClean="0"/>
              <a:t> via Joule </a:t>
            </a:r>
            <a:r>
              <a:rPr lang="fi-FI" dirty="0" err="1" smtClean="0"/>
              <a:t>heating</a:t>
            </a:r>
            <a:r>
              <a:rPr lang="fi-FI" dirty="0" smtClean="0"/>
              <a:t> in </a:t>
            </a:r>
            <a:r>
              <a:rPr lang="fi-FI" dirty="0" err="1" smtClean="0"/>
              <a:t>resistive</a:t>
            </a:r>
            <a:r>
              <a:rPr lang="fi-FI" dirty="0" smtClean="0"/>
              <a:t> </a:t>
            </a:r>
            <a:r>
              <a:rPr lang="fi-FI" dirty="0" err="1" smtClean="0"/>
              <a:t>coil</a:t>
            </a:r>
            <a:r>
              <a:rPr lang="fi-FI" dirty="0" smtClean="0"/>
              <a:t> </a:t>
            </a:r>
            <a:r>
              <a:rPr lang="fi-FI" dirty="0" err="1" smtClean="0"/>
              <a:t>segments</a:t>
            </a:r>
            <a:endParaRPr lang="fi-FI" dirty="0" smtClean="0"/>
          </a:p>
          <a:p>
            <a:pPr lvl="1"/>
            <a:endParaRPr lang="fi-FI" dirty="0"/>
          </a:p>
          <a:p>
            <a:pPr lvl="1"/>
            <a:endParaRPr lang="fi-FI" dirty="0" smtClean="0"/>
          </a:p>
          <a:p>
            <a:pPr lvl="1"/>
            <a:endParaRPr lang="fi-FI" dirty="0"/>
          </a:p>
          <a:p>
            <a:pPr lvl="1"/>
            <a:endParaRPr lang="fi-FI" dirty="0" smtClean="0"/>
          </a:p>
          <a:p>
            <a:pPr lvl="1"/>
            <a:endParaRPr lang="fi-FI" dirty="0"/>
          </a:p>
          <a:p>
            <a:pPr lvl="1"/>
            <a:endParaRPr lang="fi-FI" dirty="0" smtClean="0"/>
          </a:p>
          <a:p>
            <a:pPr lvl="1"/>
            <a:endParaRPr lang="fi-FI" dirty="0"/>
          </a:p>
          <a:p>
            <a:pPr lvl="1"/>
            <a:endParaRPr lang="fi-FI" dirty="0" smtClean="0"/>
          </a:p>
          <a:p>
            <a:pPr lvl="1"/>
            <a:endParaRPr lang="fi-FI" dirty="0"/>
          </a:p>
          <a:p>
            <a:endParaRPr lang="fi-FI" dirty="0" smtClean="0">
              <a:sym typeface="Wingdings" panose="05000000000000000000" pitchFamily="2" charset="2"/>
            </a:endParaRPr>
          </a:p>
          <a:p>
            <a:r>
              <a:rPr lang="fi-FI" dirty="0" err="1" smtClean="0">
                <a:sym typeface="Wingdings" panose="05000000000000000000" pitchFamily="2" charset="2"/>
              </a:rPr>
              <a:t>Important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parameters</a:t>
            </a:r>
            <a:r>
              <a:rPr lang="fi-FI" dirty="0" smtClean="0">
                <a:sym typeface="Wingdings" panose="05000000000000000000" pitchFamily="2" charset="2"/>
              </a:rPr>
              <a:t>: </a:t>
            </a:r>
            <a:r>
              <a:rPr lang="fi-FI" dirty="0" err="1" smtClean="0">
                <a:sym typeface="Wingdings" panose="05000000000000000000" pitchFamily="2" charset="2"/>
              </a:rPr>
              <a:t>Delay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time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smtClean="0">
                <a:sym typeface="Wingdings" panose="05000000000000000000" pitchFamily="2" charset="2"/>
              </a:rPr>
              <a:t>to </a:t>
            </a:r>
            <a:r>
              <a:rPr lang="fi-FI" dirty="0" err="1" smtClean="0">
                <a:sym typeface="Wingdings" panose="05000000000000000000" pitchFamily="2" charset="2"/>
              </a:rPr>
              <a:t>induce</a:t>
            </a:r>
            <a:r>
              <a:rPr lang="fi-FI" dirty="0" smtClean="0">
                <a:sym typeface="Wingdings" panose="05000000000000000000" pitchFamily="2" charset="2"/>
              </a:rPr>
              <a:t> a </a:t>
            </a:r>
            <a:r>
              <a:rPr lang="fi-FI" dirty="0" err="1" smtClean="0">
                <a:sym typeface="Wingdings" panose="05000000000000000000" pitchFamily="2" charset="2"/>
              </a:rPr>
              <a:t>quench</a:t>
            </a:r>
            <a:r>
              <a:rPr lang="fi-FI" dirty="0" smtClean="0">
                <a:sym typeface="Wingdings" panose="05000000000000000000" pitchFamily="2" charset="2"/>
              </a:rPr>
              <a:t>, and </a:t>
            </a:r>
            <a:r>
              <a:rPr lang="fi-FI" dirty="0" err="1" smtClean="0">
                <a:sym typeface="Wingdings" panose="05000000000000000000" pitchFamily="2" charset="2"/>
              </a:rPr>
              <a:t>the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amount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smtClean="0">
                <a:sym typeface="Wingdings" panose="05000000000000000000" pitchFamily="2" charset="2"/>
              </a:rPr>
              <a:t>of </a:t>
            </a:r>
            <a:r>
              <a:rPr lang="fi-FI" dirty="0" err="1" smtClean="0">
                <a:sym typeface="Wingdings" panose="05000000000000000000" pitchFamily="2" charset="2"/>
              </a:rPr>
              <a:t>quenched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winding</a:t>
            </a:r>
            <a:endParaRPr lang="fi-FI" dirty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heaters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962400" y="3215261"/>
            <a:ext cx="5297488" cy="2064910"/>
            <a:chOff x="3962400" y="3215261"/>
            <a:chExt cx="5297488" cy="206491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3215261"/>
              <a:ext cx="5297488" cy="18688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4054996" y="3229936"/>
              <a:ext cx="4852467" cy="2050235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Rectangle 54"/>
          <p:cNvSpPr/>
          <p:nvPr/>
        </p:nvSpPr>
        <p:spPr>
          <a:xfrm>
            <a:off x="781050" y="3229937"/>
            <a:ext cx="3283470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i-FI" i="1" dirty="0" smtClean="0"/>
              <a:t>R</a:t>
            </a:r>
            <a:r>
              <a:rPr lang="fi-FI" i="1" baseline="-25000" dirty="0" smtClean="0"/>
              <a:t>dump</a:t>
            </a:r>
            <a:r>
              <a:rPr lang="fi-FI" dirty="0" smtClean="0"/>
              <a:t> </a:t>
            </a:r>
            <a:r>
              <a:rPr lang="fi-FI" dirty="0" err="1" smtClean="0"/>
              <a:t>limited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i="1" dirty="0" smtClean="0">
                <a:solidFill>
                  <a:srgbClr val="0070C0"/>
                </a:solidFill>
              </a:rPr>
              <a:t>V</a:t>
            </a:r>
            <a:r>
              <a:rPr lang="fi-FI" dirty="0" smtClean="0"/>
              <a:t>: </a:t>
            </a:r>
          </a:p>
          <a:p>
            <a:r>
              <a:rPr lang="fi-FI" dirty="0" err="1" smtClean="0"/>
              <a:t>Large</a:t>
            </a:r>
            <a:r>
              <a:rPr lang="fi-FI" dirty="0" smtClean="0"/>
              <a:t> </a:t>
            </a:r>
            <a:r>
              <a:rPr lang="fi-FI" i="1" dirty="0" smtClean="0">
                <a:solidFill>
                  <a:srgbClr val="FF0000"/>
                </a:solidFill>
              </a:rPr>
              <a:t>I</a:t>
            </a:r>
            <a:r>
              <a:rPr lang="fi-FI" i="1" baseline="-25000" dirty="0" smtClean="0">
                <a:solidFill>
                  <a:srgbClr val="FF0000"/>
                </a:solidFill>
              </a:rPr>
              <a:t>0</a:t>
            </a:r>
            <a:r>
              <a:rPr lang="fi-FI" dirty="0" smtClean="0"/>
              <a:t>, </a:t>
            </a:r>
            <a:r>
              <a:rPr lang="fi-FI" dirty="0" err="1" smtClean="0"/>
              <a:t>large</a:t>
            </a:r>
            <a:r>
              <a:rPr lang="fi-FI" dirty="0" smtClean="0"/>
              <a:t> </a:t>
            </a:r>
            <a:r>
              <a:rPr lang="fi-FI" i="1" dirty="0" smtClean="0">
                <a:solidFill>
                  <a:srgbClr val="00B050"/>
                </a:solidFill>
              </a:rPr>
              <a:t>E</a:t>
            </a:r>
            <a:r>
              <a:rPr lang="fi-FI" dirty="0" smtClean="0"/>
              <a:t> </a:t>
            </a:r>
            <a:r>
              <a:rPr lang="fi-FI" dirty="0" smtClean="0">
                <a:sym typeface="Wingdings" panose="05000000000000000000" pitchFamily="2" charset="2"/>
              </a:rPr>
              <a:t> </a:t>
            </a:r>
            <a:r>
              <a:rPr lang="fi-FI" dirty="0" err="1" smtClean="0">
                <a:sym typeface="Wingdings" panose="05000000000000000000" pitchFamily="2" charset="2"/>
              </a:rPr>
              <a:t>Extract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only</a:t>
            </a:r>
            <a:r>
              <a:rPr lang="fi-FI" dirty="0" smtClean="0">
                <a:sym typeface="Wingdings" panose="05000000000000000000" pitchFamily="2" charset="2"/>
              </a:rPr>
              <a:t> a </a:t>
            </a:r>
            <a:r>
              <a:rPr lang="fi-FI" dirty="0" err="1" smtClean="0">
                <a:sym typeface="Wingdings" panose="05000000000000000000" pitchFamily="2" charset="2"/>
              </a:rPr>
              <a:t>small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fraction</a:t>
            </a:r>
            <a:endParaRPr lang="fi-FI" dirty="0"/>
          </a:p>
        </p:txBody>
      </p:sp>
      <p:grpSp>
        <p:nvGrpSpPr>
          <p:cNvPr id="54" name="Group 53"/>
          <p:cNvGrpSpPr/>
          <p:nvPr/>
        </p:nvGrpSpPr>
        <p:grpSpPr>
          <a:xfrm>
            <a:off x="4064522" y="3229938"/>
            <a:ext cx="4842942" cy="2050234"/>
            <a:chOff x="2344256" y="2204865"/>
            <a:chExt cx="5661348" cy="2389553"/>
          </a:xfrm>
        </p:grpSpPr>
        <p:sp>
          <p:nvSpPr>
            <p:cNvPr id="56" name="Rectangle 55"/>
            <p:cNvSpPr/>
            <p:nvPr/>
          </p:nvSpPr>
          <p:spPr>
            <a:xfrm>
              <a:off x="2344256" y="2204865"/>
              <a:ext cx="5661348" cy="238955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1259" y="2329618"/>
              <a:ext cx="5121480" cy="2080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1" name="Rectangle 80"/>
          <p:cNvSpPr/>
          <p:nvPr/>
        </p:nvSpPr>
        <p:spPr>
          <a:xfrm>
            <a:off x="781049" y="4356841"/>
            <a:ext cx="3590925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i-FI" dirty="0" smtClean="0"/>
              <a:t>(LTS) </a:t>
            </a:r>
            <a:r>
              <a:rPr lang="fi-FI" dirty="0" err="1"/>
              <a:t>H</a:t>
            </a:r>
            <a:r>
              <a:rPr lang="fi-FI" dirty="0" err="1" smtClean="0"/>
              <a:t>eaters</a:t>
            </a:r>
            <a:r>
              <a:rPr lang="fi-FI" dirty="0" smtClean="0"/>
              <a:t> to </a:t>
            </a:r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large</a:t>
            </a:r>
            <a:r>
              <a:rPr lang="fi-FI" dirty="0" smtClean="0"/>
              <a:t> </a:t>
            </a:r>
            <a:r>
              <a:rPr lang="fi-FI" dirty="0" err="1" smtClean="0"/>
              <a:t>fraction</a:t>
            </a:r>
            <a:r>
              <a:rPr lang="fi-FI" dirty="0" smtClean="0"/>
              <a:t> of </a:t>
            </a:r>
            <a:r>
              <a:rPr lang="fi-FI" dirty="0" err="1" smtClean="0"/>
              <a:t>winding</a:t>
            </a:r>
            <a:r>
              <a:rPr lang="fi-FI" dirty="0"/>
              <a:t> </a:t>
            </a:r>
            <a:r>
              <a:rPr lang="fi-FI" dirty="0" smtClean="0"/>
              <a:t>for </a:t>
            </a:r>
            <a:r>
              <a:rPr lang="fi-FI" dirty="0" err="1" smtClean="0"/>
              <a:t>fast</a:t>
            </a:r>
            <a:r>
              <a:rPr lang="fi-FI" dirty="0" smtClean="0"/>
              <a:t> </a:t>
            </a:r>
            <a:r>
              <a:rPr lang="fi-FI" i="1" dirty="0" smtClean="0">
                <a:solidFill>
                  <a:srgbClr val="FF0000"/>
                </a:solidFill>
              </a:rPr>
              <a:t>I</a:t>
            </a:r>
            <a:r>
              <a:rPr lang="fi-FI" dirty="0" smtClean="0"/>
              <a:t> </a:t>
            </a:r>
            <a:r>
              <a:rPr lang="fi-FI" dirty="0" err="1" smtClean="0"/>
              <a:t>decay</a:t>
            </a:r>
            <a:r>
              <a:rPr lang="fi-FI" dirty="0" smtClean="0"/>
              <a:t> and </a:t>
            </a:r>
            <a:r>
              <a:rPr lang="fi-FI" dirty="0" err="1" smtClean="0"/>
              <a:t>uniform</a:t>
            </a:r>
            <a:r>
              <a:rPr lang="fi-FI" dirty="0" smtClean="0"/>
              <a:t> </a:t>
            </a:r>
            <a:r>
              <a:rPr lang="fi-FI" i="1" dirty="0" smtClean="0">
                <a:solidFill>
                  <a:srgbClr val="00B050"/>
                </a:solidFill>
              </a:rPr>
              <a:t>E</a:t>
            </a:r>
            <a:r>
              <a:rPr lang="fi-FI" dirty="0" smtClean="0"/>
              <a:t> </a:t>
            </a:r>
            <a:r>
              <a:rPr lang="fi-FI" dirty="0" err="1" smtClean="0"/>
              <a:t>dissipation</a:t>
            </a:r>
            <a:endParaRPr lang="fi-FI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005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699"/>
    </mc:Choice>
    <mc:Fallback xmlns="">
      <p:transition spd="slow" advTm="1406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8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5</a:t>
            </a:fld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1760076" y="2070140"/>
            <a:ext cx="5491342" cy="3997152"/>
          </a:xfrm>
          <a:prstGeom prst="cube">
            <a:avLst>
              <a:gd name="adj" fmla="val 597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7065096" y="2252510"/>
            <a:ext cx="360041" cy="3595967"/>
          </a:xfrm>
          <a:prstGeom prst="cube">
            <a:avLst>
              <a:gd name="adj" fmla="val 49424"/>
            </a:avLst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329128" y="2412321"/>
            <a:ext cx="0" cy="3347338"/>
          </a:xfrm>
          <a:prstGeom prst="line">
            <a:avLst/>
          </a:prstGeom>
          <a:ln w="12700"/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7425137" y="2327716"/>
            <a:ext cx="1" cy="3323663"/>
          </a:xfrm>
          <a:prstGeom prst="line">
            <a:avLst/>
          </a:prstGeom>
          <a:ln w="12700"/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281122" y="2482147"/>
            <a:ext cx="0" cy="3312808"/>
          </a:xfrm>
          <a:prstGeom prst="line">
            <a:avLst/>
          </a:prstGeom>
          <a:ln w="12700"/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377133" y="2371895"/>
            <a:ext cx="0" cy="3332686"/>
          </a:xfrm>
          <a:prstGeom prst="line">
            <a:avLst/>
          </a:prstGeom>
          <a:ln w="12700"/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Cube 13"/>
          <p:cNvSpPr/>
          <p:nvPr/>
        </p:nvSpPr>
        <p:spPr>
          <a:xfrm>
            <a:off x="1552436" y="1519993"/>
            <a:ext cx="5997962" cy="576064"/>
          </a:xfrm>
          <a:prstGeom prst="cube">
            <a:avLst>
              <a:gd name="adj" fmla="val 7686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be 14"/>
          <p:cNvSpPr/>
          <p:nvPr/>
        </p:nvSpPr>
        <p:spPr>
          <a:xfrm>
            <a:off x="1704836" y="846004"/>
            <a:ext cx="1063352" cy="576064"/>
          </a:xfrm>
          <a:prstGeom prst="cube">
            <a:avLst>
              <a:gd name="adj" fmla="val 7686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ube 15"/>
          <p:cNvSpPr/>
          <p:nvPr/>
        </p:nvSpPr>
        <p:spPr>
          <a:xfrm>
            <a:off x="3632284" y="846004"/>
            <a:ext cx="1063352" cy="576064"/>
          </a:xfrm>
          <a:prstGeom prst="cube">
            <a:avLst>
              <a:gd name="adj" fmla="val 7686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be 16"/>
          <p:cNvSpPr/>
          <p:nvPr/>
        </p:nvSpPr>
        <p:spPr>
          <a:xfrm>
            <a:off x="5504492" y="846004"/>
            <a:ext cx="1063352" cy="576064"/>
          </a:xfrm>
          <a:prstGeom prst="cube">
            <a:avLst>
              <a:gd name="adj" fmla="val 7686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056492" y="548680"/>
            <a:ext cx="1503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Heater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928700" y="548680"/>
            <a:ext cx="1503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Heater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72916" y="548680"/>
            <a:ext cx="1503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Heater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96780" y="2358172"/>
            <a:ext cx="972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YBCO  </a:t>
            </a:r>
            <a:r>
              <a:rPr lang="fi-FI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/>
          <p:cNvCxnSpPr>
            <a:endCxn id="23" idx="1"/>
          </p:cNvCxnSpPr>
          <p:nvPr/>
        </p:nvCxnSpPr>
        <p:spPr>
          <a:xfrm flipV="1">
            <a:off x="7425138" y="2681338"/>
            <a:ext cx="671642" cy="324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028384" y="1519993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insulation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276" y="1393680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Heater</a:t>
            </a:r>
            <a:endParaRPr lang="fi-FI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fi-FI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insulation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Connector 33"/>
          <p:cNvCxnSpPr>
            <a:stCxn id="32" idx="3"/>
          </p:cNvCxnSpPr>
          <p:nvPr/>
        </p:nvCxnSpPr>
        <p:spPr>
          <a:xfrm>
            <a:off x="1480428" y="1716846"/>
            <a:ext cx="4488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1" idx="1"/>
          </p:cNvCxnSpPr>
          <p:nvPr/>
        </p:nvCxnSpPr>
        <p:spPr>
          <a:xfrm flipH="1">
            <a:off x="7203527" y="1843159"/>
            <a:ext cx="824857" cy="3231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Down Arrow 44"/>
          <p:cNvSpPr/>
          <p:nvPr/>
        </p:nvSpPr>
        <p:spPr>
          <a:xfrm>
            <a:off x="3821408" y="1507798"/>
            <a:ext cx="415280" cy="2050247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wn Arrow 45"/>
          <p:cNvSpPr/>
          <p:nvPr/>
        </p:nvSpPr>
        <p:spPr>
          <a:xfrm>
            <a:off x="5665996" y="1512204"/>
            <a:ext cx="415280" cy="2046297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own Arrow 46"/>
          <p:cNvSpPr/>
          <p:nvPr/>
        </p:nvSpPr>
        <p:spPr>
          <a:xfrm>
            <a:off x="1832084" y="1462268"/>
            <a:ext cx="503592" cy="209106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393147" y="3511252"/>
            <a:ext cx="1321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Hotspot</a:t>
            </a:r>
            <a:r>
              <a:rPr lang="fi-FI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!</a:t>
            </a:r>
            <a:endParaRPr lang="en-US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1307044" y="1826620"/>
            <a:ext cx="1531999" cy="382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i="1" dirty="0" err="1" smtClean="0">
                <a:solidFill>
                  <a:schemeClr val="bg1"/>
                </a:solidFill>
              </a:rPr>
              <a:t>Heat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3253689" y="1861623"/>
            <a:ext cx="150024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i="1" dirty="0" err="1" smtClean="0">
                <a:solidFill>
                  <a:schemeClr val="bg1"/>
                </a:solidFill>
              </a:rPr>
              <a:t>Heat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144966" y="1853331"/>
            <a:ext cx="145590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i="1" dirty="0" err="1" smtClean="0">
                <a:solidFill>
                  <a:schemeClr val="bg1"/>
                </a:solidFill>
              </a:rPr>
              <a:t>Heat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62863" y="3510300"/>
            <a:ext cx="1321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Hotspot</a:t>
            </a:r>
            <a:r>
              <a:rPr lang="fi-FI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!</a:t>
            </a:r>
            <a:endParaRPr lang="en-US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84550" y="3523309"/>
            <a:ext cx="1321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Hotspot</a:t>
            </a:r>
            <a:r>
              <a:rPr lang="fi-FI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!</a:t>
            </a:r>
            <a:endParaRPr lang="en-US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145707" y="4302388"/>
            <a:ext cx="1934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dirty="0" err="1" smtClean="0">
                <a:solidFill>
                  <a:schemeClr val="accent3"/>
                </a:solidFill>
              </a:rPr>
              <a:t>Quench</a:t>
            </a:r>
            <a:r>
              <a:rPr lang="fi-FI" sz="2000" dirty="0" smtClean="0">
                <a:solidFill>
                  <a:schemeClr val="accent3"/>
                </a:solidFill>
              </a:rPr>
              <a:t> </a:t>
            </a:r>
            <a:r>
              <a:rPr lang="fi-FI" sz="2000" dirty="0" err="1" smtClean="0">
                <a:solidFill>
                  <a:schemeClr val="accent3"/>
                </a:solidFill>
              </a:rPr>
              <a:t>propagation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120116" y="4343074"/>
            <a:ext cx="1934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dirty="0" err="1" smtClean="0">
                <a:solidFill>
                  <a:schemeClr val="accent3"/>
                </a:solidFill>
              </a:rPr>
              <a:t>Quench</a:t>
            </a:r>
            <a:r>
              <a:rPr lang="fi-FI" sz="2000" dirty="0" smtClean="0">
                <a:solidFill>
                  <a:schemeClr val="accent3"/>
                </a:solidFill>
              </a:rPr>
              <a:t> </a:t>
            </a:r>
            <a:r>
              <a:rPr lang="fi-FI" sz="2000" dirty="0" err="1" smtClean="0">
                <a:solidFill>
                  <a:schemeClr val="accent3"/>
                </a:solidFill>
              </a:rPr>
              <a:t>propagation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70800" y="2358172"/>
            <a:ext cx="4572371" cy="8570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2400" b="1" u="sng" dirty="0" err="1" smtClean="0"/>
              <a:t>Delay</a:t>
            </a:r>
            <a:r>
              <a:rPr lang="fi-FI" sz="2400" b="1" u="sng" dirty="0" smtClean="0"/>
              <a:t> 1</a:t>
            </a:r>
            <a:r>
              <a:rPr lang="fi-FI" sz="2400" dirty="0" smtClean="0"/>
              <a:t>: </a:t>
            </a:r>
          </a:p>
          <a:p>
            <a:pPr algn="ctr"/>
            <a:r>
              <a:rPr lang="fi-FI" sz="2400" dirty="0" smtClean="0"/>
              <a:t>A </a:t>
            </a:r>
            <a:r>
              <a:rPr lang="fi-FI" sz="2400" dirty="0" err="1" smtClean="0"/>
              <a:t>quench</a:t>
            </a:r>
            <a:r>
              <a:rPr lang="fi-FI" sz="2400" dirty="0" smtClean="0"/>
              <a:t> </a:t>
            </a:r>
            <a:r>
              <a:rPr lang="fi-FI" sz="2400" dirty="0" err="1" smtClean="0"/>
              <a:t>intiated</a:t>
            </a:r>
            <a:r>
              <a:rPr lang="fi-FI" sz="2400" dirty="0" smtClean="0"/>
              <a:t> </a:t>
            </a:r>
            <a:r>
              <a:rPr lang="fi-FI" sz="2400" dirty="0" err="1" smtClean="0"/>
              <a:t>under</a:t>
            </a:r>
            <a:r>
              <a:rPr lang="fi-FI" sz="2400" dirty="0" smtClean="0"/>
              <a:t> </a:t>
            </a:r>
            <a:r>
              <a:rPr lang="fi-FI" sz="2400" dirty="0" err="1" smtClean="0"/>
              <a:t>heater</a:t>
            </a:r>
            <a:endParaRPr lang="en-US" sz="2400" dirty="0"/>
          </a:p>
        </p:txBody>
      </p:sp>
      <p:sp>
        <p:nvSpPr>
          <p:cNvPr id="44" name="Rectangle 43"/>
          <p:cNvSpPr/>
          <p:nvPr/>
        </p:nvSpPr>
        <p:spPr>
          <a:xfrm>
            <a:off x="1760077" y="5214473"/>
            <a:ext cx="4583094" cy="10321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2400" b="1" u="sng" dirty="0" err="1" smtClean="0"/>
              <a:t>Delay</a:t>
            </a:r>
            <a:r>
              <a:rPr lang="fi-FI" sz="2400" b="1" u="sng" dirty="0" smtClean="0"/>
              <a:t> 2</a:t>
            </a:r>
            <a:r>
              <a:rPr lang="fi-FI" sz="2400" dirty="0" smtClean="0"/>
              <a:t>: </a:t>
            </a:r>
          </a:p>
          <a:p>
            <a:pPr algn="ctr"/>
            <a:r>
              <a:rPr lang="fi-FI" sz="2400" dirty="0" err="1" smtClean="0"/>
              <a:t>Entire</a:t>
            </a:r>
            <a:r>
              <a:rPr lang="fi-FI" sz="2400" dirty="0" smtClean="0"/>
              <a:t> </a:t>
            </a:r>
            <a:r>
              <a:rPr lang="fi-FI" sz="2400" dirty="0" err="1" smtClean="0"/>
              <a:t>cable</a:t>
            </a:r>
            <a:r>
              <a:rPr lang="fi-FI" sz="2400" dirty="0" smtClean="0"/>
              <a:t> </a:t>
            </a:r>
            <a:r>
              <a:rPr lang="fi-FI" sz="2400" dirty="0" err="1" smtClean="0"/>
              <a:t>quenched</a:t>
            </a:r>
            <a:endParaRPr lang="en-US" sz="24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7760959" y="4662791"/>
            <a:ext cx="1368109" cy="1135416"/>
            <a:chOff x="3851963" y="5517232"/>
            <a:chExt cx="1368109" cy="1135416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321268" y="5858906"/>
              <a:ext cx="0" cy="28779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>
              <a:off x="4095164" y="6146701"/>
              <a:ext cx="226104" cy="2222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3851963" y="6283316"/>
              <a:ext cx="5295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200192" y="5517232"/>
              <a:ext cx="461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>
              <a:off x="4321268" y="6146701"/>
              <a:ext cx="368103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690535" y="5913984"/>
              <a:ext cx="5295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Down Arrow 2"/>
          <p:cNvSpPr/>
          <p:nvPr/>
        </p:nvSpPr>
        <p:spPr>
          <a:xfrm rot="16200000">
            <a:off x="2596992" y="3898495"/>
            <a:ext cx="342391" cy="50880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Down Arrow 68"/>
          <p:cNvSpPr/>
          <p:nvPr/>
        </p:nvSpPr>
        <p:spPr>
          <a:xfrm rot="5400000">
            <a:off x="3189158" y="3914444"/>
            <a:ext cx="342391" cy="47690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1817883" y="3909692"/>
            <a:ext cx="555053" cy="437139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5-Point Star 70"/>
          <p:cNvSpPr/>
          <p:nvPr/>
        </p:nvSpPr>
        <p:spPr>
          <a:xfrm>
            <a:off x="3744124" y="3924526"/>
            <a:ext cx="555053" cy="437139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5-Point Star 71"/>
          <p:cNvSpPr/>
          <p:nvPr/>
        </p:nvSpPr>
        <p:spPr>
          <a:xfrm>
            <a:off x="5597511" y="3933083"/>
            <a:ext cx="555053" cy="437139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own Arrow 72"/>
          <p:cNvSpPr/>
          <p:nvPr/>
        </p:nvSpPr>
        <p:spPr>
          <a:xfrm rot="16200000">
            <a:off x="4504099" y="3941991"/>
            <a:ext cx="342391" cy="50880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Down Arrow 73"/>
          <p:cNvSpPr/>
          <p:nvPr/>
        </p:nvSpPr>
        <p:spPr>
          <a:xfrm rot="5400000">
            <a:off x="5096265" y="3957940"/>
            <a:ext cx="342391" cy="47690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90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463"/>
    </mc:Choice>
    <mc:Fallback xmlns="">
      <p:transition spd="slow" advTm="52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/>
      <p:bldP spid="53" grpId="0"/>
      <p:bldP spid="54" grpId="0"/>
      <p:bldP spid="59" grpId="0"/>
      <p:bldP spid="60" grpId="0"/>
      <p:bldP spid="2" grpId="0" animBg="1"/>
      <p:bldP spid="44" grpId="0" animBg="1"/>
      <p:bldP spid="3" grpId="0" animBg="1"/>
      <p:bldP spid="69" grpId="0" animBg="1"/>
      <p:bldP spid="12" grpId="0" animBg="1"/>
      <p:bldP spid="71" grpId="0" animBg="1"/>
      <p:bldP spid="72" grpId="0" animBg="1"/>
      <p:bldP spid="73" grpId="0" animBg="1"/>
      <p:bldP spid="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Simulation</a:t>
            </a:r>
            <a:r>
              <a:rPr lang="fi-FI" dirty="0" smtClean="0"/>
              <a:t> </a:t>
            </a:r>
            <a:r>
              <a:rPr lang="fi-FI" dirty="0" err="1" smtClean="0"/>
              <a:t>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6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1"/>
    </mc:Choice>
    <mc:Fallback xmlns="">
      <p:transition spd="slow" advTm="219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CoHDA: </a:t>
            </a:r>
            <a:r>
              <a:rPr lang="fi-FI" u="sng" dirty="0" err="1" smtClean="0"/>
              <a:t>Co</a:t>
            </a:r>
            <a:r>
              <a:rPr lang="fi-FI" dirty="0" err="1" smtClean="0"/>
              <a:t>de</a:t>
            </a:r>
            <a:r>
              <a:rPr lang="fi-FI" dirty="0" smtClean="0"/>
              <a:t> for </a:t>
            </a:r>
            <a:r>
              <a:rPr lang="fi-FI" u="sng" dirty="0" err="1" smtClean="0"/>
              <a:t>H</a:t>
            </a:r>
            <a:r>
              <a:rPr lang="fi-FI" dirty="0" err="1" smtClean="0"/>
              <a:t>eater</a:t>
            </a:r>
            <a:r>
              <a:rPr lang="fi-FI" dirty="0" smtClean="0"/>
              <a:t> </a:t>
            </a:r>
            <a:r>
              <a:rPr lang="fi-FI" u="sng" dirty="0" err="1" smtClean="0"/>
              <a:t>D</a:t>
            </a:r>
            <a:r>
              <a:rPr lang="fi-FI" dirty="0" err="1" smtClean="0"/>
              <a:t>elay</a:t>
            </a:r>
            <a:r>
              <a:rPr lang="fi-FI" dirty="0" smtClean="0"/>
              <a:t> </a:t>
            </a:r>
            <a:r>
              <a:rPr lang="fi-FI" u="sng" dirty="0" smtClean="0"/>
              <a:t>A</a:t>
            </a:r>
            <a:r>
              <a:rPr lang="fi-FI" dirty="0" smtClean="0"/>
              <a:t>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800" dirty="0" err="1" smtClean="0"/>
              <a:t>Computes</a:t>
            </a:r>
            <a:r>
              <a:rPr lang="fi-FI" sz="1800" dirty="0" smtClean="0"/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heat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diffusion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from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heater</a:t>
            </a:r>
            <a:r>
              <a:rPr lang="fi-FI" sz="1800" b="1" dirty="0" smtClean="0">
                <a:solidFill>
                  <a:srgbClr val="FF0000"/>
                </a:solidFill>
              </a:rPr>
              <a:t> to a </a:t>
            </a:r>
            <a:r>
              <a:rPr lang="fi-FI" sz="1800" b="1" dirty="0" err="1" smtClean="0">
                <a:solidFill>
                  <a:srgbClr val="FF0000"/>
                </a:solidFill>
              </a:rPr>
              <a:t>cable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dirty="0" smtClean="0"/>
              <a:t>in 2-D </a:t>
            </a:r>
            <a:r>
              <a:rPr lang="fi-FI" sz="1400" dirty="0" smtClean="0"/>
              <a:t>(</a:t>
            </a:r>
            <a:r>
              <a:rPr lang="fi-FI" sz="1400" dirty="0" err="1" smtClean="0"/>
              <a:t>neglect</a:t>
            </a:r>
            <a:r>
              <a:rPr lang="fi-FI" sz="1400" dirty="0" smtClean="0"/>
              <a:t> </a:t>
            </a:r>
            <a:r>
              <a:rPr lang="fi-FI" sz="1400" dirty="0" err="1" smtClean="0"/>
              <a:t>transv</a:t>
            </a:r>
            <a:r>
              <a:rPr lang="fi-FI" sz="1400" dirty="0" smtClean="0"/>
              <a:t>.)</a:t>
            </a:r>
          </a:p>
          <a:p>
            <a:endParaRPr lang="fi-FI" sz="1800" dirty="0" smtClean="0"/>
          </a:p>
          <a:p>
            <a:endParaRPr lang="fi-FI" sz="1800" dirty="0"/>
          </a:p>
          <a:p>
            <a:pPr marL="0" indent="0">
              <a:buNone/>
            </a:pPr>
            <a:endParaRPr lang="fi-FI" sz="1800" b="1" dirty="0" smtClean="0">
              <a:solidFill>
                <a:srgbClr val="FF0000"/>
              </a:solidFill>
            </a:endParaRPr>
          </a:p>
          <a:p>
            <a:endParaRPr lang="fi-FI" sz="1800" b="1" dirty="0" smtClean="0">
              <a:solidFill>
                <a:srgbClr val="FF0000"/>
              </a:solidFill>
            </a:endParaRPr>
          </a:p>
          <a:p>
            <a:r>
              <a:rPr lang="fi-FI" sz="1800" b="1" dirty="0" err="1" smtClean="0">
                <a:solidFill>
                  <a:srgbClr val="FF0000"/>
                </a:solidFill>
              </a:rPr>
              <a:t>Quench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when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I</a:t>
            </a:r>
            <a:r>
              <a:rPr lang="fi-FI" sz="1800" b="1" baseline="-25000" dirty="0" err="1" smtClean="0">
                <a:solidFill>
                  <a:srgbClr val="FF0000"/>
                </a:solidFill>
              </a:rPr>
              <a:t>c</a:t>
            </a:r>
            <a:r>
              <a:rPr lang="fi-FI" sz="1800" b="1" dirty="0" smtClean="0">
                <a:solidFill>
                  <a:srgbClr val="FF0000"/>
                </a:solidFill>
              </a:rPr>
              <a:t> == </a:t>
            </a:r>
            <a:r>
              <a:rPr lang="fi-FI" sz="1800" b="1" dirty="0" err="1" smtClean="0">
                <a:solidFill>
                  <a:srgbClr val="FF0000"/>
                </a:solidFill>
              </a:rPr>
              <a:t>I</a:t>
            </a:r>
            <a:r>
              <a:rPr lang="fi-FI" sz="1800" b="1" baseline="-25000" dirty="0" err="1" smtClean="0">
                <a:solidFill>
                  <a:srgbClr val="FF0000"/>
                </a:solidFill>
              </a:rPr>
              <a:t>op</a:t>
            </a:r>
            <a:r>
              <a:rPr lang="fi-FI" sz="1800" b="1" baseline="-25000" dirty="0" smtClean="0">
                <a:solidFill>
                  <a:srgbClr val="FF0000"/>
                </a:solidFill>
              </a:rPr>
              <a:t> </a:t>
            </a:r>
            <a:r>
              <a:rPr lang="fi-FI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i-FI" sz="18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Delay</a:t>
            </a:r>
            <a:r>
              <a:rPr lang="fi-FI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1</a:t>
            </a:r>
            <a:endParaRPr lang="fi-FI" sz="1800" b="1" baseline="-25000" dirty="0" smtClean="0">
              <a:solidFill>
                <a:srgbClr val="FF0000"/>
              </a:solidFill>
            </a:endParaRPr>
          </a:p>
          <a:p>
            <a:pPr lvl="1"/>
            <a:r>
              <a:rPr lang="fi-FI" sz="1800" dirty="0" err="1" smtClean="0"/>
              <a:t>Account</a:t>
            </a:r>
            <a:r>
              <a:rPr lang="fi-FI" sz="1800" dirty="0" smtClean="0"/>
              <a:t> for </a:t>
            </a:r>
            <a:r>
              <a:rPr lang="fi-FI" sz="1800" dirty="0" err="1" smtClean="0"/>
              <a:t>current</a:t>
            </a:r>
            <a:r>
              <a:rPr lang="fi-FI" sz="1800" dirty="0" smtClean="0"/>
              <a:t> </a:t>
            </a:r>
            <a:r>
              <a:rPr lang="fi-FI" sz="1800" dirty="0" err="1" smtClean="0"/>
              <a:t>redistribution</a:t>
            </a:r>
            <a:endParaRPr lang="fi-FI" sz="1800" baseline="-25000" dirty="0"/>
          </a:p>
          <a:p>
            <a:endParaRPr lang="fi-FI" sz="1800" b="1" dirty="0" smtClean="0">
              <a:solidFill>
                <a:srgbClr val="FF0000"/>
              </a:solidFill>
            </a:endParaRPr>
          </a:p>
          <a:p>
            <a:r>
              <a:rPr lang="fi-FI" sz="1800" b="1" dirty="0" err="1" smtClean="0">
                <a:solidFill>
                  <a:srgbClr val="FF0000"/>
                </a:solidFill>
              </a:rPr>
              <a:t>Heat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generation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due</a:t>
            </a:r>
            <a:r>
              <a:rPr lang="fi-FI" sz="1800" b="1" dirty="0" smtClean="0">
                <a:solidFill>
                  <a:srgbClr val="FF0000"/>
                </a:solidFill>
              </a:rPr>
              <a:t> to </a:t>
            </a:r>
            <a:r>
              <a:rPr lang="fi-FI" sz="1800" b="1" dirty="0" err="1" smtClean="0">
                <a:solidFill>
                  <a:srgbClr val="FF0000"/>
                </a:solidFill>
              </a:rPr>
              <a:t>current</a:t>
            </a:r>
            <a:r>
              <a:rPr lang="fi-FI" sz="1800" b="1" dirty="0" smtClean="0">
                <a:solidFill>
                  <a:srgbClr val="FF0000"/>
                </a:solidFill>
              </a:rPr>
              <a:t> in </a:t>
            </a:r>
            <a:r>
              <a:rPr lang="fi-FI" sz="1800" b="1" dirty="0" err="1" smtClean="0">
                <a:solidFill>
                  <a:srgbClr val="FF0000"/>
                </a:solidFill>
              </a:rPr>
              <a:t>Cu</a:t>
            </a:r>
            <a:endParaRPr lang="fi-FI" sz="1800" dirty="0" smtClean="0"/>
          </a:p>
          <a:p>
            <a:pPr lvl="1"/>
            <a:r>
              <a:rPr lang="fi-FI" sz="1800" dirty="0" err="1" smtClean="0"/>
              <a:t>Current</a:t>
            </a:r>
            <a:r>
              <a:rPr lang="fi-FI" sz="1800" dirty="0" smtClean="0"/>
              <a:t> </a:t>
            </a:r>
            <a:r>
              <a:rPr lang="fi-FI" sz="1800" dirty="0" err="1" smtClean="0"/>
              <a:t>sharing</a:t>
            </a:r>
            <a:r>
              <a:rPr lang="fi-FI" sz="1800" dirty="0" smtClean="0"/>
              <a:t> </a:t>
            </a:r>
            <a:r>
              <a:rPr lang="fi-FI" sz="1800" dirty="0" err="1" smtClean="0"/>
              <a:t>model</a:t>
            </a:r>
            <a:r>
              <a:rPr lang="fi-FI" sz="1800" dirty="0" smtClean="0"/>
              <a:t> with </a:t>
            </a:r>
            <a:r>
              <a:rPr lang="fi-FI" sz="1800" dirty="0" err="1" smtClean="0"/>
              <a:t>critical</a:t>
            </a:r>
            <a:r>
              <a:rPr lang="fi-FI" sz="1800" dirty="0" smtClean="0"/>
              <a:t> </a:t>
            </a:r>
            <a:r>
              <a:rPr lang="fi-FI" sz="1800" dirty="0" err="1" smtClean="0"/>
              <a:t>surface</a:t>
            </a:r>
            <a:endParaRPr lang="fi-FI" sz="1800" dirty="0" smtClean="0"/>
          </a:p>
          <a:p>
            <a:pPr marL="457200" lvl="1" indent="0">
              <a:buNone/>
            </a:pPr>
            <a:endParaRPr lang="fi-FI" sz="1800" dirty="0" smtClean="0"/>
          </a:p>
          <a:p>
            <a:endParaRPr lang="fi-FI" sz="1800" b="1" dirty="0" smtClean="0">
              <a:solidFill>
                <a:srgbClr val="FF0000"/>
              </a:solidFill>
            </a:endParaRPr>
          </a:p>
          <a:p>
            <a:endParaRPr lang="fi-FI" sz="1800" b="1" dirty="0" smtClean="0">
              <a:solidFill>
                <a:srgbClr val="FF0000"/>
              </a:solidFill>
            </a:endParaRPr>
          </a:p>
          <a:p>
            <a:r>
              <a:rPr lang="fi-FI" sz="1800" b="1" dirty="0" err="1" smtClean="0">
                <a:solidFill>
                  <a:srgbClr val="FF0000"/>
                </a:solidFill>
              </a:rPr>
              <a:t>Quench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propagation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between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heating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stations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i-FI" sz="18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Delay</a:t>
            </a:r>
            <a:r>
              <a:rPr lang="fi-FI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2</a:t>
            </a:r>
            <a:endParaRPr lang="fi-FI" sz="1800" b="1" dirty="0" smtClean="0">
              <a:solidFill>
                <a:srgbClr val="FF0000"/>
              </a:solidFill>
            </a:endParaRPr>
          </a:p>
          <a:p>
            <a:pPr lvl="1"/>
            <a:endParaRPr lang="en-US" sz="1800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213320"/>
              </p:ext>
            </p:extLst>
          </p:nvPr>
        </p:nvGraphicFramePr>
        <p:xfrm>
          <a:off x="758056" y="2601977"/>
          <a:ext cx="4027487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4" name="Kaava" r:id="rId4" imgW="2768400" imgH="457200" progId="Equation.3">
                  <p:embed/>
                </p:oleObj>
              </mc:Choice>
              <mc:Fallback>
                <p:oleObj name="Kaava" r:id="rId4" imgW="2768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056" y="2601977"/>
                        <a:ext cx="4027487" cy="6746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410267"/>
              </p:ext>
            </p:extLst>
          </p:nvPr>
        </p:nvGraphicFramePr>
        <p:xfrm>
          <a:off x="5796136" y="2607345"/>
          <a:ext cx="25511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" name="Kaava" r:id="rId6" imgW="1574640" imgH="253800" progId="Equation.3">
                  <p:embed/>
                </p:oleObj>
              </mc:Choice>
              <mc:Fallback>
                <p:oleObj name="Kaava" r:id="rId6" imgW="15746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607345"/>
                        <a:ext cx="2551113" cy="431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24128" y="2246973"/>
            <a:ext cx="3010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solidFill>
                  <a:srgbClr val="0070C0"/>
                </a:solidFill>
              </a:rPr>
              <a:t>Heat</a:t>
            </a:r>
            <a:r>
              <a:rPr lang="fi-FI" dirty="0" smtClean="0">
                <a:solidFill>
                  <a:srgbClr val="0070C0"/>
                </a:solidFill>
              </a:rPr>
              <a:t> </a:t>
            </a:r>
            <a:r>
              <a:rPr lang="fi-FI" dirty="0" err="1" smtClean="0">
                <a:solidFill>
                  <a:srgbClr val="0070C0"/>
                </a:solidFill>
              </a:rPr>
              <a:t>generation</a:t>
            </a:r>
            <a:r>
              <a:rPr lang="fi-FI" dirty="0" smtClean="0">
                <a:solidFill>
                  <a:srgbClr val="0070C0"/>
                </a:solidFill>
              </a:rPr>
              <a:t> in </a:t>
            </a:r>
            <a:r>
              <a:rPr lang="fi-FI" dirty="0" err="1" smtClean="0">
                <a:solidFill>
                  <a:srgbClr val="0070C0"/>
                </a:solidFill>
              </a:rPr>
              <a:t>heater</a:t>
            </a:r>
            <a:r>
              <a:rPr lang="fi-FI" dirty="0" smtClean="0">
                <a:solidFill>
                  <a:srgbClr val="0070C0"/>
                </a:solidFill>
              </a:rPr>
              <a:t>: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164183"/>
              </p:ext>
            </p:extLst>
          </p:nvPr>
        </p:nvGraphicFramePr>
        <p:xfrm>
          <a:off x="3055937" y="5290729"/>
          <a:ext cx="458628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6" name="Kaava" r:id="rId8" imgW="2831760" imgH="444240" progId="Equation.3">
                  <p:embed/>
                </p:oleObj>
              </mc:Choice>
              <mc:Fallback>
                <p:oleObj name="Kaava" r:id="rId8" imgW="28317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5937" y="5290729"/>
                        <a:ext cx="4586288" cy="7556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14895" y="5281360"/>
            <a:ext cx="1844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solidFill>
                  <a:srgbClr val="0070C0"/>
                </a:solidFill>
              </a:rPr>
              <a:t>Heat</a:t>
            </a:r>
            <a:r>
              <a:rPr lang="fi-FI" dirty="0" smtClean="0">
                <a:solidFill>
                  <a:srgbClr val="0070C0"/>
                </a:solidFill>
              </a:rPr>
              <a:t> </a:t>
            </a:r>
            <a:r>
              <a:rPr lang="fi-FI" dirty="0" err="1" smtClean="0">
                <a:solidFill>
                  <a:srgbClr val="0070C0"/>
                </a:solidFill>
              </a:rPr>
              <a:t>generation</a:t>
            </a:r>
            <a:r>
              <a:rPr lang="fi-FI" dirty="0" smtClean="0">
                <a:solidFill>
                  <a:srgbClr val="0070C0"/>
                </a:solidFill>
              </a:rPr>
              <a:t> in </a:t>
            </a:r>
            <a:r>
              <a:rPr lang="fi-FI" dirty="0" err="1" smtClean="0">
                <a:solidFill>
                  <a:srgbClr val="0070C0"/>
                </a:solidFill>
              </a:rPr>
              <a:t>cable</a:t>
            </a:r>
            <a:r>
              <a:rPr lang="fi-FI" dirty="0" smtClean="0">
                <a:solidFill>
                  <a:srgbClr val="0070C0"/>
                </a:solidFill>
              </a:rPr>
              <a:t>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3276664"/>
            <a:ext cx="3312368" cy="132343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dirty="0"/>
              <a:t>T. Salmi </a:t>
            </a:r>
            <a:r>
              <a:rPr lang="fi-FI" sz="1600" dirty="0" smtClean="0"/>
              <a:t>et al., </a:t>
            </a:r>
            <a:r>
              <a:rPr lang="fi-FI" sz="1600" dirty="0" err="1" smtClean="0"/>
              <a:t>Trans</a:t>
            </a:r>
            <a:r>
              <a:rPr lang="fi-FI" sz="1600" dirty="0"/>
              <a:t>. IEEE </a:t>
            </a:r>
            <a:r>
              <a:rPr lang="fi-FI" sz="1600" dirty="0" err="1"/>
              <a:t>Trans</a:t>
            </a:r>
            <a:r>
              <a:rPr lang="fi-FI" sz="1600" dirty="0"/>
              <a:t>. Appl. Supercond. </a:t>
            </a:r>
            <a:r>
              <a:rPr lang="fi-FI" sz="1600" dirty="0" smtClean="0"/>
              <a:t>24(4), 2014</a:t>
            </a:r>
            <a:endParaRPr lang="fi-FI" sz="1600" dirty="0"/>
          </a:p>
          <a:p>
            <a:pPr marL="0" lvl="1"/>
            <a:endParaRPr lang="fi-FI" sz="1600" dirty="0" smtClean="0"/>
          </a:p>
          <a:p>
            <a:pPr marL="0" lvl="1"/>
            <a:r>
              <a:rPr lang="fi-FI" sz="1600" dirty="0" smtClean="0"/>
              <a:t>T. Salmi et al., </a:t>
            </a:r>
            <a:r>
              <a:rPr lang="fi-FI" sz="1600" dirty="0" err="1"/>
              <a:t>Trans</a:t>
            </a:r>
            <a:r>
              <a:rPr lang="fi-FI" sz="1600" dirty="0"/>
              <a:t>. IEEE </a:t>
            </a:r>
            <a:r>
              <a:rPr lang="fi-FI" sz="1600" dirty="0" err="1"/>
              <a:t>Trans</a:t>
            </a:r>
            <a:r>
              <a:rPr lang="fi-FI" sz="1600" dirty="0"/>
              <a:t>. Appl. Supercond. 25(3), </a:t>
            </a:r>
            <a:r>
              <a:rPr lang="fi-FI" sz="1600" dirty="0" smtClean="0"/>
              <a:t>2015</a:t>
            </a:r>
            <a:endParaRPr lang="fi-FI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68721" y="2277008"/>
            <a:ext cx="4624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solidFill>
                  <a:srgbClr val="0070C0"/>
                </a:solidFill>
              </a:rPr>
              <a:t>Heat</a:t>
            </a:r>
            <a:r>
              <a:rPr lang="fi-FI" dirty="0" smtClean="0">
                <a:solidFill>
                  <a:srgbClr val="0070C0"/>
                </a:solidFill>
              </a:rPr>
              <a:t> </a:t>
            </a:r>
            <a:r>
              <a:rPr lang="fi-FI" dirty="0" err="1" smtClean="0">
                <a:solidFill>
                  <a:srgbClr val="0070C0"/>
                </a:solidFill>
              </a:rPr>
              <a:t>balance</a:t>
            </a:r>
            <a:r>
              <a:rPr lang="fi-FI" dirty="0" smtClean="0">
                <a:solidFill>
                  <a:srgbClr val="0070C0"/>
                </a:solidFill>
              </a:rPr>
              <a:t> </a:t>
            </a:r>
            <a:r>
              <a:rPr lang="fi-FI" dirty="0" err="1" smtClean="0">
                <a:solidFill>
                  <a:srgbClr val="0070C0"/>
                </a:solidFill>
              </a:rPr>
              <a:t>eq</a:t>
            </a:r>
            <a:r>
              <a:rPr lang="fi-FI" dirty="0" smtClean="0">
                <a:solidFill>
                  <a:srgbClr val="0070C0"/>
                </a:solidFill>
              </a:rPr>
              <a:t>. to  </a:t>
            </a:r>
            <a:r>
              <a:rPr lang="fi-FI" dirty="0" err="1" smtClean="0">
                <a:solidFill>
                  <a:srgbClr val="0070C0"/>
                </a:solidFill>
              </a:rPr>
              <a:t>be</a:t>
            </a:r>
            <a:r>
              <a:rPr lang="fi-FI" dirty="0" smtClean="0">
                <a:solidFill>
                  <a:srgbClr val="0070C0"/>
                </a:solidFill>
              </a:rPr>
              <a:t> </a:t>
            </a:r>
            <a:r>
              <a:rPr lang="fi-FI" dirty="0" err="1" smtClean="0">
                <a:solidFill>
                  <a:srgbClr val="0070C0"/>
                </a:solidFill>
              </a:rPr>
              <a:t>solved</a:t>
            </a:r>
            <a:r>
              <a:rPr lang="fi-FI" dirty="0" smtClean="0"/>
              <a:t>: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1774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351"/>
    </mc:Choice>
    <mc:Fallback xmlns="">
      <p:transition spd="slow" advTm="733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Analyzed</a:t>
            </a:r>
            <a:r>
              <a:rPr lang="fi-FI" dirty="0" smtClean="0"/>
              <a:t> </a:t>
            </a:r>
            <a:r>
              <a:rPr lang="fi-FI" dirty="0" err="1" smtClean="0"/>
              <a:t>cases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6"/>
    </mc:Choice>
    <mc:Fallback xmlns="">
      <p:transition spd="slow" advTm="179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/>
              <a:t>Analyzed</a:t>
            </a:r>
            <a:r>
              <a:rPr lang="fi-FI" dirty="0" smtClean="0"/>
              <a:t> </a:t>
            </a:r>
            <a:r>
              <a:rPr lang="fi-FI" dirty="0" err="1" smtClean="0"/>
              <a:t>cables</a:t>
            </a:r>
            <a:r>
              <a:rPr lang="fi-FI" dirty="0" smtClean="0"/>
              <a:t> </a:t>
            </a:r>
            <a:r>
              <a:rPr lang="fi-FI" dirty="0" err="1" smtClean="0"/>
              <a:t>based</a:t>
            </a:r>
            <a:r>
              <a:rPr lang="fi-FI" dirty="0" smtClean="0"/>
              <a:t> </a:t>
            </a:r>
            <a:r>
              <a:rPr lang="fi-FI" dirty="0"/>
              <a:t>on EuCard-2 FM0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879" y="4676961"/>
            <a:ext cx="4607842" cy="130473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457200" lvl="1" indent="0">
              <a:buNone/>
            </a:pPr>
            <a:r>
              <a:rPr lang="fi-FI" dirty="0" smtClean="0"/>
              <a:t>					</a:t>
            </a:r>
            <a:r>
              <a:rPr lang="fi-FI" dirty="0" err="1" smtClean="0"/>
              <a:t>f</a:t>
            </a:r>
            <a:r>
              <a:rPr lang="fi-FI" baseline="-25000" dirty="0" err="1" smtClean="0"/>
              <a:t>Cu</a:t>
            </a:r>
            <a:r>
              <a:rPr lang="fi-FI" dirty="0" smtClean="0"/>
              <a:t> </a:t>
            </a:r>
            <a:r>
              <a:rPr lang="fi-FI" dirty="0"/>
              <a:t>= </a:t>
            </a:r>
            <a:r>
              <a:rPr lang="fi-FI" dirty="0" smtClean="0"/>
              <a:t>0.315</a:t>
            </a:r>
          </a:p>
          <a:p>
            <a:pPr marL="457200" lvl="1" indent="0">
              <a:buNone/>
            </a:pPr>
            <a:r>
              <a:rPr lang="fi-FI" dirty="0" err="1" smtClean="0"/>
              <a:t>A</a:t>
            </a:r>
            <a:r>
              <a:rPr lang="fi-FI" baseline="-25000" dirty="0" err="1" smtClean="0"/>
              <a:t>cable,ins</a:t>
            </a:r>
            <a:r>
              <a:rPr lang="fi-FI" dirty="0" smtClean="0"/>
              <a:t> = 12.2 mm</a:t>
            </a:r>
            <a:r>
              <a:rPr lang="fi-FI" baseline="30000" dirty="0" smtClean="0"/>
              <a:t>2</a:t>
            </a:r>
            <a:r>
              <a:rPr lang="fi-FI" dirty="0" smtClean="0"/>
              <a:t> </a:t>
            </a:r>
            <a:r>
              <a:rPr lang="fi-FI" dirty="0"/>
              <a:t>	</a:t>
            </a:r>
            <a:r>
              <a:rPr lang="fi-FI" dirty="0" err="1"/>
              <a:t>f</a:t>
            </a:r>
            <a:r>
              <a:rPr lang="fi-FI" baseline="-25000" dirty="0" err="1"/>
              <a:t>Hastelloy</a:t>
            </a:r>
            <a:r>
              <a:rPr lang="fi-FI" dirty="0"/>
              <a:t> = </a:t>
            </a:r>
            <a:r>
              <a:rPr lang="fi-FI" dirty="0" smtClean="0"/>
              <a:t>0.385</a:t>
            </a:r>
          </a:p>
          <a:p>
            <a:pPr marL="457200" lvl="1" indent="0">
              <a:buNone/>
            </a:pPr>
            <a:r>
              <a:rPr lang="fi-FI" dirty="0" smtClean="0"/>
              <a:t>A</a:t>
            </a:r>
            <a:r>
              <a:rPr lang="fi-FI" baseline="-25000" dirty="0" smtClean="0"/>
              <a:t>YBCO</a:t>
            </a:r>
            <a:r>
              <a:rPr lang="fi-FI" dirty="0" smtClean="0"/>
              <a:t> </a:t>
            </a:r>
            <a:r>
              <a:rPr lang="fi-FI" dirty="0"/>
              <a:t>= </a:t>
            </a:r>
            <a:r>
              <a:rPr lang="fi-FI" dirty="0" smtClean="0"/>
              <a:t>0.171 mm</a:t>
            </a:r>
            <a:r>
              <a:rPr lang="fi-FI" baseline="30000" dirty="0" smtClean="0"/>
              <a:t>2 	</a:t>
            </a:r>
            <a:r>
              <a:rPr lang="fi-FI" dirty="0" err="1" smtClean="0"/>
              <a:t>f</a:t>
            </a:r>
            <a:r>
              <a:rPr lang="fi-FI" baseline="-25000" dirty="0" err="1" smtClean="0"/>
              <a:t>Voids</a:t>
            </a:r>
            <a:r>
              <a:rPr lang="fi-FI" baseline="-25000" dirty="0" smtClean="0"/>
              <a:t> </a:t>
            </a:r>
            <a:r>
              <a:rPr lang="fi-FI" baseline="-25000" dirty="0"/>
              <a:t>(</a:t>
            </a:r>
            <a:r>
              <a:rPr lang="fi-FI" baseline="-25000" dirty="0" err="1"/>
              <a:t>epoxy</a:t>
            </a:r>
            <a:r>
              <a:rPr lang="fi-FI" baseline="-25000" dirty="0"/>
              <a:t>)</a:t>
            </a:r>
            <a:r>
              <a:rPr lang="fi-FI" dirty="0"/>
              <a:t> = 0.1 </a:t>
            </a:r>
            <a:endParaRPr lang="fi-FI" dirty="0" smtClean="0"/>
          </a:p>
          <a:p>
            <a:pPr marL="457200" lvl="1" indent="0">
              <a:buNone/>
            </a:pPr>
            <a:r>
              <a:rPr lang="fi-FI" dirty="0" smtClean="0"/>
              <a:t>					</a:t>
            </a:r>
            <a:r>
              <a:rPr lang="fi-FI" dirty="0" err="1" smtClean="0"/>
              <a:t>f</a:t>
            </a:r>
            <a:r>
              <a:rPr lang="fi-FI" baseline="-25000" dirty="0" err="1" smtClean="0"/>
              <a:t>Cable</a:t>
            </a:r>
            <a:r>
              <a:rPr lang="fi-FI" baseline="-25000" dirty="0" smtClean="0"/>
              <a:t> ins.</a:t>
            </a:r>
            <a:r>
              <a:rPr lang="fi-FI" dirty="0" smtClean="0"/>
              <a:t>= 0.2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84058" y="6502603"/>
            <a:ext cx="2133600" cy="365125"/>
          </a:xfrm>
        </p:spPr>
        <p:txBody>
          <a:bodyPr/>
          <a:lstStyle/>
          <a:p>
            <a:fld id="{A52ECB39-0AA1-43B7-AE1C-33B3A7BD1208}" type="slidenum">
              <a:rPr lang="en-US" smtClean="0"/>
              <a:t>9</a:t>
            </a:fld>
            <a:endParaRPr lang="en-US"/>
          </a:p>
        </p:txBody>
      </p:sp>
      <p:grpSp>
        <p:nvGrpSpPr>
          <p:cNvPr id="3079" name="Group 3078"/>
          <p:cNvGrpSpPr/>
          <p:nvPr/>
        </p:nvGrpSpPr>
        <p:grpSpPr>
          <a:xfrm>
            <a:off x="571178" y="2455126"/>
            <a:ext cx="5159636" cy="1264642"/>
            <a:chOff x="107504" y="1732310"/>
            <a:chExt cx="5159636" cy="1264642"/>
          </a:xfrm>
        </p:grpSpPr>
        <p:pic>
          <p:nvPicPr>
            <p:cNvPr id="8" name="Image 3" descr="C:\DATA\03-EuCARD 2\. Reports\Material for reports\MS64 Fig. 2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962532"/>
              <a:ext cx="4896544" cy="10344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637575" y="1732310"/>
              <a:ext cx="16295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dirty="0" err="1" smtClean="0">
                  <a:solidFill>
                    <a:srgbClr val="FF0000"/>
                  </a:solidFill>
                </a:rPr>
                <a:t>Wt</a:t>
              </a:r>
              <a:r>
                <a:rPr lang="fi-FI" b="1" dirty="0" smtClean="0">
                  <a:solidFill>
                    <a:srgbClr val="FF0000"/>
                  </a:solidFill>
                </a:rPr>
                <a:t> = 12 mm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52455" y="1928851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dirty="0" err="1" smtClean="0">
                  <a:solidFill>
                    <a:srgbClr val="FF0000"/>
                  </a:solidFill>
                </a:rPr>
                <a:t>Wx</a:t>
              </a:r>
              <a:r>
                <a:rPr lang="fi-FI" b="1" dirty="0" smtClean="0">
                  <a:solidFill>
                    <a:srgbClr val="FF0000"/>
                  </a:solidFill>
                </a:rPr>
                <a:t> = 5.5 mm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Right Arrow 14"/>
          <p:cNvSpPr/>
          <p:nvPr/>
        </p:nvSpPr>
        <p:spPr>
          <a:xfrm rot="1457447">
            <a:off x="5432268" y="3218168"/>
            <a:ext cx="922068" cy="19500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75" name="Group 3074"/>
          <p:cNvGrpSpPr/>
          <p:nvPr/>
        </p:nvGrpSpPr>
        <p:grpSpPr>
          <a:xfrm>
            <a:off x="6300192" y="1751045"/>
            <a:ext cx="2655767" cy="819517"/>
            <a:chOff x="-414799" y="3992694"/>
            <a:chExt cx="2655767" cy="819517"/>
          </a:xfrm>
        </p:grpSpPr>
        <p:sp>
          <p:nvSpPr>
            <p:cNvPr id="14" name="Rectangle 13"/>
            <p:cNvSpPr/>
            <p:nvPr/>
          </p:nvSpPr>
          <p:spPr>
            <a:xfrm>
              <a:off x="859601" y="4092211"/>
              <a:ext cx="190800" cy="7200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-361361" y="4405193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15 </a:t>
              </a:r>
              <a:r>
                <a:rPr lang="fi-FI" dirty="0" err="1" smtClean="0"/>
                <a:t>Tapes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1201520" y="4146114"/>
              <a:ext cx="2096" cy="65111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203616" y="4283804"/>
              <a:ext cx="1037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5.7 mm</a:t>
              </a:r>
              <a:endParaRPr lang="en-US" dirty="0"/>
            </a:p>
          </p:txBody>
        </p:sp>
        <p:sp>
          <p:nvSpPr>
            <p:cNvPr id="3072" name="TextBox 3071"/>
            <p:cNvSpPr txBox="1"/>
            <p:nvPr/>
          </p:nvSpPr>
          <p:spPr>
            <a:xfrm>
              <a:off x="-414799" y="3992694"/>
              <a:ext cx="1465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u="sng" dirty="0" err="1" smtClean="0">
                  <a:solidFill>
                    <a:schemeClr val="accent2"/>
                  </a:solidFill>
                </a:rPr>
                <a:t>Cable</a:t>
              </a:r>
              <a:r>
                <a:rPr lang="fi-FI" b="1" u="sng" dirty="0" smtClean="0">
                  <a:solidFill>
                    <a:schemeClr val="accent2"/>
                  </a:solidFill>
                </a:rPr>
                <a:t> 1</a:t>
              </a:r>
              <a:endParaRPr lang="en-US" b="1" u="sng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076" name="Group 3075"/>
          <p:cNvGrpSpPr/>
          <p:nvPr/>
        </p:nvGrpSpPr>
        <p:grpSpPr>
          <a:xfrm>
            <a:off x="6372200" y="3182412"/>
            <a:ext cx="2573655" cy="1809332"/>
            <a:chOff x="2375758" y="3923924"/>
            <a:chExt cx="2573655" cy="1809332"/>
          </a:xfrm>
        </p:grpSpPr>
        <p:sp>
          <p:nvSpPr>
            <p:cNvPr id="17" name="Rectangle 16"/>
            <p:cNvSpPr/>
            <p:nvPr/>
          </p:nvSpPr>
          <p:spPr>
            <a:xfrm>
              <a:off x="3717017" y="4293256"/>
              <a:ext cx="93600" cy="14400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47766" y="4362138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7.5 </a:t>
              </a:r>
              <a:r>
                <a:rPr lang="fi-FI" dirty="0" err="1" smtClean="0"/>
                <a:t>Tapes</a:t>
              </a:r>
              <a:endParaRPr 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3946386" y="4309429"/>
              <a:ext cx="0" cy="142382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946386" y="4362138"/>
              <a:ext cx="10030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11.4 mm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75758" y="3923924"/>
              <a:ext cx="11608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u="sng" dirty="0" err="1" smtClean="0">
                  <a:solidFill>
                    <a:schemeClr val="accent5"/>
                  </a:solidFill>
                </a:rPr>
                <a:t>Cable</a:t>
              </a:r>
              <a:r>
                <a:rPr lang="fi-FI" b="1" u="sng" dirty="0" smtClean="0">
                  <a:solidFill>
                    <a:schemeClr val="accent5"/>
                  </a:solidFill>
                </a:rPr>
                <a:t> 2</a:t>
              </a:r>
              <a:endParaRPr lang="en-US" b="1" u="sng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5" name="Right Arrow 34"/>
          <p:cNvSpPr/>
          <p:nvPr/>
        </p:nvSpPr>
        <p:spPr>
          <a:xfrm rot="20312840">
            <a:off x="5462425" y="2572886"/>
            <a:ext cx="828998" cy="20498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37994" y="1703601"/>
            <a:ext cx="475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000" b="1" dirty="0" smtClean="0"/>
              <a:t>15-tape </a:t>
            </a:r>
            <a:r>
              <a:rPr lang="fi-FI" sz="2000" b="1" dirty="0" err="1" smtClean="0"/>
              <a:t>Roebel</a:t>
            </a:r>
            <a:r>
              <a:rPr lang="fi-FI" sz="2000" b="1" dirty="0" smtClean="0"/>
              <a:t> </a:t>
            </a:r>
            <a:r>
              <a:rPr lang="fi-FI" sz="2000" b="1" dirty="0" err="1" smtClean="0"/>
              <a:t>cable</a:t>
            </a:r>
            <a:r>
              <a:rPr lang="fi-FI" sz="2000" b="1" dirty="0" smtClean="0"/>
              <a:t> </a:t>
            </a:r>
            <a:r>
              <a:rPr lang="fi-FI" sz="2000" b="1" dirty="0" err="1" smtClean="0"/>
              <a:t>modeled</a:t>
            </a:r>
            <a:r>
              <a:rPr lang="fi-FI" sz="2000" b="1" dirty="0" smtClean="0"/>
              <a:t> as </a:t>
            </a:r>
            <a:r>
              <a:rPr lang="fi-FI" sz="2000" b="1" dirty="0" err="1" smtClean="0"/>
              <a:t>stacked</a:t>
            </a:r>
            <a:r>
              <a:rPr lang="fi-FI" sz="2000" b="1" dirty="0" smtClean="0"/>
              <a:t> </a:t>
            </a:r>
            <a:r>
              <a:rPr lang="fi-FI" sz="2000" b="1" dirty="0" err="1" smtClean="0"/>
              <a:t>tape</a:t>
            </a:r>
            <a:r>
              <a:rPr lang="fi-FI" sz="2000" b="1" dirty="0" smtClean="0"/>
              <a:t> </a:t>
            </a:r>
            <a:r>
              <a:rPr lang="fi-FI" sz="2000" b="1" dirty="0" err="1" smtClean="0"/>
              <a:t>cable</a:t>
            </a:r>
            <a:r>
              <a:rPr lang="fi-FI" sz="2000" b="1" dirty="0" smtClean="0"/>
              <a:t>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57837" y="3832404"/>
            <a:ext cx="37821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b="1" dirty="0" err="1" smtClean="0"/>
              <a:t>Conserving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A</a:t>
            </a:r>
            <a:r>
              <a:rPr lang="fi-FI" sz="2400" b="1" baseline="-25000" dirty="0" err="1" smtClean="0"/>
              <a:t>cable</a:t>
            </a:r>
            <a:r>
              <a:rPr lang="fi-FI" sz="2400" b="1" dirty="0" smtClean="0"/>
              <a:t> and </a:t>
            </a:r>
            <a:r>
              <a:rPr lang="fi-FI" sz="2400" b="1" dirty="0" err="1" smtClean="0"/>
              <a:t>material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fractions</a:t>
            </a:r>
            <a:r>
              <a:rPr lang="fi-FI" sz="2400" b="1" dirty="0" smtClean="0"/>
              <a:t> </a:t>
            </a:r>
          </a:p>
        </p:txBody>
      </p:sp>
      <p:sp>
        <p:nvSpPr>
          <p:cNvPr id="3080" name="Rectangle 3079"/>
          <p:cNvSpPr/>
          <p:nvPr/>
        </p:nvSpPr>
        <p:spPr>
          <a:xfrm>
            <a:off x="7524328" y="3407229"/>
            <a:ext cx="53619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7401892" y="1607029"/>
            <a:ext cx="53619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TextBox 3080"/>
          <p:cNvSpPr txBox="1"/>
          <p:nvPr/>
        </p:nvSpPr>
        <p:spPr>
          <a:xfrm>
            <a:off x="8244408" y="1237697"/>
            <a:ext cx="107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Heater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345438" y="3041144"/>
            <a:ext cx="107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Heater</a:t>
            </a:r>
            <a:r>
              <a:rPr lang="fi-FI" dirty="0" smtClean="0"/>
              <a:t> </a:t>
            </a:r>
            <a:endParaRPr lang="en-US" dirty="0"/>
          </a:p>
        </p:txBody>
      </p:sp>
      <p:cxnSp>
        <p:nvCxnSpPr>
          <p:cNvPr id="3083" name="Straight Arrow Connector 3082"/>
          <p:cNvCxnSpPr>
            <a:endCxn id="45" idx="3"/>
          </p:cNvCxnSpPr>
          <p:nvPr/>
        </p:nvCxnSpPr>
        <p:spPr>
          <a:xfrm flipH="1">
            <a:off x="7938091" y="1463013"/>
            <a:ext cx="306317" cy="166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8039121" y="3238489"/>
            <a:ext cx="306317" cy="166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977853" y="5581052"/>
            <a:ext cx="4012410" cy="5847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dirty="0" smtClean="0"/>
              <a:t>G. Kirby and M. </a:t>
            </a:r>
            <a:r>
              <a:rPr lang="fi-FI" sz="1600" dirty="0" err="1" smtClean="0"/>
              <a:t>Durante</a:t>
            </a:r>
            <a:r>
              <a:rPr lang="fi-FI" sz="1600" dirty="0" smtClean="0"/>
              <a:t>, EuCARD2 </a:t>
            </a:r>
            <a:r>
              <a:rPr lang="fi-FI" sz="1600" dirty="0" err="1" smtClean="0"/>
              <a:t>Milestone</a:t>
            </a:r>
            <a:r>
              <a:rPr lang="fi-FI" sz="1600" dirty="0" smtClean="0"/>
              <a:t> </a:t>
            </a:r>
            <a:r>
              <a:rPr lang="fi-FI" sz="1600" dirty="0" err="1" smtClean="0"/>
              <a:t>report</a:t>
            </a:r>
            <a:r>
              <a:rPr lang="fi-FI" sz="1600" dirty="0" smtClean="0"/>
              <a:t>, MS64, 2014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38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442"/>
    </mc:Choice>
    <mc:Fallback xmlns="">
      <p:transition spd="slow" advTm="484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  <p:bldP spid="45" grpId="0" animBg="1"/>
      <p:bldP spid="3081" grpId="0"/>
      <p:bldP spid="4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8|9.4|10.3|15.7|29.6|10.5|5.3|20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4|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5|2.8|3.3|8.3|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4|24.6|25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4|7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4|9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4|0.7|0.7|0.7|0.7|0.7|0.7|0.8|0.8|0.8|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2|24.4|2.2"/>
</p:tagLst>
</file>

<file path=ppt/theme/theme1.xml><?xml version="1.0" encoding="utf-8"?>
<a:theme xmlns:a="http://schemas.openxmlformats.org/drawingml/2006/main" name="tty_esityspohja1505_vino">
  <a:themeElements>
    <a:clrScheme name="TTY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3CBAFF"/>
      </a:accent1>
      <a:accent2>
        <a:srgbClr val="A7D908"/>
      </a:accent2>
      <a:accent3>
        <a:srgbClr val="FF8800"/>
      </a:accent3>
      <a:accent4>
        <a:srgbClr val="046A1D"/>
      </a:accent4>
      <a:accent5>
        <a:srgbClr val="0068BA"/>
      </a:accent5>
      <a:accent6>
        <a:srgbClr val="C0002A"/>
      </a:accent6>
      <a:hlink>
        <a:srgbClr val="34B9FF"/>
      </a:hlink>
      <a:folHlink>
        <a:srgbClr val="A6DB0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ukautettu suunnittelumalli">
  <a:themeElements>
    <a:clrScheme name="Mukautett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B7F26"/>
      </a:accent1>
      <a:accent2>
        <a:srgbClr val="2C357E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994F07"/>
      </a:hlink>
      <a:folHlink>
        <a:srgbClr val="6C920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tty_esityspohja1505_vino</Template>
  <TotalTime>2523</TotalTime>
  <Words>1793</Words>
  <Application>Microsoft Office PowerPoint</Application>
  <PresentationFormat>On-screen Show (4:3)</PresentationFormat>
  <Paragraphs>411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ＭＳ Ｐゴシック</vt:lpstr>
      <vt:lpstr>Arial</vt:lpstr>
      <vt:lpstr>Arial Black</vt:lpstr>
      <vt:lpstr>Calibri</vt:lpstr>
      <vt:lpstr>Times New Roman</vt:lpstr>
      <vt:lpstr>Wingdings</vt:lpstr>
      <vt:lpstr>tty_esityspohja1505_vino</vt:lpstr>
      <vt:lpstr>Mukautettu suunnittelumalli</vt:lpstr>
      <vt:lpstr>Kaava</vt:lpstr>
      <vt:lpstr>Modeling quench propagation in a protection heater covered YBCO coil</vt:lpstr>
      <vt:lpstr>Outline</vt:lpstr>
      <vt:lpstr>Important heater parameters</vt:lpstr>
      <vt:lpstr>Quench protection heaters</vt:lpstr>
      <vt:lpstr>PowerPoint Presentation</vt:lpstr>
      <vt:lpstr>Simulation model</vt:lpstr>
      <vt:lpstr>CoHDA: Code for Heater Delay Analysis </vt:lpstr>
      <vt:lpstr>Analyzed cases</vt:lpstr>
      <vt:lpstr>Analyzed cables based on EuCard-2 FM0 </vt:lpstr>
      <vt:lpstr>Simulation domain</vt:lpstr>
      <vt:lpstr>Analyzed operation points</vt:lpstr>
      <vt:lpstr>Analyzed heater</vt:lpstr>
      <vt:lpstr>Simulation results</vt:lpstr>
      <vt:lpstr>Delay 1 vs. heater coverage</vt:lpstr>
      <vt:lpstr>Normal Zone Propagation Velocity</vt:lpstr>
      <vt:lpstr>Delay 2 vs. heater period</vt:lpstr>
      <vt:lpstr>Ideas for future heaters and conclusions</vt:lpstr>
      <vt:lpstr>Ideas for alternative heaters 1/2</vt:lpstr>
      <vt:lpstr>Ideas for alternative heaters 2/2</vt:lpstr>
      <vt:lpstr>Conclusion</vt:lpstr>
      <vt:lpstr>PowerPoint Presentation</vt:lpstr>
      <vt:lpstr>Design plot to estimate delay 1 vs. Tcs</vt:lpstr>
      <vt:lpstr>Enthalpy vs. Temperature margin</vt:lpstr>
      <vt:lpstr>Current ”redistribution”</vt:lpstr>
      <vt:lpstr>Heat generation </vt:lpstr>
      <vt:lpstr>PowerPoint Presentation</vt:lpstr>
    </vt:vector>
  </TitlesOfParts>
  <Company>Tampere University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Andersin Virpi</dc:creator>
  <cp:lastModifiedBy>Tiina S</cp:lastModifiedBy>
  <cp:revision>140</cp:revision>
  <dcterms:created xsi:type="dcterms:W3CDTF">2012-06-05T09:49:12Z</dcterms:created>
  <dcterms:modified xsi:type="dcterms:W3CDTF">2014-11-14T02:13:11Z</dcterms:modified>
</cp:coreProperties>
</file>