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8" r:id="rId3"/>
    <p:sldId id="284" r:id="rId4"/>
    <p:sldId id="262" r:id="rId5"/>
    <p:sldId id="259" r:id="rId6"/>
    <p:sldId id="273" r:id="rId7"/>
    <p:sldId id="268" r:id="rId8"/>
    <p:sldId id="264" r:id="rId9"/>
    <p:sldId id="271" r:id="rId10"/>
    <p:sldId id="276" r:id="rId11"/>
    <p:sldId id="260" r:id="rId12"/>
    <p:sldId id="274" r:id="rId13"/>
    <p:sldId id="275" r:id="rId14"/>
    <p:sldId id="278" r:id="rId15"/>
    <p:sldId id="269" r:id="rId16"/>
    <p:sldId id="281" r:id="rId17"/>
    <p:sldId id="265" r:id="rId18"/>
    <p:sldId id="266" r:id="rId19"/>
    <p:sldId id="28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375E"/>
    <a:srgbClr val="2355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705" autoAdjust="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7FC8AE-6228-42F4-BCB9-623F50464A2F}" type="datetimeFigureOut">
              <a:rPr lang="en-US" smtClean="0"/>
              <a:t>11/13/2014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1A1A8-2ADC-4D1B-B843-53E39FA111E8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34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it-IT" smtClean="0"/>
              <a:t>November 14th 2014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WAMHTS-2 - Quench Protection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E99BABBE-8C37-4EA0-B4C8-2876D6EC6807}" type="slidenum">
              <a:rPr lang="en-US" smtClean="0"/>
              <a:pPr/>
              <a:t>‹N›</a:t>
            </a:fld>
            <a:endParaRPr 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" cy="924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 userDrawn="1"/>
        </p:nvCxnSpPr>
        <p:spPr>
          <a:xfrm>
            <a:off x="1066800" y="838200"/>
            <a:ext cx="7772400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152400" y="6324600"/>
            <a:ext cx="8763000" cy="1588"/>
          </a:xfrm>
          <a:prstGeom prst="line">
            <a:avLst/>
          </a:prstGeom>
          <a:ln w="19050">
            <a:solidFill>
              <a:srgbClr val="173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3CFE-0260-4FD2-8D05-4D7D6756902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3CFE-0260-4FD2-8D05-4D7D6756902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3CFE-0260-4FD2-8D05-4D7D6756902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3CFE-0260-4FD2-8D05-4D7D6756902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152400" y="6324600"/>
            <a:ext cx="8763000" cy="1588"/>
          </a:xfrm>
          <a:prstGeom prst="line">
            <a:avLst/>
          </a:prstGeom>
          <a:ln w="19050">
            <a:solidFill>
              <a:srgbClr val="173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32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" cy="924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Connector 11"/>
          <p:cNvCxnSpPr/>
          <p:nvPr userDrawn="1"/>
        </p:nvCxnSpPr>
        <p:spPr>
          <a:xfrm>
            <a:off x="1066800" y="838200"/>
            <a:ext cx="7772400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3CFE-0260-4FD2-8D05-4D7D6756902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3CFE-0260-4FD2-8D05-4D7D6756902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3CFE-0260-4FD2-8D05-4D7D6756902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3CFE-0260-4FD2-8D05-4D7D6756902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3CFE-0260-4FD2-8D05-4D7D6756902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3CFE-0260-4FD2-8D05-4D7D6756902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B3CFE-0260-4FD2-8D05-4D7D67569029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8000">
              <a:schemeClr val="accent1">
                <a:tint val="44500"/>
                <a:satMod val="160000"/>
              </a:schemeClr>
            </a:gs>
            <a:gs pos="38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November 14th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WAMHTS-2 - Quench Protection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B3CFE-0260-4FD2-8D05-4D7D67569029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1600" b="1" dirty="0" smtClean="0"/>
              <a:t>Massimo Sorbi</a:t>
            </a:r>
          </a:p>
          <a:p>
            <a:endParaRPr lang="en-US" sz="1600" dirty="0" smtClean="0"/>
          </a:p>
          <a:p>
            <a:r>
              <a:rPr lang="en-US" sz="1400" dirty="0"/>
              <a:t>w</a:t>
            </a:r>
            <a:r>
              <a:rPr lang="en-US" sz="1400" dirty="0" smtClean="0"/>
              <a:t>ith the great help of:</a:t>
            </a:r>
          </a:p>
          <a:p>
            <a:r>
              <a:rPr lang="en-US" sz="1600" dirty="0" smtClean="0"/>
              <a:t>Helene Felice</a:t>
            </a:r>
          </a:p>
          <a:p>
            <a:endParaRPr lang="en-US" sz="1600" dirty="0" smtClean="0"/>
          </a:p>
          <a:p>
            <a:r>
              <a:rPr lang="en-US" sz="1600" dirty="0" smtClean="0"/>
              <a:t>WAMHTS–2, Nov. 13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 and 14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2014 - Kyoto</a:t>
            </a:r>
            <a:endParaRPr lang="en-US" sz="1600" dirty="0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Quench &amp; protection: </a:t>
            </a:r>
            <a:br>
              <a:rPr lang="en-US" b="1" dirty="0" smtClean="0"/>
            </a:br>
            <a:r>
              <a:rPr lang="en-US" b="1" dirty="0" smtClean="0"/>
              <a:t>modelling and review of </a:t>
            </a:r>
            <a:r>
              <a:rPr lang="en-US" b="1" dirty="0" err="1" smtClean="0"/>
              <a:t>toolings</a:t>
            </a:r>
            <a:endParaRPr lang="en-US" dirty="0"/>
          </a:p>
        </p:txBody>
      </p:sp>
      <p:pic>
        <p:nvPicPr>
          <p:cNvPr id="12" name="Picture 4" descr="logoinfn-piccol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04" y="436314"/>
            <a:ext cx="1955800" cy="1468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604" y="580776"/>
            <a:ext cx="1296988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properties library: MATPRO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0" y="1066800"/>
            <a:ext cx="89154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Fortran </a:t>
            </a:r>
            <a:r>
              <a:rPr lang="en-US" i="1" dirty="0">
                <a:solidFill>
                  <a:schemeClr val="tx2">
                    <a:lumMod val="75000"/>
                  </a:schemeClr>
                </a:solidFill>
              </a:rPr>
              <a:t>77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computer library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providing electrical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and thermal properties of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most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common materials used for the construction of superconducting magnets. The physical properties dealt by the code are: 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	1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. Density. 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	2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. Specific heat. 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	3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. Electrical resistivity 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	4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. Thermal conductivity.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It covers typical material for LTC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Supercond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. (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NbTi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, Nb3Sn, Copper, G10, Bronze, Al, Stainless-steel,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Kapton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,….) but also some material for HTC </a:t>
            </a:r>
            <a:r>
              <a:rPr lang="en-US" smtClean="0">
                <a:solidFill>
                  <a:schemeClr val="tx2">
                    <a:lumMod val="75000"/>
                  </a:schemeClr>
                </a:solidFill>
              </a:rPr>
              <a:t>(YBCO,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BSCCO, Ag) - less tested..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Matpro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can be included as an external routine by others codes (QLASA, Roxie, etc.)</a:t>
            </a:r>
            <a:endParaRPr lang="en-US" dirty="0"/>
          </a:p>
          <a:p>
            <a:endParaRPr lang="en-US" dirty="0" smtClean="0"/>
          </a:p>
          <a:p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Availability</a:t>
            </a:r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Available upon request to the owner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(INFN-LASA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Ref.</a:t>
            </a:r>
            <a:endParaRPr lang="en-US" b="1" u="sng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G. Manfreda, L.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Rossi and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M.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Sorbi, </a:t>
            </a:r>
            <a:r>
              <a:rPr lang="en-US" i="1" dirty="0">
                <a:solidFill>
                  <a:schemeClr val="tx2">
                    <a:lumMod val="75000"/>
                  </a:schemeClr>
                </a:solidFill>
              </a:rPr>
              <a:t>“ </a:t>
            </a: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MATPRO -Upgraded version 2012: a </a:t>
            </a:r>
            <a:r>
              <a:rPr lang="en-US" i="1" dirty="0">
                <a:solidFill>
                  <a:schemeClr val="tx2">
                    <a:lumMod val="75000"/>
                  </a:schemeClr>
                </a:solidFill>
              </a:rPr>
              <a:t>Computer Library Of Material Property At Cryogenic Temperature”,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INFN-12-04/MI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60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ROXIE Quench Module ID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762000"/>
            <a:ext cx="58674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Overview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Solve the heat equation by FEM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Programming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Developed by Nikolai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Schwerg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and Bernhard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Auchmann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Validation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TQ , 11 T dipole</a:t>
            </a: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Availability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From CERN with the ROXIE license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Some users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Bernhard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Auchmann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, Susanna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Izquierdo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Bermudez (CERN)</a:t>
            </a:r>
          </a:p>
          <a:p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Tiina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Salmi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(LBNL)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Some References</a:t>
            </a:r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N.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Schwerg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et al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.,,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IEEE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Trans. On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Magn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., Vol.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44,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N.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6,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June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2008</a:t>
            </a:r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N.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Schwerg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et al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.,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IEEE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Trans. On Appl.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Supercond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, Vol.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19,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No.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3,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June 2009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2"/>
          <a:stretch/>
        </p:blipFill>
        <p:spPr bwMode="auto">
          <a:xfrm>
            <a:off x="381000" y="1236358"/>
            <a:ext cx="2182897" cy="4558996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179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ROXIE  - Description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33362" y="1143000"/>
            <a:ext cx="57864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Schwerg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al., “Quench simulation in an integrated design environment for superconducting magnets”. </a:t>
            </a:r>
          </a:p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IEEE Trans. on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Magn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.,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44, June 2008.</a:t>
            </a:r>
          </a:p>
          <a:p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sz="16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2"/>
          <a:stretch/>
        </p:blipFill>
        <p:spPr bwMode="auto">
          <a:xfrm>
            <a:off x="5486460" y="990599"/>
            <a:ext cx="2514540" cy="525163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" name="Picture 9" descr="quenchTim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73" y="2101410"/>
            <a:ext cx="3664699" cy="1897021"/>
          </a:xfrm>
          <a:prstGeom prst="rect">
            <a:avLst/>
          </a:prstGeom>
        </p:spPr>
      </p:pic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186273" y="4187901"/>
            <a:ext cx="3572533" cy="2098229"/>
            <a:chOff x="1839640" y="1433736"/>
            <a:chExt cx="6375400" cy="3744416"/>
          </a:xfrm>
        </p:grpSpPr>
        <p:pic>
          <p:nvPicPr>
            <p:cNvPr id="12" name="Picture 11" descr="quenchNetwork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9640" y="1901552"/>
              <a:ext cx="6375400" cy="3276600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 bwMode="auto">
            <a:xfrm flipV="1">
              <a:off x="2242777" y="1725787"/>
              <a:ext cx="0" cy="72008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4" name="Straight Connector 13"/>
            <p:cNvCxnSpPr/>
            <p:nvPr/>
          </p:nvCxnSpPr>
          <p:spPr bwMode="auto">
            <a:xfrm flipH="1">
              <a:off x="2242596" y="1724146"/>
              <a:ext cx="2262689" cy="4019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5" name="Straight Connector 14"/>
            <p:cNvCxnSpPr/>
            <p:nvPr/>
          </p:nvCxnSpPr>
          <p:spPr bwMode="auto">
            <a:xfrm flipV="1">
              <a:off x="4501127" y="1733504"/>
              <a:ext cx="0" cy="72008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16" name="Rectangle 15"/>
            <p:cNvSpPr/>
            <p:nvPr/>
          </p:nvSpPr>
          <p:spPr bwMode="auto">
            <a:xfrm>
              <a:off x="2991768" y="1641722"/>
              <a:ext cx="482320" cy="182217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063776" y="1433736"/>
              <a:ext cx="335571" cy="2393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/>
                <a:t>R</a:t>
              </a:r>
              <a:r>
                <a:rPr lang="en-US" sz="800" baseline="-25000" dirty="0"/>
                <a:t>//</a:t>
              </a:r>
            </a:p>
          </p:txBody>
        </p:sp>
        <p:cxnSp>
          <p:nvCxnSpPr>
            <p:cNvPr id="18" name="Straight Connector 17"/>
            <p:cNvCxnSpPr/>
            <p:nvPr/>
          </p:nvCxnSpPr>
          <p:spPr bwMode="auto">
            <a:xfrm flipV="1">
              <a:off x="4863976" y="1755424"/>
              <a:ext cx="0" cy="72008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9" name="Straight Connector 18"/>
            <p:cNvCxnSpPr/>
            <p:nvPr/>
          </p:nvCxnSpPr>
          <p:spPr bwMode="auto">
            <a:xfrm flipH="1">
              <a:off x="4863796" y="1757802"/>
              <a:ext cx="144034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0" name="Straight Connector 19"/>
            <p:cNvCxnSpPr/>
            <p:nvPr/>
          </p:nvCxnSpPr>
          <p:spPr bwMode="auto">
            <a:xfrm flipV="1">
              <a:off x="6298433" y="1751084"/>
              <a:ext cx="0" cy="72008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21" name="Rectangle 20"/>
            <p:cNvSpPr/>
            <p:nvPr/>
          </p:nvSpPr>
          <p:spPr bwMode="auto">
            <a:xfrm>
              <a:off x="5368032" y="1671359"/>
              <a:ext cx="482320" cy="182217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356693" y="1468257"/>
              <a:ext cx="431751" cy="2393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/>
                <a:t>R</a:t>
              </a:r>
              <a:r>
                <a:rPr lang="en-US" sz="800" baseline="-25000" dirty="0"/>
                <a:t>//</a:t>
              </a:r>
              <a:r>
                <a:rPr lang="en-US" sz="800" baseline="-25000" dirty="0" err="1"/>
                <a:t>ext</a:t>
              </a:r>
              <a:endParaRPr lang="en-US" sz="800" baseline="-25000" dirty="0"/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5368032" y="2369840"/>
              <a:ext cx="482320" cy="182217"/>
            </a:xfrm>
            <a:prstGeom prst="rect">
              <a:avLst/>
            </a:prstGeom>
            <a:solidFill>
              <a:schemeClr val="tx1"/>
            </a:solidFill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438470" y="2511105"/>
              <a:ext cx="359078" cy="2393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i="1" dirty="0" err="1"/>
                <a:t>L</a:t>
              </a:r>
              <a:r>
                <a:rPr lang="en-US" sz="800" baseline="-25000" dirty="0" err="1"/>
                <a:t>ext</a:t>
              </a:r>
              <a:endParaRPr lang="en-US" sz="800" baseline="-25000" dirty="0"/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4832030" y="2423139"/>
              <a:ext cx="66105" cy="6610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6264275" y="2422942"/>
              <a:ext cx="66105" cy="66105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822960" fontAlgn="base">
                <a:spcBef>
                  <a:spcPct val="0"/>
                </a:spcBef>
                <a:spcAft>
                  <a:spcPct val="0"/>
                </a:spcAft>
              </a:pPr>
              <a:endParaRPr lang="en-US">
                <a:solidFill>
                  <a:srgbClr val="000000"/>
                </a:solidFill>
                <a:latin typeface="Arial" charset="0"/>
                <a:ea typeface="ヒラギノ角ゴ ProN W3" charset="0"/>
                <a:cs typeface="ヒラギノ角ゴ ProN W3" charset="0"/>
                <a:sym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571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ROXIE Description (II)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" y="1066800"/>
            <a:ext cx="8534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The heat equation is discretized by an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equivalent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thermal network model.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In the coil cross-section, each conductor corresponds to a node in the network</a:t>
            </a: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The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thermal model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considers: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cooling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to a cold surface,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the influence of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helium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heat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sources due to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ohmic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heating,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quench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heaters: no diffusion time computation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induced losses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(which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is a form of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quench-back)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It is a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2D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modeling, with the 3</a:t>
            </a:r>
            <a:r>
              <a:rPr lang="en-US" baseline="30000" dirty="0" smtClean="0">
                <a:solidFill>
                  <a:schemeClr val="tx2">
                    <a:lumMod val="75000"/>
                  </a:schemeClr>
                </a:solidFill>
              </a:rPr>
              <a:t>rd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dimension 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l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ongitudinal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subdivision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supplied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by the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user (not the details of coil-ends).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5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965" y="1442116"/>
            <a:ext cx="6011269" cy="644064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58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ROXIE </a:t>
            </a:r>
            <a:r>
              <a:rPr lang="en-US" dirty="0"/>
              <a:t>Material properties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0" y="1066800"/>
            <a:ext cx="9144000" cy="4515082"/>
          </a:xfrm>
          <a:prstGeom prst="rect">
            <a:avLst/>
          </a:prstGeom>
          <a:noFill/>
        </p:spPr>
        <p:txBody>
          <a:bodyPr wrap="square" lIns="82296" tIns="41148" rIns="82296" bIns="41148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G. 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Manfreda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Review of ROXIE's material properties database for quench simulation, EDMS 1178007, Nov 2011 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MATPRO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collection of cryogenic material properties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from </a:t>
            </a:r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Università </a:t>
            </a:r>
            <a:r>
              <a:rPr lang="it-IT" dirty="0">
                <a:solidFill>
                  <a:schemeClr val="tx2">
                    <a:lumMod val="75000"/>
                  </a:schemeClr>
                </a:solidFill>
              </a:rPr>
              <a:t>degli Studi di Milano and Istituto Nazionale di Fisica </a:t>
            </a:r>
            <a:r>
              <a:rPr lang="it-IT" dirty="0" smtClean="0">
                <a:solidFill>
                  <a:schemeClr val="tx2">
                    <a:lumMod val="75000"/>
                  </a:schemeClr>
                </a:solidFill>
              </a:rPr>
              <a:t>Nucleare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INFN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developed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with the work, among the others, of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Lucio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Rossi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and Massimo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Sorbi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. 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database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used by QLASA quench simulation code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NIST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: the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official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website of the National Institute of Standard and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Technology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contains a database of cryogenic material properties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;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CryoComp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collection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of properties for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materials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commonly present in superconducting magnets. 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version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5.1.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CryoComp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material properties are for example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used in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Qcode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from Lawrence Berkeley National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Laboratory.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07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Cobham</a:t>
            </a:r>
            <a:r>
              <a:rPr lang="en-US" dirty="0" smtClean="0"/>
              <a:t> Vector Field – Quench Analysis Program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00400" y="1066800"/>
            <a:ext cx="58674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Overview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The Quench Analysis Program is one of the Analysis programs of the Opera-3D Analysis Environment.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Incorporates the non linear solution of the transient problem using the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TEMPO-Transient  Thermal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Analysis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Can be coupled with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ELEKTRA/TR analysis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to model transient electromagnetic fields and external circuits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Validation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Wilson code, MICE spectrometer</a:t>
            </a: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Availability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$$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Cobham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Some users</a:t>
            </a:r>
          </a:p>
          <a:p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Heng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Pan (LBNL)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endParaRPr lang="en-US" b="1" u="sng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9" name="Picture 5" descr="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3095" y="2895600"/>
            <a:ext cx="2814399" cy="1268282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93095" y="2667000"/>
            <a:ext cx="2814399" cy="1676400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36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Vector Field Quench Analysis Program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0516" y="914400"/>
            <a:ext cx="8839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Material properties need to be more referenced</a:t>
            </a:r>
          </a:p>
          <a:p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Material properties used at LBNL: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Cryocomp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It has the advantages of a “commercial” specialized code: documentation, graphics, easy-accessibility…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99" y="3567112"/>
            <a:ext cx="4103083" cy="2300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998" y="3780041"/>
            <a:ext cx="3861788" cy="2468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056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FEM - ANSYS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762000"/>
            <a:ext cx="8534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Programming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FEM (thermal analysis) </a:t>
            </a: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urrent externally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guided (i.e. exponential decay, voltage constant</a:t>
            </a:r>
            <a:r>
              <a:rPr lang="en-US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smtClean="0">
                <a:solidFill>
                  <a:schemeClr val="tx2">
                    <a:lumMod val="75000"/>
                  </a:schemeClr>
                </a:solidFill>
              </a:rPr>
              <a:t>measurements…)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Calculates temperature and voltage distribution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Availability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$$ ANSYS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Some users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S.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Caspi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(LBNL), P.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Ferracin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(CERN), R. Yamada (FNAL)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Some References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Caspi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et al., and published in “Calculating Quench Propagation With ANSYS”, IEEE Trans. Appl.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Supercond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, Vol. 13, No. 2, June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2003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P.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Ferracin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et al., “Thermal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, Electrical and Mechanical Response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to a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Quench in Nb3Sn Superconducting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Coils”,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”, IEEE Trans. Appl.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Supercond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June 2004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Yamada et al. present a thermal – mechanical analysis in “2D/3D Quench Simulation Using ANSYS for Epoxy impregnated Nb3Sn High Field Magnets” in IEEE Trans. On Applied Superconductivity, Vol. 13, No. 2, June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2003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14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FEM </a:t>
            </a:r>
            <a:r>
              <a:rPr lang="en-US" dirty="0" smtClean="0"/>
              <a:t>CAST3M- </a:t>
            </a:r>
            <a:r>
              <a:rPr lang="en-US" dirty="0"/>
              <a:t>ID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75503" y="685800"/>
            <a:ext cx="5867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Overview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Finite element code developed and used at CEA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ompute eddy currents in coil casing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quenchback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Use FEM thermal analysis for heat diffusion &amp; quench propagation</a:t>
            </a: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Programming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FEM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Validation: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CMS, RD3b</a:t>
            </a: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Availability: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Free</a:t>
            </a: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Some users: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Philippe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Fazilleau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(CEA)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Some </a:t>
            </a: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References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-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P.Verpeaux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, T.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Charras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and A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Millard,“CASTEM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2000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une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approche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dirty="0" smtClean="0">
                <a:solidFill>
                  <a:schemeClr val="tx2">
                    <a:lumMod val="75000"/>
                  </a:schemeClr>
                </a:solidFill>
              </a:rPr>
              <a:t>moderne 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du calcul des structures,” in </a:t>
            </a:r>
            <a:r>
              <a:rPr lang="fr-FR" i="1" dirty="0">
                <a:solidFill>
                  <a:schemeClr val="tx2">
                    <a:lumMod val="75000"/>
                  </a:schemeClr>
                </a:solidFill>
              </a:rPr>
              <a:t>Calcul des structures et </a:t>
            </a:r>
            <a:r>
              <a:rPr lang="fr-FR" i="1" dirty="0" err="1" smtClean="0">
                <a:solidFill>
                  <a:schemeClr val="tx2">
                    <a:lumMod val="75000"/>
                  </a:schemeClr>
                </a:solidFill>
              </a:rPr>
              <a:t>intellig</a:t>
            </a:r>
            <a:r>
              <a:rPr lang="fr-FR" i="1" dirty="0" smtClean="0">
                <a:solidFill>
                  <a:schemeClr val="tx2">
                    <a:lumMod val="75000"/>
                  </a:schemeClr>
                </a:solidFill>
              </a:rPr>
              <a:t>. artificielle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fr-FR" dirty="0" err="1">
                <a:solidFill>
                  <a:schemeClr val="tx2">
                    <a:lumMod val="75000"/>
                  </a:schemeClr>
                </a:solidFill>
              </a:rPr>
              <a:t>Pluralis</a:t>
            </a:r>
            <a:r>
              <a:rPr lang="fr-FR" dirty="0">
                <a:solidFill>
                  <a:schemeClr val="tx2">
                    <a:lumMod val="75000"/>
                  </a:schemeClr>
                </a:solidFill>
              </a:rPr>
              <a:t>, 1988, </a:t>
            </a:r>
            <a:r>
              <a:rPr lang="fr-FR" sz="1600" dirty="0">
                <a:solidFill>
                  <a:schemeClr val="tx2">
                    <a:lumMod val="75000"/>
                  </a:schemeClr>
                </a:solidFill>
              </a:rPr>
              <a:t>pp. 261–271.</a:t>
            </a:r>
            <a:endParaRPr lang="en-US" sz="1600" b="1" u="sng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-P.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Fazilleau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et al. “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The R3B-GLAD Quench Protection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System”,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IEEE Trans. On Applied Superconductivity, Vol.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20,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No.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3,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June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2010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 err="1" smtClean="0"/>
              <a:t>November</a:t>
            </a:r>
            <a:r>
              <a:rPr lang="it-IT" dirty="0" smtClean="0"/>
              <a:t> 14th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1" y="1420106"/>
            <a:ext cx="2978149" cy="4468495"/>
            <a:chOff x="3366771" y="1194752"/>
            <a:chExt cx="2978149" cy="4468495"/>
          </a:xfrm>
        </p:grpSpPr>
        <p:pic>
          <p:nvPicPr>
            <p:cNvPr id="10" name="Picture 9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7230" y="1194752"/>
              <a:ext cx="567690" cy="44684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780" y="3757612"/>
              <a:ext cx="1779905" cy="9467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3366771" y="4653597"/>
              <a:ext cx="22098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fr-FR" sz="1200" kern="1200" dirty="0">
                  <a:solidFill>
                    <a:schemeClr val="tx2">
                      <a:lumMod val="75000"/>
                    </a:schemeClr>
                  </a:solidFill>
                  <a:effectLst/>
                  <a:latin typeface="Calibri"/>
                  <a:ea typeface="Times New Roman"/>
                  <a:cs typeface="Times New Roman"/>
                </a:rPr>
                <a:t>Simulation de propagation dans une bobine d’YBCO </a:t>
              </a:r>
              <a:endParaRPr lang="en-US" sz="1200" dirty="0">
                <a:solidFill>
                  <a:schemeClr val="tx2">
                    <a:lumMod val="75000"/>
                  </a:schemeClr>
                </a:solidFill>
                <a:effectLst/>
                <a:latin typeface="Times New Roman"/>
                <a:ea typeface="Times New Roman"/>
              </a:endParaRPr>
            </a:p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fr-FR" sz="1200" kern="1200" dirty="0">
                  <a:solidFill>
                    <a:schemeClr val="tx2">
                      <a:lumMod val="75000"/>
                    </a:schemeClr>
                  </a:solidFill>
                  <a:effectLst/>
                  <a:latin typeface="Calibri"/>
                  <a:ea typeface="Times New Roman"/>
                  <a:cs typeface="Times New Roman"/>
                </a:rPr>
                <a:t>(champ de température)</a:t>
              </a:r>
              <a:endParaRPr lang="en-US" sz="1200" dirty="0">
                <a:solidFill>
                  <a:schemeClr val="tx2">
                    <a:lumMod val="75000"/>
                  </a:schemeClr>
                </a:solidFill>
                <a:effectLst/>
                <a:latin typeface="Times New Roman"/>
                <a:ea typeface="Times New Roman"/>
              </a:endParaRPr>
            </a:p>
          </p:txBody>
        </p:sp>
        <p:pic>
          <p:nvPicPr>
            <p:cNvPr id="13" name="Picture 12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780" y="1738947"/>
              <a:ext cx="1772285" cy="9671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3"/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73780" y="2748597"/>
              <a:ext cx="1772285" cy="9480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Rectangle 14"/>
          <p:cNvSpPr/>
          <p:nvPr/>
        </p:nvSpPr>
        <p:spPr>
          <a:xfrm>
            <a:off x="57150" y="1386767"/>
            <a:ext cx="2957513" cy="4613983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667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summary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360944"/>
            <a:ext cx="89154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A NON EXHAUSTIVE list of codes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Many labs. have their own developed code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Need to pick the right code fitting the user’s goals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Adiabatic code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 very fast results (for parametric study)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FEM code 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sym typeface="Wingdings" panose="05000000000000000000" pitchFamily="2" charset="2"/>
              </a:rPr>
              <a:t> time consuming (detailed 3D analysis)</a:t>
            </a: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Most of the codes are free and accessible but some might lack of documentation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Need the validation with experimental data for HTS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WAMHTS-2 - Quench Protection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47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001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This presentation mostly comes from the description done by Helene Felice in WAMSDO-2013.</a:t>
            </a:r>
          </a:p>
          <a:p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It’s a review of some codes. For each code it will described:</a:t>
            </a:r>
          </a:p>
          <a:p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Code “ID”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Overview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Programming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Validation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Distribution / Availability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Some users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Some references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Brief description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532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 exhaustive list of codes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219200"/>
            <a:ext cx="8001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We can distinguish 2 kinds of codes:</a:t>
            </a:r>
          </a:p>
          <a:p>
            <a:endParaRPr lang="en-US" sz="2400" b="1" u="sng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u="sng" dirty="0" smtClean="0">
                <a:solidFill>
                  <a:schemeClr val="tx2">
                    <a:lumMod val="75000"/>
                  </a:schemeClr>
                </a:solidFill>
              </a:rPr>
              <a:t>Highly specialized “quench protection” </a:t>
            </a:r>
            <a:r>
              <a:rPr lang="en-US" sz="2400" b="1" u="sng" dirty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en-US" sz="2400" b="1" u="sng" dirty="0" smtClean="0">
                <a:solidFill>
                  <a:schemeClr val="tx2">
                    <a:lumMod val="75000"/>
                  </a:schemeClr>
                </a:solidFill>
              </a:rPr>
              <a:t>odes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QuenchPro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(FNAL)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QLASA (INFN-LASA)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ROXIE (CERN)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Cobham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Vector Field Quench Analysis program (VF)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u="sng" dirty="0" smtClean="0">
                <a:solidFill>
                  <a:schemeClr val="tx2">
                    <a:lumMod val="75000"/>
                  </a:schemeClr>
                </a:solidFill>
              </a:rPr>
              <a:t>More general codes applied to quench protection: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FEM codes: ANSYS, CAST3M</a:t>
            </a:r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426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QuenchPro</a:t>
            </a:r>
            <a:r>
              <a:rPr lang="en-US" dirty="0" smtClean="0"/>
              <a:t> ID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48" t="10806" r="36439" b="6511"/>
          <a:stretch/>
        </p:blipFill>
        <p:spPr bwMode="auto">
          <a:xfrm>
            <a:off x="152400" y="2133600"/>
            <a:ext cx="2743200" cy="2634864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124200" y="838200"/>
            <a:ext cx="60960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Overview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Adiabatic model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Calculation of the hot spot temperature and current decay</a:t>
            </a:r>
          </a:p>
          <a:p>
            <a:endParaRPr lang="en-US" sz="10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Programming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Mathcad 7 spreadsheet developed by Pierre Bauer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Validation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LARP magnets and comparison with other codes (QLASA)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Availability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Available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upon request to the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owner (Pierre Bauer or Giorgio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Ambrosio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Some users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Giorgio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Ambrosio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(FNAL), Helene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Felice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(LBL)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Some References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P. Bauer et al., FNAL TD-00-027,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FNAL TD note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TD-01-003 and 4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Lidia Rossi, FNAL TD-12-11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04800" y="4883727"/>
            <a:ext cx="1752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QuenchPro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developed at FNAL by P. Bauer</a:t>
            </a:r>
          </a:p>
        </p:txBody>
      </p:sp>
    </p:spTree>
    <p:extLst>
      <p:ext uri="{BB962C8B-B14F-4D97-AF65-F5344CB8AC3E}">
        <p14:creationId xmlns:p14="http://schemas.microsoft.com/office/powerpoint/2010/main" val="346093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QuenchPro</a:t>
            </a:r>
            <a:r>
              <a:rPr lang="en-US" dirty="0" smtClean="0"/>
              <a:t> - Principle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25" t="20739" r="39959" b="14925"/>
          <a:stretch/>
        </p:blipFill>
        <p:spPr bwMode="auto">
          <a:xfrm>
            <a:off x="76200" y="1251056"/>
            <a:ext cx="3429000" cy="4608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5915024"/>
            <a:ext cx="411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Flowchart from Lidia Rossi thesis – TD-12-11</a:t>
            </a:r>
            <a:endParaRPr lang="en-US" sz="16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505200" y="990600"/>
            <a:ext cx="56388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Part 1: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Input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Definition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of the magnet in a series of 16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sub-coils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Magnet Operational Parameters: field, bath temperature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Preliminary calculations of the material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properties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Definition of the protection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system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Value of the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dump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PH: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coverage, delay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…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Detection time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Normal zone propagation Routine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– for each time step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Calculation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of the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resistance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Current decay: exponential, with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</a:t>
            </a:r>
            <a:r>
              <a:rPr lang="en-US" baseline="-25000" dirty="0" err="1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sym typeface="Symbol"/>
              </a:rPr>
              <a:t> update each temporal step </a:t>
            </a:r>
            <a:r>
              <a:rPr lang="en-US" dirty="0" err="1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en-US" baseline="-25000" dirty="0" err="1">
                <a:solidFill>
                  <a:schemeClr val="tx2">
                    <a:lumMod val="75000"/>
                  </a:schemeClr>
                </a:solidFill>
              </a:rPr>
              <a:t>i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Temperature: computed based on the MIITs accumulation at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t</a:t>
            </a:r>
            <a:r>
              <a:rPr lang="en-US" baseline="-25000" dirty="0" err="1" smtClean="0">
                <a:solidFill>
                  <a:schemeClr val="tx2">
                    <a:lumMod val="75000"/>
                  </a:schemeClr>
                </a:solidFill>
              </a:rPr>
              <a:t>i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07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QuenchPro</a:t>
            </a:r>
            <a:r>
              <a:rPr lang="en-US" dirty="0"/>
              <a:t> </a:t>
            </a:r>
            <a:r>
              <a:rPr lang="en-US" dirty="0" smtClean="0"/>
              <a:t>– Principle(II)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2400" y="1143000"/>
            <a:ext cx="88392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Part </a:t>
            </a: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2:</a:t>
            </a:r>
            <a:endParaRPr lang="en-US" b="1" u="sng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Voltage computation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Definition of each turn coordinates to allow the calculation of the turn to turn inductance =&gt; inductance matrix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Calculation of the turn to turn voltage and turn to ground voltage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b="1" u="sng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b="1" u="sng" dirty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b="1" u="sng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Some Limitations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Absence of user manual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Various versions modified by various people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No quench-back effect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69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1524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QuenchPro</a:t>
            </a:r>
            <a:r>
              <a:rPr lang="en-US" dirty="0" smtClean="0"/>
              <a:t> improvement by Lidia Rossi </a:t>
            </a:r>
            <a:br>
              <a:rPr lang="en-US" dirty="0" smtClean="0"/>
            </a:br>
            <a:r>
              <a:rPr lang="en-US" dirty="0" smtClean="0"/>
              <a:t>(available upon request to G. </a:t>
            </a:r>
            <a:r>
              <a:rPr lang="en-US" dirty="0" err="1" smtClean="0"/>
              <a:t>Ambrosio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1219200"/>
            <a:ext cx="7543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Implementation of heating stations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Normal zone growth account for quench propagation from heating stations 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Implementation of the differential inductance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Initially constant in the original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QuenchPro</a:t>
            </a:r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“If” loop to introduce L(I)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339" r="823"/>
          <a:stretch/>
        </p:blipFill>
        <p:spPr>
          <a:xfrm>
            <a:off x="152400" y="1676400"/>
            <a:ext cx="5387925" cy="190126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595675" y="2333902"/>
            <a:ext cx="3731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Example of LARP Long Quad (LQ)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700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QLASA - ID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276600" y="914400"/>
            <a:ext cx="58674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Overview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Q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uench code developed at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LASA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Adiabatic assumption for hot spot temperature calculation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Initially intended for superconducting solenoids and inductively coupled elements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No quench-back effects</a:t>
            </a:r>
          </a:p>
          <a:p>
            <a:endParaRPr lang="en-US" sz="10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Programming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Fortran 77</a:t>
            </a: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 smtClean="0">
                <a:solidFill>
                  <a:schemeClr val="tx2">
                    <a:lumMod val="75000"/>
                  </a:schemeClr>
                </a:solidFill>
              </a:rPr>
              <a:t>Availability</a:t>
            </a:r>
          </a:p>
          <a:p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Available upon request to the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owner (INFN-LASA)</a:t>
            </a:r>
          </a:p>
          <a:p>
            <a:endParaRPr lang="en-US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Some users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Massimo Sorbi, Vittorio Marinozzi (INFN – LASA)</a:t>
            </a:r>
          </a:p>
          <a:p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b="1" u="sng" dirty="0">
                <a:solidFill>
                  <a:schemeClr val="tx2">
                    <a:lumMod val="75000"/>
                  </a:schemeClr>
                </a:solidFill>
              </a:rPr>
              <a:t>Some References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L. Rossi, M. Sorbi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i="1" dirty="0">
                <a:solidFill>
                  <a:schemeClr val="tx2">
                    <a:lumMod val="75000"/>
                  </a:schemeClr>
                </a:solidFill>
              </a:rPr>
              <a:t>QLASA</a:t>
            </a: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: a computer code for quench </a:t>
            </a:r>
            <a:r>
              <a:rPr lang="en-US" i="1" dirty="0" err="1" smtClean="0">
                <a:solidFill>
                  <a:schemeClr val="tx2">
                    <a:lumMod val="75000"/>
                  </a:schemeClr>
                </a:solidFill>
              </a:rPr>
              <a:t>si,ulation</a:t>
            </a: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 in adiabatic </a:t>
            </a:r>
            <a:r>
              <a:rPr lang="en-US" i="1" dirty="0" err="1" smtClean="0">
                <a:solidFill>
                  <a:schemeClr val="tx2">
                    <a:lumMod val="75000"/>
                  </a:schemeClr>
                </a:solidFill>
              </a:rPr>
              <a:t>multicoil</a:t>
            </a: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i="1" dirty="0" err="1" smtClean="0">
                <a:solidFill>
                  <a:schemeClr val="tx2">
                    <a:lumMod val="75000"/>
                  </a:schemeClr>
                </a:solidFill>
              </a:rPr>
              <a:t>supercond</a:t>
            </a: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n-US" i="1" dirty="0">
                <a:solidFill>
                  <a:schemeClr val="tx2">
                    <a:lumMod val="75000"/>
                  </a:schemeClr>
                </a:solidFill>
              </a:rPr>
              <a:t>w</a:t>
            </a:r>
            <a:r>
              <a:rPr lang="en-US" i="1" dirty="0" smtClean="0">
                <a:solidFill>
                  <a:schemeClr val="tx2">
                    <a:lumMod val="75000"/>
                  </a:schemeClr>
                </a:solidFill>
              </a:rPr>
              <a:t>inding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INFN/TC-04/13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38775" t="18054" r="33750" b="14667"/>
          <a:stretch/>
        </p:blipFill>
        <p:spPr bwMode="auto">
          <a:xfrm>
            <a:off x="379828" y="1447800"/>
            <a:ext cx="2489431" cy="3810000"/>
          </a:xfrm>
          <a:prstGeom prst="rect">
            <a:avLst/>
          </a:prstGeom>
          <a:noFill/>
          <a:ln w="2857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10474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34583" t="18054" r="33750" b="14667"/>
          <a:stretch>
            <a:fillRect/>
          </a:stretch>
        </p:blipFill>
        <p:spPr bwMode="auto">
          <a:xfrm>
            <a:off x="1295400" y="885669"/>
            <a:ext cx="4038600" cy="5362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QLASA - Principle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5915024"/>
            <a:ext cx="411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Flowchart from 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INFN/TC-04/13</a:t>
            </a:r>
            <a:endParaRPr lang="en-US" sz="16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86400" y="788075"/>
            <a:ext cx="2971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Reads the input data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Geometry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Time steps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Vtaps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location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Self an Mutual inductance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Cable components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…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314700" y="990600"/>
            <a:ext cx="2171700" cy="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1677962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Current computation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2020669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B computation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057400" y="1905000"/>
            <a:ext cx="533400" cy="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828800" y="2209800"/>
            <a:ext cx="533400" cy="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0" y="2706469"/>
            <a:ext cx="2971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Propagation velocity computation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Resistance and 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Temperature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2209800" y="2895600"/>
            <a:ext cx="533400" cy="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ight Brace 15"/>
          <p:cNvSpPr/>
          <p:nvPr/>
        </p:nvSpPr>
        <p:spPr>
          <a:xfrm>
            <a:off x="1485900" y="3352800"/>
            <a:ext cx="190500" cy="441067"/>
          </a:xfrm>
          <a:prstGeom prst="rightBrac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 Brace 16"/>
          <p:cNvSpPr/>
          <p:nvPr/>
        </p:nvSpPr>
        <p:spPr>
          <a:xfrm>
            <a:off x="2438400" y="3276600"/>
            <a:ext cx="45719" cy="365899"/>
          </a:xfrm>
          <a:prstGeom prst="leftBrac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stCxn id="17" idx="1"/>
          </p:cNvCxnSpPr>
          <p:nvPr/>
        </p:nvCxnSpPr>
        <p:spPr>
          <a:xfrm flipH="1">
            <a:off x="1676400" y="3459550"/>
            <a:ext cx="762000" cy="107484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Brace 19"/>
          <p:cNvSpPr/>
          <p:nvPr/>
        </p:nvSpPr>
        <p:spPr>
          <a:xfrm>
            <a:off x="3543300" y="4038600"/>
            <a:ext cx="190500" cy="441067"/>
          </a:xfrm>
          <a:prstGeom prst="rightBrace">
            <a:avLst/>
          </a:prstGeom>
          <a:ln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733800" y="4259133"/>
            <a:ext cx="2171700" cy="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905500" y="4078069"/>
            <a:ext cx="32385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Current decay</a:t>
            </a:r>
          </a:p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Voltage: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Driven Mode: Accounting for change of mode of the power supply (from current mode to voltage mode)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Persistent mode available</a:t>
            </a:r>
          </a:p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November 14th 2014</a:t>
            </a:r>
            <a:endParaRPr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WAMHTS-2 - Quench Protection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ABBE-8C37-4EA0-B4C8-2876D6EC6807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04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3992</TotalTime>
  <Words>1545</Words>
  <Application>Microsoft Office PowerPoint</Application>
  <PresentationFormat>Presentazione su schermo (4:3)</PresentationFormat>
  <Paragraphs>339</Paragraphs>
  <Slides>19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19</vt:i4>
      </vt:variant>
    </vt:vector>
  </HeadingPairs>
  <TitlesOfParts>
    <vt:vector size="20" baseType="lpstr">
      <vt:lpstr>Office Theme</vt:lpstr>
      <vt:lpstr>Quench &amp; protection:  modelling and review of toolings</vt:lpstr>
      <vt:lpstr>Introduction</vt:lpstr>
      <vt:lpstr>Non exhaustive list of codes</vt:lpstr>
      <vt:lpstr>QuenchPro ID</vt:lpstr>
      <vt:lpstr>QuenchPro - Principle</vt:lpstr>
      <vt:lpstr>QuenchPro – Principle(II)</vt:lpstr>
      <vt:lpstr>QuenchPro improvement by Lidia Rossi  (available upon request to G. Ambrosio) </vt:lpstr>
      <vt:lpstr>QLASA - ID</vt:lpstr>
      <vt:lpstr>QLASA - Principle</vt:lpstr>
      <vt:lpstr>Material properties library: MATPRO</vt:lpstr>
      <vt:lpstr>ROXIE Quench Module ID</vt:lpstr>
      <vt:lpstr>ROXIE  - Description</vt:lpstr>
      <vt:lpstr>ROXIE Description (II)</vt:lpstr>
      <vt:lpstr>ROXIE Material properties</vt:lpstr>
      <vt:lpstr>Cobham Vector Field – Quench Analysis Program</vt:lpstr>
      <vt:lpstr>Vector Field Quench Analysis Program </vt:lpstr>
      <vt:lpstr>FEM - ANSYS</vt:lpstr>
      <vt:lpstr>FEM CAST3M- ID</vt:lpstr>
      <vt:lpstr>In 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hfelice</dc:creator>
  <cp:lastModifiedBy>Massimo Sorbi</cp:lastModifiedBy>
  <cp:revision>102</cp:revision>
  <dcterms:created xsi:type="dcterms:W3CDTF">2010-03-31T20:55:33Z</dcterms:created>
  <dcterms:modified xsi:type="dcterms:W3CDTF">2014-11-13T13:53:06Z</dcterms:modified>
</cp:coreProperties>
</file>