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8"/>
  </p:notesMasterIdLst>
  <p:handoutMasterIdLst>
    <p:handoutMasterId r:id="rId29"/>
  </p:handoutMasterIdLst>
  <p:sldIdLst>
    <p:sldId id="256" r:id="rId2"/>
    <p:sldId id="618" r:id="rId3"/>
    <p:sldId id="620" r:id="rId4"/>
    <p:sldId id="643" r:id="rId5"/>
    <p:sldId id="642" r:id="rId6"/>
    <p:sldId id="645" r:id="rId7"/>
    <p:sldId id="515" r:id="rId8"/>
    <p:sldId id="634" r:id="rId9"/>
    <p:sldId id="635" r:id="rId10"/>
    <p:sldId id="636" r:id="rId11"/>
    <p:sldId id="556" r:id="rId12"/>
    <p:sldId id="597" r:id="rId13"/>
    <p:sldId id="613" r:id="rId14"/>
    <p:sldId id="626" r:id="rId15"/>
    <p:sldId id="623" r:id="rId16"/>
    <p:sldId id="608" r:id="rId17"/>
    <p:sldId id="611" r:id="rId18"/>
    <p:sldId id="614" r:id="rId19"/>
    <p:sldId id="615" r:id="rId20"/>
    <p:sldId id="533" r:id="rId21"/>
    <p:sldId id="647" r:id="rId22"/>
    <p:sldId id="648" r:id="rId23"/>
    <p:sldId id="649" r:id="rId24"/>
    <p:sldId id="639" r:id="rId25"/>
    <p:sldId id="640" r:id="rId26"/>
    <p:sldId id="633" r:id="rId27"/>
  </p:sldIdLst>
  <p:sldSz cx="9144000" cy="6858000" type="screen4x3"/>
  <p:notesSz cx="6807200" cy="99393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CCECFF"/>
    <a:srgbClr val="FF0000"/>
    <a:srgbClr val="FF6600"/>
    <a:srgbClr val="FFFF66"/>
    <a:srgbClr val="FFFFCC"/>
    <a:srgbClr val="E1F4FF"/>
    <a:srgbClr val="FFFF00"/>
    <a:srgbClr val="FF9933"/>
    <a:srgbClr val="D9F1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0A1B5D5-9B99-4C35-A422-299274C87663}" styleName="中間スタイル 1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44" autoAdjust="0"/>
    <p:restoredTop sz="96475" autoAdjust="0"/>
  </p:normalViewPr>
  <p:slideViewPr>
    <p:cSldViewPr>
      <p:cViewPr varScale="1">
        <p:scale>
          <a:sx n="88" d="100"/>
          <a:sy n="88" d="100"/>
        </p:scale>
        <p:origin x="-135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3354" y="-78"/>
      </p:cViewPr>
      <p:guideLst>
        <p:guide orient="horz" pos="3130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9.emf"/><Relationship Id="rId1" Type="http://schemas.openxmlformats.org/officeDocument/2006/relationships/image" Target="../media/image5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95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8" tIns="45698" rIns="91398" bIns="45698" numCol="1" anchor="t" anchorCtr="0" compatLnSpc="1">
            <a:prstTxWarp prst="textNoShape">
              <a:avLst/>
            </a:prstTxWarp>
          </a:bodyPr>
          <a:lstStyle>
            <a:lvl1pPr algn="l" defTabSz="913702">
              <a:defRPr sz="13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986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6039" y="0"/>
            <a:ext cx="29495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8" tIns="45698" rIns="91398" bIns="45698" numCol="1" anchor="t" anchorCtr="0" compatLnSpc="1">
            <a:prstTxWarp prst="textNoShape">
              <a:avLst/>
            </a:prstTxWarp>
          </a:bodyPr>
          <a:lstStyle>
            <a:lvl1pPr algn="r" defTabSz="913702">
              <a:defRPr sz="13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986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39276"/>
            <a:ext cx="29495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8" tIns="45698" rIns="91398" bIns="45698" numCol="1" anchor="b" anchorCtr="0" compatLnSpc="1">
            <a:prstTxWarp prst="textNoShape">
              <a:avLst/>
            </a:prstTxWarp>
          </a:bodyPr>
          <a:lstStyle>
            <a:lvl1pPr algn="l" defTabSz="913702">
              <a:defRPr sz="13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986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6039" y="9439276"/>
            <a:ext cx="29495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8" tIns="45698" rIns="91398" bIns="45698" numCol="1" anchor="b" anchorCtr="0" compatLnSpc="1">
            <a:prstTxWarp prst="textNoShape">
              <a:avLst/>
            </a:prstTxWarp>
          </a:bodyPr>
          <a:lstStyle>
            <a:lvl1pPr algn="r" defTabSz="913702">
              <a:defRPr sz="1300"/>
            </a:lvl1pPr>
          </a:lstStyle>
          <a:p>
            <a:pPr>
              <a:defRPr/>
            </a:pPr>
            <a:fld id="{083647DA-C408-4652-84F5-E7C0E198E04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650196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95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8" tIns="45698" rIns="91398" bIns="45698" numCol="1" anchor="t" anchorCtr="0" compatLnSpc="1">
            <a:prstTxWarp prst="textNoShape">
              <a:avLst/>
            </a:prstTxWarp>
          </a:bodyPr>
          <a:lstStyle>
            <a:lvl1pPr algn="l" defTabSz="913702">
              <a:defRPr sz="13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6039" y="0"/>
            <a:ext cx="29495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8" tIns="45698" rIns="91398" bIns="45698" numCol="1" anchor="t" anchorCtr="0" compatLnSpc="1">
            <a:prstTxWarp prst="textNoShape">
              <a:avLst/>
            </a:prstTxWarp>
          </a:bodyPr>
          <a:lstStyle>
            <a:lvl1pPr algn="r" defTabSz="913702">
              <a:defRPr sz="13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3925" y="746125"/>
            <a:ext cx="4964113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2626" y="4721226"/>
            <a:ext cx="5441950" cy="447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8" tIns="45698" rIns="91398" bIns="4569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39276"/>
            <a:ext cx="29495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8" tIns="45698" rIns="91398" bIns="45698" numCol="1" anchor="b" anchorCtr="0" compatLnSpc="1">
            <a:prstTxWarp prst="textNoShape">
              <a:avLst/>
            </a:prstTxWarp>
          </a:bodyPr>
          <a:lstStyle>
            <a:lvl1pPr algn="l" defTabSz="913702">
              <a:defRPr sz="13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6039" y="9439276"/>
            <a:ext cx="29495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8" tIns="45698" rIns="91398" bIns="45698" numCol="1" anchor="b" anchorCtr="0" compatLnSpc="1">
            <a:prstTxWarp prst="textNoShape">
              <a:avLst/>
            </a:prstTxWarp>
          </a:bodyPr>
          <a:lstStyle>
            <a:lvl1pPr algn="r" defTabSz="913702">
              <a:defRPr sz="1300"/>
            </a:lvl1pPr>
          </a:lstStyle>
          <a:p>
            <a:pPr>
              <a:defRPr/>
            </a:pPr>
            <a:fld id="{52519472-D042-4970-984A-9149F9B0A37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5091488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57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2734"/>
            <a:r>
              <a:rPr lang="en-US" altLang="ja-JP" dirty="0" smtClean="0">
                <a:effectLst/>
                <a:latin typeface="Arial"/>
              </a:rPr>
              <a:t>1</a:t>
            </a:r>
          </a:p>
        </p:txBody>
      </p:sp>
      <p:sp>
        <p:nvSpPr>
          <p:cNvPr id="71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57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ja-JP" smtClean="0">
              <a:ea typeface="ＭＳ Ｐ明朝" pitchFamily="18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ja-JP" dirty="0" smtClean="0">
                <a:effectLst/>
                <a:latin typeface="Arial"/>
              </a:rPr>
              <a:t>Proton beam, heavy particle wire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dirty="0" smtClean="0">
                <a:effectLst/>
                <a:latin typeface="Arial"/>
                <a:cs typeface="+mn-cs"/>
              </a:rPr>
              <a:t>A radius of an orbit:  A 400mm inclination angle:  60˚ magnetic pole gap:  Inspection laminating York of the 30mm cold pole interchange excitation</a:t>
            </a:r>
          </a:p>
          <a:p>
            <a:endParaRPr kumimoji="1" lang="ja-JP" altLang="en-US" sz="1200" b="0" i="0" u="none" strike="noStrike" kern="1200" baseline="0" dirty="0" smtClean="0">
              <a:solidFill>
                <a:schemeClr val="tx1"/>
              </a:solidFill>
              <a:latin typeface="Arial" charset="0"/>
              <a:ea typeface="ＭＳ Ｐ明朝" charset="-128"/>
              <a:cs typeface="+mn-cs"/>
            </a:endParaRPr>
          </a:p>
          <a:p>
            <a:r>
              <a:rPr lang="en-US" altLang="ja-JP" dirty="0" smtClean="0">
                <a:effectLst/>
                <a:latin typeface="Arial"/>
                <a:cs typeface="+mn-cs"/>
              </a:rPr>
              <a:t>A wire rod:  DI-BISCCO Type-HT(SS20)</a:t>
            </a:r>
          </a:p>
          <a:p>
            <a:r>
              <a:rPr lang="en-US" altLang="ja-JP" dirty="0" smtClean="0">
                <a:effectLst/>
                <a:latin typeface="Arial"/>
                <a:cs typeface="+mn-cs"/>
              </a:rPr>
              <a:t>0.46*0.36</a:t>
            </a:r>
          </a:p>
          <a:p>
            <a:r>
              <a:rPr lang="en-US" altLang="ja-JP" dirty="0" smtClean="0">
                <a:effectLst/>
                <a:latin typeface="Arial"/>
                <a:cs typeface="+mn-cs"/>
              </a:rPr>
              <a:t>12.5μm polyimide (half lap)</a:t>
            </a:r>
          </a:p>
          <a:p>
            <a:r>
              <a:rPr lang="en-US" altLang="ja-JP" dirty="0" smtClean="0">
                <a:effectLst/>
                <a:latin typeface="Arial"/>
                <a:cs typeface="+mn-cs"/>
              </a:rPr>
              <a:t>The coil reel number:  600*2 turn</a:t>
            </a:r>
          </a:p>
          <a:p>
            <a:r>
              <a:rPr lang="en-US" altLang="ja-JP" dirty="0" smtClean="0">
                <a:effectLst/>
                <a:latin typeface="Arial"/>
                <a:cs typeface="+mn-cs"/>
              </a:rPr>
              <a:t>Coil temperature:  20K</a:t>
            </a:r>
          </a:p>
          <a:p>
            <a:r>
              <a:rPr lang="en-US" altLang="ja-JP" dirty="0" smtClean="0">
                <a:effectLst/>
                <a:latin typeface="Arial"/>
                <a:cs typeface="+mn-cs"/>
              </a:rPr>
              <a:t>A critical electric current:</a:t>
            </a:r>
          </a:p>
          <a:p>
            <a:r>
              <a:rPr lang="en-US" altLang="ja-JP" dirty="0" smtClean="0">
                <a:effectLst/>
                <a:latin typeface="Arial"/>
                <a:cs typeface="+mn-cs"/>
              </a:rPr>
              <a:t>A wire rod:  160 ~ 178A</a:t>
            </a:r>
          </a:p>
          <a:p>
            <a:r>
              <a:rPr lang="en-US" altLang="ja-JP" dirty="0" smtClean="0">
                <a:effectLst/>
                <a:latin typeface="Arial"/>
                <a:cs typeface="+mn-cs"/>
              </a:rPr>
              <a:t>D.  P.:  60 ~ 70A</a:t>
            </a:r>
          </a:p>
          <a:p>
            <a:r>
              <a:rPr lang="en-US" altLang="ja-JP" dirty="0" smtClean="0">
                <a:effectLst/>
                <a:latin typeface="Arial"/>
                <a:cs typeface="+mn-cs"/>
              </a:rPr>
              <a:t>A coil:  </a:t>
            </a:r>
            <a:r>
              <a:rPr lang="en-US" altLang="ja-JP" dirty="0" smtClean="0">
                <a:effectLst/>
                <a:latin typeface="Arial"/>
              </a:rPr>
              <a:t>47A, 51A</a:t>
            </a:r>
            <a:endParaRPr lang="en-US" altLang="ja-JP" dirty="0">
              <a:effectLst/>
              <a:latin typeface="Arial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>
                <a:effectLst/>
                <a:latin typeface="Arial"/>
              </a:rPr>
              <a:t>18</a:t>
            </a:r>
            <a:endParaRPr lang="en-US" altLang="ja-JP" dirty="0"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5102112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ja-JP" dirty="0" smtClean="0">
                <a:effectLst/>
                <a:latin typeface="Arial"/>
              </a:rPr>
              <a:t>Φ300-5Tφ100 X L100, magnetic field less than +-2%, skew less than +-1 degrees</a:t>
            </a:r>
          </a:p>
          <a:p>
            <a:r>
              <a:rPr lang="en-US" altLang="ja-JP" dirty="0" smtClean="0">
                <a:effectLst/>
                <a:latin typeface="Arial"/>
              </a:rPr>
              <a:t>Φ100-10T 30mm corner *30L, magnetic field less than +-1%</a:t>
            </a:r>
          </a:p>
          <a:p>
            <a:r>
              <a:rPr lang="en-US" altLang="ja-JP" dirty="0" smtClean="0">
                <a:effectLst/>
                <a:latin typeface="Arial"/>
              </a:rPr>
              <a:t>Φ150-5.7Tφ75 *60L, magnetic field less than +-3%, skew less than +-2 degrees</a:t>
            </a:r>
            <a:endParaRPr lang="en-US" altLang="ja-JP" dirty="0">
              <a:effectLst/>
              <a:latin typeface="Arial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>
                <a:effectLst/>
                <a:latin typeface="Arial"/>
              </a:rPr>
              <a:t>22</a:t>
            </a:r>
            <a:endParaRPr lang="en-US" altLang="ja-JP" dirty="0"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642544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>
                <a:effectLst/>
                <a:latin typeface="Arial"/>
              </a:rPr>
              <a:t>26</a:t>
            </a:r>
            <a:endParaRPr lang="en-US" altLang="ja-JP" dirty="0"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8218074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>
                <a:effectLst/>
                <a:latin typeface="Arial"/>
              </a:rPr>
              <a:t>27</a:t>
            </a:r>
            <a:endParaRPr lang="en-US" altLang="ja-JP" dirty="0"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2196304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>
                <a:effectLst/>
                <a:latin typeface="Arial"/>
              </a:rPr>
              <a:t>28</a:t>
            </a:r>
            <a:endParaRPr lang="en-US" altLang="ja-JP" dirty="0"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0736900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>
                <a:effectLst/>
                <a:latin typeface="Arial"/>
              </a:rPr>
              <a:t>29</a:t>
            </a:r>
            <a:endParaRPr lang="en-US" altLang="ja-JP" dirty="0"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3808205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>
                <a:effectLst/>
                <a:latin typeface="Arial"/>
              </a:rPr>
              <a:t>32</a:t>
            </a:r>
            <a:endParaRPr lang="en-US" altLang="ja-JP" dirty="0"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8445699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>
                <a:effectLst/>
                <a:latin typeface="Arial"/>
              </a:rPr>
              <a:t>33</a:t>
            </a:r>
            <a:endParaRPr lang="en-US" altLang="ja-JP" dirty="0"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2053547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>
                <a:effectLst/>
                <a:latin typeface="Arial"/>
              </a:rPr>
              <a:t>35</a:t>
            </a:r>
            <a:endParaRPr lang="en-US" altLang="ja-JP" dirty="0"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1136842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>
                <a:effectLst/>
                <a:latin typeface="Arial"/>
              </a:rPr>
              <a:t>25</a:t>
            </a:r>
            <a:endParaRPr lang="en-US" altLang="ja-JP" dirty="0"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269901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>
                <a:effectLst/>
                <a:latin typeface="Arial"/>
              </a:rPr>
              <a:t>4</a:t>
            </a:r>
            <a:endParaRPr lang="en-US" altLang="ja-JP" dirty="0"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3312982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20mw</a:t>
            </a:r>
            <a:r>
              <a:rPr kumimoji="1" lang="ja-JP" altLang="en-US" dirty="0" smtClean="0"/>
              <a:t>機と同じ構成とした。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本来はロータ中心側からの冷却との話だが、試験をより厳しくするために上下伝導冷却</a:t>
            </a:r>
            <a:endParaRPr kumimoji="1" lang="en-US" altLang="ja-JP" dirty="0" smtClean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1A3149-D5BA-40DC-9A7F-DFC5FCEBD995}" type="slidenum">
              <a:rPr kumimoji="1" lang="ja-JP" altLang="en-US" smtClean="0"/>
              <a:t>21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18291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1A3149-D5BA-40DC-9A7F-DFC5FCEBD995}" type="slidenum">
              <a:rPr kumimoji="1" lang="ja-JP" altLang="en-US" smtClean="0"/>
              <a:t>22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711117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>
                <a:effectLst/>
                <a:latin typeface="Arial"/>
              </a:rPr>
              <a:t>37</a:t>
            </a:r>
            <a:endParaRPr lang="en-US" altLang="ja-JP" dirty="0"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9465624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>
                <a:effectLst/>
                <a:latin typeface="Arial"/>
              </a:rPr>
              <a:t>38</a:t>
            </a:r>
            <a:endParaRPr lang="en-US" altLang="ja-JP" dirty="0"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4070749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>
                <a:effectLst/>
                <a:latin typeface="Arial"/>
              </a:rPr>
              <a:t>39</a:t>
            </a:r>
            <a:endParaRPr lang="en-US" altLang="ja-JP" dirty="0"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160952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 txBox="1">
            <a:spLocks noGrp="1" noChangeArrowheads="1"/>
          </p:cNvSpPr>
          <p:nvPr/>
        </p:nvSpPr>
        <p:spPr bwMode="auto">
          <a:xfrm>
            <a:off x="3854450" y="9440863"/>
            <a:ext cx="2951163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7" tIns="45718" rIns="91437" bIns="45718" anchor="b"/>
          <a:lstStyle>
            <a:lvl1pPr defTabSz="922338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22338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22338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22338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22338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algn="ctr" defTabSz="92233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algn="ctr" defTabSz="92233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algn="ctr" defTabSz="92233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algn="ctr" defTabSz="92233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r" eaLnBrk="1" hangingPunct="1"/>
            <a:r>
              <a:rPr lang="en-US" altLang="ja-JP" sz="1200" dirty="0" smtClean="0">
                <a:effectLst/>
                <a:latin typeface="Arial"/>
              </a:rPr>
              <a:t>7</a:t>
            </a:r>
            <a:endParaRPr lang="en-US" altLang="ja-JP" sz="1200" dirty="0">
              <a:effectLst/>
              <a:latin typeface="Arial"/>
            </a:endParaRPr>
          </a:p>
        </p:txBody>
      </p:sp>
      <p:sp>
        <p:nvSpPr>
          <p:cNvPr id="56323" name="Rectangle 7"/>
          <p:cNvSpPr txBox="1">
            <a:spLocks noGrp="1" noChangeArrowheads="1"/>
          </p:cNvSpPr>
          <p:nvPr/>
        </p:nvSpPr>
        <p:spPr bwMode="auto">
          <a:xfrm>
            <a:off x="3852863" y="9440863"/>
            <a:ext cx="2952750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6672" tIns="43335" rIns="86672" bIns="43335" anchor="b"/>
          <a:lstStyle>
            <a:lvl1pPr defTabSz="8810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8810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8810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8810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8810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algn="ctr" defTabSz="8810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algn="ctr" defTabSz="8810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algn="ctr" defTabSz="8810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algn="ctr" defTabSz="8810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r"/>
            <a:r>
              <a:rPr lang="en-US" altLang="ja-JP" sz="1200" dirty="0" smtClean="0">
                <a:effectLst/>
                <a:latin typeface="Arial"/>
              </a:rPr>
              <a:t>7</a:t>
            </a:r>
            <a:endParaRPr lang="en-US" altLang="ja-JP" sz="1200" dirty="0">
              <a:effectLst/>
              <a:latin typeface="Arial"/>
            </a:endParaRPr>
          </a:p>
        </p:txBody>
      </p:sp>
      <p:sp>
        <p:nvSpPr>
          <p:cNvPr id="5632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2338" y="747713"/>
            <a:ext cx="4967287" cy="3724275"/>
          </a:xfrm>
          <a:ln/>
        </p:spPr>
      </p:sp>
      <p:sp>
        <p:nvSpPr>
          <p:cNvPr id="5632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4721225"/>
            <a:ext cx="5438775" cy="44704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6672" tIns="43335" rIns="86672" bIns="43335"/>
          <a:lstStyle/>
          <a:p>
            <a:pPr eaLnBrk="1" hangingPunct="1"/>
            <a:endParaRPr lang="en-US" altLang="ja-JP" sz="1000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>
                <a:effectLst/>
                <a:latin typeface="Arial"/>
              </a:rPr>
              <a:t>9</a:t>
            </a:r>
            <a:endParaRPr lang="en-US" altLang="ja-JP" dirty="0"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903657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>
                <a:effectLst/>
                <a:latin typeface="Arial"/>
              </a:rPr>
              <a:t>10</a:t>
            </a:r>
            <a:endParaRPr lang="en-US" altLang="ja-JP" dirty="0"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817220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08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2734"/>
            <a:r>
              <a:rPr lang="en-US" altLang="ja-JP" dirty="0" smtClean="0">
                <a:effectLst/>
                <a:latin typeface="Arial"/>
              </a:rPr>
              <a:t>14</a:t>
            </a:r>
          </a:p>
        </p:txBody>
      </p:sp>
      <p:sp>
        <p:nvSpPr>
          <p:cNvPr id="72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4538"/>
            <a:ext cx="4968875" cy="3727450"/>
          </a:xfrm>
          <a:ln/>
        </p:spPr>
      </p:sp>
      <p:sp>
        <p:nvSpPr>
          <p:cNvPr id="720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21226"/>
            <a:ext cx="5445125" cy="4473575"/>
          </a:xfrm>
          <a:noFill/>
          <a:ln/>
        </p:spPr>
        <p:txBody>
          <a:bodyPr/>
          <a:lstStyle/>
          <a:p>
            <a:pPr eaLnBrk="1" hangingPunct="1"/>
            <a:endParaRPr lang="ja-JP" altLang="ja-JP" smtClean="0">
              <a:ea typeface="ＭＳ Ｐ明朝" pitchFamily="18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>
                <a:effectLst/>
                <a:latin typeface="Arial"/>
              </a:rPr>
              <a:t>15</a:t>
            </a:r>
            <a:endParaRPr lang="en-US" altLang="ja-JP" dirty="0"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46940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13316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altLang="ja-JP" dirty="0" smtClean="0">
                <a:solidFill>
                  <a:srgbClr val="000000"/>
                </a:solidFill>
                <a:effectLst/>
                <a:latin typeface="Arial"/>
              </a:rPr>
              <a:t>16</a:t>
            </a:r>
          </a:p>
        </p:txBody>
      </p:sp>
      <p:sp>
        <p:nvSpPr>
          <p:cNvPr id="13317" name="ヘッダー プレースホルダ 4"/>
          <p:cNvSpPr>
            <a:spLocks noGrp="1"/>
          </p:cNvSpPr>
          <p:nvPr>
            <p:ph type="hdr" sz="quarter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altLang="ja-JP" dirty="0" smtClean="0">
                <a:solidFill>
                  <a:srgbClr val="000000"/>
                </a:solidFill>
                <a:effectLst/>
                <a:latin typeface="Arial"/>
              </a:rPr>
              <a:t>CONFIDENTIAL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>
                <a:effectLst/>
                <a:latin typeface="Arial"/>
              </a:rPr>
              <a:t>17</a:t>
            </a:r>
            <a:endParaRPr lang="en-US" altLang="ja-JP" dirty="0"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426706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po4-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13" y="430213"/>
            <a:ext cx="9090025" cy="642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 descr="r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62625" y="258763"/>
            <a:ext cx="31035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10"/>
          <p:cNvSpPr>
            <a:spLocks noChangeArrowheads="1"/>
          </p:cNvSpPr>
          <p:nvPr/>
        </p:nvSpPr>
        <p:spPr bwMode="auto">
          <a:xfrm flipV="1">
            <a:off x="215900" y="158750"/>
            <a:ext cx="8637588" cy="36513"/>
          </a:xfrm>
          <a:prstGeom prst="rect">
            <a:avLst/>
          </a:prstGeom>
          <a:solidFill>
            <a:srgbClr val="96969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 flipV="1">
            <a:off x="223838" y="120650"/>
            <a:ext cx="8637587" cy="17463"/>
          </a:xfrm>
          <a:prstGeom prst="rect">
            <a:avLst/>
          </a:prstGeom>
          <a:solidFill>
            <a:srgbClr val="96969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195897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71475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9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67544" y="5661248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257C7CA-BBCB-4075-80D0-5FDF5B1356E5}" type="datetime1">
              <a:rPr lang="ja-JP" altLang="en-US" smtClean="0"/>
              <a:t>2014/11/13</a:t>
            </a:fld>
            <a:endParaRPr lang="en-US" altLang="ja-JP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1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E2E825-EE0F-4759-B2B4-827AA51AE76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pic>
        <p:nvPicPr>
          <p:cNvPr id="12" name="Picture 85"/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524625"/>
            <a:ext cx="2232025" cy="206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323850" y="0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BA723E5-BE74-48B0-9916-E0E50E567D2E}" type="datetime1">
              <a:rPr lang="ja-JP" altLang="en-US" smtClean="0"/>
              <a:t>2014/11/13</a:t>
            </a:fld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1DED61-BA42-4515-8743-E29C348A45F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179388" y="188913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7D77468-2D7F-46FA-A6B6-7F4B478AA1D8}" type="datetime1">
              <a:rPr lang="ja-JP" altLang="en-US" smtClean="0"/>
              <a:t>2014/11/13</a:t>
            </a:fld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940D79-E741-4BEE-B96B-3D76AA77AA0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表プレースホルダ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ja-JP" altLang="en-US" noProof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179388" y="188913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04D7B57-D4BE-4234-A17E-981B9629C1C6}" type="datetime1">
              <a:rPr lang="ja-JP" altLang="en-US" smtClean="0"/>
              <a:t>2014/11/13</a:t>
            </a:fld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BD74D9-82E5-4D04-94E6-3F32123881C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タイトル、コンテンツ、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日付プレースホルダ 5"/>
          <p:cNvSpPr>
            <a:spLocks noGrp="1"/>
          </p:cNvSpPr>
          <p:nvPr>
            <p:ph type="dt" sz="half" idx="10"/>
          </p:nvPr>
        </p:nvSpPr>
        <p:spPr>
          <a:xfrm>
            <a:off x="250825" y="188913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B125621-75D1-4DD8-81CC-C7F253677F21}" type="datetime1">
              <a:rPr lang="ja-JP" altLang="en-US" smtClean="0"/>
              <a:t>2014/11/13</a:t>
            </a:fld>
            <a:endParaRPr lang="en-US" altLang="ja-JP"/>
          </a:p>
        </p:txBody>
      </p:sp>
      <p:sp>
        <p:nvSpPr>
          <p:cNvPr id="7" name="フッター プレースホルダ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スライド番号プレースホルダ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20414D-A41E-4A28-A759-5CCDEF89F76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タイトル、テキスト、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179388" y="0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BA741B6-8D8B-476A-86E0-814722C51714}" type="datetime1">
              <a:rPr lang="ja-JP" altLang="en-US" smtClean="0"/>
              <a:t>2014/11/13</a:t>
            </a:fld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A1DBBA-178A-4DA5-AAB7-BD1445255FD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タイトルと 4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>
          <a:xfrm>
            <a:off x="179388" y="0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25FBB32-7B99-444A-8D80-F861A5E4ED02}" type="datetime1">
              <a:rPr lang="ja-JP" altLang="en-US" smtClean="0"/>
              <a:t>2014/11/13</a:t>
            </a:fld>
            <a:endParaRPr lang="en-US" altLang="ja-JP" dirty="0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5466F3-5425-40DF-AD4D-66E0AA28C4B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>
          <a:xfrm>
            <a:off x="250825" y="188913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B94E2B0-52F0-4BAC-85A5-39F9887AC8B5}" type="datetime1">
              <a:rPr lang="ja-JP" altLang="en-US" smtClean="0"/>
              <a:t>2014/11/13</a:t>
            </a:fld>
            <a:endParaRPr lang="en-US" altLang="ja-JP" dirty="0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4097BB-CAFA-4908-B39A-77BEF81E248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タイトル、テキスト、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日付プレースホルダ 5"/>
          <p:cNvSpPr>
            <a:spLocks noGrp="1"/>
          </p:cNvSpPr>
          <p:nvPr>
            <p:ph type="dt" sz="half" idx="10"/>
          </p:nvPr>
        </p:nvSpPr>
        <p:spPr>
          <a:xfrm>
            <a:off x="179388" y="188913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C9D65D1-DAAB-49BA-AC8B-2C87B96FAEBC}" type="datetime1">
              <a:rPr lang="ja-JP" altLang="en-US" smtClean="0"/>
              <a:t>2014/11/13</a:t>
            </a:fld>
            <a:endParaRPr lang="en-US" altLang="ja-JP"/>
          </a:p>
        </p:txBody>
      </p:sp>
      <p:sp>
        <p:nvSpPr>
          <p:cNvPr id="7" name="フッター プレースホルダ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スライド番号プレースホルダ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BF3A89-767B-489A-8454-4BEC94E2CD4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タイトル、コンテンツ、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250825" y="0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E0786F0-0C4E-4C66-B888-878C061E2F22}" type="datetime1">
              <a:rPr lang="ja-JP" altLang="en-US" smtClean="0"/>
              <a:t>2014/11/13</a:t>
            </a:fld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127D85-BB3B-495D-98A7-B2A1EFA498B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250825" y="0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B1E27BA-8108-4AF1-8FEF-BBB5D719D11A}" type="datetime1">
              <a:rPr lang="ja-JP" altLang="en-US" smtClean="0"/>
              <a:t>2014/11/13</a:t>
            </a:fld>
            <a:endParaRPr lang="en-US" altLang="ja-JP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 smtClean="0"/>
            </a:lvl1pPr>
          </a:lstStyle>
          <a:p>
            <a:pPr>
              <a:defRPr/>
            </a:pPr>
            <a:fld id="{854EE25F-B780-4CF8-A7D2-4D05ED301D19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556A5C-FBB0-42FE-B53B-060A71B28C82}" type="datetime1">
              <a:rPr lang="ja-JP" altLang="en-US" smtClean="0"/>
              <a:t>2014/11/13</a:t>
            </a:fld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95BC53-4B03-4CD4-B263-2AB960DE31E2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4A3A43-6A93-46F2-B6BB-55F200DB7860}" type="datetime1">
              <a:rPr lang="ja-JP" altLang="en-US" smtClean="0"/>
              <a:t>2014/11/13</a:t>
            </a:fld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9E2E63-CE1F-4D42-BF88-1A627ABC3BDA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024555-99CE-42B0-8323-862D16314BF0}" type="datetime1">
              <a:rPr lang="ja-JP" altLang="en-US" smtClean="0"/>
              <a:t>2014/11/13</a:t>
            </a:fld>
            <a:endParaRPr lang="en-US" altLang="ja-JP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4E644F-6E6C-4E95-8BDA-284F96F38FB2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23111D-C6EF-4702-A295-E1139D8EFA5A}" type="datetime1">
              <a:rPr lang="ja-JP" altLang="en-US" smtClean="0"/>
              <a:t>2014/11/13</a:t>
            </a:fld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D1B821-2B8A-47CE-B362-58432FDAD56E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>
          <a:xfrm>
            <a:off x="179388" y="188913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E398887-1C2B-4389-8AEF-36FA7AE23AD8}" type="datetime1">
              <a:rPr lang="ja-JP" altLang="en-US" smtClean="0"/>
              <a:t>2014/11/13</a:t>
            </a:fld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 smtClean="0"/>
            </a:lvl1pPr>
          </a:lstStyle>
          <a:p>
            <a:pPr>
              <a:defRPr/>
            </a:pPr>
            <a:fld id="{9B291F86-D548-49B1-A39B-1221D7E148C6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179388" y="188913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F9FE46A-3A41-468C-BFEA-34D5B0F1A63B}" type="datetime1">
              <a:rPr lang="ja-JP" altLang="en-US" smtClean="0"/>
              <a:t>2014/11/13</a:t>
            </a:fld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856C57-C058-494C-9449-10D0FEC1127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179388" y="188913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D3E111E-865C-483A-B452-4F243A1F23E5}" type="datetime1">
              <a:rPr lang="ja-JP" altLang="en-US" smtClean="0"/>
              <a:t>2014/11/13</a:t>
            </a:fld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83577A-2BF0-4176-9468-55C3C586053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jpe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4.jpeg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po4-2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49213" y="430213"/>
            <a:ext cx="9090025" cy="642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755650" y="0"/>
            <a:ext cx="61198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smtClean="0"/>
            </a:lvl1pPr>
          </a:lstStyle>
          <a:p>
            <a:pPr>
              <a:defRPr/>
            </a:pPr>
            <a:fld id="{FBA0FBE8-460E-4496-B11B-E1B21B56BC92}" type="datetime1">
              <a:rPr lang="ja-JP" altLang="en-US" smtClean="0"/>
              <a:t>2014/11/13</a:t>
            </a:fld>
            <a:endParaRPr lang="en-US" altLang="ja-JP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600" smtClean="0"/>
            </a:lvl1pPr>
          </a:lstStyle>
          <a:p>
            <a:pPr>
              <a:defRPr/>
            </a:pPr>
            <a:fld id="{327C796B-9E39-4DE7-A3F7-2B518C4762A3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  <p:pic>
        <p:nvPicPr>
          <p:cNvPr id="1032" name="Picture 8" descr="sumitomo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117573" y="6631963"/>
            <a:ext cx="1131888" cy="23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 descr="rogo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6900863" y="112713"/>
            <a:ext cx="1979612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4" name="Rectangle 10"/>
          <p:cNvSpPr>
            <a:spLocks noChangeArrowheads="1"/>
          </p:cNvSpPr>
          <p:nvPr/>
        </p:nvSpPr>
        <p:spPr bwMode="auto">
          <a:xfrm flipV="1">
            <a:off x="223838" y="463550"/>
            <a:ext cx="8637587" cy="17463"/>
          </a:xfrm>
          <a:prstGeom prst="rect">
            <a:avLst/>
          </a:prstGeom>
          <a:solidFill>
            <a:srgbClr val="96969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ja-JP" altLang="en-US"/>
          </a:p>
        </p:txBody>
      </p:sp>
      <p:pic>
        <p:nvPicPr>
          <p:cNvPr id="11" name="Picture 14" descr="IGETA Sumitomo Tag for PPT(青白)"/>
          <p:cNvPicPr>
            <a:picLocks noChangeAspect="1" noChangeArrowheads="1"/>
          </p:cNvPicPr>
          <p:nvPr userDrawn="1"/>
        </p:nvPicPr>
        <p:blipFill>
          <a:blip r:embed="rId2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923"/>
          <a:stretch>
            <a:fillRect/>
          </a:stretch>
        </p:blipFill>
        <p:spPr bwMode="auto">
          <a:xfrm>
            <a:off x="57457" y="6647045"/>
            <a:ext cx="2160587" cy="204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68" r:id="rId3"/>
    <p:sldLayoutId id="2147483667" r:id="rId4"/>
    <p:sldLayoutId id="2147483666" r:id="rId5"/>
    <p:sldLayoutId id="2147483665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  <p:sldLayoutId id="2147483677" r:id="rId13"/>
    <p:sldLayoutId id="2147483678" r:id="rId14"/>
    <p:sldLayoutId id="2147483679" r:id="rId15"/>
    <p:sldLayoutId id="2147483680" r:id="rId16"/>
    <p:sldLayoutId id="2147483681" r:id="rId17"/>
    <p:sldLayoutId id="2147483682" r:id="rId18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Arial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Arial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Arial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jpeg"/><Relationship Id="rId4" Type="http://schemas.openxmlformats.org/officeDocument/2006/relationships/image" Target="../media/image3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package" Target="../embeddings/Microsoft_Excel_Worksheet1.xlsx"/><Relationship Id="rId3" Type="http://schemas.openxmlformats.org/officeDocument/2006/relationships/notesSlide" Target="../notesSlides/notesSlide12.xml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2.jpeg"/><Relationship Id="rId5" Type="http://schemas.openxmlformats.org/officeDocument/2006/relationships/image" Target="../media/image41.png"/><Relationship Id="rId4" Type="http://schemas.openxmlformats.org/officeDocument/2006/relationships/image" Target="../media/image40.png"/><Relationship Id="rId9" Type="http://schemas.openxmlformats.org/officeDocument/2006/relationships/image" Target="../media/image39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7.png"/><Relationship Id="rId4" Type="http://schemas.openxmlformats.org/officeDocument/2006/relationships/image" Target="../media/image4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14.jpe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emf"/><Relationship Id="rId3" Type="http://schemas.openxmlformats.org/officeDocument/2006/relationships/notesSlide" Target="../notesSlides/notesSlide19.xml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58.emf"/><Relationship Id="rId5" Type="http://schemas.openxmlformats.org/officeDocument/2006/relationships/oleObject" Target="../embeddings/Microsoft_Excel_97-2003_Worksheet1.xls"/><Relationship Id="rId4" Type="http://schemas.openxmlformats.org/officeDocument/2006/relationships/oleObject" Target="../embeddings/oleObject2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2.emf"/><Relationship Id="rId4" Type="http://schemas.openxmlformats.org/officeDocument/2006/relationships/image" Target="../media/image6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3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jpeg"/><Relationship Id="rId4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image" Target="../media/image2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ja-JP" dirty="0" smtClean="0">
                <a:latin typeface="Arial"/>
              </a:rPr>
              <a:t>Recent progress of coil applications using DI-BSCCO wires at Sumitomo Electric</a:t>
            </a:r>
            <a:endParaRPr lang="en-US" altLang="ja-JP" dirty="0" smtClean="0">
              <a:effectLst/>
              <a:latin typeface="Arial"/>
            </a:endParaRPr>
          </a:p>
        </p:txBody>
      </p:sp>
      <p:sp>
        <p:nvSpPr>
          <p:cNvPr id="2355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31913" y="4293096"/>
            <a:ext cx="6400800" cy="1872208"/>
          </a:xfrm>
        </p:spPr>
        <p:txBody>
          <a:bodyPr/>
          <a:lstStyle/>
          <a:p>
            <a:pPr eaLnBrk="1" hangingPunct="1"/>
            <a:r>
              <a:rPr lang="en-US" altLang="ja-JP" sz="2700" dirty="0" smtClean="0">
                <a:effectLst/>
                <a:latin typeface="Arial"/>
              </a:rPr>
              <a:t>Kazuhiko Hayashi</a:t>
            </a:r>
          </a:p>
          <a:p>
            <a:pPr eaLnBrk="1" hangingPunct="1"/>
            <a:endParaRPr lang="en-US" altLang="ja-JP" sz="2700" dirty="0" smtClean="0">
              <a:effectLst/>
              <a:latin typeface="Arial"/>
            </a:endParaRPr>
          </a:p>
          <a:p>
            <a:pPr eaLnBrk="1" hangingPunct="1"/>
            <a:r>
              <a:rPr lang="en-US" altLang="ja-JP" sz="2700" dirty="0"/>
              <a:t>Superconductivity Technology Division</a:t>
            </a:r>
            <a:endParaRPr lang="en-US" altLang="ja-JP" sz="2700" dirty="0" smtClean="0">
              <a:effectLst/>
              <a:latin typeface="Arial"/>
            </a:endParaRPr>
          </a:p>
          <a:p>
            <a:pPr eaLnBrk="1" hangingPunct="1"/>
            <a:r>
              <a:rPr lang="en-US" altLang="ja-JP" sz="2700" dirty="0" smtClean="0">
                <a:effectLst/>
                <a:latin typeface="Arial"/>
              </a:rPr>
              <a:t>Sumitomo Electric Industries, Ltd.  </a:t>
            </a:r>
          </a:p>
          <a:p>
            <a:pPr eaLnBrk="1" hangingPunct="1"/>
            <a:r>
              <a:rPr lang="en-US" altLang="ja-JP" sz="2700" dirty="0" smtClean="0">
                <a:effectLst/>
                <a:latin typeface="Arial"/>
              </a:rPr>
              <a:t>  </a:t>
            </a: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E2E825-EE0F-4759-B2B4-827AA51AE76C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5540" name="Picture 4" descr="Y:\(80)上野書類関係\Old\(21)フープ力試験_東北大\写真関係\(04)補強\端子部STYCAST補強(C01)\DSC06729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7863" b="4725"/>
          <a:stretch/>
        </p:blipFill>
        <p:spPr bwMode="auto">
          <a:xfrm rot="5400000">
            <a:off x="553957" y="1244891"/>
            <a:ext cx="2995526" cy="2323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9" name="直線コネクタ 28"/>
          <p:cNvCxnSpPr>
            <a:cxnSpLocks noChangeShapeType="1"/>
            <a:endCxn id="30" idx="0"/>
          </p:cNvCxnSpPr>
          <p:nvPr/>
        </p:nvCxnSpPr>
        <p:spPr bwMode="auto">
          <a:xfrm flipH="1">
            <a:off x="1259632" y="3068960"/>
            <a:ext cx="288938" cy="144016"/>
          </a:xfrm>
          <a:prstGeom prst="line">
            <a:avLst/>
          </a:prstGeom>
          <a:noFill/>
          <a:ln w="19050" algn="ctr">
            <a:solidFill>
              <a:srgbClr val="0000FF"/>
            </a:solidFill>
            <a:round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" name="テキスト ボックス 26"/>
          <p:cNvSpPr txBox="1">
            <a:spLocks noChangeArrowheads="1"/>
          </p:cNvSpPr>
          <p:nvPr/>
        </p:nvSpPr>
        <p:spPr bwMode="auto">
          <a:xfrm>
            <a:off x="972506" y="3212976"/>
            <a:ext cx="574251" cy="257369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none" lIns="36000" tIns="36000" rIns="36000" bIns="36000">
            <a:spAutoFit/>
          </a:bodyPr>
          <a:lstStyle>
            <a:defPPr>
              <a:defRPr lang="ja-JP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16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16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16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16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9pPr>
          </a:lstStyle>
          <a:p>
            <a:r>
              <a:rPr lang="en-US" altLang="ja-JP" sz="1200" b="1" dirty="0" smtClean="0">
                <a:solidFill>
                  <a:srgbClr val="0000FF"/>
                </a:solidFill>
                <a:effectLst/>
                <a:latin typeface="Arial"/>
                <a:cs typeface="Arial" pitchFamily="34" charset="0"/>
              </a:rPr>
              <a:t>Type H</a:t>
            </a:r>
            <a:endParaRPr lang="en-US" altLang="ja-JP" sz="1200" b="1" dirty="0">
              <a:solidFill>
                <a:srgbClr val="0000FF"/>
              </a:solidFill>
              <a:effectLst/>
              <a:latin typeface="Arial"/>
              <a:cs typeface="Arial" pitchFamily="34" charset="0"/>
            </a:endParaRPr>
          </a:p>
        </p:txBody>
      </p:sp>
      <p:sp>
        <p:nvSpPr>
          <p:cNvPr id="34" name="右矢印 33"/>
          <p:cNvSpPr>
            <a:spLocks noChangeArrowheads="1"/>
          </p:cNvSpPr>
          <p:nvPr/>
        </p:nvSpPr>
        <p:spPr bwMode="auto">
          <a:xfrm>
            <a:off x="2339752" y="1844824"/>
            <a:ext cx="1368152" cy="1283910"/>
          </a:xfrm>
          <a:prstGeom prst="rightArrow">
            <a:avLst>
              <a:gd name="adj1" fmla="val 50000"/>
              <a:gd name="adj2" fmla="val 49721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square">
            <a:spAutoFit/>
          </a:bodyPr>
          <a:lstStyle>
            <a:defPPr>
              <a:defRPr lang="ja-JP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16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16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16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16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9pPr>
          </a:lstStyle>
          <a:p>
            <a:endParaRPr lang="en-US" altLang="ja-JP" sz="1200" b="1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altLang="ja-JP" sz="1200" b="1" dirty="0" smtClean="0">
                <a:solidFill>
                  <a:srgbClr val="000000"/>
                </a:solidFill>
                <a:effectLst/>
                <a:latin typeface="Arial"/>
                <a:cs typeface="Arial" pitchFamily="34" charset="0"/>
              </a:rPr>
              <a:t>Peel stress</a:t>
            </a:r>
          </a:p>
          <a:p>
            <a:endParaRPr lang="ja-JP" altLang="en-US" sz="1200" b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1" name="直線コネクタ 30"/>
          <p:cNvCxnSpPr>
            <a:cxnSpLocks noChangeShapeType="1"/>
            <a:endCxn id="32" idx="0"/>
          </p:cNvCxnSpPr>
          <p:nvPr/>
        </p:nvCxnSpPr>
        <p:spPr bwMode="auto">
          <a:xfrm>
            <a:off x="2339752" y="3068960"/>
            <a:ext cx="324036" cy="144016"/>
          </a:xfrm>
          <a:prstGeom prst="line">
            <a:avLst/>
          </a:prstGeom>
          <a:noFill/>
          <a:ln w="19050" algn="ctr">
            <a:solidFill>
              <a:srgbClr val="FF0000"/>
            </a:solidFill>
            <a:round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2" name="テキスト ボックス 4"/>
          <p:cNvSpPr txBox="1">
            <a:spLocks noChangeArrowheads="1"/>
          </p:cNvSpPr>
          <p:nvPr/>
        </p:nvSpPr>
        <p:spPr bwMode="auto">
          <a:xfrm>
            <a:off x="2195736" y="3212976"/>
            <a:ext cx="936104" cy="257369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 lIns="36000" tIns="36000" rIns="36000" bIns="36000">
            <a:spAutoFit/>
          </a:bodyPr>
          <a:lstStyle>
            <a:defPPr>
              <a:defRPr lang="ja-JP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16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16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16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16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9pPr>
          </a:lstStyle>
          <a:p>
            <a:r>
              <a:rPr lang="en-US" altLang="ja-JP" sz="1200" b="1" dirty="0" smtClean="0">
                <a:solidFill>
                  <a:srgbClr val="FF0000"/>
                </a:solidFill>
                <a:effectLst/>
                <a:latin typeface="Arial"/>
                <a:cs typeface="Arial" pitchFamily="34" charset="0"/>
              </a:rPr>
              <a:t>Type HT-SS</a:t>
            </a:r>
            <a:endParaRPr lang="en-US" altLang="ja-JP" sz="1200" b="1" dirty="0">
              <a:solidFill>
                <a:srgbClr val="FF0000"/>
              </a:solidFill>
              <a:effectLst/>
              <a:latin typeface="Arial"/>
              <a:cs typeface="Arial" pitchFamily="34" charset="0"/>
            </a:endParaRPr>
          </a:p>
        </p:txBody>
      </p:sp>
      <p:sp>
        <p:nvSpPr>
          <p:cNvPr id="33" name="右矢印 32"/>
          <p:cNvSpPr>
            <a:spLocks noChangeArrowheads="1"/>
          </p:cNvSpPr>
          <p:nvPr/>
        </p:nvSpPr>
        <p:spPr bwMode="auto">
          <a:xfrm flipH="1">
            <a:off x="395536" y="1844824"/>
            <a:ext cx="1368152" cy="1283910"/>
          </a:xfrm>
          <a:prstGeom prst="rightArrow">
            <a:avLst>
              <a:gd name="adj1" fmla="val 50000"/>
              <a:gd name="adj2" fmla="val 49939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square">
            <a:spAutoFit/>
          </a:bodyPr>
          <a:lstStyle>
            <a:defPPr>
              <a:defRPr lang="ja-JP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16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16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16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16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9pPr>
          </a:lstStyle>
          <a:p>
            <a:endParaRPr lang="en-US" altLang="ja-JP" sz="1200" b="1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altLang="ja-JP" sz="1200" b="1" dirty="0" smtClean="0">
                <a:solidFill>
                  <a:srgbClr val="000000"/>
                </a:solidFill>
                <a:effectLst/>
                <a:latin typeface="Arial"/>
                <a:cs typeface="Arial" pitchFamily="34" charset="0"/>
              </a:rPr>
              <a:t>Peel stress</a:t>
            </a:r>
          </a:p>
          <a:p>
            <a:endParaRPr lang="ja-JP" altLang="en-US" sz="1200" b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テキスト ボックス 4"/>
          <p:cNvSpPr txBox="1">
            <a:spLocks noChangeArrowheads="1"/>
          </p:cNvSpPr>
          <p:nvPr/>
        </p:nvSpPr>
        <p:spPr bwMode="auto">
          <a:xfrm>
            <a:off x="4572000" y="548680"/>
            <a:ext cx="4320480" cy="369332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defPPr>
              <a:defRPr lang="ja-JP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16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16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16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16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9pPr>
          </a:lstStyle>
          <a:p>
            <a:r>
              <a:rPr lang="en-US" altLang="ja-JP" sz="1800" b="1" dirty="0" smtClean="0">
                <a:solidFill>
                  <a:srgbClr val="0070C0"/>
                </a:solidFill>
                <a:effectLst/>
                <a:latin typeface="Arial"/>
                <a:cs typeface="Arial" pitchFamily="34" charset="0"/>
              </a:rPr>
              <a:t>Reinforced with stainless steel case</a:t>
            </a:r>
            <a:endParaRPr lang="en-US" altLang="ja-JP" sz="1800" b="1" dirty="0">
              <a:solidFill>
                <a:srgbClr val="0070C0"/>
              </a:solidFill>
              <a:effectLst/>
              <a:latin typeface="Arial"/>
              <a:cs typeface="Arial" pitchFamily="34" charset="0"/>
            </a:endParaRPr>
          </a:p>
        </p:txBody>
      </p:sp>
      <p:sp>
        <p:nvSpPr>
          <p:cNvPr id="43" name="テキスト ボックス 4"/>
          <p:cNvSpPr txBox="1">
            <a:spLocks noChangeArrowheads="1"/>
          </p:cNvSpPr>
          <p:nvPr/>
        </p:nvSpPr>
        <p:spPr bwMode="auto">
          <a:xfrm>
            <a:off x="251520" y="548680"/>
            <a:ext cx="3600400" cy="369332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defPPr>
              <a:defRPr lang="ja-JP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16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16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16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16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9pPr>
          </a:lstStyle>
          <a:p>
            <a:r>
              <a:rPr lang="en-US" altLang="ja-JP" sz="1800" b="1" dirty="0" smtClean="0">
                <a:solidFill>
                  <a:srgbClr val="0070C0"/>
                </a:solidFill>
                <a:effectLst/>
                <a:latin typeface="Arial"/>
                <a:cs typeface="Arial" pitchFamily="34" charset="0"/>
              </a:rPr>
              <a:t>Test Coil</a:t>
            </a:r>
            <a:endParaRPr lang="en-US" altLang="ja-JP" sz="1800" b="1" dirty="0">
              <a:solidFill>
                <a:srgbClr val="0070C0"/>
              </a:solidFill>
              <a:effectLst/>
              <a:latin typeface="Arial"/>
              <a:cs typeface="Arial" pitchFamily="34" charset="0"/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1259632" y="6608385"/>
            <a:ext cx="793034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200" dirty="0" smtClean="0">
                <a:solidFill>
                  <a:srgbClr val="000000"/>
                </a:solidFill>
                <a:effectLst/>
                <a:latin typeface="Arial"/>
              </a:rPr>
              <a:t>This study was supported by New Energy and Industrial Technology Development Organization (NEDO) of Japan.</a:t>
            </a:r>
            <a:endParaRPr lang="en-US" altLang="ja-JP" sz="1200" dirty="0">
              <a:solidFill>
                <a:srgbClr val="000000"/>
              </a:solidFill>
              <a:effectLst/>
              <a:latin typeface="Arial"/>
            </a:endParaRPr>
          </a:p>
        </p:txBody>
      </p:sp>
      <p:sp>
        <p:nvSpPr>
          <p:cNvPr id="22" name="Rectangle 2"/>
          <p:cNvSpPr txBox="1">
            <a:spLocks noChangeArrowheads="1"/>
          </p:cNvSpPr>
          <p:nvPr/>
        </p:nvSpPr>
        <p:spPr bwMode="auto">
          <a:xfrm>
            <a:off x="251520" y="1"/>
            <a:ext cx="8640960" cy="476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3100" b="1" u="sng" dirty="0" smtClean="0">
                <a:solidFill>
                  <a:srgbClr val="0070C0"/>
                </a:solidFill>
                <a:effectLst/>
                <a:latin typeface="Arial"/>
                <a:cs typeface="Arial" charset="0"/>
              </a:rPr>
              <a:t>Long-term durability test</a:t>
            </a:r>
            <a:endParaRPr lang="en-US" altLang="ja-JP" sz="3100" b="1" u="sng" dirty="0">
              <a:solidFill>
                <a:srgbClr val="0070C0"/>
              </a:solidFill>
              <a:effectLst/>
              <a:latin typeface="Arial"/>
              <a:cs typeface="Arial" charset="0"/>
            </a:endParaRPr>
          </a:p>
        </p:txBody>
      </p:sp>
      <p:sp>
        <p:nvSpPr>
          <p:cNvPr id="24" name="右矢印 8"/>
          <p:cNvSpPr>
            <a:spLocks noChangeArrowheads="1"/>
          </p:cNvSpPr>
          <p:nvPr/>
        </p:nvSpPr>
        <p:spPr bwMode="auto">
          <a:xfrm>
            <a:off x="4067944" y="2132856"/>
            <a:ext cx="776287" cy="720725"/>
          </a:xfrm>
          <a:prstGeom prst="rightArrow">
            <a:avLst>
              <a:gd name="adj1" fmla="val 50000"/>
              <a:gd name="adj2" fmla="val 50010"/>
            </a:avLst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lang="ja-JP" altLang="en-US"/>
          </a:p>
        </p:txBody>
      </p:sp>
      <p:graphicFrame>
        <p:nvGraphicFramePr>
          <p:cNvPr id="28" name="表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032983"/>
              </p:ext>
            </p:extLst>
          </p:nvPr>
        </p:nvGraphicFramePr>
        <p:xfrm>
          <a:off x="251520" y="4005064"/>
          <a:ext cx="4536504" cy="2479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87378"/>
                <a:gridCol w="3049126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b="1" i="0" u="none" strike="noStrike" kern="1200" cap="none" spc="0" normalizeH="0" baseline="0" dirty="0" smtClean="0">
                          <a:solidFill>
                            <a:schemeClr val="dk1"/>
                          </a:solidFill>
                          <a:effectLst/>
                          <a:latin typeface="Arial"/>
                          <a:ea typeface="+mn-ea"/>
                          <a:cs typeface="Arial" pitchFamily="34" charset="0"/>
                        </a:rPr>
                        <a:t>Coil temperature</a:t>
                      </a:r>
                      <a:endParaRPr kumimoji="1" lang="en-US" altLang="ja-JP" sz="1600" b="1" i="0" u="none" strike="noStrike" kern="1200" cap="none" spc="0" normalizeH="0" baseline="0" dirty="0">
                        <a:solidFill>
                          <a:schemeClr val="dk1"/>
                        </a:solidFill>
                        <a:effectLst/>
                        <a:latin typeface="Arial"/>
                        <a:ea typeface="+mn-ea"/>
                        <a:cs typeface="Arial" pitchFamily="34" charset="0"/>
                      </a:endParaRPr>
                    </a:p>
                  </a:txBody>
                  <a:tcPr marL="84406" marR="84406"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1" i="0" u="none" strike="noStrike" kern="1200" cap="none" spc="0" normalizeH="0" baseline="0" dirty="0" smtClean="0">
                          <a:solidFill>
                            <a:schemeClr val="dk1"/>
                          </a:solidFill>
                          <a:effectLst/>
                          <a:latin typeface="Arial"/>
                          <a:ea typeface="+mn-ea"/>
                          <a:cs typeface="Arial" pitchFamily="34" charset="0"/>
                        </a:rPr>
                        <a:t>4.2  </a:t>
                      </a:r>
                      <a:r>
                        <a:rPr kumimoji="1" lang="en-US" altLang="ja-JP" sz="1600" b="1" dirty="0" smtClean="0"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kumimoji="1" lang="en-US" altLang="ja-JP" sz="1600" b="1" i="0" u="none" strike="noStrike" kern="1200" cap="none" spc="0" normalizeH="0" baseline="0" dirty="0" smtClean="0">
                          <a:solidFill>
                            <a:schemeClr val="dk1"/>
                          </a:solidFill>
                          <a:effectLst/>
                          <a:latin typeface="Arial"/>
                          <a:ea typeface="+mn-ea"/>
                          <a:cs typeface="Arial" pitchFamily="34" charset="0"/>
                        </a:rPr>
                        <a:t>K</a:t>
                      </a:r>
                      <a:endParaRPr kumimoji="1" lang="en-US" altLang="ja-JP" sz="1600" b="1" i="0" u="none" strike="noStrike" kern="1200" cap="none" spc="0" normalizeH="0" baseline="0" dirty="0">
                        <a:solidFill>
                          <a:schemeClr val="dk1"/>
                        </a:solidFill>
                        <a:effectLst/>
                        <a:latin typeface="Arial"/>
                        <a:ea typeface="+mn-ea"/>
                        <a:cs typeface="Arial" pitchFamily="34" charset="0"/>
                      </a:endParaRPr>
                    </a:p>
                  </a:txBody>
                  <a:tcPr marL="84406" marR="84406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b="1" i="0" u="none" strike="noStrike" kern="1200" cap="none" spc="0" normalizeH="0" baseline="0" dirty="0" smtClean="0">
                          <a:solidFill>
                            <a:schemeClr val="dk1"/>
                          </a:solidFill>
                          <a:effectLst/>
                          <a:latin typeface="Arial"/>
                          <a:ea typeface="+mn-ea"/>
                          <a:cs typeface="Arial" pitchFamily="34" charset="0"/>
                        </a:rPr>
                        <a:t>Backup field</a:t>
                      </a:r>
                      <a:endParaRPr kumimoji="1" lang="en-US" altLang="ja-JP" sz="1600" b="1" i="0" u="none" strike="noStrike" kern="1200" cap="none" spc="0" normalizeH="0" baseline="0" dirty="0">
                        <a:solidFill>
                          <a:schemeClr val="dk1"/>
                        </a:solidFill>
                        <a:effectLst/>
                        <a:latin typeface="Arial"/>
                        <a:ea typeface="+mn-ea"/>
                        <a:cs typeface="Arial" pitchFamily="34" charset="0"/>
                      </a:endParaRPr>
                    </a:p>
                  </a:txBody>
                  <a:tcPr marL="84406" marR="84406"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1" i="0" u="none" strike="noStrike" kern="1200" cap="none" spc="0" normalizeH="0" baseline="0" dirty="0" smtClean="0">
                          <a:solidFill>
                            <a:schemeClr val="dk1"/>
                          </a:solidFill>
                          <a:effectLst/>
                          <a:latin typeface="Arial"/>
                          <a:ea typeface="+mn-ea"/>
                          <a:cs typeface="Arial" pitchFamily="34" charset="0"/>
                        </a:rPr>
                        <a:t>4.2  </a:t>
                      </a:r>
                      <a:r>
                        <a:rPr kumimoji="1" lang="en-US" altLang="ja-JP" sz="1600" b="1" dirty="0" smtClean="0"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kumimoji="1" lang="en-US" altLang="ja-JP" sz="1600" b="1" i="0" u="none" strike="noStrike" kern="1200" cap="none" spc="0" normalizeH="0" baseline="0" dirty="0" smtClean="0">
                          <a:solidFill>
                            <a:schemeClr val="dk1"/>
                          </a:solidFill>
                          <a:effectLst/>
                          <a:latin typeface="Arial"/>
                          <a:ea typeface="+mn-ea"/>
                          <a:cs typeface="Arial" pitchFamily="34" charset="0"/>
                        </a:rPr>
                        <a:t>T</a:t>
                      </a:r>
                      <a:endParaRPr kumimoji="1" lang="en-US" altLang="ja-JP" sz="1600" b="1" i="0" u="none" strike="noStrike" kern="1200" cap="none" spc="0" normalizeH="0" baseline="0" dirty="0">
                        <a:solidFill>
                          <a:schemeClr val="dk1"/>
                        </a:solidFill>
                        <a:effectLst/>
                        <a:latin typeface="Arial"/>
                        <a:ea typeface="+mn-ea"/>
                        <a:cs typeface="Arial" pitchFamily="34" charset="0"/>
                      </a:endParaRPr>
                    </a:p>
                  </a:txBody>
                  <a:tcPr marL="84406" marR="84406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b="1" i="0" u="none" strike="noStrike" kern="1200" cap="none" spc="0" normalizeH="0" baseline="0" dirty="0" smtClean="0">
                          <a:solidFill>
                            <a:schemeClr val="dk1"/>
                          </a:solidFill>
                          <a:effectLst/>
                          <a:latin typeface="Arial"/>
                          <a:ea typeface="+mn-ea"/>
                          <a:cs typeface="Arial" pitchFamily="34" charset="0"/>
                        </a:rPr>
                        <a:t>Coil current</a:t>
                      </a:r>
                    </a:p>
                  </a:txBody>
                  <a:tcPr marL="84406" marR="84406"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1" i="0" u="none" strike="noStrike" kern="1200" cap="none" spc="0" normalizeH="0" baseline="0" dirty="0" smtClean="0">
                          <a:solidFill>
                            <a:schemeClr val="dk1"/>
                          </a:solidFill>
                          <a:effectLst/>
                          <a:latin typeface="Arial"/>
                          <a:ea typeface="+mn-ea"/>
                          <a:cs typeface="Arial" pitchFamily="34" charset="0"/>
                        </a:rPr>
                        <a:t>0 ⇔ 330A</a:t>
                      </a:r>
                      <a:endParaRPr kumimoji="1" lang="en-US" altLang="ja-JP" sz="1600" b="1" i="0" u="none" strike="noStrike" kern="1200" cap="none" spc="0" normalizeH="0" baseline="0" dirty="0">
                        <a:solidFill>
                          <a:schemeClr val="dk1"/>
                        </a:solidFill>
                        <a:effectLst/>
                        <a:latin typeface="Arial"/>
                        <a:ea typeface="+mn-ea"/>
                        <a:cs typeface="Arial" pitchFamily="34" charset="0"/>
                      </a:endParaRPr>
                    </a:p>
                  </a:txBody>
                  <a:tcPr marL="84406" marR="84406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b="1" i="0" u="none" strike="noStrike" kern="1200" cap="none" spc="0" normalizeH="0" baseline="0" dirty="0" smtClean="0">
                          <a:solidFill>
                            <a:schemeClr val="dk1"/>
                          </a:solidFill>
                          <a:effectLst/>
                          <a:latin typeface="Arial"/>
                          <a:ea typeface="+mn-ea"/>
                          <a:cs typeface="Arial" pitchFamily="34" charset="0"/>
                        </a:rPr>
                        <a:t>Applied stress</a:t>
                      </a:r>
                      <a:endParaRPr kumimoji="1" lang="en-US" altLang="ja-JP" sz="1600" b="1" i="0" u="none" strike="noStrike" kern="1200" cap="none" spc="0" normalizeH="0" baseline="0" dirty="0">
                        <a:solidFill>
                          <a:schemeClr val="dk1"/>
                        </a:solidFill>
                        <a:effectLst/>
                        <a:latin typeface="Arial"/>
                        <a:ea typeface="+mn-ea"/>
                        <a:cs typeface="Arial" pitchFamily="34" charset="0"/>
                      </a:endParaRPr>
                    </a:p>
                  </a:txBody>
                  <a:tcPr marL="84406" marR="84406"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1" i="0" u="none" strike="noStrike" kern="1200" cap="none" spc="0" normalizeH="0" baseline="0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  <a:ea typeface="+mn-ea"/>
                          <a:cs typeface="Arial" pitchFamily="34" charset="0"/>
                        </a:rPr>
                        <a:t>43 MPa  </a:t>
                      </a:r>
                      <a:r>
                        <a:rPr kumimoji="1" lang="en-US" altLang="ja-JP" sz="1600" b="1" baseline="0" dirty="0" smtClean="0">
                          <a:solidFill>
                            <a:srgbClr val="FF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</a:p>
                    <a:p>
                      <a:r>
                        <a:rPr kumimoji="1" lang="en-US" altLang="ja-JP" sz="1400" b="1" i="0" u="none" strike="noStrike" kern="1200" cap="none" spc="0" normalizeH="0" baseline="0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  <a:ea typeface="+mn-ea"/>
                          <a:cs typeface="Arial" pitchFamily="34" charset="0"/>
                        </a:rPr>
                        <a:t>=  rated stress (29 MPa) x 1.5</a:t>
                      </a:r>
                    </a:p>
                  </a:txBody>
                  <a:tcPr marL="84406" marR="84406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b="1" i="0" u="none" strike="noStrike" kern="1200" cap="none" spc="0" normalizeH="0" baseline="0" dirty="0" smtClean="0">
                          <a:solidFill>
                            <a:schemeClr val="dk1"/>
                          </a:solidFill>
                          <a:effectLst/>
                          <a:latin typeface="Arial"/>
                          <a:ea typeface="+mn-ea"/>
                          <a:cs typeface="Arial" pitchFamily="34" charset="0"/>
                        </a:rPr>
                        <a:t>Number of cycle</a:t>
                      </a:r>
                      <a:endParaRPr kumimoji="1" lang="en-US" altLang="ja-JP" sz="1600" b="1" i="0" u="none" strike="noStrike" kern="1200" cap="none" spc="0" normalizeH="0" baseline="0" dirty="0">
                        <a:solidFill>
                          <a:schemeClr val="dk1"/>
                        </a:solidFill>
                        <a:effectLst/>
                        <a:latin typeface="Arial"/>
                        <a:ea typeface="+mn-ea"/>
                        <a:cs typeface="Arial" pitchFamily="34" charset="0"/>
                      </a:endParaRPr>
                    </a:p>
                  </a:txBody>
                  <a:tcPr marL="84406" marR="84406"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1" i="0" u="none" strike="noStrike" kern="1200" cap="none" spc="0" normalizeH="0" baseline="0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  <a:ea typeface="+mn-ea"/>
                          <a:cs typeface="Arial" pitchFamily="34" charset="0"/>
                        </a:rPr>
                        <a:t>2,400  </a:t>
                      </a:r>
                    </a:p>
                    <a:p>
                      <a:r>
                        <a:rPr kumimoji="1" lang="en-US" altLang="ja-JP" sz="1400" b="1" i="0" u="none" strike="noStrike" kern="1200" cap="none" spc="0" normalizeH="0" baseline="0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  <a:ea typeface="+mn-ea"/>
                          <a:cs typeface="Arial" pitchFamily="34" charset="0"/>
                        </a:rPr>
                        <a:t>Equivalent to 20 years operation</a:t>
                      </a:r>
                      <a:endParaRPr kumimoji="1" lang="en-US" altLang="ja-JP" sz="1400" b="1" i="0" u="none" strike="noStrike" kern="1200" cap="none" spc="0" normalizeH="0" baseline="0" dirty="0">
                        <a:solidFill>
                          <a:srgbClr val="FF0000"/>
                        </a:solidFill>
                        <a:effectLst/>
                        <a:latin typeface="Arial"/>
                        <a:ea typeface="+mn-ea"/>
                        <a:cs typeface="Arial" pitchFamily="34" charset="0"/>
                      </a:endParaRPr>
                    </a:p>
                  </a:txBody>
                  <a:tcPr marL="84406" marR="84406" anchor="ctr"/>
                </a:tc>
              </a:tr>
            </a:tbl>
          </a:graphicData>
        </a:graphic>
      </p:graphicFrame>
      <p:grpSp>
        <p:nvGrpSpPr>
          <p:cNvPr id="2" name="グループ化 1"/>
          <p:cNvGrpSpPr/>
          <p:nvPr/>
        </p:nvGrpSpPr>
        <p:grpSpPr>
          <a:xfrm>
            <a:off x="4944671" y="4088105"/>
            <a:ext cx="4055313" cy="2293223"/>
            <a:chOff x="4944671" y="3861048"/>
            <a:chExt cx="4055313" cy="2293223"/>
          </a:xfrm>
        </p:grpSpPr>
        <p:pic>
          <p:nvPicPr>
            <p:cNvPr id="36" name="Picture 5"/>
            <p:cNvPicPr>
              <a:picLocks noChangeAspect="1" noChangeArrowheads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838" t="12637" r="1523" b="9839"/>
            <a:stretch/>
          </p:blipFill>
          <p:spPr bwMode="auto">
            <a:xfrm>
              <a:off x="5148064" y="3861048"/>
              <a:ext cx="3851920" cy="20162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9" name="テキスト ボックス 38"/>
            <p:cNvSpPr txBox="1"/>
            <p:nvPr/>
          </p:nvSpPr>
          <p:spPr>
            <a:xfrm rot="16200000">
              <a:off x="4224700" y="4797042"/>
              <a:ext cx="1547664" cy="10772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00" dirty="0" smtClean="0">
                  <a:solidFill>
                    <a:srgbClr val="000000"/>
                  </a:solidFill>
                  <a:effectLst/>
                  <a:latin typeface="Arial"/>
                </a:rPr>
                <a:t>Electric Field (V/cm)</a:t>
              </a:r>
              <a:endParaRPr lang="en-US" altLang="ja-JP" sz="100" dirty="0">
                <a:solidFill>
                  <a:srgbClr val="000000"/>
                </a:solidFill>
                <a:effectLst/>
                <a:latin typeface="Arial"/>
              </a:endParaRPr>
            </a:p>
          </p:txBody>
        </p:sp>
        <p:sp>
          <p:nvSpPr>
            <p:cNvPr id="40" name="テキスト ボックス 39"/>
            <p:cNvSpPr txBox="1"/>
            <p:nvPr/>
          </p:nvSpPr>
          <p:spPr>
            <a:xfrm>
              <a:off x="6444208" y="5877272"/>
              <a:ext cx="1547664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200" dirty="0" smtClean="0">
                  <a:solidFill>
                    <a:srgbClr val="000000"/>
                  </a:solidFill>
                  <a:effectLst/>
                  <a:latin typeface="Arial"/>
                </a:rPr>
                <a:t>Current (A)</a:t>
              </a:r>
              <a:endParaRPr lang="en-US" altLang="ja-JP" sz="1200" dirty="0">
                <a:solidFill>
                  <a:srgbClr val="000000"/>
                </a:solidFill>
                <a:effectLst/>
                <a:latin typeface="Arial"/>
              </a:endParaRPr>
            </a:p>
          </p:txBody>
        </p:sp>
      </p:grpSp>
      <p:pic>
        <p:nvPicPr>
          <p:cNvPr id="705539" name="Picture 3" descr="Y:\(80)上野書類関係\Old\(21)フープ力試験_東北大\写真関係\(05)コイルスタック\#2試験向け\DSC06793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33" r="14240"/>
          <a:stretch/>
        </p:blipFill>
        <p:spPr bwMode="auto">
          <a:xfrm rot="16200000">
            <a:off x="5232075" y="884885"/>
            <a:ext cx="300033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テキスト ボックス 4"/>
          <p:cNvSpPr txBox="1">
            <a:spLocks noChangeArrowheads="1"/>
          </p:cNvSpPr>
          <p:nvPr/>
        </p:nvSpPr>
        <p:spPr bwMode="auto">
          <a:xfrm>
            <a:off x="5868144" y="4787860"/>
            <a:ext cx="2016224" cy="369332"/>
          </a:xfrm>
          <a:prstGeom prst="rect">
            <a:avLst/>
          </a:prstGeom>
          <a:solidFill>
            <a:srgbClr val="FFFF00"/>
          </a:solidFill>
          <a:ln>
            <a:noFill/>
          </a:ln>
          <a:extLst/>
        </p:spPr>
        <p:txBody>
          <a:bodyPr wrap="square">
            <a:spAutoFit/>
          </a:bodyPr>
          <a:lstStyle>
            <a:defPPr>
              <a:defRPr lang="ja-JP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16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16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16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16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9pPr>
          </a:lstStyle>
          <a:p>
            <a:r>
              <a:rPr lang="en-US" altLang="ja-JP" sz="1800" b="1" dirty="0" smtClean="0">
                <a:solidFill>
                  <a:srgbClr val="FF0000"/>
                </a:solidFill>
                <a:effectLst/>
                <a:latin typeface="Arial"/>
                <a:cs typeface="Arial" pitchFamily="34" charset="0"/>
              </a:rPr>
              <a:t>No Degradation</a:t>
            </a:r>
            <a:endParaRPr lang="en-US" altLang="ja-JP" sz="1800" b="1" dirty="0">
              <a:solidFill>
                <a:srgbClr val="FF0000"/>
              </a:solidFill>
              <a:effectLst/>
              <a:latin typeface="Arial"/>
              <a:cs typeface="Arial" pitchFamily="34" charset="0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5724128" y="5229200"/>
            <a:ext cx="72008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200" b="1" dirty="0" smtClean="0">
                <a:solidFill>
                  <a:srgbClr val="000000"/>
                </a:solidFill>
                <a:effectLst/>
                <a:latin typeface="Arial"/>
              </a:rPr>
              <a:t>77 K</a:t>
            </a:r>
            <a:endParaRPr lang="en-US" altLang="ja-JP" sz="1200" b="1" dirty="0">
              <a:solidFill>
                <a:srgbClr val="000000"/>
              </a:solidFill>
              <a:effectLst/>
              <a:latin typeface="Arial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291F86-D548-49B1-A39B-1221D7E148C6}" type="slidenum">
              <a:rPr lang="en-US" altLang="ja-JP" smtClean="0"/>
              <a:pPr>
                <a:defRPr/>
              </a:pPr>
              <a:t>10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84806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313" y="3500438"/>
            <a:ext cx="6049962" cy="294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タイトル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548680"/>
          </a:xfrm>
        </p:spPr>
        <p:txBody>
          <a:bodyPr/>
          <a:lstStyle/>
          <a:p>
            <a:r>
              <a:rPr lang="en-US" altLang="ja-JP" dirty="0" smtClean="0">
                <a:effectLst/>
                <a:latin typeface="Arial"/>
              </a:rPr>
              <a:t>Deflection magnet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788024" y="5949280"/>
            <a:ext cx="37444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 smtClean="0">
                <a:effectLst/>
                <a:latin typeface="Arial"/>
              </a:rPr>
              <a:t>Coil for Osaka university</a:t>
            </a:r>
            <a:endParaRPr lang="en-US" altLang="ja-JP" sz="1400" dirty="0">
              <a:effectLst/>
              <a:latin typeface="Arial"/>
            </a:endParaRPr>
          </a:p>
        </p:txBody>
      </p:sp>
      <p:pic>
        <p:nvPicPr>
          <p:cNvPr id="70451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7448" y="908720"/>
            <a:ext cx="6317134" cy="2305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D1B821-2B8A-47CE-B362-58432FDAD56E}" type="slidenum">
              <a:rPr lang="en-US" altLang="ja-JP" smtClean="0"/>
              <a:pPr>
                <a:defRPr/>
              </a:pPr>
              <a:t>11</a:t>
            </a:fld>
            <a:endParaRPr lang="en-US" altLang="ja-JP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3100" b="1" dirty="0" smtClean="0">
                <a:effectLst/>
                <a:latin typeface="Arial"/>
              </a:rPr>
              <a:t>Refrigerator cooled magnet</a:t>
            </a:r>
            <a:endParaRPr lang="en-US" altLang="ja-JP" sz="3100" b="1" dirty="0">
              <a:effectLst/>
              <a:latin typeface="Arial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 t="7140" b="2380"/>
          <a:stretch>
            <a:fillRect/>
          </a:stretch>
        </p:blipFill>
        <p:spPr bwMode="auto">
          <a:xfrm>
            <a:off x="387896" y="993800"/>
            <a:ext cx="1880426" cy="2265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テキスト ボックス 11"/>
          <p:cNvSpPr txBox="1"/>
          <p:nvPr/>
        </p:nvSpPr>
        <p:spPr>
          <a:xfrm>
            <a:off x="107504" y="622861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dirty="0" smtClean="0">
                <a:effectLst/>
                <a:latin typeface="Arial"/>
              </a:rPr>
              <a:t>+/-5 Tesla /φ100 mm</a:t>
            </a:r>
            <a:endParaRPr lang="en-US" altLang="ja-JP" dirty="0">
              <a:effectLst/>
              <a:latin typeface="Arial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2555776" y="624467"/>
            <a:ext cx="28803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dirty="0" smtClean="0">
                <a:effectLst/>
                <a:latin typeface="Arial"/>
              </a:rPr>
              <a:t>+/-5.7 Tesla /φ150 mm</a:t>
            </a:r>
            <a:endParaRPr lang="en-US" altLang="ja-JP" dirty="0">
              <a:effectLst/>
              <a:latin typeface="Arial"/>
            </a:endParaRPr>
          </a:p>
        </p:txBody>
      </p:sp>
      <p:pic>
        <p:nvPicPr>
          <p:cNvPr id="704519" name="Picture 7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81" t="-689" r="11152" b="37194"/>
          <a:stretch/>
        </p:blipFill>
        <p:spPr bwMode="auto">
          <a:xfrm>
            <a:off x="2724872" y="981787"/>
            <a:ext cx="2542125" cy="2277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4" name="表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4249868"/>
              </p:ext>
            </p:extLst>
          </p:nvPr>
        </p:nvGraphicFramePr>
        <p:xfrm>
          <a:off x="755576" y="3717032"/>
          <a:ext cx="7678105" cy="256809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67840"/>
                <a:gridCol w="1474917"/>
                <a:gridCol w="1517650"/>
                <a:gridCol w="1458849"/>
                <a:gridCol w="1458849"/>
              </a:tblGrid>
              <a:tr h="302297">
                <a:tc>
                  <a:txBody>
                    <a:bodyPr/>
                    <a:lstStyle/>
                    <a:p>
                      <a:pPr algn="ctr" fontAlgn="ctr"/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altLang="ja-JP" sz="1800" b="1" i="0" u="none" strike="noStrike" kern="1200" cap="none" spc="0" normalizeH="0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</a:t>
                      </a:r>
                      <a:endParaRPr kumimoji="1" lang="en-US" altLang="ja-JP" sz="1800" b="1" i="0" u="none" strike="noStrike" kern="1200" cap="none" spc="0" normalizeH="0" baseline="0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altLang="ja-JP" sz="1800" b="1" i="0" u="none" strike="noStrike" kern="1200" cap="none" spc="0" normalizeH="0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</a:t>
                      </a:r>
                      <a:endParaRPr kumimoji="1" lang="en-US" altLang="ja-JP" sz="1800" b="1" i="0" u="none" strike="noStrike" kern="1200" cap="none" spc="0" normalizeH="0" baseline="0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altLang="ja-JP" sz="1800" b="1" i="0" u="none" strike="noStrike" kern="1200" cap="none" spc="0" normalizeH="0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</a:t>
                      </a:r>
                      <a:endParaRPr kumimoji="1" lang="en-US" altLang="ja-JP" sz="1800" b="1" i="0" u="none" strike="noStrike" kern="1200" cap="none" spc="0" normalizeH="0" baseline="0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altLang="ja-JP" sz="1800" b="1" i="0" u="none" strike="noStrike" kern="1200" cap="none" spc="0" normalizeH="0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</a:t>
                      </a:r>
                      <a:endParaRPr kumimoji="1" lang="en-US" altLang="ja-JP" sz="1800" b="1" i="0" u="none" strike="noStrike" kern="1200" cap="none" spc="0" normalizeH="0" baseline="0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sz="1800" b="1" i="0" u="none" strike="noStrike" kern="1200" cap="none" spc="0" normalizeH="0" baseline="0" dirty="0" smtClean="0">
                          <a:solidFill>
                            <a:schemeClr val="dk1"/>
                          </a:solidFill>
                          <a:effectLst/>
                          <a:latin typeface="Arial"/>
                        </a:rPr>
                        <a:t>Center field</a:t>
                      </a:r>
                      <a:endParaRPr kumimoji="1" lang="en-US" sz="1800" b="1" i="0" u="none" strike="noStrike" kern="1200" cap="none" spc="0" normalizeH="0" baseline="0" dirty="0">
                        <a:solidFill>
                          <a:schemeClr val="dk1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altLang="ja-JP" sz="1800" b="1" i="0" u="none" strike="noStrike" kern="1200" cap="none" spc="0" normalizeH="0" baseline="0" dirty="0" smtClean="0">
                          <a:solidFill>
                            <a:schemeClr val="dk1"/>
                          </a:solidFill>
                          <a:effectLst/>
                          <a:latin typeface="Arial"/>
                        </a:rPr>
                        <a:t>+/-5 T</a:t>
                      </a:r>
                      <a:endParaRPr kumimoji="1" lang="en-US" altLang="ja-JP" sz="1800" b="1" i="0" u="none" strike="noStrike" kern="1200" cap="none" spc="0" normalizeH="0" baseline="0" dirty="0">
                        <a:solidFill>
                          <a:schemeClr val="dk1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="1" i="0" u="none" strike="noStrike" kern="1200" cap="none" spc="0" normalizeH="0" baseline="0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+/-10 T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altLang="ja-JP" sz="1800" b="1" i="0" u="none" strike="noStrike" kern="1200" cap="none" spc="0" normalizeH="0" baseline="0" dirty="0" smtClean="0">
                          <a:solidFill>
                            <a:schemeClr val="dk1"/>
                          </a:solidFill>
                          <a:effectLst/>
                          <a:latin typeface="Arial"/>
                        </a:rPr>
                        <a:t>+/-5.7 T</a:t>
                      </a:r>
                      <a:endParaRPr kumimoji="1" lang="en-US" altLang="ja-JP" sz="1800" b="1" i="0" u="none" strike="noStrike" kern="1200" cap="none" spc="0" normalizeH="0" baseline="0" dirty="0">
                        <a:solidFill>
                          <a:schemeClr val="dk1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altLang="ja-JP" sz="1800" b="1" i="0" u="none" strike="noStrike" kern="1200" cap="none" spc="0" normalizeH="0" baseline="0" dirty="0" smtClean="0">
                          <a:solidFill>
                            <a:schemeClr val="dk1"/>
                          </a:solidFill>
                          <a:effectLst/>
                          <a:latin typeface="Arial"/>
                        </a:rPr>
                        <a:t>+/-5 T</a:t>
                      </a:r>
                      <a:endParaRPr kumimoji="1" lang="en-US" altLang="ja-JP" sz="1800" b="1" i="0" u="none" strike="noStrike" kern="1200" cap="none" spc="0" normalizeH="0" baseline="0" dirty="0">
                        <a:solidFill>
                          <a:schemeClr val="dk1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sz="1800" b="1" i="0" u="none" strike="noStrike" kern="1200" cap="none" spc="0" normalizeH="0" baseline="0" dirty="0" smtClean="0">
                          <a:solidFill>
                            <a:schemeClr val="dk1"/>
                          </a:solidFill>
                          <a:effectLst/>
                          <a:latin typeface="Arial"/>
                        </a:rPr>
                        <a:t>R.T. bore</a:t>
                      </a:r>
                      <a:endParaRPr kumimoji="1" lang="en-US" sz="1800" b="1" i="0" u="none" strike="noStrike" kern="1200" cap="none" spc="0" normalizeH="0" baseline="0" dirty="0">
                        <a:solidFill>
                          <a:schemeClr val="dk1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sz="1800" b="1" i="0" u="none" strike="noStrike" kern="1200" cap="none" spc="0" normalizeH="0" baseline="0" dirty="0" smtClean="0">
                          <a:solidFill>
                            <a:schemeClr val="dk1"/>
                          </a:solidFill>
                          <a:effectLst/>
                          <a:latin typeface="Arial"/>
                        </a:rPr>
                        <a:t>100 mm</a:t>
                      </a:r>
                      <a:endParaRPr kumimoji="1" lang="en-US" sz="1800" b="1" i="0" u="none" strike="noStrike" kern="1200" cap="none" spc="0" normalizeH="0" baseline="0" dirty="0">
                        <a:solidFill>
                          <a:schemeClr val="dk1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="1" i="0" u="none" strike="noStrike" kern="1200" cap="none" spc="0" normalizeH="0" baseline="0" dirty="0" smtClean="0">
                          <a:solidFill>
                            <a:schemeClr val="dk1"/>
                          </a:solidFill>
                          <a:effectLst/>
                          <a:latin typeface="Arial"/>
                        </a:rPr>
                        <a:t>100 mm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altLang="ja-JP" sz="1800" b="1" i="0" u="none" strike="noStrike" kern="1200" cap="none" spc="0" normalizeH="0" baseline="0" dirty="0" smtClean="0">
                          <a:solidFill>
                            <a:schemeClr val="dk1"/>
                          </a:solidFill>
                          <a:effectLst/>
                          <a:latin typeface="Arial"/>
                        </a:rPr>
                        <a:t>150 </a:t>
                      </a:r>
                      <a:r>
                        <a:rPr kumimoji="1" lang="en-US" altLang="ja-JP" sz="1800" b="1" i="0" u="none" strike="noStrike" kern="1200" cap="none" spc="0" normalizeH="0" baseline="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mm</a:t>
                      </a:r>
                      <a:endParaRPr kumimoji="1" lang="en-US" sz="1800" b="1" i="0" u="none" strike="noStrike" kern="1200" cap="none" spc="0" normalizeH="0" baseline="0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altLang="ja-JP" sz="1800" b="1" i="0" u="none" strike="noStrike" kern="1200" cap="none" spc="0" normalizeH="0" baseline="0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300 mm</a:t>
                      </a:r>
                      <a:endParaRPr kumimoji="1" lang="en-US" sz="1800" b="1" i="0" u="none" strike="noStrike" kern="1200" cap="none" spc="0" normalizeH="0" baseline="0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altLang="ja-JP" sz="1800" b="1" i="0" u="none" strike="noStrike" kern="1200" cap="none" spc="0" normalizeH="0" baseline="0" dirty="0" err="1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Iop</a:t>
                      </a:r>
                      <a:endParaRPr kumimoji="1" lang="en-US" sz="1800" b="1" i="0" u="none" strike="noStrike" kern="1200" cap="none" spc="0" normalizeH="0" baseline="0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altLang="ja-JP" sz="1800" b="1" i="0" u="none" strike="noStrike" kern="1200" cap="none" spc="0" normalizeH="0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175A</a:t>
                      </a:r>
                      <a:endParaRPr kumimoji="1" lang="en-US" sz="1800" b="1" i="0" u="none" strike="noStrike" kern="1200" cap="none" spc="0" normalizeH="0" baseline="0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="1" i="0" u="none" strike="noStrike" kern="1200" cap="none" spc="0" normalizeH="0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250A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sz="1800" b="1" i="0" u="none" strike="noStrike" kern="1200" cap="none" spc="0" normalizeH="0" baseline="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250A</a:t>
                      </a:r>
                      <a:endParaRPr kumimoji="1" lang="en-US" sz="1800" b="1" i="0" u="none" strike="noStrike" kern="1200" cap="none" spc="0" normalizeH="0" baseline="0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sz="1800" b="1" i="0" u="none" strike="noStrike" kern="1200" cap="none" spc="0" normalizeH="0" baseline="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250A</a:t>
                      </a:r>
                      <a:endParaRPr kumimoji="1" lang="en-US" sz="1800" b="1" i="0" u="none" strike="noStrike" kern="1200" cap="none" spc="0" normalizeH="0" baseline="0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8100"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sz="1800" b="1" i="0" u="none" strike="noStrike" kern="1200" cap="none" spc="0" normalizeH="0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Inductance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altLang="ja-JP" sz="1800" b="1" i="0" u="none" strike="noStrike" kern="1200" cap="none" spc="0" normalizeH="0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 H</a:t>
                      </a:r>
                      <a:endParaRPr kumimoji="1" lang="en-US" altLang="ja-JP" sz="1800" b="1" i="0" u="none" strike="noStrike" kern="1200" cap="none" spc="0" normalizeH="0" baseline="0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="1" i="0" u="none" strike="noStrike" kern="1200" cap="none" spc="0" normalizeH="0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 H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altLang="ja-JP" sz="1800" b="1" i="0" u="none" strike="noStrike" kern="1200" cap="none" spc="0" normalizeH="0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5H</a:t>
                      </a:r>
                      <a:endParaRPr kumimoji="1" lang="en-US" altLang="ja-JP" sz="1800" b="1" i="0" u="none" strike="noStrike" kern="1200" cap="none" spc="0" normalizeH="0" baseline="0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altLang="ja-JP" sz="1800" b="1" i="0" u="none" strike="noStrike" kern="1200" cap="none" spc="0" normalizeH="0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 H</a:t>
                      </a:r>
                      <a:endParaRPr kumimoji="1" lang="en-US" altLang="ja-JP" sz="1800" b="1" i="0" u="none" strike="noStrike" kern="1200" cap="none" spc="0" normalizeH="0" baseline="0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54295"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sz="1800" b="1" i="0" u="none" strike="noStrike" kern="1200" cap="none" spc="0" normalizeH="0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Storage Energy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altLang="ja-JP" sz="1800" b="1" i="0" u="none" strike="noStrike" kern="1200" cap="none" spc="0" normalizeH="0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61 kJ</a:t>
                      </a:r>
                      <a:endParaRPr kumimoji="1" lang="en-US" altLang="ja-JP" sz="1800" b="1" i="0" u="none" strike="noStrike" kern="1200" cap="none" spc="0" normalizeH="0" baseline="0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="1" i="0" u="none" strike="noStrike" kern="1200" cap="none" spc="0" normalizeH="0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344 kJ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altLang="ja-JP" sz="1800" b="1" i="0" u="none" strike="noStrike" kern="1200" cap="none" spc="0" normalizeH="0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156 kJ</a:t>
                      </a:r>
                      <a:endParaRPr kumimoji="1" lang="en-US" altLang="ja-JP" sz="1800" b="1" i="0" u="none" strike="noStrike" kern="1200" cap="none" spc="0" normalizeH="0" baseline="0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altLang="ja-JP" sz="1800" b="1" i="0" u="none" strike="noStrike" kern="1200" cap="none" spc="0" normalizeH="0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625 kJ</a:t>
                      </a:r>
                      <a:endParaRPr kumimoji="1" lang="en-US" altLang="ja-JP" sz="1800" b="1" i="0" u="none" strike="noStrike" kern="1200" cap="none" spc="0" normalizeH="0" baseline="0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54295"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altLang="ja-JP" sz="1800" b="1" i="0" u="none" strike="noStrike" kern="1200" cap="none" spc="0" normalizeH="0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Sweep rate</a:t>
                      </a:r>
                      <a:endParaRPr kumimoji="1" lang="en-US" sz="1800" b="1" i="0" u="none" strike="noStrike" kern="1200" cap="none" spc="0" normalizeH="0" baseline="0" dirty="0" smtClean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altLang="ja-JP" sz="1800" b="1" i="0" u="none" strike="noStrike" kern="1200" cap="none" spc="0" normalizeH="0" baseline="0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5 T / 30s</a:t>
                      </a:r>
                      <a:endParaRPr kumimoji="1" lang="en-US" altLang="ja-JP" sz="1800" b="1" i="0" u="none" strike="noStrike" kern="1200" cap="none" spc="0" normalizeH="0" baseline="0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="1" i="0" u="none" strike="noStrike" kern="1200" cap="none" spc="0" normalizeH="0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 T / 10 min.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altLang="ja-JP" sz="1800" b="1" i="0" u="none" strike="noStrike" kern="1200" cap="none" spc="0" normalizeH="0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 T / 50s</a:t>
                      </a:r>
                      <a:endParaRPr kumimoji="1" lang="en-US" altLang="ja-JP" sz="1800" b="1" i="0" u="none" strike="noStrike" kern="1200" cap="none" spc="0" normalizeH="0" baseline="0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altLang="ja-JP" sz="1800" b="1" i="0" u="none" strike="noStrike" kern="1200" cap="none" spc="0" normalizeH="0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 T / 180s</a:t>
                      </a:r>
                      <a:endParaRPr kumimoji="1" lang="en-US" altLang="ja-JP" sz="1800" b="1" i="0" u="none" strike="noStrike" kern="1200" cap="none" spc="0" normalizeH="0" baseline="0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8522"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sz="1800" b="1" i="0" u="none" strike="noStrike" kern="1200" cap="none" spc="0" normalizeH="0" baseline="0" dirty="0" smtClean="0">
                          <a:solidFill>
                            <a:schemeClr val="dk1"/>
                          </a:solidFill>
                          <a:effectLst/>
                          <a:latin typeface="Arial"/>
                        </a:rPr>
                        <a:t>Wire type</a:t>
                      </a:r>
                      <a:endParaRPr kumimoji="1" lang="en-US" sz="1800" b="1" i="0" u="none" strike="noStrike" kern="1200" cap="none" spc="0" normalizeH="0" baseline="0" dirty="0">
                        <a:solidFill>
                          <a:schemeClr val="dk1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sz="1800" b="1" i="0" u="none" strike="noStrike" kern="1200" cap="none" spc="0" normalizeH="0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Type H</a:t>
                      </a:r>
                      <a:endParaRPr kumimoji="1" lang="en-US" sz="1800" b="1" i="0" u="none" strike="noStrike" kern="1200" cap="none" spc="0" normalizeH="0" baseline="0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="1" i="0" u="none" strike="noStrike" kern="1200" cap="none" spc="0" normalizeH="0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Type HT-SS,</a:t>
                      </a:r>
                      <a:r>
                        <a:rPr lang="en-US" altLang="ja-JP" sz="1800" b="1" u="none" strike="noStrike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/>
                      </a:r>
                      <a:br>
                        <a:rPr lang="en-US" altLang="ja-JP" sz="1800" b="1" u="none" strike="noStrike" dirty="0" smtClean="0">
                          <a:solidFill>
                            <a:sysClr val="windowText" lastClr="000000"/>
                          </a:solidFill>
                          <a:effectLst/>
                        </a:rPr>
                      </a:br>
                      <a:r>
                        <a:rPr kumimoji="1" lang="en-US" altLang="ja-JP" sz="1800" b="1" i="0" u="none" strike="noStrike" kern="1200" cap="none" spc="0" normalizeH="0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Type H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="1" i="0" u="none" strike="noStrike" kern="1200" cap="none" spc="0" normalizeH="0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Type HT-SS,</a:t>
                      </a:r>
                      <a:r>
                        <a:rPr kumimoji="1" lang="en-US" altLang="ja-JP" sz="1800" b="1" u="none" strike="noStrike" kern="1200" dirty="0" smtClean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kumimoji="1" lang="en-US" altLang="ja-JP" sz="1800" b="1" u="none" strike="noStrike" kern="1200" dirty="0" smtClean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1" lang="en-US" altLang="ja-JP" sz="1800" b="1" i="0" u="none" strike="noStrike" kern="1200" cap="none" spc="0" normalizeH="0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Type H</a:t>
                      </a:r>
                      <a:endParaRPr kumimoji="1" lang="en-US" sz="1800" b="1" i="0" u="none" strike="noStrike" kern="1200" cap="none" spc="0" normalizeH="0" baseline="0" dirty="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="1" i="0" u="none" strike="noStrike" kern="1200" cap="none" spc="0" normalizeH="0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Type HT-SS,</a:t>
                      </a:r>
                      <a:r>
                        <a:rPr kumimoji="1" lang="en-US" altLang="ja-JP" sz="1800" b="1" u="none" strike="noStrike" kern="1200" dirty="0" smtClean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kumimoji="1" lang="en-US" altLang="ja-JP" sz="1800" b="1" u="none" strike="noStrike" kern="1200" dirty="0" smtClean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1" lang="en-US" altLang="ja-JP" sz="1800" b="1" i="0" u="none" strike="noStrike" kern="1200" cap="none" spc="0" normalizeH="0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Type H</a:t>
                      </a:r>
                      <a:endParaRPr kumimoji="1" lang="en-US" sz="1800" b="1" i="0" u="none" strike="noStrike" kern="1200" cap="none" spc="0" normalizeH="0" baseline="0" dirty="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5" y="787777"/>
            <a:ext cx="3508737" cy="2711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D1B821-2B8A-47CE-B362-58432FDAD56E}" type="slidenum">
              <a:rPr lang="en-US" altLang="ja-JP" smtClean="0"/>
              <a:pPr>
                <a:defRPr/>
              </a:pPr>
              <a:t>12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956549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9634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76672"/>
            <a:ext cx="8860694" cy="59193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" name="グループ化 9"/>
          <p:cNvGrpSpPr/>
          <p:nvPr/>
        </p:nvGrpSpPr>
        <p:grpSpPr>
          <a:xfrm>
            <a:off x="4932040" y="1049416"/>
            <a:ext cx="3964150" cy="2736304"/>
            <a:chOff x="4932040" y="1049416"/>
            <a:chExt cx="3964150" cy="2736304"/>
          </a:xfrm>
        </p:grpSpPr>
        <p:sp>
          <p:nvSpPr>
            <p:cNvPr id="3" name="正方形/長方形 2"/>
            <p:cNvSpPr/>
            <p:nvPr/>
          </p:nvSpPr>
          <p:spPr bwMode="auto">
            <a:xfrm>
              <a:off x="4932040" y="1049416"/>
              <a:ext cx="3964150" cy="2736304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pic>
          <p:nvPicPr>
            <p:cNvPr id="4" name="Picture 4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29939" y="1190112"/>
              <a:ext cx="3312368" cy="2454911"/>
            </a:xfrm>
            <a:prstGeom prst="rect">
              <a:avLst/>
            </a:prstGeom>
            <a:blipFill>
              <a:blip r:embed="rId6"/>
              <a:tile tx="0" ty="0" sx="100000" sy="100000" flip="none" algn="tl"/>
            </a:blipFill>
            <a:ln>
              <a:noFill/>
            </a:ln>
            <a:effectLst/>
          </p:spPr>
        </p:pic>
        <p:cxnSp>
          <p:nvCxnSpPr>
            <p:cNvPr id="6" name="直線矢印コネクタ 5"/>
            <p:cNvCxnSpPr>
              <a:cxnSpLocks noChangeAspect="1"/>
            </p:cNvCxnSpPr>
            <p:nvPr/>
          </p:nvCxnSpPr>
          <p:spPr bwMode="auto">
            <a:xfrm>
              <a:off x="5436096" y="2492894"/>
              <a:ext cx="1722432" cy="1048435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arrow"/>
              <a:tailEnd type="arrow"/>
            </a:ln>
            <a:effectLst/>
          </p:spPr>
        </p:cxnSp>
        <p:sp>
          <p:nvSpPr>
            <p:cNvPr id="7" name="テキスト ボックス 6"/>
            <p:cNvSpPr txBox="1"/>
            <p:nvPr/>
          </p:nvSpPr>
          <p:spPr>
            <a:xfrm rot="1905222">
              <a:off x="5709853" y="3017856"/>
              <a:ext cx="78850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000" dirty="0" smtClean="0">
                  <a:effectLst/>
                  <a:latin typeface="Arial"/>
                </a:rPr>
                <a:t>0.8m</a:t>
              </a:r>
              <a:endParaRPr lang="en-US" altLang="ja-JP" sz="1000" dirty="0">
                <a:effectLst/>
                <a:latin typeface="Arial"/>
              </a:endParaRPr>
            </a:p>
          </p:txBody>
        </p:sp>
      </p:grpSp>
      <p:graphicFrame>
        <p:nvGraphicFramePr>
          <p:cNvPr id="9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09715653"/>
              </p:ext>
            </p:extLst>
          </p:nvPr>
        </p:nvGraphicFramePr>
        <p:xfrm>
          <a:off x="4716016" y="3789040"/>
          <a:ext cx="4427983" cy="25326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3755" name="ワークシート" r:id="rId8" imgW="8200957" imgH="4495710" progId="Excel.Sheet.12">
                  <p:embed/>
                </p:oleObj>
              </mc:Choice>
              <mc:Fallback>
                <p:oleObj name="ワークシート" r:id="rId8" imgW="8200957" imgH="4495710" progId="Excel.Sheet.1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16016" y="3789040"/>
                        <a:ext cx="4427983" cy="253263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テキスト ボックス 10"/>
          <p:cNvSpPr txBox="1"/>
          <p:nvPr/>
        </p:nvSpPr>
        <p:spPr>
          <a:xfrm>
            <a:off x="6083028" y="5032787"/>
            <a:ext cx="10428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 smtClean="0"/>
              <a:t>1.5 cycles</a:t>
            </a:r>
            <a:endParaRPr kumimoji="1" lang="ja-JP" altLang="en-US" sz="1200" dirty="0"/>
          </a:p>
        </p:txBody>
      </p:sp>
      <p:cxnSp>
        <p:nvCxnSpPr>
          <p:cNvPr id="12" name="直線矢印コネクタ 11"/>
          <p:cNvCxnSpPr/>
          <p:nvPr/>
        </p:nvCxnSpPr>
        <p:spPr bwMode="auto">
          <a:xfrm>
            <a:off x="5281857" y="4953458"/>
            <a:ext cx="1368152" cy="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graphicFrame>
        <p:nvGraphicFramePr>
          <p:cNvPr id="17" name="表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8973850"/>
              </p:ext>
            </p:extLst>
          </p:nvPr>
        </p:nvGraphicFramePr>
        <p:xfrm>
          <a:off x="455186" y="3555479"/>
          <a:ext cx="4070307" cy="3005749"/>
        </p:xfrm>
        <a:graphic>
          <a:graphicData uri="http://schemas.openxmlformats.org/drawingml/2006/table">
            <a:tbl>
              <a:tblPr bandRow="1">
                <a:tableStyleId>{10A1B5D5-9B99-4C35-A422-299274C87663}</a:tableStyleId>
              </a:tblPr>
              <a:tblGrid>
                <a:gridCol w="1830656"/>
                <a:gridCol w="2239651"/>
              </a:tblGrid>
              <a:tr h="334015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latin typeface="+mn-lt"/>
                          <a:cs typeface="+mn-cs"/>
                        </a:rPr>
                        <a:t>Model</a:t>
                      </a:r>
                      <a:r>
                        <a:rPr kumimoji="1" lang="en-US" altLang="ja-JP" sz="1400" baseline="0" dirty="0" smtClean="0">
                          <a:latin typeface="+mn-lt"/>
                          <a:cs typeface="+mn-cs"/>
                        </a:rPr>
                        <a:t> name</a:t>
                      </a:r>
                      <a:endParaRPr kumimoji="1" lang="en-US" altLang="ja-JP" sz="1400" dirty="0" smtClean="0">
                        <a:latin typeface="+mn-lt"/>
                        <a:cs typeface="Arial" pitchFamily="34" charset="0"/>
                      </a:endParaRPr>
                    </a:p>
                  </a:txBody>
                  <a:tcPr marL="58643" marR="58643" marT="29949" marB="29949"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kern="1200" dirty="0" smtClean="0">
                          <a:latin typeface="+mn-lt"/>
                        </a:rPr>
                        <a:t>DI-BSCCO-MS</a:t>
                      </a:r>
                      <a:r>
                        <a:rPr kumimoji="1" lang="ja-JP" altLang="en-US" sz="1400" kern="1200" baseline="0" dirty="0" smtClean="0">
                          <a:latin typeface="+mn-lt"/>
                        </a:rPr>
                        <a:t> </a:t>
                      </a:r>
                      <a:r>
                        <a:rPr kumimoji="1" lang="en-US" altLang="ja-JP" sz="1400" kern="1200" dirty="0" smtClean="0">
                          <a:latin typeface="+mn-lt"/>
                        </a:rPr>
                        <a:t>6T-70</a:t>
                      </a:r>
                      <a:endParaRPr kumimoji="1" lang="ja-JP" alt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marL="58643" marR="58643" marT="29949" marB="29949" anchor="ctr" anchorCtr="1"/>
                </a:tc>
              </a:tr>
              <a:tr h="334015">
                <a:tc>
                  <a:txBody>
                    <a:bodyPr/>
                    <a:lstStyle/>
                    <a:p>
                      <a:pPr marL="0" marR="0" indent="0" algn="ctr" defTabSz="89583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smtClean="0">
                          <a:latin typeface="+mn-lt"/>
                          <a:cs typeface="+mn-cs"/>
                        </a:rPr>
                        <a:t>Field</a:t>
                      </a:r>
                      <a:r>
                        <a:rPr kumimoji="1" lang="en-US" altLang="ja-JP" sz="1400" baseline="0" dirty="0" smtClean="0">
                          <a:latin typeface="+mn-lt"/>
                          <a:cs typeface="+mn-cs"/>
                        </a:rPr>
                        <a:t> strength</a:t>
                      </a:r>
                      <a:endParaRPr kumimoji="1" lang="en-US" altLang="ja-JP" sz="1400" dirty="0" smtClean="0">
                        <a:latin typeface="+mn-lt"/>
                        <a:cs typeface="Arial" pitchFamily="34" charset="0"/>
                      </a:endParaRPr>
                    </a:p>
                  </a:txBody>
                  <a:tcPr marL="58643" marR="58643" marT="29949" marB="29949"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latin typeface="+mn-lt"/>
                        </a:rPr>
                        <a:t>±6T</a:t>
                      </a:r>
                      <a:endParaRPr kumimoji="1" lang="ja-JP" altLang="en-US" sz="1400" dirty="0">
                        <a:latin typeface="+mn-lt"/>
                        <a:cs typeface="Arial" pitchFamily="34" charset="0"/>
                      </a:endParaRPr>
                    </a:p>
                  </a:txBody>
                  <a:tcPr marL="58643" marR="58643" marT="29949" marB="29949" anchor="ctr" anchorCtr="1"/>
                </a:tc>
              </a:tr>
              <a:tr h="333822">
                <a:tc>
                  <a:txBody>
                    <a:bodyPr/>
                    <a:lstStyle/>
                    <a:p>
                      <a:pPr marL="0" marR="0" lvl="0" indent="0" algn="ctr" defTabSz="9747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R.T. bore</a:t>
                      </a:r>
                      <a:endParaRPr kumimoji="1" lang="en-US" altLang="ja-JP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pitchFamily="50" charset="-128"/>
                        <a:cs typeface="Arial" pitchFamily="34" charset="0"/>
                      </a:endParaRPr>
                    </a:p>
                  </a:txBody>
                  <a:tcPr marL="23088" marR="23088" marT="23582" marB="23582"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747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l-GR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Φ</a:t>
                      </a: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70mm</a:t>
                      </a:r>
                      <a:endParaRPr kumimoji="1" lang="ja-JP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pitchFamily="50" charset="-128"/>
                        <a:cs typeface="Arial" pitchFamily="34" charset="0"/>
                      </a:endParaRPr>
                    </a:p>
                  </a:txBody>
                  <a:tcPr marL="23088" marR="23088" marT="23582" marB="23582" anchor="ctr" anchorCtr="1" horzOverflow="overflow"/>
                </a:tc>
              </a:tr>
              <a:tr h="333822">
                <a:tc>
                  <a:txBody>
                    <a:bodyPr/>
                    <a:lstStyle/>
                    <a:p>
                      <a:pPr marL="0" marR="0" indent="0" algn="ctr" defTabSz="89583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smtClean="0">
                          <a:latin typeface="+mn-lt"/>
                          <a:cs typeface="+mn-cs"/>
                        </a:rPr>
                        <a:t>Sweep</a:t>
                      </a:r>
                      <a:r>
                        <a:rPr kumimoji="1" lang="en-US" altLang="ja-JP" sz="1400" baseline="0" dirty="0" smtClean="0">
                          <a:latin typeface="+mn-lt"/>
                          <a:cs typeface="+mn-cs"/>
                        </a:rPr>
                        <a:t> rate</a:t>
                      </a:r>
                      <a:endParaRPr kumimoji="1" lang="en-US" altLang="ja-JP" sz="1400" dirty="0" smtClean="0">
                        <a:latin typeface="+mn-lt"/>
                        <a:cs typeface="Arial" pitchFamily="34" charset="0"/>
                      </a:endParaRPr>
                    </a:p>
                  </a:txBody>
                  <a:tcPr marL="58643" marR="58643" marT="29949" marB="29949"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latin typeface="+mn-lt"/>
                        </a:rPr>
                        <a:t>6T/30sec.</a:t>
                      </a:r>
                      <a:endParaRPr kumimoji="1" lang="en-US" altLang="ja-JP" sz="1400" dirty="0" smtClean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58643" marR="58643" marT="29949" marB="29949" anchor="ctr" anchorCtr="1"/>
                </a:tc>
              </a:tr>
              <a:tr h="334015">
                <a:tc>
                  <a:txBody>
                    <a:bodyPr/>
                    <a:lstStyle/>
                    <a:p>
                      <a:pPr marL="0" marR="0" lvl="0" indent="0" algn="ctr" defTabSz="9747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Operating current</a:t>
                      </a:r>
                      <a:endParaRPr kumimoji="1" lang="en-US" altLang="ja-JP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pitchFamily="50" charset="-128"/>
                        <a:cs typeface="Arial" pitchFamily="34" charset="0"/>
                      </a:endParaRPr>
                    </a:p>
                  </a:txBody>
                  <a:tcPr marL="23088" marR="23088" marT="23582" marB="23582"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747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250A</a:t>
                      </a:r>
                      <a:endParaRPr kumimoji="1" lang="ja-JP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ＭＳ Ｐゴシック" pitchFamily="50" charset="-128"/>
                        <a:cs typeface="Arial" pitchFamily="34" charset="0"/>
                      </a:endParaRPr>
                    </a:p>
                  </a:txBody>
                  <a:tcPr marL="23088" marR="23088" marT="23582" marB="23582" anchor="ctr" anchorCtr="1" horzOverflow="overflow"/>
                </a:tc>
              </a:tr>
              <a:tr h="334015">
                <a:tc>
                  <a:txBody>
                    <a:bodyPr/>
                    <a:lstStyle/>
                    <a:p>
                      <a:pPr marL="0" marR="0" lvl="0" indent="0" algn="ctr" defTabSz="9747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Inductance</a:t>
                      </a:r>
                      <a:endParaRPr kumimoji="1" lang="en-US" altLang="ja-JP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pitchFamily="50" charset="-128"/>
                        <a:cs typeface="Arial" pitchFamily="34" charset="0"/>
                      </a:endParaRPr>
                    </a:p>
                  </a:txBody>
                  <a:tcPr marL="23088" marR="23088" marT="23582" marB="23582"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747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 </a:t>
                      </a: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about 1H</a:t>
                      </a:r>
                      <a:endParaRPr kumimoji="1" lang="ja-JP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ＭＳ Ｐゴシック" pitchFamily="50" charset="-128"/>
                        <a:cs typeface="Arial" pitchFamily="34" charset="0"/>
                      </a:endParaRPr>
                    </a:p>
                  </a:txBody>
                  <a:tcPr marL="23088" marR="23088" marT="23582" marB="23582" anchor="ctr" anchorCtr="1" horzOverflow="overflow"/>
                </a:tc>
              </a:tr>
              <a:tr h="334015">
                <a:tc>
                  <a:txBody>
                    <a:bodyPr/>
                    <a:lstStyle/>
                    <a:p>
                      <a:pPr marL="0" marR="0" lvl="0" indent="0" algn="ctr" defTabSz="9747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pitchFamily="50" charset="-128"/>
                          <a:cs typeface="Arial" pitchFamily="34" charset="0"/>
                        </a:rPr>
                        <a:t>Field homogeneity</a:t>
                      </a:r>
                    </a:p>
                  </a:txBody>
                  <a:tcPr marL="23088" marR="23088" marT="23582" marB="23582"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747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0.3%/10mmDSV</a:t>
                      </a:r>
                      <a:endParaRPr kumimoji="1" lang="ja-JP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pitchFamily="50" charset="-128"/>
                        <a:cs typeface="Arial" pitchFamily="34" charset="0"/>
                      </a:endParaRPr>
                    </a:p>
                  </a:txBody>
                  <a:tcPr marL="23088" marR="23088" marT="23582" marB="23582" anchor="ctr" anchorCtr="1" horzOverflow="overflow"/>
                </a:tc>
              </a:tr>
              <a:tr h="334015">
                <a:tc>
                  <a:txBody>
                    <a:bodyPr/>
                    <a:lstStyle/>
                    <a:p>
                      <a:pPr marL="0" marR="0" lvl="0" indent="0" algn="ctr" defTabSz="9747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Size</a:t>
                      </a:r>
                      <a:endParaRPr kumimoji="1" lang="en-US" altLang="ja-JP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pitchFamily="50" charset="-128"/>
                        <a:cs typeface="Arial" pitchFamily="34" charset="0"/>
                      </a:endParaRPr>
                    </a:p>
                  </a:txBody>
                  <a:tcPr marL="23088" marR="23088" marT="23582" marB="23582"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747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0.8mX0.3mX0.3m</a:t>
                      </a:r>
                      <a:endParaRPr kumimoji="1" lang="ja-JP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ＭＳ Ｐゴシック" pitchFamily="50" charset="-128"/>
                        <a:cs typeface="Arial" pitchFamily="34" charset="0"/>
                      </a:endParaRPr>
                    </a:p>
                  </a:txBody>
                  <a:tcPr marL="23088" marR="23088" marT="23582" marB="23582" anchor="ctr" anchorCtr="1" horzOverflow="overflow"/>
                </a:tc>
              </a:tr>
              <a:tr h="334015">
                <a:tc>
                  <a:txBody>
                    <a:bodyPr/>
                    <a:lstStyle/>
                    <a:p>
                      <a:pPr marL="0" marR="0" lvl="0" indent="0" algn="ctr" defTabSz="9747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Weight</a:t>
                      </a:r>
                      <a:endParaRPr kumimoji="1" lang="en-US" altLang="ja-JP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pitchFamily="50" charset="-128"/>
                        <a:cs typeface="Arial" pitchFamily="34" charset="0"/>
                      </a:endParaRPr>
                    </a:p>
                  </a:txBody>
                  <a:tcPr marL="23088" marR="23088" marT="23582" marB="23582"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747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About 100kg</a:t>
                      </a:r>
                      <a:endParaRPr kumimoji="1" lang="ja-JP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ＭＳ Ｐゴシック" pitchFamily="50" charset="-128"/>
                        <a:cs typeface="Arial" pitchFamily="34" charset="0"/>
                      </a:endParaRPr>
                    </a:p>
                  </a:txBody>
                  <a:tcPr marL="23088" marR="23088" marT="23582" marB="23582" anchor="ctr" anchorCtr="1" horzOverflow="overflow"/>
                </a:tc>
              </a:tr>
            </a:tbl>
          </a:graphicData>
        </a:graphic>
      </p:graphicFrame>
      <p:sp>
        <p:nvSpPr>
          <p:cNvPr id="21" name="平行四辺形 20"/>
          <p:cNvSpPr/>
          <p:nvPr/>
        </p:nvSpPr>
        <p:spPr bwMode="auto">
          <a:xfrm>
            <a:off x="3047475" y="548680"/>
            <a:ext cx="5040560" cy="432048"/>
          </a:xfrm>
          <a:prstGeom prst="parallelogram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3146677" y="548680"/>
            <a:ext cx="4011851" cy="46166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US" altLang="ja-JP" sz="2400" i="1" dirty="0" smtClean="0"/>
              <a:t>Compact magnet system</a:t>
            </a:r>
            <a:endParaRPr kumimoji="1" lang="ja-JP" altLang="en-US" sz="2400" i="1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0" y="968371"/>
            <a:ext cx="4932040" cy="255454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96875" indent="-285750">
              <a:buFont typeface="Wingdings" panose="05000000000000000000" pitchFamily="2" charset="2"/>
              <a:buChar char="ü"/>
            </a:pPr>
            <a:r>
              <a:rPr kumimoji="1" lang="en-US" altLang="ja-JP" sz="2000" dirty="0" smtClean="0">
                <a:solidFill>
                  <a:srgbClr val="0070C0"/>
                </a:solidFill>
              </a:rPr>
              <a:t>Fast sweep rate (1T / 5 sec.)</a:t>
            </a:r>
          </a:p>
          <a:p>
            <a:pPr marL="396875" indent="-285750">
              <a:buFont typeface="Wingdings" panose="05000000000000000000" pitchFamily="2" charset="2"/>
              <a:buChar char="ü"/>
            </a:pPr>
            <a:r>
              <a:rPr lang="en-US" altLang="ja-JP" sz="2000" dirty="0" smtClean="0">
                <a:solidFill>
                  <a:srgbClr val="0070C0"/>
                </a:solidFill>
              </a:rPr>
              <a:t>A wide variety of operating methods and patterns</a:t>
            </a:r>
          </a:p>
          <a:p>
            <a:pPr marL="396875" indent="-285750">
              <a:buFont typeface="Wingdings" panose="05000000000000000000" pitchFamily="2" charset="2"/>
              <a:buChar char="ü"/>
            </a:pPr>
            <a:r>
              <a:rPr kumimoji="1" lang="en-US" altLang="ja-JP" sz="2000" dirty="0" smtClean="0">
                <a:solidFill>
                  <a:srgbClr val="0070C0"/>
                </a:solidFill>
              </a:rPr>
              <a:t>No refrigerant</a:t>
            </a:r>
          </a:p>
          <a:p>
            <a:pPr marL="396875" indent="-285750">
              <a:buFont typeface="Wingdings" panose="05000000000000000000" pitchFamily="2" charset="2"/>
              <a:buChar char="ü"/>
            </a:pPr>
            <a:r>
              <a:rPr kumimoji="1" lang="en-US" altLang="ja-JP" sz="2000" dirty="0" smtClean="0">
                <a:solidFill>
                  <a:srgbClr val="0070C0"/>
                </a:solidFill>
              </a:rPr>
              <a:t>Compact, light, and low residual field</a:t>
            </a:r>
          </a:p>
          <a:p>
            <a:r>
              <a:rPr lang="en-US" altLang="ja-JP" sz="2000" dirty="0" smtClean="0">
                <a:solidFill>
                  <a:srgbClr val="0070C0"/>
                </a:solidFill>
              </a:rPr>
              <a:t>&lt; Use application &gt;</a:t>
            </a:r>
          </a:p>
          <a:p>
            <a:pPr marL="284163"/>
            <a:r>
              <a:rPr kumimoji="1" lang="en-US" altLang="ja-JP" sz="2000" dirty="0" smtClean="0">
                <a:solidFill>
                  <a:srgbClr val="0070C0"/>
                </a:solidFill>
              </a:rPr>
              <a:t>BH curve tracer, VSM, Field annealing, Test, Experiment </a:t>
            </a:r>
            <a:endParaRPr kumimoji="1" lang="ja-JP" altLang="en-US" sz="2000" dirty="0">
              <a:solidFill>
                <a:srgbClr val="0070C0"/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291F86-D548-49B1-A39B-1221D7E148C6}" type="slidenum">
              <a:rPr lang="en-US" altLang="ja-JP" smtClean="0"/>
              <a:pPr>
                <a:defRPr/>
              </a:pPr>
              <a:t>13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90911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04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500" y="1412776"/>
            <a:ext cx="7493000" cy="4954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9552" y="0"/>
            <a:ext cx="6624736" cy="476250"/>
          </a:xfrm>
        </p:spPr>
        <p:txBody>
          <a:bodyPr/>
          <a:lstStyle/>
          <a:p>
            <a:r>
              <a:rPr lang="en-US" altLang="ja-JP" sz="3100" b="1" dirty="0" smtClean="0">
                <a:effectLst/>
                <a:latin typeface="Arial"/>
              </a:rPr>
              <a:t>6 Tesla - 70 mm magnet</a:t>
            </a:r>
            <a:endParaRPr lang="en-US" altLang="ja-JP" sz="3100" b="1" dirty="0">
              <a:effectLst/>
              <a:latin typeface="Arial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416635" y="840754"/>
            <a:ext cx="47476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effectLst/>
                <a:latin typeface="Arial"/>
              </a:rPr>
              <a:t>Temperature change</a:t>
            </a:r>
          </a:p>
          <a:p>
            <a:r>
              <a:rPr lang="en-US" altLang="ja-JP" dirty="0" smtClean="0">
                <a:effectLst/>
                <a:latin typeface="Arial"/>
              </a:rPr>
              <a:t>3 minutes / 1.5 cycles + 1 minute interval</a:t>
            </a:r>
            <a:endParaRPr lang="en-US" altLang="ja-JP" dirty="0">
              <a:effectLst/>
              <a:latin typeface="Arial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023828" y="5877272"/>
            <a:ext cx="3096344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solidFill>
                  <a:srgbClr val="FF0000"/>
                </a:solidFill>
              </a:rPr>
              <a:t>○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Coil temperature </a:t>
            </a:r>
          </a:p>
          <a:p>
            <a:r>
              <a:rPr lang="ja-JP" altLang="en-US" dirty="0" smtClean="0">
                <a:solidFill>
                  <a:srgbClr val="0070C0"/>
                </a:solidFill>
              </a:rPr>
              <a:t>－</a:t>
            </a:r>
            <a:r>
              <a:rPr lang="ja-JP" altLang="en-US" dirty="0" smtClean="0"/>
              <a:t> </a:t>
            </a:r>
            <a:r>
              <a:rPr lang="en-US" altLang="ja-JP" dirty="0" smtClean="0"/>
              <a:t>Operating current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D1B821-2B8A-47CE-B362-58432FDAD56E}" type="slidenum">
              <a:rPr lang="en-US" altLang="ja-JP" smtClean="0"/>
              <a:pPr>
                <a:defRPr/>
              </a:pPr>
              <a:t>14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004338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9552" y="0"/>
            <a:ext cx="6624736" cy="476250"/>
          </a:xfrm>
        </p:spPr>
        <p:txBody>
          <a:bodyPr/>
          <a:lstStyle/>
          <a:p>
            <a:r>
              <a:rPr lang="en-US" altLang="ja-JP" sz="3100" b="1" dirty="0" smtClean="0">
                <a:effectLst/>
                <a:latin typeface="Arial"/>
              </a:rPr>
              <a:t>6Tesla - 70mm magnet</a:t>
            </a:r>
            <a:endParaRPr lang="en-US" altLang="ja-JP" sz="3100" b="1" dirty="0">
              <a:effectLst/>
              <a:latin typeface="Arial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755576" y="5661248"/>
            <a:ext cx="3384376" cy="323165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1500" dirty="0" smtClean="0">
                <a:solidFill>
                  <a:srgbClr val="0070C0"/>
                </a:solidFill>
                <a:effectLst/>
                <a:latin typeface="Arial"/>
              </a:rPr>
              <a:t>Coil can be cooled down in a night.</a:t>
            </a:r>
            <a:endParaRPr lang="en-US" altLang="ja-JP" sz="1500" dirty="0">
              <a:solidFill>
                <a:srgbClr val="0070C0"/>
              </a:solidFill>
              <a:effectLst/>
              <a:latin typeface="Arial"/>
            </a:endParaRPr>
          </a:p>
        </p:txBody>
      </p:sp>
      <p:grpSp>
        <p:nvGrpSpPr>
          <p:cNvPr id="7" name="グループ化 6"/>
          <p:cNvGrpSpPr/>
          <p:nvPr/>
        </p:nvGrpSpPr>
        <p:grpSpPr>
          <a:xfrm>
            <a:off x="157478" y="1550149"/>
            <a:ext cx="4238912" cy="3778862"/>
            <a:chOff x="157478" y="1550149"/>
            <a:chExt cx="4238912" cy="3778862"/>
          </a:xfrm>
        </p:grpSpPr>
        <p:pic>
          <p:nvPicPr>
            <p:cNvPr id="714764" name="Picture 12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1550149"/>
              <a:ext cx="4216878" cy="37624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テキスト ボックス 7"/>
            <p:cNvSpPr txBox="1"/>
            <p:nvPr/>
          </p:nvSpPr>
          <p:spPr>
            <a:xfrm>
              <a:off x="1259632" y="5021234"/>
              <a:ext cx="2520280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400" dirty="0" smtClean="0"/>
                <a:t>Cooling time (hour)</a:t>
              </a:r>
              <a:endParaRPr kumimoji="1" lang="ja-JP" altLang="en-US" sz="1400" dirty="0"/>
            </a:p>
          </p:txBody>
        </p:sp>
        <p:sp>
          <p:nvSpPr>
            <p:cNvPr id="11" name="テキスト ボックス 10"/>
            <p:cNvSpPr txBox="1"/>
            <p:nvPr/>
          </p:nvSpPr>
          <p:spPr>
            <a:xfrm rot="16200000">
              <a:off x="-948773" y="3077052"/>
              <a:ext cx="2520280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400" dirty="0" smtClean="0"/>
                <a:t>Temperature (K)</a:t>
              </a:r>
              <a:endParaRPr kumimoji="1" lang="ja-JP" altLang="en-US" sz="1400" dirty="0"/>
            </a:p>
          </p:txBody>
        </p:sp>
        <p:sp>
          <p:nvSpPr>
            <p:cNvPr id="12" name="テキスト ボックス 11"/>
            <p:cNvSpPr txBox="1"/>
            <p:nvPr/>
          </p:nvSpPr>
          <p:spPr>
            <a:xfrm>
              <a:off x="2462435" y="1844824"/>
              <a:ext cx="1461493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b="1" dirty="0" smtClean="0">
                  <a:solidFill>
                    <a:srgbClr val="FF0000"/>
                  </a:solidFill>
                </a:rPr>
                <a:t>－</a:t>
              </a:r>
              <a:r>
                <a:rPr kumimoji="1" lang="en-US" altLang="ja-JP" sz="1400" dirty="0" smtClean="0"/>
                <a:t>Coil</a:t>
              </a:r>
            </a:p>
            <a:p>
              <a:r>
                <a:rPr lang="ja-JP" altLang="en-US" sz="1400" b="1" dirty="0" smtClean="0">
                  <a:solidFill>
                    <a:srgbClr val="0070C0"/>
                  </a:solidFill>
                </a:rPr>
                <a:t>－</a:t>
              </a:r>
              <a:r>
                <a:rPr lang="en-US" altLang="ja-JP" sz="1400" dirty="0" smtClean="0"/>
                <a:t>1</a:t>
              </a:r>
              <a:r>
                <a:rPr lang="en-US" altLang="ja-JP" sz="1400" baseline="30000" dirty="0" smtClean="0"/>
                <a:t>st</a:t>
              </a:r>
              <a:r>
                <a:rPr lang="en-US" altLang="ja-JP" sz="1400" dirty="0" smtClean="0"/>
                <a:t> stage</a:t>
              </a:r>
              <a:endParaRPr kumimoji="1" lang="ja-JP" altLang="en-US" sz="1400" dirty="0"/>
            </a:p>
          </p:txBody>
        </p:sp>
      </p:grpSp>
      <p:grpSp>
        <p:nvGrpSpPr>
          <p:cNvPr id="6" name="グループ化 5"/>
          <p:cNvGrpSpPr/>
          <p:nvPr/>
        </p:nvGrpSpPr>
        <p:grpSpPr>
          <a:xfrm>
            <a:off x="4546668" y="1556792"/>
            <a:ext cx="4356444" cy="3772219"/>
            <a:chOff x="4546668" y="1556792"/>
            <a:chExt cx="4356444" cy="3772219"/>
          </a:xfrm>
        </p:grpSpPr>
        <p:pic>
          <p:nvPicPr>
            <p:cNvPr id="714763" name="Picture 11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67505" y="1556792"/>
              <a:ext cx="4235607" cy="36491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" name="テキスト ボックス 8"/>
            <p:cNvSpPr txBox="1"/>
            <p:nvPr/>
          </p:nvSpPr>
          <p:spPr>
            <a:xfrm>
              <a:off x="5724128" y="5021234"/>
              <a:ext cx="2520280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400" dirty="0" smtClean="0"/>
                <a:t>Cooling time (hour)</a:t>
              </a:r>
              <a:endParaRPr kumimoji="1" lang="ja-JP" altLang="en-US" sz="1400" dirty="0"/>
            </a:p>
          </p:txBody>
        </p:sp>
        <p:sp>
          <p:nvSpPr>
            <p:cNvPr id="10" name="テキスト ボックス 9"/>
            <p:cNvSpPr txBox="1"/>
            <p:nvPr/>
          </p:nvSpPr>
          <p:spPr>
            <a:xfrm rot="16200000">
              <a:off x="3440417" y="3077052"/>
              <a:ext cx="2520280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400" dirty="0" smtClean="0"/>
                <a:t>Temperature (K)</a:t>
              </a:r>
              <a:endParaRPr kumimoji="1" lang="ja-JP" altLang="en-US" sz="1400" dirty="0"/>
            </a:p>
          </p:txBody>
        </p:sp>
        <p:sp>
          <p:nvSpPr>
            <p:cNvPr id="13" name="テキスト ボックス 12"/>
            <p:cNvSpPr txBox="1"/>
            <p:nvPr/>
          </p:nvSpPr>
          <p:spPr>
            <a:xfrm>
              <a:off x="7000725" y="3717032"/>
              <a:ext cx="1520698" cy="73866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kumimoji="1" lang="ja-JP" altLang="en-US" sz="1400" b="1" dirty="0" smtClean="0">
                  <a:solidFill>
                    <a:srgbClr val="FF0000"/>
                  </a:solidFill>
                </a:rPr>
                <a:t>－</a:t>
              </a:r>
              <a:r>
                <a:rPr kumimoji="1" lang="en-US" altLang="ja-JP" sz="1400" dirty="0" smtClean="0"/>
                <a:t>Coil</a:t>
              </a:r>
            </a:p>
            <a:p>
              <a:pPr>
                <a:lnSpc>
                  <a:spcPct val="150000"/>
                </a:lnSpc>
              </a:pPr>
              <a:r>
                <a:rPr lang="ja-JP" altLang="en-US" sz="1400" b="1" dirty="0" smtClean="0">
                  <a:solidFill>
                    <a:srgbClr val="0070C0"/>
                  </a:solidFill>
                </a:rPr>
                <a:t>－</a:t>
              </a:r>
              <a:r>
                <a:rPr lang="en-US" altLang="ja-JP" sz="1400" dirty="0" smtClean="0"/>
                <a:t>1</a:t>
              </a:r>
              <a:r>
                <a:rPr lang="en-US" altLang="ja-JP" sz="1400" baseline="30000" dirty="0" smtClean="0"/>
                <a:t>st</a:t>
              </a:r>
              <a:r>
                <a:rPr lang="en-US" altLang="ja-JP" sz="1400" dirty="0" smtClean="0"/>
                <a:t> stage</a:t>
              </a:r>
              <a:endParaRPr kumimoji="1" lang="ja-JP" altLang="en-US" sz="1400" dirty="0"/>
            </a:p>
          </p:txBody>
        </p:sp>
      </p:grp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D1B821-2B8A-47CE-B362-58432FDAD56E}" type="slidenum">
              <a:rPr lang="en-US" altLang="ja-JP" smtClean="0"/>
              <a:pPr>
                <a:defRPr/>
              </a:pPr>
              <a:t>15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706108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テキスト ボックス 12"/>
          <p:cNvSpPr txBox="1"/>
          <p:nvPr/>
        </p:nvSpPr>
        <p:spPr>
          <a:xfrm>
            <a:off x="323528" y="33050"/>
            <a:ext cx="64586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b="1" dirty="0" smtClean="0">
                <a:effectLst/>
                <a:latin typeface="Arial"/>
              </a:rPr>
              <a:t>NIHON DENJI SOKKI Co., Ltd   HTS BH curve tracer</a:t>
            </a:r>
            <a:endParaRPr lang="en-US" altLang="ja-JP" sz="2000" b="1" dirty="0">
              <a:effectLst/>
              <a:latin typeface="Arial"/>
            </a:endParaRPr>
          </a:p>
        </p:txBody>
      </p:sp>
      <p:pic>
        <p:nvPicPr>
          <p:cNvPr id="713730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292" y="575663"/>
            <a:ext cx="7037003" cy="57082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1068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80FF00"/>
              </a:clrFrom>
              <a:clrTo>
                <a:srgbClr val="80FF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3355" y="6270298"/>
            <a:ext cx="3278875" cy="560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291F86-D548-49B1-A39B-1221D7E148C6}" type="slidenum">
              <a:rPr lang="en-US" altLang="ja-JP" smtClean="0"/>
              <a:pPr>
                <a:defRPr/>
              </a:pPr>
              <a:t>16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627136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テキスト ボックス 12"/>
          <p:cNvSpPr txBox="1"/>
          <p:nvPr/>
        </p:nvSpPr>
        <p:spPr>
          <a:xfrm>
            <a:off x="107504" y="46349"/>
            <a:ext cx="66857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b="1" dirty="0">
                <a:latin typeface="Arial"/>
              </a:rPr>
              <a:t>NIHON DENJI SOKKI Co., Ltd   HTS BH curve </a:t>
            </a:r>
            <a:r>
              <a:rPr lang="en-US" altLang="ja-JP" sz="2000" b="1" dirty="0" smtClean="0">
                <a:latin typeface="Arial"/>
              </a:rPr>
              <a:t>tracer</a:t>
            </a:r>
            <a:endParaRPr lang="en-US" altLang="ja-JP" sz="2000" b="1" dirty="0">
              <a:latin typeface="Arial"/>
            </a:endParaRPr>
          </a:p>
        </p:txBody>
      </p:sp>
      <p:pic>
        <p:nvPicPr>
          <p:cNvPr id="716803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460" y="816841"/>
            <a:ext cx="4796612" cy="5224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" name="グループ化 3"/>
          <p:cNvGrpSpPr/>
          <p:nvPr/>
        </p:nvGrpSpPr>
        <p:grpSpPr>
          <a:xfrm>
            <a:off x="5652120" y="441907"/>
            <a:ext cx="2750934" cy="6371469"/>
            <a:chOff x="5652120" y="441907"/>
            <a:chExt cx="2750934" cy="6371469"/>
          </a:xfrm>
        </p:grpSpPr>
        <p:pic>
          <p:nvPicPr>
            <p:cNvPr id="716804" name="Picture 4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52120" y="441907"/>
              <a:ext cx="2693145" cy="63714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" name="テキスト ボックス 1"/>
            <p:cNvSpPr txBox="1"/>
            <p:nvPr/>
          </p:nvSpPr>
          <p:spPr>
            <a:xfrm>
              <a:off x="7538958" y="1208078"/>
              <a:ext cx="864096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ja-JP" sz="1000" dirty="0" smtClean="0">
                  <a:solidFill>
                    <a:srgbClr val="FF0000"/>
                  </a:solidFill>
                </a:rPr>
                <a:t>Abnormal</a:t>
              </a:r>
            </a:p>
            <a:p>
              <a:r>
                <a:rPr lang="en-US" altLang="ja-JP" sz="1000" dirty="0" smtClean="0">
                  <a:solidFill>
                    <a:srgbClr val="FF0000"/>
                  </a:solidFill>
                </a:rPr>
                <a:t>attenuation</a:t>
              </a:r>
              <a:endParaRPr kumimoji="1" lang="ja-JP" altLang="en-US" sz="1000" dirty="0">
                <a:solidFill>
                  <a:srgbClr val="FF0000"/>
                </a:solidFill>
              </a:endParaRPr>
            </a:p>
          </p:txBody>
        </p:sp>
        <p:sp>
          <p:nvSpPr>
            <p:cNvPr id="3" name="テキスト ボックス 2"/>
            <p:cNvSpPr txBox="1"/>
            <p:nvPr/>
          </p:nvSpPr>
          <p:spPr>
            <a:xfrm>
              <a:off x="6011918" y="492548"/>
              <a:ext cx="1944216" cy="215444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kumimoji="1" lang="en-US" altLang="ja-JP" sz="1400" dirty="0" smtClean="0"/>
                <a:t>Previous problems </a:t>
              </a:r>
              <a:endParaRPr kumimoji="1" lang="ja-JP" altLang="en-US" sz="1400" dirty="0"/>
            </a:p>
          </p:txBody>
        </p:sp>
        <p:sp>
          <p:nvSpPr>
            <p:cNvPr id="9" name="テキスト ボックス 8"/>
            <p:cNvSpPr txBox="1"/>
            <p:nvPr/>
          </p:nvSpPr>
          <p:spPr>
            <a:xfrm>
              <a:off x="6383215" y="702581"/>
              <a:ext cx="1069105" cy="12311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kumimoji="1" lang="en-US" altLang="ja-JP" sz="800" dirty="0" smtClean="0">
                  <a:latin typeface="+mj-lt"/>
                </a:rPr>
                <a:t>Magnetization</a:t>
              </a:r>
              <a:r>
                <a:rPr lang="ja-JP" altLang="en-US" sz="800" dirty="0">
                  <a:latin typeface="+mj-lt"/>
                </a:rPr>
                <a:t> </a:t>
              </a:r>
              <a:r>
                <a:rPr kumimoji="1" lang="en-US" altLang="ja-JP" sz="800" dirty="0" smtClean="0">
                  <a:latin typeface="+mj-lt"/>
                </a:rPr>
                <a:t>J[T]</a:t>
              </a:r>
              <a:endParaRPr kumimoji="1" lang="ja-JP" altLang="en-US" sz="800" dirty="0">
                <a:latin typeface="+mj-lt"/>
              </a:endParaRPr>
            </a:p>
          </p:txBody>
        </p:sp>
        <p:sp>
          <p:nvSpPr>
            <p:cNvPr id="10" name="テキスト ボックス 9"/>
            <p:cNvSpPr txBox="1"/>
            <p:nvPr/>
          </p:nvSpPr>
          <p:spPr>
            <a:xfrm>
              <a:off x="7436454" y="1728926"/>
              <a:ext cx="807954" cy="12311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kumimoji="1" lang="en-US" altLang="ja-JP" sz="800" dirty="0" smtClean="0"/>
                <a:t>Field</a:t>
              </a:r>
              <a:r>
                <a:rPr lang="ja-JP" altLang="en-US" sz="800" dirty="0" smtClean="0"/>
                <a:t> </a:t>
              </a:r>
              <a:r>
                <a:rPr lang="en-US" altLang="ja-JP" sz="800" dirty="0" smtClean="0"/>
                <a:t>H</a:t>
              </a:r>
              <a:r>
                <a:rPr kumimoji="1" lang="en-US" altLang="ja-JP" sz="800" dirty="0" smtClean="0"/>
                <a:t>[kA/m]</a:t>
              </a:r>
              <a:endParaRPr kumimoji="1" lang="ja-JP" altLang="en-US" sz="800" dirty="0"/>
            </a:p>
          </p:txBody>
        </p:sp>
        <p:sp>
          <p:nvSpPr>
            <p:cNvPr id="11" name="テキスト ボックス 10"/>
            <p:cNvSpPr txBox="1"/>
            <p:nvPr/>
          </p:nvSpPr>
          <p:spPr>
            <a:xfrm>
              <a:off x="5709499" y="1052736"/>
              <a:ext cx="829936" cy="400110"/>
            </a:xfrm>
            <a:prstGeom prst="rect">
              <a:avLst/>
            </a:prstGeom>
            <a:solidFill>
              <a:srgbClr val="CCECFF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000" dirty="0" smtClean="0">
                  <a:solidFill>
                    <a:srgbClr val="0070C0"/>
                  </a:solidFill>
                </a:rPr>
                <a:t>Electric magnet</a:t>
              </a:r>
              <a:endParaRPr kumimoji="1" lang="ja-JP" altLang="en-US" sz="1000" dirty="0">
                <a:solidFill>
                  <a:srgbClr val="0070C0"/>
                </a:solidFill>
              </a:endParaRPr>
            </a:p>
          </p:txBody>
        </p:sp>
        <p:sp>
          <p:nvSpPr>
            <p:cNvPr id="12" name="テキスト ボックス 11"/>
            <p:cNvSpPr txBox="1"/>
            <p:nvPr/>
          </p:nvSpPr>
          <p:spPr>
            <a:xfrm>
              <a:off x="5709499" y="2492896"/>
              <a:ext cx="829936" cy="400110"/>
            </a:xfrm>
            <a:prstGeom prst="rect">
              <a:avLst/>
            </a:prstGeom>
            <a:solidFill>
              <a:srgbClr val="CCECFF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000" dirty="0" smtClean="0">
                  <a:solidFill>
                    <a:srgbClr val="0070C0"/>
                  </a:solidFill>
                </a:rPr>
                <a:t>Pulse magnet</a:t>
              </a:r>
              <a:endParaRPr kumimoji="1" lang="ja-JP" altLang="en-US" sz="1000" dirty="0">
                <a:solidFill>
                  <a:srgbClr val="0070C0"/>
                </a:solidFill>
              </a:endParaRPr>
            </a:p>
          </p:txBody>
        </p:sp>
        <p:sp>
          <p:nvSpPr>
            <p:cNvPr id="14" name="テキスト ボックス 13"/>
            <p:cNvSpPr txBox="1"/>
            <p:nvPr/>
          </p:nvSpPr>
          <p:spPr>
            <a:xfrm>
              <a:off x="6535615" y="2486217"/>
              <a:ext cx="1069105" cy="12311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r>
                <a:rPr kumimoji="1" lang="en-US" altLang="ja-JP" sz="800" dirty="0" smtClean="0">
                  <a:latin typeface="+mj-lt"/>
                </a:rPr>
                <a:t>Magnetization</a:t>
              </a:r>
              <a:r>
                <a:rPr lang="ja-JP" altLang="en-US" sz="800" dirty="0">
                  <a:latin typeface="+mj-lt"/>
                </a:rPr>
                <a:t> </a:t>
              </a:r>
              <a:r>
                <a:rPr kumimoji="1" lang="en-US" altLang="ja-JP" sz="800" dirty="0" smtClean="0">
                  <a:latin typeface="+mj-lt"/>
                </a:rPr>
                <a:t>J[T]</a:t>
              </a:r>
              <a:endParaRPr kumimoji="1" lang="ja-JP" altLang="en-US" sz="800" dirty="0">
                <a:latin typeface="+mj-lt"/>
              </a:endParaRPr>
            </a:p>
          </p:txBody>
        </p:sp>
        <p:sp>
          <p:nvSpPr>
            <p:cNvPr id="15" name="テキスト ボックス 14"/>
            <p:cNvSpPr txBox="1"/>
            <p:nvPr/>
          </p:nvSpPr>
          <p:spPr>
            <a:xfrm>
              <a:off x="7370619" y="3558770"/>
              <a:ext cx="807954" cy="12311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kumimoji="1" lang="en-US" altLang="ja-JP" sz="800" dirty="0" smtClean="0"/>
                <a:t>Field</a:t>
              </a:r>
              <a:r>
                <a:rPr lang="ja-JP" altLang="en-US" sz="800" dirty="0" smtClean="0"/>
                <a:t> </a:t>
              </a:r>
              <a:r>
                <a:rPr lang="en-US" altLang="ja-JP" sz="800" dirty="0" smtClean="0"/>
                <a:t>H</a:t>
              </a:r>
              <a:r>
                <a:rPr kumimoji="1" lang="en-US" altLang="ja-JP" sz="800" dirty="0" smtClean="0"/>
                <a:t>[kA/m]</a:t>
              </a:r>
              <a:endParaRPr kumimoji="1" lang="ja-JP" altLang="en-US" sz="800" dirty="0"/>
            </a:p>
          </p:txBody>
        </p:sp>
        <p:sp>
          <p:nvSpPr>
            <p:cNvPr id="16" name="テキスト ボックス 15"/>
            <p:cNvSpPr txBox="1"/>
            <p:nvPr/>
          </p:nvSpPr>
          <p:spPr>
            <a:xfrm>
              <a:off x="7451178" y="3088543"/>
              <a:ext cx="951876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kumimoji="1" lang="en-US" altLang="ja-JP" sz="1000" dirty="0" smtClean="0">
                  <a:solidFill>
                    <a:srgbClr val="FF0000"/>
                  </a:solidFill>
                </a:rPr>
                <a:t>Influence of eddy current</a:t>
              </a:r>
              <a:endParaRPr kumimoji="1" lang="ja-JP" altLang="en-US" sz="1000" dirty="0">
                <a:solidFill>
                  <a:srgbClr val="FF0000"/>
                </a:solidFill>
              </a:endParaRPr>
            </a:p>
          </p:txBody>
        </p:sp>
        <p:sp>
          <p:nvSpPr>
            <p:cNvPr id="17" name="テキスト ボックス 16"/>
            <p:cNvSpPr txBox="1"/>
            <p:nvPr/>
          </p:nvSpPr>
          <p:spPr>
            <a:xfrm>
              <a:off x="5991357" y="4366246"/>
              <a:ext cx="1900279" cy="12311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kumimoji="1" lang="en-US" altLang="ja-JP" sz="800" dirty="0" smtClean="0">
                  <a:latin typeface="+mj-lt"/>
                </a:rPr>
                <a:t>Measurements of large-sized magnet</a:t>
              </a:r>
              <a:endParaRPr kumimoji="1" lang="ja-JP" altLang="en-US" sz="800" dirty="0">
                <a:latin typeface="+mj-lt"/>
              </a:endParaRPr>
            </a:p>
          </p:txBody>
        </p:sp>
        <p:sp>
          <p:nvSpPr>
            <p:cNvPr id="18" name="テキスト ボックス 17"/>
            <p:cNvSpPr txBox="1"/>
            <p:nvPr/>
          </p:nvSpPr>
          <p:spPr>
            <a:xfrm>
              <a:off x="5688445" y="4941168"/>
              <a:ext cx="736734" cy="400110"/>
            </a:xfrm>
            <a:prstGeom prst="rect">
              <a:avLst/>
            </a:prstGeom>
            <a:solidFill>
              <a:srgbClr val="FFCCFF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000" dirty="0" smtClean="0">
                  <a:solidFill>
                    <a:srgbClr val="0070C0"/>
                  </a:solidFill>
                </a:rPr>
                <a:t>HTS magnet</a:t>
              </a:r>
              <a:endParaRPr kumimoji="1" lang="ja-JP" altLang="en-US" sz="1000" dirty="0">
                <a:solidFill>
                  <a:srgbClr val="0070C0"/>
                </a:solidFill>
              </a:endParaRPr>
            </a:p>
          </p:txBody>
        </p:sp>
        <p:sp>
          <p:nvSpPr>
            <p:cNvPr id="19" name="テキスト ボックス 18"/>
            <p:cNvSpPr txBox="1"/>
            <p:nvPr/>
          </p:nvSpPr>
          <p:spPr>
            <a:xfrm>
              <a:off x="7450129" y="6041586"/>
              <a:ext cx="807954" cy="12311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kumimoji="1" lang="en-US" altLang="ja-JP" sz="800" dirty="0" smtClean="0"/>
                <a:t>Field</a:t>
              </a:r>
              <a:r>
                <a:rPr lang="ja-JP" altLang="en-US" sz="800" dirty="0" smtClean="0"/>
                <a:t> </a:t>
              </a:r>
              <a:r>
                <a:rPr lang="en-US" altLang="ja-JP" sz="800" dirty="0" smtClean="0"/>
                <a:t>H</a:t>
              </a:r>
              <a:r>
                <a:rPr kumimoji="1" lang="en-US" altLang="ja-JP" sz="800" dirty="0" smtClean="0"/>
                <a:t>[kA/m]</a:t>
              </a:r>
              <a:endParaRPr kumimoji="1" lang="ja-JP" altLang="en-US" sz="800" dirty="0"/>
            </a:p>
          </p:txBody>
        </p:sp>
        <p:sp>
          <p:nvSpPr>
            <p:cNvPr id="20" name="テキスト ボックス 19"/>
            <p:cNvSpPr txBox="1"/>
            <p:nvPr/>
          </p:nvSpPr>
          <p:spPr>
            <a:xfrm>
              <a:off x="6505135" y="4841910"/>
              <a:ext cx="1069105" cy="12311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r>
                <a:rPr kumimoji="1" lang="en-US" altLang="ja-JP" sz="800" dirty="0" smtClean="0">
                  <a:latin typeface="+mj-lt"/>
                </a:rPr>
                <a:t>Magnetization</a:t>
              </a:r>
              <a:r>
                <a:rPr lang="ja-JP" altLang="en-US" sz="800" dirty="0">
                  <a:latin typeface="+mj-lt"/>
                </a:rPr>
                <a:t> </a:t>
              </a:r>
              <a:r>
                <a:rPr kumimoji="1" lang="en-US" altLang="ja-JP" sz="800" dirty="0" smtClean="0">
                  <a:latin typeface="+mj-lt"/>
                </a:rPr>
                <a:t>J[T]</a:t>
              </a:r>
              <a:endParaRPr kumimoji="1" lang="ja-JP" altLang="en-US" sz="800" dirty="0">
                <a:latin typeface="+mj-lt"/>
              </a:endParaRPr>
            </a:p>
          </p:txBody>
        </p:sp>
        <p:sp>
          <p:nvSpPr>
            <p:cNvPr id="21" name="テキスト ボックス 20"/>
            <p:cNvSpPr txBox="1"/>
            <p:nvPr/>
          </p:nvSpPr>
          <p:spPr>
            <a:xfrm>
              <a:off x="5724128" y="4679198"/>
              <a:ext cx="2566340" cy="169277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kumimoji="1" lang="en-US" altLang="ja-JP" sz="1100" b="1" dirty="0" smtClean="0">
                  <a:latin typeface="+mj-lt"/>
                </a:rPr>
                <a:t>Wave form with HTS BH curve tracer</a:t>
              </a:r>
              <a:endParaRPr kumimoji="1" lang="ja-JP" altLang="en-US" sz="1100" b="1" dirty="0">
                <a:latin typeface="+mj-lt"/>
              </a:endParaRPr>
            </a:p>
          </p:txBody>
        </p:sp>
        <p:sp>
          <p:nvSpPr>
            <p:cNvPr id="22" name="テキスト ボックス 21"/>
            <p:cNvSpPr txBox="1"/>
            <p:nvPr/>
          </p:nvSpPr>
          <p:spPr>
            <a:xfrm>
              <a:off x="5948807" y="6669945"/>
              <a:ext cx="2274538" cy="12311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kumimoji="1" lang="en-US" altLang="ja-JP" sz="800" dirty="0" smtClean="0">
                  <a:latin typeface="+mj-lt"/>
                </a:rPr>
                <a:t>Measurements of l30  mm squared  magnet</a:t>
              </a:r>
              <a:endParaRPr kumimoji="1" lang="ja-JP" altLang="en-US" sz="800" dirty="0">
                <a:latin typeface="+mj-lt"/>
              </a:endParaRPr>
            </a:p>
          </p:txBody>
        </p:sp>
      </p:grpSp>
      <p:sp>
        <p:nvSpPr>
          <p:cNvPr id="5" name="テキスト ボックス 4"/>
          <p:cNvSpPr txBox="1"/>
          <p:nvPr/>
        </p:nvSpPr>
        <p:spPr>
          <a:xfrm>
            <a:off x="107504" y="789086"/>
            <a:ext cx="5472608" cy="523220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>
                <a:solidFill>
                  <a:srgbClr val="0070C0"/>
                </a:solidFill>
              </a:rPr>
              <a:t>Features</a:t>
            </a: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kumimoji="1" lang="en-US" altLang="ja-JP" dirty="0" smtClean="0">
                <a:solidFill>
                  <a:srgbClr val="0070C0"/>
                </a:solidFill>
              </a:rPr>
              <a:t>Static magnetic fields can be applied by HTS magnet</a:t>
            </a:r>
          </a:p>
          <a:p>
            <a:pPr marL="285750" indent="-285750">
              <a:lnSpc>
                <a:spcPct val="50000"/>
              </a:lnSpc>
              <a:buFont typeface="Wingdings" panose="05000000000000000000" pitchFamily="2" charset="2"/>
              <a:buChar char="l"/>
            </a:pPr>
            <a:endParaRPr kumimoji="1" lang="en-US" altLang="ja-JP" dirty="0" smtClean="0">
              <a:solidFill>
                <a:srgbClr val="0070C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en-US" altLang="ja-JP" dirty="0" smtClean="0">
                <a:solidFill>
                  <a:srgbClr val="0070C0"/>
                </a:solidFill>
              </a:rPr>
              <a:t>Air core HTS magnet allows magnets with a high coercive force to be measured owing to no saturation of magnetic poles.</a:t>
            </a:r>
          </a:p>
          <a:p>
            <a:pPr marL="285750" indent="-285750">
              <a:lnSpc>
                <a:spcPct val="50000"/>
              </a:lnSpc>
              <a:buFont typeface="Wingdings" panose="05000000000000000000" pitchFamily="2" charset="2"/>
              <a:buChar char="l"/>
            </a:pPr>
            <a:endParaRPr lang="en-US" altLang="ja-JP" dirty="0">
              <a:solidFill>
                <a:srgbClr val="0070C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kumimoji="1" lang="en-US" altLang="ja-JP" dirty="0" smtClean="0">
                <a:solidFill>
                  <a:srgbClr val="0070C0"/>
                </a:solidFill>
              </a:rPr>
              <a:t>Magnetic properties at a high temperature can be measured.</a:t>
            </a:r>
          </a:p>
          <a:p>
            <a:pPr marL="285750" indent="-285750">
              <a:lnSpc>
                <a:spcPct val="50000"/>
              </a:lnSpc>
              <a:buFont typeface="Wingdings" panose="05000000000000000000" pitchFamily="2" charset="2"/>
              <a:buChar char="l"/>
            </a:pPr>
            <a:endParaRPr lang="en-US" altLang="ja-JP" dirty="0" smtClean="0">
              <a:solidFill>
                <a:srgbClr val="0070C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en-US" altLang="ja-JP" dirty="0" smtClean="0">
                <a:solidFill>
                  <a:srgbClr val="0070C0"/>
                </a:solidFill>
              </a:rPr>
              <a:t>Static magnetic fields allow large-sized magnets to be measured because of little influence of eddy currents.</a:t>
            </a:r>
          </a:p>
          <a:p>
            <a:pPr marL="285750" indent="-285750">
              <a:lnSpc>
                <a:spcPct val="50000"/>
              </a:lnSpc>
              <a:buFont typeface="Wingdings" panose="05000000000000000000" pitchFamily="2" charset="2"/>
              <a:buChar char="l"/>
            </a:pPr>
            <a:endParaRPr kumimoji="1" lang="en-US" altLang="ja-JP" dirty="0" smtClean="0">
              <a:solidFill>
                <a:srgbClr val="0070C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kumimoji="1" lang="en-US" altLang="ja-JP" dirty="0" smtClean="0">
                <a:solidFill>
                  <a:srgbClr val="0070C0"/>
                </a:solidFill>
              </a:rPr>
              <a:t>Measurement of a small-sized specimen (under development)</a:t>
            </a:r>
          </a:p>
          <a:p>
            <a:pPr marL="284163"/>
            <a:r>
              <a:rPr lang="en-US" altLang="ja-JP" dirty="0" smtClean="0">
                <a:solidFill>
                  <a:srgbClr val="0070C0"/>
                </a:solidFill>
              </a:rPr>
              <a:t>   Precise measurements such as degradations after processes are possible because of no influence of magnetic aftereffect by a pulse field.</a:t>
            </a:r>
            <a:endParaRPr kumimoji="1" lang="ja-JP" altLang="en-US" dirty="0">
              <a:solidFill>
                <a:srgbClr val="0070C0"/>
              </a:solidFill>
            </a:endParaRPr>
          </a:p>
        </p:txBody>
      </p:sp>
      <p:pic>
        <p:nvPicPr>
          <p:cNvPr id="8" name="Picture 1068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80FF00"/>
              </a:clrFrom>
              <a:clrTo>
                <a:srgbClr val="80FF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6237312"/>
            <a:ext cx="3278875" cy="560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291F86-D548-49B1-A39B-1221D7E148C6}" type="slidenum">
              <a:rPr lang="en-US" altLang="ja-JP" smtClean="0"/>
              <a:pPr>
                <a:defRPr/>
              </a:pPr>
              <a:t>17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22182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475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576" y="2420886"/>
            <a:ext cx="4556033" cy="3399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11576" y="0"/>
            <a:ext cx="6663887" cy="476250"/>
          </a:xfrm>
        </p:spPr>
        <p:txBody>
          <a:bodyPr/>
          <a:lstStyle/>
          <a:p>
            <a:r>
              <a:rPr lang="en-US" altLang="ja-JP" sz="2400" b="1" dirty="0"/>
              <a:t>Toei Industry Co., Ltd </a:t>
            </a:r>
            <a:r>
              <a:rPr lang="en-US" altLang="ja-JP" sz="2400" b="1" dirty="0" smtClean="0"/>
              <a:t>adopted HTS VSM</a:t>
            </a:r>
            <a:endParaRPr lang="en-US" altLang="ja-JP" sz="2400" b="1" dirty="0">
              <a:effectLst/>
              <a:latin typeface="Arial"/>
            </a:endParaRPr>
          </a:p>
        </p:txBody>
      </p:sp>
      <p:pic>
        <p:nvPicPr>
          <p:cNvPr id="70656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021" y="1196752"/>
            <a:ext cx="3682735" cy="4176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テキスト ボックス 5"/>
          <p:cNvSpPr txBox="1"/>
          <p:nvPr/>
        </p:nvSpPr>
        <p:spPr>
          <a:xfrm>
            <a:off x="4067944" y="5797713"/>
            <a:ext cx="4680520" cy="861774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r>
              <a:rPr lang="en-US" altLang="ja-JP" sz="1000" dirty="0" smtClean="0">
                <a:effectLst/>
                <a:latin typeface="Arial"/>
              </a:rPr>
              <a:t>VSM is a device measuring the magnetization characteristic of the sample by vibrating the sample in the uniform magnetic field </a:t>
            </a:r>
            <a:r>
              <a:rPr lang="en-US" altLang="ja-JP" sz="1000" u="sng" dirty="0" smtClean="0">
                <a:effectLst/>
                <a:latin typeface="Arial"/>
              </a:rPr>
              <a:t>at a constant frequency and an amplitude, </a:t>
            </a:r>
            <a:r>
              <a:rPr lang="en-US" altLang="ja-JP" sz="1000" dirty="0" smtClean="0">
                <a:effectLst/>
                <a:latin typeface="Arial"/>
              </a:rPr>
              <a:t>and by detecting electromotive force evoked by the detection coil which is located in the neighborhood of the sample using PSD (Phase Sensitive Detector phase sensitive detection).</a:t>
            </a:r>
            <a:endParaRPr lang="en-US" altLang="ja-JP" sz="1000" dirty="0">
              <a:effectLst/>
              <a:latin typeface="Arial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771800" y="3284984"/>
            <a:ext cx="2592287" cy="1452682"/>
          </a:xfrm>
          <a:prstGeom prst="irregularSeal2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dirty="0" smtClean="0">
                <a:solidFill>
                  <a:srgbClr val="FF0000"/>
                </a:solidFill>
                <a:effectLst/>
                <a:latin typeface="Arial"/>
              </a:rPr>
              <a:t>High accuracy</a:t>
            </a:r>
            <a:endParaRPr lang="en-US" altLang="ja-JP" dirty="0">
              <a:solidFill>
                <a:srgbClr val="FF0000"/>
              </a:solidFill>
              <a:effectLst/>
              <a:latin typeface="Arial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771800" y="4833977"/>
            <a:ext cx="2592287" cy="899279"/>
          </a:xfrm>
          <a:prstGeom prst="irregularSeal2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lIns="0" rIns="0" rtlCol="0">
            <a:spAutoFit/>
          </a:bodyPr>
          <a:lstStyle/>
          <a:p>
            <a:pPr algn="ctr"/>
            <a:r>
              <a:rPr lang="en-US" altLang="ja-JP" sz="2000" dirty="0" smtClean="0">
                <a:solidFill>
                  <a:srgbClr val="FF0000"/>
                </a:solidFill>
                <a:effectLst/>
                <a:latin typeface="Arial"/>
              </a:rPr>
              <a:t>Compact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211576" y="5879772"/>
            <a:ext cx="36403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200" dirty="0">
                <a:solidFill>
                  <a:srgbClr val="0070C0"/>
                </a:solidFill>
                <a:latin typeface="Arial"/>
              </a:rPr>
              <a:t>Refer to http://www.toeikogyo.co.jp/english/products/sei-01/vsm-5hsc.html</a:t>
            </a:r>
            <a:endParaRPr lang="en-US" altLang="ja-JP" sz="1200" dirty="0">
              <a:solidFill>
                <a:srgbClr val="0070C0"/>
              </a:solidFill>
              <a:effectLst/>
              <a:latin typeface="Arial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033295" y="1844824"/>
            <a:ext cx="2087182" cy="1591032"/>
          </a:xfrm>
          <a:prstGeom prst="irregularSeal2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dirty="0" smtClean="0">
                <a:solidFill>
                  <a:srgbClr val="FF0000"/>
                </a:solidFill>
                <a:effectLst/>
                <a:latin typeface="Arial"/>
              </a:rPr>
              <a:t>High speed</a:t>
            </a:r>
            <a:endParaRPr lang="en-US" altLang="ja-JP" sz="2000" dirty="0">
              <a:solidFill>
                <a:srgbClr val="FF0000"/>
              </a:solidFill>
              <a:effectLst/>
              <a:latin typeface="Arial"/>
            </a:endParaRPr>
          </a:p>
        </p:txBody>
      </p:sp>
      <p:pic>
        <p:nvPicPr>
          <p:cNvPr id="71475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544" y="476672"/>
            <a:ext cx="587692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4755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484" y="1079114"/>
            <a:ext cx="2955438" cy="1290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D1B821-2B8A-47CE-B362-58432FDAD56E}" type="slidenum">
              <a:rPr lang="en-US" altLang="ja-JP" smtClean="0"/>
              <a:pPr>
                <a:defRPr/>
              </a:pPr>
              <a:t>18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874121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512" y="0"/>
            <a:ext cx="6695951" cy="476250"/>
          </a:xfrm>
        </p:spPr>
        <p:txBody>
          <a:bodyPr/>
          <a:lstStyle/>
          <a:p>
            <a:r>
              <a:rPr lang="en-US" altLang="ja-JP" sz="2000" b="1" dirty="0" smtClean="0">
                <a:effectLst/>
                <a:latin typeface="Arial"/>
              </a:rPr>
              <a:t>Measurement of extremely small Sm-Co by HTS VSM</a:t>
            </a:r>
            <a:endParaRPr lang="en-US" altLang="ja-JP" sz="2000" b="1" dirty="0">
              <a:effectLst/>
              <a:latin typeface="Arial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980728"/>
            <a:ext cx="3380016" cy="17159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正方形/長方形 5"/>
          <p:cNvSpPr/>
          <p:nvPr/>
        </p:nvSpPr>
        <p:spPr>
          <a:xfrm>
            <a:off x="539553" y="3212976"/>
            <a:ext cx="3041880" cy="1661993"/>
          </a:xfrm>
          <a:prstGeom prst="rect">
            <a:avLst/>
          </a:prstGeom>
          <a:solidFill>
            <a:srgbClr val="FFFF66"/>
          </a:solidFill>
        </p:spPr>
        <p:txBody>
          <a:bodyPr wrap="square">
            <a:spAutoFit/>
          </a:bodyPr>
          <a:lstStyle/>
          <a:p>
            <a:r>
              <a:rPr lang="en-US" altLang="ja-JP" sz="1700" dirty="0" err="1" smtClean="0">
                <a:effectLst/>
                <a:latin typeface="Arial"/>
              </a:rPr>
              <a:t>SmCo</a:t>
            </a:r>
            <a:r>
              <a:rPr lang="en-US" altLang="ja-JP" sz="1700" dirty="0" smtClean="0">
                <a:effectLst/>
                <a:latin typeface="Arial"/>
              </a:rPr>
              <a:t>  </a:t>
            </a:r>
          </a:p>
          <a:p>
            <a:r>
              <a:rPr lang="en-US" altLang="ja-JP" sz="1700" dirty="0" err="1" smtClean="0">
                <a:effectLst/>
                <a:latin typeface="Arial"/>
              </a:rPr>
              <a:t>Ms</a:t>
            </a:r>
            <a:r>
              <a:rPr lang="en-US" altLang="ja-JP" sz="1700" dirty="0" smtClean="0">
                <a:effectLst/>
                <a:latin typeface="Arial"/>
              </a:rPr>
              <a:t> = 0.00383 emu  </a:t>
            </a:r>
          </a:p>
          <a:p>
            <a:r>
              <a:rPr lang="en-US" altLang="ja-JP" sz="1700" dirty="0" err="1" smtClean="0">
                <a:effectLst/>
                <a:latin typeface="Arial"/>
              </a:rPr>
              <a:t>Mr</a:t>
            </a:r>
            <a:r>
              <a:rPr lang="en-US" altLang="ja-JP" sz="1700" dirty="0" smtClean="0">
                <a:effectLst/>
                <a:latin typeface="Arial"/>
              </a:rPr>
              <a:t> = 0.00293 emu  </a:t>
            </a:r>
          </a:p>
          <a:p>
            <a:r>
              <a:rPr lang="en-US" altLang="ja-JP" sz="1700" dirty="0" err="1" smtClean="0">
                <a:effectLst/>
                <a:latin typeface="Arial"/>
              </a:rPr>
              <a:t>Hc</a:t>
            </a:r>
            <a:r>
              <a:rPr lang="en-US" altLang="ja-JP" sz="1700" dirty="0" smtClean="0">
                <a:effectLst/>
                <a:latin typeface="Arial"/>
              </a:rPr>
              <a:t> = 9153 </a:t>
            </a:r>
            <a:r>
              <a:rPr lang="en-US" altLang="ja-JP" sz="1700" dirty="0" err="1" smtClean="0">
                <a:effectLst/>
                <a:latin typeface="Arial"/>
              </a:rPr>
              <a:t>Oe</a:t>
            </a:r>
            <a:r>
              <a:rPr lang="en-US" altLang="ja-JP" sz="1700" dirty="0" smtClean="0">
                <a:effectLst/>
                <a:latin typeface="Arial"/>
              </a:rPr>
              <a:t>  </a:t>
            </a:r>
          </a:p>
          <a:p>
            <a:r>
              <a:rPr lang="en-US" altLang="zh-TW" sz="1700" dirty="0" smtClean="0">
                <a:effectLst/>
                <a:latin typeface="Arial"/>
              </a:rPr>
              <a:t>Measurement time 6 minutes  </a:t>
            </a:r>
          </a:p>
          <a:p>
            <a:r>
              <a:rPr lang="en-US" altLang="ja-JP" sz="1700" dirty="0" smtClean="0">
                <a:effectLst/>
                <a:latin typeface="Arial"/>
              </a:rPr>
              <a:t>Use of DI-BSCCO magnet</a:t>
            </a:r>
            <a:endParaRPr lang="en-US" altLang="ja-JP" sz="1700" dirty="0">
              <a:effectLst/>
              <a:latin typeface="Arial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8118" y="5419239"/>
            <a:ext cx="5525744" cy="9204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9820" y="5922091"/>
            <a:ext cx="2943225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グループ化 4"/>
          <p:cNvGrpSpPr/>
          <p:nvPr/>
        </p:nvGrpSpPr>
        <p:grpSpPr>
          <a:xfrm>
            <a:off x="4025032" y="548680"/>
            <a:ext cx="4883956" cy="4834632"/>
            <a:chOff x="4025032" y="548680"/>
            <a:chExt cx="4883956" cy="4834632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28120" y="548680"/>
              <a:ext cx="4780868" cy="48320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テキスト ボックス 3"/>
            <p:cNvSpPr txBox="1"/>
            <p:nvPr/>
          </p:nvSpPr>
          <p:spPr>
            <a:xfrm>
              <a:off x="6012160" y="5075535"/>
              <a:ext cx="1440160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400" dirty="0" smtClean="0"/>
                <a:t>Field (</a:t>
              </a:r>
              <a:r>
                <a:rPr kumimoji="1" lang="en-US" altLang="ja-JP" sz="1400" dirty="0" err="1" smtClean="0"/>
                <a:t>Oe</a:t>
              </a:r>
              <a:r>
                <a:rPr kumimoji="1" lang="en-US" altLang="ja-JP" sz="1400" dirty="0" smtClean="0"/>
                <a:t>)</a:t>
              </a:r>
              <a:endParaRPr kumimoji="1" lang="ja-JP" altLang="en-US" sz="1400" dirty="0"/>
            </a:p>
          </p:txBody>
        </p:sp>
        <p:sp>
          <p:nvSpPr>
            <p:cNvPr id="10" name="テキスト ボックス 9"/>
            <p:cNvSpPr txBox="1"/>
            <p:nvPr/>
          </p:nvSpPr>
          <p:spPr>
            <a:xfrm rot="16200000">
              <a:off x="3062797" y="2735052"/>
              <a:ext cx="2232248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400" dirty="0" smtClean="0"/>
                <a:t>Magnetization (emu)</a:t>
              </a:r>
              <a:endParaRPr kumimoji="1" lang="ja-JP" altLang="en-US" sz="1400" dirty="0"/>
            </a:p>
          </p:txBody>
        </p:sp>
      </p:grp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D1B821-2B8A-47CE-B362-58432FDAD56E}" type="slidenum">
              <a:rPr lang="en-US" altLang="ja-JP" smtClean="0"/>
              <a:pPr>
                <a:defRPr/>
              </a:pPr>
              <a:t>19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00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85725" y="1538290"/>
            <a:ext cx="8629650" cy="3125787"/>
            <a:chOff x="158" y="618"/>
            <a:chExt cx="5436" cy="1969"/>
          </a:xfrm>
        </p:grpSpPr>
        <p:sp>
          <p:nvSpPr>
            <p:cNvPr id="31796" name="AutoShape 3"/>
            <p:cNvSpPr>
              <a:spLocks noChangeArrowheads="1"/>
            </p:cNvSpPr>
            <p:nvPr/>
          </p:nvSpPr>
          <p:spPr bwMode="auto">
            <a:xfrm>
              <a:off x="1122" y="714"/>
              <a:ext cx="3456" cy="1839"/>
            </a:xfrm>
            <a:prstGeom prst="roundRect">
              <a:avLst>
                <a:gd name="adj" fmla="val 9597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31797" name="Rectangle 4"/>
            <p:cNvSpPr>
              <a:spLocks noChangeArrowheads="1"/>
            </p:cNvSpPr>
            <p:nvPr/>
          </p:nvSpPr>
          <p:spPr bwMode="auto">
            <a:xfrm>
              <a:off x="267" y="957"/>
              <a:ext cx="226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algn="just"/>
              <a:r>
                <a:rPr lang="en-US" altLang="ja-JP" sz="600" dirty="0" smtClean="0">
                  <a:solidFill>
                    <a:srgbClr val="000000"/>
                  </a:solidFill>
                  <a:effectLst/>
                  <a:latin typeface="Arial"/>
                  <a:ea typeface="Osaka" charset="-128"/>
                </a:rPr>
                <a:t>Sintering</a:t>
              </a:r>
              <a:endParaRPr lang="en-US" altLang="ja-JP" sz="600" dirty="0">
                <a:solidFill>
                  <a:srgbClr val="000000"/>
                </a:solidFill>
                <a:effectLst/>
                <a:latin typeface="Arial"/>
                <a:ea typeface="平成明朝" pitchFamily="17" charset="-128"/>
              </a:endParaRPr>
            </a:p>
          </p:txBody>
        </p:sp>
        <p:sp>
          <p:nvSpPr>
            <p:cNvPr id="31798" name="Freeform 5"/>
            <p:cNvSpPr>
              <a:spLocks/>
            </p:cNvSpPr>
            <p:nvPr/>
          </p:nvSpPr>
          <p:spPr bwMode="auto">
            <a:xfrm>
              <a:off x="158" y="714"/>
              <a:ext cx="820" cy="1813"/>
            </a:xfrm>
            <a:custGeom>
              <a:avLst/>
              <a:gdLst>
                <a:gd name="T0" fmla="*/ 5 w 1136"/>
                <a:gd name="T1" fmla="*/ 0 h 4356"/>
                <a:gd name="T2" fmla="*/ 4 w 1136"/>
                <a:gd name="T3" fmla="*/ 0 h 4356"/>
                <a:gd name="T4" fmla="*/ 4 w 1136"/>
                <a:gd name="T5" fmla="*/ 0 h 4356"/>
                <a:gd name="T6" fmla="*/ 4 w 1136"/>
                <a:gd name="T7" fmla="*/ 0 h 4356"/>
                <a:gd name="T8" fmla="*/ 3 w 1136"/>
                <a:gd name="T9" fmla="*/ 0 h 4356"/>
                <a:gd name="T10" fmla="*/ 3 w 1136"/>
                <a:gd name="T11" fmla="*/ 0 h 4356"/>
                <a:gd name="T12" fmla="*/ 2 w 1136"/>
                <a:gd name="T13" fmla="*/ 0 h 4356"/>
                <a:gd name="T14" fmla="*/ 1 w 1136"/>
                <a:gd name="T15" fmla="*/ 0 h 4356"/>
                <a:gd name="T16" fmla="*/ 1 w 1136"/>
                <a:gd name="T17" fmla="*/ 0 h 4356"/>
                <a:gd name="T18" fmla="*/ 1 w 1136"/>
                <a:gd name="T19" fmla="*/ 0 h 4356"/>
                <a:gd name="T20" fmla="*/ 1 w 1136"/>
                <a:gd name="T21" fmla="*/ 0 h 4356"/>
                <a:gd name="T22" fmla="*/ 1 w 1136"/>
                <a:gd name="T23" fmla="*/ 0 h 4356"/>
                <a:gd name="T24" fmla="*/ 1 w 1136"/>
                <a:gd name="T25" fmla="*/ 0 h 4356"/>
                <a:gd name="T26" fmla="*/ 1 w 1136"/>
                <a:gd name="T27" fmla="*/ 0 h 4356"/>
                <a:gd name="T28" fmla="*/ 0 w 1136"/>
                <a:gd name="T29" fmla="*/ 0 h 4356"/>
                <a:gd name="T30" fmla="*/ 0 w 1136"/>
                <a:gd name="T31" fmla="*/ 0 h 4356"/>
                <a:gd name="T32" fmla="*/ 1 w 1136"/>
                <a:gd name="T33" fmla="*/ 0 h 4356"/>
                <a:gd name="T34" fmla="*/ 1 w 1136"/>
                <a:gd name="T35" fmla="*/ 0 h 4356"/>
                <a:gd name="T36" fmla="*/ 1 w 1136"/>
                <a:gd name="T37" fmla="*/ 0 h 4356"/>
                <a:gd name="T38" fmla="*/ 1 w 1136"/>
                <a:gd name="T39" fmla="*/ 0 h 4356"/>
                <a:gd name="T40" fmla="*/ 1 w 1136"/>
                <a:gd name="T41" fmla="*/ 0 h 4356"/>
                <a:gd name="T42" fmla="*/ 1 w 1136"/>
                <a:gd name="T43" fmla="*/ 0 h 4356"/>
                <a:gd name="T44" fmla="*/ 1 w 1136"/>
                <a:gd name="T45" fmla="*/ 0 h 4356"/>
                <a:gd name="T46" fmla="*/ 2 w 1136"/>
                <a:gd name="T47" fmla="*/ 0 h 4356"/>
                <a:gd name="T48" fmla="*/ 3 w 1136"/>
                <a:gd name="T49" fmla="*/ 0 h 4356"/>
                <a:gd name="T50" fmla="*/ 3 w 1136"/>
                <a:gd name="T51" fmla="*/ 0 h 4356"/>
                <a:gd name="T52" fmla="*/ 4 w 1136"/>
                <a:gd name="T53" fmla="*/ 0 h 4356"/>
                <a:gd name="T54" fmla="*/ 4 w 1136"/>
                <a:gd name="T55" fmla="*/ 0 h 4356"/>
                <a:gd name="T56" fmla="*/ 4 w 1136"/>
                <a:gd name="T57" fmla="*/ 0 h 4356"/>
                <a:gd name="T58" fmla="*/ 5 w 1136"/>
                <a:gd name="T59" fmla="*/ 0 h 4356"/>
                <a:gd name="T60" fmla="*/ 27 w 1136"/>
                <a:gd name="T61" fmla="*/ 0 h 4356"/>
                <a:gd name="T62" fmla="*/ 27 w 1136"/>
                <a:gd name="T63" fmla="*/ 0 h 4356"/>
                <a:gd name="T64" fmla="*/ 27 w 1136"/>
                <a:gd name="T65" fmla="*/ 0 h 4356"/>
                <a:gd name="T66" fmla="*/ 27 w 1136"/>
                <a:gd name="T67" fmla="*/ 0 h 4356"/>
                <a:gd name="T68" fmla="*/ 28 w 1136"/>
                <a:gd name="T69" fmla="*/ 0 h 4356"/>
                <a:gd name="T70" fmla="*/ 29 w 1136"/>
                <a:gd name="T71" fmla="*/ 0 h 4356"/>
                <a:gd name="T72" fmla="*/ 29 w 1136"/>
                <a:gd name="T73" fmla="*/ 0 h 4356"/>
                <a:gd name="T74" fmla="*/ 30 w 1136"/>
                <a:gd name="T75" fmla="*/ 0 h 4356"/>
                <a:gd name="T76" fmla="*/ 31 w 1136"/>
                <a:gd name="T77" fmla="*/ 0 h 4356"/>
                <a:gd name="T78" fmla="*/ 31 w 1136"/>
                <a:gd name="T79" fmla="*/ 0 h 4356"/>
                <a:gd name="T80" fmla="*/ 31 w 1136"/>
                <a:gd name="T81" fmla="*/ 0 h 4356"/>
                <a:gd name="T82" fmla="*/ 31 w 1136"/>
                <a:gd name="T83" fmla="*/ 0 h 4356"/>
                <a:gd name="T84" fmla="*/ 31 w 1136"/>
                <a:gd name="T85" fmla="*/ 0 h 4356"/>
                <a:gd name="T86" fmla="*/ 31 w 1136"/>
                <a:gd name="T87" fmla="*/ 0 h 4356"/>
                <a:gd name="T88" fmla="*/ 31 w 1136"/>
                <a:gd name="T89" fmla="*/ 0 h 4356"/>
                <a:gd name="T90" fmla="*/ 31 w 1136"/>
                <a:gd name="T91" fmla="*/ 0 h 4356"/>
                <a:gd name="T92" fmla="*/ 31 w 1136"/>
                <a:gd name="T93" fmla="*/ 0 h 4356"/>
                <a:gd name="T94" fmla="*/ 31 w 1136"/>
                <a:gd name="T95" fmla="*/ 0 h 4356"/>
                <a:gd name="T96" fmla="*/ 31 w 1136"/>
                <a:gd name="T97" fmla="*/ 0 h 4356"/>
                <a:gd name="T98" fmla="*/ 31 w 1136"/>
                <a:gd name="T99" fmla="*/ 0 h 4356"/>
                <a:gd name="T100" fmla="*/ 31 w 1136"/>
                <a:gd name="T101" fmla="*/ 0 h 4356"/>
                <a:gd name="T102" fmla="*/ 31 w 1136"/>
                <a:gd name="T103" fmla="*/ 0 h 4356"/>
                <a:gd name="T104" fmla="*/ 30 w 1136"/>
                <a:gd name="T105" fmla="*/ 0 h 4356"/>
                <a:gd name="T106" fmla="*/ 29 w 1136"/>
                <a:gd name="T107" fmla="*/ 0 h 4356"/>
                <a:gd name="T108" fmla="*/ 29 w 1136"/>
                <a:gd name="T109" fmla="*/ 0 h 4356"/>
                <a:gd name="T110" fmla="*/ 28 w 1136"/>
                <a:gd name="T111" fmla="*/ 0 h 4356"/>
                <a:gd name="T112" fmla="*/ 27 w 1136"/>
                <a:gd name="T113" fmla="*/ 0 h 4356"/>
                <a:gd name="T114" fmla="*/ 27 w 1136"/>
                <a:gd name="T115" fmla="*/ 0 h 4356"/>
                <a:gd name="T116" fmla="*/ 27 w 1136"/>
                <a:gd name="T117" fmla="*/ 0 h 4356"/>
                <a:gd name="T118" fmla="*/ 27 w 1136"/>
                <a:gd name="T119" fmla="*/ 0 h 4356"/>
                <a:gd name="T120" fmla="*/ 5 w 1136"/>
                <a:gd name="T121" fmla="*/ 0 h 4356"/>
                <a:gd name="T122" fmla="*/ 5 w 1136"/>
                <a:gd name="T123" fmla="*/ 0 h 435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136"/>
                <a:gd name="T187" fmla="*/ 0 h 4356"/>
                <a:gd name="T188" fmla="*/ 1136 w 1136"/>
                <a:gd name="T189" fmla="*/ 4356 h 435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136" h="4356">
                  <a:moveTo>
                    <a:pt x="189" y="0"/>
                  </a:moveTo>
                  <a:lnTo>
                    <a:pt x="170" y="2"/>
                  </a:lnTo>
                  <a:lnTo>
                    <a:pt x="152" y="5"/>
                  </a:lnTo>
                  <a:lnTo>
                    <a:pt x="132" y="9"/>
                  </a:lnTo>
                  <a:lnTo>
                    <a:pt x="116" y="15"/>
                  </a:lnTo>
                  <a:lnTo>
                    <a:pt x="99" y="23"/>
                  </a:lnTo>
                  <a:lnTo>
                    <a:pt x="82" y="32"/>
                  </a:lnTo>
                  <a:lnTo>
                    <a:pt x="55" y="56"/>
                  </a:lnTo>
                  <a:lnTo>
                    <a:pt x="31" y="83"/>
                  </a:lnTo>
                  <a:lnTo>
                    <a:pt x="22" y="99"/>
                  </a:lnTo>
                  <a:lnTo>
                    <a:pt x="15" y="116"/>
                  </a:lnTo>
                  <a:lnTo>
                    <a:pt x="9" y="133"/>
                  </a:lnTo>
                  <a:lnTo>
                    <a:pt x="4" y="152"/>
                  </a:lnTo>
                  <a:lnTo>
                    <a:pt x="1" y="170"/>
                  </a:lnTo>
                  <a:lnTo>
                    <a:pt x="0" y="190"/>
                  </a:lnTo>
                  <a:lnTo>
                    <a:pt x="0" y="4167"/>
                  </a:lnTo>
                  <a:lnTo>
                    <a:pt x="1" y="4186"/>
                  </a:lnTo>
                  <a:lnTo>
                    <a:pt x="4" y="4206"/>
                  </a:lnTo>
                  <a:lnTo>
                    <a:pt x="9" y="4224"/>
                  </a:lnTo>
                  <a:lnTo>
                    <a:pt x="15" y="4241"/>
                  </a:lnTo>
                  <a:lnTo>
                    <a:pt x="22" y="4257"/>
                  </a:lnTo>
                  <a:lnTo>
                    <a:pt x="31" y="4274"/>
                  </a:lnTo>
                  <a:lnTo>
                    <a:pt x="55" y="4301"/>
                  </a:lnTo>
                  <a:lnTo>
                    <a:pt x="82" y="4325"/>
                  </a:lnTo>
                  <a:lnTo>
                    <a:pt x="99" y="4334"/>
                  </a:lnTo>
                  <a:lnTo>
                    <a:pt x="116" y="4341"/>
                  </a:lnTo>
                  <a:lnTo>
                    <a:pt x="132" y="4347"/>
                  </a:lnTo>
                  <a:lnTo>
                    <a:pt x="152" y="4352"/>
                  </a:lnTo>
                  <a:lnTo>
                    <a:pt x="170" y="4355"/>
                  </a:lnTo>
                  <a:lnTo>
                    <a:pt x="189" y="4356"/>
                  </a:lnTo>
                  <a:lnTo>
                    <a:pt x="946" y="4356"/>
                  </a:lnTo>
                  <a:lnTo>
                    <a:pt x="966" y="4355"/>
                  </a:lnTo>
                  <a:lnTo>
                    <a:pt x="985" y="4352"/>
                  </a:lnTo>
                  <a:lnTo>
                    <a:pt x="1003" y="4347"/>
                  </a:lnTo>
                  <a:lnTo>
                    <a:pt x="1020" y="4341"/>
                  </a:lnTo>
                  <a:lnTo>
                    <a:pt x="1036" y="4334"/>
                  </a:lnTo>
                  <a:lnTo>
                    <a:pt x="1053" y="4325"/>
                  </a:lnTo>
                  <a:lnTo>
                    <a:pt x="1080" y="4301"/>
                  </a:lnTo>
                  <a:lnTo>
                    <a:pt x="1104" y="4274"/>
                  </a:lnTo>
                  <a:lnTo>
                    <a:pt x="1113" y="4257"/>
                  </a:lnTo>
                  <a:lnTo>
                    <a:pt x="1121" y="4241"/>
                  </a:lnTo>
                  <a:lnTo>
                    <a:pt x="1127" y="4224"/>
                  </a:lnTo>
                  <a:lnTo>
                    <a:pt x="1131" y="4206"/>
                  </a:lnTo>
                  <a:lnTo>
                    <a:pt x="1134" y="4186"/>
                  </a:lnTo>
                  <a:lnTo>
                    <a:pt x="1136" y="4167"/>
                  </a:lnTo>
                  <a:lnTo>
                    <a:pt x="1136" y="190"/>
                  </a:lnTo>
                  <a:lnTo>
                    <a:pt x="1134" y="170"/>
                  </a:lnTo>
                  <a:lnTo>
                    <a:pt x="1131" y="152"/>
                  </a:lnTo>
                  <a:lnTo>
                    <a:pt x="1127" y="133"/>
                  </a:lnTo>
                  <a:lnTo>
                    <a:pt x="1121" y="116"/>
                  </a:lnTo>
                  <a:lnTo>
                    <a:pt x="1113" y="99"/>
                  </a:lnTo>
                  <a:lnTo>
                    <a:pt x="1104" y="83"/>
                  </a:lnTo>
                  <a:lnTo>
                    <a:pt x="1080" y="56"/>
                  </a:lnTo>
                  <a:lnTo>
                    <a:pt x="1053" y="32"/>
                  </a:lnTo>
                  <a:lnTo>
                    <a:pt x="1036" y="23"/>
                  </a:lnTo>
                  <a:lnTo>
                    <a:pt x="1020" y="15"/>
                  </a:lnTo>
                  <a:lnTo>
                    <a:pt x="1003" y="9"/>
                  </a:lnTo>
                  <a:lnTo>
                    <a:pt x="985" y="5"/>
                  </a:lnTo>
                  <a:lnTo>
                    <a:pt x="966" y="2"/>
                  </a:lnTo>
                  <a:lnTo>
                    <a:pt x="946" y="0"/>
                  </a:lnTo>
                  <a:lnTo>
                    <a:pt x="189" y="0"/>
                  </a:lnTo>
                  <a:close/>
                </a:path>
              </a:pathLst>
            </a:custGeom>
            <a:solidFill>
              <a:srgbClr val="FFFFCC"/>
            </a:solidFill>
            <a:ln w="762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>
                <a:latin typeface="Calibri" pitchFamily="34" charset="0"/>
              </a:endParaRPr>
            </a:p>
          </p:txBody>
        </p:sp>
        <p:pic>
          <p:nvPicPr>
            <p:cNvPr id="31799" name="Picture 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26" y="1143"/>
              <a:ext cx="443" cy="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800" name="Freeform 7"/>
            <p:cNvSpPr>
              <a:spLocks/>
            </p:cNvSpPr>
            <p:nvPr/>
          </p:nvSpPr>
          <p:spPr bwMode="auto">
            <a:xfrm>
              <a:off x="256" y="1047"/>
              <a:ext cx="552" cy="242"/>
            </a:xfrm>
            <a:custGeom>
              <a:avLst/>
              <a:gdLst>
                <a:gd name="T0" fmla="*/ 0 w 834"/>
                <a:gd name="T1" fmla="*/ 1 h 444"/>
                <a:gd name="T2" fmla="*/ 0 w 834"/>
                <a:gd name="T3" fmla="*/ 0 h 444"/>
                <a:gd name="T4" fmla="*/ 9 w 834"/>
                <a:gd name="T5" fmla="*/ 0 h 444"/>
                <a:gd name="T6" fmla="*/ 9 w 834"/>
                <a:gd name="T7" fmla="*/ 1 h 44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4"/>
                <a:gd name="T13" fmla="*/ 0 h 444"/>
                <a:gd name="T14" fmla="*/ 834 w 834"/>
                <a:gd name="T15" fmla="*/ 444 h 44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4" h="444">
                  <a:moveTo>
                    <a:pt x="0" y="444"/>
                  </a:moveTo>
                  <a:lnTo>
                    <a:pt x="0" y="0"/>
                  </a:lnTo>
                  <a:lnTo>
                    <a:pt x="834" y="0"/>
                  </a:lnTo>
                  <a:lnTo>
                    <a:pt x="834" y="409"/>
                  </a:lnTo>
                </a:path>
              </a:pathLst>
            </a:custGeom>
            <a:noFill/>
            <a:ln w="762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31801" name="Oval 8"/>
            <p:cNvSpPr>
              <a:spLocks noChangeArrowheads="1"/>
            </p:cNvSpPr>
            <p:nvPr/>
          </p:nvSpPr>
          <p:spPr bwMode="auto">
            <a:xfrm>
              <a:off x="283" y="1086"/>
              <a:ext cx="23" cy="20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31802" name="Freeform 9"/>
            <p:cNvSpPr>
              <a:spLocks/>
            </p:cNvSpPr>
            <p:nvPr/>
          </p:nvSpPr>
          <p:spPr bwMode="auto">
            <a:xfrm>
              <a:off x="279" y="1084"/>
              <a:ext cx="23" cy="20"/>
            </a:xfrm>
            <a:custGeom>
              <a:avLst/>
              <a:gdLst>
                <a:gd name="T0" fmla="*/ 1 w 35"/>
                <a:gd name="T1" fmla="*/ 0 h 37"/>
                <a:gd name="T2" fmla="*/ 1 w 35"/>
                <a:gd name="T3" fmla="*/ 0 h 37"/>
                <a:gd name="T4" fmla="*/ 1 w 35"/>
                <a:gd name="T5" fmla="*/ 1 h 37"/>
                <a:gd name="T6" fmla="*/ 1 w 35"/>
                <a:gd name="T7" fmla="*/ 1 h 37"/>
                <a:gd name="T8" fmla="*/ 1 w 35"/>
                <a:gd name="T9" fmla="*/ 1 h 37"/>
                <a:gd name="T10" fmla="*/ 1 w 35"/>
                <a:gd name="T11" fmla="*/ 1 h 37"/>
                <a:gd name="T12" fmla="*/ 1 w 35"/>
                <a:gd name="T13" fmla="*/ 1 h 37"/>
                <a:gd name="T14" fmla="*/ 1 w 35"/>
                <a:gd name="T15" fmla="*/ 1 h 37"/>
                <a:gd name="T16" fmla="*/ 1 w 35"/>
                <a:gd name="T17" fmla="*/ 1 h 37"/>
                <a:gd name="T18" fmla="*/ 1 w 35"/>
                <a:gd name="T19" fmla="*/ 1 h 37"/>
                <a:gd name="T20" fmla="*/ 1 w 35"/>
                <a:gd name="T21" fmla="*/ 1 h 37"/>
                <a:gd name="T22" fmla="*/ 1 w 35"/>
                <a:gd name="T23" fmla="*/ 1 h 37"/>
                <a:gd name="T24" fmla="*/ 1 w 35"/>
                <a:gd name="T25" fmla="*/ 1 h 37"/>
                <a:gd name="T26" fmla="*/ 1 w 35"/>
                <a:gd name="T27" fmla="*/ 1 h 37"/>
                <a:gd name="T28" fmla="*/ 1 w 35"/>
                <a:gd name="T29" fmla="*/ 1 h 37"/>
                <a:gd name="T30" fmla="*/ 1 w 35"/>
                <a:gd name="T31" fmla="*/ 1 h 37"/>
                <a:gd name="T32" fmla="*/ 1 w 35"/>
                <a:gd name="T33" fmla="*/ 1 h 37"/>
                <a:gd name="T34" fmla="*/ 1 w 35"/>
                <a:gd name="T35" fmla="*/ 1 h 37"/>
                <a:gd name="T36" fmla="*/ 1 w 35"/>
                <a:gd name="T37" fmla="*/ 1 h 37"/>
                <a:gd name="T38" fmla="*/ 1 w 35"/>
                <a:gd name="T39" fmla="*/ 1 h 37"/>
                <a:gd name="T40" fmla="*/ 1 w 35"/>
                <a:gd name="T41" fmla="*/ 1 h 37"/>
                <a:gd name="T42" fmla="*/ 1 w 35"/>
                <a:gd name="T43" fmla="*/ 1 h 37"/>
                <a:gd name="T44" fmla="*/ 0 w 35"/>
                <a:gd name="T45" fmla="*/ 1 h 37"/>
                <a:gd name="T46" fmla="*/ 0 w 35"/>
                <a:gd name="T47" fmla="*/ 1 h 37"/>
                <a:gd name="T48" fmla="*/ 0 w 35"/>
                <a:gd name="T49" fmla="*/ 1 h 37"/>
                <a:gd name="T50" fmla="*/ 0 w 35"/>
                <a:gd name="T51" fmla="*/ 1 h 37"/>
                <a:gd name="T52" fmla="*/ 1 w 35"/>
                <a:gd name="T53" fmla="*/ 1 h 37"/>
                <a:gd name="T54" fmla="*/ 1 w 35"/>
                <a:gd name="T55" fmla="*/ 1 h 37"/>
                <a:gd name="T56" fmla="*/ 1 w 35"/>
                <a:gd name="T57" fmla="*/ 1 h 37"/>
                <a:gd name="T58" fmla="*/ 1 w 35"/>
                <a:gd name="T59" fmla="*/ 1 h 37"/>
                <a:gd name="T60" fmla="*/ 1 w 35"/>
                <a:gd name="T61" fmla="*/ 0 h 37"/>
                <a:gd name="T62" fmla="*/ 1 w 35"/>
                <a:gd name="T63" fmla="*/ 0 h 37"/>
                <a:gd name="T64" fmla="*/ 1 w 35"/>
                <a:gd name="T65" fmla="*/ 0 h 3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5"/>
                <a:gd name="T100" fmla="*/ 0 h 37"/>
                <a:gd name="T101" fmla="*/ 35 w 35"/>
                <a:gd name="T102" fmla="*/ 37 h 3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5" h="37">
                  <a:moveTo>
                    <a:pt x="18" y="0"/>
                  </a:moveTo>
                  <a:lnTo>
                    <a:pt x="20" y="0"/>
                  </a:lnTo>
                  <a:lnTo>
                    <a:pt x="21" y="0"/>
                  </a:lnTo>
                  <a:lnTo>
                    <a:pt x="23" y="0"/>
                  </a:lnTo>
                  <a:lnTo>
                    <a:pt x="24" y="2"/>
                  </a:lnTo>
                  <a:lnTo>
                    <a:pt x="26" y="2"/>
                  </a:lnTo>
                  <a:lnTo>
                    <a:pt x="27" y="3"/>
                  </a:lnTo>
                  <a:lnTo>
                    <a:pt x="29" y="5"/>
                  </a:lnTo>
                  <a:lnTo>
                    <a:pt x="30" y="6"/>
                  </a:lnTo>
                  <a:lnTo>
                    <a:pt x="32" y="8"/>
                  </a:lnTo>
                  <a:lnTo>
                    <a:pt x="33" y="9"/>
                  </a:lnTo>
                  <a:lnTo>
                    <a:pt x="33" y="11"/>
                  </a:lnTo>
                  <a:lnTo>
                    <a:pt x="35" y="12"/>
                  </a:lnTo>
                  <a:lnTo>
                    <a:pt x="35" y="15"/>
                  </a:lnTo>
                  <a:lnTo>
                    <a:pt x="35" y="17"/>
                  </a:lnTo>
                  <a:lnTo>
                    <a:pt x="35" y="18"/>
                  </a:lnTo>
                  <a:lnTo>
                    <a:pt x="35" y="20"/>
                  </a:lnTo>
                  <a:lnTo>
                    <a:pt x="35" y="21"/>
                  </a:lnTo>
                  <a:lnTo>
                    <a:pt x="35" y="24"/>
                  </a:lnTo>
                  <a:lnTo>
                    <a:pt x="33" y="26"/>
                  </a:lnTo>
                  <a:lnTo>
                    <a:pt x="33" y="28"/>
                  </a:lnTo>
                  <a:lnTo>
                    <a:pt x="32" y="29"/>
                  </a:lnTo>
                  <a:lnTo>
                    <a:pt x="30" y="31"/>
                  </a:lnTo>
                  <a:lnTo>
                    <a:pt x="29" y="32"/>
                  </a:lnTo>
                  <a:lnTo>
                    <a:pt x="27" y="34"/>
                  </a:lnTo>
                  <a:lnTo>
                    <a:pt x="26" y="35"/>
                  </a:lnTo>
                  <a:lnTo>
                    <a:pt x="24" y="35"/>
                  </a:lnTo>
                  <a:lnTo>
                    <a:pt x="23" y="37"/>
                  </a:lnTo>
                  <a:lnTo>
                    <a:pt x="21" y="37"/>
                  </a:lnTo>
                  <a:lnTo>
                    <a:pt x="20" y="37"/>
                  </a:lnTo>
                  <a:lnTo>
                    <a:pt x="18" y="37"/>
                  </a:lnTo>
                  <a:lnTo>
                    <a:pt x="15" y="37"/>
                  </a:lnTo>
                  <a:lnTo>
                    <a:pt x="14" y="37"/>
                  </a:lnTo>
                  <a:lnTo>
                    <a:pt x="12" y="37"/>
                  </a:lnTo>
                  <a:lnTo>
                    <a:pt x="11" y="35"/>
                  </a:lnTo>
                  <a:lnTo>
                    <a:pt x="9" y="35"/>
                  </a:lnTo>
                  <a:lnTo>
                    <a:pt x="8" y="34"/>
                  </a:lnTo>
                  <a:lnTo>
                    <a:pt x="6" y="32"/>
                  </a:lnTo>
                  <a:lnTo>
                    <a:pt x="5" y="31"/>
                  </a:lnTo>
                  <a:lnTo>
                    <a:pt x="3" y="29"/>
                  </a:lnTo>
                  <a:lnTo>
                    <a:pt x="2" y="28"/>
                  </a:lnTo>
                  <a:lnTo>
                    <a:pt x="2" y="26"/>
                  </a:lnTo>
                  <a:lnTo>
                    <a:pt x="0" y="24"/>
                  </a:lnTo>
                  <a:lnTo>
                    <a:pt x="0" y="21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0" y="12"/>
                  </a:lnTo>
                  <a:lnTo>
                    <a:pt x="2" y="11"/>
                  </a:lnTo>
                  <a:lnTo>
                    <a:pt x="2" y="9"/>
                  </a:lnTo>
                  <a:lnTo>
                    <a:pt x="3" y="8"/>
                  </a:lnTo>
                  <a:lnTo>
                    <a:pt x="5" y="6"/>
                  </a:lnTo>
                  <a:lnTo>
                    <a:pt x="6" y="5"/>
                  </a:lnTo>
                  <a:lnTo>
                    <a:pt x="8" y="3"/>
                  </a:lnTo>
                  <a:lnTo>
                    <a:pt x="9" y="2"/>
                  </a:lnTo>
                  <a:lnTo>
                    <a:pt x="11" y="2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5" y="0"/>
                  </a:lnTo>
                  <a:lnTo>
                    <a:pt x="18" y="0"/>
                  </a:lnTo>
                  <a:close/>
                </a:path>
              </a:pathLst>
            </a:custGeom>
            <a:noFill/>
            <a:ln w="762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31803" name="Oval 10"/>
            <p:cNvSpPr>
              <a:spLocks noChangeArrowheads="1"/>
            </p:cNvSpPr>
            <p:nvPr/>
          </p:nvSpPr>
          <p:spPr bwMode="auto">
            <a:xfrm>
              <a:off x="283" y="1161"/>
              <a:ext cx="23" cy="20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31804" name="Freeform 11"/>
            <p:cNvSpPr>
              <a:spLocks/>
            </p:cNvSpPr>
            <p:nvPr/>
          </p:nvSpPr>
          <p:spPr bwMode="auto">
            <a:xfrm>
              <a:off x="279" y="1159"/>
              <a:ext cx="23" cy="19"/>
            </a:xfrm>
            <a:custGeom>
              <a:avLst/>
              <a:gdLst>
                <a:gd name="T0" fmla="*/ 1 w 35"/>
                <a:gd name="T1" fmla="*/ 0 h 36"/>
                <a:gd name="T2" fmla="*/ 1 w 35"/>
                <a:gd name="T3" fmla="*/ 0 h 36"/>
                <a:gd name="T4" fmla="*/ 1 w 35"/>
                <a:gd name="T5" fmla="*/ 1 h 36"/>
                <a:gd name="T6" fmla="*/ 1 w 35"/>
                <a:gd name="T7" fmla="*/ 1 h 36"/>
                <a:gd name="T8" fmla="*/ 1 w 35"/>
                <a:gd name="T9" fmla="*/ 1 h 36"/>
                <a:gd name="T10" fmla="*/ 1 w 35"/>
                <a:gd name="T11" fmla="*/ 1 h 36"/>
                <a:gd name="T12" fmla="*/ 1 w 35"/>
                <a:gd name="T13" fmla="*/ 1 h 36"/>
                <a:gd name="T14" fmla="*/ 1 w 35"/>
                <a:gd name="T15" fmla="*/ 1 h 36"/>
                <a:gd name="T16" fmla="*/ 1 w 35"/>
                <a:gd name="T17" fmla="*/ 1 h 36"/>
                <a:gd name="T18" fmla="*/ 1 w 35"/>
                <a:gd name="T19" fmla="*/ 1 h 36"/>
                <a:gd name="T20" fmla="*/ 1 w 35"/>
                <a:gd name="T21" fmla="*/ 1 h 36"/>
                <a:gd name="T22" fmla="*/ 1 w 35"/>
                <a:gd name="T23" fmla="*/ 1 h 36"/>
                <a:gd name="T24" fmla="*/ 1 w 35"/>
                <a:gd name="T25" fmla="*/ 1 h 36"/>
                <a:gd name="T26" fmla="*/ 1 w 35"/>
                <a:gd name="T27" fmla="*/ 1 h 36"/>
                <a:gd name="T28" fmla="*/ 1 w 35"/>
                <a:gd name="T29" fmla="*/ 1 h 36"/>
                <a:gd name="T30" fmla="*/ 1 w 35"/>
                <a:gd name="T31" fmla="*/ 1 h 36"/>
                <a:gd name="T32" fmla="*/ 1 w 35"/>
                <a:gd name="T33" fmla="*/ 1 h 36"/>
                <a:gd name="T34" fmla="*/ 1 w 35"/>
                <a:gd name="T35" fmla="*/ 1 h 36"/>
                <a:gd name="T36" fmla="*/ 1 w 35"/>
                <a:gd name="T37" fmla="*/ 1 h 36"/>
                <a:gd name="T38" fmla="*/ 1 w 35"/>
                <a:gd name="T39" fmla="*/ 1 h 36"/>
                <a:gd name="T40" fmla="*/ 1 w 35"/>
                <a:gd name="T41" fmla="*/ 1 h 36"/>
                <a:gd name="T42" fmla="*/ 1 w 35"/>
                <a:gd name="T43" fmla="*/ 1 h 36"/>
                <a:gd name="T44" fmla="*/ 0 w 35"/>
                <a:gd name="T45" fmla="*/ 1 h 36"/>
                <a:gd name="T46" fmla="*/ 0 w 35"/>
                <a:gd name="T47" fmla="*/ 1 h 36"/>
                <a:gd name="T48" fmla="*/ 0 w 35"/>
                <a:gd name="T49" fmla="*/ 1 h 36"/>
                <a:gd name="T50" fmla="*/ 0 w 35"/>
                <a:gd name="T51" fmla="*/ 1 h 36"/>
                <a:gd name="T52" fmla="*/ 1 w 35"/>
                <a:gd name="T53" fmla="*/ 1 h 36"/>
                <a:gd name="T54" fmla="*/ 1 w 35"/>
                <a:gd name="T55" fmla="*/ 1 h 36"/>
                <a:gd name="T56" fmla="*/ 1 w 35"/>
                <a:gd name="T57" fmla="*/ 1 h 36"/>
                <a:gd name="T58" fmla="*/ 1 w 35"/>
                <a:gd name="T59" fmla="*/ 1 h 36"/>
                <a:gd name="T60" fmla="*/ 1 w 35"/>
                <a:gd name="T61" fmla="*/ 0 h 36"/>
                <a:gd name="T62" fmla="*/ 1 w 35"/>
                <a:gd name="T63" fmla="*/ 0 h 36"/>
                <a:gd name="T64" fmla="*/ 1 w 35"/>
                <a:gd name="T65" fmla="*/ 0 h 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5"/>
                <a:gd name="T100" fmla="*/ 0 h 36"/>
                <a:gd name="T101" fmla="*/ 35 w 35"/>
                <a:gd name="T102" fmla="*/ 36 h 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5" h="36">
                  <a:moveTo>
                    <a:pt x="18" y="0"/>
                  </a:moveTo>
                  <a:lnTo>
                    <a:pt x="20" y="0"/>
                  </a:lnTo>
                  <a:lnTo>
                    <a:pt x="21" y="0"/>
                  </a:lnTo>
                  <a:lnTo>
                    <a:pt x="23" y="0"/>
                  </a:lnTo>
                  <a:lnTo>
                    <a:pt x="24" y="2"/>
                  </a:lnTo>
                  <a:lnTo>
                    <a:pt x="26" y="2"/>
                  </a:lnTo>
                  <a:lnTo>
                    <a:pt x="27" y="3"/>
                  </a:lnTo>
                  <a:lnTo>
                    <a:pt x="29" y="5"/>
                  </a:lnTo>
                  <a:lnTo>
                    <a:pt x="30" y="6"/>
                  </a:lnTo>
                  <a:lnTo>
                    <a:pt x="32" y="8"/>
                  </a:lnTo>
                  <a:lnTo>
                    <a:pt x="33" y="9"/>
                  </a:lnTo>
                  <a:lnTo>
                    <a:pt x="33" y="11"/>
                  </a:lnTo>
                  <a:lnTo>
                    <a:pt x="35" y="12"/>
                  </a:lnTo>
                  <a:lnTo>
                    <a:pt x="35" y="15"/>
                  </a:lnTo>
                  <a:lnTo>
                    <a:pt x="35" y="17"/>
                  </a:lnTo>
                  <a:lnTo>
                    <a:pt x="35" y="18"/>
                  </a:lnTo>
                  <a:lnTo>
                    <a:pt x="35" y="20"/>
                  </a:lnTo>
                  <a:lnTo>
                    <a:pt x="35" y="21"/>
                  </a:lnTo>
                  <a:lnTo>
                    <a:pt x="35" y="24"/>
                  </a:lnTo>
                  <a:lnTo>
                    <a:pt x="33" y="26"/>
                  </a:lnTo>
                  <a:lnTo>
                    <a:pt x="33" y="27"/>
                  </a:lnTo>
                  <a:lnTo>
                    <a:pt x="32" y="29"/>
                  </a:lnTo>
                  <a:lnTo>
                    <a:pt x="30" y="30"/>
                  </a:lnTo>
                  <a:lnTo>
                    <a:pt x="29" y="32"/>
                  </a:lnTo>
                  <a:lnTo>
                    <a:pt x="27" y="33"/>
                  </a:lnTo>
                  <a:lnTo>
                    <a:pt x="26" y="35"/>
                  </a:lnTo>
                  <a:lnTo>
                    <a:pt x="24" y="35"/>
                  </a:lnTo>
                  <a:lnTo>
                    <a:pt x="23" y="36"/>
                  </a:lnTo>
                  <a:lnTo>
                    <a:pt x="21" y="36"/>
                  </a:lnTo>
                  <a:lnTo>
                    <a:pt x="20" y="36"/>
                  </a:lnTo>
                  <a:lnTo>
                    <a:pt x="18" y="36"/>
                  </a:lnTo>
                  <a:lnTo>
                    <a:pt x="15" y="36"/>
                  </a:lnTo>
                  <a:lnTo>
                    <a:pt x="14" y="36"/>
                  </a:lnTo>
                  <a:lnTo>
                    <a:pt x="12" y="36"/>
                  </a:lnTo>
                  <a:lnTo>
                    <a:pt x="11" y="35"/>
                  </a:lnTo>
                  <a:lnTo>
                    <a:pt x="9" y="35"/>
                  </a:lnTo>
                  <a:lnTo>
                    <a:pt x="8" y="33"/>
                  </a:lnTo>
                  <a:lnTo>
                    <a:pt x="6" y="32"/>
                  </a:lnTo>
                  <a:lnTo>
                    <a:pt x="5" y="30"/>
                  </a:lnTo>
                  <a:lnTo>
                    <a:pt x="3" y="29"/>
                  </a:lnTo>
                  <a:lnTo>
                    <a:pt x="2" y="27"/>
                  </a:lnTo>
                  <a:lnTo>
                    <a:pt x="2" y="26"/>
                  </a:lnTo>
                  <a:lnTo>
                    <a:pt x="0" y="24"/>
                  </a:lnTo>
                  <a:lnTo>
                    <a:pt x="0" y="21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0" y="12"/>
                  </a:lnTo>
                  <a:lnTo>
                    <a:pt x="2" y="11"/>
                  </a:lnTo>
                  <a:lnTo>
                    <a:pt x="2" y="9"/>
                  </a:lnTo>
                  <a:lnTo>
                    <a:pt x="3" y="8"/>
                  </a:lnTo>
                  <a:lnTo>
                    <a:pt x="5" y="6"/>
                  </a:lnTo>
                  <a:lnTo>
                    <a:pt x="6" y="5"/>
                  </a:lnTo>
                  <a:lnTo>
                    <a:pt x="8" y="3"/>
                  </a:lnTo>
                  <a:lnTo>
                    <a:pt x="9" y="2"/>
                  </a:lnTo>
                  <a:lnTo>
                    <a:pt x="11" y="2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5" y="0"/>
                  </a:lnTo>
                  <a:lnTo>
                    <a:pt x="18" y="0"/>
                  </a:lnTo>
                  <a:close/>
                </a:path>
              </a:pathLst>
            </a:custGeom>
            <a:noFill/>
            <a:ln w="762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31805" name="Oval 12"/>
            <p:cNvSpPr>
              <a:spLocks noChangeArrowheads="1"/>
            </p:cNvSpPr>
            <p:nvPr/>
          </p:nvSpPr>
          <p:spPr bwMode="auto">
            <a:xfrm>
              <a:off x="283" y="1237"/>
              <a:ext cx="23" cy="19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31806" name="Freeform 13"/>
            <p:cNvSpPr>
              <a:spLocks/>
            </p:cNvSpPr>
            <p:nvPr/>
          </p:nvSpPr>
          <p:spPr bwMode="auto">
            <a:xfrm>
              <a:off x="279" y="1233"/>
              <a:ext cx="23" cy="19"/>
            </a:xfrm>
            <a:custGeom>
              <a:avLst/>
              <a:gdLst>
                <a:gd name="T0" fmla="*/ 1 w 35"/>
                <a:gd name="T1" fmla="*/ 0 h 36"/>
                <a:gd name="T2" fmla="*/ 1 w 35"/>
                <a:gd name="T3" fmla="*/ 0 h 36"/>
                <a:gd name="T4" fmla="*/ 1 w 35"/>
                <a:gd name="T5" fmla="*/ 1 h 36"/>
                <a:gd name="T6" fmla="*/ 1 w 35"/>
                <a:gd name="T7" fmla="*/ 1 h 36"/>
                <a:gd name="T8" fmla="*/ 1 w 35"/>
                <a:gd name="T9" fmla="*/ 1 h 36"/>
                <a:gd name="T10" fmla="*/ 1 w 35"/>
                <a:gd name="T11" fmla="*/ 1 h 36"/>
                <a:gd name="T12" fmla="*/ 1 w 35"/>
                <a:gd name="T13" fmla="*/ 1 h 36"/>
                <a:gd name="T14" fmla="*/ 1 w 35"/>
                <a:gd name="T15" fmla="*/ 1 h 36"/>
                <a:gd name="T16" fmla="*/ 1 w 35"/>
                <a:gd name="T17" fmla="*/ 1 h 36"/>
                <a:gd name="T18" fmla="*/ 1 w 35"/>
                <a:gd name="T19" fmla="*/ 1 h 36"/>
                <a:gd name="T20" fmla="*/ 1 w 35"/>
                <a:gd name="T21" fmla="*/ 1 h 36"/>
                <a:gd name="T22" fmla="*/ 1 w 35"/>
                <a:gd name="T23" fmla="*/ 1 h 36"/>
                <a:gd name="T24" fmla="*/ 1 w 35"/>
                <a:gd name="T25" fmla="*/ 1 h 36"/>
                <a:gd name="T26" fmla="*/ 1 w 35"/>
                <a:gd name="T27" fmla="*/ 1 h 36"/>
                <a:gd name="T28" fmla="*/ 1 w 35"/>
                <a:gd name="T29" fmla="*/ 1 h 36"/>
                <a:gd name="T30" fmla="*/ 1 w 35"/>
                <a:gd name="T31" fmla="*/ 1 h 36"/>
                <a:gd name="T32" fmla="*/ 1 w 35"/>
                <a:gd name="T33" fmla="*/ 1 h 36"/>
                <a:gd name="T34" fmla="*/ 1 w 35"/>
                <a:gd name="T35" fmla="*/ 1 h 36"/>
                <a:gd name="T36" fmla="*/ 1 w 35"/>
                <a:gd name="T37" fmla="*/ 1 h 36"/>
                <a:gd name="T38" fmla="*/ 1 w 35"/>
                <a:gd name="T39" fmla="*/ 1 h 36"/>
                <a:gd name="T40" fmla="*/ 1 w 35"/>
                <a:gd name="T41" fmla="*/ 1 h 36"/>
                <a:gd name="T42" fmla="*/ 1 w 35"/>
                <a:gd name="T43" fmla="*/ 1 h 36"/>
                <a:gd name="T44" fmla="*/ 0 w 35"/>
                <a:gd name="T45" fmla="*/ 1 h 36"/>
                <a:gd name="T46" fmla="*/ 0 w 35"/>
                <a:gd name="T47" fmla="*/ 1 h 36"/>
                <a:gd name="T48" fmla="*/ 0 w 35"/>
                <a:gd name="T49" fmla="*/ 1 h 36"/>
                <a:gd name="T50" fmla="*/ 0 w 35"/>
                <a:gd name="T51" fmla="*/ 1 h 36"/>
                <a:gd name="T52" fmla="*/ 1 w 35"/>
                <a:gd name="T53" fmla="*/ 1 h 36"/>
                <a:gd name="T54" fmla="*/ 1 w 35"/>
                <a:gd name="T55" fmla="*/ 1 h 36"/>
                <a:gd name="T56" fmla="*/ 1 w 35"/>
                <a:gd name="T57" fmla="*/ 1 h 36"/>
                <a:gd name="T58" fmla="*/ 1 w 35"/>
                <a:gd name="T59" fmla="*/ 1 h 36"/>
                <a:gd name="T60" fmla="*/ 1 w 35"/>
                <a:gd name="T61" fmla="*/ 0 h 36"/>
                <a:gd name="T62" fmla="*/ 1 w 35"/>
                <a:gd name="T63" fmla="*/ 0 h 36"/>
                <a:gd name="T64" fmla="*/ 1 w 35"/>
                <a:gd name="T65" fmla="*/ 0 h 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5"/>
                <a:gd name="T100" fmla="*/ 0 h 36"/>
                <a:gd name="T101" fmla="*/ 35 w 35"/>
                <a:gd name="T102" fmla="*/ 36 h 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5" h="36">
                  <a:moveTo>
                    <a:pt x="18" y="0"/>
                  </a:moveTo>
                  <a:lnTo>
                    <a:pt x="20" y="0"/>
                  </a:lnTo>
                  <a:lnTo>
                    <a:pt x="21" y="0"/>
                  </a:lnTo>
                  <a:lnTo>
                    <a:pt x="23" y="0"/>
                  </a:lnTo>
                  <a:lnTo>
                    <a:pt x="24" y="2"/>
                  </a:lnTo>
                  <a:lnTo>
                    <a:pt x="26" y="2"/>
                  </a:lnTo>
                  <a:lnTo>
                    <a:pt x="27" y="3"/>
                  </a:lnTo>
                  <a:lnTo>
                    <a:pt x="29" y="5"/>
                  </a:lnTo>
                  <a:lnTo>
                    <a:pt x="30" y="6"/>
                  </a:lnTo>
                  <a:lnTo>
                    <a:pt x="32" y="8"/>
                  </a:lnTo>
                  <a:lnTo>
                    <a:pt x="33" y="9"/>
                  </a:lnTo>
                  <a:lnTo>
                    <a:pt x="33" y="11"/>
                  </a:lnTo>
                  <a:lnTo>
                    <a:pt x="35" y="12"/>
                  </a:lnTo>
                  <a:lnTo>
                    <a:pt x="35" y="15"/>
                  </a:lnTo>
                  <a:lnTo>
                    <a:pt x="35" y="17"/>
                  </a:lnTo>
                  <a:lnTo>
                    <a:pt x="35" y="18"/>
                  </a:lnTo>
                  <a:lnTo>
                    <a:pt x="35" y="20"/>
                  </a:lnTo>
                  <a:lnTo>
                    <a:pt x="35" y="21"/>
                  </a:lnTo>
                  <a:lnTo>
                    <a:pt x="35" y="24"/>
                  </a:lnTo>
                  <a:lnTo>
                    <a:pt x="33" y="26"/>
                  </a:lnTo>
                  <a:lnTo>
                    <a:pt x="33" y="27"/>
                  </a:lnTo>
                  <a:lnTo>
                    <a:pt x="32" y="29"/>
                  </a:lnTo>
                  <a:lnTo>
                    <a:pt x="30" y="30"/>
                  </a:lnTo>
                  <a:lnTo>
                    <a:pt x="29" y="32"/>
                  </a:lnTo>
                  <a:lnTo>
                    <a:pt x="27" y="33"/>
                  </a:lnTo>
                  <a:lnTo>
                    <a:pt x="26" y="35"/>
                  </a:lnTo>
                  <a:lnTo>
                    <a:pt x="24" y="35"/>
                  </a:lnTo>
                  <a:lnTo>
                    <a:pt x="23" y="36"/>
                  </a:lnTo>
                  <a:lnTo>
                    <a:pt x="21" y="36"/>
                  </a:lnTo>
                  <a:lnTo>
                    <a:pt x="20" y="36"/>
                  </a:lnTo>
                  <a:lnTo>
                    <a:pt x="18" y="36"/>
                  </a:lnTo>
                  <a:lnTo>
                    <a:pt x="15" y="36"/>
                  </a:lnTo>
                  <a:lnTo>
                    <a:pt x="14" y="36"/>
                  </a:lnTo>
                  <a:lnTo>
                    <a:pt x="12" y="36"/>
                  </a:lnTo>
                  <a:lnTo>
                    <a:pt x="11" y="35"/>
                  </a:lnTo>
                  <a:lnTo>
                    <a:pt x="9" y="35"/>
                  </a:lnTo>
                  <a:lnTo>
                    <a:pt x="8" y="33"/>
                  </a:lnTo>
                  <a:lnTo>
                    <a:pt x="6" y="32"/>
                  </a:lnTo>
                  <a:lnTo>
                    <a:pt x="5" y="30"/>
                  </a:lnTo>
                  <a:lnTo>
                    <a:pt x="3" y="29"/>
                  </a:lnTo>
                  <a:lnTo>
                    <a:pt x="2" y="27"/>
                  </a:lnTo>
                  <a:lnTo>
                    <a:pt x="2" y="26"/>
                  </a:lnTo>
                  <a:lnTo>
                    <a:pt x="0" y="24"/>
                  </a:lnTo>
                  <a:lnTo>
                    <a:pt x="0" y="21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0" y="12"/>
                  </a:lnTo>
                  <a:lnTo>
                    <a:pt x="2" y="11"/>
                  </a:lnTo>
                  <a:lnTo>
                    <a:pt x="2" y="9"/>
                  </a:lnTo>
                  <a:lnTo>
                    <a:pt x="3" y="8"/>
                  </a:lnTo>
                  <a:lnTo>
                    <a:pt x="5" y="6"/>
                  </a:lnTo>
                  <a:lnTo>
                    <a:pt x="6" y="5"/>
                  </a:lnTo>
                  <a:lnTo>
                    <a:pt x="8" y="3"/>
                  </a:lnTo>
                  <a:lnTo>
                    <a:pt x="9" y="2"/>
                  </a:lnTo>
                  <a:lnTo>
                    <a:pt x="11" y="2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5" y="0"/>
                  </a:lnTo>
                  <a:lnTo>
                    <a:pt x="18" y="0"/>
                  </a:lnTo>
                  <a:close/>
                </a:path>
              </a:pathLst>
            </a:custGeom>
            <a:noFill/>
            <a:ln w="762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31807" name="Oval 14"/>
            <p:cNvSpPr>
              <a:spLocks noChangeArrowheads="1"/>
            </p:cNvSpPr>
            <p:nvPr/>
          </p:nvSpPr>
          <p:spPr bwMode="auto">
            <a:xfrm>
              <a:off x="769" y="1086"/>
              <a:ext cx="22" cy="20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31808" name="Freeform 15"/>
            <p:cNvSpPr>
              <a:spLocks/>
            </p:cNvSpPr>
            <p:nvPr/>
          </p:nvSpPr>
          <p:spPr bwMode="auto">
            <a:xfrm>
              <a:off x="765" y="1084"/>
              <a:ext cx="23" cy="20"/>
            </a:xfrm>
            <a:custGeom>
              <a:avLst/>
              <a:gdLst>
                <a:gd name="T0" fmla="*/ 1 w 34"/>
                <a:gd name="T1" fmla="*/ 0 h 37"/>
                <a:gd name="T2" fmla="*/ 1 w 34"/>
                <a:gd name="T3" fmla="*/ 0 h 37"/>
                <a:gd name="T4" fmla="*/ 1 w 34"/>
                <a:gd name="T5" fmla="*/ 1 h 37"/>
                <a:gd name="T6" fmla="*/ 1 w 34"/>
                <a:gd name="T7" fmla="*/ 1 h 37"/>
                <a:gd name="T8" fmla="*/ 1 w 34"/>
                <a:gd name="T9" fmla="*/ 1 h 37"/>
                <a:gd name="T10" fmla="*/ 1 w 34"/>
                <a:gd name="T11" fmla="*/ 1 h 37"/>
                <a:gd name="T12" fmla="*/ 1 w 34"/>
                <a:gd name="T13" fmla="*/ 1 h 37"/>
                <a:gd name="T14" fmla="*/ 1 w 34"/>
                <a:gd name="T15" fmla="*/ 1 h 37"/>
                <a:gd name="T16" fmla="*/ 1 w 34"/>
                <a:gd name="T17" fmla="*/ 1 h 37"/>
                <a:gd name="T18" fmla="*/ 1 w 34"/>
                <a:gd name="T19" fmla="*/ 1 h 37"/>
                <a:gd name="T20" fmla="*/ 1 w 34"/>
                <a:gd name="T21" fmla="*/ 1 h 37"/>
                <a:gd name="T22" fmla="*/ 1 w 34"/>
                <a:gd name="T23" fmla="*/ 1 h 37"/>
                <a:gd name="T24" fmla="*/ 1 w 34"/>
                <a:gd name="T25" fmla="*/ 1 h 37"/>
                <a:gd name="T26" fmla="*/ 1 w 34"/>
                <a:gd name="T27" fmla="*/ 1 h 37"/>
                <a:gd name="T28" fmla="*/ 1 w 34"/>
                <a:gd name="T29" fmla="*/ 1 h 37"/>
                <a:gd name="T30" fmla="*/ 1 w 34"/>
                <a:gd name="T31" fmla="*/ 1 h 37"/>
                <a:gd name="T32" fmla="*/ 1 w 34"/>
                <a:gd name="T33" fmla="*/ 1 h 37"/>
                <a:gd name="T34" fmla="*/ 1 w 34"/>
                <a:gd name="T35" fmla="*/ 1 h 37"/>
                <a:gd name="T36" fmla="*/ 1 w 34"/>
                <a:gd name="T37" fmla="*/ 1 h 37"/>
                <a:gd name="T38" fmla="*/ 1 w 34"/>
                <a:gd name="T39" fmla="*/ 1 h 37"/>
                <a:gd name="T40" fmla="*/ 1 w 34"/>
                <a:gd name="T41" fmla="*/ 1 h 37"/>
                <a:gd name="T42" fmla="*/ 1 w 34"/>
                <a:gd name="T43" fmla="*/ 1 h 37"/>
                <a:gd name="T44" fmla="*/ 0 w 34"/>
                <a:gd name="T45" fmla="*/ 1 h 37"/>
                <a:gd name="T46" fmla="*/ 0 w 34"/>
                <a:gd name="T47" fmla="*/ 1 h 37"/>
                <a:gd name="T48" fmla="*/ 0 w 34"/>
                <a:gd name="T49" fmla="*/ 1 h 37"/>
                <a:gd name="T50" fmla="*/ 0 w 34"/>
                <a:gd name="T51" fmla="*/ 1 h 37"/>
                <a:gd name="T52" fmla="*/ 1 w 34"/>
                <a:gd name="T53" fmla="*/ 1 h 37"/>
                <a:gd name="T54" fmla="*/ 1 w 34"/>
                <a:gd name="T55" fmla="*/ 1 h 37"/>
                <a:gd name="T56" fmla="*/ 1 w 34"/>
                <a:gd name="T57" fmla="*/ 1 h 37"/>
                <a:gd name="T58" fmla="*/ 1 w 34"/>
                <a:gd name="T59" fmla="*/ 1 h 37"/>
                <a:gd name="T60" fmla="*/ 1 w 34"/>
                <a:gd name="T61" fmla="*/ 0 h 37"/>
                <a:gd name="T62" fmla="*/ 1 w 34"/>
                <a:gd name="T63" fmla="*/ 0 h 37"/>
                <a:gd name="T64" fmla="*/ 1 w 34"/>
                <a:gd name="T65" fmla="*/ 0 h 3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4"/>
                <a:gd name="T100" fmla="*/ 0 h 37"/>
                <a:gd name="T101" fmla="*/ 34 w 34"/>
                <a:gd name="T102" fmla="*/ 37 h 3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4" h="37">
                  <a:moveTo>
                    <a:pt x="18" y="0"/>
                  </a:moveTo>
                  <a:lnTo>
                    <a:pt x="19" y="0"/>
                  </a:lnTo>
                  <a:lnTo>
                    <a:pt x="21" y="0"/>
                  </a:lnTo>
                  <a:lnTo>
                    <a:pt x="22" y="0"/>
                  </a:lnTo>
                  <a:lnTo>
                    <a:pt x="24" y="2"/>
                  </a:lnTo>
                  <a:lnTo>
                    <a:pt x="25" y="2"/>
                  </a:lnTo>
                  <a:lnTo>
                    <a:pt x="27" y="3"/>
                  </a:lnTo>
                  <a:lnTo>
                    <a:pt x="28" y="5"/>
                  </a:lnTo>
                  <a:lnTo>
                    <a:pt x="30" y="6"/>
                  </a:lnTo>
                  <a:lnTo>
                    <a:pt x="31" y="8"/>
                  </a:lnTo>
                  <a:lnTo>
                    <a:pt x="33" y="9"/>
                  </a:lnTo>
                  <a:lnTo>
                    <a:pt x="33" y="11"/>
                  </a:lnTo>
                  <a:lnTo>
                    <a:pt x="34" y="12"/>
                  </a:lnTo>
                  <a:lnTo>
                    <a:pt x="34" y="15"/>
                  </a:lnTo>
                  <a:lnTo>
                    <a:pt x="34" y="17"/>
                  </a:lnTo>
                  <a:lnTo>
                    <a:pt x="34" y="18"/>
                  </a:lnTo>
                  <a:lnTo>
                    <a:pt x="34" y="20"/>
                  </a:lnTo>
                  <a:lnTo>
                    <a:pt x="34" y="21"/>
                  </a:lnTo>
                  <a:lnTo>
                    <a:pt x="34" y="24"/>
                  </a:lnTo>
                  <a:lnTo>
                    <a:pt x="33" y="26"/>
                  </a:lnTo>
                  <a:lnTo>
                    <a:pt x="33" y="28"/>
                  </a:lnTo>
                  <a:lnTo>
                    <a:pt x="31" y="29"/>
                  </a:lnTo>
                  <a:lnTo>
                    <a:pt x="30" y="31"/>
                  </a:lnTo>
                  <a:lnTo>
                    <a:pt x="28" y="32"/>
                  </a:lnTo>
                  <a:lnTo>
                    <a:pt x="27" y="34"/>
                  </a:lnTo>
                  <a:lnTo>
                    <a:pt x="25" y="35"/>
                  </a:lnTo>
                  <a:lnTo>
                    <a:pt x="24" y="35"/>
                  </a:lnTo>
                  <a:lnTo>
                    <a:pt x="22" y="37"/>
                  </a:lnTo>
                  <a:lnTo>
                    <a:pt x="21" y="37"/>
                  </a:lnTo>
                  <a:lnTo>
                    <a:pt x="19" y="37"/>
                  </a:lnTo>
                  <a:lnTo>
                    <a:pt x="18" y="37"/>
                  </a:lnTo>
                  <a:lnTo>
                    <a:pt x="15" y="37"/>
                  </a:lnTo>
                  <a:lnTo>
                    <a:pt x="13" y="37"/>
                  </a:lnTo>
                  <a:lnTo>
                    <a:pt x="12" y="37"/>
                  </a:lnTo>
                  <a:lnTo>
                    <a:pt x="10" y="35"/>
                  </a:lnTo>
                  <a:lnTo>
                    <a:pt x="9" y="35"/>
                  </a:lnTo>
                  <a:lnTo>
                    <a:pt x="7" y="34"/>
                  </a:lnTo>
                  <a:lnTo>
                    <a:pt x="6" y="32"/>
                  </a:lnTo>
                  <a:lnTo>
                    <a:pt x="4" y="31"/>
                  </a:lnTo>
                  <a:lnTo>
                    <a:pt x="3" y="29"/>
                  </a:lnTo>
                  <a:lnTo>
                    <a:pt x="1" y="28"/>
                  </a:lnTo>
                  <a:lnTo>
                    <a:pt x="1" y="26"/>
                  </a:lnTo>
                  <a:lnTo>
                    <a:pt x="0" y="24"/>
                  </a:lnTo>
                  <a:lnTo>
                    <a:pt x="0" y="21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0" y="12"/>
                  </a:lnTo>
                  <a:lnTo>
                    <a:pt x="1" y="11"/>
                  </a:lnTo>
                  <a:lnTo>
                    <a:pt x="1" y="9"/>
                  </a:lnTo>
                  <a:lnTo>
                    <a:pt x="3" y="8"/>
                  </a:lnTo>
                  <a:lnTo>
                    <a:pt x="4" y="6"/>
                  </a:lnTo>
                  <a:lnTo>
                    <a:pt x="6" y="5"/>
                  </a:lnTo>
                  <a:lnTo>
                    <a:pt x="7" y="3"/>
                  </a:lnTo>
                  <a:lnTo>
                    <a:pt x="9" y="2"/>
                  </a:lnTo>
                  <a:lnTo>
                    <a:pt x="10" y="2"/>
                  </a:lnTo>
                  <a:lnTo>
                    <a:pt x="12" y="0"/>
                  </a:lnTo>
                  <a:lnTo>
                    <a:pt x="13" y="0"/>
                  </a:lnTo>
                  <a:lnTo>
                    <a:pt x="15" y="0"/>
                  </a:lnTo>
                  <a:lnTo>
                    <a:pt x="18" y="0"/>
                  </a:lnTo>
                  <a:close/>
                </a:path>
              </a:pathLst>
            </a:custGeom>
            <a:noFill/>
            <a:ln w="762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31809" name="Oval 16"/>
            <p:cNvSpPr>
              <a:spLocks noChangeArrowheads="1"/>
            </p:cNvSpPr>
            <p:nvPr/>
          </p:nvSpPr>
          <p:spPr bwMode="auto">
            <a:xfrm>
              <a:off x="769" y="1161"/>
              <a:ext cx="22" cy="20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31810" name="Freeform 17"/>
            <p:cNvSpPr>
              <a:spLocks/>
            </p:cNvSpPr>
            <p:nvPr/>
          </p:nvSpPr>
          <p:spPr bwMode="auto">
            <a:xfrm>
              <a:off x="765" y="1159"/>
              <a:ext cx="23" cy="19"/>
            </a:xfrm>
            <a:custGeom>
              <a:avLst/>
              <a:gdLst>
                <a:gd name="T0" fmla="*/ 1 w 34"/>
                <a:gd name="T1" fmla="*/ 0 h 36"/>
                <a:gd name="T2" fmla="*/ 1 w 34"/>
                <a:gd name="T3" fmla="*/ 0 h 36"/>
                <a:gd name="T4" fmla="*/ 1 w 34"/>
                <a:gd name="T5" fmla="*/ 1 h 36"/>
                <a:gd name="T6" fmla="*/ 1 w 34"/>
                <a:gd name="T7" fmla="*/ 1 h 36"/>
                <a:gd name="T8" fmla="*/ 1 w 34"/>
                <a:gd name="T9" fmla="*/ 1 h 36"/>
                <a:gd name="T10" fmla="*/ 1 w 34"/>
                <a:gd name="T11" fmla="*/ 1 h 36"/>
                <a:gd name="T12" fmla="*/ 1 w 34"/>
                <a:gd name="T13" fmla="*/ 1 h 36"/>
                <a:gd name="T14" fmla="*/ 1 w 34"/>
                <a:gd name="T15" fmla="*/ 1 h 36"/>
                <a:gd name="T16" fmla="*/ 1 w 34"/>
                <a:gd name="T17" fmla="*/ 1 h 36"/>
                <a:gd name="T18" fmla="*/ 1 w 34"/>
                <a:gd name="T19" fmla="*/ 1 h 36"/>
                <a:gd name="T20" fmla="*/ 1 w 34"/>
                <a:gd name="T21" fmla="*/ 1 h 36"/>
                <a:gd name="T22" fmla="*/ 1 w 34"/>
                <a:gd name="T23" fmla="*/ 1 h 36"/>
                <a:gd name="T24" fmla="*/ 1 w 34"/>
                <a:gd name="T25" fmla="*/ 1 h 36"/>
                <a:gd name="T26" fmla="*/ 1 w 34"/>
                <a:gd name="T27" fmla="*/ 1 h 36"/>
                <a:gd name="T28" fmla="*/ 1 w 34"/>
                <a:gd name="T29" fmla="*/ 1 h 36"/>
                <a:gd name="T30" fmla="*/ 1 w 34"/>
                <a:gd name="T31" fmla="*/ 1 h 36"/>
                <a:gd name="T32" fmla="*/ 1 w 34"/>
                <a:gd name="T33" fmla="*/ 1 h 36"/>
                <a:gd name="T34" fmla="*/ 1 w 34"/>
                <a:gd name="T35" fmla="*/ 1 h 36"/>
                <a:gd name="T36" fmla="*/ 1 w 34"/>
                <a:gd name="T37" fmla="*/ 1 h 36"/>
                <a:gd name="T38" fmla="*/ 1 w 34"/>
                <a:gd name="T39" fmla="*/ 1 h 36"/>
                <a:gd name="T40" fmla="*/ 1 w 34"/>
                <a:gd name="T41" fmla="*/ 1 h 36"/>
                <a:gd name="T42" fmla="*/ 1 w 34"/>
                <a:gd name="T43" fmla="*/ 1 h 36"/>
                <a:gd name="T44" fmla="*/ 0 w 34"/>
                <a:gd name="T45" fmla="*/ 1 h 36"/>
                <a:gd name="T46" fmla="*/ 0 w 34"/>
                <a:gd name="T47" fmla="*/ 1 h 36"/>
                <a:gd name="T48" fmla="*/ 0 w 34"/>
                <a:gd name="T49" fmla="*/ 1 h 36"/>
                <a:gd name="T50" fmla="*/ 0 w 34"/>
                <a:gd name="T51" fmla="*/ 1 h 36"/>
                <a:gd name="T52" fmla="*/ 1 w 34"/>
                <a:gd name="T53" fmla="*/ 1 h 36"/>
                <a:gd name="T54" fmla="*/ 1 w 34"/>
                <a:gd name="T55" fmla="*/ 1 h 36"/>
                <a:gd name="T56" fmla="*/ 1 w 34"/>
                <a:gd name="T57" fmla="*/ 1 h 36"/>
                <a:gd name="T58" fmla="*/ 1 w 34"/>
                <a:gd name="T59" fmla="*/ 1 h 36"/>
                <a:gd name="T60" fmla="*/ 1 w 34"/>
                <a:gd name="T61" fmla="*/ 0 h 36"/>
                <a:gd name="T62" fmla="*/ 1 w 34"/>
                <a:gd name="T63" fmla="*/ 0 h 36"/>
                <a:gd name="T64" fmla="*/ 1 w 34"/>
                <a:gd name="T65" fmla="*/ 0 h 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4"/>
                <a:gd name="T100" fmla="*/ 0 h 36"/>
                <a:gd name="T101" fmla="*/ 34 w 34"/>
                <a:gd name="T102" fmla="*/ 36 h 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4" h="36">
                  <a:moveTo>
                    <a:pt x="18" y="0"/>
                  </a:moveTo>
                  <a:lnTo>
                    <a:pt x="19" y="0"/>
                  </a:lnTo>
                  <a:lnTo>
                    <a:pt x="21" y="0"/>
                  </a:lnTo>
                  <a:lnTo>
                    <a:pt x="22" y="0"/>
                  </a:lnTo>
                  <a:lnTo>
                    <a:pt x="24" y="2"/>
                  </a:lnTo>
                  <a:lnTo>
                    <a:pt x="25" y="2"/>
                  </a:lnTo>
                  <a:lnTo>
                    <a:pt x="27" y="3"/>
                  </a:lnTo>
                  <a:lnTo>
                    <a:pt x="28" y="5"/>
                  </a:lnTo>
                  <a:lnTo>
                    <a:pt x="30" y="6"/>
                  </a:lnTo>
                  <a:lnTo>
                    <a:pt x="31" y="8"/>
                  </a:lnTo>
                  <a:lnTo>
                    <a:pt x="33" y="9"/>
                  </a:lnTo>
                  <a:lnTo>
                    <a:pt x="33" y="11"/>
                  </a:lnTo>
                  <a:lnTo>
                    <a:pt x="34" y="12"/>
                  </a:lnTo>
                  <a:lnTo>
                    <a:pt x="34" y="15"/>
                  </a:lnTo>
                  <a:lnTo>
                    <a:pt x="34" y="17"/>
                  </a:lnTo>
                  <a:lnTo>
                    <a:pt x="34" y="18"/>
                  </a:lnTo>
                  <a:lnTo>
                    <a:pt x="34" y="20"/>
                  </a:lnTo>
                  <a:lnTo>
                    <a:pt x="34" y="21"/>
                  </a:lnTo>
                  <a:lnTo>
                    <a:pt x="34" y="24"/>
                  </a:lnTo>
                  <a:lnTo>
                    <a:pt x="33" y="26"/>
                  </a:lnTo>
                  <a:lnTo>
                    <a:pt x="33" y="27"/>
                  </a:lnTo>
                  <a:lnTo>
                    <a:pt x="31" y="29"/>
                  </a:lnTo>
                  <a:lnTo>
                    <a:pt x="30" y="30"/>
                  </a:lnTo>
                  <a:lnTo>
                    <a:pt x="28" y="32"/>
                  </a:lnTo>
                  <a:lnTo>
                    <a:pt x="27" y="33"/>
                  </a:lnTo>
                  <a:lnTo>
                    <a:pt x="25" y="35"/>
                  </a:lnTo>
                  <a:lnTo>
                    <a:pt x="24" y="35"/>
                  </a:lnTo>
                  <a:lnTo>
                    <a:pt x="22" y="36"/>
                  </a:lnTo>
                  <a:lnTo>
                    <a:pt x="21" y="36"/>
                  </a:lnTo>
                  <a:lnTo>
                    <a:pt x="19" y="36"/>
                  </a:lnTo>
                  <a:lnTo>
                    <a:pt x="18" y="36"/>
                  </a:lnTo>
                  <a:lnTo>
                    <a:pt x="15" y="36"/>
                  </a:lnTo>
                  <a:lnTo>
                    <a:pt x="13" y="36"/>
                  </a:lnTo>
                  <a:lnTo>
                    <a:pt x="12" y="36"/>
                  </a:lnTo>
                  <a:lnTo>
                    <a:pt x="10" y="35"/>
                  </a:lnTo>
                  <a:lnTo>
                    <a:pt x="9" y="35"/>
                  </a:lnTo>
                  <a:lnTo>
                    <a:pt x="7" y="33"/>
                  </a:lnTo>
                  <a:lnTo>
                    <a:pt x="6" y="32"/>
                  </a:lnTo>
                  <a:lnTo>
                    <a:pt x="4" y="30"/>
                  </a:lnTo>
                  <a:lnTo>
                    <a:pt x="3" y="29"/>
                  </a:lnTo>
                  <a:lnTo>
                    <a:pt x="1" y="27"/>
                  </a:lnTo>
                  <a:lnTo>
                    <a:pt x="1" y="26"/>
                  </a:lnTo>
                  <a:lnTo>
                    <a:pt x="0" y="24"/>
                  </a:lnTo>
                  <a:lnTo>
                    <a:pt x="0" y="21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0" y="12"/>
                  </a:lnTo>
                  <a:lnTo>
                    <a:pt x="1" y="11"/>
                  </a:lnTo>
                  <a:lnTo>
                    <a:pt x="1" y="9"/>
                  </a:lnTo>
                  <a:lnTo>
                    <a:pt x="3" y="8"/>
                  </a:lnTo>
                  <a:lnTo>
                    <a:pt x="4" y="6"/>
                  </a:lnTo>
                  <a:lnTo>
                    <a:pt x="6" y="5"/>
                  </a:lnTo>
                  <a:lnTo>
                    <a:pt x="7" y="3"/>
                  </a:lnTo>
                  <a:lnTo>
                    <a:pt x="9" y="2"/>
                  </a:lnTo>
                  <a:lnTo>
                    <a:pt x="10" y="2"/>
                  </a:lnTo>
                  <a:lnTo>
                    <a:pt x="12" y="0"/>
                  </a:lnTo>
                  <a:lnTo>
                    <a:pt x="13" y="0"/>
                  </a:lnTo>
                  <a:lnTo>
                    <a:pt x="15" y="0"/>
                  </a:lnTo>
                  <a:lnTo>
                    <a:pt x="18" y="0"/>
                  </a:lnTo>
                  <a:close/>
                </a:path>
              </a:pathLst>
            </a:custGeom>
            <a:noFill/>
            <a:ln w="762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31811" name="Oval 18"/>
            <p:cNvSpPr>
              <a:spLocks noChangeArrowheads="1"/>
            </p:cNvSpPr>
            <p:nvPr/>
          </p:nvSpPr>
          <p:spPr bwMode="auto">
            <a:xfrm>
              <a:off x="769" y="1237"/>
              <a:ext cx="22" cy="19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31812" name="Freeform 19"/>
            <p:cNvSpPr>
              <a:spLocks/>
            </p:cNvSpPr>
            <p:nvPr/>
          </p:nvSpPr>
          <p:spPr bwMode="auto">
            <a:xfrm>
              <a:off x="765" y="1233"/>
              <a:ext cx="23" cy="19"/>
            </a:xfrm>
            <a:custGeom>
              <a:avLst/>
              <a:gdLst>
                <a:gd name="T0" fmla="*/ 1 w 34"/>
                <a:gd name="T1" fmla="*/ 0 h 36"/>
                <a:gd name="T2" fmla="*/ 1 w 34"/>
                <a:gd name="T3" fmla="*/ 0 h 36"/>
                <a:gd name="T4" fmla="*/ 1 w 34"/>
                <a:gd name="T5" fmla="*/ 1 h 36"/>
                <a:gd name="T6" fmla="*/ 1 w 34"/>
                <a:gd name="T7" fmla="*/ 1 h 36"/>
                <a:gd name="T8" fmla="*/ 1 w 34"/>
                <a:gd name="T9" fmla="*/ 1 h 36"/>
                <a:gd name="T10" fmla="*/ 1 w 34"/>
                <a:gd name="T11" fmla="*/ 1 h 36"/>
                <a:gd name="T12" fmla="*/ 1 w 34"/>
                <a:gd name="T13" fmla="*/ 1 h 36"/>
                <a:gd name="T14" fmla="*/ 1 w 34"/>
                <a:gd name="T15" fmla="*/ 1 h 36"/>
                <a:gd name="T16" fmla="*/ 1 w 34"/>
                <a:gd name="T17" fmla="*/ 1 h 36"/>
                <a:gd name="T18" fmla="*/ 1 w 34"/>
                <a:gd name="T19" fmla="*/ 1 h 36"/>
                <a:gd name="T20" fmla="*/ 1 w 34"/>
                <a:gd name="T21" fmla="*/ 1 h 36"/>
                <a:gd name="T22" fmla="*/ 1 w 34"/>
                <a:gd name="T23" fmla="*/ 1 h 36"/>
                <a:gd name="T24" fmla="*/ 1 w 34"/>
                <a:gd name="T25" fmla="*/ 1 h 36"/>
                <a:gd name="T26" fmla="*/ 1 w 34"/>
                <a:gd name="T27" fmla="*/ 1 h 36"/>
                <a:gd name="T28" fmla="*/ 1 w 34"/>
                <a:gd name="T29" fmla="*/ 1 h 36"/>
                <a:gd name="T30" fmla="*/ 1 w 34"/>
                <a:gd name="T31" fmla="*/ 1 h 36"/>
                <a:gd name="T32" fmla="*/ 1 w 34"/>
                <a:gd name="T33" fmla="*/ 1 h 36"/>
                <a:gd name="T34" fmla="*/ 1 w 34"/>
                <a:gd name="T35" fmla="*/ 1 h 36"/>
                <a:gd name="T36" fmla="*/ 1 w 34"/>
                <a:gd name="T37" fmla="*/ 1 h 36"/>
                <a:gd name="T38" fmla="*/ 1 w 34"/>
                <a:gd name="T39" fmla="*/ 1 h 36"/>
                <a:gd name="T40" fmla="*/ 1 w 34"/>
                <a:gd name="T41" fmla="*/ 1 h 36"/>
                <a:gd name="T42" fmla="*/ 1 w 34"/>
                <a:gd name="T43" fmla="*/ 1 h 36"/>
                <a:gd name="T44" fmla="*/ 0 w 34"/>
                <a:gd name="T45" fmla="*/ 1 h 36"/>
                <a:gd name="T46" fmla="*/ 0 w 34"/>
                <a:gd name="T47" fmla="*/ 1 h 36"/>
                <a:gd name="T48" fmla="*/ 0 w 34"/>
                <a:gd name="T49" fmla="*/ 1 h 36"/>
                <a:gd name="T50" fmla="*/ 0 w 34"/>
                <a:gd name="T51" fmla="*/ 1 h 36"/>
                <a:gd name="T52" fmla="*/ 1 w 34"/>
                <a:gd name="T53" fmla="*/ 1 h 36"/>
                <a:gd name="T54" fmla="*/ 1 w 34"/>
                <a:gd name="T55" fmla="*/ 1 h 36"/>
                <a:gd name="T56" fmla="*/ 1 w 34"/>
                <a:gd name="T57" fmla="*/ 1 h 36"/>
                <a:gd name="T58" fmla="*/ 1 w 34"/>
                <a:gd name="T59" fmla="*/ 1 h 36"/>
                <a:gd name="T60" fmla="*/ 1 w 34"/>
                <a:gd name="T61" fmla="*/ 0 h 36"/>
                <a:gd name="T62" fmla="*/ 1 w 34"/>
                <a:gd name="T63" fmla="*/ 0 h 36"/>
                <a:gd name="T64" fmla="*/ 1 w 34"/>
                <a:gd name="T65" fmla="*/ 0 h 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4"/>
                <a:gd name="T100" fmla="*/ 0 h 36"/>
                <a:gd name="T101" fmla="*/ 34 w 34"/>
                <a:gd name="T102" fmla="*/ 36 h 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4" h="36">
                  <a:moveTo>
                    <a:pt x="18" y="0"/>
                  </a:moveTo>
                  <a:lnTo>
                    <a:pt x="19" y="0"/>
                  </a:lnTo>
                  <a:lnTo>
                    <a:pt x="21" y="0"/>
                  </a:lnTo>
                  <a:lnTo>
                    <a:pt x="22" y="0"/>
                  </a:lnTo>
                  <a:lnTo>
                    <a:pt x="24" y="2"/>
                  </a:lnTo>
                  <a:lnTo>
                    <a:pt x="25" y="2"/>
                  </a:lnTo>
                  <a:lnTo>
                    <a:pt x="27" y="3"/>
                  </a:lnTo>
                  <a:lnTo>
                    <a:pt x="28" y="5"/>
                  </a:lnTo>
                  <a:lnTo>
                    <a:pt x="30" y="6"/>
                  </a:lnTo>
                  <a:lnTo>
                    <a:pt x="31" y="8"/>
                  </a:lnTo>
                  <a:lnTo>
                    <a:pt x="33" y="9"/>
                  </a:lnTo>
                  <a:lnTo>
                    <a:pt x="33" y="11"/>
                  </a:lnTo>
                  <a:lnTo>
                    <a:pt x="34" y="12"/>
                  </a:lnTo>
                  <a:lnTo>
                    <a:pt x="34" y="15"/>
                  </a:lnTo>
                  <a:lnTo>
                    <a:pt x="34" y="17"/>
                  </a:lnTo>
                  <a:lnTo>
                    <a:pt x="34" y="18"/>
                  </a:lnTo>
                  <a:lnTo>
                    <a:pt x="34" y="20"/>
                  </a:lnTo>
                  <a:lnTo>
                    <a:pt x="34" y="21"/>
                  </a:lnTo>
                  <a:lnTo>
                    <a:pt x="34" y="24"/>
                  </a:lnTo>
                  <a:lnTo>
                    <a:pt x="33" y="26"/>
                  </a:lnTo>
                  <a:lnTo>
                    <a:pt x="33" y="27"/>
                  </a:lnTo>
                  <a:lnTo>
                    <a:pt x="31" y="29"/>
                  </a:lnTo>
                  <a:lnTo>
                    <a:pt x="30" y="30"/>
                  </a:lnTo>
                  <a:lnTo>
                    <a:pt x="28" y="32"/>
                  </a:lnTo>
                  <a:lnTo>
                    <a:pt x="27" y="33"/>
                  </a:lnTo>
                  <a:lnTo>
                    <a:pt x="25" y="35"/>
                  </a:lnTo>
                  <a:lnTo>
                    <a:pt x="24" y="35"/>
                  </a:lnTo>
                  <a:lnTo>
                    <a:pt x="22" y="36"/>
                  </a:lnTo>
                  <a:lnTo>
                    <a:pt x="21" y="36"/>
                  </a:lnTo>
                  <a:lnTo>
                    <a:pt x="19" y="36"/>
                  </a:lnTo>
                  <a:lnTo>
                    <a:pt x="18" y="36"/>
                  </a:lnTo>
                  <a:lnTo>
                    <a:pt x="15" y="36"/>
                  </a:lnTo>
                  <a:lnTo>
                    <a:pt x="13" y="36"/>
                  </a:lnTo>
                  <a:lnTo>
                    <a:pt x="12" y="36"/>
                  </a:lnTo>
                  <a:lnTo>
                    <a:pt x="10" y="35"/>
                  </a:lnTo>
                  <a:lnTo>
                    <a:pt x="9" y="35"/>
                  </a:lnTo>
                  <a:lnTo>
                    <a:pt x="7" y="33"/>
                  </a:lnTo>
                  <a:lnTo>
                    <a:pt x="6" y="32"/>
                  </a:lnTo>
                  <a:lnTo>
                    <a:pt x="4" y="30"/>
                  </a:lnTo>
                  <a:lnTo>
                    <a:pt x="3" y="29"/>
                  </a:lnTo>
                  <a:lnTo>
                    <a:pt x="1" y="27"/>
                  </a:lnTo>
                  <a:lnTo>
                    <a:pt x="1" y="26"/>
                  </a:lnTo>
                  <a:lnTo>
                    <a:pt x="0" y="24"/>
                  </a:lnTo>
                  <a:lnTo>
                    <a:pt x="0" y="21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0" y="12"/>
                  </a:lnTo>
                  <a:lnTo>
                    <a:pt x="1" y="11"/>
                  </a:lnTo>
                  <a:lnTo>
                    <a:pt x="1" y="9"/>
                  </a:lnTo>
                  <a:lnTo>
                    <a:pt x="3" y="8"/>
                  </a:lnTo>
                  <a:lnTo>
                    <a:pt x="4" y="6"/>
                  </a:lnTo>
                  <a:lnTo>
                    <a:pt x="6" y="5"/>
                  </a:lnTo>
                  <a:lnTo>
                    <a:pt x="7" y="3"/>
                  </a:lnTo>
                  <a:lnTo>
                    <a:pt x="9" y="2"/>
                  </a:lnTo>
                  <a:lnTo>
                    <a:pt x="10" y="2"/>
                  </a:lnTo>
                  <a:lnTo>
                    <a:pt x="12" y="0"/>
                  </a:lnTo>
                  <a:lnTo>
                    <a:pt x="13" y="0"/>
                  </a:lnTo>
                  <a:lnTo>
                    <a:pt x="15" y="0"/>
                  </a:lnTo>
                  <a:lnTo>
                    <a:pt x="18" y="0"/>
                  </a:lnTo>
                  <a:close/>
                </a:path>
              </a:pathLst>
            </a:custGeom>
            <a:noFill/>
            <a:ln w="762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31813" name="Rectangle 20"/>
            <p:cNvSpPr>
              <a:spLocks noChangeArrowheads="1"/>
            </p:cNvSpPr>
            <p:nvPr/>
          </p:nvSpPr>
          <p:spPr bwMode="auto">
            <a:xfrm>
              <a:off x="401" y="913"/>
              <a:ext cx="326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algn="just"/>
              <a:r>
                <a:rPr lang="en-US" altLang="ja-JP" sz="900" dirty="0" smtClean="0">
                  <a:solidFill>
                    <a:srgbClr val="000000"/>
                  </a:solidFill>
                  <a:effectLst/>
                  <a:latin typeface="Arial"/>
                  <a:ea typeface="Osaka" charset="-128"/>
                </a:rPr>
                <a:t>Sintering</a:t>
              </a:r>
              <a:endParaRPr lang="en-US" altLang="ja-JP" sz="700" dirty="0">
                <a:solidFill>
                  <a:srgbClr val="000000"/>
                </a:solidFill>
                <a:effectLst/>
                <a:latin typeface="Arial"/>
                <a:ea typeface="平成明朝" pitchFamily="17" charset="-128"/>
              </a:endParaRPr>
            </a:p>
          </p:txBody>
        </p:sp>
        <p:sp>
          <p:nvSpPr>
            <p:cNvPr id="31814" name="Rectangle 21"/>
            <p:cNvSpPr>
              <a:spLocks noChangeArrowheads="1"/>
            </p:cNvSpPr>
            <p:nvPr/>
          </p:nvSpPr>
          <p:spPr bwMode="auto">
            <a:xfrm>
              <a:off x="426" y="2293"/>
              <a:ext cx="226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algn="just"/>
              <a:r>
                <a:rPr lang="en-US" altLang="ja-JP" sz="900" dirty="0" smtClean="0">
                  <a:solidFill>
                    <a:srgbClr val="000000"/>
                  </a:solidFill>
                  <a:effectLst/>
                  <a:latin typeface="Arial"/>
                  <a:ea typeface="Osaka" charset="-128"/>
                </a:rPr>
                <a:t>Crush</a:t>
              </a:r>
              <a:endParaRPr lang="en-US" altLang="ja-JP" sz="900" dirty="0">
                <a:solidFill>
                  <a:srgbClr val="000000"/>
                </a:solidFill>
                <a:effectLst/>
                <a:latin typeface="Arial"/>
                <a:ea typeface="平成明朝" pitchFamily="17" charset="-128"/>
              </a:endParaRPr>
            </a:p>
          </p:txBody>
        </p:sp>
        <p:sp>
          <p:nvSpPr>
            <p:cNvPr id="31815" name="Rectangle 22"/>
            <p:cNvSpPr>
              <a:spLocks noChangeArrowheads="1"/>
            </p:cNvSpPr>
            <p:nvPr/>
          </p:nvSpPr>
          <p:spPr bwMode="auto">
            <a:xfrm>
              <a:off x="288" y="2124"/>
              <a:ext cx="500" cy="99"/>
            </a:xfrm>
            <a:prstGeom prst="rect">
              <a:avLst/>
            </a:prstGeom>
            <a:solidFill>
              <a:srgbClr val="A0A0A0"/>
            </a:solidFill>
            <a:ln w="127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31816" name="Oval 23"/>
            <p:cNvSpPr>
              <a:spLocks noChangeArrowheads="1"/>
            </p:cNvSpPr>
            <p:nvPr/>
          </p:nvSpPr>
          <p:spPr bwMode="auto">
            <a:xfrm>
              <a:off x="328" y="2077"/>
              <a:ext cx="418" cy="103"/>
            </a:xfrm>
            <a:prstGeom prst="ellipse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31817" name="Freeform 24"/>
            <p:cNvSpPr>
              <a:spLocks/>
            </p:cNvSpPr>
            <p:nvPr/>
          </p:nvSpPr>
          <p:spPr bwMode="auto">
            <a:xfrm>
              <a:off x="343" y="2126"/>
              <a:ext cx="384" cy="55"/>
            </a:xfrm>
            <a:custGeom>
              <a:avLst/>
              <a:gdLst>
                <a:gd name="T0" fmla="*/ 1 w 582"/>
                <a:gd name="T1" fmla="*/ 1 h 102"/>
                <a:gd name="T2" fmla="*/ 1 w 582"/>
                <a:gd name="T3" fmla="*/ 1 h 102"/>
                <a:gd name="T4" fmla="*/ 1 w 582"/>
                <a:gd name="T5" fmla="*/ 1 h 102"/>
                <a:gd name="T6" fmla="*/ 1 w 582"/>
                <a:gd name="T7" fmla="*/ 1 h 102"/>
                <a:gd name="T8" fmla="*/ 1 w 582"/>
                <a:gd name="T9" fmla="*/ 1 h 102"/>
                <a:gd name="T10" fmla="*/ 1 w 582"/>
                <a:gd name="T11" fmla="*/ 1 h 102"/>
                <a:gd name="T12" fmla="*/ 2 w 582"/>
                <a:gd name="T13" fmla="*/ 1 h 102"/>
                <a:gd name="T14" fmla="*/ 2 w 582"/>
                <a:gd name="T15" fmla="*/ 1 h 102"/>
                <a:gd name="T16" fmla="*/ 3 w 582"/>
                <a:gd name="T17" fmla="*/ 1 h 102"/>
                <a:gd name="T18" fmla="*/ 3 w 582"/>
                <a:gd name="T19" fmla="*/ 1 h 102"/>
                <a:gd name="T20" fmla="*/ 3 w 582"/>
                <a:gd name="T21" fmla="*/ 1 h 102"/>
                <a:gd name="T22" fmla="*/ 3 w 582"/>
                <a:gd name="T23" fmla="*/ 1 h 102"/>
                <a:gd name="T24" fmla="*/ 3 w 582"/>
                <a:gd name="T25" fmla="*/ 1 h 102"/>
                <a:gd name="T26" fmla="*/ 3 w 582"/>
                <a:gd name="T27" fmla="*/ 1 h 102"/>
                <a:gd name="T28" fmla="*/ 3 w 582"/>
                <a:gd name="T29" fmla="*/ 1 h 102"/>
                <a:gd name="T30" fmla="*/ 3 w 582"/>
                <a:gd name="T31" fmla="*/ 1 h 102"/>
                <a:gd name="T32" fmla="*/ 3 w 582"/>
                <a:gd name="T33" fmla="*/ 1 h 102"/>
                <a:gd name="T34" fmla="*/ 4 w 582"/>
                <a:gd name="T35" fmla="*/ 1 h 102"/>
                <a:gd name="T36" fmla="*/ 4 w 582"/>
                <a:gd name="T37" fmla="*/ 1 h 102"/>
                <a:gd name="T38" fmla="*/ 4 w 582"/>
                <a:gd name="T39" fmla="*/ 1 h 102"/>
                <a:gd name="T40" fmla="*/ 5 w 582"/>
                <a:gd name="T41" fmla="*/ 1 h 102"/>
                <a:gd name="T42" fmla="*/ 5 w 582"/>
                <a:gd name="T43" fmla="*/ 1 h 102"/>
                <a:gd name="T44" fmla="*/ 5 w 582"/>
                <a:gd name="T45" fmla="*/ 0 h 102"/>
                <a:gd name="T46" fmla="*/ 5 w 582"/>
                <a:gd name="T47" fmla="*/ 1 h 102"/>
                <a:gd name="T48" fmla="*/ 5 w 582"/>
                <a:gd name="T49" fmla="*/ 1 h 102"/>
                <a:gd name="T50" fmla="*/ 6 w 582"/>
                <a:gd name="T51" fmla="*/ 1 h 102"/>
                <a:gd name="T52" fmla="*/ 6 w 582"/>
                <a:gd name="T53" fmla="*/ 1 h 102"/>
                <a:gd name="T54" fmla="*/ 6 w 582"/>
                <a:gd name="T55" fmla="*/ 1 h 102"/>
                <a:gd name="T56" fmla="*/ 6 w 582"/>
                <a:gd name="T57" fmla="*/ 1 h 102"/>
                <a:gd name="T58" fmla="*/ 6 w 582"/>
                <a:gd name="T59" fmla="*/ 1 h 102"/>
                <a:gd name="T60" fmla="*/ 5 w 582"/>
                <a:gd name="T61" fmla="*/ 1 h 102"/>
                <a:gd name="T62" fmla="*/ 5 w 582"/>
                <a:gd name="T63" fmla="*/ 1 h 102"/>
                <a:gd name="T64" fmla="*/ 4 w 582"/>
                <a:gd name="T65" fmla="*/ 1 h 102"/>
                <a:gd name="T66" fmla="*/ 4 w 582"/>
                <a:gd name="T67" fmla="*/ 1 h 102"/>
                <a:gd name="T68" fmla="*/ 4 w 582"/>
                <a:gd name="T69" fmla="*/ 1 h 102"/>
                <a:gd name="T70" fmla="*/ 3 w 582"/>
                <a:gd name="T71" fmla="*/ 1 h 102"/>
                <a:gd name="T72" fmla="*/ 3 w 582"/>
                <a:gd name="T73" fmla="*/ 1 h 102"/>
                <a:gd name="T74" fmla="*/ 3 w 582"/>
                <a:gd name="T75" fmla="*/ 1 h 102"/>
                <a:gd name="T76" fmla="*/ 3 w 582"/>
                <a:gd name="T77" fmla="*/ 1 h 102"/>
                <a:gd name="T78" fmla="*/ 3 w 582"/>
                <a:gd name="T79" fmla="*/ 1 h 102"/>
                <a:gd name="T80" fmla="*/ 2 w 582"/>
                <a:gd name="T81" fmla="*/ 1 h 102"/>
                <a:gd name="T82" fmla="*/ 2 w 582"/>
                <a:gd name="T83" fmla="*/ 1 h 102"/>
                <a:gd name="T84" fmla="*/ 2 w 582"/>
                <a:gd name="T85" fmla="*/ 1 h 102"/>
                <a:gd name="T86" fmla="*/ 2 w 582"/>
                <a:gd name="T87" fmla="*/ 1 h 102"/>
                <a:gd name="T88" fmla="*/ 2 w 582"/>
                <a:gd name="T89" fmla="*/ 1 h 102"/>
                <a:gd name="T90" fmla="*/ 1 w 582"/>
                <a:gd name="T91" fmla="*/ 1 h 102"/>
                <a:gd name="T92" fmla="*/ 1 w 582"/>
                <a:gd name="T93" fmla="*/ 1 h 102"/>
                <a:gd name="T94" fmla="*/ 1 w 582"/>
                <a:gd name="T95" fmla="*/ 1 h 102"/>
                <a:gd name="T96" fmla="*/ 1 w 582"/>
                <a:gd name="T97" fmla="*/ 1 h 102"/>
                <a:gd name="T98" fmla="*/ 1 w 582"/>
                <a:gd name="T99" fmla="*/ 1 h 102"/>
                <a:gd name="T100" fmla="*/ 1 w 582"/>
                <a:gd name="T101" fmla="*/ 1 h 10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582"/>
                <a:gd name="T154" fmla="*/ 0 h 102"/>
                <a:gd name="T155" fmla="*/ 582 w 582"/>
                <a:gd name="T156" fmla="*/ 102 h 102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582" h="102">
                  <a:moveTo>
                    <a:pt x="1" y="36"/>
                  </a:moveTo>
                  <a:lnTo>
                    <a:pt x="19" y="26"/>
                  </a:lnTo>
                  <a:lnTo>
                    <a:pt x="37" y="13"/>
                  </a:lnTo>
                  <a:lnTo>
                    <a:pt x="37" y="15"/>
                  </a:lnTo>
                  <a:lnTo>
                    <a:pt x="37" y="18"/>
                  </a:lnTo>
                  <a:lnTo>
                    <a:pt x="43" y="21"/>
                  </a:lnTo>
                  <a:lnTo>
                    <a:pt x="51" y="24"/>
                  </a:lnTo>
                  <a:lnTo>
                    <a:pt x="57" y="26"/>
                  </a:lnTo>
                  <a:lnTo>
                    <a:pt x="64" y="29"/>
                  </a:lnTo>
                  <a:lnTo>
                    <a:pt x="67" y="29"/>
                  </a:lnTo>
                  <a:lnTo>
                    <a:pt x="70" y="29"/>
                  </a:lnTo>
                  <a:lnTo>
                    <a:pt x="75" y="29"/>
                  </a:lnTo>
                  <a:lnTo>
                    <a:pt x="78" y="29"/>
                  </a:lnTo>
                  <a:lnTo>
                    <a:pt x="82" y="27"/>
                  </a:lnTo>
                  <a:lnTo>
                    <a:pt x="85" y="26"/>
                  </a:lnTo>
                  <a:lnTo>
                    <a:pt x="88" y="23"/>
                  </a:lnTo>
                  <a:lnTo>
                    <a:pt x="91" y="21"/>
                  </a:lnTo>
                  <a:lnTo>
                    <a:pt x="99" y="18"/>
                  </a:lnTo>
                  <a:lnTo>
                    <a:pt x="105" y="18"/>
                  </a:lnTo>
                  <a:lnTo>
                    <a:pt x="111" y="15"/>
                  </a:lnTo>
                  <a:lnTo>
                    <a:pt x="115" y="15"/>
                  </a:lnTo>
                  <a:lnTo>
                    <a:pt x="120" y="18"/>
                  </a:lnTo>
                  <a:lnTo>
                    <a:pt x="124" y="18"/>
                  </a:lnTo>
                  <a:lnTo>
                    <a:pt x="132" y="21"/>
                  </a:lnTo>
                  <a:lnTo>
                    <a:pt x="141" y="24"/>
                  </a:lnTo>
                  <a:lnTo>
                    <a:pt x="144" y="26"/>
                  </a:lnTo>
                  <a:lnTo>
                    <a:pt x="149" y="27"/>
                  </a:lnTo>
                  <a:lnTo>
                    <a:pt x="155" y="27"/>
                  </a:lnTo>
                  <a:lnTo>
                    <a:pt x="161" y="27"/>
                  </a:lnTo>
                  <a:lnTo>
                    <a:pt x="167" y="27"/>
                  </a:lnTo>
                  <a:lnTo>
                    <a:pt x="173" y="26"/>
                  </a:lnTo>
                  <a:lnTo>
                    <a:pt x="173" y="24"/>
                  </a:lnTo>
                  <a:lnTo>
                    <a:pt x="173" y="23"/>
                  </a:lnTo>
                  <a:lnTo>
                    <a:pt x="200" y="20"/>
                  </a:lnTo>
                  <a:lnTo>
                    <a:pt x="228" y="13"/>
                  </a:lnTo>
                  <a:lnTo>
                    <a:pt x="231" y="13"/>
                  </a:lnTo>
                  <a:lnTo>
                    <a:pt x="233" y="13"/>
                  </a:lnTo>
                  <a:lnTo>
                    <a:pt x="234" y="12"/>
                  </a:lnTo>
                  <a:lnTo>
                    <a:pt x="236" y="12"/>
                  </a:lnTo>
                  <a:lnTo>
                    <a:pt x="237" y="12"/>
                  </a:lnTo>
                  <a:lnTo>
                    <a:pt x="239" y="12"/>
                  </a:lnTo>
                  <a:lnTo>
                    <a:pt x="240" y="13"/>
                  </a:lnTo>
                  <a:lnTo>
                    <a:pt x="243" y="18"/>
                  </a:lnTo>
                  <a:lnTo>
                    <a:pt x="245" y="21"/>
                  </a:lnTo>
                  <a:lnTo>
                    <a:pt x="249" y="23"/>
                  </a:lnTo>
                  <a:lnTo>
                    <a:pt x="254" y="24"/>
                  </a:lnTo>
                  <a:lnTo>
                    <a:pt x="257" y="26"/>
                  </a:lnTo>
                  <a:lnTo>
                    <a:pt x="260" y="27"/>
                  </a:lnTo>
                  <a:lnTo>
                    <a:pt x="263" y="29"/>
                  </a:lnTo>
                  <a:lnTo>
                    <a:pt x="264" y="29"/>
                  </a:lnTo>
                  <a:lnTo>
                    <a:pt x="269" y="33"/>
                  </a:lnTo>
                  <a:lnTo>
                    <a:pt x="272" y="35"/>
                  </a:lnTo>
                  <a:lnTo>
                    <a:pt x="275" y="35"/>
                  </a:lnTo>
                  <a:lnTo>
                    <a:pt x="278" y="36"/>
                  </a:lnTo>
                  <a:lnTo>
                    <a:pt x="281" y="36"/>
                  </a:lnTo>
                  <a:lnTo>
                    <a:pt x="284" y="36"/>
                  </a:lnTo>
                  <a:lnTo>
                    <a:pt x="287" y="36"/>
                  </a:lnTo>
                  <a:lnTo>
                    <a:pt x="293" y="36"/>
                  </a:lnTo>
                  <a:lnTo>
                    <a:pt x="295" y="36"/>
                  </a:lnTo>
                  <a:lnTo>
                    <a:pt x="298" y="36"/>
                  </a:lnTo>
                  <a:lnTo>
                    <a:pt x="304" y="36"/>
                  </a:lnTo>
                  <a:lnTo>
                    <a:pt x="307" y="36"/>
                  </a:lnTo>
                  <a:lnTo>
                    <a:pt x="311" y="36"/>
                  </a:lnTo>
                  <a:lnTo>
                    <a:pt x="316" y="36"/>
                  </a:lnTo>
                  <a:lnTo>
                    <a:pt x="322" y="36"/>
                  </a:lnTo>
                  <a:lnTo>
                    <a:pt x="326" y="36"/>
                  </a:lnTo>
                  <a:lnTo>
                    <a:pt x="332" y="36"/>
                  </a:lnTo>
                  <a:lnTo>
                    <a:pt x="340" y="36"/>
                  </a:lnTo>
                  <a:lnTo>
                    <a:pt x="344" y="39"/>
                  </a:lnTo>
                  <a:lnTo>
                    <a:pt x="349" y="41"/>
                  </a:lnTo>
                  <a:lnTo>
                    <a:pt x="352" y="42"/>
                  </a:lnTo>
                  <a:lnTo>
                    <a:pt x="356" y="44"/>
                  </a:lnTo>
                  <a:lnTo>
                    <a:pt x="361" y="45"/>
                  </a:lnTo>
                  <a:lnTo>
                    <a:pt x="364" y="45"/>
                  </a:lnTo>
                  <a:lnTo>
                    <a:pt x="371" y="45"/>
                  </a:lnTo>
                  <a:lnTo>
                    <a:pt x="380" y="45"/>
                  </a:lnTo>
                  <a:lnTo>
                    <a:pt x="388" y="44"/>
                  </a:lnTo>
                  <a:lnTo>
                    <a:pt x="395" y="42"/>
                  </a:lnTo>
                  <a:lnTo>
                    <a:pt x="403" y="39"/>
                  </a:lnTo>
                  <a:lnTo>
                    <a:pt x="410" y="35"/>
                  </a:lnTo>
                  <a:lnTo>
                    <a:pt x="416" y="30"/>
                  </a:lnTo>
                  <a:lnTo>
                    <a:pt x="431" y="21"/>
                  </a:lnTo>
                  <a:lnTo>
                    <a:pt x="445" y="12"/>
                  </a:lnTo>
                  <a:lnTo>
                    <a:pt x="454" y="7"/>
                  </a:lnTo>
                  <a:lnTo>
                    <a:pt x="462" y="4"/>
                  </a:lnTo>
                  <a:lnTo>
                    <a:pt x="465" y="1"/>
                  </a:lnTo>
                  <a:lnTo>
                    <a:pt x="469" y="1"/>
                  </a:lnTo>
                  <a:lnTo>
                    <a:pt x="472" y="0"/>
                  </a:lnTo>
                  <a:lnTo>
                    <a:pt x="475" y="0"/>
                  </a:lnTo>
                  <a:lnTo>
                    <a:pt x="478" y="0"/>
                  </a:lnTo>
                  <a:lnTo>
                    <a:pt x="481" y="0"/>
                  </a:lnTo>
                  <a:lnTo>
                    <a:pt x="487" y="1"/>
                  </a:lnTo>
                  <a:lnTo>
                    <a:pt x="493" y="6"/>
                  </a:lnTo>
                  <a:lnTo>
                    <a:pt x="498" y="9"/>
                  </a:lnTo>
                  <a:lnTo>
                    <a:pt x="504" y="12"/>
                  </a:lnTo>
                  <a:lnTo>
                    <a:pt x="508" y="18"/>
                  </a:lnTo>
                  <a:lnTo>
                    <a:pt x="516" y="18"/>
                  </a:lnTo>
                  <a:lnTo>
                    <a:pt x="520" y="18"/>
                  </a:lnTo>
                  <a:lnTo>
                    <a:pt x="526" y="18"/>
                  </a:lnTo>
                  <a:lnTo>
                    <a:pt x="532" y="18"/>
                  </a:lnTo>
                  <a:lnTo>
                    <a:pt x="537" y="15"/>
                  </a:lnTo>
                  <a:lnTo>
                    <a:pt x="541" y="15"/>
                  </a:lnTo>
                  <a:lnTo>
                    <a:pt x="544" y="15"/>
                  </a:lnTo>
                  <a:lnTo>
                    <a:pt x="547" y="13"/>
                  </a:lnTo>
                  <a:lnTo>
                    <a:pt x="550" y="13"/>
                  </a:lnTo>
                  <a:lnTo>
                    <a:pt x="553" y="13"/>
                  </a:lnTo>
                  <a:lnTo>
                    <a:pt x="558" y="12"/>
                  </a:lnTo>
                  <a:lnTo>
                    <a:pt x="562" y="12"/>
                  </a:lnTo>
                  <a:lnTo>
                    <a:pt x="565" y="12"/>
                  </a:lnTo>
                  <a:lnTo>
                    <a:pt x="567" y="12"/>
                  </a:lnTo>
                  <a:lnTo>
                    <a:pt x="570" y="13"/>
                  </a:lnTo>
                  <a:lnTo>
                    <a:pt x="571" y="15"/>
                  </a:lnTo>
                  <a:lnTo>
                    <a:pt x="573" y="20"/>
                  </a:lnTo>
                  <a:lnTo>
                    <a:pt x="574" y="23"/>
                  </a:lnTo>
                  <a:lnTo>
                    <a:pt x="576" y="27"/>
                  </a:lnTo>
                  <a:lnTo>
                    <a:pt x="577" y="30"/>
                  </a:lnTo>
                  <a:lnTo>
                    <a:pt x="579" y="35"/>
                  </a:lnTo>
                  <a:lnTo>
                    <a:pt x="580" y="38"/>
                  </a:lnTo>
                  <a:lnTo>
                    <a:pt x="582" y="41"/>
                  </a:lnTo>
                  <a:lnTo>
                    <a:pt x="559" y="53"/>
                  </a:lnTo>
                  <a:lnTo>
                    <a:pt x="538" y="63"/>
                  </a:lnTo>
                  <a:lnTo>
                    <a:pt x="514" y="71"/>
                  </a:lnTo>
                  <a:lnTo>
                    <a:pt x="492" y="80"/>
                  </a:lnTo>
                  <a:lnTo>
                    <a:pt x="469" y="86"/>
                  </a:lnTo>
                  <a:lnTo>
                    <a:pt x="445" y="93"/>
                  </a:lnTo>
                  <a:lnTo>
                    <a:pt x="433" y="95"/>
                  </a:lnTo>
                  <a:lnTo>
                    <a:pt x="421" y="96"/>
                  </a:lnTo>
                  <a:lnTo>
                    <a:pt x="410" y="98"/>
                  </a:lnTo>
                  <a:lnTo>
                    <a:pt x="398" y="99"/>
                  </a:lnTo>
                  <a:lnTo>
                    <a:pt x="391" y="99"/>
                  </a:lnTo>
                  <a:lnTo>
                    <a:pt x="385" y="98"/>
                  </a:lnTo>
                  <a:lnTo>
                    <a:pt x="379" y="98"/>
                  </a:lnTo>
                  <a:lnTo>
                    <a:pt x="373" y="98"/>
                  </a:lnTo>
                  <a:lnTo>
                    <a:pt x="368" y="96"/>
                  </a:lnTo>
                  <a:lnTo>
                    <a:pt x="364" y="96"/>
                  </a:lnTo>
                  <a:lnTo>
                    <a:pt x="361" y="96"/>
                  </a:lnTo>
                  <a:lnTo>
                    <a:pt x="358" y="96"/>
                  </a:lnTo>
                  <a:lnTo>
                    <a:pt x="355" y="95"/>
                  </a:lnTo>
                  <a:lnTo>
                    <a:pt x="352" y="95"/>
                  </a:lnTo>
                  <a:lnTo>
                    <a:pt x="347" y="95"/>
                  </a:lnTo>
                  <a:lnTo>
                    <a:pt x="343" y="95"/>
                  </a:lnTo>
                  <a:lnTo>
                    <a:pt x="338" y="95"/>
                  </a:lnTo>
                  <a:lnTo>
                    <a:pt x="334" y="93"/>
                  </a:lnTo>
                  <a:lnTo>
                    <a:pt x="329" y="93"/>
                  </a:lnTo>
                  <a:lnTo>
                    <a:pt x="326" y="93"/>
                  </a:lnTo>
                  <a:lnTo>
                    <a:pt x="323" y="93"/>
                  </a:lnTo>
                  <a:lnTo>
                    <a:pt x="320" y="93"/>
                  </a:lnTo>
                  <a:lnTo>
                    <a:pt x="316" y="93"/>
                  </a:lnTo>
                  <a:lnTo>
                    <a:pt x="311" y="93"/>
                  </a:lnTo>
                  <a:lnTo>
                    <a:pt x="307" y="92"/>
                  </a:lnTo>
                  <a:lnTo>
                    <a:pt x="299" y="92"/>
                  </a:lnTo>
                  <a:lnTo>
                    <a:pt x="293" y="92"/>
                  </a:lnTo>
                  <a:lnTo>
                    <a:pt x="287" y="92"/>
                  </a:lnTo>
                  <a:lnTo>
                    <a:pt x="279" y="89"/>
                  </a:lnTo>
                  <a:lnTo>
                    <a:pt x="272" y="89"/>
                  </a:lnTo>
                  <a:lnTo>
                    <a:pt x="263" y="89"/>
                  </a:lnTo>
                  <a:lnTo>
                    <a:pt x="257" y="96"/>
                  </a:lnTo>
                  <a:lnTo>
                    <a:pt x="252" y="102"/>
                  </a:lnTo>
                  <a:lnTo>
                    <a:pt x="245" y="101"/>
                  </a:lnTo>
                  <a:lnTo>
                    <a:pt x="237" y="98"/>
                  </a:lnTo>
                  <a:lnTo>
                    <a:pt x="230" y="96"/>
                  </a:lnTo>
                  <a:lnTo>
                    <a:pt x="222" y="96"/>
                  </a:lnTo>
                  <a:lnTo>
                    <a:pt x="216" y="95"/>
                  </a:lnTo>
                  <a:lnTo>
                    <a:pt x="212" y="93"/>
                  </a:lnTo>
                  <a:lnTo>
                    <a:pt x="207" y="92"/>
                  </a:lnTo>
                  <a:lnTo>
                    <a:pt x="204" y="92"/>
                  </a:lnTo>
                  <a:lnTo>
                    <a:pt x="200" y="89"/>
                  </a:lnTo>
                  <a:lnTo>
                    <a:pt x="197" y="89"/>
                  </a:lnTo>
                  <a:lnTo>
                    <a:pt x="191" y="87"/>
                  </a:lnTo>
                  <a:lnTo>
                    <a:pt x="186" y="86"/>
                  </a:lnTo>
                  <a:lnTo>
                    <a:pt x="182" y="86"/>
                  </a:lnTo>
                  <a:lnTo>
                    <a:pt x="177" y="86"/>
                  </a:lnTo>
                  <a:lnTo>
                    <a:pt x="171" y="86"/>
                  </a:lnTo>
                  <a:lnTo>
                    <a:pt x="168" y="86"/>
                  </a:lnTo>
                  <a:lnTo>
                    <a:pt x="165" y="86"/>
                  </a:lnTo>
                  <a:lnTo>
                    <a:pt x="162" y="86"/>
                  </a:lnTo>
                  <a:lnTo>
                    <a:pt x="158" y="86"/>
                  </a:lnTo>
                  <a:lnTo>
                    <a:pt x="153" y="86"/>
                  </a:lnTo>
                  <a:lnTo>
                    <a:pt x="147" y="87"/>
                  </a:lnTo>
                  <a:lnTo>
                    <a:pt x="141" y="87"/>
                  </a:lnTo>
                  <a:lnTo>
                    <a:pt x="135" y="87"/>
                  </a:lnTo>
                  <a:lnTo>
                    <a:pt x="127" y="87"/>
                  </a:lnTo>
                  <a:lnTo>
                    <a:pt x="120" y="87"/>
                  </a:lnTo>
                  <a:lnTo>
                    <a:pt x="112" y="89"/>
                  </a:lnTo>
                  <a:lnTo>
                    <a:pt x="103" y="89"/>
                  </a:lnTo>
                  <a:lnTo>
                    <a:pt x="103" y="87"/>
                  </a:lnTo>
                  <a:lnTo>
                    <a:pt x="103" y="86"/>
                  </a:lnTo>
                  <a:lnTo>
                    <a:pt x="88" y="84"/>
                  </a:lnTo>
                  <a:lnTo>
                    <a:pt x="75" y="83"/>
                  </a:lnTo>
                  <a:lnTo>
                    <a:pt x="60" y="80"/>
                  </a:lnTo>
                  <a:lnTo>
                    <a:pt x="46" y="74"/>
                  </a:lnTo>
                  <a:lnTo>
                    <a:pt x="40" y="71"/>
                  </a:lnTo>
                  <a:lnTo>
                    <a:pt x="34" y="68"/>
                  </a:lnTo>
                  <a:lnTo>
                    <a:pt x="28" y="65"/>
                  </a:lnTo>
                  <a:lnTo>
                    <a:pt x="22" y="62"/>
                  </a:lnTo>
                  <a:lnTo>
                    <a:pt x="16" y="56"/>
                  </a:lnTo>
                  <a:lnTo>
                    <a:pt x="12" y="51"/>
                  </a:lnTo>
                  <a:lnTo>
                    <a:pt x="6" y="45"/>
                  </a:lnTo>
                  <a:lnTo>
                    <a:pt x="0" y="41"/>
                  </a:lnTo>
                  <a:lnTo>
                    <a:pt x="0" y="39"/>
                  </a:lnTo>
                  <a:lnTo>
                    <a:pt x="0" y="36"/>
                  </a:lnTo>
                  <a:lnTo>
                    <a:pt x="1" y="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31818" name="Freeform 25"/>
            <p:cNvSpPr>
              <a:spLocks/>
            </p:cNvSpPr>
            <p:nvPr/>
          </p:nvSpPr>
          <p:spPr bwMode="auto">
            <a:xfrm>
              <a:off x="529" y="1976"/>
              <a:ext cx="208" cy="192"/>
            </a:xfrm>
            <a:custGeom>
              <a:avLst/>
              <a:gdLst>
                <a:gd name="T0" fmla="*/ 3 w 314"/>
                <a:gd name="T1" fmla="*/ 0 h 353"/>
                <a:gd name="T2" fmla="*/ 0 w 314"/>
                <a:gd name="T3" fmla="*/ 1 h 353"/>
                <a:gd name="T4" fmla="*/ 1 w 314"/>
                <a:gd name="T5" fmla="*/ 1 h 353"/>
                <a:gd name="T6" fmla="*/ 3 w 314"/>
                <a:gd name="T7" fmla="*/ 1 h 353"/>
                <a:gd name="T8" fmla="*/ 3 w 314"/>
                <a:gd name="T9" fmla="*/ 0 h 3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14"/>
                <a:gd name="T16" fmla="*/ 0 h 353"/>
                <a:gd name="T17" fmla="*/ 314 w 314"/>
                <a:gd name="T18" fmla="*/ 353 h 35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14" h="353">
                  <a:moveTo>
                    <a:pt x="247" y="0"/>
                  </a:moveTo>
                  <a:lnTo>
                    <a:pt x="0" y="279"/>
                  </a:lnTo>
                  <a:lnTo>
                    <a:pt x="69" y="353"/>
                  </a:lnTo>
                  <a:lnTo>
                    <a:pt x="314" y="72"/>
                  </a:lnTo>
                  <a:lnTo>
                    <a:pt x="247" y="0"/>
                  </a:lnTo>
                  <a:close/>
                </a:path>
              </a:pathLst>
            </a:custGeom>
            <a:solidFill>
              <a:srgbClr val="7070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31819" name="Freeform 26"/>
            <p:cNvSpPr>
              <a:spLocks/>
            </p:cNvSpPr>
            <p:nvPr/>
          </p:nvSpPr>
          <p:spPr bwMode="auto">
            <a:xfrm>
              <a:off x="342" y="2126"/>
              <a:ext cx="385" cy="55"/>
            </a:xfrm>
            <a:custGeom>
              <a:avLst/>
              <a:gdLst>
                <a:gd name="T0" fmla="*/ 1 w 584"/>
                <a:gd name="T1" fmla="*/ 1 h 102"/>
                <a:gd name="T2" fmla="*/ 1 w 584"/>
                <a:gd name="T3" fmla="*/ 1 h 102"/>
                <a:gd name="T4" fmla="*/ 1 w 584"/>
                <a:gd name="T5" fmla="*/ 1 h 102"/>
                <a:gd name="T6" fmla="*/ 1 w 584"/>
                <a:gd name="T7" fmla="*/ 1 h 102"/>
                <a:gd name="T8" fmla="*/ 1 w 584"/>
                <a:gd name="T9" fmla="*/ 1 h 102"/>
                <a:gd name="T10" fmla="*/ 1 w 584"/>
                <a:gd name="T11" fmla="*/ 1 h 102"/>
                <a:gd name="T12" fmla="*/ 2 w 584"/>
                <a:gd name="T13" fmla="*/ 1 h 102"/>
                <a:gd name="T14" fmla="*/ 2 w 584"/>
                <a:gd name="T15" fmla="*/ 1 h 102"/>
                <a:gd name="T16" fmla="*/ 3 w 584"/>
                <a:gd name="T17" fmla="*/ 1 h 102"/>
                <a:gd name="T18" fmla="*/ 3 w 584"/>
                <a:gd name="T19" fmla="*/ 1 h 102"/>
                <a:gd name="T20" fmla="*/ 3 w 584"/>
                <a:gd name="T21" fmla="*/ 1 h 102"/>
                <a:gd name="T22" fmla="*/ 3 w 584"/>
                <a:gd name="T23" fmla="*/ 1 h 102"/>
                <a:gd name="T24" fmla="*/ 3 w 584"/>
                <a:gd name="T25" fmla="*/ 1 h 102"/>
                <a:gd name="T26" fmla="*/ 3 w 584"/>
                <a:gd name="T27" fmla="*/ 1 h 102"/>
                <a:gd name="T28" fmla="*/ 3 w 584"/>
                <a:gd name="T29" fmla="*/ 1 h 102"/>
                <a:gd name="T30" fmla="*/ 3 w 584"/>
                <a:gd name="T31" fmla="*/ 1 h 102"/>
                <a:gd name="T32" fmla="*/ 3 w 584"/>
                <a:gd name="T33" fmla="*/ 1 h 102"/>
                <a:gd name="T34" fmla="*/ 4 w 584"/>
                <a:gd name="T35" fmla="*/ 1 h 102"/>
                <a:gd name="T36" fmla="*/ 4 w 584"/>
                <a:gd name="T37" fmla="*/ 1 h 102"/>
                <a:gd name="T38" fmla="*/ 4 w 584"/>
                <a:gd name="T39" fmla="*/ 1 h 102"/>
                <a:gd name="T40" fmla="*/ 5 w 584"/>
                <a:gd name="T41" fmla="*/ 1 h 102"/>
                <a:gd name="T42" fmla="*/ 5 w 584"/>
                <a:gd name="T43" fmla="*/ 1 h 102"/>
                <a:gd name="T44" fmla="*/ 5 w 584"/>
                <a:gd name="T45" fmla="*/ 0 h 102"/>
                <a:gd name="T46" fmla="*/ 5 w 584"/>
                <a:gd name="T47" fmla="*/ 1 h 102"/>
                <a:gd name="T48" fmla="*/ 5 w 584"/>
                <a:gd name="T49" fmla="*/ 1 h 102"/>
                <a:gd name="T50" fmla="*/ 6 w 584"/>
                <a:gd name="T51" fmla="*/ 1 h 102"/>
                <a:gd name="T52" fmla="*/ 6 w 584"/>
                <a:gd name="T53" fmla="*/ 1 h 102"/>
                <a:gd name="T54" fmla="*/ 6 w 584"/>
                <a:gd name="T55" fmla="*/ 1 h 102"/>
                <a:gd name="T56" fmla="*/ 6 w 584"/>
                <a:gd name="T57" fmla="*/ 1 h 102"/>
                <a:gd name="T58" fmla="*/ 6 w 584"/>
                <a:gd name="T59" fmla="*/ 1 h 102"/>
                <a:gd name="T60" fmla="*/ 5 w 584"/>
                <a:gd name="T61" fmla="*/ 1 h 102"/>
                <a:gd name="T62" fmla="*/ 5 w 584"/>
                <a:gd name="T63" fmla="*/ 1 h 102"/>
                <a:gd name="T64" fmla="*/ 4 w 584"/>
                <a:gd name="T65" fmla="*/ 1 h 102"/>
                <a:gd name="T66" fmla="*/ 4 w 584"/>
                <a:gd name="T67" fmla="*/ 1 h 102"/>
                <a:gd name="T68" fmla="*/ 4 w 584"/>
                <a:gd name="T69" fmla="*/ 1 h 102"/>
                <a:gd name="T70" fmla="*/ 3 w 584"/>
                <a:gd name="T71" fmla="*/ 1 h 102"/>
                <a:gd name="T72" fmla="*/ 3 w 584"/>
                <a:gd name="T73" fmla="*/ 1 h 102"/>
                <a:gd name="T74" fmla="*/ 3 w 584"/>
                <a:gd name="T75" fmla="*/ 1 h 102"/>
                <a:gd name="T76" fmla="*/ 3 w 584"/>
                <a:gd name="T77" fmla="*/ 1 h 102"/>
                <a:gd name="T78" fmla="*/ 3 w 584"/>
                <a:gd name="T79" fmla="*/ 1 h 102"/>
                <a:gd name="T80" fmla="*/ 2 w 584"/>
                <a:gd name="T81" fmla="*/ 1 h 102"/>
                <a:gd name="T82" fmla="*/ 2 w 584"/>
                <a:gd name="T83" fmla="*/ 1 h 102"/>
                <a:gd name="T84" fmla="*/ 2 w 584"/>
                <a:gd name="T85" fmla="*/ 1 h 102"/>
                <a:gd name="T86" fmla="*/ 2 w 584"/>
                <a:gd name="T87" fmla="*/ 1 h 102"/>
                <a:gd name="T88" fmla="*/ 2 w 584"/>
                <a:gd name="T89" fmla="*/ 1 h 102"/>
                <a:gd name="T90" fmla="*/ 1 w 584"/>
                <a:gd name="T91" fmla="*/ 1 h 102"/>
                <a:gd name="T92" fmla="*/ 1 w 584"/>
                <a:gd name="T93" fmla="*/ 1 h 102"/>
                <a:gd name="T94" fmla="*/ 1 w 584"/>
                <a:gd name="T95" fmla="*/ 1 h 102"/>
                <a:gd name="T96" fmla="*/ 1 w 584"/>
                <a:gd name="T97" fmla="*/ 1 h 102"/>
                <a:gd name="T98" fmla="*/ 1 w 584"/>
                <a:gd name="T99" fmla="*/ 1 h 102"/>
                <a:gd name="T100" fmla="*/ 1 w 584"/>
                <a:gd name="T101" fmla="*/ 1 h 10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584"/>
                <a:gd name="T154" fmla="*/ 0 h 102"/>
                <a:gd name="T155" fmla="*/ 584 w 584"/>
                <a:gd name="T156" fmla="*/ 102 h 102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584" h="102">
                  <a:moveTo>
                    <a:pt x="2" y="35"/>
                  </a:moveTo>
                  <a:lnTo>
                    <a:pt x="20" y="26"/>
                  </a:lnTo>
                  <a:lnTo>
                    <a:pt x="39" y="13"/>
                  </a:lnTo>
                  <a:lnTo>
                    <a:pt x="39" y="15"/>
                  </a:lnTo>
                  <a:lnTo>
                    <a:pt x="39" y="16"/>
                  </a:lnTo>
                  <a:lnTo>
                    <a:pt x="45" y="20"/>
                  </a:lnTo>
                  <a:lnTo>
                    <a:pt x="53" y="23"/>
                  </a:lnTo>
                  <a:lnTo>
                    <a:pt x="59" y="26"/>
                  </a:lnTo>
                  <a:lnTo>
                    <a:pt x="66" y="29"/>
                  </a:lnTo>
                  <a:lnTo>
                    <a:pt x="69" y="29"/>
                  </a:lnTo>
                  <a:lnTo>
                    <a:pt x="72" y="29"/>
                  </a:lnTo>
                  <a:lnTo>
                    <a:pt x="75" y="29"/>
                  </a:lnTo>
                  <a:lnTo>
                    <a:pt x="78" y="29"/>
                  </a:lnTo>
                  <a:lnTo>
                    <a:pt x="83" y="27"/>
                  </a:lnTo>
                  <a:lnTo>
                    <a:pt x="86" y="26"/>
                  </a:lnTo>
                  <a:lnTo>
                    <a:pt x="89" y="21"/>
                  </a:lnTo>
                  <a:lnTo>
                    <a:pt x="92" y="20"/>
                  </a:lnTo>
                  <a:lnTo>
                    <a:pt x="99" y="16"/>
                  </a:lnTo>
                  <a:lnTo>
                    <a:pt x="105" y="16"/>
                  </a:lnTo>
                  <a:lnTo>
                    <a:pt x="111" y="15"/>
                  </a:lnTo>
                  <a:lnTo>
                    <a:pt x="117" y="15"/>
                  </a:lnTo>
                  <a:lnTo>
                    <a:pt x="122" y="16"/>
                  </a:lnTo>
                  <a:lnTo>
                    <a:pt x="126" y="16"/>
                  </a:lnTo>
                  <a:lnTo>
                    <a:pt x="134" y="20"/>
                  </a:lnTo>
                  <a:lnTo>
                    <a:pt x="143" y="23"/>
                  </a:lnTo>
                  <a:lnTo>
                    <a:pt x="146" y="26"/>
                  </a:lnTo>
                  <a:lnTo>
                    <a:pt x="151" y="27"/>
                  </a:lnTo>
                  <a:lnTo>
                    <a:pt x="155" y="27"/>
                  </a:lnTo>
                  <a:lnTo>
                    <a:pt x="161" y="27"/>
                  </a:lnTo>
                  <a:lnTo>
                    <a:pt x="167" y="27"/>
                  </a:lnTo>
                  <a:lnTo>
                    <a:pt x="173" y="26"/>
                  </a:lnTo>
                  <a:lnTo>
                    <a:pt x="173" y="23"/>
                  </a:lnTo>
                  <a:lnTo>
                    <a:pt x="173" y="21"/>
                  </a:lnTo>
                  <a:lnTo>
                    <a:pt x="202" y="18"/>
                  </a:lnTo>
                  <a:lnTo>
                    <a:pt x="229" y="13"/>
                  </a:lnTo>
                  <a:lnTo>
                    <a:pt x="232" y="13"/>
                  </a:lnTo>
                  <a:lnTo>
                    <a:pt x="233" y="13"/>
                  </a:lnTo>
                  <a:lnTo>
                    <a:pt x="235" y="12"/>
                  </a:lnTo>
                  <a:lnTo>
                    <a:pt x="236" y="12"/>
                  </a:lnTo>
                  <a:lnTo>
                    <a:pt x="238" y="12"/>
                  </a:lnTo>
                  <a:lnTo>
                    <a:pt x="239" y="12"/>
                  </a:lnTo>
                  <a:lnTo>
                    <a:pt x="241" y="13"/>
                  </a:lnTo>
                  <a:lnTo>
                    <a:pt x="244" y="16"/>
                  </a:lnTo>
                  <a:lnTo>
                    <a:pt x="245" y="20"/>
                  </a:lnTo>
                  <a:lnTo>
                    <a:pt x="250" y="21"/>
                  </a:lnTo>
                  <a:lnTo>
                    <a:pt x="254" y="23"/>
                  </a:lnTo>
                  <a:lnTo>
                    <a:pt x="257" y="26"/>
                  </a:lnTo>
                  <a:lnTo>
                    <a:pt x="260" y="27"/>
                  </a:lnTo>
                  <a:lnTo>
                    <a:pt x="265" y="29"/>
                  </a:lnTo>
                  <a:lnTo>
                    <a:pt x="266" y="29"/>
                  </a:lnTo>
                  <a:lnTo>
                    <a:pt x="271" y="32"/>
                  </a:lnTo>
                  <a:lnTo>
                    <a:pt x="274" y="33"/>
                  </a:lnTo>
                  <a:lnTo>
                    <a:pt x="277" y="33"/>
                  </a:lnTo>
                  <a:lnTo>
                    <a:pt x="280" y="35"/>
                  </a:lnTo>
                  <a:lnTo>
                    <a:pt x="283" y="35"/>
                  </a:lnTo>
                  <a:lnTo>
                    <a:pt x="286" y="35"/>
                  </a:lnTo>
                  <a:lnTo>
                    <a:pt x="289" y="35"/>
                  </a:lnTo>
                  <a:lnTo>
                    <a:pt x="295" y="35"/>
                  </a:lnTo>
                  <a:lnTo>
                    <a:pt x="297" y="35"/>
                  </a:lnTo>
                  <a:lnTo>
                    <a:pt x="300" y="35"/>
                  </a:lnTo>
                  <a:lnTo>
                    <a:pt x="304" y="35"/>
                  </a:lnTo>
                  <a:lnTo>
                    <a:pt x="307" y="35"/>
                  </a:lnTo>
                  <a:lnTo>
                    <a:pt x="312" y="35"/>
                  </a:lnTo>
                  <a:lnTo>
                    <a:pt x="316" y="35"/>
                  </a:lnTo>
                  <a:lnTo>
                    <a:pt x="322" y="35"/>
                  </a:lnTo>
                  <a:lnTo>
                    <a:pt x="327" y="35"/>
                  </a:lnTo>
                  <a:lnTo>
                    <a:pt x="333" y="35"/>
                  </a:lnTo>
                  <a:lnTo>
                    <a:pt x="342" y="35"/>
                  </a:lnTo>
                  <a:lnTo>
                    <a:pt x="346" y="39"/>
                  </a:lnTo>
                  <a:lnTo>
                    <a:pt x="351" y="41"/>
                  </a:lnTo>
                  <a:lnTo>
                    <a:pt x="354" y="42"/>
                  </a:lnTo>
                  <a:lnTo>
                    <a:pt x="358" y="44"/>
                  </a:lnTo>
                  <a:lnTo>
                    <a:pt x="363" y="45"/>
                  </a:lnTo>
                  <a:lnTo>
                    <a:pt x="366" y="45"/>
                  </a:lnTo>
                  <a:lnTo>
                    <a:pt x="373" y="45"/>
                  </a:lnTo>
                  <a:lnTo>
                    <a:pt x="381" y="45"/>
                  </a:lnTo>
                  <a:lnTo>
                    <a:pt x="388" y="44"/>
                  </a:lnTo>
                  <a:lnTo>
                    <a:pt x="396" y="42"/>
                  </a:lnTo>
                  <a:lnTo>
                    <a:pt x="403" y="39"/>
                  </a:lnTo>
                  <a:lnTo>
                    <a:pt x="411" y="33"/>
                  </a:lnTo>
                  <a:lnTo>
                    <a:pt x="418" y="30"/>
                  </a:lnTo>
                  <a:lnTo>
                    <a:pt x="433" y="20"/>
                  </a:lnTo>
                  <a:lnTo>
                    <a:pt x="447" y="12"/>
                  </a:lnTo>
                  <a:lnTo>
                    <a:pt x="455" y="6"/>
                  </a:lnTo>
                  <a:lnTo>
                    <a:pt x="462" y="3"/>
                  </a:lnTo>
                  <a:lnTo>
                    <a:pt x="465" y="1"/>
                  </a:lnTo>
                  <a:lnTo>
                    <a:pt x="470" y="1"/>
                  </a:lnTo>
                  <a:lnTo>
                    <a:pt x="473" y="0"/>
                  </a:lnTo>
                  <a:lnTo>
                    <a:pt x="476" y="0"/>
                  </a:lnTo>
                  <a:lnTo>
                    <a:pt x="479" y="0"/>
                  </a:lnTo>
                  <a:lnTo>
                    <a:pt x="482" y="0"/>
                  </a:lnTo>
                  <a:lnTo>
                    <a:pt x="488" y="1"/>
                  </a:lnTo>
                  <a:lnTo>
                    <a:pt x="495" y="4"/>
                  </a:lnTo>
                  <a:lnTo>
                    <a:pt x="500" y="7"/>
                  </a:lnTo>
                  <a:lnTo>
                    <a:pt x="506" y="12"/>
                  </a:lnTo>
                  <a:lnTo>
                    <a:pt x="510" y="16"/>
                  </a:lnTo>
                  <a:lnTo>
                    <a:pt x="518" y="16"/>
                  </a:lnTo>
                  <a:lnTo>
                    <a:pt x="522" y="16"/>
                  </a:lnTo>
                  <a:lnTo>
                    <a:pt x="528" y="16"/>
                  </a:lnTo>
                  <a:lnTo>
                    <a:pt x="533" y="16"/>
                  </a:lnTo>
                  <a:lnTo>
                    <a:pt x="537" y="15"/>
                  </a:lnTo>
                  <a:lnTo>
                    <a:pt x="542" y="15"/>
                  </a:lnTo>
                  <a:lnTo>
                    <a:pt x="545" y="15"/>
                  </a:lnTo>
                  <a:lnTo>
                    <a:pt x="548" y="13"/>
                  </a:lnTo>
                  <a:lnTo>
                    <a:pt x="551" y="13"/>
                  </a:lnTo>
                  <a:lnTo>
                    <a:pt x="554" y="13"/>
                  </a:lnTo>
                  <a:lnTo>
                    <a:pt x="558" y="12"/>
                  </a:lnTo>
                  <a:lnTo>
                    <a:pt x="563" y="12"/>
                  </a:lnTo>
                  <a:lnTo>
                    <a:pt x="566" y="12"/>
                  </a:lnTo>
                  <a:lnTo>
                    <a:pt x="569" y="12"/>
                  </a:lnTo>
                  <a:lnTo>
                    <a:pt x="572" y="13"/>
                  </a:lnTo>
                  <a:lnTo>
                    <a:pt x="573" y="15"/>
                  </a:lnTo>
                  <a:lnTo>
                    <a:pt x="575" y="18"/>
                  </a:lnTo>
                  <a:lnTo>
                    <a:pt x="576" y="21"/>
                  </a:lnTo>
                  <a:lnTo>
                    <a:pt x="578" y="27"/>
                  </a:lnTo>
                  <a:lnTo>
                    <a:pt x="579" y="30"/>
                  </a:lnTo>
                  <a:lnTo>
                    <a:pt x="581" y="33"/>
                  </a:lnTo>
                  <a:lnTo>
                    <a:pt x="582" y="36"/>
                  </a:lnTo>
                  <a:lnTo>
                    <a:pt x="584" y="41"/>
                  </a:lnTo>
                  <a:lnTo>
                    <a:pt x="560" y="51"/>
                  </a:lnTo>
                  <a:lnTo>
                    <a:pt x="539" y="62"/>
                  </a:lnTo>
                  <a:lnTo>
                    <a:pt x="516" y="71"/>
                  </a:lnTo>
                  <a:lnTo>
                    <a:pt x="494" y="78"/>
                  </a:lnTo>
                  <a:lnTo>
                    <a:pt x="470" y="86"/>
                  </a:lnTo>
                  <a:lnTo>
                    <a:pt x="447" y="92"/>
                  </a:lnTo>
                  <a:lnTo>
                    <a:pt x="435" y="93"/>
                  </a:lnTo>
                  <a:lnTo>
                    <a:pt x="423" y="95"/>
                  </a:lnTo>
                  <a:lnTo>
                    <a:pt x="411" y="98"/>
                  </a:lnTo>
                  <a:lnTo>
                    <a:pt x="399" y="99"/>
                  </a:lnTo>
                  <a:lnTo>
                    <a:pt x="391" y="99"/>
                  </a:lnTo>
                  <a:lnTo>
                    <a:pt x="385" y="98"/>
                  </a:lnTo>
                  <a:lnTo>
                    <a:pt x="379" y="98"/>
                  </a:lnTo>
                  <a:lnTo>
                    <a:pt x="375" y="98"/>
                  </a:lnTo>
                  <a:lnTo>
                    <a:pt x="370" y="95"/>
                  </a:lnTo>
                  <a:lnTo>
                    <a:pt x="366" y="95"/>
                  </a:lnTo>
                  <a:lnTo>
                    <a:pt x="363" y="95"/>
                  </a:lnTo>
                  <a:lnTo>
                    <a:pt x="360" y="95"/>
                  </a:lnTo>
                  <a:lnTo>
                    <a:pt x="357" y="93"/>
                  </a:lnTo>
                  <a:lnTo>
                    <a:pt x="354" y="93"/>
                  </a:lnTo>
                  <a:lnTo>
                    <a:pt x="349" y="93"/>
                  </a:lnTo>
                  <a:lnTo>
                    <a:pt x="345" y="93"/>
                  </a:lnTo>
                  <a:lnTo>
                    <a:pt x="339" y="93"/>
                  </a:lnTo>
                  <a:lnTo>
                    <a:pt x="334" y="92"/>
                  </a:lnTo>
                  <a:lnTo>
                    <a:pt x="330" y="92"/>
                  </a:lnTo>
                  <a:lnTo>
                    <a:pt x="327" y="92"/>
                  </a:lnTo>
                  <a:lnTo>
                    <a:pt x="324" y="92"/>
                  </a:lnTo>
                  <a:lnTo>
                    <a:pt x="321" y="92"/>
                  </a:lnTo>
                  <a:lnTo>
                    <a:pt x="316" y="92"/>
                  </a:lnTo>
                  <a:lnTo>
                    <a:pt x="312" y="92"/>
                  </a:lnTo>
                  <a:lnTo>
                    <a:pt x="307" y="90"/>
                  </a:lnTo>
                  <a:lnTo>
                    <a:pt x="301" y="90"/>
                  </a:lnTo>
                  <a:lnTo>
                    <a:pt x="295" y="90"/>
                  </a:lnTo>
                  <a:lnTo>
                    <a:pt x="289" y="90"/>
                  </a:lnTo>
                  <a:lnTo>
                    <a:pt x="281" y="89"/>
                  </a:lnTo>
                  <a:lnTo>
                    <a:pt x="274" y="89"/>
                  </a:lnTo>
                  <a:lnTo>
                    <a:pt x="265" y="89"/>
                  </a:lnTo>
                  <a:lnTo>
                    <a:pt x="257" y="95"/>
                  </a:lnTo>
                  <a:lnTo>
                    <a:pt x="253" y="102"/>
                  </a:lnTo>
                  <a:lnTo>
                    <a:pt x="245" y="101"/>
                  </a:lnTo>
                  <a:lnTo>
                    <a:pt x="238" y="98"/>
                  </a:lnTo>
                  <a:lnTo>
                    <a:pt x="230" y="95"/>
                  </a:lnTo>
                  <a:lnTo>
                    <a:pt x="224" y="95"/>
                  </a:lnTo>
                  <a:lnTo>
                    <a:pt x="218" y="93"/>
                  </a:lnTo>
                  <a:lnTo>
                    <a:pt x="214" y="92"/>
                  </a:lnTo>
                  <a:lnTo>
                    <a:pt x="209" y="90"/>
                  </a:lnTo>
                  <a:lnTo>
                    <a:pt x="206" y="90"/>
                  </a:lnTo>
                  <a:lnTo>
                    <a:pt x="202" y="89"/>
                  </a:lnTo>
                  <a:lnTo>
                    <a:pt x="199" y="89"/>
                  </a:lnTo>
                  <a:lnTo>
                    <a:pt x="193" y="87"/>
                  </a:lnTo>
                  <a:lnTo>
                    <a:pt x="187" y="86"/>
                  </a:lnTo>
                  <a:lnTo>
                    <a:pt x="182" y="86"/>
                  </a:lnTo>
                  <a:lnTo>
                    <a:pt x="178" y="86"/>
                  </a:lnTo>
                  <a:lnTo>
                    <a:pt x="172" y="86"/>
                  </a:lnTo>
                  <a:lnTo>
                    <a:pt x="169" y="86"/>
                  </a:lnTo>
                  <a:lnTo>
                    <a:pt x="166" y="86"/>
                  </a:lnTo>
                  <a:lnTo>
                    <a:pt x="163" y="86"/>
                  </a:lnTo>
                  <a:lnTo>
                    <a:pt x="158" y="86"/>
                  </a:lnTo>
                  <a:lnTo>
                    <a:pt x="154" y="86"/>
                  </a:lnTo>
                  <a:lnTo>
                    <a:pt x="149" y="87"/>
                  </a:lnTo>
                  <a:lnTo>
                    <a:pt x="143" y="87"/>
                  </a:lnTo>
                  <a:lnTo>
                    <a:pt x="137" y="87"/>
                  </a:lnTo>
                  <a:lnTo>
                    <a:pt x="129" y="87"/>
                  </a:lnTo>
                  <a:lnTo>
                    <a:pt x="122" y="87"/>
                  </a:lnTo>
                  <a:lnTo>
                    <a:pt x="114" y="89"/>
                  </a:lnTo>
                  <a:lnTo>
                    <a:pt x="104" y="89"/>
                  </a:lnTo>
                  <a:lnTo>
                    <a:pt x="104" y="87"/>
                  </a:lnTo>
                  <a:lnTo>
                    <a:pt x="104" y="86"/>
                  </a:lnTo>
                  <a:lnTo>
                    <a:pt x="89" y="84"/>
                  </a:lnTo>
                  <a:lnTo>
                    <a:pt x="75" y="83"/>
                  </a:lnTo>
                  <a:lnTo>
                    <a:pt x="62" y="78"/>
                  </a:lnTo>
                  <a:lnTo>
                    <a:pt x="48" y="74"/>
                  </a:lnTo>
                  <a:lnTo>
                    <a:pt x="42" y="71"/>
                  </a:lnTo>
                  <a:lnTo>
                    <a:pt x="35" y="66"/>
                  </a:lnTo>
                  <a:lnTo>
                    <a:pt x="29" y="63"/>
                  </a:lnTo>
                  <a:lnTo>
                    <a:pt x="23" y="60"/>
                  </a:lnTo>
                  <a:lnTo>
                    <a:pt x="17" y="56"/>
                  </a:lnTo>
                  <a:lnTo>
                    <a:pt x="12" y="50"/>
                  </a:lnTo>
                  <a:lnTo>
                    <a:pt x="6" y="45"/>
                  </a:lnTo>
                  <a:lnTo>
                    <a:pt x="0" y="41"/>
                  </a:lnTo>
                  <a:lnTo>
                    <a:pt x="0" y="39"/>
                  </a:lnTo>
                  <a:lnTo>
                    <a:pt x="0" y="35"/>
                  </a:lnTo>
                  <a:lnTo>
                    <a:pt x="2" y="35"/>
                  </a:lnTo>
                  <a:close/>
                </a:path>
              </a:pathLst>
            </a:custGeom>
            <a:noFill/>
            <a:ln w="127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31820" name="Freeform 27"/>
            <p:cNvSpPr>
              <a:spLocks/>
            </p:cNvSpPr>
            <p:nvPr/>
          </p:nvSpPr>
          <p:spPr bwMode="auto">
            <a:xfrm>
              <a:off x="529" y="1976"/>
              <a:ext cx="208" cy="192"/>
            </a:xfrm>
            <a:custGeom>
              <a:avLst/>
              <a:gdLst>
                <a:gd name="T0" fmla="*/ 3 w 314"/>
                <a:gd name="T1" fmla="*/ 0 h 353"/>
                <a:gd name="T2" fmla="*/ 0 w 314"/>
                <a:gd name="T3" fmla="*/ 1 h 353"/>
                <a:gd name="T4" fmla="*/ 1 w 314"/>
                <a:gd name="T5" fmla="*/ 1 h 353"/>
                <a:gd name="T6" fmla="*/ 3 w 314"/>
                <a:gd name="T7" fmla="*/ 1 h 353"/>
                <a:gd name="T8" fmla="*/ 3 w 314"/>
                <a:gd name="T9" fmla="*/ 0 h 353"/>
                <a:gd name="T10" fmla="*/ 3 w 314"/>
                <a:gd name="T11" fmla="*/ 0 h 35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14"/>
                <a:gd name="T19" fmla="*/ 0 h 353"/>
                <a:gd name="T20" fmla="*/ 314 w 314"/>
                <a:gd name="T21" fmla="*/ 353 h 35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14" h="353">
                  <a:moveTo>
                    <a:pt x="247" y="0"/>
                  </a:moveTo>
                  <a:lnTo>
                    <a:pt x="0" y="279"/>
                  </a:lnTo>
                  <a:lnTo>
                    <a:pt x="69" y="353"/>
                  </a:lnTo>
                  <a:lnTo>
                    <a:pt x="314" y="72"/>
                  </a:lnTo>
                  <a:lnTo>
                    <a:pt x="247" y="0"/>
                  </a:lnTo>
                  <a:close/>
                </a:path>
              </a:pathLst>
            </a:custGeom>
            <a:noFill/>
            <a:ln w="127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31821" name="Rectangle 28"/>
            <p:cNvSpPr>
              <a:spLocks noChangeArrowheads="1"/>
            </p:cNvSpPr>
            <p:nvPr/>
          </p:nvSpPr>
          <p:spPr bwMode="auto">
            <a:xfrm>
              <a:off x="420" y="1668"/>
              <a:ext cx="24" cy="156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31822" name="Freeform 29"/>
            <p:cNvSpPr>
              <a:spLocks/>
            </p:cNvSpPr>
            <p:nvPr/>
          </p:nvSpPr>
          <p:spPr bwMode="auto">
            <a:xfrm>
              <a:off x="380" y="1581"/>
              <a:ext cx="105" cy="89"/>
            </a:xfrm>
            <a:custGeom>
              <a:avLst/>
              <a:gdLst>
                <a:gd name="T0" fmla="*/ 1 w 161"/>
                <a:gd name="T1" fmla="*/ 1 h 161"/>
                <a:gd name="T2" fmla="*/ 1 w 161"/>
                <a:gd name="T3" fmla="*/ 0 h 161"/>
                <a:gd name="T4" fmla="*/ 0 w 161"/>
                <a:gd name="T5" fmla="*/ 1 h 161"/>
                <a:gd name="T6" fmla="*/ 1 w 161"/>
                <a:gd name="T7" fmla="*/ 1 h 16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1"/>
                <a:gd name="T13" fmla="*/ 0 h 161"/>
                <a:gd name="T14" fmla="*/ 161 w 161"/>
                <a:gd name="T15" fmla="*/ 161 h 16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1" h="161">
                  <a:moveTo>
                    <a:pt x="161" y="161"/>
                  </a:moveTo>
                  <a:lnTo>
                    <a:pt x="80" y="0"/>
                  </a:lnTo>
                  <a:lnTo>
                    <a:pt x="0" y="161"/>
                  </a:lnTo>
                  <a:lnTo>
                    <a:pt x="161" y="161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31823" name="Rectangle 30"/>
            <p:cNvSpPr>
              <a:spLocks noChangeArrowheads="1"/>
            </p:cNvSpPr>
            <p:nvPr/>
          </p:nvSpPr>
          <p:spPr bwMode="auto">
            <a:xfrm>
              <a:off x="515" y="1581"/>
              <a:ext cx="25" cy="157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31824" name="Freeform 31"/>
            <p:cNvSpPr>
              <a:spLocks/>
            </p:cNvSpPr>
            <p:nvPr/>
          </p:nvSpPr>
          <p:spPr bwMode="auto">
            <a:xfrm>
              <a:off x="474" y="1736"/>
              <a:ext cx="106" cy="88"/>
            </a:xfrm>
            <a:custGeom>
              <a:avLst/>
              <a:gdLst>
                <a:gd name="T0" fmla="*/ 0 w 161"/>
                <a:gd name="T1" fmla="*/ 0 h 161"/>
                <a:gd name="T2" fmla="*/ 1 w 161"/>
                <a:gd name="T3" fmla="*/ 1 h 161"/>
                <a:gd name="T4" fmla="*/ 2 w 161"/>
                <a:gd name="T5" fmla="*/ 0 h 161"/>
                <a:gd name="T6" fmla="*/ 0 w 161"/>
                <a:gd name="T7" fmla="*/ 0 h 16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1"/>
                <a:gd name="T13" fmla="*/ 0 h 161"/>
                <a:gd name="T14" fmla="*/ 161 w 161"/>
                <a:gd name="T15" fmla="*/ 161 h 16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1" h="161">
                  <a:moveTo>
                    <a:pt x="0" y="0"/>
                  </a:moveTo>
                  <a:lnTo>
                    <a:pt x="81" y="161"/>
                  </a:lnTo>
                  <a:lnTo>
                    <a:pt x="16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31825" name="Rectangle 32"/>
            <p:cNvSpPr>
              <a:spLocks noChangeArrowheads="1"/>
            </p:cNvSpPr>
            <p:nvPr/>
          </p:nvSpPr>
          <p:spPr bwMode="auto">
            <a:xfrm>
              <a:off x="210" y="618"/>
              <a:ext cx="726" cy="107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altLang="ja-JP" sz="1100" dirty="0" smtClean="0">
                  <a:solidFill>
                    <a:srgbClr val="000000"/>
                  </a:solidFill>
                  <a:effectLst/>
                  <a:latin typeface="Arial"/>
                  <a:ea typeface="Osaka" charset="-128"/>
                </a:rPr>
                <a:t>Powdery process</a:t>
              </a:r>
              <a:endParaRPr lang="en-US" altLang="ja-JP" sz="1100" dirty="0">
                <a:solidFill>
                  <a:srgbClr val="000000"/>
                </a:solidFill>
                <a:effectLst/>
                <a:latin typeface="Arial"/>
                <a:ea typeface="平成明朝" pitchFamily="17" charset="-128"/>
              </a:endParaRPr>
            </a:p>
          </p:txBody>
        </p:sp>
        <p:pic>
          <p:nvPicPr>
            <p:cNvPr id="31826" name="Picture 3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193" y="1129"/>
              <a:ext cx="381" cy="769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31827" name="Picture 34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675" y="1236"/>
              <a:ext cx="801" cy="3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828" name="Picture 35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576" y="1178"/>
              <a:ext cx="379" cy="6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829" name="Picture 36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019" y="1221"/>
              <a:ext cx="751" cy="2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830" name="Rectangle 37"/>
            <p:cNvSpPr>
              <a:spLocks noChangeArrowheads="1"/>
            </p:cNvSpPr>
            <p:nvPr/>
          </p:nvSpPr>
          <p:spPr bwMode="auto">
            <a:xfrm>
              <a:off x="1776" y="986"/>
              <a:ext cx="452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r>
                <a:rPr lang="en-US" altLang="ja-JP" sz="800" dirty="0" smtClean="0">
                  <a:solidFill>
                    <a:srgbClr val="000000"/>
                  </a:solidFill>
                  <a:effectLst/>
                  <a:latin typeface="Arial"/>
                  <a:ea typeface="Osaka" charset="-128"/>
                </a:rPr>
                <a:t>Single core wire drawing</a:t>
              </a:r>
              <a:endParaRPr lang="en-US" altLang="ja-JP" sz="800" dirty="0">
                <a:solidFill>
                  <a:srgbClr val="000000"/>
                </a:solidFill>
                <a:effectLst/>
                <a:latin typeface="Arial"/>
                <a:ea typeface="平成明朝" pitchFamily="17" charset="-128"/>
              </a:endParaRPr>
            </a:p>
          </p:txBody>
        </p:sp>
        <p:sp>
          <p:nvSpPr>
            <p:cNvPr id="31831" name="Rectangle 38"/>
            <p:cNvSpPr>
              <a:spLocks noChangeArrowheads="1"/>
            </p:cNvSpPr>
            <p:nvPr/>
          </p:nvSpPr>
          <p:spPr bwMode="auto">
            <a:xfrm>
              <a:off x="1215" y="906"/>
              <a:ext cx="276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normAutofit/>
            </a:bodyPr>
            <a:lstStyle/>
            <a:p>
              <a:pPr algn="just"/>
              <a:r>
                <a:rPr lang="en-US" altLang="ja-JP" sz="900" dirty="0" smtClean="0">
                  <a:solidFill>
                    <a:srgbClr val="000000"/>
                  </a:solidFill>
                  <a:effectLst/>
                  <a:latin typeface="Arial"/>
                  <a:ea typeface="Osaka" charset="-128"/>
                </a:rPr>
                <a:t>Powder</a:t>
              </a:r>
              <a:endParaRPr lang="en-US" altLang="ja-JP" sz="900" dirty="0">
                <a:solidFill>
                  <a:srgbClr val="000000"/>
                </a:solidFill>
                <a:effectLst/>
                <a:latin typeface="Arial"/>
                <a:ea typeface="平成明朝" pitchFamily="17" charset="-128"/>
              </a:endParaRPr>
            </a:p>
          </p:txBody>
        </p:sp>
        <p:sp>
          <p:nvSpPr>
            <p:cNvPr id="31832" name="Rectangle 39"/>
            <p:cNvSpPr>
              <a:spLocks noChangeArrowheads="1"/>
            </p:cNvSpPr>
            <p:nvPr/>
          </p:nvSpPr>
          <p:spPr bwMode="auto">
            <a:xfrm>
              <a:off x="1265" y="986"/>
              <a:ext cx="226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algn="just"/>
              <a:r>
                <a:rPr lang="en-US" altLang="ja-JP" sz="900" dirty="0" smtClean="0">
                  <a:solidFill>
                    <a:srgbClr val="000000"/>
                  </a:solidFill>
                  <a:effectLst/>
                  <a:latin typeface="Arial"/>
                  <a:ea typeface="Osaka" charset="-128"/>
                </a:rPr>
                <a:t>Filling</a:t>
              </a:r>
              <a:endParaRPr lang="en-US" altLang="ja-JP" sz="900" dirty="0">
                <a:solidFill>
                  <a:srgbClr val="000000"/>
                </a:solidFill>
                <a:effectLst/>
                <a:latin typeface="Arial"/>
                <a:ea typeface="平成明朝" pitchFamily="17" charset="-128"/>
              </a:endParaRPr>
            </a:p>
          </p:txBody>
        </p:sp>
        <p:sp>
          <p:nvSpPr>
            <p:cNvPr id="31833" name="Rectangle 40"/>
            <p:cNvSpPr>
              <a:spLocks noChangeArrowheads="1"/>
            </p:cNvSpPr>
            <p:nvPr/>
          </p:nvSpPr>
          <p:spPr bwMode="auto">
            <a:xfrm>
              <a:off x="2686" y="986"/>
              <a:ext cx="182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altLang="ja-JP" sz="900" dirty="0" smtClean="0">
                  <a:solidFill>
                    <a:srgbClr val="000000"/>
                  </a:solidFill>
                  <a:effectLst/>
                  <a:latin typeface="Arial"/>
                  <a:ea typeface="Osaka" charset="-128"/>
                </a:rPr>
                <a:t>Stack</a:t>
              </a:r>
              <a:endParaRPr lang="en-US" altLang="ja-JP" sz="900" dirty="0">
                <a:solidFill>
                  <a:srgbClr val="000000"/>
                </a:solidFill>
                <a:effectLst/>
                <a:latin typeface="Arial"/>
                <a:ea typeface="平成明朝" pitchFamily="17" charset="-128"/>
              </a:endParaRPr>
            </a:p>
          </p:txBody>
        </p:sp>
        <p:sp>
          <p:nvSpPr>
            <p:cNvPr id="31834" name="Rectangle 41"/>
            <p:cNvSpPr>
              <a:spLocks noChangeArrowheads="1"/>
            </p:cNvSpPr>
            <p:nvPr/>
          </p:nvSpPr>
          <p:spPr bwMode="auto">
            <a:xfrm>
              <a:off x="2370" y="618"/>
              <a:ext cx="864" cy="11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altLang="ja-JP" sz="1200" dirty="0" smtClean="0">
                  <a:solidFill>
                    <a:srgbClr val="000000"/>
                  </a:solidFill>
                  <a:effectLst/>
                  <a:latin typeface="Arial"/>
                  <a:ea typeface="Osaka" charset="-128"/>
                </a:rPr>
                <a:t>Processing process</a:t>
              </a:r>
              <a:endParaRPr lang="en-US" altLang="ja-JP" sz="1200" dirty="0">
                <a:solidFill>
                  <a:srgbClr val="000000"/>
                </a:solidFill>
                <a:effectLst/>
                <a:latin typeface="Arial"/>
                <a:ea typeface="平成明朝" pitchFamily="17" charset="-128"/>
              </a:endParaRPr>
            </a:p>
          </p:txBody>
        </p:sp>
        <p:sp>
          <p:nvSpPr>
            <p:cNvPr id="31835" name="Rectangle 42"/>
            <p:cNvSpPr>
              <a:spLocks noChangeArrowheads="1"/>
            </p:cNvSpPr>
            <p:nvPr/>
          </p:nvSpPr>
          <p:spPr bwMode="auto">
            <a:xfrm>
              <a:off x="3232" y="986"/>
              <a:ext cx="477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r>
                <a:rPr lang="en-US" altLang="ja-JP" sz="700" dirty="0" smtClean="0">
                  <a:solidFill>
                    <a:srgbClr val="000000"/>
                  </a:solidFill>
                  <a:effectLst/>
                  <a:latin typeface="Arial"/>
                  <a:ea typeface="Osaka" charset="-128"/>
                </a:rPr>
                <a:t>Multifilament  wire drawing</a:t>
              </a:r>
              <a:endParaRPr lang="en-US" altLang="ja-JP" sz="700" dirty="0">
                <a:solidFill>
                  <a:srgbClr val="000000"/>
                </a:solidFill>
                <a:effectLst/>
                <a:latin typeface="Arial"/>
                <a:ea typeface="平成明朝" pitchFamily="17" charset="-128"/>
              </a:endParaRPr>
            </a:p>
          </p:txBody>
        </p:sp>
        <p:sp>
          <p:nvSpPr>
            <p:cNvPr id="31836" name="Freeform 43"/>
            <p:cNvSpPr>
              <a:spLocks/>
            </p:cNvSpPr>
            <p:nvPr/>
          </p:nvSpPr>
          <p:spPr bwMode="auto">
            <a:xfrm>
              <a:off x="4734" y="714"/>
              <a:ext cx="860" cy="1864"/>
            </a:xfrm>
            <a:custGeom>
              <a:avLst/>
              <a:gdLst>
                <a:gd name="T0" fmla="*/ 2 w 1300"/>
                <a:gd name="T1" fmla="*/ 0 h 4405"/>
                <a:gd name="T2" fmla="*/ 2 w 1300"/>
                <a:gd name="T3" fmla="*/ 0 h 4405"/>
                <a:gd name="T4" fmla="*/ 1 w 1300"/>
                <a:gd name="T5" fmla="*/ 0 h 4405"/>
                <a:gd name="T6" fmla="*/ 1 w 1300"/>
                <a:gd name="T7" fmla="*/ 0 h 4405"/>
                <a:gd name="T8" fmla="*/ 1 w 1300"/>
                <a:gd name="T9" fmla="*/ 0 h 4405"/>
                <a:gd name="T10" fmla="*/ 1 w 1300"/>
                <a:gd name="T11" fmla="*/ 0 h 4405"/>
                <a:gd name="T12" fmla="*/ 1 w 1300"/>
                <a:gd name="T13" fmla="*/ 0 h 4405"/>
                <a:gd name="T14" fmla="*/ 1 w 1300"/>
                <a:gd name="T15" fmla="*/ 0 h 4405"/>
                <a:gd name="T16" fmla="*/ 0 w 1300"/>
                <a:gd name="T17" fmla="*/ 0 h 4405"/>
                <a:gd name="T18" fmla="*/ 1 w 1300"/>
                <a:gd name="T19" fmla="*/ 0 h 4405"/>
                <a:gd name="T20" fmla="*/ 1 w 1300"/>
                <a:gd name="T21" fmla="*/ 0 h 4405"/>
                <a:gd name="T22" fmla="*/ 1 w 1300"/>
                <a:gd name="T23" fmla="*/ 0 h 4405"/>
                <a:gd name="T24" fmla="*/ 1 w 1300"/>
                <a:gd name="T25" fmla="*/ 0 h 4405"/>
                <a:gd name="T26" fmla="*/ 1 w 1300"/>
                <a:gd name="T27" fmla="*/ 0 h 4405"/>
                <a:gd name="T28" fmla="*/ 1 w 1300"/>
                <a:gd name="T29" fmla="*/ 0 h 4405"/>
                <a:gd name="T30" fmla="*/ 2 w 1300"/>
                <a:gd name="T31" fmla="*/ 0 h 4405"/>
                <a:gd name="T32" fmla="*/ 3 w 1300"/>
                <a:gd name="T33" fmla="*/ 0 h 4405"/>
                <a:gd name="T34" fmla="*/ 12 w 1300"/>
                <a:gd name="T35" fmla="*/ 0 h 4405"/>
                <a:gd name="T36" fmla="*/ 13 w 1300"/>
                <a:gd name="T37" fmla="*/ 0 h 4405"/>
                <a:gd name="T38" fmla="*/ 13 w 1300"/>
                <a:gd name="T39" fmla="*/ 0 h 4405"/>
                <a:gd name="T40" fmla="*/ 13 w 1300"/>
                <a:gd name="T41" fmla="*/ 0 h 4405"/>
                <a:gd name="T42" fmla="*/ 13 w 1300"/>
                <a:gd name="T43" fmla="*/ 0 h 4405"/>
                <a:gd name="T44" fmla="*/ 14 w 1300"/>
                <a:gd name="T45" fmla="*/ 0 h 4405"/>
                <a:gd name="T46" fmla="*/ 14 w 1300"/>
                <a:gd name="T47" fmla="*/ 0 h 4405"/>
                <a:gd name="T48" fmla="*/ 14 w 1300"/>
                <a:gd name="T49" fmla="*/ 0 h 4405"/>
                <a:gd name="T50" fmla="*/ 14 w 1300"/>
                <a:gd name="T51" fmla="*/ 0 h 4405"/>
                <a:gd name="T52" fmla="*/ 14 w 1300"/>
                <a:gd name="T53" fmla="*/ 0 h 4405"/>
                <a:gd name="T54" fmla="*/ 14 w 1300"/>
                <a:gd name="T55" fmla="*/ 0 h 4405"/>
                <a:gd name="T56" fmla="*/ 13 w 1300"/>
                <a:gd name="T57" fmla="*/ 0 h 4405"/>
                <a:gd name="T58" fmla="*/ 13 w 1300"/>
                <a:gd name="T59" fmla="*/ 0 h 4405"/>
                <a:gd name="T60" fmla="*/ 13 w 1300"/>
                <a:gd name="T61" fmla="*/ 0 h 4405"/>
                <a:gd name="T62" fmla="*/ 13 w 1300"/>
                <a:gd name="T63" fmla="*/ 0 h 4405"/>
                <a:gd name="T64" fmla="*/ 13 w 1300"/>
                <a:gd name="T65" fmla="*/ 0 h 4405"/>
                <a:gd name="T66" fmla="*/ 11 w 1300"/>
                <a:gd name="T67" fmla="*/ 0 h 440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300"/>
                <a:gd name="T103" fmla="*/ 0 h 4405"/>
                <a:gd name="T104" fmla="*/ 1300 w 1300"/>
                <a:gd name="T105" fmla="*/ 4405 h 4405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300" h="4405">
                  <a:moveTo>
                    <a:pt x="216" y="0"/>
                  </a:moveTo>
                  <a:lnTo>
                    <a:pt x="194" y="1"/>
                  </a:lnTo>
                  <a:lnTo>
                    <a:pt x="173" y="4"/>
                  </a:lnTo>
                  <a:lnTo>
                    <a:pt x="152" y="9"/>
                  </a:lnTo>
                  <a:lnTo>
                    <a:pt x="132" y="16"/>
                  </a:lnTo>
                  <a:lnTo>
                    <a:pt x="113" y="25"/>
                  </a:lnTo>
                  <a:lnTo>
                    <a:pt x="94" y="37"/>
                  </a:lnTo>
                  <a:lnTo>
                    <a:pt x="78" y="49"/>
                  </a:lnTo>
                  <a:lnTo>
                    <a:pt x="63" y="63"/>
                  </a:lnTo>
                  <a:lnTo>
                    <a:pt x="49" y="78"/>
                  </a:lnTo>
                  <a:lnTo>
                    <a:pt x="37" y="94"/>
                  </a:lnTo>
                  <a:lnTo>
                    <a:pt x="25" y="112"/>
                  </a:lnTo>
                  <a:lnTo>
                    <a:pt x="16" y="132"/>
                  </a:lnTo>
                  <a:lnTo>
                    <a:pt x="9" y="152"/>
                  </a:lnTo>
                  <a:lnTo>
                    <a:pt x="4" y="173"/>
                  </a:lnTo>
                  <a:lnTo>
                    <a:pt x="1" y="194"/>
                  </a:lnTo>
                  <a:lnTo>
                    <a:pt x="0" y="216"/>
                  </a:lnTo>
                  <a:lnTo>
                    <a:pt x="0" y="4189"/>
                  </a:lnTo>
                  <a:lnTo>
                    <a:pt x="1" y="4211"/>
                  </a:lnTo>
                  <a:lnTo>
                    <a:pt x="4" y="4232"/>
                  </a:lnTo>
                  <a:lnTo>
                    <a:pt x="9" y="4253"/>
                  </a:lnTo>
                  <a:lnTo>
                    <a:pt x="16" y="4273"/>
                  </a:lnTo>
                  <a:lnTo>
                    <a:pt x="25" y="4293"/>
                  </a:lnTo>
                  <a:lnTo>
                    <a:pt x="37" y="4311"/>
                  </a:lnTo>
                  <a:lnTo>
                    <a:pt x="49" y="4327"/>
                  </a:lnTo>
                  <a:lnTo>
                    <a:pt x="63" y="4342"/>
                  </a:lnTo>
                  <a:lnTo>
                    <a:pt x="78" y="4356"/>
                  </a:lnTo>
                  <a:lnTo>
                    <a:pt x="94" y="4369"/>
                  </a:lnTo>
                  <a:lnTo>
                    <a:pt x="113" y="4380"/>
                  </a:lnTo>
                  <a:lnTo>
                    <a:pt x="132" y="4389"/>
                  </a:lnTo>
                  <a:lnTo>
                    <a:pt x="152" y="4396"/>
                  </a:lnTo>
                  <a:lnTo>
                    <a:pt x="173" y="4401"/>
                  </a:lnTo>
                  <a:lnTo>
                    <a:pt x="194" y="4404"/>
                  </a:lnTo>
                  <a:lnTo>
                    <a:pt x="216" y="4405"/>
                  </a:lnTo>
                  <a:lnTo>
                    <a:pt x="1083" y="4405"/>
                  </a:lnTo>
                  <a:lnTo>
                    <a:pt x="1106" y="4404"/>
                  </a:lnTo>
                  <a:lnTo>
                    <a:pt x="1127" y="4401"/>
                  </a:lnTo>
                  <a:lnTo>
                    <a:pt x="1148" y="4396"/>
                  </a:lnTo>
                  <a:lnTo>
                    <a:pt x="1167" y="4389"/>
                  </a:lnTo>
                  <a:lnTo>
                    <a:pt x="1187" y="4380"/>
                  </a:lnTo>
                  <a:lnTo>
                    <a:pt x="1205" y="4369"/>
                  </a:lnTo>
                  <a:lnTo>
                    <a:pt x="1222" y="4356"/>
                  </a:lnTo>
                  <a:lnTo>
                    <a:pt x="1237" y="4342"/>
                  </a:lnTo>
                  <a:lnTo>
                    <a:pt x="1250" y="4327"/>
                  </a:lnTo>
                  <a:lnTo>
                    <a:pt x="1264" y="4311"/>
                  </a:lnTo>
                  <a:lnTo>
                    <a:pt x="1274" y="4293"/>
                  </a:lnTo>
                  <a:lnTo>
                    <a:pt x="1283" y="4273"/>
                  </a:lnTo>
                  <a:lnTo>
                    <a:pt x="1291" y="4253"/>
                  </a:lnTo>
                  <a:lnTo>
                    <a:pt x="1295" y="4232"/>
                  </a:lnTo>
                  <a:lnTo>
                    <a:pt x="1298" y="4211"/>
                  </a:lnTo>
                  <a:lnTo>
                    <a:pt x="1300" y="4189"/>
                  </a:lnTo>
                  <a:lnTo>
                    <a:pt x="1300" y="216"/>
                  </a:lnTo>
                  <a:lnTo>
                    <a:pt x="1298" y="194"/>
                  </a:lnTo>
                  <a:lnTo>
                    <a:pt x="1295" y="173"/>
                  </a:lnTo>
                  <a:lnTo>
                    <a:pt x="1291" y="152"/>
                  </a:lnTo>
                  <a:lnTo>
                    <a:pt x="1283" y="132"/>
                  </a:lnTo>
                  <a:lnTo>
                    <a:pt x="1274" y="112"/>
                  </a:lnTo>
                  <a:lnTo>
                    <a:pt x="1264" y="94"/>
                  </a:lnTo>
                  <a:lnTo>
                    <a:pt x="1250" y="78"/>
                  </a:lnTo>
                  <a:lnTo>
                    <a:pt x="1237" y="63"/>
                  </a:lnTo>
                  <a:lnTo>
                    <a:pt x="1222" y="49"/>
                  </a:lnTo>
                  <a:lnTo>
                    <a:pt x="1205" y="37"/>
                  </a:lnTo>
                  <a:lnTo>
                    <a:pt x="1187" y="25"/>
                  </a:lnTo>
                  <a:lnTo>
                    <a:pt x="1167" y="16"/>
                  </a:lnTo>
                  <a:lnTo>
                    <a:pt x="1148" y="9"/>
                  </a:lnTo>
                  <a:lnTo>
                    <a:pt x="1127" y="4"/>
                  </a:lnTo>
                  <a:lnTo>
                    <a:pt x="1106" y="1"/>
                  </a:lnTo>
                  <a:lnTo>
                    <a:pt x="1083" y="0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FFCC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31837" name="Freeform 44"/>
            <p:cNvSpPr>
              <a:spLocks/>
            </p:cNvSpPr>
            <p:nvPr/>
          </p:nvSpPr>
          <p:spPr bwMode="auto">
            <a:xfrm>
              <a:off x="4730" y="714"/>
              <a:ext cx="860" cy="1873"/>
            </a:xfrm>
            <a:custGeom>
              <a:avLst/>
              <a:gdLst>
                <a:gd name="T0" fmla="*/ 2 w 1300"/>
                <a:gd name="T1" fmla="*/ 0 h 4405"/>
                <a:gd name="T2" fmla="*/ 2 w 1300"/>
                <a:gd name="T3" fmla="*/ 0 h 4405"/>
                <a:gd name="T4" fmla="*/ 1 w 1300"/>
                <a:gd name="T5" fmla="*/ 0 h 4405"/>
                <a:gd name="T6" fmla="*/ 1 w 1300"/>
                <a:gd name="T7" fmla="*/ 0 h 4405"/>
                <a:gd name="T8" fmla="*/ 1 w 1300"/>
                <a:gd name="T9" fmla="*/ 0 h 4405"/>
                <a:gd name="T10" fmla="*/ 1 w 1300"/>
                <a:gd name="T11" fmla="*/ 0 h 4405"/>
                <a:gd name="T12" fmla="*/ 1 w 1300"/>
                <a:gd name="T13" fmla="*/ 0 h 4405"/>
                <a:gd name="T14" fmla="*/ 1 w 1300"/>
                <a:gd name="T15" fmla="*/ 0 h 4405"/>
                <a:gd name="T16" fmla="*/ 0 w 1300"/>
                <a:gd name="T17" fmla="*/ 0 h 4405"/>
                <a:gd name="T18" fmla="*/ 1 w 1300"/>
                <a:gd name="T19" fmla="*/ 0 h 4405"/>
                <a:gd name="T20" fmla="*/ 1 w 1300"/>
                <a:gd name="T21" fmla="*/ 0 h 4405"/>
                <a:gd name="T22" fmla="*/ 1 w 1300"/>
                <a:gd name="T23" fmla="*/ 0 h 4405"/>
                <a:gd name="T24" fmla="*/ 1 w 1300"/>
                <a:gd name="T25" fmla="*/ 0 h 4405"/>
                <a:gd name="T26" fmla="*/ 1 w 1300"/>
                <a:gd name="T27" fmla="*/ 0 h 4405"/>
                <a:gd name="T28" fmla="*/ 1 w 1300"/>
                <a:gd name="T29" fmla="*/ 0 h 4405"/>
                <a:gd name="T30" fmla="*/ 2 w 1300"/>
                <a:gd name="T31" fmla="*/ 0 h 4405"/>
                <a:gd name="T32" fmla="*/ 3 w 1300"/>
                <a:gd name="T33" fmla="*/ 0 h 4405"/>
                <a:gd name="T34" fmla="*/ 12 w 1300"/>
                <a:gd name="T35" fmla="*/ 0 h 4405"/>
                <a:gd name="T36" fmla="*/ 13 w 1300"/>
                <a:gd name="T37" fmla="*/ 0 h 4405"/>
                <a:gd name="T38" fmla="*/ 13 w 1300"/>
                <a:gd name="T39" fmla="*/ 0 h 4405"/>
                <a:gd name="T40" fmla="*/ 13 w 1300"/>
                <a:gd name="T41" fmla="*/ 0 h 4405"/>
                <a:gd name="T42" fmla="*/ 13 w 1300"/>
                <a:gd name="T43" fmla="*/ 0 h 4405"/>
                <a:gd name="T44" fmla="*/ 14 w 1300"/>
                <a:gd name="T45" fmla="*/ 0 h 4405"/>
                <a:gd name="T46" fmla="*/ 14 w 1300"/>
                <a:gd name="T47" fmla="*/ 0 h 4405"/>
                <a:gd name="T48" fmla="*/ 14 w 1300"/>
                <a:gd name="T49" fmla="*/ 0 h 4405"/>
                <a:gd name="T50" fmla="*/ 14 w 1300"/>
                <a:gd name="T51" fmla="*/ 0 h 4405"/>
                <a:gd name="T52" fmla="*/ 14 w 1300"/>
                <a:gd name="T53" fmla="*/ 0 h 4405"/>
                <a:gd name="T54" fmla="*/ 14 w 1300"/>
                <a:gd name="T55" fmla="*/ 0 h 4405"/>
                <a:gd name="T56" fmla="*/ 13 w 1300"/>
                <a:gd name="T57" fmla="*/ 0 h 4405"/>
                <a:gd name="T58" fmla="*/ 13 w 1300"/>
                <a:gd name="T59" fmla="*/ 0 h 4405"/>
                <a:gd name="T60" fmla="*/ 13 w 1300"/>
                <a:gd name="T61" fmla="*/ 0 h 4405"/>
                <a:gd name="T62" fmla="*/ 13 w 1300"/>
                <a:gd name="T63" fmla="*/ 0 h 4405"/>
                <a:gd name="T64" fmla="*/ 13 w 1300"/>
                <a:gd name="T65" fmla="*/ 0 h 4405"/>
                <a:gd name="T66" fmla="*/ 11 w 1300"/>
                <a:gd name="T67" fmla="*/ 0 h 4405"/>
                <a:gd name="T68" fmla="*/ 3 w 1300"/>
                <a:gd name="T69" fmla="*/ 0 h 440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300"/>
                <a:gd name="T106" fmla="*/ 0 h 4405"/>
                <a:gd name="T107" fmla="*/ 1300 w 1300"/>
                <a:gd name="T108" fmla="*/ 4405 h 4405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300" h="4405">
                  <a:moveTo>
                    <a:pt x="216" y="0"/>
                  </a:moveTo>
                  <a:lnTo>
                    <a:pt x="194" y="1"/>
                  </a:lnTo>
                  <a:lnTo>
                    <a:pt x="173" y="4"/>
                  </a:lnTo>
                  <a:lnTo>
                    <a:pt x="152" y="9"/>
                  </a:lnTo>
                  <a:lnTo>
                    <a:pt x="132" y="16"/>
                  </a:lnTo>
                  <a:lnTo>
                    <a:pt x="112" y="25"/>
                  </a:lnTo>
                  <a:lnTo>
                    <a:pt x="94" y="37"/>
                  </a:lnTo>
                  <a:lnTo>
                    <a:pt x="78" y="49"/>
                  </a:lnTo>
                  <a:lnTo>
                    <a:pt x="63" y="63"/>
                  </a:lnTo>
                  <a:lnTo>
                    <a:pt x="49" y="78"/>
                  </a:lnTo>
                  <a:lnTo>
                    <a:pt x="37" y="94"/>
                  </a:lnTo>
                  <a:lnTo>
                    <a:pt x="25" y="112"/>
                  </a:lnTo>
                  <a:lnTo>
                    <a:pt x="16" y="132"/>
                  </a:lnTo>
                  <a:lnTo>
                    <a:pt x="9" y="152"/>
                  </a:lnTo>
                  <a:lnTo>
                    <a:pt x="4" y="173"/>
                  </a:lnTo>
                  <a:lnTo>
                    <a:pt x="1" y="194"/>
                  </a:lnTo>
                  <a:lnTo>
                    <a:pt x="0" y="216"/>
                  </a:lnTo>
                  <a:lnTo>
                    <a:pt x="0" y="4189"/>
                  </a:lnTo>
                  <a:lnTo>
                    <a:pt x="1" y="4211"/>
                  </a:lnTo>
                  <a:lnTo>
                    <a:pt x="4" y="4232"/>
                  </a:lnTo>
                  <a:lnTo>
                    <a:pt x="9" y="4253"/>
                  </a:lnTo>
                  <a:lnTo>
                    <a:pt x="16" y="4273"/>
                  </a:lnTo>
                  <a:lnTo>
                    <a:pt x="25" y="4293"/>
                  </a:lnTo>
                  <a:lnTo>
                    <a:pt x="37" y="4311"/>
                  </a:lnTo>
                  <a:lnTo>
                    <a:pt x="49" y="4327"/>
                  </a:lnTo>
                  <a:lnTo>
                    <a:pt x="63" y="4342"/>
                  </a:lnTo>
                  <a:lnTo>
                    <a:pt x="78" y="4356"/>
                  </a:lnTo>
                  <a:lnTo>
                    <a:pt x="94" y="4369"/>
                  </a:lnTo>
                  <a:lnTo>
                    <a:pt x="112" y="4380"/>
                  </a:lnTo>
                  <a:lnTo>
                    <a:pt x="132" y="4389"/>
                  </a:lnTo>
                  <a:lnTo>
                    <a:pt x="152" y="4396"/>
                  </a:lnTo>
                  <a:lnTo>
                    <a:pt x="173" y="4401"/>
                  </a:lnTo>
                  <a:lnTo>
                    <a:pt x="194" y="4404"/>
                  </a:lnTo>
                  <a:lnTo>
                    <a:pt x="216" y="4405"/>
                  </a:lnTo>
                  <a:lnTo>
                    <a:pt x="1083" y="4405"/>
                  </a:lnTo>
                  <a:lnTo>
                    <a:pt x="1106" y="4404"/>
                  </a:lnTo>
                  <a:lnTo>
                    <a:pt x="1127" y="4401"/>
                  </a:lnTo>
                  <a:lnTo>
                    <a:pt x="1148" y="4396"/>
                  </a:lnTo>
                  <a:lnTo>
                    <a:pt x="1167" y="4389"/>
                  </a:lnTo>
                  <a:lnTo>
                    <a:pt x="1187" y="4380"/>
                  </a:lnTo>
                  <a:lnTo>
                    <a:pt x="1205" y="4369"/>
                  </a:lnTo>
                  <a:lnTo>
                    <a:pt x="1222" y="4356"/>
                  </a:lnTo>
                  <a:lnTo>
                    <a:pt x="1237" y="4342"/>
                  </a:lnTo>
                  <a:lnTo>
                    <a:pt x="1250" y="4327"/>
                  </a:lnTo>
                  <a:lnTo>
                    <a:pt x="1264" y="4311"/>
                  </a:lnTo>
                  <a:lnTo>
                    <a:pt x="1274" y="4293"/>
                  </a:lnTo>
                  <a:lnTo>
                    <a:pt x="1283" y="4273"/>
                  </a:lnTo>
                  <a:lnTo>
                    <a:pt x="1291" y="4253"/>
                  </a:lnTo>
                  <a:lnTo>
                    <a:pt x="1295" y="4232"/>
                  </a:lnTo>
                  <a:lnTo>
                    <a:pt x="1298" y="4211"/>
                  </a:lnTo>
                  <a:lnTo>
                    <a:pt x="1300" y="4189"/>
                  </a:lnTo>
                  <a:lnTo>
                    <a:pt x="1300" y="216"/>
                  </a:lnTo>
                  <a:lnTo>
                    <a:pt x="1298" y="194"/>
                  </a:lnTo>
                  <a:lnTo>
                    <a:pt x="1295" y="173"/>
                  </a:lnTo>
                  <a:lnTo>
                    <a:pt x="1291" y="152"/>
                  </a:lnTo>
                  <a:lnTo>
                    <a:pt x="1283" y="132"/>
                  </a:lnTo>
                  <a:lnTo>
                    <a:pt x="1274" y="112"/>
                  </a:lnTo>
                  <a:lnTo>
                    <a:pt x="1264" y="94"/>
                  </a:lnTo>
                  <a:lnTo>
                    <a:pt x="1250" y="78"/>
                  </a:lnTo>
                  <a:lnTo>
                    <a:pt x="1237" y="63"/>
                  </a:lnTo>
                  <a:lnTo>
                    <a:pt x="1222" y="49"/>
                  </a:lnTo>
                  <a:lnTo>
                    <a:pt x="1205" y="37"/>
                  </a:lnTo>
                  <a:lnTo>
                    <a:pt x="1187" y="25"/>
                  </a:lnTo>
                  <a:lnTo>
                    <a:pt x="1167" y="16"/>
                  </a:lnTo>
                  <a:lnTo>
                    <a:pt x="1148" y="9"/>
                  </a:lnTo>
                  <a:lnTo>
                    <a:pt x="1127" y="4"/>
                  </a:lnTo>
                  <a:lnTo>
                    <a:pt x="1106" y="1"/>
                  </a:lnTo>
                  <a:lnTo>
                    <a:pt x="1083" y="0"/>
                  </a:lnTo>
                  <a:lnTo>
                    <a:pt x="216" y="0"/>
                  </a:lnTo>
                  <a:close/>
                </a:path>
              </a:pathLst>
            </a:custGeom>
            <a:noFill/>
            <a:ln w="762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31838" name="Rectangle 45"/>
            <p:cNvSpPr>
              <a:spLocks noChangeArrowheads="1"/>
            </p:cNvSpPr>
            <p:nvPr/>
          </p:nvSpPr>
          <p:spPr bwMode="auto">
            <a:xfrm>
              <a:off x="3957" y="986"/>
              <a:ext cx="525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just"/>
              <a:r>
                <a:rPr lang="en-US" altLang="ja-JP" sz="900" dirty="0" smtClean="0">
                  <a:solidFill>
                    <a:srgbClr val="000000"/>
                  </a:solidFill>
                  <a:effectLst/>
                  <a:latin typeface="Arial"/>
                  <a:ea typeface="Osaka" charset="-128"/>
                </a:rPr>
                <a:t>Primary rolling</a:t>
              </a:r>
              <a:endParaRPr lang="en-US" altLang="ja-JP" sz="900" dirty="0">
                <a:solidFill>
                  <a:srgbClr val="000000"/>
                </a:solidFill>
                <a:effectLst/>
                <a:latin typeface="Arial"/>
                <a:ea typeface="平成明朝" pitchFamily="17" charset="-128"/>
              </a:endParaRPr>
            </a:p>
          </p:txBody>
        </p:sp>
        <p:sp>
          <p:nvSpPr>
            <p:cNvPr id="31839" name="Rectangle 46"/>
            <p:cNvSpPr>
              <a:spLocks noChangeArrowheads="1"/>
            </p:cNvSpPr>
            <p:nvPr/>
          </p:nvSpPr>
          <p:spPr bwMode="auto">
            <a:xfrm>
              <a:off x="4447" y="1401"/>
              <a:ext cx="80" cy="40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31840" name="Freeform 47"/>
            <p:cNvSpPr>
              <a:spLocks/>
            </p:cNvSpPr>
            <p:nvPr/>
          </p:nvSpPr>
          <p:spPr bwMode="auto">
            <a:xfrm>
              <a:off x="4525" y="1353"/>
              <a:ext cx="166" cy="137"/>
            </a:xfrm>
            <a:custGeom>
              <a:avLst/>
              <a:gdLst>
                <a:gd name="T0" fmla="*/ 0 w 251"/>
                <a:gd name="T1" fmla="*/ 1 h 251"/>
                <a:gd name="T2" fmla="*/ 3 w 251"/>
                <a:gd name="T3" fmla="*/ 1 h 251"/>
                <a:gd name="T4" fmla="*/ 0 w 251"/>
                <a:gd name="T5" fmla="*/ 0 h 251"/>
                <a:gd name="T6" fmla="*/ 0 w 251"/>
                <a:gd name="T7" fmla="*/ 1 h 25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51"/>
                <a:gd name="T13" fmla="*/ 0 h 251"/>
                <a:gd name="T14" fmla="*/ 251 w 251"/>
                <a:gd name="T15" fmla="*/ 251 h 25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51" h="251">
                  <a:moveTo>
                    <a:pt x="0" y="251"/>
                  </a:moveTo>
                  <a:lnTo>
                    <a:pt x="251" y="126"/>
                  </a:lnTo>
                  <a:lnTo>
                    <a:pt x="0" y="0"/>
                  </a:lnTo>
                  <a:lnTo>
                    <a:pt x="0" y="251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31841" name="Rectangle 48"/>
            <p:cNvSpPr>
              <a:spLocks noChangeArrowheads="1"/>
            </p:cNvSpPr>
            <p:nvPr/>
          </p:nvSpPr>
          <p:spPr bwMode="auto">
            <a:xfrm>
              <a:off x="4770" y="618"/>
              <a:ext cx="742" cy="107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altLang="ja-JP" sz="1100" dirty="0" smtClean="0">
                  <a:solidFill>
                    <a:srgbClr val="000000"/>
                  </a:solidFill>
                  <a:effectLst/>
                  <a:latin typeface="Arial"/>
                  <a:ea typeface="Osaka" charset="-128"/>
                </a:rPr>
                <a:t>Sintering process</a:t>
              </a:r>
              <a:endParaRPr lang="en-US" altLang="ja-JP" sz="1100" dirty="0">
                <a:solidFill>
                  <a:srgbClr val="000000"/>
                </a:solidFill>
                <a:effectLst/>
                <a:latin typeface="Arial"/>
                <a:ea typeface="Osaka" charset="-128"/>
              </a:endParaRPr>
            </a:p>
          </p:txBody>
        </p:sp>
        <p:pic>
          <p:nvPicPr>
            <p:cNvPr id="31842" name="Picture 49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 flipH="1">
              <a:off x="3874" y="1226"/>
              <a:ext cx="601" cy="3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843" name="Rectangle 50"/>
            <p:cNvSpPr>
              <a:spLocks noChangeArrowheads="1"/>
            </p:cNvSpPr>
            <p:nvPr/>
          </p:nvSpPr>
          <p:spPr bwMode="auto">
            <a:xfrm>
              <a:off x="4868" y="2153"/>
              <a:ext cx="535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algn="just"/>
              <a:r>
                <a:rPr lang="en-US" altLang="ja-JP" sz="1000" dirty="0" smtClean="0">
                  <a:solidFill>
                    <a:srgbClr val="000000"/>
                  </a:solidFill>
                  <a:effectLst/>
                  <a:latin typeface="Arial"/>
                  <a:ea typeface="Osaka" charset="-128"/>
                </a:rPr>
                <a:t>Tape wire rod</a:t>
              </a:r>
              <a:endParaRPr lang="en-US" altLang="ja-JP" sz="1000" dirty="0">
                <a:solidFill>
                  <a:srgbClr val="000000"/>
                </a:solidFill>
                <a:effectLst/>
                <a:latin typeface="Arial"/>
                <a:ea typeface="平成明朝" pitchFamily="17" charset="-128"/>
              </a:endParaRPr>
            </a:p>
          </p:txBody>
        </p:sp>
        <p:sp>
          <p:nvSpPr>
            <p:cNvPr id="31844" name="Rectangle 51"/>
            <p:cNvSpPr>
              <a:spLocks noChangeArrowheads="1"/>
            </p:cNvSpPr>
            <p:nvPr/>
          </p:nvSpPr>
          <p:spPr bwMode="auto">
            <a:xfrm>
              <a:off x="4915" y="1039"/>
              <a:ext cx="562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algn="just"/>
              <a:r>
                <a:rPr lang="en-US" altLang="ja-JP" sz="900" dirty="0" smtClean="0">
                  <a:solidFill>
                    <a:srgbClr val="000000"/>
                  </a:solidFill>
                  <a:effectLst/>
                  <a:latin typeface="Arial"/>
                  <a:ea typeface="Osaka" charset="-128"/>
                </a:rPr>
                <a:t>Primary sintering</a:t>
              </a:r>
              <a:endParaRPr lang="en-US" altLang="ja-JP" sz="900" dirty="0">
                <a:solidFill>
                  <a:srgbClr val="000000"/>
                </a:solidFill>
                <a:effectLst/>
                <a:latin typeface="Arial"/>
                <a:ea typeface="平成明朝" pitchFamily="17" charset="-128"/>
              </a:endParaRPr>
            </a:p>
          </p:txBody>
        </p:sp>
        <p:sp>
          <p:nvSpPr>
            <p:cNvPr id="31845" name="Rectangle 52"/>
            <p:cNvSpPr>
              <a:spLocks noChangeArrowheads="1"/>
            </p:cNvSpPr>
            <p:nvPr/>
          </p:nvSpPr>
          <p:spPr bwMode="auto">
            <a:xfrm>
              <a:off x="627" y="1636"/>
              <a:ext cx="313" cy="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algn="just"/>
              <a:r>
                <a:rPr lang="en-US" altLang="ja-JP" sz="800" dirty="0" smtClean="0">
                  <a:solidFill>
                    <a:srgbClr val="000000"/>
                  </a:solidFill>
                  <a:effectLst/>
                  <a:latin typeface="Arial"/>
                  <a:ea typeface="Osaka" charset="-128"/>
                </a:rPr>
                <a:t>Repetition</a:t>
              </a:r>
              <a:endParaRPr lang="en-US" altLang="ja-JP" sz="800" dirty="0">
                <a:solidFill>
                  <a:srgbClr val="000000"/>
                </a:solidFill>
                <a:effectLst/>
                <a:latin typeface="Arial"/>
                <a:ea typeface="平成明朝" pitchFamily="17" charset="-128"/>
              </a:endParaRPr>
            </a:p>
          </p:txBody>
        </p:sp>
        <p:sp>
          <p:nvSpPr>
            <p:cNvPr id="31846" name="Rectangle 53"/>
            <p:cNvSpPr>
              <a:spLocks noChangeArrowheads="1"/>
            </p:cNvSpPr>
            <p:nvPr/>
          </p:nvSpPr>
          <p:spPr bwMode="auto">
            <a:xfrm>
              <a:off x="1515" y="1065"/>
              <a:ext cx="67" cy="29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31847" name="Freeform 54"/>
            <p:cNvSpPr>
              <a:spLocks/>
            </p:cNvSpPr>
            <p:nvPr/>
          </p:nvSpPr>
          <p:spPr bwMode="auto">
            <a:xfrm>
              <a:off x="1580" y="1045"/>
              <a:ext cx="85" cy="70"/>
            </a:xfrm>
            <a:custGeom>
              <a:avLst/>
              <a:gdLst>
                <a:gd name="T0" fmla="*/ 0 w 128"/>
                <a:gd name="T1" fmla="*/ 1 h 128"/>
                <a:gd name="T2" fmla="*/ 1 w 128"/>
                <a:gd name="T3" fmla="*/ 1 h 128"/>
                <a:gd name="T4" fmla="*/ 0 w 128"/>
                <a:gd name="T5" fmla="*/ 0 h 128"/>
                <a:gd name="T6" fmla="*/ 0 w 128"/>
                <a:gd name="T7" fmla="*/ 1 h 1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28"/>
                <a:gd name="T13" fmla="*/ 0 h 128"/>
                <a:gd name="T14" fmla="*/ 128 w 128"/>
                <a:gd name="T15" fmla="*/ 128 h 1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8" h="128">
                  <a:moveTo>
                    <a:pt x="0" y="128"/>
                  </a:moveTo>
                  <a:lnTo>
                    <a:pt x="128" y="64"/>
                  </a:lnTo>
                  <a:lnTo>
                    <a:pt x="0" y="0"/>
                  </a:lnTo>
                  <a:lnTo>
                    <a:pt x="0" y="128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31848" name="Rectangle 55"/>
            <p:cNvSpPr>
              <a:spLocks noChangeArrowheads="1"/>
            </p:cNvSpPr>
            <p:nvPr/>
          </p:nvSpPr>
          <p:spPr bwMode="auto">
            <a:xfrm>
              <a:off x="2367" y="1065"/>
              <a:ext cx="68" cy="29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31849" name="Freeform 56"/>
            <p:cNvSpPr>
              <a:spLocks/>
            </p:cNvSpPr>
            <p:nvPr/>
          </p:nvSpPr>
          <p:spPr bwMode="auto">
            <a:xfrm>
              <a:off x="2432" y="1045"/>
              <a:ext cx="86" cy="70"/>
            </a:xfrm>
            <a:custGeom>
              <a:avLst/>
              <a:gdLst>
                <a:gd name="T0" fmla="*/ 0 w 128"/>
                <a:gd name="T1" fmla="*/ 1 h 128"/>
                <a:gd name="T2" fmla="*/ 1 w 128"/>
                <a:gd name="T3" fmla="*/ 1 h 128"/>
                <a:gd name="T4" fmla="*/ 0 w 128"/>
                <a:gd name="T5" fmla="*/ 0 h 128"/>
                <a:gd name="T6" fmla="*/ 0 w 128"/>
                <a:gd name="T7" fmla="*/ 1 h 1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28"/>
                <a:gd name="T13" fmla="*/ 0 h 128"/>
                <a:gd name="T14" fmla="*/ 128 w 128"/>
                <a:gd name="T15" fmla="*/ 128 h 1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8" h="128">
                  <a:moveTo>
                    <a:pt x="0" y="128"/>
                  </a:moveTo>
                  <a:lnTo>
                    <a:pt x="128" y="64"/>
                  </a:lnTo>
                  <a:lnTo>
                    <a:pt x="0" y="0"/>
                  </a:lnTo>
                  <a:lnTo>
                    <a:pt x="0" y="128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31850" name="Rectangle 57"/>
            <p:cNvSpPr>
              <a:spLocks noChangeArrowheads="1"/>
            </p:cNvSpPr>
            <p:nvPr/>
          </p:nvSpPr>
          <p:spPr bwMode="auto">
            <a:xfrm>
              <a:off x="3018" y="1065"/>
              <a:ext cx="68" cy="29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31851" name="Freeform 58"/>
            <p:cNvSpPr>
              <a:spLocks/>
            </p:cNvSpPr>
            <p:nvPr/>
          </p:nvSpPr>
          <p:spPr bwMode="auto">
            <a:xfrm>
              <a:off x="3083" y="1045"/>
              <a:ext cx="85" cy="70"/>
            </a:xfrm>
            <a:custGeom>
              <a:avLst/>
              <a:gdLst>
                <a:gd name="T0" fmla="*/ 0 w 128"/>
                <a:gd name="T1" fmla="*/ 1 h 128"/>
                <a:gd name="T2" fmla="*/ 1 w 128"/>
                <a:gd name="T3" fmla="*/ 1 h 128"/>
                <a:gd name="T4" fmla="*/ 0 w 128"/>
                <a:gd name="T5" fmla="*/ 0 h 128"/>
                <a:gd name="T6" fmla="*/ 0 w 128"/>
                <a:gd name="T7" fmla="*/ 1 h 1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28"/>
                <a:gd name="T13" fmla="*/ 0 h 128"/>
                <a:gd name="T14" fmla="*/ 128 w 128"/>
                <a:gd name="T15" fmla="*/ 128 h 1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8" h="128">
                  <a:moveTo>
                    <a:pt x="0" y="128"/>
                  </a:moveTo>
                  <a:lnTo>
                    <a:pt x="128" y="64"/>
                  </a:lnTo>
                  <a:lnTo>
                    <a:pt x="0" y="0"/>
                  </a:lnTo>
                  <a:lnTo>
                    <a:pt x="0" y="128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31852" name="Rectangle 59"/>
            <p:cNvSpPr>
              <a:spLocks noChangeArrowheads="1"/>
            </p:cNvSpPr>
            <p:nvPr/>
          </p:nvSpPr>
          <p:spPr bwMode="auto">
            <a:xfrm>
              <a:off x="3769" y="1065"/>
              <a:ext cx="68" cy="29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31853" name="Freeform 60"/>
            <p:cNvSpPr>
              <a:spLocks/>
            </p:cNvSpPr>
            <p:nvPr/>
          </p:nvSpPr>
          <p:spPr bwMode="auto">
            <a:xfrm>
              <a:off x="3836" y="1045"/>
              <a:ext cx="84" cy="70"/>
            </a:xfrm>
            <a:custGeom>
              <a:avLst/>
              <a:gdLst>
                <a:gd name="T0" fmla="*/ 0 w 128"/>
                <a:gd name="T1" fmla="*/ 1 h 128"/>
                <a:gd name="T2" fmla="*/ 1 w 128"/>
                <a:gd name="T3" fmla="*/ 1 h 128"/>
                <a:gd name="T4" fmla="*/ 0 w 128"/>
                <a:gd name="T5" fmla="*/ 0 h 128"/>
                <a:gd name="T6" fmla="*/ 0 w 128"/>
                <a:gd name="T7" fmla="*/ 1 h 1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28"/>
                <a:gd name="T13" fmla="*/ 0 h 128"/>
                <a:gd name="T14" fmla="*/ 128 w 128"/>
                <a:gd name="T15" fmla="*/ 128 h 1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8" h="128">
                  <a:moveTo>
                    <a:pt x="0" y="128"/>
                  </a:moveTo>
                  <a:lnTo>
                    <a:pt x="128" y="64"/>
                  </a:lnTo>
                  <a:lnTo>
                    <a:pt x="0" y="0"/>
                  </a:lnTo>
                  <a:lnTo>
                    <a:pt x="0" y="128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>
                <a:latin typeface="Calibri" pitchFamily="34" charset="0"/>
              </a:endParaRPr>
            </a:p>
          </p:txBody>
        </p:sp>
        <p:pic>
          <p:nvPicPr>
            <p:cNvPr id="31854" name="Picture 61"/>
            <p:cNvPicPr>
              <a:picLocks noChangeAspect="1" noChangeArrowheads="1"/>
            </p:cNvPicPr>
            <p:nvPr/>
          </p:nvPicPr>
          <p:blipFill>
            <a:blip r:embed="rId9" cstate="print"/>
            <a:srcRect t="9448" b="19489"/>
            <a:stretch>
              <a:fillRect/>
            </a:stretch>
          </p:blipFill>
          <p:spPr bwMode="auto">
            <a:xfrm flipH="1">
              <a:off x="4802" y="2027"/>
              <a:ext cx="766" cy="336"/>
            </a:xfrm>
            <a:prstGeom prst="rect">
              <a:avLst/>
            </a:prstGeom>
            <a:solidFill>
              <a:srgbClr val="FFCC99"/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31855" name="Oval 62"/>
            <p:cNvSpPr>
              <a:spLocks noChangeArrowheads="1"/>
            </p:cNvSpPr>
            <p:nvPr/>
          </p:nvSpPr>
          <p:spPr bwMode="auto">
            <a:xfrm>
              <a:off x="4862" y="2102"/>
              <a:ext cx="18" cy="18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31856" name="Freeform 63"/>
            <p:cNvSpPr>
              <a:spLocks/>
            </p:cNvSpPr>
            <p:nvPr/>
          </p:nvSpPr>
          <p:spPr bwMode="auto">
            <a:xfrm>
              <a:off x="4858" y="2099"/>
              <a:ext cx="18" cy="17"/>
            </a:xfrm>
            <a:custGeom>
              <a:avLst/>
              <a:gdLst>
                <a:gd name="T0" fmla="*/ 1 w 27"/>
                <a:gd name="T1" fmla="*/ 0 h 32"/>
                <a:gd name="T2" fmla="*/ 1 w 27"/>
                <a:gd name="T3" fmla="*/ 0 h 32"/>
                <a:gd name="T4" fmla="*/ 1 w 27"/>
                <a:gd name="T5" fmla="*/ 1 h 32"/>
                <a:gd name="T6" fmla="*/ 1 w 27"/>
                <a:gd name="T7" fmla="*/ 1 h 32"/>
                <a:gd name="T8" fmla="*/ 1 w 27"/>
                <a:gd name="T9" fmla="*/ 1 h 32"/>
                <a:gd name="T10" fmla="*/ 1 w 27"/>
                <a:gd name="T11" fmla="*/ 1 h 32"/>
                <a:gd name="T12" fmla="*/ 1 w 27"/>
                <a:gd name="T13" fmla="*/ 1 h 32"/>
                <a:gd name="T14" fmla="*/ 1 w 27"/>
                <a:gd name="T15" fmla="*/ 1 h 32"/>
                <a:gd name="T16" fmla="*/ 1 w 27"/>
                <a:gd name="T17" fmla="*/ 1 h 32"/>
                <a:gd name="T18" fmla="*/ 1 w 27"/>
                <a:gd name="T19" fmla="*/ 1 h 32"/>
                <a:gd name="T20" fmla="*/ 1 w 27"/>
                <a:gd name="T21" fmla="*/ 1 h 32"/>
                <a:gd name="T22" fmla="*/ 1 w 27"/>
                <a:gd name="T23" fmla="*/ 1 h 32"/>
                <a:gd name="T24" fmla="*/ 1 w 27"/>
                <a:gd name="T25" fmla="*/ 1 h 32"/>
                <a:gd name="T26" fmla="*/ 1 w 27"/>
                <a:gd name="T27" fmla="*/ 1 h 32"/>
                <a:gd name="T28" fmla="*/ 1 w 27"/>
                <a:gd name="T29" fmla="*/ 1 h 32"/>
                <a:gd name="T30" fmla="*/ 1 w 27"/>
                <a:gd name="T31" fmla="*/ 1 h 32"/>
                <a:gd name="T32" fmla="*/ 1 w 27"/>
                <a:gd name="T33" fmla="*/ 1 h 32"/>
                <a:gd name="T34" fmla="*/ 1 w 27"/>
                <a:gd name="T35" fmla="*/ 1 h 32"/>
                <a:gd name="T36" fmla="*/ 1 w 27"/>
                <a:gd name="T37" fmla="*/ 1 h 32"/>
                <a:gd name="T38" fmla="*/ 1 w 27"/>
                <a:gd name="T39" fmla="*/ 1 h 32"/>
                <a:gd name="T40" fmla="*/ 1 w 27"/>
                <a:gd name="T41" fmla="*/ 1 h 32"/>
                <a:gd name="T42" fmla="*/ 1 w 27"/>
                <a:gd name="T43" fmla="*/ 1 h 32"/>
                <a:gd name="T44" fmla="*/ 0 w 27"/>
                <a:gd name="T45" fmla="*/ 1 h 32"/>
                <a:gd name="T46" fmla="*/ 0 w 27"/>
                <a:gd name="T47" fmla="*/ 1 h 32"/>
                <a:gd name="T48" fmla="*/ 0 w 27"/>
                <a:gd name="T49" fmla="*/ 1 h 32"/>
                <a:gd name="T50" fmla="*/ 0 w 27"/>
                <a:gd name="T51" fmla="*/ 1 h 32"/>
                <a:gd name="T52" fmla="*/ 1 w 27"/>
                <a:gd name="T53" fmla="*/ 1 h 32"/>
                <a:gd name="T54" fmla="*/ 1 w 27"/>
                <a:gd name="T55" fmla="*/ 1 h 32"/>
                <a:gd name="T56" fmla="*/ 1 w 27"/>
                <a:gd name="T57" fmla="*/ 1 h 32"/>
                <a:gd name="T58" fmla="*/ 1 w 27"/>
                <a:gd name="T59" fmla="*/ 1 h 32"/>
                <a:gd name="T60" fmla="*/ 1 w 27"/>
                <a:gd name="T61" fmla="*/ 0 h 32"/>
                <a:gd name="T62" fmla="*/ 1 w 27"/>
                <a:gd name="T63" fmla="*/ 0 h 32"/>
                <a:gd name="T64" fmla="*/ 1 w 27"/>
                <a:gd name="T65" fmla="*/ 0 h 3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7"/>
                <a:gd name="T100" fmla="*/ 0 h 32"/>
                <a:gd name="T101" fmla="*/ 27 w 27"/>
                <a:gd name="T102" fmla="*/ 32 h 3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7" h="32">
                  <a:moveTo>
                    <a:pt x="13" y="0"/>
                  </a:moveTo>
                  <a:lnTo>
                    <a:pt x="15" y="0"/>
                  </a:lnTo>
                  <a:lnTo>
                    <a:pt x="16" y="0"/>
                  </a:lnTo>
                  <a:lnTo>
                    <a:pt x="18" y="0"/>
                  </a:lnTo>
                  <a:lnTo>
                    <a:pt x="18" y="2"/>
                  </a:lnTo>
                  <a:lnTo>
                    <a:pt x="19" y="2"/>
                  </a:lnTo>
                  <a:lnTo>
                    <a:pt x="21" y="3"/>
                  </a:lnTo>
                  <a:lnTo>
                    <a:pt x="22" y="3"/>
                  </a:lnTo>
                  <a:lnTo>
                    <a:pt x="22" y="5"/>
                  </a:lnTo>
                  <a:lnTo>
                    <a:pt x="24" y="6"/>
                  </a:lnTo>
                  <a:lnTo>
                    <a:pt x="25" y="8"/>
                  </a:lnTo>
                  <a:lnTo>
                    <a:pt x="25" y="9"/>
                  </a:lnTo>
                  <a:lnTo>
                    <a:pt x="27" y="11"/>
                  </a:lnTo>
                  <a:lnTo>
                    <a:pt x="27" y="12"/>
                  </a:lnTo>
                  <a:lnTo>
                    <a:pt x="27" y="14"/>
                  </a:lnTo>
                  <a:lnTo>
                    <a:pt x="27" y="17"/>
                  </a:lnTo>
                  <a:lnTo>
                    <a:pt x="27" y="18"/>
                  </a:lnTo>
                  <a:lnTo>
                    <a:pt x="27" y="20"/>
                  </a:lnTo>
                  <a:lnTo>
                    <a:pt x="27" y="21"/>
                  </a:lnTo>
                  <a:lnTo>
                    <a:pt x="25" y="23"/>
                  </a:lnTo>
                  <a:lnTo>
                    <a:pt x="25" y="24"/>
                  </a:lnTo>
                  <a:lnTo>
                    <a:pt x="24" y="26"/>
                  </a:lnTo>
                  <a:lnTo>
                    <a:pt x="22" y="27"/>
                  </a:lnTo>
                  <a:lnTo>
                    <a:pt x="22" y="29"/>
                  </a:lnTo>
                  <a:lnTo>
                    <a:pt x="21" y="29"/>
                  </a:lnTo>
                  <a:lnTo>
                    <a:pt x="19" y="30"/>
                  </a:lnTo>
                  <a:lnTo>
                    <a:pt x="18" y="30"/>
                  </a:lnTo>
                  <a:lnTo>
                    <a:pt x="18" y="32"/>
                  </a:lnTo>
                  <a:lnTo>
                    <a:pt x="16" y="32"/>
                  </a:lnTo>
                  <a:lnTo>
                    <a:pt x="15" y="32"/>
                  </a:lnTo>
                  <a:lnTo>
                    <a:pt x="13" y="32"/>
                  </a:lnTo>
                  <a:lnTo>
                    <a:pt x="12" y="32"/>
                  </a:lnTo>
                  <a:lnTo>
                    <a:pt x="10" y="32"/>
                  </a:lnTo>
                  <a:lnTo>
                    <a:pt x="9" y="32"/>
                  </a:lnTo>
                  <a:lnTo>
                    <a:pt x="9" y="30"/>
                  </a:lnTo>
                  <a:lnTo>
                    <a:pt x="7" y="30"/>
                  </a:lnTo>
                  <a:lnTo>
                    <a:pt x="6" y="29"/>
                  </a:lnTo>
                  <a:lnTo>
                    <a:pt x="4" y="29"/>
                  </a:lnTo>
                  <a:lnTo>
                    <a:pt x="4" y="27"/>
                  </a:lnTo>
                  <a:lnTo>
                    <a:pt x="3" y="26"/>
                  </a:lnTo>
                  <a:lnTo>
                    <a:pt x="1" y="24"/>
                  </a:lnTo>
                  <a:lnTo>
                    <a:pt x="1" y="23"/>
                  </a:lnTo>
                  <a:lnTo>
                    <a:pt x="0" y="21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0" y="12"/>
                  </a:lnTo>
                  <a:lnTo>
                    <a:pt x="0" y="11"/>
                  </a:lnTo>
                  <a:lnTo>
                    <a:pt x="1" y="9"/>
                  </a:lnTo>
                  <a:lnTo>
                    <a:pt x="1" y="8"/>
                  </a:lnTo>
                  <a:lnTo>
                    <a:pt x="3" y="6"/>
                  </a:lnTo>
                  <a:lnTo>
                    <a:pt x="4" y="5"/>
                  </a:lnTo>
                  <a:lnTo>
                    <a:pt x="4" y="3"/>
                  </a:lnTo>
                  <a:lnTo>
                    <a:pt x="6" y="3"/>
                  </a:lnTo>
                  <a:lnTo>
                    <a:pt x="7" y="2"/>
                  </a:lnTo>
                  <a:lnTo>
                    <a:pt x="9" y="2"/>
                  </a:lnTo>
                  <a:lnTo>
                    <a:pt x="9" y="0"/>
                  </a:lnTo>
                  <a:lnTo>
                    <a:pt x="10" y="0"/>
                  </a:lnTo>
                  <a:lnTo>
                    <a:pt x="12" y="0"/>
                  </a:lnTo>
                  <a:lnTo>
                    <a:pt x="13" y="0"/>
                  </a:lnTo>
                  <a:close/>
                </a:path>
              </a:pathLst>
            </a:custGeom>
            <a:noFill/>
            <a:ln w="762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31857" name="Oval 64"/>
            <p:cNvSpPr>
              <a:spLocks noChangeArrowheads="1"/>
            </p:cNvSpPr>
            <p:nvPr/>
          </p:nvSpPr>
          <p:spPr bwMode="auto">
            <a:xfrm>
              <a:off x="4862" y="2178"/>
              <a:ext cx="18" cy="19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31858" name="Freeform 65"/>
            <p:cNvSpPr>
              <a:spLocks/>
            </p:cNvSpPr>
            <p:nvPr/>
          </p:nvSpPr>
          <p:spPr bwMode="auto">
            <a:xfrm>
              <a:off x="4858" y="2174"/>
              <a:ext cx="18" cy="19"/>
            </a:xfrm>
            <a:custGeom>
              <a:avLst/>
              <a:gdLst>
                <a:gd name="T0" fmla="*/ 1 w 27"/>
                <a:gd name="T1" fmla="*/ 0 h 34"/>
                <a:gd name="T2" fmla="*/ 1 w 27"/>
                <a:gd name="T3" fmla="*/ 0 h 34"/>
                <a:gd name="T4" fmla="*/ 1 w 27"/>
                <a:gd name="T5" fmla="*/ 1 h 34"/>
                <a:gd name="T6" fmla="*/ 1 w 27"/>
                <a:gd name="T7" fmla="*/ 1 h 34"/>
                <a:gd name="T8" fmla="*/ 1 w 27"/>
                <a:gd name="T9" fmla="*/ 1 h 34"/>
                <a:gd name="T10" fmla="*/ 1 w 27"/>
                <a:gd name="T11" fmla="*/ 1 h 34"/>
                <a:gd name="T12" fmla="*/ 1 w 27"/>
                <a:gd name="T13" fmla="*/ 1 h 34"/>
                <a:gd name="T14" fmla="*/ 1 w 27"/>
                <a:gd name="T15" fmla="*/ 1 h 34"/>
                <a:gd name="T16" fmla="*/ 1 w 27"/>
                <a:gd name="T17" fmla="*/ 1 h 34"/>
                <a:gd name="T18" fmla="*/ 1 w 27"/>
                <a:gd name="T19" fmla="*/ 1 h 34"/>
                <a:gd name="T20" fmla="*/ 1 w 27"/>
                <a:gd name="T21" fmla="*/ 1 h 34"/>
                <a:gd name="T22" fmla="*/ 1 w 27"/>
                <a:gd name="T23" fmla="*/ 1 h 34"/>
                <a:gd name="T24" fmla="*/ 1 w 27"/>
                <a:gd name="T25" fmla="*/ 1 h 34"/>
                <a:gd name="T26" fmla="*/ 1 w 27"/>
                <a:gd name="T27" fmla="*/ 1 h 34"/>
                <a:gd name="T28" fmla="*/ 1 w 27"/>
                <a:gd name="T29" fmla="*/ 1 h 34"/>
                <a:gd name="T30" fmla="*/ 1 w 27"/>
                <a:gd name="T31" fmla="*/ 1 h 34"/>
                <a:gd name="T32" fmla="*/ 1 w 27"/>
                <a:gd name="T33" fmla="*/ 1 h 34"/>
                <a:gd name="T34" fmla="*/ 1 w 27"/>
                <a:gd name="T35" fmla="*/ 1 h 34"/>
                <a:gd name="T36" fmla="*/ 1 w 27"/>
                <a:gd name="T37" fmla="*/ 1 h 34"/>
                <a:gd name="T38" fmla="*/ 1 w 27"/>
                <a:gd name="T39" fmla="*/ 1 h 34"/>
                <a:gd name="T40" fmla="*/ 1 w 27"/>
                <a:gd name="T41" fmla="*/ 1 h 34"/>
                <a:gd name="T42" fmla="*/ 1 w 27"/>
                <a:gd name="T43" fmla="*/ 1 h 34"/>
                <a:gd name="T44" fmla="*/ 0 w 27"/>
                <a:gd name="T45" fmla="*/ 1 h 34"/>
                <a:gd name="T46" fmla="*/ 0 w 27"/>
                <a:gd name="T47" fmla="*/ 1 h 34"/>
                <a:gd name="T48" fmla="*/ 0 w 27"/>
                <a:gd name="T49" fmla="*/ 1 h 34"/>
                <a:gd name="T50" fmla="*/ 0 w 27"/>
                <a:gd name="T51" fmla="*/ 1 h 34"/>
                <a:gd name="T52" fmla="*/ 1 w 27"/>
                <a:gd name="T53" fmla="*/ 1 h 34"/>
                <a:gd name="T54" fmla="*/ 1 w 27"/>
                <a:gd name="T55" fmla="*/ 1 h 34"/>
                <a:gd name="T56" fmla="*/ 1 w 27"/>
                <a:gd name="T57" fmla="*/ 1 h 34"/>
                <a:gd name="T58" fmla="*/ 1 w 27"/>
                <a:gd name="T59" fmla="*/ 1 h 34"/>
                <a:gd name="T60" fmla="*/ 1 w 27"/>
                <a:gd name="T61" fmla="*/ 0 h 34"/>
                <a:gd name="T62" fmla="*/ 1 w 27"/>
                <a:gd name="T63" fmla="*/ 0 h 34"/>
                <a:gd name="T64" fmla="*/ 1 w 27"/>
                <a:gd name="T65" fmla="*/ 0 h 3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7"/>
                <a:gd name="T100" fmla="*/ 0 h 34"/>
                <a:gd name="T101" fmla="*/ 27 w 27"/>
                <a:gd name="T102" fmla="*/ 34 h 3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7" h="34">
                  <a:moveTo>
                    <a:pt x="13" y="0"/>
                  </a:moveTo>
                  <a:lnTo>
                    <a:pt x="15" y="0"/>
                  </a:lnTo>
                  <a:lnTo>
                    <a:pt x="16" y="0"/>
                  </a:lnTo>
                  <a:lnTo>
                    <a:pt x="18" y="0"/>
                  </a:lnTo>
                  <a:lnTo>
                    <a:pt x="18" y="2"/>
                  </a:lnTo>
                  <a:lnTo>
                    <a:pt x="19" y="2"/>
                  </a:lnTo>
                  <a:lnTo>
                    <a:pt x="21" y="3"/>
                  </a:lnTo>
                  <a:lnTo>
                    <a:pt x="22" y="3"/>
                  </a:lnTo>
                  <a:lnTo>
                    <a:pt x="22" y="5"/>
                  </a:lnTo>
                  <a:lnTo>
                    <a:pt x="24" y="6"/>
                  </a:lnTo>
                  <a:lnTo>
                    <a:pt x="25" y="8"/>
                  </a:lnTo>
                  <a:lnTo>
                    <a:pt x="25" y="9"/>
                  </a:lnTo>
                  <a:lnTo>
                    <a:pt x="25" y="11"/>
                  </a:lnTo>
                  <a:lnTo>
                    <a:pt x="27" y="12"/>
                  </a:lnTo>
                  <a:lnTo>
                    <a:pt x="27" y="14"/>
                  </a:lnTo>
                  <a:lnTo>
                    <a:pt x="27" y="15"/>
                  </a:lnTo>
                  <a:lnTo>
                    <a:pt x="27" y="17"/>
                  </a:lnTo>
                  <a:lnTo>
                    <a:pt x="27" y="19"/>
                  </a:lnTo>
                  <a:lnTo>
                    <a:pt x="27" y="20"/>
                  </a:lnTo>
                  <a:lnTo>
                    <a:pt x="27" y="22"/>
                  </a:lnTo>
                  <a:lnTo>
                    <a:pt x="25" y="23"/>
                  </a:lnTo>
                  <a:lnTo>
                    <a:pt x="25" y="25"/>
                  </a:lnTo>
                  <a:lnTo>
                    <a:pt x="25" y="26"/>
                  </a:lnTo>
                  <a:lnTo>
                    <a:pt x="24" y="28"/>
                  </a:lnTo>
                  <a:lnTo>
                    <a:pt x="22" y="29"/>
                  </a:lnTo>
                  <a:lnTo>
                    <a:pt x="22" y="31"/>
                  </a:lnTo>
                  <a:lnTo>
                    <a:pt x="21" y="31"/>
                  </a:lnTo>
                  <a:lnTo>
                    <a:pt x="19" y="32"/>
                  </a:lnTo>
                  <a:lnTo>
                    <a:pt x="18" y="32"/>
                  </a:lnTo>
                  <a:lnTo>
                    <a:pt x="18" y="34"/>
                  </a:lnTo>
                  <a:lnTo>
                    <a:pt x="16" y="34"/>
                  </a:lnTo>
                  <a:lnTo>
                    <a:pt x="15" y="34"/>
                  </a:lnTo>
                  <a:lnTo>
                    <a:pt x="13" y="34"/>
                  </a:lnTo>
                  <a:lnTo>
                    <a:pt x="12" y="34"/>
                  </a:lnTo>
                  <a:lnTo>
                    <a:pt x="10" y="34"/>
                  </a:lnTo>
                  <a:lnTo>
                    <a:pt x="9" y="34"/>
                  </a:lnTo>
                  <a:lnTo>
                    <a:pt x="9" y="32"/>
                  </a:lnTo>
                  <a:lnTo>
                    <a:pt x="7" y="32"/>
                  </a:lnTo>
                  <a:lnTo>
                    <a:pt x="6" y="31"/>
                  </a:lnTo>
                  <a:lnTo>
                    <a:pt x="4" y="31"/>
                  </a:lnTo>
                  <a:lnTo>
                    <a:pt x="4" y="29"/>
                  </a:lnTo>
                  <a:lnTo>
                    <a:pt x="3" y="28"/>
                  </a:lnTo>
                  <a:lnTo>
                    <a:pt x="1" y="26"/>
                  </a:lnTo>
                  <a:lnTo>
                    <a:pt x="1" y="25"/>
                  </a:lnTo>
                  <a:lnTo>
                    <a:pt x="1" y="23"/>
                  </a:lnTo>
                  <a:lnTo>
                    <a:pt x="0" y="22"/>
                  </a:lnTo>
                  <a:lnTo>
                    <a:pt x="0" y="20"/>
                  </a:lnTo>
                  <a:lnTo>
                    <a:pt x="0" y="19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0" y="14"/>
                  </a:lnTo>
                  <a:lnTo>
                    <a:pt x="0" y="12"/>
                  </a:lnTo>
                  <a:lnTo>
                    <a:pt x="1" y="11"/>
                  </a:lnTo>
                  <a:lnTo>
                    <a:pt x="1" y="9"/>
                  </a:lnTo>
                  <a:lnTo>
                    <a:pt x="1" y="8"/>
                  </a:lnTo>
                  <a:lnTo>
                    <a:pt x="3" y="6"/>
                  </a:lnTo>
                  <a:lnTo>
                    <a:pt x="4" y="5"/>
                  </a:lnTo>
                  <a:lnTo>
                    <a:pt x="4" y="3"/>
                  </a:lnTo>
                  <a:lnTo>
                    <a:pt x="6" y="3"/>
                  </a:lnTo>
                  <a:lnTo>
                    <a:pt x="7" y="2"/>
                  </a:lnTo>
                  <a:lnTo>
                    <a:pt x="9" y="2"/>
                  </a:lnTo>
                  <a:lnTo>
                    <a:pt x="9" y="0"/>
                  </a:lnTo>
                  <a:lnTo>
                    <a:pt x="10" y="0"/>
                  </a:lnTo>
                  <a:lnTo>
                    <a:pt x="12" y="0"/>
                  </a:lnTo>
                  <a:lnTo>
                    <a:pt x="13" y="0"/>
                  </a:lnTo>
                  <a:close/>
                </a:path>
              </a:pathLst>
            </a:custGeom>
            <a:noFill/>
            <a:ln w="762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31859" name="Oval 66"/>
            <p:cNvSpPr>
              <a:spLocks noChangeArrowheads="1"/>
            </p:cNvSpPr>
            <p:nvPr/>
          </p:nvSpPr>
          <p:spPr bwMode="auto">
            <a:xfrm>
              <a:off x="4862" y="2244"/>
              <a:ext cx="18" cy="18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31860" name="Freeform 67"/>
            <p:cNvSpPr>
              <a:spLocks/>
            </p:cNvSpPr>
            <p:nvPr/>
          </p:nvSpPr>
          <p:spPr bwMode="auto">
            <a:xfrm>
              <a:off x="4858" y="2242"/>
              <a:ext cx="18" cy="16"/>
            </a:xfrm>
            <a:custGeom>
              <a:avLst/>
              <a:gdLst>
                <a:gd name="T0" fmla="*/ 1 w 27"/>
                <a:gd name="T1" fmla="*/ 0 h 32"/>
                <a:gd name="T2" fmla="*/ 1 w 27"/>
                <a:gd name="T3" fmla="*/ 0 h 32"/>
                <a:gd name="T4" fmla="*/ 1 w 27"/>
                <a:gd name="T5" fmla="*/ 1 h 32"/>
                <a:gd name="T6" fmla="*/ 1 w 27"/>
                <a:gd name="T7" fmla="*/ 1 h 32"/>
                <a:gd name="T8" fmla="*/ 1 w 27"/>
                <a:gd name="T9" fmla="*/ 1 h 32"/>
                <a:gd name="T10" fmla="*/ 1 w 27"/>
                <a:gd name="T11" fmla="*/ 1 h 32"/>
                <a:gd name="T12" fmla="*/ 1 w 27"/>
                <a:gd name="T13" fmla="*/ 1 h 32"/>
                <a:gd name="T14" fmla="*/ 1 w 27"/>
                <a:gd name="T15" fmla="*/ 1 h 32"/>
                <a:gd name="T16" fmla="*/ 1 w 27"/>
                <a:gd name="T17" fmla="*/ 1 h 32"/>
                <a:gd name="T18" fmla="*/ 1 w 27"/>
                <a:gd name="T19" fmla="*/ 1 h 32"/>
                <a:gd name="T20" fmla="*/ 1 w 27"/>
                <a:gd name="T21" fmla="*/ 1 h 32"/>
                <a:gd name="T22" fmla="*/ 1 w 27"/>
                <a:gd name="T23" fmla="*/ 1 h 32"/>
                <a:gd name="T24" fmla="*/ 1 w 27"/>
                <a:gd name="T25" fmla="*/ 1 h 32"/>
                <a:gd name="T26" fmla="*/ 1 w 27"/>
                <a:gd name="T27" fmla="*/ 1 h 32"/>
                <a:gd name="T28" fmla="*/ 1 w 27"/>
                <a:gd name="T29" fmla="*/ 1 h 32"/>
                <a:gd name="T30" fmla="*/ 1 w 27"/>
                <a:gd name="T31" fmla="*/ 1 h 32"/>
                <a:gd name="T32" fmla="*/ 1 w 27"/>
                <a:gd name="T33" fmla="*/ 1 h 32"/>
                <a:gd name="T34" fmla="*/ 1 w 27"/>
                <a:gd name="T35" fmla="*/ 1 h 32"/>
                <a:gd name="T36" fmla="*/ 1 w 27"/>
                <a:gd name="T37" fmla="*/ 1 h 32"/>
                <a:gd name="T38" fmla="*/ 1 w 27"/>
                <a:gd name="T39" fmla="*/ 1 h 32"/>
                <a:gd name="T40" fmla="*/ 1 w 27"/>
                <a:gd name="T41" fmla="*/ 1 h 32"/>
                <a:gd name="T42" fmla="*/ 1 w 27"/>
                <a:gd name="T43" fmla="*/ 1 h 32"/>
                <a:gd name="T44" fmla="*/ 0 w 27"/>
                <a:gd name="T45" fmla="*/ 1 h 32"/>
                <a:gd name="T46" fmla="*/ 0 w 27"/>
                <a:gd name="T47" fmla="*/ 1 h 32"/>
                <a:gd name="T48" fmla="*/ 0 w 27"/>
                <a:gd name="T49" fmla="*/ 1 h 32"/>
                <a:gd name="T50" fmla="*/ 0 w 27"/>
                <a:gd name="T51" fmla="*/ 1 h 32"/>
                <a:gd name="T52" fmla="*/ 1 w 27"/>
                <a:gd name="T53" fmla="*/ 1 h 32"/>
                <a:gd name="T54" fmla="*/ 1 w 27"/>
                <a:gd name="T55" fmla="*/ 1 h 32"/>
                <a:gd name="T56" fmla="*/ 1 w 27"/>
                <a:gd name="T57" fmla="*/ 1 h 32"/>
                <a:gd name="T58" fmla="*/ 1 w 27"/>
                <a:gd name="T59" fmla="*/ 1 h 32"/>
                <a:gd name="T60" fmla="*/ 1 w 27"/>
                <a:gd name="T61" fmla="*/ 0 h 32"/>
                <a:gd name="T62" fmla="*/ 1 w 27"/>
                <a:gd name="T63" fmla="*/ 0 h 32"/>
                <a:gd name="T64" fmla="*/ 1 w 27"/>
                <a:gd name="T65" fmla="*/ 0 h 3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7"/>
                <a:gd name="T100" fmla="*/ 0 h 32"/>
                <a:gd name="T101" fmla="*/ 27 w 27"/>
                <a:gd name="T102" fmla="*/ 32 h 3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7" h="32">
                  <a:moveTo>
                    <a:pt x="13" y="0"/>
                  </a:moveTo>
                  <a:lnTo>
                    <a:pt x="15" y="0"/>
                  </a:lnTo>
                  <a:lnTo>
                    <a:pt x="16" y="0"/>
                  </a:lnTo>
                  <a:lnTo>
                    <a:pt x="18" y="0"/>
                  </a:lnTo>
                  <a:lnTo>
                    <a:pt x="18" y="2"/>
                  </a:lnTo>
                  <a:lnTo>
                    <a:pt x="19" y="2"/>
                  </a:lnTo>
                  <a:lnTo>
                    <a:pt x="21" y="3"/>
                  </a:lnTo>
                  <a:lnTo>
                    <a:pt x="22" y="3"/>
                  </a:lnTo>
                  <a:lnTo>
                    <a:pt x="22" y="5"/>
                  </a:lnTo>
                  <a:lnTo>
                    <a:pt x="24" y="6"/>
                  </a:lnTo>
                  <a:lnTo>
                    <a:pt x="25" y="8"/>
                  </a:lnTo>
                  <a:lnTo>
                    <a:pt x="25" y="9"/>
                  </a:lnTo>
                  <a:lnTo>
                    <a:pt x="27" y="11"/>
                  </a:lnTo>
                  <a:lnTo>
                    <a:pt x="27" y="12"/>
                  </a:lnTo>
                  <a:lnTo>
                    <a:pt x="27" y="14"/>
                  </a:lnTo>
                  <a:lnTo>
                    <a:pt x="27" y="17"/>
                  </a:lnTo>
                  <a:lnTo>
                    <a:pt x="27" y="18"/>
                  </a:lnTo>
                  <a:lnTo>
                    <a:pt x="27" y="20"/>
                  </a:lnTo>
                  <a:lnTo>
                    <a:pt x="27" y="21"/>
                  </a:lnTo>
                  <a:lnTo>
                    <a:pt x="25" y="23"/>
                  </a:lnTo>
                  <a:lnTo>
                    <a:pt x="25" y="24"/>
                  </a:lnTo>
                  <a:lnTo>
                    <a:pt x="24" y="26"/>
                  </a:lnTo>
                  <a:lnTo>
                    <a:pt x="22" y="27"/>
                  </a:lnTo>
                  <a:lnTo>
                    <a:pt x="22" y="29"/>
                  </a:lnTo>
                  <a:lnTo>
                    <a:pt x="21" y="29"/>
                  </a:lnTo>
                  <a:lnTo>
                    <a:pt x="19" y="30"/>
                  </a:lnTo>
                  <a:lnTo>
                    <a:pt x="18" y="30"/>
                  </a:lnTo>
                  <a:lnTo>
                    <a:pt x="18" y="32"/>
                  </a:lnTo>
                  <a:lnTo>
                    <a:pt x="16" y="32"/>
                  </a:lnTo>
                  <a:lnTo>
                    <a:pt x="15" y="32"/>
                  </a:lnTo>
                  <a:lnTo>
                    <a:pt x="13" y="32"/>
                  </a:lnTo>
                  <a:lnTo>
                    <a:pt x="12" y="32"/>
                  </a:lnTo>
                  <a:lnTo>
                    <a:pt x="10" y="32"/>
                  </a:lnTo>
                  <a:lnTo>
                    <a:pt x="9" y="32"/>
                  </a:lnTo>
                  <a:lnTo>
                    <a:pt x="9" y="30"/>
                  </a:lnTo>
                  <a:lnTo>
                    <a:pt x="7" y="30"/>
                  </a:lnTo>
                  <a:lnTo>
                    <a:pt x="6" y="29"/>
                  </a:lnTo>
                  <a:lnTo>
                    <a:pt x="4" y="29"/>
                  </a:lnTo>
                  <a:lnTo>
                    <a:pt x="4" y="27"/>
                  </a:lnTo>
                  <a:lnTo>
                    <a:pt x="3" y="26"/>
                  </a:lnTo>
                  <a:lnTo>
                    <a:pt x="1" y="24"/>
                  </a:lnTo>
                  <a:lnTo>
                    <a:pt x="1" y="23"/>
                  </a:lnTo>
                  <a:lnTo>
                    <a:pt x="0" y="21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0" y="12"/>
                  </a:lnTo>
                  <a:lnTo>
                    <a:pt x="0" y="11"/>
                  </a:lnTo>
                  <a:lnTo>
                    <a:pt x="1" y="9"/>
                  </a:lnTo>
                  <a:lnTo>
                    <a:pt x="1" y="8"/>
                  </a:lnTo>
                  <a:lnTo>
                    <a:pt x="3" y="6"/>
                  </a:lnTo>
                  <a:lnTo>
                    <a:pt x="4" y="5"/>
                  </a:lnTo>
                  <a:lnTo>
                    <a:pt x="4" y="3"/>
                  </a:lnTo>
                  <a:lnTo>
                    <a:pt x="6" y="3"/>
                  </a:lnTo>
                  <a:lnTo>
                    <a:pt x="7" y="2"/>
                  </a:lnTo>
                  <a:lnTo>
                    <a:pt x="9" y="2"/>
                  </a:lnTo>
                  <a:lnTo>
                    <a:pt x="9" y="0"/>
                  </a:lnTo>
                  <a:lnTo>
                    <a:pt x="10" y="0"/>
                  </a:lnTo>
                  <a:lnTo>
                    <a:pt x="12" y="0"/>
                  </a:lnTo>
                  <a:lnTo>
                    <a:pt x="13" y="0"/>
                  </a:lnTo>
                  <a:close/>
                </a:path>
              </a:pathLst>
            </a:custGeom>
            <a:noFill/>
            <a:ln w="762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31861" name="Oval 68"/>
            <p:cNvSpPr>
              <a:spLocks noChangeArrowheads="1"/>
            </p:cNvSpPr>
            <p:nvPr/>
          </p:nvSpPr>
          <p:spPr bwMode="auto">
            <a:xfrm>
              <a:off x="4862" y="2309"/>
              <a:ext cx="18" cy="17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31862" name="Freeform 69"/>
            <p:cNvSpPr>
              <a:spLocks/>
            </p:cNvSpPr>
            <p:nvPr/>
          </p:nvSpPr>
          <p:spPr bwMode="auto">
            <a:xfrm>
              <a:off x="4858" y="2306"/>
              <a:ext cx="18" cy="16"/>
            </a:xfrm>
            <a:custGeom>
              <a:avLst/>
              <a:gdLst>
                <a:gd name="T0" fmla="*/ 1 w 27"/>
                <a:gd name="T1" fmla="*/ 0 h 31"/>
                <a:gd name="T2" fmla="*/ 1 w 27"/>
                <a:gd name="T3" fmla="*/ 0 h 31"/>
                <a:gd name="T4" fmla="*/ 1 w 27"/>
                <a:gd name="T5" fmla="*/ 1 h 31"/>
                <a:gd name="T6" fmla="*/ 1 w 27"/>
                <a:gd name="T7" fmla="*/ 1 h 31"/>
                <a:gd name="T8" fmla="*/ 1 w 27"/>
                <a:gd name="T9" fmla="*/ 1 h 31"/>
                <a:gd name="T10" fmla="*/ 1 w 27"/>
                <a:gd name="T11" fmla="*/ 1 h 31"/>
                <a:gd name="T12" fmla="*/ 1 w 27"/>
                <a:gd name="T13" fmla="*/ 1 h 31"/>
                <a:gd name="T14" fmla="*/ 1 w 27"/>
                <a:gd name="T15" fmla="*/ 1 h 31"/>
                <a:gd name="T16" fmla="*/ 1 w 27"/>
                <a:gd name="T17" fmla="*/ 1 h 31"/>
                <a:gd name="T18" fmla="*/ 1 w 27"/>
                <a:gd name="T19" fmla="*/ 1 h 31"/>
                <a:gd name="T20" fmla="*/ 1 w 27"/>
                <a:gd name="T21" fmla="*/ 1 h 31"/>
                <a:gd name="T22" fmla="*/ 1 w 27"/>
                <a:gd name="T23" fmla="*/ 1 h 31"/>
                <a:gd name="T24" fmla="*/ 1 w 27"/>
                <a:gd name="T25" fmla="*/ 1 h 31"/>
                <a:gd name="T26" fmla="*/ 1 w 27"/>
                <a:gd name="T27" fmla="*/ 1 h 31"/>
                <a:gd name="T28" fmla="*/ 1 w 27"/>
                <a:gd name="T29" fmla="*/ 1 h 31"/>
                <a:gd name="T30" fmla="*/ 1 w 27"/>
                <a:gd name="T31" fmla="*/ 1 h 31"/>
                <a:gd name="T32" fmla="*/ 1 w 27"/>
                <a:gd name="T33" fmla="*/ 1 h 31"/>
                <a:gd name="T34" fmla="*/ 1 w 27"/>
                <a:gd name="T35" fmla="*/ 1 h 31"/>
                <a:gd name="T36" fmla="*/ 1 w 27"/>
                <a:gd name="T37" fmla="*/ 1 h 31"/>
                <a:gd name="T38" fmla="*/ 1 w 27"/>
                <a:gd name="T39" fmla="*/ 1 h 31"/>
                <a:gd name="T40" fmla="*/ 1 w 27"/>
                <a:gd name="T41" fmla="*/ 1 h 31"/>
                <a:gd name="T42" fmla="*/ 1 w 27"/>
                <a:gd name="T43" fmla="*/ 1 h 31"/>
                <a:gd name="T44" fmla="*/ 0 w 27"/>
                <a:gd name="T45" fmla="*/ 1 h 31"/>
                <a:gd name="T46" fmla="*/ 0 w 27"/>
                <a:gd name="T47" fmla="*/ 1 h 31"/>
                <a:gd name="T48" fmla="*/ 0 w 27"/>
                <a:gd name="T49" fmla="*/ 1 h 31"/>
                <a:gd name="T50" fmla="*/ 0 w 27"/>
                <a:gd name="T51" fmla="*/ 1 h 31"/>
                <a:gd name="T52" fmla="*/ 1 w 27"/>
                <a:gd name="T53" fmla="*/ 1 h 31"/>
                <a:gd name="T54" fmla="*/ 1 w 27"/>
                <a:gd name="T55" fmla="*/ 1 h 31"/>
                <a:gd name="T56" fmla="*/ 1 w 27"/>
                <a:gd name="T57" fmla="*/ 1 h 31"/>
                <a:gd name="T58" fmla="*/ 1 w 27"/>
                <a:gd name="T59" fmla="*/ 1 h 31"/>
                <a:gd name="T60" fmla="*/ 1 w 27"/>
                <a:gd name="T61" fmla="*/ 0 h 31"/>
                <a:gd name="T62" fmla="*/ 1 w 27"/>
                <a:gd name="T63" fmla="*/ 0 h 31"/>
                <a:gd name="T64" fmla="*/ 1 w 27"/>
                <a:gd name="T65" fmla="*/ 0 h 3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7"/>
                <a:gd name="T100" fmla="*/ 0 h 31"/>
                <a:gd name="T101" fmla="*/ 27 w 27"/>
                <a:gd name="T102" fmla="*/ 31 h 31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7" h="31">
                  <a:moveTo>
                    <a:pt x="13" y="0"/>
                  </a:moveTo>
                  <a:lnTo>
                    <a:pt x="15" y="0"/>
                  </a:lnTo>
                  <a:lnTo>
                    <a:pt x="16" y="0"/>
                  </a:lnTo>
                  <a:lnTo>
                    <a:pt x="18" y="0"/>
                  </a:lnTo>
                  <a:lnTo>
                    <a:pt x="18" y="1"/>
                  </a:lnTo>
                  <a:lnTo>
                    <a:pt x="19" y="1"/>
                  </a:lnTo>
                  <a:lnTo>
                    <a:pt x="21" y="3"/>
                  </a:lnTo>
                  <a:lnTo>
                    <a:pt x="22" y="3"/>
                  </a:lnTo>
                  <a:lnTo>
                    <a:pt x="22" y="4"/>
                  </a:lnTo>
                  <a:lnTo>
                    <a:pt x="24" y="6"/>
                  </a:lnTo>
                  <a:lnTo>
                    <a:pt x="25" y="7"/>
                  </a:lnTo>
                  <a:lnTo>
                    <a:pt x="25" y="9"/>
                  </a:lnTo>
                  <a:lnTo>
                    <a:pt x="27" y="10"/>
                  </a:lnTo>
                  <a:lnTo>
                    <a:pt x="27" y="12"/>
                  </a:lnTo>
                  <a:lnTo>
                    <a:pt x="27" y="13"/>
                  </a:lnTo>
                  <a:lnTo>
                    <a:pt x="27" y="16"/>
                  </a:lnTo>
                  <a:lnTo>
                    <a:pt x="27" y="18"/>
                  </a:lnTo>
                  <a:lnTo>
                    <a:pt x="27" y="19"/>
                  </a:lnTo>
                  <a:lnTo>
                    <a:pt x="27" y="21"/>
                  </a:lnTo>
                  <a:lnTo>
                    <a:pt x="25" y="22"/>
                  </a:lnTo>
                  <a:lnTo>
                    <a:pt x="25" y="24"/>
                  </a:lnTo>
                  <a:lnTo>
                    <a:pt x="24" y="25"/>
                  </a:lnTo>
                  <a:lnTo>
                    <a:pt x="22" y="27"/>
                  </a:lnTo>
                  <a:lnTo>
                    <a:pt x="22" y="28"/>
                  </a:lnTo>
                  <a:lnTo>
                    <a:pt x="21" y="28"/>
                  </a:lnTo>
                  <a:lnTo>
                    <a:pt x="19" y="30"/>
                  </a:lnTo>
                  <a:lnTo>
                    <a:pt x="18" y="30"/>
                  </a:lnTo>
                  <a:lnTo>
                    <a:pt x="18" y="31"/>
                  </a:lnTo>
                  <a:lnTo>
                    <a:pt x="16" y="31"/>
                  </a:lnTo>
                  <a:lnTo>
                    <a:pt x="15" y="31"/>
                  </a:lnTo>
                  <a:lnTo>
                    <a:pt x="13" y="31"/>
                  </a:lnTo>
                  <a:lnTo>
                    <a:pt x="12" y="31"/>
                  </a:lnTo>
                  <a:lnTo>
                    <a:pt x="10" y="31"/>
                  </a:lnTo>
                  <a:lnTo>
                    <a:pt x="9" y="31"/>
                  </a:lnTo>
                  <a:lnTo>
                    <a:pt x="9" y="30"/>
                  </a:lnTo>
                  <a:lnTo>
                    <a:pt x="7" y="30"/>
                  </a:lnTo>
                  <a:lnTo>
                    <a:pt x="6" y="28"/>
                  </a:lnTo>
                  <a:lnTo>
                    <a:pt x="4" y="28"/>
                  </a:lnTo>
                  <a:lnTo>
                    <a:pt x="4" y="27"/>
                  </a:lnTo>
                  <a:lnTo>
                    <a:pt x="3" y="25"/>
                  </a:lnTo>
                  <a:lnTo>
                    <a:pt x="1" y="24"/>
                  </a:lnTo>
                  <a:lnTo>
                    <a:pt x="1" y="22"/>
                  </a:lnTo>
                  <a:lnTo>
                    <a:pt x="0" y="21"/>
                  </a:lnTo>
                  <a:lnTo>
                    <a:pt x="0" y="19"/>
                  </a:lnTo>
                  <a:lnTo>
                    <a:pt x="0" y="18"/>
                  </a:lnTo>
                  <a:lnTo>
                    <a:pt x="0" y="16"/>
                  </a:lnTo>
                  <a:lnTo>
                    <a:pt x="0" y="13"/>
                  </a:lnTo>
                  <a:lnTo>
                    <a:pt x="0" y="12"/>
                  </a:lnTo>
                  <a:lnTo>
                    <a:pt x="0" y="10"/>
                  </a:lnTo>
                  <a:lnTo>
                    <a:pt x="1" y="9"/>
                  </a:lnTo>
                  <a:lnTo>
                    <a:pt x="1" y="7"/>
                  </a:lnTo>
                  <a:lnTo>
                    <a:pt x="3" y="6"/>
                  </a:lnTo>
                  <a:lnTo>
                    <a:pt x="4" y="4"/>
                  </a:lnTo>
                  <a:lnTo>
                    <a:pt x="4" y="3"/>
                  </a:lnTo>
                  <a:lnTo>
                    <a:pt x="6" y="3"/>
                  </a:lnTo>
                  <a:lnTo>
                    <a:pt x="7" y="1"/>
                  </a:lnTo>
                  <a:lnTo>
                    <a:pt x="9" y="1"/>
                  </a:lnTo>
                  <a:lnTo>
                    <a:pt x="9" y="0"/>
                  </a:lnTo>
                  <a:lnTo>
                    <a:pt x="10" y="0"/>
                  </a:lnTo>
                  <a:lnTo>
                    <a:pt x="12" y="0"/>
                  </a:lnTo>
                  <a:lnTo>
                    <a:pt x="13" y="0"/>
                  </a:lnTo>
                  <a:close/>
                </a:path>
              </a:pathLst>
            </a:custGeom>
            <a:noFill/>
            <a:ln w="762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31863" name="Oval 70"/>
            <p:cNvSpPr>
              <a:spLocks noChangeArrowheads="1"/>
            </p:cNvSpPr>
            <p:nvPr/>
          </p:nvSpPr>
          <p:spPr bwMode="auto">
            <a:xfrm>
              <a:off x="5477" y="2093"/>
              <a:ext cx="21" cy="17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31864" name="Freeform 71"/>
            <p:cNvSpPr>
              <a:spLocks/>
            </p:cNvSpPr>
            <p:nvPr/>
          </p:nvSpPr>
          <p:spPr bwMode="auto">
            <a:xfrm>
              <a:off x="5474" y="2090"/>
              <a:ext cx="19" cy="18"/>
            </a:xfrm>
            <a:custGeom>
              <a:avLst/>
              <a:gdLst>
                <a:gd name="T0" fmla="*/ 1 w 29"/>
                <a:gd name="T1" fmla="*/ 0 h 32"/>
                <a:gd name="T2" fmla="*/ 1 w 29"/>
                <a:gd name="T3" fmla="*/ 0 h 32"/>
                <a:gd name="T4" fmla="*/ 1 w 29"/>
                <a:gd name="T5" fmla="*/ 1 h 32"/>
                <a:gd name="T6" fmla="*/ 1 w 29"/>
                <a:gd name="T7" fmla="*/ 1 h 32"/>
                <a:gd name="T8" fmla="*/ 1 w 29"/>
                <a:gd name="T9" fmla="*/ 1 h 32"/>
                <a:gd name="T10" fmla="*/ 1 w 29"/>
                <a:gd name="T11" fmla="*/ 1 h 32"/>
                <a:gd name="T12" fmla="*/ 1 w 29"/>
                <a:gd name="T13" fmla="*/ 1 h 32"/>
                <a:gd name="T14" fmla="*/ 1 w 29"/>
                <a:gd name="T15" fmla="*/ 1 h 32"/>
                <a:gd name="T16" fmla="*/ 1 w 29"/>
                <a:gd name="T17" fmla="*/ 1 h 32"/>
                <a:gd name="T18" fmla="*/ 1 w 29"/>
                <a:gd name="T19" fmla="*/ 1 h 32"/>
                <a:gd name="T20" fmla="*/ 1 w 29"/>
                <a:gd name="T21" fmla="*/ 1 h 32"/>
                <a:gd name="T22" fmla="*/ 1 w 29"/>
                <a:gd name="T23" fmla="*/ 1 h 32"/>
                <a:gd name="T24" fmla="*/ 1 w 29"/>
                <a:gd name="T25" fmla="*/ 1 h 32"/>
                <a:gd name="T26" fmla="*/ 1 w 29"/>
                <a:gd name="T27" fmla="*/ 1 h 32"/>
                <a:gd name="T28" fmla="*/ 1 w 29"/>
                <a:gd name="T29" fmla="*/ 1 h 32"/>
                <a:gd name="T30" fmla="*/ 1 w 29"/>
                <a:gd name="T31" fmla="*/ 1 h 32"/>
                <a:gd name="T32" fmla="*/ 1 w 29"/>
                <a:gd name="T33" fmla="*/ 1 h 32"/>
                <a:gd name="T34" fmla="*/ 1 w 29"/>
                <a:gd name="T35" fmla="*/ 1 h 32"/>
                <a:gd name="T36" fmla="*/ 1 w 29"/>
                <a:gd name="T37" fmla="*/ 1 h 32"/>
                <a:gd name="T38" fmla="*/ 1 w 29"/>
                <a:gd name="T39" fmla="*/ 1 h 32"/>
                <a:gd name="T40" fmla="*/ 1 w 29"/>
                <a:gd name="T41" fmla="*/ 1 h 32"/>
                <a:gd name="T42" fmla="*/ 1 w 29"/>
                <a:gd name="T43" fmla="*/ 1 h 32"/>
                <a:gd name="T44" fmla="*/ 0 w 29"/>
                <a:gd name="T45" fmla="*/ 1 h 32"/>
                <a:gd name="T46" fmla="*/ 0 w 29"/>
                <a:gd name="T47" fmla="*/ 1 h 32"/>
                <a:gd name="T48" fmla="*/ 0 w 29"/>
                <a:gd name="T49" fmla="*/ 1 h 32"/>
                <a:gd name="T50" fmla="*/ 0 w 29"/>
                <a:gd name="T51" fmla="*/ 1 h 32"/>
                <a:gd name="T52" fmla="*/ 1 w 29"/>
                <a:gd name="T53" fmla="*/ 1 h 32"/>
                <a:gd name="T54" fmla="*/ 1 w 29"/>
                <a:gd name="T55" fmla="*/ 1 h 32"/>
                <a:gd name="T56" fmla="*/ 1 w 29"/>
                <a:gd name="T57" fmla="*/ 1 h 32"/>
                <a:gd name="T58" fmla="*/ 1 w 29"/>
                <a:gd name="T59" fmla="*/ 1 h 32"/>
                <a:gd name="T60" fmla="*/ 1 w 29"/>
                <a:gd name="T61" fmla="*/ 0 h 32"/>
                <a:gd name="T62" fmla="*/ 1 w 29"/>
                <a:gd name="T63" fmla="*/ 0 h 32"/>
                <a:gd name="T64" fmla="*/ 1 w 29"/>
                <a:gd name="T65" fmla="*/ 0 h 3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9"/>
                <a:gd name="T100" fmla="*/ 0 h 32"/>
                <a:gd name="T101" fmla="*/ 29 w 29"/>
                <a:gd name="T102" fmla="*/ 32 h 3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9" h="32">
                  <a:moveTo>
                    <a:pt x="15" y="0"/>
                  </a:moveTo>
                  <a:lnTo>
                    <a:pt x="15" y="0"/>
                  </a:lnTo>
                  <a:lnTo>
                    <a:pt x="17" y="0"/>
                  </a:lnTo>
                  <a:lnTo>
                    <a:pt x="18" y="0"/>
                  </a:lnTo>
                  <a:lnTo>
                    <a:pt x="20" y="2"/>
                  </a:lnTo>
                  <a:lnTo>
                    <a:pt x="21" y="2"/>
                  </a:lnTo>
                  <a:lnTo>
                    <a:pt x="23" y="3"/>
                  </a:lnTo>
                  <a:lnTo>
                    <a:pt x="24" y="3"/>
                  </a:lnTo>
                  <a:lnTo>
                    <a:pt x="24" y="5"/>
                  </a:lnTo>
                  <a:lnTo>
                    <a:pt x="26" y="6"/>
                  </a:lnTo>
                  <a:lnTo>
                    <a:pt x="26" y="8"/>
                  </a:lnTo>
                  <a:lnTo>
                    <a:pt x="27" y="9"/>
                  </a:lnTo>
                  <a:lnTo>
                    <a:pt x="29" y="11"/>
                  </a:lnTo>
                  <a:lnTo>
                    <a:pt x="29" y="12"/>
                  </a:lnTo>
                  <a:lnTo>
                    <a:pt x="29" y="14"/>
                  </a:lnTo>
                  <a:lnTo>
                    <a:pt x="29" y="17"/>
                  </a:lnTo>
                  <a:lnTo>
                    <a:pt x="29" y="19"/>
                  </a:lnTo>
                  <a:lnTo>
                    <a:pt x="29" y="20"/>
                  </a:lnTo>
                  <a:lnTo>
                    <a:pt x="29" y="22"/>
                  </a:lnTo>
                  <a:lnTo>
                    <a:pt x="27" y="23"/>
                  </a:lnTo>
                  <a:lnTo>
                    <a:pt x="26" y="25"/>
                  </a:lnTo>
                  <a:lnTo>
                    <a:pt x="26" y="26"/>
                  </a:lnTo>
                  <a:lnTo>
                    <a:pt x="24" y="28"/>
                  </a:lnTo>
                  <a:lnTo>
                    <a:pt x="24" y="29"/>
                  </a:lnTo>
                  <a:lnTo>
                    <a:pt x="23" y="29"/>
                  </a:lnTo>
                  <a:lnTo>
                    <a:pt x="21" y="31"/>
                  </a:lnTo>
                  <a:lnTo>
                    <a:pt x="20" y="31"/>
                  </a:lnTo>
                  <a:lnTo>
                    <a:pt x="18" y="32"/>
                  </a:lnTo>
                  <a:lnTo>
                    <a:pt x="17" y="32"/>
                  </a:lnTo>
                  <a:lnTo>
                    <a:pt x="15" y="32"/>
                  </a:lnTo>
                  <a:lnTo>
                    <a:pt x="14" y="32"/>
                  </a:lnTo>
                  <a:lnTo>
                    <a:pt x="12" y="32"/>
                  </a:lnTo>
                  <a:lnTo>
                    <a:pt x="11" y="32"/>
                  </a:lnTo>
                  <a:lnTo>
                    <a:pt x="9" y="31"/>
                  </a:lnTo>
                  <a:lnTo>
                    <a:pt x="8" y="31"/>
                  </a:lnTo>
                  <a:lnTo>
                    <a:pt x="6" y="29"/>
                  </a:lnTo>
                  <a:lnTo>
                    <a:pt x="5" y="29"/>
                  </a:lnTo>
                  <a:lnTo>
                    <a:pt x="5" y="28"/>
                  </a:lnTo>
                  <a:lnTo>
                    <a:pt x="3" y="26"/>
                  </a:lnTo>
                  <a:lnTo>
                    <a:pt x="3" y="25"/>
                  </a:lnTo>
                  <a:lnTo>
                    <a:pt x="2" y="23"/>
                  </a:lnTo>
                  <a:lnTo>
                    <a:pt x="0" y="22"/>
                  </a:lnTo>
                  <a:lnTo>
                    <a:pt x="0" y="20"/>
                  </a:lnTo>
                  <a:lnTo>
                    <a:pt x="0" y="19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0" y="12"/>
                  </a:lnTo>
                  <a:lnTo>
                    <a:pt x="0" y="11"/>
                  </a:lnTo>
                  <a:lnTo>
                    <a:pt x="2" y="9"/>
                  </a:lnTo>
                  <a:lnTo>
                    <a:pt x="3" y="8"/>
                  </a:lnTo>
                  <a:lnTo>
                    <a:pt x="3" y="6"/>
                  </a:lnTo>
                  <a:lnTo>
                    <a:pt x="5" y="5"/>
                  </a:lnTo>
                  <a:lnTo>
                    <a:pt x="5" y="3"/>
                  </a:lnTo>
                  <a:lnTo>
                    <a:pt x="6" y="3"/>
                  </a:lnTo>
                  <a:lnTo>
                    <a:pt x="8" y="2"/>
                  </a:lnTo>
                  <a:lnTo>
                    <a:pt x="9" y="2"/>
                  </a:lnTo>
                  <a:lnTo>
                    <a:pt x="11" y="0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5" y="0"/>
                  </a:lnTo>
                  <a:close/>
                </a:path>
              </a:pathLst>
            </a:custGeom>
            <a:noFill/>
            <a:ln w="762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31865" name="Oval 72"/>
            <p:cNvSpPr>
              <a:spLocks noChangeArrowheads="1"/>
            </p:cNvSpPr>
            <p:nvPr/>
          </p:nvSpPr>
          <p:spPr bwMode="auto">
            <a:xfrm>
              <a:off x="5477" y="2169"/>
              <a:ext cx="21" cy="17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31866" name="Freeform 73"/>
            <p:cNvSpPr>
              <a:spLocks/>
            </p:cNvSpPr>
            <p:nvPr/>
          </p:nvSpPr>
          <p:spPr bwMode="auto">
            <a:xfrm>
              <a:off x="5474" y="2166"/>
              <a:ext cx="19" cy="16"/>
            </a:xfrm>
            <a:custGeom>
              <a:avLst/>
              <a:gdLst>
                <a:gd name="T0" fmla="*/ 1 w 29"/>
                <a:gd name="T1" fmla="*/ 0 h 30"/>
                <a:gd name="T2" fmla="*/ 1 w 29"/>
                <a:gd name="T3" fmla="*/ 0 h 30"/>
                <a:gd name="T4" fmla="*/ 1 w 29"/>
                <a:gd name="T5" fmla="*/ 1 h 30"/>
                <a:gd name="T6" fmla="*/ 1 w 29"/>
                <a:gd name="T7" fmla="*/ 1 h 30"/>
                <a:gd name="T8" fmla="*/ 1 w 29"/>
                <a:gd name="T9" fmla="*/ 1 h 30"/>
                <a:gd name="T10" fmla="*/ 1 w 29"/>
                <a:gd name="T11" fmla="*/ 1 h 30"/>
                <a:gd name="T12" fmla="*/ 1 w 29"/>
                <a:gd name="T13" fmla="*/ 1 h 30"/>
                <a:gd name="T14" fmla="*/ 1 w 29"/>
                <a:gd name="T15" fmla="*/ 1 h 30"/>
                <a:gd name="T16" fmla="*/ 1 w 29"/>
                <a:gd name="T17" fmla="*/ 1 h 30"/>
                <a:gd name="T18" fmla="*/ 1 w 29"/>
                <a:gd name="T19" fmla="*/ 1 h 30"/>
                <a:gd name="T20" fmla="*/ 1 w 29"/>
                <a:gd name="T21" fmla="*/ 1 h 30"/>
                <a:gd name="T22" fmla="*/ 1 w 29"/>
                <a:gd name="T23" fmla="*/ 1 h 30"/>
                <a:gd name="T24" fmla="*/ 1 w 29"/>
                <a:gd name="T25" fmla="*/ 1 h 30"/>
                <a:gd name="T26" fmla="*/ 1 w 29"/>
                <a:gd name="T27" fmla="*/ 1 h 30"/>
                <a:gd name="T28" fmla="*/ 1 w 29"/>
                <a:gd name="T29" fmla="*/ 1 h 30"/>
                <a:gd name="T30" fmla="*/ 1 w 29"/>
                <a:gd name="T31" fmla="*/ 1 h 30"/>
                <a:gd name="T32" fmla="*/ 1 w 29"/>
                <a:gd name="T33" fmla="*/ 1 h 30"/>
                <a:gd name="T34" fmla="*/ 1 w 29"/>
                <a:gd name="T35" fmla="*/ 1 h 30"/>
                <a:gd name="T36" fmla="*/ 1 w 29"/>
                <a:gd name="T37" fmla="*/ 1 h 30"/>
                <a:gd name="T38" fmla="*/ 1 w 29"/>
                <a:gd name="T39" fmla="*/ 1 h 30"/>
                <a:gd name="T40" fmla="*/ 1 w 29"/>
                <a:gd name="T41" fmla="*/ 1 h 30"/>
                <a:gd name="T42" fmla="*/ 1 w 29"/>
                <a:gd name="T43" fmla="*/ 1 h 30"/>
                <a:gd name="T44" fmla="*/ 0 w 29"/>
                <a:gd name="T45" fmla="*/ 1 h 30"/>
                <a:gd name="T46" fmla="*/ 0 w 29"/>
                <a:gd name="T47" fmla="*/ 1 h 30"/>
                <a:gd name="T48" fmla="*/ 0 w 29"/>
                <a:gd name="T49" fmla="*/ 1 h 30"/>
                <a:gd name="T50" fmla="*/ 0 w 29"/>
                <a:gd name="T51" fmla="*/ 1 h 30"/>
                <a:gd name="T52" fmla="*/ 1 w 29"/>
                <a:gd name="T53" fmla="*/ 1 h 30"/>
                <a:gd name="T54" fmla="*/ 1 w 29"/>
                <a:gd name="T55" fmla="*/ 1 h 30"/>
                <a:gd name="T56" fmla="*/ 1 w 29"/>
                <a:gd name="T57" fmla="*/ 1 h 30"/>
                <a:gd name="T58" fmla="*/ 1 w 29"/>
                <a:gd name="T59" fmla="*/ 1 h 30"/>
                <a:gd name="T60" fmla="*/ 1 w 29"/>
                <a:gd name="T61" fmla="*/ 0 h 30"/>
                <a:gd name="T62" fmla="*/ 1 w 29"/>
                <a:gd name="T63" fmla="*/ 0 h 30"/>
                <a:gd name="T64" fmla="*/ 1 w 29"/>
                <a:gd name="T65" fmla="*/ 0 h 3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9"/>
                <a:gd name="T100" fmla="*/ 0 h 30"/>
                <a:gd name="T101" fmla="*/ 29 w 29"/>
                <a:gd name="T102" fmla="*/ 30 h 3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9" h="30">
                  <a:moveTo>
                    <a:pt x="15" y="0"/>
                  </a:moveTo>
                  <a:lnTo>
                    <a:pt x="15" y="0"/>
                  </a:lnTo>
                  <a:lnTo>
                    <a:pt x="17" y="0"/>
                  </a:lnTo>
                  <a:lnTo>
                    <a:pt x="18" y="0"/>
                  </a:lnTo>
                  <a:lnTo>
                    <a:pt x="20" y="2"/>
                  </a:lnTo>
                  <a:lnTo>
                    <a:pt x="21" y="2"/>
                  </a:lnTo>
                  <a:lnTo>
                    <a:pt x="23" y="3"/>
                  </a:lnTo>
                  <a:lnTo>
                    <a:pt x="24" y="3"/>
                  </a:lnTo>
                  <a:lnTo>
                    <a:pt x="24" y="5"/>
                  </a:lnTo>
                  <a:lnTo>
                    <a:pt x="26" y="6"/>
                  </a:lnTo>
                  <a:lnTo>
                    <a:pt x="27" y="8"/>
                  </a:lnTo>
                  <a:lnTo>
                    <a:pt x="27" y="9"/>
                  </a:lnTo>
                  <a:lnTo>
                    <a:pt x="29" y="11"/>
                  </a:lnTo>
                  <a:lnTo>
                    <a:pt x="29" y="12"/>
                  </a:lnTo>
                  <a:lnTo>
                    <a:pt x="29" y="14"/>
                  </a:lnTo>
                  <a:lnTo>
                    <a:pt x="29" y="15"/>
                  </a:lnTo>
                  <a:lnTo>
                    <a:pt x="29" y="17"/>
                  </a:lnTo>
                  <a:lnTo>
                    <a:pt x="29" y="18"/>
                  </a:lnTo>
                  <a:lnTo>
                    <a:pt x="29" y="20"/>
                  </a:lnTo>
                  <a:lnTo>
                    <a:pt x="27" y="21"/>
                  </a:lnTo>
                  <a:lnTo>
                    <a:pt x="27" y="23"/>
                  </a:lnTo>
                  <a:lnTo>
                    <a:pt x="26" y="24"/>
                  </a:lnTo>
                  <a:lnTo>
                    <a:pt x="24" y="26"/>
                  </a:lnTo>
                  <a:lnTo>
                    <a:pt x="24" y="27"/>
                  </a:lnTo>
                  <a:lnTo>
                    <a:pt x="23" y="27"/>
                  </a:lnTo>
                  <a:lnTo>
                    <a:pt x="21" y="29"/>
                  </a:lnTo>
                  <a:lnTo>
                    <a:pt x="20" y="29"/>
                  </a:lnTo>
                  <a:lnTo>
                    <a:pt x="18" y="30"/>
                  </a:lnTo>
                  <a:lnTo>
                    <a:pt x="17" y="30"/>
                  </a:lnTo>
                  <a:lnTo>
                    <a:pt x="15" y="30"/>
                  </a:lnTo>
                  <a:lnTo>
                    <a:pt x="14" y="30"/>
                  </a:lnTo>
                  <a:lnTo>
                    <a:pt x="12" y="30"/>
                  </a:lnTo>
                  <a:lnTo>
                    <a:pt x="11" y="30"/>
                  </a:lnTo>
                  <a:lnTo>
                    <a:pt x="9" y="29"/>
                  </a:lnTo>
                  <a:lnTo>
                    <a:pt x="8" y="29"/>
                  </a:lnTo>
                  <a:lnTo>
                    <a:pt x="6" y="27"/>
                  </a:lnTo>
                  <a:lnTo>
                    <a:pt x="5" y="27"/>
                  </a:lnTo>
                  <a:lnTo>
                    <a:pt x="5" y="26"/>
                  </a:lnTo>
                  <a:lnTo>
                    <a:pt x="3" y="24"/>
                  </a:lnTo>
                  <a:lnTo>
                    <a:pt x="2" y="23"/>
                  </a:lnTo>
                  <a:lnTo>
                    <a:pt x="2" y="21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0" y="14"/>
                  </a:lnTo>
                  <a:lnTo>
                    <a:pt x="0" y="12"/>
                  </a:lnTo>
                  <a:lnTo>
                    <a:pt x="0" y="11"/>
                  </a:lnTo>
                  <a:lnTo>
                    <a:pt x="2" y="9"/>
                  </a:lnTo>
                  <a:lnTo>
                    <a:pt x="2" y="8"/>
                  </a:lnTo>
                  <a:lnTo>
                    <a:pt x="3" y="6"/>
                  </a:lnTo>
                  <a:lnTo>
                    <a:pt x="5" y="5"/>
                  </a:lnTo>
                  <a:lnTo>
                    <a:pt x="5" y="3"/>
                  </a:lnTo>
                  <a:lnTo>
                    <a:pt x="6" y="3"/>
                  </a:lnTo>
                  <a:lnTo>
                    <a:pt x="8" y="2"/>
                  </a:lnTo>
                  <a:lnTo>
                    <a:pt x="9" y="2"/>
                  </a:lnTo>
                  <a:lnTo>
                    <a:pt x="11" y="0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5" y="0"/>
                  </a:lnTo>
                  <a:close/>
                </a:path>
              </a:pathLst>
            </a:custGeom>
            <a:noFill/>
            <a:ln w="762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31867" name="Oval 74"/>
            <p:cNvSpPr>
              <a:spLocks noChangeArrowheads="1"/>
            </p:cNvSpPr>
            <p:nvPr/>
          </p:nvSpPr>
          <p:spPr bwMode="auto">
            <a:xfrm>
              <a:off x="5477" y="2236"/>
              <a:ext cx="21" cy="19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31868" name="Freeform 75"/>
            <p:cNvSpPr>
              <a:spLocks/>
            </p:cNvSpPr>
            <p:nvPr/>
          </p:nvSpPr>
          <p:spPr bwMode="auto">
            <a:xfrm>
              <a:off x="5474" y="2232"/>
              <a:ext cx="19" cy="19"/>
            </a:xfrm>
            <a:custGeom>
              <a:avLst/>
              <a:gdLst>
                <a:gd name="T0" fmla="*/ 1 w 29"/>
                <a:gd name="T1" fmla="*/ 0 h 34"/>
                <a:gd name="T2" fmla="*/ 1 w 29"/>
                <a:gd name="T3" fmla="*/ 0 h 34"/>
                <a:gd name="T4" fmla="*/ 1 w 29"/>
                <a:gd name="T5" fmla="*/ 1 h 34"/>
                <a:gd name="T6" fmla="*/ 1 w 29"/>
                <a:gd name="T7" fmla="*/ 1 h 34"/>
                <a:gd name="T8" fmla="*/ 1 w 29"/>
                <a:gd name="T9" fmla="*/ 1 h 34"/>
                <a:gd name="T10" fmla="*/ 1 w 29"/>
                <a:gd name="T11" fmla="*/ 1 h 34"/>
                <a:gd name="T12" fmla="*/ 1 w 29"/>
                <a:gd name="T13" fmla="*/ 1 h 34"/>
                <a:gd name="T14" fmla="*/ 1 w 29"/>
                <a:gd name="T15" fmla="*/ 1 h 34"/>
                <a:gd name="T16" fmla="*/ 1 w 29"/>
                <a:gd name="T17" fmla="*/ 1 h 34"/>
                <a:gd name="T18" fmla="*/ 1 w 29"/>
                <a:gd name="T19" fmla="*/ 1 h 34"/>
                <a:gd name="T20" fmla="*/ 1 w 29"/>
                <a:gd name="T21" fmla="*/ 1 h 34"/>
                <a:gd name="T22" fmla="*/ 1 w 29"/>
                <a:gd name="T23" fmla="*/ 1 h 34"/>
                <a:gd name="T24" fmla="*/ 1 w 29"/>
                <a:gd name="T25" fmla="*/ 1 h 34"/>
                <a:gd name="T26" fmla="*/ 1 w 29"/>
                <a:gd name="T27" fmla="*/ 1 h 34"/>
                <a:gd name="T28" fmla="*/ 1 w 29"/>
                <a:gd name="T29" fmla="*/ 1 h 34"/>
                <a:gd name="T30" fmla="*/ 1 w 29"/>
                <a:gd name="T31" fmla="*/ 1 h 34"/>
                <a:gd name="T32" fmla="*/ 1 w 29"/>
                <a:gd name="T33" fmla="*/ 1 h 34"/>
                <a:gd name="T34" fmla="*/ 1 w 29"/>
                <a:gd name="T35" fmla="*/ 1 h 34"/>
                <a:gd name="T36" fmla="*/ 1 w 29"/>
                <a:gd name="T37" fmla="*/ 1 h 34"/>
                <a:gd name="T38" fmla="*/ 1 w 29"/>
                <a:gd name="T39" fmla="*/ 1 h 34"/>
                <a:gd name="T40" fmla="*/ 1 w 29"/>
                <a:gd name="T41" fmla="*/ 1 h 34"/>
                <a:gd name="T42" fmla="*/ 1 w 29"/>
                <a:gd name="T43" fmla="*/ 1 h 34"/>
                <a:gd name="T44" fmla="*/ 0 w 29"/>
                <a:gd name="T45" fmla="*/ 1 h 34"/>
                <a:gd name="T46" fmla="*/ 0 w 29"/>
                <a:gd name="T47" fmla="*/ 1 h 34"/>
                <a:gd name="T48" fmla="*/ 0 w 29"/>
                <a:gd name="T49" fmla="*/ 1 h 34"/>
                <a:gd name="T50" fmla="*/ 0 w 29"/>
                <a:gd name="T51" fmla="*/ 1 h 34"/>
                <a:gd name="T52" fmla="*/ 1 w 29"/>
                <a:gd name="T53" fmla="*/ 1 h 34"/>
                <a:gd name="T54" fmla="*/ 1 w 29"/>
                <a:gd name="T55" fmla="*/ 1 h 34"/>
                <a:gd name="T56" fmla="*/ 1 w 29"/>
                <a:gd name="T57" fmla="*/ 1 h 34"/>
                <a:gd name="T58" fmla="*/ 1 w 29"/>
                <a:gd name="T59" fmla="*/ 1 h 34"/>
                <a:gd name="T60" fmla="*/ 1 w 29"/>
                <a:gd name="T61" fmla="*/ 0 h 34"/>
                <a:gd name="T62" fmla="*/ 1 w 29"/>
                <a:gd name="T63" fmla="*/ 0 h 34"/>
                <a:gd name="T64" fmla="*/ 1 w 29"/>
                <a:gd name="T65" fmla="*/ 0 h 3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9"/>
                <a:gd name="T100" fmla="*/ 0 h 34"/>
                <a:gd name="T101" fmla="*/ 29 w 29"/>
                <a:gd name="T102" fmla="*/ 34 h 3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9" h="34">
                  <a:moveTo>
                    <a:pt x="15" y="0"/>
                  </a:moveTo>
                  <a:lnTo>
                    <a:pt x="15" y="0"/>
                  </a:lnTo>
                  <a:lnTo>
                    <a:pt x="17" y="0"/>
                  </a:lnTo>
                  <a:lnTo>
                    <a:pt x="18" y="0"/>
                  </a:lnTo>
                  <a:lnTo>
                    <a:pt x="20" y="1"/>
                  </a:lnTo>
                  <a:lnTo>
                    <a:pt x="21" y="1"/>
                  </a:lnTo>
                  <a:lnTo>
                    <a:pt x="23" y="3"/>
                  </a:lnTo>
                  <a:lnTo>
                    <a:pt x="24" y="4"/>
                  </a:lnTo>
                  <a:lnTo>
                    <a:pt x="26" y="6"/>
                  </a:lnTo>
                  <a:lnTo>
                    <a:pt x="26" y="7"/>
                  </a:lnTo>
                  <a:lnTo>
                    <a:pt x="27" y="9"/>
                  </a:lnTo>
                  <a:lnTo>
                    <a:pt x="27" y="10"/>
                  </a:lnTo>
                  <a:lnTo>
                    <a:pt x="29" y="12"/>
                  </a:lnTo>
                  <a:lnTo>
                    <a:pt x="29" y="13"/>
                  </a:lnTo>
                  <a:lnTo>
                    <a:pt x="29" y="15"/>
                  </a:lnTo>
                  <a:lnTo>
                    <a:pt x="29" y="18"/>
                  </a:lnTo>
                  <a:lnTo>
                    <a:pt x="29" y="19"/>
                  </a:lnTo>
                  <a:lnTo>
                    <a:pt x="29" y="21"/>
                  </a:lnTo>
                  <a:lnTo>
                    <a:pt x="29" y="22"/>
                  </a:lnTo>
                  <a:lnTo>
                    <a:pt x="27" y="24"/>
                  </a:lnTo>
                  <a:lnTo>
                    <a:pt x="27" y="25"/>
                  </a:lnTo>
                  <a:lnTo>
                    <a:pt x="26" y="27"/>
                  </a:lnTo>
                  <a:lnTo>
                    <a:pt x="26" y="28"/>
                  </a:lnTo>
                  <a:lnTo>
                    <a:pt x="24" y="30"/>
                  </a:lnTo>
                  <a:lnTo>
                    <a:pt x="23" y="31"/>
                  </a:lnTo>
                  <a:lnTo>
                    <a:pt x="21" y="33"/>
                  </a:lnTo>
                  <a:lnTo>
                    <a:pt x="20" y="33"/>
                  </a:lnTo>
                  <a:lnTo>
                    <a:pt x="18" y="34"/>
                  </a:lnTo>
                  <a:lnTo>
                    <a:pt x="17" y="34"/>
                  </a:lnTo>
                  <a:lnTo>
                    <a:pt x="15" y="34"/>
                  </a:lnTo>
                  <a:lnTo>
                    <a:pt x="14" y="34"/>
                  </a:lnTo>
                  <a:lnTo>
                    <a:pt x="12" y="34"/>
                  </a:lnTo>
                  <a:lnTo>
                    <a:pt x="11" y="34"/>
                  </a:lnTo>
                  <a:lnTo>
                    <a:pt x="9" y="33"/>
                  </a:lnTo>
                  <a:lnTo>
                    <a:pt x="8" y="33"/>
                  </a:lnTo>
                  <a:lnTo>
                    <a:pt x="6" y="31"/>
                  </a:lnTo>
                  <a:lnTo>
                    <a:pt x="5" y="30"/>
                  </a:lnTo>
                  <a:lnTo>
                    <a:pt x="3" y="28"/>
                  </a:lnTo>
                  <a:lnTo>
                    <a:pt x="3" y="27"/>
                  </a:lnTo>
                  <a:lnTo>
                    <a:pt x="2" y="25"/>
                  </a:lnTo>
                  <a:lnTo>
                    <a:pt x="2" y="24"/>
                  </a:lnTo>
                  <a:lnTo>
                    <a:pt x="0" y="22"/>
                  </a:lnTo>
                  <a:lnTo>
                    <a:pt x="0" y="21"/>
                  </a:lnTo>
                  <a:lnTo>
                    <a:pt x="0" y="19"/>
                  </a:lnTo>
                  <a:lnTo>
                    <a:pt x="0" y="18"/>
                  </a:lnTo>
                  <a:lnTo>
                    <a:pt x="0" y="15"/>
                  </a:lnTo>
                  <a:lnTo>
                    <a:pt x="0" y="13"/>
                  </a:lnTo>
                  <a:lnTo>
                    <a:pt x="0" y="12"/>
                  </a:lnTo>
                  <a:lnTo>
                    <a:pt x="2" y="10"/>
                  </a:lnTo>
                  <a:lnTo>
                    <a:pt x="2" y="9"/>
                  </a:lnTo>
                  <a:lnTo>
                    <a:pt x="3" y="7"/>
                  </a:lnTo>
                  <a:lnTo>
                    <a:pt x="3" y="6"/>
                  </a:lnTo>
                  <a:lnTo>
                    <a:pt x="5" y="4"/>
                  </a:lnTo>
                  <a:lnTo>
                    <a:pt x="6" y="3"/>
                  </a:lnTo>
                  <a:lnTo>
                    <a:pt x="8" y="1"/>
                  </a:lnTo>
                  <a:lnTo>
                    <a:pt x="9" y="1"/>
                  </a:lnTo>
                  <a:lnTo>
                    <a:pt x="11" y="0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5" y="0"/>
                  </a:lnTo>
                  <a:close/>
                </a:path>
              </a:pathLst>
            </a:custGeom>
            <a:noFill/>
            <a:ln w="762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31869" name="Oval 76"/>
            <p:cNvSpPr>
              <a:spLocks noChangeArrowheads="1"/>
            </p:cNvSpPr>
            <p:nvPr/>
          </p:nvSpPr>
          <p:spPr bwMode="auto">
            <a:xfrm>
              <a:off x="5477" y="2301"/>
              <a:ext cx="21" cy="17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31870" name="Freeform 77"/>
            <p:cNvSpPr>
              <a:spLocks/>
            </p:cNvSpPr>
            <p:nvPr/>
          </p:nvSpPr>
          <p:spPr bwMode="auto">
            <a:xfrm>
              <a:off x="5474" y="2298"/>
              <a:ext cx="19" cy="16"/>
            </a:xfrm>
            <a:custGeom>
              <a:avLst/>
              <a:gdLst>
                <a:gd name="T0" fmla="*/ 1 w 29"/>
                <a:gd name="T1" fmla="*/ 0 h 30"/>
                <a:gd name="T2" fmla="*/ 1 w 29"/>
                <a:gd name="T3" fmla="*/ 0 h 30"/>
                <a:gd name="T4" fmla="*/ 1 w 29"/>
                <a:gd name="T5" fmla="*/ 1 h 30"/>
                <a:gd name="T6" fmla="*/ 1 w 29"/>
                <a:gd name="T7" fmla="*/ 1 h 30"/>
                <a:gd name="T8" fmla="*/ 1 w 29"/>
                <a:gd name="T9" fmla="*/ 1 h 30"/>
                <a:gd name="T10" fmla="*/ 1 w 29"/>
                <a:gd name="T11" fmla="*/ 1 h 30"/>
                <a:gd name="T12" fmla="*/ 1 w 29"/>
                <a:gd name="T13" fmla="*/ 1 h 30"/>
                <a:gd name="T14" fmla="*/ 1 w 29"/>
                <a:gd name="T15" fmla="*/ 1 h 30"/>
                <a:gd name="T16" fmla="*/ 1 w 29"/>
                <a:gd name="T17" fmla="*/ 1 h 30"/>
                <a:gd name="T18" fmla="*/ 1 w 29"/>
                <a:gd name="T19" fmla="*/ 1 h 30"/>
                <a:gd name="T20" fmla="*/ 1 w 29"/>
                <a:gd name="T21" fmla="*/ 1 h 30"/>
                <a:gd name="T22" fmla="*/ 1 w 29"/>
                <a:gd name="T23" fmla="*/ 1 h 30"/>
                <a:gd name="T24" fmla="*/ 1 w 29"/>
                <a:gd name="T25" fmla="*/ 1 h 30"/>
                <a:gd name="T26" fmla="*/ 1 w 29"/>
                <a:gd name="T27" fmla="*/ 1 h 30"/>
                <a:gd name="T28" fmla="*/ 1 w 29"/>
                <a:gd name="T29" fmla="*/ 1 h 30"/>
                <a:gd name="T30" fmla="*/ 1 w 29"/>
                <a:gd name="T31" fmla="*/ 1 h 30"/>
                <a:gd name="T32" fmla="*/ 1 w 29"/>
                <a:gd name="T33" fmla="*/ 1 h 30"/>
                <a:gd name="T34" fmla="*/ 1 w 29"/>
                <a:gd name="T35" fmla="*/ 1 h 30"/>
                <a:gd name="T36" fmla="*/ 1 w 29"/>
                <a:gd name="T37" fmla="*/ 1 h 30"/>
                <a:gd name="T38" fmla="*/ 1 w 29"/>
                <a:gd name="T39" fmla="*/ 1 h 30"/>
                <a:gd name="T40" fmla="*/ 1 w 29"/>
                <a:gd name="T41" fmla="*/ 1 h 30"/>
                <a:gd name="T42" fmla="*/ 1 w 29"/>
                <a:gd name="T43" fmla="*/ 1 h 30"/>
                <a:gd name="T44" fmla="*/ 0 w 29"/>
                <a:gd name="T45" fmla="*/ 1 h 30"/>
                <a:gd name="T46" fmla="*/ 0 w 29"/>
                <a:gd name="T47" fmla="*/ 1 h 30"/>
                <a:gd name="T48" fmla="*/ 0 w 29"/>
                <a:gd name="T49" fmla="*/ 1 h 30"/>
                <a:gd name="T50" fmla="*/ 0 w 29"/>
                <a:gd name="T51" fmla="*/ 1 h 30"/>
                <a:gd name="T52" fmla="*/ 1 w 29"/>
                <a:gd name="T53" fmla="*/ 1 h 30"/>
                <a:gd name="T54" fmla="*/ 1 w 29"/>
                <a:gd name="T55" fmla="*/ 1 h 30"/>
                <a:gd name="T56" fmla="*/ 1 w 29"/>
                <a:gd name="T57" fmla="*/ 1 h 30"/>
                <a:gd name="T58" fmla="*/ 1 w 29"/>
                <a:gd name="T59" fmla="*/ 1 h 30"/>
                <a:gd name="T60" fmla="*/ 1 w 29"/>
                <a:gd name="T61" fmla="*/ 0 h 30"/>
                <a:gd name="T62" fmla="*/ 1 w 29"/>
                <a:gd name="T63" fmla="*/ 0 h 30"/>
                <a:gd name="T64" fmla="*/ 1 w 29"/>
                <a:gd name="T65" fmla="*/ 0 h 3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9"/>
                <a:gd name="T100" fmla="*/ 0 h 30"/>
                <a:gd name="T101" fmla="*/ 29 w 29"/>
                <a:gd name="T102" fmla="*/ 30 h 3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9" h="30">
                  <a:moveTo>
                    <a:pt x="15" y="0"/>
                  </a:moveTo>
                  <a:lnTo>
                    <a:pt x="15" y="0"/>
                  </a:lnTo>
                  <a:lnTo>
                    <a:pt x="17" y="0"/>
                  </a:lnTo>
                  <a:lnTo>
                    <a:pt x="18" y="0"/>
                  </a:lnTo>
                  <a:lnTo>
                    <a:pt x="20" y="1"/>
                  </a:lnTo>
                  <a:lnTo>
                    <a:pt x="21" y="1"/>
                  </a:lnTo>
                  <a:lnTo>
                    <a:pt x="23" y="3"/>
                  </a:lnTo>
                  <a:lnTo>
                    <a:pt x="24" y="3"/>
                  </a:lnTo>
                  <a:lnTo>
                    <a:pt x="24" y="4"/>
                  </a:lnTo>
                  <a:lnTo>
                    <a:pt x="26" y="6"/>
                  </a:lnTo>
                  <a:lnTo>
                    <a:pt x="27" y="7"/>
                  </a:lnTo>
                  <a:lnTo>
                    <a:pt x="27" y="9"/>
                  </a:lnTo>
                  <a:lnTo>
                    <a:pt x="29" y="10"/>
                  </a:lnTo>
                  <a:lnTo>
                    <a:pt x="29" y="12"/>
                  </a:lnTo>
                  <a:lnTo>
                    <a:pt x="29" y="13"/>
                  </a:lnTo>
                  <a:lnTo>
                    <a:pt x="29" y="15"/>
                  </a:lnTo>
                  <a:lnTo>
                    <a:pt x="29" y="16"/>
                  </a:lnTo>
                  <a:lnTo>
                    <a:pt x="29" y="18"/>
                  </a:lnTo>
                  <a:lnTo>
                    <a:pt x="29" y="19"/>
                  </a:lnTo>
                  <a:lnTo>
                    <a:pt x="27" y="21"/>
                  </a:lnTo>
                  <a:lnTo>
                    <a:pt x="27" y="22"/>
                  </a:lnTo>
                  <a:lnTo>
                    <a:pt x="26" y="24"/>
                  </a:lnTo>
                  <a:lnTo>
                    <a:pt x="24" y="25"/>
                  </a:lnTo>
                  <a:lnTo>
                    <a:pt x="24" y="27"/>
                  </a:lnTo>
                  <a:lnTo>
                    <a:pt x="23" y="27"/>
                  </a:lnTo>
                  <a:lnTo>
                    <a:pt x="21" y="28"/>
                  </a:lnTo>
                  <a:lnTo>
                    <a:pt x="20" y="28"/>
                  </a:lnTo>
                  <a:lnTo>
                    <a:pt x="18" y="30"/>
                  </a:lnTo>
                  <a:lnTo>
                    <a:pt x="17" y="30"/>
                  </a:lnTo>
                  <a:lnTo>
                    <a:pt x="15" y="30"/>
                  </a:lnTo>
                  <a:lnTo>
                    <a:pt x="14" y="30"/>
                  </a:lnTo>
                  <a:lnTo>
                    <a:pt x="12" y="30"/>
                  </a:lnTo>
                  <a:lnTo>
                    <a:pt x="11" y="30"/>
                  </a:lnTo>
                  <a:lnTo>
                    <a:pt x="9" y="28"/>
                  </a:lnTo>
                  <a:lnTo>
                    <a:pt x="8" y="28"/>
                  </a:lnTo>
                  <a:lnTo>
                    <a:pt x="6" y="27"/>
                  </a:lnTo>
                  <a:lnTo>
                    <a:pt x="5" y="27"/>
                  </a:lnTo>
                  <a:lnTo>
                    <a:pt x="5" y="25"/>
                  </a:lnTo>
                  <a:lnTo>
                    <a:pt x="3" y="24"/>
                  </a:lnTo>
                  <a:lnTo>
                    <a:pt x="2" y="22"/>
                  </a:lnTo>
                  <a:lnTo>
                    <a:pt x="2" y="21"/>
                  </a:lnTo>
                  <a:lnTo>
                    <a:pt x="0" y="19"/>
                  </a:lnTo>
                  <a:lnTo>
                    <a:pt x="0" y="18"/>
                  </a:lnTo>
                  <a:lnTo>
                    <a:pt x="0" y="16"/>
                  </a:lnTo>
                  <a:lnTo>
                    <a:pt x="0" y="15"/>
                  </a:lnTo>
                  <a:lnTo>
                    <a:pt x="0" y="13"/>
                  </a:lnTo>
                  <a:lnTo>
                    <a:pt x="0" y="12"/>
                  </a:lnTo>
                  <a:lnTo>
                    <a:pt x="0" y="10"/>
                  </a:lnTo>
                  <a:lnTo>
                    <a:pt x="2" y="9"/>
                  </a:lnTo>
                  <a:lnTo>
                    <a:pt x="2" y="7"/>
                  </a:lnTo>
                  <a:lnTo>
                    <a:pt x="3" y="6"/>
                  </a:lnTo>
                  <a:lnTo>
                    <a:pt x="5" y="4"/>
                  </a:lnTo>
                  <a:lnTo>
                    <a:pt x="5" y="3"/>
                  </a:lnTo>
                  <a:lnTo>
                    <a:pt x="6" y="3"/>
                  </a:lnTo>
                  <a:lnTo>
                    <a:pt x="8" y="1"/>
                  </a:lnTo>
                  <a:lnTo>
                    <a:pt x="9" y="1"/>
                  </a:lnTo>
                  <a:lnTo>
                    <a:pt x="11" y="0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5" y="0"/>
                  </a:lnTo>
                  <a:close/>
                </a:path>
              </a:pathLst>
            </a:custGeom>
            <a:noFill/>
            <a:ln w="762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31871" name="Freeform 78"/>
            <p:cNvSpPr>
              <a:spLocks/>
            </p:cNvSpPr>
            <p:nvPr/>
          </p:nvSpPr>
          <p:spPr bwMode="auto">
            <a:xfrm>
              <a:off x="4825" y="2057"/>
              <a:ext cx="700" cy="282"/>
            </a:xfrm>
            <a:custGeom>
              <a:avLst/>
              <a:gdLst>
                <a:gd name="T0" fmla="*/ 0 w 1058"/>
                <a:gd name="T1" fmla="*/ 1 h 516"/>
                <a:gd name="T2" fmla="*/ 0 w 1058"/>
                <a:gd name="T3" fmla="*/ 0 h 516"/>
                <a:gd name="T4" fmla="*/ 11 w 1058"/>
                <a:gd name="T5" fmla="*/ 0 h 516"/>
                <a:gd name="T6" fmla="*/ 11 w 1058"/>
                <a:gd name="T7" fmla="*/ 1 h 51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58"/>
                <a:gd name="T13" fmla="*/ 0 h 516"/>
                <a:gd name="T14" fmla="*/ 1058 w 1058"/>
                <a:gd name="T15" fmla="*/ 516 h 51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58" h="516">
                  <a:moveTo>
                    <a:pt x="0" y="507"/>
                  </a:moveTo>
                  <a:lnTo>
                    <a:pt x="0" y="0"/>
                  </a:lnTo>
                  <a:lnTo>
                    <a:pt x="1058" y="0"/>
                  </a:lnTo>
                  <a:lnTo>
                    <a:pt x="1058" y="516"/>
                  </a:lnTo>
                </a:path>
              </a:pathLst>
            </a:custGeom>
            <a:noFill/>
            <a:ln w="762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>
                <a:latin typeface="Calibri" pitchFamily="34" charset="0"/>
              </a:endParaRPr>
            </a:p>
          </p:txBody>
        </p:sp>
        <p:pic>
          <p:nvPicPr>
            <p:cNvPr id="31872" name="Picture 79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 flipH="1">
              <a:off x="3948" y="2096"/>
              <a:ext cx="602" cy="3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873" name="Picture 80"/>
            <p:cNvPicPr>
              <a:picLocks noChangeAspect="1" noChangeArrowheads="1"/>
            </p:cNvPicPr>
            <p:nvPr/>
          </p:nvPicPr>
          <p:blipFill>
            <a:blip r:embed="rId9" cstate="print"/>
            <a:srcRect t="10039" b="20079"/>
            <a:stretch>
              <a:fillRect/>
            </a:stretch>
          </p:blipFill>
          <p:spPr bwMode="auto">
            <a:xfrm flipH="1">
              <a:off x="4802" y="1221"/>
              <a:ext cx="766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874" name="Oval 81"/>
            <p:cNvSpPr>
              <a:spLocks noChangeArrowheads="1"/>
            </p:cNvSpPr>
            <p:nvPr/>
          </p:nvSpPr>
          <p:spPr bwMode="auto">
            <a:xfrm>
              <a:off x="4862" y="1293"/>
              <a:ext cx="18" cy="17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31875" name="Freeform 82"/>
            <p:cNvSpPr>
              <a:spLocks/>
            </p:cNvSpPr>
            <p:nvPr/>
          </p:nvSpPr>
          <p:spPr bwMode="auto">
            <a:xfrm>
              <a:off x="4858" y="1290"/>
              <a:ext cx="18" cy="17"/>
            </a:xfrm>
            <a:custGeom>
              <a:avLst/>
              <a:gdLst>
                <a:gd name="T0" fmla="*/ 1 w 27"/>
                <a:gd name="T1" fmla="*/ 0 h 32"/>
                <a:gd name="T2" fmla="*/ 1 w 27"/>
                <a:gd name="T3" fmla="*/ 0 h 32"/>
                <a:gd name="T4" fmla="*/ 1 w 27"/>
                <a:gd name="T5" fmla="*/ 1 h 32"/>
                <a:gd name="T6" fmla="*/ 1 w 27"/>
                <a:gd name="T7" fmla="*/ 1 h 32"/>
                <a:gd name="T8" fmla="*/ 1 w 27"/>
                <a:gd name="T9" fmla="*/ 1 h 32"/>
                <a:gd name="T10" fmla="*/ 1 w 27"/>
                <a:gd name="T11" fmla="*/ 1 h 32"/>
                <a:gd name="T12" fmla="*/ 1 w 27"/>
                <a:gd name="T13" fmla="*/ 1 h 32"/>
                <a:gd name="T14" fmla="*/ 1 w 27"/>
                <a:gd name="T15" fmla="*/ 1 h 32"/>
                <a:gd name="T16" fmla="*/ 1 w 27"/>
                <a:gd name="T17" fmla="*/ 1 h 32"/>
                <a:gd name="T18" fmla="*/ 1 w 27"/>
                <a:gd name="T19" fmla="*/ 1 h 32"/>
                <a:gd name="T20" fmla="*/ 1 w 27"/>
                <a:gd name="T21" fmla="*/ 1 h 32"/>
                <a:gd name="T22" fmla="*/ 1 w 27"/>
                <a:gd name="T23" fmla="*/ 1 h 32"/>
                <a:gd name="T24" fmla="*/ 1 w 27"/>
                <a:gd name="T25" fmla="*/ 1 h 32"/>
                <a:gd name="T26" fmla="*/ 1 w 27"/>
                <a:gd name="T27" fmla="*/ 1 h 32"/>
                <a:gd name="T28" fmla="*/ 1 w 27"/>
                <a:gd name="T29" fmla="*/ 1 h 32"/>
                <a:gd name="T30" fmla="*/ 1 w 27"/>
                <a:gd name="T31" fmla="*/ 1 h 32"/>
                <a:gd name="T32" fmla="*/ 1 w 27"/>
                <a:gd name="T33" fmla="*/ 1 h 32"/>
                <a:gd name="T34" fmla="*/ 1 w 27"/>
                <a:gd name="T35" fmla="*/ 1 h 32"/>
                <a:gd name="T36" fmla="*/ 1 w 27"/>
                <a:gd name="T37" fmla="*/ 1 h 32"/>
                <a:gd name="T38" fmla="*/ 1 w 27"/>
                <a:gd name="T39" fmla="*/ 1 h 32"/>
                <a:gd name="T40" fmla="*/ 1 w 27"/>
                <a:gd name="T41" fmla="*/ 1 h 32"/>
                <a:gd name="T42" fmla="*/ 1 w 27"/>
                <a:gd name="T43" fmla="*/ 1 h 32"/>
                <a:gd name="T44" fmla="*/ 0 w 27"/>
                <a:gd name="T45" fmla="*/ 1 h 32"/>
                <a:gd name="T46" fmla="*/ 0 w 27"/>
                <a:gd name="T47" fmla="*/ 1 h 32"/>
                <a:gd name="T48" fmla="*/ 0 w 27"/>
                <a:gd name="T49" fmla="*/ 1 h 32"/>
                <a:gd name="T50" fmla="*/ 0 w 27"/>
                <a:gd name="T51" fmla="*/ 1 h 32"/>
                <a:gd name="T52" fmla="*/ 1 w 27"/>
                <a:gd name="T53" fmla="*/ 1 h 32"/>
                <a:gd name="T54" fmla="*/ 1 w 27"/>
                <a:gd name="T55" fmla="*/ 1 h 32"/>
                <a:gd name="T56" fmla="*/ 1 w 27"/>
                <a:gd name="T57" fmla="*/ 1 h 32"/>
                <a:gd name="T58" fmla="*/ 1 w 27"/>
                <a:gd name="T59" fmla="*/ 1 h 32"/>
                <a:gd name="T60" fmla="*/ 1 w 27"/>
                <a:gd name="T61" fmla="*/ 0 h 32"/>
                <a:gd name="T62" fmla="*/ 1 w 27"/>
                <a:gd name="T63" fmla="*/ 0 h 32"/>
                <a:gd name="T64" fmla="*/ 1 w 27"/>
                <a:gd name="T65" fmla="*/ 0 h 3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7"/>
                <a:gd name="T100" fmla="*/ 0 h 32"/>
                <a:gd name="T101" fmla="*/ 27 w 27"/>
                <a:gd name="T102" fmla="*/ 32 h 3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7" h="32">
                  <a:moveTo>
                    <a:pt x="13" y="0"/>
                  </a:moveTo>
                  <a:lnTo>
                    <a:pt x="15" y="0"/>
                  </a:lnTo>
                  <a:lnTo>
                    <a:pt x="16" y="0"/>
                  </a:lnTo>
                  <a:lnTo>
                    <a:pt x="18" y="0"/>
                  </a:lnTo>
                  <a:lnTo>
                    <a:pt x="18" y="2"/>
                  </a:lnTo>
                  <a:lnTo>
                    <a:pt x="19" y="2"/>
                  </a:lnTo>
                  <a:lnTo>
                    <a:pt x="21" y="3"/>
                  </a:lnTo>
                  <a:lnTo>
                    <a:pt x="22" y="3"/>
                  </a:lnTo>
                  <a:lnTo>
                    <a:pt x="22" y="5"/>
                  </a:lnTo>
                  <a:lnTo>
                    <a:pt x="24" y="6"/>
                  </a:lnTo>
                  <a:lnTo>
                    <a:pt x="25" y="8"/>
                  </a:lnTo>
                  <a:lnTo>
                    <a:pt x="25" y="9"/>
                  </a:lnTo>
                  <a:lnTo>
                    <a:pt x="27" y="11"/>
                  </a:lnTo>
                  <a:lnTo>
                    <a:pt x="27" y="12"/>
                  </a:lnTo>
                  <a:lnTo>
                    <a:pt x="27" y="14"/>
                  </a:lnTo>
                  <a:lnTo>
                    <a:pt x="27" y="17"/>
                  </a:lnTo>
                  <a:lnTo>
                    <a:pt x="27" y="18"/>
                  </a:lnTo>
                  <a:lnTo>
                    <a:pt x="27" y="20"/>
                  </a:lnTo>
                  <a:lnTo>
                    <a:pt x="27" y="21"/>
                  </a:lnTo>
                  <a:lnTo>
                    <a:pt x="25" y="23"/>
                  </a:lnTo>
                  <a:lnTo>
                    <a:pt x="25" y="24"/>
                  </a:lnTo>
                  <a:lnTo>
                    <a:pt x="24" y="26"/>
                  </a:lnTo>
                  <a:lnTo>
                    <a:pt x="22" y="27"/>
                  </a:lnTo>
                  <a:lnTo>
                    <a:pt x="22" y="29"/>
                  </a:lnTo>
                  <a:lnTo>
                    <a:pt x="21" y="29"/>
                  </a:lnTo>
                  <a:lnTo>
                    <a:pt x="19" y="30"/>
                  </a:lnTo>
                  <a:lnTo>
                    <a:pt x="18" y="30"/>
                  </a:lnTo>
                  <a:lnTo>
                    <a:pt x="18" y="32"/>
                  </a:lnTo>
                  <a:lnTo>
                    <a:pt x="16" y="32"/>
                  </a:lnTo>
                  <a:lnTo>
                    <a:pt x="15" y="32"/>
                  </a:lnTo>
                  <a:lnTo>
                    <a:pt x="13" y="32"/>
                  </a:lnTo>
                  <a:lnTo>
                    <a:pt x="12" y="32"/>
                  </a:lnTo>
                  <a:lnTo>
                    <a:pt x="10" y="32"/>
                  </a:lnTo>
                  <a:lnTo>
                    <a:pt x="9" y="32"/>
                  </a:lnTo>
                  <a:lnTo>
                    <a:pt x="9" y="30"/>
                  </a:lnTo>
                  <a:lnTo>
                    <a:pt x="7" y="30"/>
                  </a:lnTo>
                  <a:lnTo>
                    <a:pt x="6" y="29"/>
                  </a:lnTo>
                  <a:lnTo>
                    <a:pt x="4" y="29"/>
                  </a:lnTo>
                  <a:lnTo>
                    <a:pt x="4" y="27"/>
                  </a:lnTo>
                  <a:lnTo>
                    <a:pt x="3" y="26"/>
                  </a:lnTo>
                  <a:lnTo>
                    <a:pt x="1" y="24"/>
                  </a:lnTo>
                  <a:lnTo>
                    <a:pt x="1" y="23"/>
                  </a:lnTo>
                  <a:lnTo>
                    <a:pt x="0" y="21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0" y="12"/>
                  </a:lnTo>
                  <a:lnTo>
                    <a:pt x="0" y="11"/>
                  </a:lnTo>
                  <a:lnTo>
                    <a:pt x="1" y="9"/>
                  </a:lnTo>
                  <a:lnTo>
                    <a:pt x="1" y="8"/>
                  </a:lnTo>
                  <a:lnTo>
                    <a:pt x="3" y="6"/>
                  </a:lnTo>
                  <a:lnTo>
                    <a:pt x="4" y="5"/>
                  </a:lnTo>
                  <a:lnTo>
                    <a:pt x="4" y="3"/>
                  </a:lnTo>
                  <a:lnTo>
                    <a:pt x="6" y="3"/>
                  </a:lnTo>
                  <a:lnTo>
                    <a:pt x="7" y="2"/>
                  </a:lnTo>
                  <a:lnTo>
                    <a:pt x="9" y="2"/>
                  </a:lnTo>
                  <a:lnTo>
                    <a:pt x="9" y="0"/>
                  </a:lnTo>
                  <a:lnTo>
                    <a:pt x="10" y="0"/>
                  </a:lnTo>
                  <a:lnTo>
                    <a:pt x="12" y="0"/>
                  </a:lnTo>
                  <a:lnTo>
                    <a:pt x="13" y="0"/>
                  </a:lnTo>
                  <a:close/>
                </a:path>
              </a:pathLst>
            </a:custGeom>
            <a:noFill/>
            <a:ln w="762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31876" name="Oval 83"/>
            <p:cNvSpPr>
              <a:spLocks noChangeArrowheads="1"/>
            </p:cNvSpPr>
            <p:nvPr/>
          </p:nvSpPr>
          <p:spPr bwMode="auto">
            <a:xfrm>
              <a:off x="4862" y="1369"/>
              <a:ext cx="18" cy="18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31877" name="Freeform 84"/>
            <p:cNvSpPr>
              <a:spLocks/>
            </p:cNvSpPr>
            <p:nvPr/>
          </p:nvSpPr>
          <p:spPr bwMode="auto">
            <a:xfrm>
              <a:off x="4858" y="1365"/>
              <a:ext cx="18" cy="19"/>
            </a:xfrm>
            <a:custGeom>
              <a:avLst/>
              <a:gdLst>
                <a:gd name="T0" fmla="*/ 1 w 27"/>
                <a:gd name="T1" fmla="*/ 0 h 34"/>
                <a:gd name="T2" fmla="*/ 1 w 27"/>
                <a:gd name="T3" fmla="*/ 0 h 34"/>
                <a:gd name="T4" fmla="*/ 1 w 27"/>
                <a:gd name="T5" fmla="*/ 1 h 34"/>
                <a:gd name="T6" fmla="*/ 1 w 27"/>
                <a:gd name="T7" fmla="*/ 1 h 34"/>
                <a:gd name="T8" fmla="*/ 1 w 27"/>
                <a:gd name="T9" fmla="*/ 1 h 34"/>
                <a:gd name="T10" fmla="*/ 1 w 27"/>
                <a:gd name="T11" fmla="*/ 1 h 34"/>
                <a:gd name="T12" fmla="*/ 1 w 27"/>
                <a:gd name="T13" fmla="*/ 1 h 34"/>
                <a:gd name="T14" fmla="*/ 1 w 27"/>
                <a:gd name="T15" fmla="*/ 1 h 34"/>
                <a:gd name="T16" fmla="*/ 1 w 27"/>
                <a:gd name="T17" fmla="*/ 1 h 34"/>
                <a:gd name="T18" fmla="*/ 1 w 27"/>
                <a:gd name="T19" fmla="*/ 1 h 34"/>
                <a:gd name="T20" fmla="*/ 1 w 27"/>
                <a:gd name="T21" fmla="*/ 1 h 34"/>
                <a:gd name="T22" fmla="*/ 1 w 27"/>
                <a:gd name="T23" fmla="*/ 1 h 34"/>
                <a:gd name="T24" fmla="*/ 1 w 27"/>
                <a:gd name="T25" fmla="*/ 1 h 34"/>
                <a:gd name="T26" fmla="*/ 1 w 27"/>
                <a:gd name="T27" fmla="*/ 1 h 34"/>
                <a:gd name="T28" fmla="*/ 1 w 27"/>
                <a:gd name="T29" fmla="*/ 1 h 34"/>
                <a:gd name="T30" fmla="*/ 1 w 27"/>
                <a:gd name="T31" fmla="*/ 1 h 34"/>
                <a:gd name="T32" fmla="*/ 1 w 27"/>
                <a:gd name="T33" fmla="*/ 1 h 34"/>
                <a:gd name="T34" fmla="*/ 1 w 27"/>
                <a:gd name="T35" fmla="*/ 1 h 34"/>
                <a:gd name="T36" fmla="*/ 1 w 27"/>
                <a:gd name="T37" fmla="*/ 1 h 34"/>
                <a:gd name="T38" fmla="*/ 1 w 27"/>
                <a:gd name="T39" fmla="*/ 1 h 34"/>
                <a:gd name="T40" fmla="*/ 1 w 27"/>
                <a:gd name="T41" fmla="*/ 1 h 34"/>
                <a:gd name="T42" fmla="*/ 1 w 27"/>
                <a:gd name="T43" fmla="*/ 1 h 34"/>
                <a:gd name="T44" fmla="*/ 0 w 27"/>
                <a:gd name="T45" fmla="*/ 1 h 34"/>
                <a:gd name="T46" fmla="*/ 0 w 27"/>
                <a:gd name="T47" fmla="*/ 1 h 34"/>
                <a:gd name="T48" fmla="*/ 0 w 27"/>
                <a:gd name="T49" fmla="*/ 1 h 34"/>
                <a:gd name="T50" fmla="*/ 0 w 27"/>
                <a:gd name="T51" fmla="*/ 1 h 34"/>
                <a:gd name="T52" fmla="*/ 1 w 27"/>
                <a:gd name="T53" fmla="*/ 1 h 34"/>
                <a:gd name="T54" fmla="*/ 1 w 27"/>
                <a:gd name="T55" fmla="*/ 1 h 34"/>
                <a:gd name="T56" fmla="*/ 1 w 27"/>
                <a:gd name="T57" fmla="*/ 1 h 34"/>
                <a:gd name="T58" fmla="*/ 1 w 27"/>
                <a:gd name="T59" fmla="*/ 1 h 34"/>
                <a:gd name="T60" fmla="*/ 1 w 27"/>
                <a:gd name="T61" fmla="*/ 0 h 34"/>
                <a:gd name="T62" fmla="*/ 1 w 27"/>
                <a:gd name="T63" fmla="*/ 0 h 34"/>
                <a:gd name="T64" fmla="*/ 1 w 27"/>
                <a:gd name="T65" fmla="*/ 0 h 3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7"/>
                <a:gd name="T100" fmla="*/ 0 h 34"/>
                <a:gd name="T101" fmla="*/ 27 w 27"/>
                <a:gd name="T102" fmla="*/ 34 h 3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7" h="34">
                  <a:moveTo>
                    <a:pt x="13" y="0"/>
                  </a:moveTo>
                  <a:lnTo>
                    <a:pt x="15" y="0"/>
                  </a:lnTo>
                  <a:lnTo>
                    <a:pt x="16" y="0"/>
                  </a:lnTo>
                  <a:lnTo>
                    <a:pt x="18" y="0"/>
                  </a:lnTo>
                  <a:lnTo>
                    <a:pt x="18" y="2"/>
                  </a:lnTo>
                  <a:lnTo>
                    <a:pt x="19" y="2"/>
                  </a:lnTo>
                  <a:lnTo>
                    <a:pt x="21" y="3"/>
                  </a:lnTo>
                  <a:lnTo>
                    <a:pt x="22" y="3"/>
                  </a:lnTo>
                  <a:lnTo>
                    <a:pt x="22" y="5"/>
                  </a:lnTo>
                  <a:lnTo>
                    <a:pt x="24" y="6"/>
                  </a:lnTo>
                  <a:lnTo>
                    <a:pt x="25" y="8"/>
                  </a:lnTo>
                  <a:lnTo>
                    <a:pt x="25" y="9"/>
                  </a:lnTo>
                  <a:lnTo>
                    <a:pt x="25" y="11"/>
                  </a:lnTo>
                  <a:lnTo>
                    <a:pt x="27" y="12"/>
                  </a:lnTo>
                  <a:lnTo>
                    <a:pt x="27" y="14"/>
                  </a:lnTo>
                  <a:lnTo>
                    <a:pt x="27" y="15"/>
                  </a:lnTo>
                  <a:lnTo>
                    <a:pt x="27" y="17"/>
                  </a:lnTo>
                  <a:lnTo>
                    <a:pt x="27" y="19"/>
                  </a:lnTo>
                  <a:lnTo>
                    <a:pt x="27" y="20"/>
                  </a:lnTo>
                  <a:lnTo>
                    <a:pt x="27" y="22"/>
                  </a:lnTo>
                  <a:lnTo>
                    <a:pt x="25" y="23"/>
                  </a:lnTo>
                  <a:lnTo>
                    <a:pt x="25" y="25"/>
                  </a:lnTo>
                  <a:lnTo>
                    <a:pt x="25" y="26"/>
                  </a:lnTo>
                  <a:lnTo>
                    <a:pt x="24" y="28"/>
                  </a:lnTo>
                  <a:lnTo>
                    <a:pt x="22" y="29"/>
                  </a:lnTo>
                  <a:lnTo>
                    <a:pt x="22" y="31"/>
                  </a:lnTo>
                  <a:lnTo>
                    <a:pt x="21" y="31"/>
                  </a:lnTo>
                  <a:lnTo>
                    <a:pt x="19" y="32"/>
                  </a:lnTo>
                  <a:lnTo>
                    <a:pt x="18" y="32"/>
                  </a:lnTo>
                  <a:lnTo>
                    <a:pt x="18" y="34"/>
                  </a:lnTo>
                  <a:lnTo>
                    <a:pt x="16" y="34"/>
                  </a:lnTo>
                  <a:lnTo>
                    <a:pt x="15" y="34"/>
                  </a:lnTo>
                  <a:lnTo>
                    <a:pt x="13" y="34"/>
                  </a:lnTo>
                  <a:lnTo>
                    <a:pt x="12" y="34"/>
                  </a:lnTo>
                  <a:lnTo>
                    <a:pt x="10" y="34"/>
                  </a:lnTo>
                  <a:lnTo>
                    <a:pt x="9" y="34"/>
                  </a:lnTo>
                  <a:lnTo>
                    <a:pt x="9" y="32"/>
                  </a:lnTo>
                  <a:lnTo>
                    <a:pt x="7" y="32"/>
                  </a:lnTo>
                  <a:lnTo>
                    <a:pt x="6" y="31"/>
                  </a:lnTo>
                  <a:lnTo>
                    <a:pt x="4" y="31"/>
                  </a:lnTo>
                  <a:lnTo>
                    <a:pt x="4" y="29"/>
                  </a:lnTo>
                  <a:lnTo>
                    <a:pt x="3" y="28"/>
                  </a:lnTo>
                  <a:lnTo>
                    <a:pt x="1" y="26"/>
                  </a:lnTo>
                  <a:lnTo>
                    <a:pt x="1" y="25"/>
                  </a:lnTo>
                  <a:lnTo>
                    <a:pt x="1" y="23"/>
                  </a:lnTo>
                  <a:lnTo>
                    <a:pt x="0" y="22"/>
                  </a:lnTo>
                  <a:lnTo>
                    <a:pt x="0" y="20"/>
                  </a:lnTo>
                  <a:lnTo>
                    <a:pt x="0" y="19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0" y="14"/>
                  </a:lnTo>
                  <a:lnTo>
                    <a:pt x="0" y="12"/>
                  </a:lnTo>
                  <a:lnTo>
                    <a:pt x="1" y="11"/>
                  </a:lnTo>
                  <a:lnTo>
                    <a:pt x="1" y="9"/>
                  </a:lnTo>
                  <a:lnTo>
                    <a:pt x="1" y="8"/>
                  </a:lnTo>
                  <a:lnTo>
                    <a:pt x="3" y="6"/>
                  </a:lnTo>
                  <a:lnTo>
                    <a:pt x="4" y="5"/>
                  </a:lnTo>
                  <a:lnTo>
                    <a:pt x="4" y="3"/>
                  </a:lnTo>
                  <a:lnTo>
                    <a:pt x="6" y="3"/>
                  </a:lnTo>
                  <a:lnTo>
                    <a:pt x="7" y="2"/>
                  </a:lnTo>
                  <a:lnTo>
                    <a:pt x="9" y="2"/>
                  </a:lnTo>
                  <a:lnTo>
                    <a:pt x="9" y="0"/>
                  </a:lnTo>
                  <a:lnTo>
                    <a:pt x="10" y="0"/>
                  </a:lnTo>
                  <a:lnTo>
                    <a:pt x="12" y="0"/>
                  </a:lnTo>
                  <a:lnTo>
                    <a:pt x="13" y="0"/>
                  </a:lnTo>
                  <a:close/>
                </a:path>
              </a:pathLst>
            </a:custGeom>
            <a:noFill/>
            <a:ln w="762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31878" name="Oval 85"/>
            <p:cNvSpPr>
              <a:spLocks noChangeArrowheads="1"/>
            </p:cNvSpPr>
            <p:nvPr/>
          </p:nvSpPr>
          <p:spPr bwMode="auto">
            <a:xfrm>
              <a:off x="4862" y="1435"/>
              <a:ext cx="18" cy="18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31879" name="Freeform 86"/>
            <p:cNvSpPr>
              <a:spLocks/>
            </p:cNvSpPr>
            <p:nvPr/>
          </p:nvSpPr>
          <p:spPr bwMode="auto">
            <a:xfrm>
              <a:off x="4858" y="1433"/>
              <a:ext cx="18" cy="16"/>
            </a:xfrm>
            <a:custGeom>
              <a:avLst/>
              <a:gdLst>
                <a:gd name="T0" fmla="*/ 1 w 27"/>
                <a:gd name="T1" fmla="*/ 0 h 32"/>
                <a:gd name="T2" fmla="*/ 1 w 27"/>
                <a:gd name="T3" fmla="*/ 0 h 32"/>
                <a:gd name="T4" fmla="*/ 1 w 27"/>
                <a:gd name="T5" fmla="*/ 1 h 32"/>
                <a:gd name="T6" fmla="*/ 1 w 27"/>
                <a:gd name="T7" fmla="*/ 1 h 32"/>
                <a:gd name="T8" fmla="*/ 1 w 27"/>
                <a:gd name="T9" fmla="*/ 1 h 32"/>
                <a:gd name="T10" fmla="*/ 1 w 27"/>
                <a:gd name="T11" fmla="*/ 1 h 32"/>
                <a:gd name="T12" fmla="*/ 1 w 27"/>
                <a:gd name="T13" fmla="*/ 1 h 32"/>
                <a:gd name="T14" fmla="*/ 1 w 27"/>
                <a:gd name="T15" fmla="*/ 1 h 32"/>
                <a:gd name="T16" fmla="*/ 1 w 27"/>
                <a:gd name="T17" fmla="*/ 1 h 32"/>
                <a:gd name="T18" fmla="*/ 1 w 27"/>
                <a:gd name="T19" fmla="*/ 1 h 32"/>
                <a:gd name="T20" fmla="*/ 1 w 27"/>
                <a:gd name="T21" fmla="*/ 1 h 32"/>
                <a:gd name="T22" fmla="*/ 1 w 27"/>
                <a:gd name="T23" fmla="*/ 1 h 32"/>
                <a:gd name="T24" fmla="*/ 1 w 27"/>
                <a:gd name="T25" fmla="*/ 1 h 32"/>
                <a:gd name="T26" fmla="*/ 1 w 27"/>
                <a:gd name="T27" fmla="*/ 1 h 32"/>
                <a:gd name="T28" fmla="*/ 1 w 27"/>
                <a:gd name="T29" fmla="*/ 1 h 32"/>
                <a:gd name="T30" fmla="*/ 1 w 27"/>
                <a:gd name="T31" fmla="*/ 1 h 32"/>
                <a:gd name="T32" fmla="*/ 1 w 27"/>
                <a:gd name="T33" fmla="*/ 1 h 32"/>
                <a:gd name="T34" fmla="*/ 1 w 27"/>
                <a:gd name="T35" fmla="*/ 1 h 32"/>
                <a:gd name="T36" fmla="*/ 1 w 27"/>
                <a:gd name="T37" fmla="*/ 1 h 32"/>
                <a:gd name="T38" fmla="*/ 1 w 27"/>
                <a:gd name="T39" fmla="*/ 1 h 32"/>
                <a:gd name="T40" fmla="*/ 1 w 27"/>
                <a:gd name="T41" fmla="*/ 1 h 32"/>
                <a:gd name="T42" fmla="*/ 1 w 27"/>
                <a:gd name="T43" fmla="*/ 1 h 32"/>
                <a:gd name="T44" fmla="*/ 0 w 27"/>
                <a:gd name="T45" fmla="*/ 1 h 32"/>
                <a:gd name="T46" fmla="*/ 0 w 27"/>
                <a:gd name="T47" fmla="*/ 1 h 32"/>
                <a:gd name="T48" fmla="*/ 0 w 27"/>
                <a:gd name="T49" fmla="*/ 1 h 32"/>
                <a:gd name="T50" fmla="*/ 0 w 27"/>
                <a:gd name="T51" fmla="*/ 1 h 32"/>
                <a:gd name="T52" fmla="*/ 1 w 27"/>
                <a:gd name="T53" fmla="*/ 1 h 32"/>
                <a:gd name="T54" fmla="*/ 1 w 27"/>
                <a:gd name="T55" fmla="*/ 1 h 32"/>
                <a:gd name="T56" fmla="*/ 1 w 27"/>
                <a:gd name="T57" fmla="*/ 1 h 32"/>
                <a:gd name="T58" fmla="*/ 1 w 27"/>
                <a:gd name="T59" fmla="*/ 1 h 32"/>
                <a:gd name="T60" fmla="*/ 1 w 27"/>
                <a:gd name="T61" fmla="*/ 0 h 32"/>
                <a:gd name="T62" fmla="*/ 1 w 27"/>
                <a:gd name="T63" fmla="*/ 0 h 32"/>
                <a:gd name="T64" fmla="*/ 1 w 27"/>
                <a:gd name="T65" fmla="*/ 0 h 3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7"/>
                <a:gd name="T100" fmla="*/ 0 h 32"/>
                <a:gd name="T101" fmla="*/ 27 w 27"/>
                <a:gd name="T102" fmla="*/ 32 h 3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7" h="32">
                  <a:moveTo>
                    <a:pt x="13" y="0"/>
                  </a:moveTo>
                  <a:lnTo>
                    <a:pt x="15" y="0"/>
                  </a:lnTo>
                  <a:lnTo>
                    <a:pt x="16" y="0"/>
                  </a:lnTo>
                  <a:lnTo>
                    <a:pt x="18" y="0"/>
                  </a:lnTo>
                  <a:lnTo>
                    <a:pt x="18" y="2"/>
                  </a:lnTo>
                  <a:lnTo>
                    <a:pt x="19" y="2"/>
                  </a:lnTo>
                  <a:lnTo>
                    <a:pt x="21" y="3"/>
                  </a:lnTo>
                  <a:lnTo>
                    <a:pt x="22" y="3"/>
                  </a:lnTo>
                  <a:lnTo>
                    <a:pt x="22" y="5"/>
                  </a:lnTo>
                  <a:lnTo>
                    <a:pt x="24" y="6"/>
                  </a:lnTo>
                  <a:lnTo>
                    <a:pt x="25" y="8"/>
                  </a:lnTo>
                  <a:lnTo>
                    <a:pt x="25" y="9"/>
                  </a:lnTo>
                  <a:lnTo>
                    <a:pt x="27" y="11"/>
                  </a:lnTo>
                  <a:lnTo>
                    <a:pt x="27" y="12"/>
                  </a:lnTo>
                  <a:lnTo>
                    <a:pt x="27" y="14"/>
                  </a:lnTo>
                  <a:lnTo>
                    <a:pt x="27" y="17"/>
                  </a:lnTo>
                  <a:lnTo>
                    <a:pt x="27" y="18"/>
                  </a:lnTo>
                  <a:lnTo>
                    <a:pt x="27" y="20"/>
                  </a:lnTo>
                  <a:lnTo>
                    <a:pt x="27" y="21"/>
                  </a:lnTo>
                  <a:lnTo>
                    <a:pt x="25" y="23"/>
                  </a:lnTo>
                  <a:lnTo>
                    <a:pt x="25" y="24"/>
                  </a:lnTo>
                  <a:lnTo>
                    <a:pt x="24" y="26"/>
                  </a:lnTo>
                  <a:lnTo>
                    <a:pt x="22" y="27"/>
                  </a:lnTo>
                  <a:lnTo>
                    <a:pt x="22" y="29"/>
                  </a:lnTo>
                  <a:lnTo>
                    <a:pt x="21" y="29"/>
                  </a:lnTo>
                  <a:lnTo>
                    <a:pt x="19" y="30"/>
                  </a:lnTo>
                  <a:lnTo>
                    <a:pt x="18" y="30"/>
                  </a:lnTo>
                  <a:lnTo>
                    <a:pt x="18" y="32"/>
                  </a:lnTo>
                  <a:lnTo>
                    <a:pt x="16" y="32"/>
                  </a:lnTo>
                  <a:lnTo>
                    <a:pt x="15" y="32"/>
                  </a:lnTo>
                  <a:lnTo>
                    <a:pt x="13" y="32"/>
                  </a:lnTo>
                  <a:lnTo>
                    <a:pt x="12" y="32"/>
                  </a:lnTo>
                  <a:lnTo>
                    <a:pt x="10" y="32"/>
                  </a:lnTo>
                  <a:lnTo>
                    <a:pt x="9" y="32"/>
                  </a:lnTo>
                  <a:lnTo>
                    <a:pt x="9" y="30"/>
                  </a:lnTo>
                  <a:lnTo>
                    <a:pt x="7" y="30"/>
                  </a:lnTo>
                  <a:lnTo>
                    <a:pt x="6" y="29"/>
                  </a:lnTo>
                  <a:lnTo>
                    <a:pt x="4" y="29"/>
                  </a:lnTo>
                  <a:lnTo>
                    <a:pt x="4" y="27"/>
                  </a:lnTo>
                  <a:lnTo>
                    <a:pt x="3" y="26"/>
                  </a:lnTo>
                  <a:lnTo>
                    <a:pt x="1" y="24"/>
                  </a:lnTo>
                  <a:lnTo>
                    <a:pt x="1" y="23"/>
                  </a:lnTo>
                  <a:lnTo>
                    <a:pt x="0" y="21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0" y="12"/>
                  </a:lnTo>
                  <a:lnTo>
                    <a:pt x="0" y="11"/>
                  </a:lnTo>
                  <a:lnTo>
                    <a:pt x="1" y="9"/>
                  </a:lnTo>
                  <a:lnTo>
                    <a:pt x="1" y="8"/>
                  </a:lnTo>
                  <a:lnTo>
                    <a:pt x="3" y="6"/>
                  </a:lnTo>
                  <a:lnTo>
                    <a:pt x="4" y="5"/>
                  </a:lnTo>
                  <a:lnTo>
                    <a:pt x="4" y="3"/>
                  </a:lnTo>
                  <a:lnTo>
                    <a:pt x="6" y="3"/>
                  </a:lnTo>
                  <a:lnTo>
                    <a:pt x="7" y="2"/>
                  </a:lnTo>
                  <a:lnTo>
                    <a:pt x="9" y="2"/>
                  </a:lnTo>
                  <a:lnTo>
                    <a:pt x="9" y="0"/>
                  </a:lnTo>
                  <a:lnTo>
                    <a:pt x="10" y="0"/>
                  </a:lnTo>
                  <a:lnTo>
                    <a:pt x="12" y="0"/>
                  </a:lnTo>
                  <a:lnTo>
                    <a:pt x="13" y="0"/>
                  </a:lnTo>
                  <a:close/>
                </a:path>
              </a:pathLst>
            </a:custGeom>
            <a:noFill/>
            <a:ln w="762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31880" name="Oval 87"/>
            <p:cNvSpPr>
              <a:spLocks noChangeArrowheads="1"/>
            </p:cNvSpPr>
            <p:nvPr/>
          </p:nvSpPr>
          <p:spPr bwMode="auto">
            <a:xfrm>
              <a:off x="4862" y="1500"/>
              <a:ext cx="18" cy="17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31881" name="Freeform 88"/>
            <p:cNvSpPr>
              <a:spLocks/>
            </p:cNvSpPr>
            <p:nvPr/>
          </p:nvSpPr>
          <p:spPr bwMode="auto">
            <a:xfrm>
              <a:off x="4858" y="1497"/>
              <a:ext cx="18" cy="16"/>
            </a:xfrm>
            <a:custGeom>
              <a:avLst/>
              <a:gdLst>
                <a:gd name="T0" fmla="*/ 1 w 27"/>
                <a:gd name="T1" fmla="*/ 0 h 31"/>
                <a:gd name="T2" fmla="*/ 1 w 27"/>
                <a:gd name="T3" fmla="*/ 0 h 31"/>
                <a:gd name="T4" fmla="*/ 1 w 27"/>
                <a:gd name="T5" fmla="*/ 1 h 31"/>
                <a:gd name="T6" fmla="*/ 1 w 27"/>
                <a:gd name="T7" fmla="*/ 1 h 31"/>
                <a:gd name="T8" fmla="*/ 1 w 27"/>
                <a:gd name="T9" fmla="*/ 1 h 31"/>
                <a:gd name="T10" fmla="*/ 1 w 27"/>
                <a:gd name="T11" fmla="*/ 1 h 31"/>
                <a:gd name="T12" fmla="*/ 1 w 27"/>
                <a:gd name="T13" fmla="*/ 1 h 31"/>
                <a:gd name="T14" fmla="*/ 1 w 27"/>
                <a:gd name="T15" fmla="*/ 1 h 31"/>
                <a:gd name="T16" fmla="*/ 1 w 27"/>
                <a:gd name="T17" fmla="*/ 1 h 31"/>
                <a:gd name="T18" fmla="*/ 1 w 27"/>
                <a:gd name="T19" fmla="*/ 1 h 31"/>
                <a:gd name="T20" fmla="*/ 1 w 27"/>
                <a:gd name="T21" fmla="*/ 1 h 31"/>
                <a:gd name="T22" fmla="*/ 1 w 27"/>
                <a:gd name="T23" fmla="*/ 1 h 31"/>
                <a:gd name="T24" fmla="*/ 1 w 27"/>
                <a:gd name="T25" fmla="*/ 1 h 31"/>
                <a:gd name="T26" fmla="*/ 1 w 27"/>
                <a:gd name="T27" fmla="*/ 1 h 31"/>
                <a:gd name="T28" fmla="*/ 1 w 27"/>
                <a:gd name="T29" fmla="*/ 1 h 31"/>
                <a:gd name="T30" fmla="*/ 1 w 27"/>
                <a:gd name="T31" fmla="*/ 1 h 31"/>
                <a:gd name="T32" fmla="*/ 1 w 27"/>
                <a:gd name="T33" fmla="*/ 1 h 31"/>
                <a:gd name="T34" fmla="*/ 1 w 27"/>
                <a:gd name="T35" fmla="*/ 1 h 31"/>
                <a:gd name="T36" fmla="*/ 1 w 27"/>
                <a:gd name="T37" fmla="*/ 1 h 31"/>
                <a:gd name="T38" fmla="*/ 1 w 27"/>
                <a:gd name="T39" fmla="*/ 1 h 31"/>
                <a:gd name="T40" fmla="*/ 1 w 27"/>
                <a:gd name="T41" fmla="*/ 1 h 31"/>
                <a:gd name="T42" fmla="*/ 1 w 27"/>
                <a:gd name="T43" fmla="*/ 1 h 31"/>
                <a:gd name="T44" fmla="*/ 0 w 27"/>
                <a:gd name="T45" fmla="*/ 1 h 31"/>
                <a:gd name="T46" fmla="*/ 0 w 27"/>
                <a:gd name="T47" fmla="*/ 1 h 31"/>
                <a:gd name="T48" fmla="*/ 0 w 27"/>
                <a:gd name="T49" fmla="*/ 1 h 31"/>
                <a:gd name="T50" fmla="*/ 0 w 27"/>
                <a:gd name="T51" fmla="*/ 1 h 31"/>
                <a:gd name="T52" fmla="*/ 1 w 27"/>
                <a:gd name="T53" fmla="*/ 1 h 31"/>
                <a:gd name="T54" fmla="*/ 1 w 27"/>
                <a:gd name="T55" fmla="*/ 1 h 31"/>
                <a:gd name="T56" fmla="*/ 1 w 27"/>
                <a:gd name="T57" fmla="*/ 1 h 31"/>
                <a:gd name="T58" fmla="*/ 1 w 27"/>
                <a:gd name="T59" fmla="*/ 1 h 31"/>
                <a:gd name="T60" fmla="*/ 1 w 27"/>
                <a:gd name="T61" fmla="*/ 0 h 31"/>
                <a:gd name="T62" fmla="*/ 1 w 27"/>
                <a:gd name="T63" fmla="*/ 0 h 31"/>
                <a:gd name="T64" fmla="*/ 1 w 27"/>
                <a:gd name="T65" fmla="*/ 0 h 3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7"/>
                <a:gd name="T100" fmla="*/ 0 h 31"/>
                <a:gd name="T101" fmla="*/ 27 w 27"/>
                <a:gd name="T102" fmla="*/ 31 h 31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7" h="31">
                  <a:moveTo>
                    <a:pt x="13" y="0"/>
                  </a:moveTo>
                  <a:lnTo>
                    <a:pt x="15" y="0"/>
                  </a:lnTo>
                  <a:lnTo>
                    <a:pt x="16" y="0"/>
                  </a:lnTo>
                  <a:lnTo>
                    <a:pt x="18" y="0"/>
                  </a:lnTo>
                  <a:lnTo>
                    <a:pt x="18" y="1"/>
                  </a:lnTo>
                  <a:lnTo>
                    <a:pt x="19" y="1"/>
                  </a:lnTo>
                  <a:lnTo>
                    <a:pt x="21" y="3"/>
                  </a:lnTo>
                  <a:lnTo>
                    <a:pt x="22" y="3"/>
                  </a:lnTo>
                  <a:lnTo>
                    <a:pt x="22" y="4"/>
                  </a:lnTo>
                  <a:lnTo>
                    <a:pt x="24" y="6"/>
                  </a:lnTo>
                  <a:lnTo>
                    <a:pt x="25" y="7"/>
                  </a:lnTo>
                  <a:lnTo>
                    <a:pt x="25" y="9"/>
                  </a:lnTo>
                  <a:lnTo>
                    <a:pt x="27" y="10"/>
                  </a:lnTo>
                  <a:lnTo>
                    <a:pt x="27" y="12"/>
                  </a:lnTo>
                  <a:lnTo>
                    <a:pt x="27" y="13"/>
                  </a:lnTo>
                  <a:lnTo>
                    <a:pt x="27" y="16"/>
                  </a:lnTo>
                  <a:lnTo>
                    <a:pt x="27" y="18"/>
                  </a:lnTo>
                  <a:lnTo>
                    <a:pt x="27" y="19"/>
                  </a:lnTo>
                  <a:lnTo>
                    <a:pt x="27" y="21"/>
                  </a:lnTo>
                  <a:lnTo>
                    <a:pt x="25" y="22"/>
                  </a:lnTo>
                  <a:lnTo>
                    <a:pt x="25" y="24"/>
                  </a:lnTo>
                  <a:lnTo>
                    <a:pt x="24" y="25"/>
                  </a:lnTo>
                  <a:lnTo>
                    <a:pt x="22" y="27"/>
                  </a:lnTo>
                  <a:lnTo>
                    <a:pt x="22" y="28"/>
                  </a:lnTo>
                  <a:lnTo>
                    <a:pt x="21" y="28"/>
                  </a:lnTo>
                  <a:lnTo>
                    <a:pt x="19" y="30"/>
                  </a:lnTo>
                  <a:lnTo>
                    <a:pt x="18" y="30"/>
                  </a:lnTo>
                  <a:lnTo>
                    <a:pt x="18" y="31"/>
                  </a:lnTo>
                  <a:lnTo>
                    <a:pt x="16" y="31"/>
                  </a:lnTo>
                  <a:lnTo>
                    <a:pt x="15" y="31"/>
                  </a:lnTo>
                  <a:lnTo>
                    <a:pt x="13" y="31"/>
                  </a:lnTo>
                  <a:lnTo>
                    <a:pt x="12" y="31"/>
                  </a:lnTo>
                  <a:lnTo>
                    <a:pt x="10" y="31"/>
                  </a:lnTo>
                  <a:lnTo>
                    <a:pt x="9" y="31"/>
                  </a:lnTo>
                  <a:lnTo>
                    <a:pt x="9" y="30"/>
                  </a:lnTo>
                  <a:lnTo>
                    <a:pt x="7" y="30"/>
                  </a:lnTo>
                  <a:lnTo>
                    <a:pt x="6" y="28"/>
                  </a:lnTo>
                  <a:lnTo>
                    <a:pt x="4" y="28"/>
                  </a:lnTo>
                  <a:lnTo>
                    <a:pt x="4" y="27"/>
                  </a:lnTo>
                  <a:lnTo>
                    <a:pt x="3" y="25"/>
                  </a:lnTo>
                  <a:lnTo>
                    <a:pt x="1" y="24"/>
                  </a:lnTo>
                  <a:lnTo>
                    <a:pt x="1" y="22"/>
                  </a:lnTo>
                  <a:lnTo>
                    <a:pt x="0" y="21"/>
                  </a:lnTo>
                  <a:lnTo>
                    <a:pt x="0" y="19"/>
                  </a:lnTo>
                  <a:lnTo>
                    <a:pt x="0" y="18"/>
                  </a:lnTo>
                  <a:lnTo>
                    <a:pt x="0" y="16"/>
                  </a:lnTo>
                  <a:lnTo>
                    <a:pt x="0" y="13"/>
                  </a:lnTo>
                  <a:lnTo>
                    <a:pt x="0" y="12"/>
                  </a:lnTo>
                  <a:lnTo>
                    <a:pt x="0" y="10"/>
                  </a:lnTo>
                  <a:lnTo>
                    <a:pt x="1" y="9"/>
                  </a:lnTo>
                  <a:lnTo>
                    <a:pt x="1" y="7"/>
                  </a:lnTo>
                  <a:lnTo>
                    <a:pt x="3" y="6"/>
                  </a:lnTo>
                  <a:lnTo>
                    <a:pt x="4" y="4"/>
                  </a:lnTo>
                  <a:lnTo>
                    <a:pt x="4" y="3"/>
                  </a:lnTo>
                  <a:lnTo>
                    <a:pt x="6" y="3"/>
                  </a:lnTo>
                  <a:lnTo>
                    <a:pt x="7" y="1"/>
                  </a:lnTo>
                  <a:lnTo>
                    <a:pt x="9" y="1"/>
                  </a:lnTo>
                  <a:lnTo>
                    <a:pt x="9" y="0"/>
                  </a:lnTo>
                  <a:lnTo>
                    <a:pt x="10" y="0"/>
                  </a:lnTo>
                  <a:lnTo>
                    <a:pt x="12" y="0"/>
                  </a:lnTo>
                  <a:lnTo>
                    <a:pt x="13" y="0"/>
                  </a:lnTo>
                  <a:close/>
                </a:path>
              </a:pathLst>
            </a:custGeom>
            <a:noFill/>
            <a:ln w="762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31882" name="Oval 89"/>
            <p:cNvSpPr>
              <a:spLocks noChangeArrowheads="1"/>
            </p:cNvSpPr>
            <p:nvPr/>
          </p:nvSpPr>
          <p:spPr bwMode="auto">
            <a:xfrm>
              <a:off x="5477" y="1284"/>
              <a:ext cx="21" cy="17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31883" name="Freeform 90"/>
            <p:cNvSpPr>
              <a:spLocks/>
            </p:cNvSpPr>
            <p:nvPr/>
          </p:nvSpPr>
          <p:spPr bwMode="auto">
            <a:xfrm>
              <a:off x="5474" y="1281"/>
              <a:ext cx="19" cy="17"/>
            </a:xfrm>
            <a:custGeom>
              <a:avLst/>
              <a:gdLst>
                <a:gd name="T0" fmla="*/ 1 w 29"/>
                <a:gd name="T1" fmla="*/ 0 h 32"/>
                <a:gd name="T2" fmla="*/ 1 w 29"/>
                <a:gd name="T3" fmla="*/ 0 h 32"/>
                <a:gd name="T4" fmla="*/ 1 w 29"/>
                <a:gd name="T5" fmla="*/ 1 h 32"/>
                <a:gd name="T6" fmla="*/ 1 w 29"/>
                <a:gd name="T7" fmla="*/ 1 h 32"/>
                <a:gd name="T8" fmla="*/ 1 w 29"/>
                <a:gd name="T9" fmla="*/ 1 h 32"/>
                <a:gd name="T10" fmla="*/ 1 w 29"/>
                <a:gd name="T11" fmla="*/ 1 h 32"/>
                <a:gd name="T12" fmla="*/ 1 w 29"/>
                <a:gd name="T13" fmla="*/ 1 h 32"/>
                <a:gd name="T14" fmla="*/ 1 w 29"/>
                <a:gd name="T15" fmla="*/ 1 h 32"/>
                <a:gd name="T16" fmla="*/ 1 w 29"/>
                <a:gd name="T17" fmla="*/ 1 h 32"/>
                <a:gd name="T18" fmla="*/ 1 w 29"/>
                <a:gd name="T19" fmla="*/ 1 h 32"/>
                <a:gd name="T20" fmla="*/ 1 w 29"/>
                <a:gd name="T21" fmla="*/ 1 h 32"/>
                <a:gd name="T22" fmla="*/ 1 w 29"/>
                <a:gd name="T23" fmla="*/ 1 h 32"/>
                <a:gd name="T24" fmla="*/ 1 w 29"/>
                <a:gd name="T25" fmla="*/ 1 h 32"/>
                <a:gd name="T26" fmla="*/ 1 w 29"/>
                <a:gd name="T27" fmla="*/ 1 h 32"/>
                <a:gd name="T28" fmla="*/ 1 w 29"/>
                <a:gd name="T29" fmla="*/ 1 h 32"/>
                <a:gd name="T30" fmla="*/ 1 w 29"/>
                <a:gd name="T31" fmla="*/ 1 h 32"/>
                <a:gd name="T32" fmla="*/ 1 w 29"/>
                <a:gd name="T33" fmla="*/ 1 h 32"/>
                <a:gd name="T34" fmla="*/ 1 w 29"/>
                <a:gd name="T35" fmla="*/ 1 h 32"/>
                <a:gd name="T36" fmla="*/ 1 w 29"/>
                <a:gd name="T37" fmla="*/ 1 h 32"/>
                <a:gd name="T38" fmla="*/ 1 w 29"/>
                <a:gd name="T39" fmla="*/ 1 h 32"/>
                <a:gd name="T40" fmla="*/ 1 w 29"/>
                <a:gd name="T41" fmla="*/ 1 h 32"/>
                <a:gd name="T42" fmla="*/ 1 w 29"/>
                <a:gd name="T43" fmla="*/ 1 h 32"/>
                <a:gd name="T44" fmla="*/ 0 w 29"/>
                <a:gd name="T45" fmla="*/ 1 h 32"/>
                <a:gd name="T46" fmla="*/ 0 w 29"/>
                <a:gd name="T47" fmla="*/ 1 h 32"/>
                <a:gd name="T48" fmla="*/ 0 w 29"/>
                <a:gd name="T49" fmla="*/ 1 h 32"/>
                <a:gd name="T50" fmla="*/ 0 w 29"/>
                <a:gd name="T51" fmla="*/ 1 h 32"/>
                <a:gd name="T52" fmla="*/ 1 w 29"/>
                <a:gd name="T53" fmla="*/ 1 h 32"/>
                <a:gd name="T54" fmla="*/ 1 w 29"/>
                <a:gd name="T55" fmla="*/ 1 h 32"/>
                <a:gd name="T56" fmla="*/ 1 w 29"/>
                <a:gd name="T57" fmla="*/ 1 h 32"/>
                <a:gd name="T58" fmla="*/ 1 w 29"/>
                <a:gd name="T59" fmla="*/ 1 h 32"/>
                <a:gd name="T60" fmla="*/ 1 w 29"/>
                <a:gd name="T61" fmla="*/ 0 h 32"/>
                <a:gd name="T62" fmla="*/ 1 w 29"/>
                <a:gd name="T63" fmla="*/ 0 h 32"/>
                <a:gd name="T64" fmla="*/ 1 w 29"/>
                <a:gd name="T65" fmla="*/ 0 h 3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9"/>
                <a:gd name="T100" fmla="*/ 0 h 32"/>
                <a:gd name="T101" fmla="*/ 29 w 29"/>
                <a:gd name="T102" fmla="*/ 32 h 3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9" h="32">
                  <a:moveTo>
                    <a:pt x="15" y="0"/>
                  </a:moveTo>
                  <a:lnTo>
                    <a:pt x="15" y="0"/>
                  </a:lnTo>
                  <a:lnTo>
                    <a:pt x="17" y="0"/>
                  </a:lnTo>
                  <a:lnTo>
                    <a:pt x="18" y="0"/>
                  </a:lnTo>
                  <a:lnTo>
                    <a:pt x="20" y="2"/>
                  </a:lnTo>
                  <a:lnTo>
                    <a:pt x="21" y="2"/>
                  </a:lnTo>
                  <a:lnTo>
                    <a:pt x="23" y="3"/>
                  </a:lnTo>
                  <a:lnTo>
                    <a:pt x="24" y="3"/>
                  </a:lnTo>
                  <a:lnTo>
                    <a:pt x="24" y="5"/>
                  </a:lnTo>
                  <a:lnTo>
                    <a:pt x="26" y="6"/>
                  </a:lnTo>
                  <a:lnTo>
                    <a:pt x="26" y="8"/>
                  </a:lnTo>
                  <a:lnTo>
                    <a:pt x="27" y="9"/>
                  </a:lnTo>
                  <a:lnTo>
                    <a:pt x="29" y="11"/>
                  </a:lnTo>
                  <a:lnTo>
                    <a:pt x="29" y="12"/>
                  </a:lnTo>
                  <a:lnTo>
                    <a:pt x="29" y="14"/>
                  </a:lnTo>
                  <a:lnTo>
                    <a:pt x="29" y="17"/>
                  </a:lnTo>
                  <a:lnTo>
                    <a:pt x="29" y="19"/>
                  </a:lnTo>
                  <a:lnTo>
                    <a:pt x="29" y="20"/>
                  </a:lnTo>
                  <a:lnTo>
                    <a:pt x="29" y="22"/>
                  </a:lnTo>
                  <a:lnTo>
                    <a:pt x="27" y="23"/>
                  </a:lnTo>
                  <a:lnTo>
                    <a:pt x="26" y="25"/>
                  </a:lnTo>
                  <a:lnTo>
                    <a:pt x="26" y="26"/>
                  </a:lnTo>
                  <a:lnTo>
                    <a:pt x="24" y="28"/>
                  </a:lnTo>
                  <a:lnTo>
                    <a:pt x="24" y="29"/>
                  </a:lnTo>
                  <a:lnTo>
                    <a:pt x="23" y="29"/>
                  </a:lnTo>
                  <a:lnTo>
                    <a:pt x="21" y="31"/>
                  </a:lnTo>
                  <a:lnTo>
                    <a:pt x="20" y="31"/>
                  </a:lnTo>
                  <a:lnTo>
                    <a:pt x="18" y="32"/>
                  </a:lnTo>
                  <a:lnTo>
                    <a:pt x="17" y="32"/>
                  </a:lnTo>
                  <a:lnTo>
                    <a:pt x="15" y="32"/>
                  </a:lnTo>
                  <a:lnTo>
                    <a:pt x="14" y="32"/>
                  </a:lnTo>
                  <a:lnTo>
                    <a:pt x="12" y="32"/>
                  </a:lnTo>
                  <a:lnTo>
                    <a:pt x="11" y="32"/>
                  </a:lnTo>
                  <a:lnTo>
                    <a:pt x="9" y="31"/>
                  </a:lnTo>
                  <a:lnTo>
                    <a:pt x="8" y="31"/>
                  </a:lnTo>
                  <a:lnTo>
                    <a:pt x="6" y="29"/>
                  </a:lnTo>
                  <a:lnTo>
                    <a:pt x="5" y="29"/>
                  </a:lnTo>
                  <a:lnTo>
                    <a:pt x="5" y="28"/>
                  </a:lnTo>
                  <a:lnTo>
                    <a:pt x="3" y="26"/>
                  </a:lnTo>
                  <a:lnTo>
                    <a:pt x="3" y="25"/>
                  </a:lnTo>
                  <a:lnTo>
                    <a:pt x="2" y="23"/>
                  </a:lnTo>
                  <a:lnTo>
                    <a:pt x="0" y="22"/>
                  </a:lnTo>
                  <a:lnTo>
                    <a:pt x="0" y="20"/>
                  </a:lnTo>
                  <a:lnTo>
                    <a:pt x="0" y="19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0" y="12"/>
                  </a:lnTo>
                  <a:lnTo>
                    <a:pt x="0" y="11"/>
                  </a:lnTo>
                  <a:lnTo>
                    <a:pt x="2" y="9"/>
                  </a:lnTo>
                  <a:lnTo>
                    <a:pt x="3" y="8"/>
                  </a:lnTo>
                  <a:lnTo>
                    <a:pt x="3" y="6"/>
                  </a:lnTo>
                  <a:lnTo>
                    <a:pt x="5" y="5"/>
                  </a:lnTo>
                  <a:lnTo>
                    <a:pt x="5" y="3"/>
                  </a:lnTo>
                  <a:lnTo>
                    <a:pt x="6" y="3"/>
                  </a:lnTo>
                  <a:lnTo>
                    <a:pt x="8" y="2"/>
                  </a:lnTo>
                  <a:lnTo>
                    <a:pt x="9" y="2"/>
                  </a:lnTo>
                  <a:lnTo>
                    <a:pt x="11" y="0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5" y="0"/>
                  </a:lnTo>
                  <a:close/>
                </a:path>
              </a:pathLst>
            </a:custGeom>
            <a:noFill/>
            <a:ln w="762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31884" name="Oval 91"/>
            <p:cNvSpPr>
              <a:spLocks noChangeArrowheads="1"/>
            </p:cNvSpPr>
            <p:nvPr/>
          </p:nvSpPr>
          <p:spPr bwMode="auto">
            <a:xfrm>
              <a:off x="5477" y="1360"/>
              <a:ext cx="21" cy="17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31885" name="Freeform 92"/>
            <p:cNvSpPr>
              <a:spLocks/>
            </p:cNvSpPr>
            <p:nvPr/>
          </p:nvSpPr>
          <p:spPr bwMode="auto">
            <a:xfrm>
              <a:off x="5474" y="1357"/>
              <a:ext cx="19" cy="16"/>
            </a:xfrm>
            <a:custGeom>
              <a:avLst/>
              <a:gdLst>
                <a:gd name="T0" fmla="*/ 1 w 29"/>
                <a:gd name="T1" fmla="*/ 0 h 30"/>
                <a:gd name="T2" fmla="*/ 1 w 29"/>
                <a:gd name="T3" fmla="*/ 0 h 30"/>
                <a:gd name="T4" fmla="*/ 1 w 29"/>
                <a:gd name="T5" fmla="*/ 1 h 30"/>
                <a:gd name="T6" fmla="*/ 1 w 29"/>
                <a:gd name="T7" fmla="*/ 1 h 30"/>
                <a:gd name="T8" fmla="*/ 1 w 29"/>
                <a:gd name="T9" fmla="*/ 1 h 30"/>
                <a:gd name="T10" fmla="*/ 1 w 29"/>
                <a:gd name="T11" fmla="*/ 1 h 30"/>
                <a:gd name="T12" fmla="*/ 1 w 29"/>
                <a:gd name="T13" fmla="*/ 1 h 30"/>
                <a:gd name="T14" fmla="*/ 1 w 29"/>
                <a:gd name="T15" fmla="*/ 1 h 30"/>
                <a:gd name="T16" fmla="*/ 1 w 29"/>
                <a:gd name="T17" fmla="*/ 1 h 30"/>
                <a:gd name="T18" fmla="*/ 1 w 29"/>
                <a:gd name="T19" fmla="*/ 1 h 30"/>
                <a:gd name="T20" fmla="*/ 1 w 29"/>
                <a:gd name="T21" fmla="*/ 1 h 30"/>
                <a:gd name="T22" fmla="*/ 1 w 29"/>
                <a:gd name="T23" fmla="*/ 1 h 30"/>
                <a:gd name="T24" fmla="*/ 1 w 29"/>
                <a:gd name="T25" fmla="*/ 1 h 30"/>
                <a:gd name="T26" fmla="*/ 1 w 29"/>
                <a:gd name="T27" fmla="*/ 1 h 30"/>
                <a:gd name="T28" fmla="*/ 1 w 29"/>
                <a:gd name="T29" fmla="*/ 1 h 30"/>
                <a:gd name="T30" fmla="*/ 1 w 29"/>
                <a:gd name="T31" fmla="*/ 1 h 30"/>
                <a:gd name="T32" fmla="*/ 1 w 29"/>
                <a:gd name="T33" fmla="*/ 1 h 30"/>
                <a:gd name="T34" fmla="*/ 1 w 29"/>
                <a:gd name="T35" fmla="*/ 1 h 30"/>
                <a:gd name="T36" fmla="*/ 1 w 29"/>
                <a:gd name="T37" fmla="*/ 1 h 30"/>
                <a:gd name="T38" fmla="*/ 1 w 29"/>
                <a:gd name="T39" fmla="*/ 1 h 30"/>
                <a:gd name="T40" fmla="*/ 1 w 29"/>
                <a:gd name="T41" fmla="*/ 1 h 30"/>
                <a:gd name="T42" fmla="*/ 1 w 29"/>
                <a:gd name="T43" fmla="*/ 1 h 30"/>
                <a:gd name="T44" fmla="*/ 0 w 29"/>
                <a:gd name="T45" fmla="*/ 1 h 30"/>
                <a:gd name="T46" fmla="*/ 0 w 29"/>
                <a:gd name="T47" fmla="*/ 1 h 30"/>
                <a:gd name="T48" fmla="*/ 0 w 29"/>
                <a:gd name="T49" fmla="*/ 1 h 30"/>
                <a:gd name="T50" fmla="*/ 0 w 29"/>
                <a:gd name="T51" fmla="*/ 1 h 30"/>
                <a:gd name="T52" fmla="*/ 1 w 29"/>
                <a:gd name="T53" fmla="*/ 1 h 30"/>
                <a:gd name="T54" fmla="*/ 1 w 29"/>
                <a:gd name="T55" fmla="*/ 1 h 30"/>
                <a:gd name="T56" fmla="*/ 1 w 29"/>
                <a:gd name="T57" fmla="*/ 1 h 30"/>
                <a:gd name="T58" fmla="*/ 1 w 29"/>
                <a:gd name="T59" fmla="*/ 1 h 30"/>
                <a:gd name="T60" fmla="*/ 1 w 29"/>
                <a:gd name="T61" fmla="*/ 0 h 30"/>
                <a:gd name="T62" fmla="*/ 1 w 29"/>
                <a:gd name="T63" fmla="*/ 0 h 30"/>
                <a:gd name="T64" fmla="*/ 1 w 29"/>
                <a:gd name="T65" fmla="*/ 0 h 3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9"/>
                <a:gd name="T100" fmla="*/ 0 h 30"/>
                <a:gd name="T101" fmla="*/ 29 w 29"/>
                <a:gd name="T102" fmla="*/ 30 h 3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9" h="30">
                  <a:moveTo>
                    <a:pt x="15" y="0"/>
                  </a:moveTo>
                  <a:lnTo>
                    <a:pt x="15" y="0"/>
                  </a:lnTo>
                  <a:lnTo>
                    <a:pt x="17" y="0"/>
                  </a:lnTo>
                  <a:lnTo>
                    <a:pt x="18" y="0"/>
                  </a:lnTo>
                  <a:lnTo>
                    <a:pt x="20" y="2"/>
                  </a:lnTo>
                  <a:lnTo>
                    <a:pt x="21" y="2"/>
                  </a:lnTo>
                  <a:lnTo>
                    <a:pt x="23" y="3"/>
                  </a:lnTo>
                  <a:lnTo>
                    <a:pt x="24" y="3"/>
                  </a:lnTo>
                  <a:lnTo>
                    <a:pt x="24" y="5"/>
                  </a:lnTo>
                  <a:lnTo>
                    <a:pt x="26" y="6"/>
                  </a:lnTo>
                  <a:lnTo>
                    <a:pt x="27" y="8"/>
                  </a:lnTo>
                  <a:lnTo>
                    <a:pt x="27" y="9"/>
                  </a:lnTo>
                  <a:lnTo>
                    <a:pt x="29" y="11"/>
                  </a:lnTo>
                  <a:lnTo>
                    <a:pt x="29" y="12"/>
                  </a:lnTo>
                  <a:lnTo>
                    <a:pt x="29" y="14"/>
                  </a:lnTo>
                  <a:lnTo>
                    <a:pt x="29" y="15"/>
                  </a:lnTo>
                  <a:lnTo>
                    <a:pt x="29" y="17"/>
                  </a:lnTo>
                  <a:lnTo>
                    <a:pt x="29" y="18"/>
                  </a:lnTo>
                  <a:lnTo>
                    <a:pt x="29" y="20"/>
                  </a:lnTo>
                  <a:lnTo>
                    <a:pt x="27" y="21"/>
                  </a:lnTo>
                  <a:lnTo>
                    <a:pt x="27" y="23"/>
                  </a:lnTo>
                  <a:lnTo>
                    <a:pt x="26" y="24"/>
                  </a:lnTo>
                  <a:lnTo>
                    <a:pt x="24" y="26"/>
                  </a:lnTo>
                  <a:lnTo>
                    <a:pt x="24" y="27"/>
                  </a:lnTo>
                  <a:lnTo>
                    <a:pt x="23" y="27"/>
                  </a:lnTo>
                  <a:lnTo>
                    <a:pt x="21" y="29"/>
                  </a:lnTo>
                  <a:lnTo>
                    <a:pt x="20" y="29"/>
                  </a:lnTo>
                  <a:lnTo>
                    <a:pt x="18" y="30"/>
                  </a:lnTo>
                  <a:lnTo>
                    <a:pt x="17" y="30"/>
                  </a:lnTo>
                  <a:lnTo>
                    <a:pt x="15" y="30"/>
                  </a:lnTo>
                  <a:lnTo>
                    <a:pt x="14" y="30"/>
                  </a:lnTo>
                  <a:lnTo>
                    <a:pt x="12" y="30"/>
                  </a:lnTo>
                  <a:lnTo>
                    <a:pt x="11" y="30"/>
                  </a:lnTo>
                  <a:lnTo>
                    <a:pt x="9" y="29"/>
                  </a:lnTo>
                  <a:lnTo>
                    <a:pt x="8" y="29"/>
                  </a:lnTo>
                  <a:lnTo>
                    <a:pt x="6" y="27"/>
                  </a:lnTo>
                  <a:lnTo>
                    <a:pt x="5" y="27"/>
                  </a:lnTo>
                  <a:lnTo>
                    <a:pt x="5" y="26"/>
                  </a:lnTo>
                  <a:lnTo>
                    <a:pt x="3" y="24"/>
                  </a:lnTo>
                  <a:lnTo>
                    <a:pt x="2" y="23"/>
                  </a:lnTo>
                  <a:lnTo>
                    <a:pt x="2" y="21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0" y="14"/>
                  </a:lnTo>
                  <a:lnTo>
                    <a:pt x="0" y="12"/>
                  </a:lnTo>
                  <a:lnTo>
                    <a:pt x="0" y="11"/>
                  </a:lnTo>
                  <a:lnTo>
                    <a:pt x="2" y="9"/>
                  </a:lnTo>
                  <a:lnTo>
                    <a:pt x="2" y="8"/>
                  </a:lnTo>
                  <a:lnTo>
                    <a:pt x="3" y="6"/>
                  </a:lnTo>
                  <a:lnTo>
                    <a:pt x="5" y="5"/>
                  </a:lnTo>
                  <a:lnTo>
                    <a:pt x="5" y="3"/>
                  </a:lnTo>
                  <a:lnTo>
                    <a:pt x="6" y="3"/>
                  </a:lnTo>
                  <a:lnTo>
                    <a:pt x="8" y="2"/>
                  </a:lnTo>
                  <a:lnTo>
                    <a:pt x="9" y="2"/>
                  </a:lnTo>
                  <a:lnTo>
                    <a:pt x="11" y="0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5" y="0"/>
                  </a:lnTo>
                  <a:close/>
                </a:path>
              </a:pathLst>
            </a:custGeom>
            <a:noFill/>
            <a:ln w="762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31886" name="Oval 93"/>
            <p:cNvSpPr>
              <a:spLocks noChangeArrowheads="1"/>
            </p:cNvSpPr>
            <p:nvPr/>
          </p:nvSpPr>
          <p:spPr bwMode="auto">
            <a:xfrm>
              <a:off x="5477" y="1427"/>
              <a:ext cx="21" cy="19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31887" name="Freeform 94"/>
            <p:cNvSpPr>
              <a:spLocks/>
            </p:cNvSpPr>
            <p:nvPr/>
          </p:nvSpPr>
          <p:spPr bwMode="auto">
            <a:xfrm>
              <a:off x="5474" y="1423"/>
              <a:ext cx="19" cy="19"/>
            </a:xfrm>
            <a:custGeom>
              <a:avLst/>
              <a:gdLst>
                <a:gd name="T0" fmla="*/ 1 w 29"/>
                <a:gd name="T1" fmla="*/ 0 h 34"/>
                <a:gd name="T2" fmla="*/ 1 w 29"/>
                <a:gd name="T3" fmla="*/ 0 h 34"/>
                <a:gd name="T4" fmla="*/ 1 w 29"/>
                <a:gd name="T5" fmla="*/ 1 h 34"/>
                <a:gd name="T6" fmla="*/ 1 w 29"/>
                <a:gd name="T7" fmla="*/ 1 h 34"/>
                <a:gd name="T8" fmla="*/ 1 w 29"/>
                <a:gd name="T9" fmla="*/ 1 h 34"/>
                <a:gd name="T10" fmla="*/ 1 w 29"/>
                <a:gd name="T11" fmla="*/ 1 h 34"/>
                <a:gd name="T12" fmla="*/ 1 w 29"/>
                <a:gd name="T13" fmla="*/ 1 h 34"/>
                <a:gd name="T14" fmla="*/ 1 w 29"/>
                <a:gd name="T15" fmla="*/ 1 h 34"/>
                <a:gd name="T16" fmla="*/ 1 w 29"/>
                <a:gd name="T17" fmla="*/ 1 h 34"/>
                <a:gd name="T18" fmla="*/ 1 w 29"/>
                <a:gd name="T19" fmla="*/ 1 h 34"/>
                <a:gd name="T20" fmla="*/ 1 w 29"/>
                <a:gd name="T21" fmla="*/ 1 h 34"/>
                <a:gd name="T22" fmla="*/ 1 w 29"/>
                <a:gd name="T23" fmla="*/ 1 h 34"/>
                <a:gd name="T24" fmla="*/ 1 w 29"/>
                <a:gd name="T25" fmla="*/ 1 h 34"/>
                <a:gd name="T26" fmla="*/ 1 w 29"/>
                <a:gd name="T27" fmla="*/ 1 h 34"/>
                <a:gd name="T28" fmla="*/ 1 w 29"/>
                <a:gd name="T29" fmla="*/ 1 h 34"/>
                <a:gd name="T30" fmla="*/ 1 w 29"/>
                <a:gd name="T31" fmla="*/ 1 h 34"/>
                <a:gd name="T32" fmla="*/ 1 w 29"/>
                <a:gd name="T33" fmla="*/ 1 h 34"/>
                <a:gd name="T34" fmla="*/ 1 w 29"/>
                <a:gd name="T35" fmla="*/ 1 h 34"/>
                <a:gd name="T36" fmla="*/ 1 w 29"/>
                <a:gd name="T37" fmla="*/ 1 h 34"/>
                <a:gd name="T38" fmla="*/ 1 w 29"/>
                <a:gd name="T39" fmla="*/ 1 h 34"/>
                <a:gd name="T40" fmla="*/ 1 w 29"/>
                <a:gd name="T41" fmla="*/ 1 h 34"/>
                <a:gd name="T42" fmla="*/ 1 w 29"/>
                <a:gd name="T43" fmla="*/ 1 h 34"/>
                <a:gd name="T44" fmla="*/ 0 w 29"/>
                <a:gd name="T45" fmla="*/ 1 h 34"/>
                <a:gd name="T46" fmla="*/ 0 w 29"/>
                <a:gd name="T47" fmla="*/ 1 h 34"/>
                <a:gd name="T48" fmla="*/ 0 w 29"/>
                <a:gd name="T49" fmla="*/ 1 h 34"/>
                <a:gd name="T50" fmla="*/ 0 w 29"/>
                <a:gd name="T51" fmla="*/ 1 h 34"/>
                <a:gd name="T52" fmla="*/ 1 w 29"/>
                <a:gd name="T53" fmla="*/ 1 h 34"/>
                <a:gd name="T54" fmla="*/ 1 w 29"/>
                <a:gd name="T55" fmla="*/ 1 h 34"/>
                <a:gd name="T56" fmla="*/ 1 w 29"/>
                <a:gd name="T57" fmla="*/ 1 h 34"/>
                <a:gd name="T58" fmla="*/ 1 w 29"/>
                <a:gd name="T59" fmla="*/ 1 h 34"/>
                <a:gd name="T60" fmla="*/ 1 w 29"/>
                <a:gd name="T61" fmla="*/ 0 h 34"/>
                <a:gd name="T62" fmla="*/ 1 w 29"/>
                <a:gd name="T63" fmla="*/ 0 h 34"/>
                <a:gd name="T64" fmla="*/ 1 w 29"/>
                <a:gd name="T65" fmla="*/ 0 h 3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9"/>
                <a:gd name="T100" fmla="*/ 0 h 34"/>
                <a:gd name="T101" fmla="*/ 29 w 29"/>
                <a:gd name="T102" fmla="*/ 34 h 3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9" h="34">
                  <a:moveTo>
                    <a:pt x="15" y="0"/>
                  </a:moveTo>
                  <a:lnTo>
                    <a:pt x="15" y="0"/>
                  </a:lnTo>
                  <a:lnTo>
                    <a:pt x="17" y="0"/>
                  </a:lnTo>
                  <a:lnTo>
                    <a:pt x="18" y="0"/>
                  </a:lnTo>
                  <a:lnTo>
                    <a:pt x="20" y="1"/>
                  </a:lnTo>
                  <a:lnTo>
                    <a:pt x="21" y="1"/>
                  </a:lnTo>
                  <a:lnTo>
                    <a:pt x="23" y="3"/>
                  </a:lnTo>
                  <a:lnTo>
                    <a:pt x="24" y="4"/>
                  </a:lnTo>
                  <a:lnTo>
                    <a:pt x="26" y="6"/>
                  </a:lnTo>
                  <a:lnTo>
                    <a:pt x="26" y="7"/>
                  </a:lnTo>
                  <a:lnTo>
                    <a:pt x="27" y="9"/>
                  </a:lnTo>
                  <a:lnTo>
                    <a:pt x="27" y="10"/>
                  </a:lnTo>
                  <a:lnTo>
                    <a:pt x="29" y="12"/>
                  </a:lnTo>
                  <a:lnTo>
                    <a:pt x="29" y="13"/>
                  </a:lnTo>
                  <a:lnTo>
                    <a:pt x="29" y="15"/>
                  </a:lnTo>
                  <a:lnTo>
                    <a:pt x="29" y="18"/>
                  </a:lnTo>
                  <a:lnTo>
                    <a:pt x="29" y="19"/>
                  </a:lnTo>
                  <a:lnTo>
                    <a:pt x="29" y="21"/>
                  </a:lnTo>
                  <a:lnTo>
                    <a:pt x="29" y="22"/>
                  </a:lnTo>
                  <a:lnTo>
                    <a:pt x="27" y="24"/>
                  </a:lnTo>
                  <a:lnTo>
                    <a:pt x="27" y="25"/>
                  </a:lnTo>
                  <a:lnTo>
                    <a:pt x="26" y="27"/>
                  </a:lnTo>
                  <a:lnTo>
                    <a:pt x="26" y="28"/>
                  </a:lnTo>
                  <a:lnTo>
                    <a:pt x="24" y="30"/>
                  </a:lnTo>
                  <a:lnTo>
                    <a:pt x="23" y="31"/>
                  </a:lnTo>
                  <a:lnTo>
                    <a:pt x="21" y="33"/>
                  </a:lnTo>
                  <a:lnTo>
                    <a:pt x="20" y="33"/>
                  </a:lnTo>
                  <a:lnTo>
                    <a:pt x="18" y="34"/>
                  </a:lnTo>
                  <a:lnTo>
                    <a:pt x="17" y="34"/>
                  </a:lnTo>
                  <a:lnTo>
                    <a:pt x="15" y="34"/>
                  </a:lnTo>
                  <a:lnTo>
                    <a:pt x="14" y="34"/>
                  </a:lnTo>
                  <a:lnTo>
                    <a:pt x="12" y="34"/>
                  </a:lnTo>
                  <a:lnTo>
                    <a:pt x="11" y="34"/>
                  </a:lnTo>
                  <a:lnTo>
                    <a:pt x="9" y="33"/>
                  </a:lnTo>
                  <a:lnTo>
                    <a:pt x="8" y="33"/>
                  </a:lnTo>
                  <a:lnTo>
                    <a:pt x="6" y="31"/>
                  </a:lnTo>
                  <a:lnTo>
                    <a:pt x="5" y="30"/>
                  </a:lnTo>
                  <a:lnTo>
                    <a:pt x="3" y="28"/>
                  </a:lnTo>
                  <a:lnTo>
                    <a:pt x="3" y="27"/>
                  </a:lnTo>
                  <a:lnTo>
                    <a:pt x="2" y="25"/>
                  </a:lnTo>
                  <a:lnTo>
                    <a:pt x="2" y="24"/>
                  </a:lnTo>
                  <a:lnTo>
                    <a:pt x="0" y="22"/>
                  </a:lnTo>
                  <a:lnTo>
                    <a:pt x="0" y="21"/>
                  </a:lnTo>
                  <a:lnTo>
                    <a:pt x="0" y="19"/>
                  </a:lnTo>
                  <a:lnTo>
                    <a:pt x="0" y="18"/>
                  </a:lnTo>
                  <a:lnTo>
                    <a:pt x="0" y="15"/>
                  </a:lnTo>
                  <a:lnTo>
                    <a:pt x="0" y="13"/>
                  </a:lnTo>
                  <a:lnTo>
                    <a:pt x="0" y="12"/>
                  </a:lnTo>
                  <a:lnTo>
                    <a:pt x="2" y="10"/>
                  </a:lnTo>
                  <a:lnTo>
                    <a:pt x="2" y="9"/>
                  </a:lnTo>
                  <a:lnTo>
                    <a:pt x="3" y="7"/>
                  </a:lnTo>
                  <a:lnTo>
                    <a:pt x="3" y="6"/>
                  </a:lnTo>
                  <a:lnTo>
                    <a:pt x="5" y="4"/>
                  </a:lnTo>
                  <a:lnTo>
                    <a:pt x="6" y="3"/>
                  </a:lnTo>
                  <a:lnTo>
                    <a:pt x="8" y="1"/>
                  </a:lnTo>
                  <a:lnTo>
                    <a:pt x="9" y="1"/>
                  </a:lnTo>
                  <a:lnTo>
                    <a:pt x="11" y="0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5" y="0"/>
                  </a:lnTo>
                  <a:close/>
                </a:path>
              </a:pathLst>
            </a:custGeom>
            <a:noFill/>
            <a:ln w="762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31888" name="Oval 95"/>
            <p:cNvSpPr>
              <a:spLocks noChangeArrowheads="1"/>
            </p:cNvSpPr>
            <p:nvPr/>
          </p:nvSpPr>
          <p:spPr bwMode="auto">
            <a:xfrm>
              <a:off x="5477" y="1492"/>
              <a:ext cx="21" cy="17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31889" name="Freeform 96"/>
            <p:cNvSpPr>
              <a:spLocks/>
            </p:cNvSpPr>
            <p:nvPr/>
          </p:nvSpPr>
          <p:spPr bwMode="auto">
            <a:xfrm>
              <a:off x="5474" y="1488"/>
              <a:ext cx="19" cy="17"/>
            </a:xfrm>
            <a:custGeom>
              <a:avLst/>
              <a:gdLst>
                <a:gd name="T0" fmla="*/ 1 w 29"/>
                <a:gd name="T1" fmla="*/ 0 h 30"/>
                <a:gd name="T2" fmla="*/ 1 w 29"/>
                <a:gd name="T3" fmla="*/ 0 h 30"/>
                <a:gd name="T4" fmla="*/ 1 w 29"/>
                <a:gd name="T5" fmla="*/ 1 h 30"/>
                <a:gd name="T6" fmla="*/ 1 w 29"/>
                <a:gd name="T7" fmla="*/ 1 h 30"/>
                <a:gd name="T8" fmla="*/ 1 w 29"/>
                <a:gd name="T9" fmla="*/ 1 h 30"/>
                <a:gd name="T10" fmla="*/ 1 w 29"/>
                <a:gd name="T11" fmla="*/ 1 h 30"/>
                <a:gd name="T12" fmla="*/ 1 w 29"/>
                <a:gd name="T13" fmla="*/ 1 h 30"/>
                <a:gd name="T14" fmla="*/ 1 w 29"/>
                <a:gd name="T15" fmla="*/ 1 h 30"/>
                <a:gd name="T16" fmla="*/ 1 w 29"/>
                <a:gd name="T17" fmla="*/ 1 h 30"/>
                <a:gd name="T18" fmla="*/ 1 w 29"/>
                <a:gd name="T19" fmla="*/ 1 h 30"/>
                <a:gd name="T20" fmla="*/ 1 w 29"/>
                <a:gd name="T21" fmla="*/ 1 h 30"/>
                <a:gd name="T22" fmla="*/ 1 w 29"/>
                <a:gd name="T23" fmla="*/ 1 h 30"/>
                <a:gd name="T24" fmla="*/ 1 w 29"/>
                <a:gd name="T25" fmla="*/ 1 h 30"/>
                <a:gd name="T26" fmla="*/ 1 w 29"/>
                <a:gd name="T27" fmla="*/ 1 h 30"/>
                <a:gd name="T28" fmla="*/ 1 w 29"/>
                <a:gd name="T29" fmla="*/ 1 h 30"/>
                <a:gd name="T30" fmla="*/ 1 w 29"/>
                <a:gd name="T31" fmla="*/ 1 h 30"/>
                <a:gd name="T32" fmla="*/ 1 w 29"/>
                <a:gd name="T33" fmla="*/ 1 h 30"/>
                <a:gd name="T34" fmla="*/ 1 w 29"/>
                <a:gd name="T35" fmla="*/ 1 h 30"/>
                <a:gd name="T36" fmla="*/ 1 w 29"/>
                <a:gd name="T37" fmla="*/ 1 h 30"/>
                <a:gd name="T38" fmla="*/ 1 w 29"/>
                <a:gd name="T39" fmla="*/ 1 h 30"/>
                <a:gd name="T40" fmla="*/ 1 w 29"/>
                <a:gd name="T41" fmla="*/ 1 h 30"/>
                <a:gd name="T42" fmla="*/ 1 w 29"/>
                <a:gd name="T43" fmla="*/ 1 h 30"/>
                <a:gd name="T44" fmla="*/ 0 w 29"/>
                <a:gd name="T45" fmla="*/ 1 h 30"/>
                <a:gd name="T46" fmla="*/ 0 w 29"/>
                <a:gd name="T47" fmla="*/ 1 h 30"/>
                <a:gd name="T48" fmla="*/ 0 w 29"/>
                <a:gd name="T49" fmla="*/ 1 h 30"/>
                <a:gd name="T50" fmla="*/ 0 w 29"/>
                <a:gd name="T51" fmla="*/ 1 h 30"/>
                <a:gd name="T52" fmla="*/ 1 w 29"/>
                <a:gd name="T53" fmla="*/ 1 h 30"/>
                <a:gd name="T54" fmla="*/ 1 w 29"/>
                <a:gd name="T55" fmla="*/ 1 h 30"/>
                <a:gd name="T56" fmla="*/ 1 w 29"/>
                <a:gd name="T57" fmla="*/ 1 h 30"/>
                <a:gd name="T58" fmla="*/ 1 w 29"/>
                <a:gd name="T59" fmla="*/ 1 h 30"/>
                <a:gd name="T60" fmla="*/ 1 w 29"/>
                <a:gd name="T61" fmla="*/ 0 h 30"/>
                <a:gd name="T62" fmla="*/ 1 w 29"/>
                <a:gd name="T63" fmla="*/ 0 h 30"/>
                <a:gd name="T64" fmla="*/ 1 w 29"/>
                <a:gd name="T65" fmla="*/ 0 h 3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9"/>
                <a:gd name="T100" fmla="*/ 0 h 30"/>
                <a:gd name="T101" fmla="*/ 29 w 29"/>
                <a:gd name="T102" fmla="*/ 30 h 3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9" h="30">
                  <a:moveTo>
                    <a:pt x="15" y="0"/>
                  </a:moveTo>
                  <a:lnTo>
                    <a:pt x="15" y="0"/>
                  </a:lnTo>
                  <a:lnTo>
                    <a:pt x="17" y="0"/>
                  </a:lnTo>
                  <a:lnTo>
                    <a:pt x="18" y="0"/>
                  </a:lnTo>
                  <a:lnTo>
                    <a:pt x="20" y="1"/>
                  </a:lnTo>
                  <a:lnTo>
                    <a:pt x="21" y="1"/>
                  </a:lnTo>
                  <a:lnTo>
                    <a:pt x="23" y="3"/>
                  </a:lnTo>
                  <a:lnTo>
                    <a:pt x="24" y="3"/>
                  </a:lnTo>
                  <a:lnTo>
                    <a:pt x="24" y="4"/>
                  </a:lnTo>
                  <a:lnTo>
                    <a:pt x="26" y="6"/>
                  </a:lnTo>
                  <a:lnTo>
                    <a:pt x="27" y="7"/>
                  </a:lnTo>
                  <a:lnTo>
                    <a:pt x="27" y="9"/>
                  </a:lnTo>
                  <a:lnTo>
                    <a:pt x="29" y="10"/>
                  </a:lnTo>
                  <a:lnTo>
                    <a:pt x="29" y="12"/>
                  </a:lnTo>
                  <a:lnTo>
                    <a:pt x="29" y="13"/>
                  </a:lnTo>
                  <a:lnTo>
                    <a:pt x="29" y="15"/>
                  </a:lnTo>
                  <a:lnTo>
                    <a:pt x="29" y="16"/>
                  </a:lnTo>
                  <a:lnTo>
                    <a:pt x="29" y="18"/>
                  </a:lnTo>
                  <a:lnTo>
                    <a:pt x="29" y="19"/>
                  </a:lnTo>
                  <a:lnTo>
                    <a:pt x="27" y="21"/>
                  </a:lnTo>
                  <a:lnTo>
                    <a:pt x="27" y="22"/>
                  </a:lnTo>
                  <a:lnTo>
                    <a:pt x="26" y="24"/>
                  </a:lnTo>
                  <a:lnTo>
                    <a:pt x="24" y="25"/>
                  </a:lnTo>
                  <a:lnTo>
                    <a:pt x="24" y="27"/>
                  </a:lnTo>
                  <a:lnTo>
                    <a:pt x="23" y="27"/>
                  </a:lnTo>
                  <a:lnTo>
                    <a:pt x="21" y="28"/>
                  </a:lnTo>
                  <a:lnTo>
                    <a:pt x="20" y="28"/>
                  </a:lnTo>
                  <a:lnTo>
                    <a:pt x="18" y="30"/>
                  </a:lnTo>
                  <a:lnTo>
                    <a:pt x="17" y="30"/>
                  </a:lnTo>
                  <a:lnTo>
                    <a:pt x="15" y="30"/>
                  </a:lnTo>
                  <a:lnTo>
                    <a:pt x="14" y="30"/>
                  </a:lnTo>
                  <a:lnTo>
                    <a:pt x="12" y="30"/>
                  </a:lnTo>
                  <a:lnTo>
                    <a:pt x="11" y="30"/>
                  </a:lnTo>
                  <a:lnTo>
                    <a:pt x="9" y="28"/>
                  </a:lnTo>
                  <a:lnTo>
                    <a:pt x="8" y="28"/>
                  </a:lnTo>
                  <a:lnTo>
                    <a:pt x="6" y="27"/>
                  </a:lnTo>
                  <a:lnTo>
                    <a:pt x="5" y="27"/>
                  </a:lnTo>
                  <a:lnTo>
                    <a:pt x="5" y="25"/>
                  </a:lnTo>
                  <a:lnTo>
                    <a:pt x="3" y="24"/>
                  </a:lnTo>
                  <a:lnTo>
                    <a:pt x="2" y="22"/>
                  </a:lnTo>
                  <a:lnTo>
                    <a:pt x="2" y="21"/>
                  </a:lnTo>
                  <a:lnTo>
                    <a:pt x="0" y="19"/>
                  </a:lnTo>
                  <a:lnTo>
                    <a:pt x="0" y="18"/>
                  </a:lnTo>
                  <a:lnTo>
                    <a:pt x="0" y="16"/>
                  </a:lnTo>
                  <a:lnTo>
                    <a:pt x="0" y="15"/>
                  </a:lnTo>
                  <a:lnTo>
                    <a:pt x="0" y="13"/>
                  </a:lnTo>
                  <a:lnTo>
                    <a:pt x="0" y="12"/>
                  </a:lnTo>
                  <a:lnTo>
                    <a:pt x="0" y="10"/>
                  </a:lnTo>
                  <a:lnTo>
                    <a:pt x="2" y="9"/>
                  </a:lnTo>
                  <a:lnTo>
                    <a:pt x="2" y="7"/>
                  </a:lnTo>
                  <a:lnTo>
                    <a:pt x="3" y="6"/>
                  </a:lnTo>
                  <a:lnTo>
                    <a:pt x="5" y="4"/>
                  </a:lnTo>
                  <a:lnTo>
                    <a:pt x="5" y="3"/>
                  </a:lnTo>
                  <a:lnTo>
                    <a:pt x="6" y="3"/>
                  </a:lnTo>
                  <a:lnTo>
                    <a:pt x="8" y="1"/>
                  </a:lnTo>
                  <a:lnTo>
                    <a:pt x="9" y="1"/>
                  </a:lnTo>
                  <a:lnTo>
                    <a:pt x="11" y="0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5" y="0"/>
                  </a:lnTo>
                  <a:close/>
                </a:path>
              </a:pathLst>
            </a:custGeom>
            <a:noFill/>
            <a:ln w="762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31890" name="Freeform 97"/>
            <p:cNvSpPr>
              <a:spLocks/>
            </p:cNvSpPr>
            <p:nvPr/>
          </p:nvSpPr>
          <p:spPr bwMode="auto">
            <a:xfrm>
              <a:off x="4825" y="1247"/>
              <a:ext cx="700" cy="283"/>
            </a:xfrm>
            <a:custGeom>
              <a:avLst/>
              <a:gdLst>
                <a:gd name="T0" fmla="*/ 0 w 1058"/>
                <a:gd name="T1" fmla="*/ 1 h 516"/>
                <a:gd name="T2" fmla="*/ 0 w 1058"/>
                <a:gd name="T3" fmla="*/ 0 h 516"/>
                <a:gd name="T4" fmla="*/ 11 w 1058"/>
                <a:gd name="T5" fmla="*/ 0 h 516"/>
                <a:gd name="T6" fmla="*/ 11 w 1058"/>
                <a:gd name="T7" fmla="*/ 1 h 51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58"/>
                <a:gd name="T13" fmla="*/ 0 h 516"/>
                <a:gd name="T14" fmla="*/ 1058 w 1058"/>
                <a:gd name="T15" fmla="*/ 516 h 51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58" h="516">
                  <a:moveTo>
                    <a:pt x="0" y="507"/>
                  </a:moveTo>
                  <a:lnTo>
                    <a:pt x="0" y="0"/>
                  </a:lnTo>
                  <a:lnTo>
                    <a:pt x="1058" y="0"/>
                  </a:lnTo>
                  <a:lnTo>
                    <a:pt x="1058" y="516"/>
                  </a:lnTo>
                </a:path>
              </a:pathLst>
            </a:custGeom>
            <a:noFill/>
            <a:ln w="762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31891" name="Rectangle 98"/>
            <p:cNvSpPr>
              <a:spLocks noChangeArrowheads="1"/>
            </p:cNvSpPr>
            <p:nvPr/>
          </p:nvSpPr>
          <p:spPr bwMode="auto">
            <a:xfrm>
              <a:off x="3847" y="1949"/>
              <a:ext cx="679" cy="87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algn="just"/>
              <a:r>
                <a:rPr lang="en-US" altLang="ja-JP" sz="900" dirty="0" smtClean="0">
                  <a:solidFill>
                    <a:srgbClr val="000000"/>
                  </a:solidFill>
                  <a:effectLst/>
                  <a:latin typeface="Arial"/>
                  <a:ea typeface="Osaka" charset="-128"/>
                </a:rPr>
                <a:t>The second rolling</a:t>
              </a:r>
              <a:endParaRPr lang="en-US" altLang="ja-JP" sz="900" dirty="0">
                <a:solidFill>
                  <a:srgbClr val="000000"/>
                </a:solidFill>
                <a:effectLst/>
                <a:latin typeface="Arial"/>
                <a:ea typeface="平成明朝" pitchFamily="17" charset="-128"/>
              </a:endParaRPr>
            </a:p>
          </p:txBody>
        </p:sp>
        <p:sp>
          <p:nvSpPr>
            <p:cNvPr id="31892" name="Rectangle 99"/>
            <p:cNvSpPr>
              <a:spLocks noChangeArrowheads="1"/>
            </p:cNvSpPr>
            <p:nvPr/>
          </p:nvSpPr>
          <p:spPr bwMode="auto">
            <a:xfrm>
              <a:off x="4825" y="1903"/>
              <a:ext cx="700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algn="just"/>
              <a:r>
                <a:rPr lang="en-US" altLang="ja-JP" sz="900" dirty="0" smtClean="0">
                  <a:solidFill>
                    <a:srgbClr val="000000"/>
                  </a:solidFill>
                  <a:effectLst/>
                  <a:latin typeface="Arial"/>
                  <a:ea typeface="Osaka" charset="-128"/>
                </a:rPr>
                <a:t>The second sintering</a:t>
              </a:r>
              <a:endParaRPr lang="en-US" altLang="ja-JP" sz="900" dirty="0">
                <a:solidFill>
                  <a:srgbClr val="000000"/>
                </a:solidFill>
                <a:effectLst/>
                <a:latin typeface="Arial"/>
                <a:ea typeface="平成明朝" pitchFamily="17" charset="-128"/>
              </a:endParaRPr>
            </a:p>
          </p:txBody>
        </p:sp>
        <p:sp>
          <p:nvSpPr>
            <p:cNvPr id="31893" name="Line 100"/>
            <p:cNvSpPr>
              <a:spLocks noChangeShapeType="1"/>
            </p:cNvSpPr>
            <p:nvPr/>
          </p:nvSpPr>
          <p:spPr bwMode="auto">
            <a:xfrm flipH="1">
              <a:off x="4404" y="1628"/>
              <a:ext cx="455" cy="267"/>
            </a:xfrm>
            <a:prstGeom prst="line">
              <a:avLst/>
            </a:prstGeom>
            <a:noFill/>
            <a:ln w="66675">
              <a:solidFill>
                <a:schemeClr val="accent2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94" name="Line 101"/>
            <p:cNvSpPr>
              <a:spLocks noChangeShapeType="1"/>
            </p:cNvSpPr>
            <p:nvPr/>
          </p:nvSpPr>
          <p:spPr bwMode="auto">
            <a:xfrm>
              <a:off x="4518" y="2267"/>
              <a:ext cx="227" cy="0"/>
            </a:xfrm>
            <a:prstGeom prst="line">
              <a:avLst/>
            </a:prstGeom>
            <a:noFill/>
            <a:ln w="66675">
              <a:solidFill>
                <a:schemeClr val="accent2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95" name="Line 102"/>
            <p:cNvSpPr>
              <a:spLocks noChangeShapeType="1"/>
            </p:cNvSpPr>
            <p:nvPr/>
          </p:nvSpPr>
          <p:spPr bwMode="auto">
            <a:xfrm>
              <a:off x="875" y="1449"/>
              <a:ext cx="340" cy="7"/>
            </a:xfrm>
            <a:prstGeom prst="line">
              <a:avLst/>
            </a:prstGeom>
            <a:noFill/>
            <a:ln w="66675">
              <a:solidFill>
                <a:schemeClr val="accent2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96" name="Rectangle 103"/>
            <p:cNvSpPr>
              <a:spLocks noChangeArrowheads="1"/>
            </p:cNvSpPr>
            <p:nvPr/>
          </p:nvSpPr>
          <p:spPr bwMode="auto">
            <a:xfrm>
              <a:off x="1353" y="2014"/>
              <a:ext cx="441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algn="just"/>
              <a:r>
                <a:rPr lang="en-US" altLang="ja-JP" sz="900" dirty="0" smtClean="0">
                  <a:solidFill>
                    <a:srgbClr val="000000"/>
                  </a:solidFill>
                  <a:effectLst/>
                  <a:latin typeface="Arial"/>
                  <a:ea typeface="Osaka" charset="-128"/>
                </a:rPr>
                <a:t>Silver pipe</a:t>
              </a:r>
              <a:endParaRPr lang="en-US" altLang="ja-JP" sz="900" dirty="0">
                <a:solidFill>
                  <a:srgbClr val="000000"/>
                </a:solidFill>
                <a:effectLst/>
                <a:latin typeface="Arial"/>
                <a:ea typeface="平成明朝" pitchFamily="17" charset="-128"/>
              </a:endParaRPr>
            </a:p>
          </p:txBody>
        </p:sp>
        <p:sp>
          <p:nvSpPr>
            <p:cNvPr id="31897" name="Line 104"/>
            <p:cNvSpPr>
              <a:spLocks noChangeShapeType="1"/>
            </p:cNvSpPr>
            <p:nvPr/>
          </p:nvSpPr>
          <p:spPr bwMode="auto">
            <a:xfrm flipH="1" flipV="1">
              <a:off x="1410" y="1802"/>
              <a:ext cx="114" cy="2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98" name="Rectangle 105"/>
            <p:cNvSpPr>
              <a:spLocks noChangeArrowheads="1"/>
            </p:cNvSpPr>
            <p:nvPr/>
          </p:nvSpPr>
          <p:spPr bwMode="auto">
            <a:xfrm>
              <a:off x="2520" y="1951"/>
              <a:ext cx="560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r>
                <a:rPr lang="en-US" altLang="ja-JP" sz="900" dirty="0" smtClean="0">
                  <a:solidFill>
                    <a:srgbClr val="000000"/>
                  </a:solidFill>
                  <a:effectLst/>
                  <a:latin typeface="Arial"/>
                  <a:ea typeface="Osaka" charset="-128"/>
                </a:rPr>
                <a:t>Silver pipe for outer sheath</a:t>
              </a:r>
              <a:endParaRPr lang="en-US" altLang="ja-JP" sz="900" dirty="0">
                <a:solidFill>
                  <a:srgbClr val="000000"/>
                </a:solidFill>
                <a:effectLst/>
                <a:latin typeface="Arial"/>
                <a:ea typeface="平成明朝" pitchFamily="17" charset="-128"/>
              </a:endParaRPr>
            </a:p>
          </p:txBody>
        </p:sp>
        <p:sp>
          <p:nvSpPr>
            <p:cNvPr id="31899" name="Line 106"/>
            <p:cNvSpPr>
              <a:spLocks noChangeShapeType="1"/>
            </p:cNvSpPr>
            <p:nvPr/>
          </p:nvSpPr>
          <p:spPr bwMode="auto">
            <a:xfrm flipH="1" flipV="1">
              <a:off x="2754" y="1706"/>
              <a:ext cx="114" cy="2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31748" name="AutoShape 107"/>
          <p:cNvSpPr>
            <a:spLocks noChangeArrowheads="1"/>
          </p:cNvSpPr>
          <p:nvPr/>
        </p:nvSpPr>
        <p:spPr bwMode="auto">
          <a:xfrm>
            <a:off x="4119564" y="4994275"/>
            <a:ext cx="4597400" cy="1231900"/>
          </a:xfrm>
          <a:prstGeom prst="wedgeRoundRectCallout">
            <a:avLst>
              <a:gd name="adj1" fmla="val 31291"/>
              <a:gd name="adj2" fmla="val -104766"/>
              <a:gd name="adj3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>
              <a:latin typeface="Calibri" pitchFamily="34" charset="0"/>
            </a:endParaRPr>
          </a:p>
        </p:txBody>
      </p:sp>
      <p:grpSp>
        <p:nvGrpSpPr>
          <p:cNvPr id="3" name="Group 108"/>
          <p:cNvGrpSpPr>
            <a:grpSpLocks/>
          </p:cNvGrpSpPr>
          <p:nvPr/>
        </p:nvGrpSpPr>
        <p:grpSpPr bwMode="auto">
          <a:xfrm>
            <a:off x="4478338" y="5210177"/>
            <a:ext cx="3930650" cy="752475"/>
            <a:chOff x="1066" y="3294"/>
            <a:chExt cx="3560" cy="681"/>
          </a:xfrm>
        </p:grpSpPr>
        <p:sp>
          <p:nvSpPr>
            <p:cNvPr id="31756" name="Rectangle 109"/>
            <p:cNvSpPr>
              <a:spLocks noChangeArrowheads="1"/>
            </p:cNvSpPr>
            <p:nvPr/>
          </p:nvSpPr>
          <p:spPr bwMode="auto">
            <a:xfrm>
              <a:off x="1066" y="3294"/>
              <a:ext cx="3560" cy="681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>
                <a:latin typeface="Calibri" pitchFamily="34" charset="0"/>
              </a:endParaRPr>
            </a:p>
          </p:txBody>
        </p:sp>
        <p:pic>
          <p:nvPicPr>
            <p:cNvPr id="31757" name="Picture 110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1207" y="3395"/>
              <a:ext cx="3286" cy="4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758" name="Line 111"/>
            <p:cNvSpPr>
              <a:spLocks noChangeShapeType="1"/>
            </p:cNvSpPr>
            <p:nvPr/>
          </p:nvSpPr>
          <p:spPr bwMode="auto">
            <a:xfrm flipV="1">
              <a:off x="1280" y="3814"/>
              <a:ext cx="0" cy="112"/>
            </a:xfrm>
            <a:prstGeom prst="line">
              <a:avLst/>
            </a:prstGeom>
            <a:noFill/>
            <a:ln w="38100">
              <a:solidFill>
                <a:srgbClr val="66FF66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59" name="Line 112"/>
            <p:cNvSpPr>
              <a:spLocks noChangeShapeType="1"/>
            </p:cNvSpPr>
            <p:nvPr/>
          </p:nvSpPr>
          <p:spPr bwMode="auto">
            <a:xfrm flipV="1">
              <a:off x="1463" y="3814"/>
              <a:ext cx="0" cy="112"/>
            </a:xfrm>
            <a:prstGeom prst="line">
              <a:avLst/>
            </a:prstGeom>
            <a:noFill/>
            <a:ln w="38100">
              <a:solidFill>
                <a:srgbClr val="66FF66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60" name="Line 113"/>
            <p:cNvSpPr>
              <a:spLocks noChangeShapeType="1"/>
            </p:cNvSpPr>
            <p:nvPr/>
          </p:nvSpPr>
          <p:spPr bwMode="auto">
            <a:xfrm flipV="1">
              <a:off x="1645" y="3814"/>
              <a:ext cx="0" cy="112"/>
            </a:xfrm>
            <a:prstGeom prst="line">
              <a:avLst/>
            </a:prstGeom>
            <a:noFill/>
            <a:ln w="38100">
              <a:solidFill>
                <a:srgbClr val="66FF66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61" name="Line 114"/>
            <p:cNvSpPr>
              <a:spLocks noChangeShapeType="1"/>
            </p:cNvSpPr>
            <p:nvPr/>
          </p:nvSpPr>
          <p:spPr bwMode="auto">
            <a:xfrm flipV="1">
              <a:off x="1828" y="3814"/>
              <a:ext cx="0" cy="112"/>
            </a:xfrm>
            <a:prstGeom prst="line">
              <a:avLst/>
            </a:prstGeom>
            <a:noFill/>
            <a:ln w="38100">
              <a:solidFill>
                <a:srgbClr val="66FF66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62" name="Line 115"/>
            <p:cNvSpPr>
              <a:spLocks noChangeShapeType="1"/>
            </p:cNvSpPr>
            <p:nvPr/>
          </p:nvSpPr>
          <p:spPr bwMode="auto">
            <a:xfrm flipV="1">
              <a:off x="2010" y="3814"/>
              <a:ext cx="0" cy="112"/>
            </a:xfrm>
            <a:prstGeom prst="line">
              <a:avLst/>
            </a:prstGeom>
            <a:noFill/>
            <a:ln w="38100">
              <a:solidFill>
                <a:srgbClr val="66FF66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63" name="Line 116"/>
            <p:cNvSpPr>
              <a:spLocks noChangeShapeType="1"/>
            </p:cNvSpPr>
            <p:nvPr/>
          </p:nvSpPr>
          <p:spPr bwMode="auto">
            <a:xfrm flipV="1">
              <a:off x="2193" y="3814"/>
              <a:ext cx="0" cy="112"/>
            </a:xfrm>
            <a:prstGeom prst="line">
              <a:avLst/>
            </a:prstGeom>
            <a:noFill/>
            <a:ln w="38100">
              <a:solidFill>
                <a:srgbClr val="66FF66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64" name="Line 117"/>
            <p:cNvSpPr>
              <a:spLocks noChangeShapeType="1"/>
            </p:cNvSpPr>
            <p:nvPr/>
          </p:nvSpPr>
          <p:spPr bwMode="auto">
            <a:xfrm flipV="1">
              <a:off x="2375" y="3814"/>
              <a:ext cx="0" cy="112"/>
            </a:xfrm>
            <a:prstGeom prst="line">
              <a:avLst/>
            </a:prstGeom>
            <a:noFill/>
            <a:ln w="38100">
              <a:solidFill>
                <a:srgbClr val="66FF66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65" name="Line 118"/>
            <p:cNvSpPr>
              <a:spLocks noChangeShapeType="1"/>
            </p:cNvSpPr>
            <p:nvPr/>
          </p:nvSpPr>
          <p:spPr bwMode="auto">
            <a:xfrm flipV="1">
              <a:off x="2558" y="3814"/>
              <a:ext cx="0" cy="112"/>
            </a:xfrm>
            <a:prstGeom prst="line">
              <a:avLst/>
            </a:prstGeom>
            <a:noFill/>
            <a:ln w="38100">
              <a:solidFill>
                <a:srgbClr val="66FF66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66" name="Line 119"/>
            <p:cNvSpPr>
              <a:spLocks noChangeShapeType="1"/>
            </p:cNvSpPr>
            <p:nvPr/>
          </p:nvSpPr>
          <p:spPr bwMode="auto">
            <a:xfrm flipV="1">
              <a:off x="2740" y="3814"/>
              <a:ext cx="0" cy="112"/>
            </a:xfrm>
            <a:prstGeom prst="line">
              <a:avLst/>
            </a:prstGeom>
            <a:noFill/>
            <a:ln w="38100">
              <a:solidFill>
                <a:srgbClr val="66FF66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67" name="Line 120"/>
            <p:cNvSpPr>
              <a:spLocks noChangeShapeType="1"/>
            </p:cNvSpPr>
            <p:nvPr/>
          </p:nvSpPr>
          <p:spPr bwMode="auto">
            <a:xfrm>
              <a:off x="1280" y="3328"/>
              <a:ext cx="0" cy="112"/>
            </a:xfrm>
            <a:prstGeom prst="line">
              <a:avLst/>
            </a:prstGeom>
            <a:noFill/>
            <a:ln w="38100">
              <a:solidFill>
                <a:srgbClr val="66FF66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68" name="Line 121"/>
            <p:cNvSpPr>
              <a:spLocks noChangeShapeType="1"/>
            </p:cNvSpPr>
            <p:nvPr/>
          </p:nvSpPr>
          <p:spPr bwMode="auto">
            <a:xfrm>
              <a:off x="1463" y="3328"/>
              <a:ext cx="0" cy="112"/>
            </a:xfrm>
            <a:prstGeom prst="line">
              <a:avLst/>
            </a:prstGeom>
            <a:noFill/>
            <a:ln w="38100">
              <a:solidFill>
                <a:srgbClr val="66FF66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69" name="Line 122"/>
            <p:cNvSpPr>
              <a:spLocks noChangeShapeType="1"/>
            </p:cNvSpPr>
            <p:nvPr/>
          </p:nvSpPr>
          <p:spPr bwMode="auto">
            <a:xfrm>
              <a:off x="1645" y="3328"/>
              <a:ext cx="0" cy="112"/>
            </a:xfrm>
            <a:prstGeom prst="line">
              <a:avLst/>
            </a:prstGeom>
            <a:noFill/>
            <a:ln w="38100">
              <a:solidFill>
                <a:srgbClr val="66FF66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70" name="Line 123"/>
            <p:cNvSpPr>
              <a:spLocks noChangeShapeType="1"/>
            </p:cNvSpPr>
            <p:nvPr/>
          </p:nvSpPr>
          <p:spPr bwMode="auto">
            <a:xfrm>
              <a:off x="1828" y="3328"/>
              <a:ext cx="0" cy="112"/>
            </a:xfrm>
            <a:prstGeom prst="line">
              <a:avLst/>
            </a:prstGeom>
            <a:noFill/>
            <a:ln w="38100">
              <a:solidFill>
                <a:srgbClr val="66FF66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71" name="Line 124"/>
            <p:cNvSpPr>
              <a:spLocks noChangeShapeType="1"/>
            </p:cNvSpPr>
            <p:nvPr/>
          </p:nvSpPr>
          <p:spPr bwMode="auto">
            <a:xfrm>
              <a:off x="2010" y="3328"/>
              <a:ext cx="0" cy="112"/>
            </a:xfrm>
            <a:prstGeom prst="line">
              <a:avLst/>
            </a:prstGeom>
            <a:noFill/>
            <a:ln w="38100">
              <a:solidFill>
                <a:srgbClr val="66FF66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72" name="Line 125"/>
            <p:cNvSpPr>
              <a:spLocks noChangeShapeType="1"/>
            </p:cNvSpPr>
            <p:nvPr/>
          </p:nvSpPr>
          <p:spPr bwMode="auto">
            <a:xfrm>
              <a:off x="2193" y="3328"/>
              <a:ext cx="0" cy="112"/>
            </a:xfrm>
            <a:prstGeom prst="line">
              <a:avLst/>
            </a:prstGeom>
            <a:noFill/>
            <a:ln w="38100">
              <a:solidFill>
                <a:srgbClr val="66FF66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73" name="Line 126"/>
            <p:cNvSpPr>
              <a:spLocks noChangeShapeType="1"/>
            </p:cNvSpPr>
            <p:nvPr/>
          </p:nvSpPr>
          <p:spPr bwMode="auto">
            <a:xfrm>
              <a:off x="2375" y="3328"/>
              <a:ext cx="0" cy="112"/>
            </a:xfrm>
            <a:prstGeom prst="line">
              <a:avLst/>
            </a:prstGeom>
            <a:noFill/>
            <a:ln w="38100">
              <a:solidFill>
                <a:srgbClr val="66FF66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74" name="Line 127"/>
            <p:cNvSpPr>
              <a:spLocks noChangeShapeType="1"/>
            </p:cNvSpPr>
            <p:nvPr/>
          </p:nvSpPr>
          <p:spPr bwMode="auto">
            <a:xfrm>
              <a:off x="2558" y="3328"/>
              <a:ext cx="0" cy="112"/>
            </a:xfrm>
            <a:prstGeom prst="line">
              <a:avLst/>
            </a:prstGeom>
            <a:noFill/>
            <a:ln w="38100">
              <a:solidFill>
                <a:srgbClr val="66FF66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75" name="Line 128"/>
            <p:cNvSpPr>
              <a:spLocks noChangeShapeType="1"/>
            </p:cNvSpPr>
            <p:nvPr/>
          </p:nvSpPr>
          <p:spPr bwMode="auto">
            <a:xfrm>
              <a:off x="2740" y="3328"/>
              <a:ext cx="0" cy="112"/>
            </a:xfrm>
            <a:prstGeom prst="line">
              <a:avLst/>
            </a:prstGeom>
            <a:noFill/>
            <a:ln w="38100">
              <a:solidFill>
                <a:srgbClr val="66FF66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76" name="Line 129"/>
            <p:cNvSpPr>
              <a:spLocks noChangeShapeType="1"/>
            </p:cNvSpPr>
            <p:nvPr/>
          </p:nvSpPr>
          <p:spPr bwMode="auto">
            <a:xfrm>
              <a:off x="1097" y="3627"/>
              <a:ext cx="137" cy="0"/>
            </a:xfrm>
            <a:prstGeom prst="line">
              <a:avLst/>
            </a:prstGeom>
            <a:noFill/>
            <a:ln w="38100">
              <a:solidFill>
                <a:srgbClr val="66FF66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77" name="Line 130"/>
            <p:cNvSpPr>
              <a:spLocks noChangeShapeType="1"/>
            </p:cNvSpPr>
            <p:nvPr/>
          </p:nvSpPr>
          <p:spPr bwMode="auto">
            <a:xfrm flipV="1">
              <a:off x="3471" y="3814"/>
              <a:ext cx="0" cy="112"/>
            </a:xfrm>
            <a:prstGeom prst="line">
              <a:avLst/>
            </a:prstGeom>
            <a:noFill/>
            <a:ln w="38100">
              <a:solidFill>
                <a:srgbClr val="66FF66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78" name="Line 131"/>
            <p:cNvSpPr>
              <a:spLocks noChangeShapeType="1"/>
            </p:cNvSpPr>
            <p:nvPr/>
          </p:nvSpPr>
          <p:spPr bwMode="auto">
            <a:xfrm flipV="1">
              <a:off x="3653" y="3814"/>
              <a:ext cx="0" cy="112"/>
            </a:xfrm>
            <a:prstGeom prst="line">
              <a:avLst/>
            </a:prstGeom>
            <a:noFill/>
            <a:ln w="38100">
              <a:solidFill>
                <a:srgbClr val="66FF66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79" name="Line 132"/>
            <p:cNvSpPr>
              <a:spLocks noChangeShapeType="1"/>
            </p:cNvSpPr>
            <p:nvPr/>
          </p:nvSpPr>
          <p:spPr bwMode="auto">
            <a:xfrm flipV="1">
              <a:off x="3836" y="3814"/>
              <a:ext cx="0" cy="112"/>
            </a:xfrm>
            <a:prstGeom prst="line">
              <a:avLst/>
            </a:prstGeom>
            <a:noFill/>
            <a:ln w="38100">
              <a:solidFill>
                <a:srgbClr val="66FF66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80" name="Line 133"/>
            <p:cNvSpPr>
              <a:spLocks noChangeShapeType="1"/>
            </p:cNvSpPr>
            <p:nvPr/>
          </p:nvSpPr>
          <p:spPr bwMode="auto">
            <a:xfrm flipV="1">
              <a:off x="4018" y="3814"/>
              <a:ext cx="0" cy="112"/>
            </a:xfrm>
            <a:prstGeom prst="line">
              <a:avLst/>
            </a:prstGeom>
            <a:noFill/>
            <a:ln w="38100">
              <a:solidFill>
                <a:srgbClr val="66FF66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81" name="Line 134"/>
            <p:cNvSpPr>
              <a:spLocks noChangeShapeType="1"/>
            </p:cNvSpPr>
            <p:nvPr/>
          </p:nvSpPr>
          <p:spPr bwMode="auto">
            <a:xfrm flipV="1">
              <a:off x="4195" y="3814"/>
              <a:ext cx="0" cy="112"/>
            </a:xfrm>
            <a:prstGeom prst="line">
              <a:avLst/>
            </a:prstGeom>
            <a:noFill/>
            <a:ln w="38100">
              <a:solidFill>
                <a:srgbClr val="66FF66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82" name="Line 135"/>
            <p:cNvSpPr>
              <a:spLocks noChangeShapeType="1"/>
            </p:cNvSpPr>
            <p:nvPr/>
          </p:nvSpPr>
          <p:spPr bwMode="auto">
            <a:xfrm flipV="1">
              <a:off x="4378" y="3814"/>
              <a:ext cx="0" cy="112"/>
            </a:xfrm>
            <a:prstGeom prst="line">
              <a:avLst/>
            </a:prstGeom>
            <a:noFill/>
            <a:ln w="38100">
              <a:solidFill>
                <a:srgbClr val="66FF66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83" name="Line 136"/>
            <p:cNvSpPr>
              <a:spLocks noChangeShapeType="1"/>
            </p:cNvSpPr>
            <p:nvPr/>
          </p:nvSpPr>
          <p:spPr bwMode="auto">
            <a:xfrm>
              <a:off x="3471" y="3328"/>
              <a:ext cx="0" cy="112"/>
            </a:xfrm>
            <a:prstGeom prst="line">
              <a:avLst/>
            </a:prstGeom>
            <a:noFill/>
            <a:ln w="38100">
              <a:solidFill>
                <a:srgbClr val="66FF66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84" name="Line 137"/>
            <p:cNvSpPr>
              <a:spLocks noChangeShapeType="1"/>
            </p:cNvSpPr>
            <p:nvPr/>
          </p:nvSpPr>
          <p:spPr bwMode="auto">
            <a:xfrm>
              <a:off x="3653" y="3328"/>
              <a:ext cx="0" cy="112"/>
            </a:xfrm>
            <a:prstGeom prst="line">
              <a:avLst/>
            </a:prstGeom>
            <a:noFill/>
            <a:ln w="38100">
              <a:solidFill>
                <a:srgbClr val="66FF66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85" name="Line 138"/>
            <p:cNvSpPr>
              <a:spLocks noChangeShapeType="1"/>
            </p:cNvSpPr>
            <p:nvPr/>
          </p:nvSpPr>
          <p:spPr bwMode="auto">
            <a:xfrm>
              <a:off x="3836" y="3328"/>
              <a:ext cx="0" cy="112"/>
            </a:xfrm>
            <a:prstGeom prst="line">
              <a:avLst/>
            </a:prstGeom>
            <a:noFill/>
            <a:ln w="38100">
              <a:solidFill>
                <a:srgbClr val="66FF66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86" name="Line 139"/>
            <p:cNvSpPr>
              <a:spLocks noChangeShapeType="1"/>
            </p:cNvSpPr>
            <p:nvPr/>
          </p:nvSpPr>
          <p:spPr bwMode="auto">
            <a:xfrm>
              <a:off x="4018" y="3328"/>
              <a:ext cx="0" cy="112"/>
            </a:xfrm>
            <a:prstGeom prst="line">
              <a:avLst/>
            </a:prstGeom>
            <a:noFill/>
            <a:ln w="38100">
              <a:solidFill>
                <a:srgbClr val="66FF66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87" name="Line 140"/>
            <p:cNvSpPr>
              <a:spLocks noChangeShapeType="1"/>
            </p:cNvSpPr>
            <p:nvPr/>
          </p:nvSpPr>
          <p:spPr bwMode="auto">
            <a:xfrm>
              <a:off x="4195" y="3328"/>
              <a:ext cx="0" cy="112"/>
            </a:xfrm>
            <a:prstGeom prst="line">
              <a:avLst/>
            </a:prstGeom>
            <a:noFill/>
            <a:ln w="38100">
              <a:solidFill>
                <a:srgbClr val="66FF66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88" name="Line 141"/>
            <p:cNvSpPr>
              <a:spLocks noChangeShapeType="1"/>
            </p:cNvSpPr>
            <p:nvPr/>
          </p:nvSpPr>
          <p:spPr bwMode="auto">
            <a:xfrm>
              <a:off x="4378" y="3328"/>
              <a:ext cx="0" cy="112"/>
            </a:xfrm>
            <a:prstGeom prst="line">
              <a:avLst/>
            </a:prstGeom>
            <a:noFill/>
            <a:ln w="38100">
              <a:solidFill>
                <a:srgbClr val="66FF66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89" name="Line 142"/>
            <p:cNvSpPr>
              <a:spLocks noChangeShapeType="1"/>
            </p:cNvSpPr>
            <p:nvPr/>
          </p:nvSpPr>
          <p:spPr bwMode="auto">
            <a:xfrm flipH="1">
              <a:off x="4475" y="3627"/>
              <a:ext cx="137" cy="0"/>
            </a:xfrm>
            <a:prstGeom prst="line">
              <a:avLst/>
            </a:prstGeom>
            <a:noFill/>
            <a:ln w="38100">
              <a:solidFill>
                <a:srgbClr val="66FF66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90" name="Line 143"/>
            <p:cNvSpPr>
              <a:spLocks noChangeShapeType="1"/>
            </p:cNvSpPr>
            <p:nvPr/>
          </p:nvSpPr>
          <p:spPr bwMode="auto">
            <a:xfrm flipV="1">
              <a:off x="2923" y="3814"/>
              <a:ext cx="0" cy="112"/>
            </a:xfrm>
            <a:prstGeom prst="line">
              <a:avLst/>
            </a:prstGeom>
            <a:noFill/>
            <a:ln w="38100">
              <a:solidFill>
                <a:srgbClr val="66FF66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91" name="Line 144"/>
            <p:cNvSpPr>
              <a:spLocks noChangeShapeType="1"/>
            </p:cNvSpPr>
            <p:nvPr/>
          </p:nvSpPr>
          <p:spPr bwMode="auto">
            <a:xfrm flipV="1">
              <a:off x="3106" y="3814"/>
              <a:ext cx="0" cy="112"/>
            </a:xfrm>
            <a:prstGeom prst="line">
              <a:avLst/>
            </a:prstGeom>
            <a:noFill/>
            <a:ln w="38100">
              <a:solidFill>
                <a:srgbClr val="66FF66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92" name="Line 145"/>
            <p:cNvSpPr>
              <a:spLocks noChangeShapeType="1"/>
            </p:cNvSpPr>
            <p:nvPr/>
          </p:nvSpPr>
          <p:spPr bwMode="auto">
            <a:xfrm flipV="1">
              <a:off x="3288" y="3814"/>
              <a:ext cx="0" cy="112"/>
            </a:xfrm>
            <a:prstGeom prst="line">
              <a:avLst/>
            </a:prstGeom>
            <a:noFill/>
            <a:ln w="38100">
              <a:solidFill>
                <a:srgbClr val="66FF66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93" name="Line 146"/>
            <p:cNvSpPr>
              <a:spLocks noChangeShapeType="1"/>
            </p:cNvSpPr>
            <p:nvPr/>
          </p:nvSpPr>
          <p:spPr bwMode="auto">
            <a:xfrm>
              <a:off x="2923" y="3328"/>
              <a:ext cx="0" cy="112"/>
            </a:xfrm>
            <a:prstGeom prst="line">
              <a:avLst/>
            </a:prstGeom>
            <a:noFill/>
            <a:ln w="38100">
              <a:solidFill>
                <a:srgbClr val="66FF66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94" name="Line 147"/>
            <p:cNvSpPr>
              <a:spLocks noChangeShapeType="1"/>
            </p:cNvSpPr>
            <p:nvPr/>
          </p:nvSpPr>
          <p:spPr bwMode="auto">
            <a:xfrm>
              <a:off x="3106" y="3328"/>
              <a:ext cx="0" cy="112"/>
            </a:xfrm>
            <a:prstGeom prst="line">
              <a:avLst/>
            </a:prstGeom>
            <a:noFill/>
            <a:ln w="38100">
              <a:solidFill>
                <a:srgbClr val="66FF66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95" name="Line 148"/>
            <p:cNvSpPr>
              <a:spLocks noChangeShapeType="1"/>
            </p:cNvSpPr>
            <p:nvPr/>
          </p:nvSpPr>
          <p:spPr bwMode="auto">
            <a:xfrm>
              <a:off x="3288" y="3328"/>
              <a:ext cx="0" cy="112"/>
            </a:xfrm>
            <a:prstGeom prst="line">
              <a:avLst/>
            </a:prstGeom>
            <a:noFill/>
            <a:ln w="38100">
              <a:solidFill>
                <a:srgbClr val="66FF66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4" name="Group 149"/>
          <p:cNvGrpSpPr>
            <a:grpSpLocks/>
          </p:cNvGrpSpPr>
          <p:nvPr/>
        </p:nvGrpSpPr>
        <p:grpSpPr bwMode="auto">
          <a:xfrm>
            <a:off x="1814514" y="4922840"/>
            <a:ext cx="2486025" cy="1309687"/>
            <a:chOff x="1746" y="3203"/>
            <a:chExt cx="544" cy="453"/>
          </a:xfrm>
        </p:grpSpPr>
        <p:sp>
          <p:nvSpPr>
            <p:cNvPr id="31754" name="Line 150"/>
            <p:cNvSpPr>
              <a:spLocks noChangeShapeType="1"/>
            </p:cNvSpPr>
            <p:nvPr/>
          </p:nvSpPr>
          <p:spPr bwMode="auto">
            <a:xfrm>
              <a:off x="1927" y="3521"/>
              <a:ext cx="182" cy="0"/>
            </a:xfrm>
            <a:prstGeom prst="line">
              <a:avLst/>
            </a:prstGeom>
            <a:noFill/>
            <a:ln w="57150">
              <a:solidFill>
                <a:srgbClr val="66FF66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55" name="Rectangle 151"/>
            <p:cNvSpPr>
              <a:spLocks noChangeArrowheads="1"/>
            </p:cNvSpPr>
            <p:nvPr/>
          </p:nvSpPr>
          <p:spPr bwMode="auto">
            <a:xfrm>
              <a:off x="1746" y="3203"/>
              <a:ext cx="544" cy="453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ja-JP" sz="2000">
                <a:latin typeface="Calibri" pitchFamily="34" charset="0"/>
              </a:endParaRPr>
            </a:p>
          </p:txBody>
        </p:sp>
      </p:grpSp>
      <p:sp>
        <p:nvSpPr>
          <p:cNvPr id="31751" name="Text Box 152"/>
          <p:cNvSpPr txBox="1">
            <a:spLocks noChangeArrowheads="1"/>
          </p:cNvSpPr>
          <p:nvPr/>
        </p:nvSpPr>
        <p:spPr bwMode="auto">
          <a:xfrm>
            <a:off x="1843088" y="5065715"/>
            <a:ext cx="2400299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400" b="1" dirty="0" smtClean="0">
                <a:solidFill>
                  <a:srgbClr val="FF3300"/>
                </a:solidFill>
                <a:effectLst/>
                <a:latin typeface="Arial"/>
              </a:rPr>
              <a:t>Pressurization sintering</a:t>
            </a:r>
            <a:r>
              <a:rPr lang="en-US" altLang="ja-JP" sz="1400" dirty="0" smtClean="0">
                <a:effectLst/>
                <a:latin typeface="Arial"/>
              </a:rPr>
              <a:t>:</a:t>
            </a:r>
            <a:r>
              <a:rPr lang="ja-JP" altLang="en-US" sz="1400" dirty="0">
                <a:latin typeface="Calibri" pitchFamily="34" charset="0"/>
              </a:rPr>
              <a:t/>
            </a:r>
            <a:br>
              <a:rPr lang="ja-JP" altLang="en-US" sz="1400" dirty="0">
                <a:latin typeface="Calibri" pitchFamily="34" charset="0"/>
              </a:rPr>
            </a:br>
            <a:r>
              <a:rPr lang="en-US" altLang="ja-JP" sz="1400" dirty="0" smtClean="0">
                <a:effectLst/>
                <a:latin typeface="Arial"/>
              </a:rPr>
              <a:t>Total control of temperature, pressure, the atmosphere</a:t>
            </a:r>
            <a:endParaRPr lang="en-US" altLang="ja-JP" sz="1400" dirty="0">
              <a:effectLst/>
              <a:latin typeface="Arial"/>
            </a:endParaRPr>
          </a:p>
        </p:txBody>
      </p:sp>
      <p:sp>
        <p:nvSpPr>
          <p:cNvPr id="31752" name="Text Box 153"/>
          <p:cNvSpPr txBox="1">
            <a:spLocks noChangeArrowheads="1"/>
          </p:cNvSpPr>
          <p:nvPr/>
        </p:nvSpPr>
        <p:spPr bwMode="auto">
          <a:xfrm>
            <a:off x="3033951" y="6226175"/>
            <a:ext cx="46799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2000" dirty="0" err="1" smtClean="0">
                <a:solidFill>
                  <a:srgbClr val="FF3300"/>
                </a:solidFill>
                <a:effectLst/>
                <a:latin typeface="Arial"/>
              </a:rPr>
              <a:t>ConTrolled</a:t>
            </a:r>
            <a:r>
              <a:rPr lang="en-US" altLang="ja-JP" sz="2000" dirty="0" smtClean="0">
                <a:solidFill>
                  <a:srgbClr val="FF3300"/>
                </a:solidFill>
                <a:effectLst/>
                <a:latin typeface="Arial"/>
              </a:rPr>
              <a:t> </a:t>
            </a:r>
            <a:r>
              <a:rPr lang="en-US" altLang="ja-JP" sz="2000" dirty="0" err="1" smtClean="0">
                <a:solidFill>
                  <a:srgbClr val="FF3300"/>
                </a:solidFill>
                <a:effectLst/>
                <a:latin typeface="Arial"/>
              </a:rPr>
              <a:t>OverPressure</a:t>
            </a:r>
            <a:r>
              <a:rPr lang="en-US" altLang="ja-JP" sz="2000" dirty="0" smtClean="0">
                <a:solidFill>
                  <a:srgbClr val="FF3300"/>
                </a:solidFill>
                <a:effectLst/>
                <a:latin typeface="Arial"/>
              </a:rPr>
              <a:t> </a:t>
            </a:r>
            <a:r>
              <a:rPr lang="en-US" altLang="ja-JP" sz="2000" dirty="0" smtClean="0">
                <a:effectLst/>
                <a:latin typeface="Arial"/>
              </a:rPr>
              <a:t>Sintering</a:t>
            </a:r>
            <a:endParaRPr lang="en-US" altLang="ja-JP" sz="2000" dirty="0">
              <a:effectLst/>
              <a:latin typeface="Arial"/>
            </a:endParaRPr>
          </a:p>
        </p:txBody>
      </p:sp>
      <p:sp>
        <p:nvSpPr>
          <p:cNvPr id="156" name="Rectangle 2"/>
          <p:cNvSpPr>
            <a:spLocks noChangeArrowheads="1"/>
          </p:cNvSpPr>
          <p:nvPr/>
        </p:nvSpPr>
        <p:spPr bwMode="auto">
          <a:xfrm>
            <a:off x="1019176" y="378223"/>
            <a:ext cx="7115139" cy="712491"/>
          </a:xfrm>
          <a:prstGeom prst="rect">
            <a:avLst/>
          </a:prstGeom>
          <a:solidFill>
            <a:srgbClr val="3333CC"/>
          </a:solidFill>
          <a:ln w="9398">
            <a:solidFill>
              <a:srgbClr val="000000"/>
            </a:solidFill>
            <a:miter lim="800000"/>
            <a:headEnd/>
            <a:tailEnd/>
          </a:ln>
        </p:spPr>
        <p:txBody>
          <a:bodyPr wrap="square" lIns="63000" tIns="32760" rIns="63000" bIns="32760">
            <a:spAutoFit/>
          </a:bodyPr>
          <a:lstStyle/>
          <a:p>
            <a:pPr algn="ctr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kumimoji="0" lang="en-US" altLang="ja-JP" sz="2100" b="1" dirty="0" smtClean="0">
                <a:solidFill>
                  <a:schemeClr val="bg1"/>
                </a:solidFill>
                <a:effectLst/>
                <a:latin typeface="Arial"/>
                <a:ea typeface="HG丸ｺﾞｼｯｸM-PRO" pitchFamily="50" charset="-128"/>
              </a:rPr>
              <a:t>Bismuth-based high temperature superconducting wire production process </a:t>
            </a:r>
            <a:r>
              <a:rPr lang="en-US" altLang="ja-JP" sz="2100" b="1" dirty="0" smtClean="0">
                <a:solidFill>
                  <a:schemeClr val="bg1"/>
                </a:solidFill>
                <a:effectLst/>
                <a:latin typeface="Arial"/>
                <a:ea typeface="HG丸ｺﾞｼｯｸM-PRO" pitchFamily="50" charset="-128"/>
              </a:rPr>
              <a:t>(BSCCO;Bi2Sr2Ca2Cu3O10)</a:t>
            </a:r>
            <a:endParaRPr lang="en-US" altLang="ja-JP" sz="2100" b="1" dirty="0">
              <a:solidFill>
                <a:schemeClr val="bg1"/>
              </a:solidFill>
              <a:effectLst/>
              <a:latin typeface="Arial"/>
              <a:ea typeface="HG丸ｺﾞｼｯｸM-PRO" pitchFamily="50" charset="-128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291F86-D548-49B1-A39B-1221D7E148C6}" type="slidenum">
              <a:rPr lang="en-US" altLang="ja-JP" smtClean="0"/>
              <a:pPr>
                <a:defRPr/>
              </a:pPr>
              <a:t>2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50851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2470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z="2800" b="1" dirty="0" smtClean="0">
                <a:effectLst/>
                <a:latin typeface="Arial"/>
              </a:rPr>
              <a:t>Example of protection circuit</a:t>
            </a:r>
          </a:p>
        </p:txBody>
      </p:sp>
      <p:sp>
        <p:nvSpPr>
          <p:cNvPr id="70247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endParaRPr lang="ja-JP" altLang="en-US"/>
          </a:p>
        </p:txBody>
      </p:sp>
      <p:sp>
        <p:nvSpPr>
          <p:cNvPr id="702473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endParaRPr lang="ja-JP" altLang="en-US"/>
          </a:p>
        </p:txBody>
      </p:sp>
      <p:graphicFrame>
        <p:nvGraphicFramePr>
          <p:cNvPr id="702467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08458120"/>
              </p:ext>
            </p:extLst>
          </p:nvPr>
        </p:nvGraphicFramePr>
        <p:xfrm>
          <a:off x="1219871" y="3914803"/>
          <a:ext cx="3352129" cy="27582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2976" name="ワークシート" r:id="rId5" imgW="4572000" imgH="3762296" progId="Excel.Sheet.8">
                  <p:embed/>
                </p:oleObj>
              </mc:Choice>
              <mc:Fallback>
                <p:oleObj name="ワークシート" r:id="rId5" imgW="4572000" imgH="3762296" progId="Excel.Sheet.8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871" y="3914803"/>
                        <a:ext cx="3352129" cy="2758294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0247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endParaRPr lang="ja-JP" altLang="en-US"/>
          </a:p>
        </p:txBody>
      </p:sp>
      <p:sp>
        <p:nvSpPr>
          <p:cNvPr id="702475" name="テキスト ボックス 9"/>
          <p:cNvSpPr txBox="1">
            <a:spLocks noChangeArrowheads="1"/>
          </p:cNvSpPr>
          <p:nvPr/>
        </p:nvSpPr>
        <p:spPr bwMode="auto">
          <a:xfrm>
            <a:off x="4788024" y="4509120"/>
            <a:ext cx="3672656" cy="1261884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1900" dirty="0" smtClean="0">
                <a:effectLst/>
                <a:latin typeface="Arial"/>
              </a:rPr>
              <a:t>With protective circuit reducing a magnetic field </a:t>
            </a:r>
            <a:r>
              <a:rPr lang="en-US" altLang="ja-JP" sz="1900" dirty="0">
                <a:latin typeface="Arial"/>
              </a:rPr>
              <a:t>in a short time </a:t>
            </a:r>
            <a:r>
              <a:rPr lang="en-US" altLang="ja-JP" sz="1900" dirty="0" smtClean="0">
                <a:latin typeface="Arial"/>
              </a:rPr>
              <a:t>in case </a:t>
            </a:r>
            <a:r>
              <a:rPr lang="en-US" altLang="ja-JP" sz="1900" dirty="0" smtClean="0">
                <a:effectLst/>
                <a:latin typeface="Arial"/>
              </a:rPr>
              <a:t>of the abnormality such as a blackout or a breakdown.</a:t>
            </a:r>
            <a:endParaRPr lang="en-US" altLang="ja-JP" sz="1900" dirty="0">
              <a:effectLst/>
              <a:latin typeface="Arial"/>
            </a:endParaRPr>
          </a:p>
        </p:txBody>
      </p:sp>
      <p:graphicFrame>
        <p:nvGraphicFramePr>
          <p:cNvPr id="2" name="オブジェクト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86675433"/>
              </p:ext>
            </p:extLst>
          </p:nvPr>
        </p:nvGraphicFramePr>
        <p:xfrm>
          <a:off x="1403648" y="548680"/>
          <a:ext cx="6032500" cy="3211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2977" name="Visio" r:id="rId7" imgW="5968416" imgH="3258945" progId="Visio.Drawing.11">
                  <p:embed/>
                </p:oleObj>
              </mc:Choice>
              <mc:Fallback>
                <p:oleObj name="Visio" r:id="rId7" imgW="5968416" imgH="3258945" progId="Visio.Drawing.11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3648" y="548680"/>
                        <a:ext cx="6032500" cy="3211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4F81BD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D1B821-2B8A-47CE-B362-58432FDAD56E}" type="slidenum">
              <a:rPr lang="en-US" altLang="ja-JP" smtClean="0"/>
              <a:pPr>
                <a:defRPr/>
              </a:pPr>
              <a:t>20</a:t>
            </a:fld>
            <a:endParaRPr lang="en-US" altLang="ja-JP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線コネクタ 5"/>
          <p:cNvCxnSpPr/>
          <p:nvPr/>
        </p:nvCxnSpPr>
        <p:spPr bwMode="auto">
          <a:xfrm>
            <a:off x="0" y="0"/>
            <a:ext cx="914400" cy="0"/>
          </a:xfrm>
          <a:prstGeom prst="line">
            <a:avLst/>
          </a:prstGeom>
          <a:noFill/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720080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en-US" altLang="ja-JP" dirty="0" smtClean="0">
                <a:solidFill>
                  <a:schemeClr val="bg1"/>
                </a:solidFill>
              </a:rPr>
              <a:t>DI-BSCCO coil for quench protection tests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pic>
        <p:nvPicPr>
          <p:cNvPr id="12" name="Picture 2" descr="C:\Users\Administrator\Desktop\yamaguchi\プロジェクト\Sイノベ\製造関係\写真\スタック\クライオ吊り下げ\スタック#4\DSC00873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07" t="22049" r="2466" b="15835"/>
          <a:stretch/>
        </p:blipFill>
        <p:spPr bwMode="auto">
          <a:xfrm>
            <a:off x="107504" y="4365104"/>
            <a:ext cx="2959332" cy="1709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20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pic>
        <p:nvPicPr>
          <p:cNvPr id="2250" name="Picture 20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4379430"/>
            <a:ext cx="5716114" cy="2142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5623" y="1340768"/>
            <a:ext cx="5592754" cy="237626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</p:pic>
      <p:sp>
        <p:nvSpPr>
          <p:cNvPr id="9" name="正方形/長方形 8"/>
          <p:cNvSpPr/>
          <p:nvPr/>
        </p:nvSpPr>
        <p:spPr>
          <a:xfrm>
            <a:off x="2722101" y="6444849"/>
            <a:ext cx="533282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000" dirty="0"/>
              <a:t>This study was supported by </a:t>
            </a:r>
            <a:r>
              <a:rPr lang="en-US" altLang="ja-JP" sz="1000" dirty="0" smtClean="0"/>
              <a:t>Japan Science and Technology Agency (JST) </a:t>
            </a:r>
            <a:r>
              <a:rPr lang="en-US" altLang="ja-JP" sz="1000" dirty="0"/>
              <a:t>of Japan.</a:t>
            </a:r>
            <a:endParaRPr lang="ja-JP" altLang="en-US" sz="10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D1B821-2B8A-47CE-B362-58432FDAD56E}" type="slidenum">
              <a:rPr lang="en-US" altLang="ja-JP" smtClean="0"/>
              <a:pPr>
                <a:defRPr/>
              </a:pPr>
              <a:t>21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536110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1"/>
          <p:cNvSpPr txBox="1">
            <a:spLocks/>
          </p:cNvSpPr>
          <p:nvPr/>
        </p:nvSpPr>
        <p:spPr>
          <a:xfrm>
            <a:off x="457200" y="476672"/>
            <a:ext cx="8229600" cy="720080"/>
          </a:xfrm>
          <a:prstGeom prst="rect">
            <a:avLst/>
          </a:prstGeom>
          <a:solidFill>
            <a:srgbClr val="00B0F0"/>
          </a:solidFill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dirty="0" smtClean="0">
                <a:solidFill>
                  <a:schemeClr val="bg1"/>
                </a:solidFill>
              </a:rPr>
              <a:t>Experimental methodology</a:t>
            </a:r>
            <a:endParaRPr lang="ja-JP" altLang="en-US" dirty="0">
              <a:solidFill>
                <a:schemeClr val="bg1"/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graphicFrame>
        <p:nvGraphicFramePr>
          <p:cNvPr id="6" name="表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3590382"/>
              </p:ext>
            </p:extLst>
          </p:nvPr>
        </p:nvGraphicFramePr>
        <p:xfrm>
          <a:off x="1475656" y="4365104"/>
          <a:ext cx="6426200" cy="19583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25650"/>
                <a:gridCol w="4400550"/>
              </a:tblGrid>
              <a:tr h="171450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Operation current</a:t>
                      </a:r>
                      <a:endParaRPr lang="ja-JP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 dirty="0" smtClean="0">
                          <a:effectLst/>
                          <a:latin typeface="+mj-lt"/>
                        </a:rPr>
                        <a:t>200 A</a:t>
                      </a:r>
                      <a:endParaRPr lang="en-US" altLang="ja-JP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Quench detection</a:t>
                      </a:r>
                      <a:endParaRPr lang="ja-JP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800" u="none" strike="noStrike" dirty="0" smtClean="0">
                          <a:effectLst/>
                          <a:latin typeface="+mj-lt"/>
                        </a:rPr>
                        <a:t>Detection voltage is parameter.</a:t>
                      </a:r>
                    </a:p>
                    <a:p>
                      <a:pPr algn="l" fontAlgn="ctr"/>
                      <a:r>
                        <a:rPr lang="en-US" altLang="ja-JP" sz="1800" u="none" strike="noStrike" dirty="0" smtClean="0">
                          <a:effectLst/>
                          <a:latin typeface="+mj-lt"/>
                        </a:rPr>
                        <a:t>Detection time</a:t>
                      </a:r>
                      <a:r>
                        <a:rPr lang="en-US" altLang="ja-JP" sz="1800" u="none" strike="noStrike" baseline="0" dirty="0" smtClean="0">
                          <a:effectLst/>
                          <a:latin typeface="+mj-lt"/>
                        </a:rPr>
                        <a:t> is </a:t>
                      </a:r>
                      <a:r>
                        <a:rPr lang="en-US" sz="1800" u="none" strike="noStrike" dirty="0" smtClean="0">
                          <a:effectLst/>
                          <a:latin typeface="+mj-lt"/>
                        </a:rPr>
                        <a:t>0.1sec.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Quench</a:t>
                      </a:r>
                      <a:r>
                        <a:rPr lang="en-US" altLang="ja-JP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generation</a:t>
                      </a:r>
                      <a:endParaRPr lang="ja-JP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800" u="none" strike="noStrike" dirty="0" smtClean="0">
                          <a:effectLst/>
                          <a:latin typeface="+mj-lt"/>
                        </a:rPr>
                        <a:t>Raise the coil temperature from 35K</a:t>
                      </a:r>
                      <a:endParaRPr lang="ja-JP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8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</a:rPr>
                        <a:t>Current</a:t>
                      </a:r>
                      <a:r>
                        <a:rPr lang="en-US" altLang="ja-JP" sz="1800" b="0" i="0" u="none" strike="noStrike" baseline="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</a:rPr>
                        <a:t> decay</a:t>
                      </a:r>
                      <a:endParaRPr lang="ja-JP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800" u="none" strike="noStrike" dirty="0" smtClean="0">
                          <a:effectLst/>
                          <a:latin typeface="+mj-lt"/>
                        </a:rPr>
                        <a:t>External control with wave form</a:t>
                      </a:r>
                      <a:r>
                        <a:rPr lang="en-US" altLang="ja-JP" sz="1800" u="none" strike="noStrike" baseline="0" dirty="0" smtClean="0">
                          <a:effectLst/>
                          <a:latin typeface="+mj-lt"/>
                        </a:rPr>
                        <a:t> generation</a:t>
                      </a:r>
                      <a:endParaRPr lang="en-US" altLang="ja-JP" sz="1800" u="none" strike="noStrike" dirty="0" smtClean="0">
                        <a:effectLst/>
                        <a:latin typeface="+mj-lt"/>
                      </a:endParaRPr>
                    </a:p>
                    <a:p>
                      <a:pPr algn="l" fontAlgn="ctr"/>
                      <a:r>
                        <a:rPr lang="en-US" altLang="ja-JP" sz="1800" u="none" strike="noStrike" dirty="0" smtClean="0">
                          <a:effectLst/>
                          <a:latin typeface="+mj-lt"/>
                        </a:rPr>
                        <a:t>I(t)=200A×exp</a:t>
                      </a:r>
                      <a:r>
                        <a:rPr lang="ja-JP" altLang="en-US" sz="1800" u="none" strike="noStrike" dirty="0" smtClean="0">
                          <a:effectLst/>
                          <a:latin typeface="+mj-lt"/>
                        </a:rPr>
                        <a:t>（</a:t>
                      </a:r>
                      <a:r>
                        <a:rPr lang="en-US" altLang="ja-JP" sz="1800" u="none" strike="noStrike" dirty="0" smtClean="0">
                          <a:effectLst/>
                          <a:latin typeface="+mj-lt"/>
                        </a:rPr>
                        <a:t>-t/τ</a:t>
                      </a:r>
                      <a:r>
                        <a:rPr lang="ja-JP" altLang="en-US" sz="1800" u="none" strike="noStrike" dirty="0" smtClean="0">
                          <a:effectLst/>
                          <a:latin typeface="+mj-lt"/>
                        </a:rPr>
                        <a:t>）</a:t>
                      </a:r>
                      <a:endParaRPr lang="en-US" altLang="ja-JP" sz="1800" u="none" strike="noStrike" dirty="0" smtClean="0">
                        <a:effectLst/>
                        <a:latin typeface="+mj-lt"/>
                      </a:endParaRPr>
                    </a:p>
                    <a:p>
                      <a:pPr algn="l" fontAlgn="ctr"/>
                      <a:r>
                        <a:rPr lang="el-GR" altLang="ja-JP" sz="1800" u="none" strike="noStrike" dirty="0" smtClean="0">
                          <a:effectLst/>
                          <a:latin typeface="+mj-lt"/>
                        </a:rPr>
                        <a:t>τ</a:t>
                      </a:r>
                      <a:r>
                        <a:rPr lang="en-US" altLang="ja-JP" sz="1800" u="none" strike="noStrike" dirty="0" smtClean="0">
                          <a:effectLst/>
                          <a:latin typeface="+mj-lt"/>
                        </a:rPr>
                        <a:t>=</a:t>
                      </a:r>
                      <a:r>
                        <a:rPr lang="en-US" altLang="ja-JP" sz="1800" u="none" strike="noStrike" baseline="0" dirty="0" smtClean="0">
                          <a:effectLst/>
                          <a:latin typeface="+mj-lt"/>
                        </a:rPr>
                        <a:t> </a:t>
                      </a:r>
                      <a:r>
                        <a:rPr lang="en-US" sz="1800" u="none" strike="noStrike" dirty="0" smtClean="0">
                          <a:effectLst/>
                          <a:latin typeface="+mj-lt"/>
                        </a:rPr>
                        <a:t>4, </a:t>
                      </a:r>
                      <a:r>
                        <a:rPr lang="en-US" altLang="ja-JP" sz="1800" u="none" strike="noStrike" dirty="0" smtClean="0">
                          <a:effectLst/>
                          <a:latin typeface="+mj-lt"/>
                        </a:rPr>
                        <a:t>10, </a:t>
                      </a:r>
                      <a:r>
                        <a:rPr lang="el-GR" sz="1800" u="none" strike="noStrike" dirty="0" smtClean="0">
                          <a:effectLst/>
                          <a:latin typeface="+mj-lt"/>
                        </a:rPr>
                        <a:t>20</a:t>
                      </a:r>
                      <a:r>
                        <a:rPr lang="en-US" sz="1800" u="none" strike="noStrike" dirty="0" smtClean="0">
                          <a:effectLst/>
                          <a:latin typeface="+mj-lt"/>
                        </a:rPr>
                        <a:t>, 60 sec.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7" name="テキスト ボックス 6"/>
              <p:cNvSpPr txBox="1"/>
              <p:nvPr/>
            </p:nvSpPr>
            <p:spPr>
              <a:xfrm>
                <a:off x="6300192" y="2276872"/>
                <a:ext cx="2728696" cy="1406539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kumimoji="1" lang="en-US" altLang="ja-JP" b="0" i="1" smtClean="0"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kumimoji="1" lang="en-US" altLang="ja-JP" b="0" i="1" smtClean="0">
                              <a:latin typeface="Cambria Math"/>
                            </a:rPr>
                            <m:t>𝑜𝑢𝑡</m:t>
                          </m:r>
                        </m:sub>
                      </m:sSub>
                    </m:oMath>
                  </m:oMathPara>
                </a14:m>
                <a:endParaRPr kumimoji="1" lang="en-US" altLang="ja-JP" b="0" i="1" dirty="0" smtClean="0">
                  <a:latin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kumimoji="1" lang="en-US" altLang="ja-JP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kumimoji="1" lang="en-US" altLang="ja-JP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kumimoji="1" lang="en-US" altLang="ja-JP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kumimoji="1" lang="en-US" altLang="ja-JP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  <m:sSub>
                        <m:sSubPr>
                          <m:ctrlPr>
                            <a:rPr kumimoji="1" lang="en-US" altLang="ja-JP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kumimoji="1" lang="en-US" altLang="ja-JP" b="0" i="1" smtClean="0">
                              <a:latin typeface="Cambria Math"/>
                            </a:rPr>
                            <m:t>𝐼</m:t>
                          </m:r>
                          <m:r>
                            <a:rPr kumimoji="1" lang="en-US" altLang="ja-JP" b="0" i="1" smtClean="0">
                              <a:latin typeface="Cambria Math"/>
                            </a:rPr>
                            <m:t>(</m:t>
                          </m:r>
                          <m:r>
                            <a:rPr kumimoji="1" lang="en-US" altLang="ja-JP" b="0" i="1" smtClean="0">
                              <a:latin typeface="Cambria Math"/>
                            </a:rPr>
                            <m:t>𝑅</m:t>
                          </m:r>
                          <m:r>
                            <a:rPr kumimoji="1" lang="en-US" altLang="ja-JP" b="0" i="1" smtClean="0">
                              <a:latin typeface="Cambria Math"/>
                            </a:rPr>
                            <m:t>1</m:t>
                          </m:r>
                        </m:e>
                        <m:sub>
                          <m:r>
                            <a:rPr kumimoji="1" lang="en-US" altLang="ja-JP" b="0" i="1" smtClean="0">
                              <a:latin typeface="Cambria Math"/>
                            </a:rPr>
                            <m:t>𝑛𝑜𝑟𝑚</m:t>
                          </m:r>
                        </m:sub>
                      </m:sSub>
                      <m:r>
                        <a:rPr kumimoji="1" lang="en-US" altLang="ja-JP" b="0" i="1" smtClean="0">
                          <a:latin typeface="Cambria Math"/>
                        </a:rPr>
                        <m:t>−</m:t>
                      </m:r>
                      <m:sSub>
                        <m:sSubPr>
                          <m:ctrlPr>
                            <a:rPr kumimoji="1" lang="en-US" altLang="ja-JP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kumimoji="1" lang="en-US" altLang="ja-JP" b="0" i="1" smtClean="0">
                              <a:latin typeface="Cambria Math"/>
                            </a:rPr>
                            <m:t>𝑅</m:t>
                          </m:r>
                          <m:r>
                            <a:rPr kumimoji="1" lang="en-US" altLang="ja-JP" b="0" i="1" smtClean="0">
                              <a:latin typeface="Cambria Math"/>
                            </a:rPr>
                            <m:t>2</m:t>
                          </m:r>
                        </m:e>
                        <m:sub>
                          <m:r>
                            <a:rPr kumimoji="1" lang="en-US" altLang="ja-JP" b="0" i="1" smtClean="0">
                              <a:latin typeface="Cambria Math"/>
                            </a:rPr>
                            <m:t>𝑛𝑜𝑟𝑚</m:t>
                          </m:r>
                        </m:sub>
                      </m:sSub>
                      <m:r>
                        <a:rPr kumimoji="1" lang="en-US" altLang="ja-JP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kumimoji="1" lang="en-US" altLang="ja-JP" b="0" i="1" dirty="0" smtClean="0">
                  <a:latin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kumimoji="1" lang="en-US" altLang="ja-JP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kumimoji="1" lang="en-US" altLang="ja-JP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kumimoji="1" lang="en-US" altLang="ja-JP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kumimoji="1" lang="en-US" altLang="ja-JP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kumimoji="1" lang="en-US" altLang="ja-JP" b="0" i="1" smtClean="0">
                          <a:latin typeface="Cambria Math"/>
                        </a:rPr>
                        <m:t>(</m:t>
                      </m:r>
                      <m:sSub>
                        <m:sSubPr>
                          <m:ctrlPr>
                            <a:rPr kumimoji="1" lang="en-US" altLang="ja-JP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kumimoji="1" lang="en-US" altLang="ja-JP" b="0" i="1" smtClean="0"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kumimoji="1" lang="en-US" altLang="ja-JP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kumimoji="1" lang="en-US" altLang="ja-JP" b="0" i="1" smtClean="0">
                          <a:latin typeface="Cambria Math"/>
                        </a:rPr>
                        <m:t>−</m:t>
                      </m:r>
                      <m:sSub>
                        <m:sSubPr>
                          <m:ctrlPr>
                            <a:rPr kumimoji="1" lang="en-US" altLang="ja-JP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kumimoji="1" lang="en-US" altLang="ja-JP" b="0" i="1" smtClean="0"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kumimoji="1" lang="en-US" altLang="ja-JP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kumimoji="1" lang="en-US" altLang="ja-JP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7" name="テキスト ボックス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0192" y="2276872"/>
                <a:ext cx="2728696" cy="1406539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311051"/>
            <a:ext cx="5905500" cy="290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正方形/長方形 9"/>
          <p:cNvSpPr/>
          <p:nvPr/>
        </p:nvSpPr>
        <p:spPr>
          <a:xfrm>
            <a:off x="2722101" y="6444849"/>
            <a:ext cx="533282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000" dirty="0"/>
              <a:t>This study was supported by </a:t>
            </a:r>
            <a:r>
              <a:rPr lang="en-US" altLang="ja-JP" sz="1000" dirty="0" smtClean="0"/>
              <a:t>Japan Science and Technology Agency (JST) </a:t>
            </a:r>
            <a:r>
              <a:rPr lang="en-US" altLang="ja-JP" sz="1000" dirty="0"/>
              <a:t>of Japan.</a:t>
            </a:r>
            <a:endParaRPr lang="ja-JP" altLang="en-US" sz="1000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291F86-D548-49B1-A39B-1221D7E148C6}" type="slidenum">
              <a:rPr lang="en-US" altLang="ja-JP" smtClean="0"/>
              <a:pPr>
                <a:defRPr/>
              </a:pPr>
              <a:t>22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64576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8"/>
          <p:cNvSpPr>
            <a:spLocks noGrp="1"/>
          </p:cNvSpPr>
          <p:nvPr>
            <p:ph type="title"/>
          </p:nvPr>
        </p:nvSpPr>
        <p:spPr>
          <a:xfrm>
            <a:off x="447683" y="548680"/>
            <a:ext cx="8229600" cy="562074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en-US" altLang="ja-JP" sz="2800" dirty="0">
                <a:solidFill>
                  <a:schemeClr val="bg1"/>
                </a:solidFill>
              </a:rPr>
              <a:t>Results of quench protection tests</a:t>
            </a:r>
            <a:endParaRPr kumimoji="1" lang="ja-JP" altLang="en-US" sz="2800" dirty="0">
              <a:solidFill>
                <a:schemeClr val="bg1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1321518"/>
            <a:ext cx="8383749" cy="49157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テキスト ボックス 1"/>
          <p:cNvSpPr txBox="1"/>
          <p:nvPr/>
        </p:nvSpPr>
        <p:spPr>
          <a:xfrm>
            <a:off x="3203848" y="1420845"/>
            <a:ext cx="2232248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/>
              <a:t>P is heat generation of coil at quench detection.</a:t>
            </a:r>
            <a:endParaRPr kumimoji="1" lang="ja-JP" altLang="en-US" sz="1400" dirty="0"/>
          </a:p>
        </p:txBody>
      </p:sp>
      <p:sp>
        <p:nvSpPr>
          <p:cNvPr id="7" name="正方形/長方形 6"/>
          <p:cNvSpPr/>
          <p:nvPr/>
        </p:nvSpPr>
        <p:spPr>
          <a:xfrm>
            <a:off x="2722101" y="6444849"/>
            <a:ext cx="533282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000" dirty="0"/>
              <a:t>This study was supported by </a:t>
            </a:r>
            <a:r>
              <a:rPr lang="en-US" altLang="ja-JP" sz="1000" dirty="0" smtClean="0"/>
              <a:t>Japan Science and Technology Agency (JST) </a:t>
            </a:r>
            <a:r>
              <a:rPr lang="en-US" altLang="ja-JP" sz="1000" dirty="0"/>
              <a:t>of Japan.</a:t>
            </a:r>
            <a:endParaRPr lang="ja-JP" altLang="en-US" sz="1000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4EE25F-B780-4CF8-A7D2-4D05ED301D19}" type="slidenum">
              <a:rPr lang="en-US" altLang="ja-JP" smtClean="0"/>
              <a:pPr>
                <a:defRPr/>
              </a:pPr>
              <a:t>23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903313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矢印コネクタ 7"/>
          <p:cNvCxnSpPr/>
          <p:nvPr/>
        </p:nvCxnSpPr>
        <p:spPr bwMode="auto">
          <a:xfrm>
            <a:off x="251520" y="3068960"/>
            <a:ext cx="360040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" name="直線矢印コネクタ 11"/>
          <p:cNvCxnSpPr/>
          <p:nvPr/>
        </p:nvCxnSpPr>
        <p:spPr bwMode="auto">
          <a:xfrm flipV="1">
            <a:off x="539552" y="1268760"/>
            <a:ext cx="0" cy="36004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4" name="正方形/長方形 13"/>
          <p:cNvSpPr/>
          <p:nvPr/>
        </p:nvSpPr>
        <p:spPr bwMode="auto">
          <a:xfrm>
            <a:off x="1547664" y="1628800"/>
            <a:ext cx="576064" cy="2880320"/>
          </a:xfrm>
          <a:prstGeom prst="rect">
            <a:avLst/>
          </a:prstGeom>
          <a:solidFill>
            <a:srgbClr val="E1F4FF"/>
          </a:solidFill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19" name="テキスト ボックス 4"/>
          <p:cNvSpPr txBox="1">
            <a:spLocks noChangeArrowheads="1"/>
          </p:cNvSpPr>
          <p:nvPr/>
        </p:nvSpPr>
        <p:spPr bwMode="auto">
          <a:xfrm>
            <a:off x="4211960" y="1268761"/>
            <a:ext cx="4680520" cy="30777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defPPr>
              <a:defRPr lang="ja-JP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16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16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16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16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9pPr>
          </a:lstStyle>
          <a:p>
            <a:r>
              <a:rPr lang="en-US" altLang="ja-JP" sz="1400" b="1" dirty="0" smtClean="0">
                <a:solidFill>
                  <a:srgbClr val="0070C0"/>
                </a:solidFill>
                <a:effectLst/>
                <a:latin typeface="Arial"/>
                <a:cs typeface="Arial" pitchFamily="34" charset="0"/>
              </a:rPr>
              <a:t>Calculated hoop stress (</a:t>
            </a:r>
            <a:r>
              <a:rPr lang="en-US" altLang="ja-JP" sz="1400" b="1" dirty="0" err="1" smtClean="0">
                <a:solidFill>
                  <a:srgbClr val="0070C0"/>
                </a:solidFill>
                <a:effectLst/>
                <a:latin typeface="Arial"/>
                <a:cs typeface="Arial" pitchFamily="34" charset="0"/>
              </a:rPr>
              <a:t>BJr</a:t>
            </a:r>
            <a:r>
              <a:rPr lang="en-US" altLang="ja-JP" sz="1400" b="1" dirty="0" smtClean="0">
                <a:solidFill>
                  <a:srgbClr val="0070C0"/>
                </a:solidFill>
                <a:effectLst/>
                <a:latin typeface="Arial"/>
                <a:cs typeface="Arial" pitchFamily="34" charset="0"/>
              </a:rPr>
              <a:t>)</a:t>
            </a:r>
            <a:endParaRPr lang="en-US" altLang="ja-JP" sz="1400" b="1" dirty="0">
              <a:solidFill>
                <a:srgbClr val="0070C0"/>
              </a:solidFill>
              <a:effectLst/>
              <a:latin typeface="Arial"/>
              <a:cs typeface="Arial" pitchFamily="34" charset="0"/>
            </a:endParaRPr>
          </a:p>
        </p:txBody>
      </p:sp>
      <p:cxnSp>
        <p:nvCxnSpPr>
          <p:cNvPr id="21" name="直線コネクタ 20"/>
          <p:cNvCxnSpPr/>
          <p:nvPr/>
        </p:nvCxnSpPr>
        <p:spPr bwMode="auto">
          <a:xfrm>
            <a:off x="1547664" y="1628800"/>
            <a:ext cx="576064" cy="288032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直線コネクタ 22"/>
          <p:cNvCxnSpPr/>
          <p:nvPr/>
        </p:nvCxnSpPr>
        <p:spPr bwMode="auto">
          <a:xfrm flipH="1">
            <a:off x="1547664" y="1628800"/>
            <a:ext cx="576064" cy="288032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Rectangle 2"/>
          <p:cNvSpPr txBox="1">
            <a:spLocks noChangeArrowheads="1"/>
          </p:cNvSpPr>
          <p:nvPr/>
        </p:nvSpPr>
        <p:spPr bwMode="auto">
          <a:xfrm>
            <a:off x="251520" y="333375"/>
            <a:ext cx="8640960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altLang="ja-JP" sz="3200" b="1" u="sng" kern="0" dirty="0" smtClean="0">
                <a:solidFill>
                  <a:srgbClr val="0070C0"/>
                </a:solidFill>
                <a:effectLst/>
                <a:latin typeface="Arial"/>
                <a:ea typeface="+mn-ea"/>
                <a:cs typeface="Times New Roman" pitchFamily="18" charset="0"/>
              </a:rPr>
              <a:t>A design of </a:t>
            </a:r>
            <a:r>
              <a:rPr lang="en-US" altLang="ja-JP" sz="3200" b="1" u="sng" kern="0" dirty="0" smtClean="0">
                <a:solidFill>
                  <a:srgbClr val="FF0000"/>
                </a:solidFill>
                <a:effectLst/>
                <a:latin typeface="Arial"/>
                <a:ea typeface="+mn-ea"/>
                <a:cs typeface="Times New Roman" pitchFamily="18" charset="0"/>
              </a:rPr>
              <a:t>5 T – φ 300 </a:t>
            </a:r>
            <a:r>
              <a:rPr lang="en-US" altLang="ja-JP" sz="3200" b="1" u="sng" kern="0" dirty="0" smtClean="0">
                <a:solidFill>
                  <a:srgbClr val="0070C0"/>
                </a:solidFill>
                <a:effectLst/>
                <a:latin typeface="Arial"/>
                <a:ea typeface="+mn-ea"/>
                <a:cs typeface="Times New Roman" pitchFamily="18" charset="0"/>
              </a:rPr>
              <a:t>magnet</a:t>
            </a:r>
            <a:endParaRPr lang="en-US" altLang="ja-JP" sz="3200" b="1" u="sng" kern="0" dirty="0">
              <a:solidFill>
                <a:srgbClr val="0070C0"/>
              </a:solidFill>
              <a:effectLst/>
              <a:latin typeface="Arial"/>
              <a:ea typeface="+mn-ea"/>
              <a:cs typeface="Times New Roman" pitchFamily="18" charset="0"/>
            </a:endParaRPr>
          </a:p>
        </p:txBody>
      </p:sp>
      <p:sp>
        <p:nvSpPr>
          <p:cNvPr id="18" name="テキスト ボックス 5"/>
          <p:cNvSpPr txBox="1">
            <a:spLocks noChangeArrowheads="1"/>
          </p:cNvSpPr>
          <p:nvPr/>
        </p:nvSpPr>
        <p:spPr bwMode="auto">
          <a:xfrm>
            <a:off x="235185" y="5192325"/>
            <a:ext cx="8640960" cy="646331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b="1" dirty="0" smtClean="0">
                <a:effectLst/>
                <a:latin typeface="Arial"/>
                <a:cs typeface="Arial" charset="0"/>
              </a:rPr>
              <a:t>The inner 55% of the total wire length is Type HT-SS and the outer 45% is Type H, not to exceed each allowable stresses (designed values).</a:t>
            </a:r>
            <a:endParaRPr lang="en-US" altLang="ja-JP" b="1" dirty="0">
              <a:effectLst/>
              <a:latin typeface="Arial"/>
              <a:cs typeface="Arial" charset="0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3131840" y="3140968"/>
            <a:ext cx="720080" cy="2880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altLang="ja-JP" sz="1200" i="1" dirty="0" smtClean="0">
                <a:effectLst/>
                <a:latin typeface="Arial"/>
              </a:rPr>
              <a:t>r</a:t>
            </a:r>
            <a:endParaRPr lang="en-US" altLang="ja-JP" sz="1200" i="1" dirty="0">
              <a:effectLst/>
              <a:latin typeface="Arial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251520" y="1268760"/>
            <a:ext cx="720080" cy="2880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200" i="1" dirty="0" smtClean="0">
                <a:effectLst/>
                <a:latin typeface="Arial"/>
              </a:rPr>
              <a:t>z</a:t>
            </a:r>
            <a:endParaRPr lang="en-US" altLang="ja-JP" sz="1200" i="1" dirty="0">
              <a:effectLst/>
              <a:latin typeface="Arial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899592" y="1268760"/>
            <a:ext cx="129614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altLang="ja-JP" sz="1400" b="1" i="1" dirty="0" smtClean="0">
                <a:solidFill>
                  <a:srgbClr val="0070C0"/>
                </a:solidFill>
                <a:effectLst/>
                <a:latin typeface="Arial"/>
              </a:rPr>
              <a:t>Type HT-SS</a:t>
            </a:r>
            <a:endParaRPr lang="en-US" altLang="ja-JP" sz="1400" b="1" i="1" dirty="0">
              <a:solidFill>
                <a:srgbClr val="0070C0"/>
              </a:solidFill>
              <a:effectLst/>
              <a:latin typeface="Arial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2123728" y="1268760"/>
            <a:ext cx="129614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400" b="1" i="1" dirty="0" smtClean="0">
                <a:solidFill>
                  <a:srgbClr val="C00000"/>
                </a:solidFill>
                <a:effectLst/>
                <a:latin typeface="Arial"/>
              </a:rPr>
              <a:t>Type H</a:t>
            </a:r>
            <a:endParaRPr lang="en-US" altLang="ja-JP" sz="1400" b="1" i="1" dirty="0">
              <a:solidFill>
                <a:srgbClr val="C00000"/>
              </a:solidFill>
              <a:effectLst/>
              <a:latin typeface="Arial"/>
            </a:endParaRPr>
          </a:p>
        </p:txBody>
      </p:sp>
      <p:sp>
        <p:nvSpPr>
          <p:cNvPr id="16" name="正方形/長方形 15"/>
          <p:cNvSpPr/>
          <p:nvPr/>
        </p:nvSpPr>
        <p:spPr bwMode="auto">
          <a:xfrm>
            <a:off x="2123728" y="1628800"/>
            <a:ext cx="576064" cy="2880320"/>
          </a:xfrm>
          <a:prstGeom prst="rect">
            <a:avLst/>
          </a:prstGeom>
          <a:solidFill>
            <a:srgbClr val="FFCCFF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cxnSp>
        <p:nvCxnSpPr>
          <p:cNvPr id="22" name="直線コネクタ 21"/>
          <p:cNvCxnSpPr/>
          <p:nvPr/>
        </p:nvCxnSpPr>
        <p:spPr bwMode="auto">
          <a:xfrm>
            <a:off x="2123728" y="1628800"/>
            <a:ext cx="576064" cy="288032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直線コネクタ 25"/>
          <p:cNvCxnSpPr/>
          <p:nvPr/>
        </p:nvCxnSpPr>
        <p:spPr bwMode="auto">
          <a:xfrm flipH="1">
            <a:off x="2123728" y="1628800"/>
            <a:ext cx="576064" cy="288032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1556792"/>
            <a:ext cx="5005052" cy="32185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線吹き出し 1 19"/>
          <p:cNvSpPr/>
          <p:nvPr/>
        </p:nvSpPr>
        <p:spPr bwMode="auto">
          <a:xfrm>
            <a:off x="699014" y="3376101"/>
            <a:ext cx="936104" cy="334930"/>
          </a:xfrm>
          <a:prstGeom prst="callout1">
            <a:avLst>
              <a:gd name="adj1" fmla="val 44081"/>
              <a:gd name="adj2" fmla="val 3751"/>
              <a:gd name="adj3" fmla="val -87333"/>
              <a:gd name="adj4" fmla="val -19200"/>
            </a:avLst>
          </a:prstGeom>
          <a:noFill/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oval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ja-JP" sz="120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/>
              </a:rPr>
              <a:t>Coil center</a:t>
            </a: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323528" y="0"/>
            <a:ext cx="53285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b="1" dirty="0" smtClean="0">
                <a:effectLst/>
                <a:latin typeface="Arial"/>
              </a:rPr>
              <a:t>Large-diameter magnet (1)</a:t>
            </a:r>
            <a:endParaRPr lang="en-US" altLang="ja-JP" sz="2800" b="1" dirty="0">
              <a:effectLst/>
              <a:latin typeface="Arial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291F86-D548-49B1-A39B-1221D7E148C6}" type="slidenum">
              <a:rPr lang="en-US" altLang="ja-JP" smtClean="0"/>
              <a:pPr>
                <a:defRPr/>
              </a:pPr>
              <a:t>24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64713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251520" y="333375"/>
            <a:ext cx="8892480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altLang="ja-JP" sz="2800" b="1" u="sng" kern="0" dirty="0" smtClean="0">
                <a:solidFill>
                  <a:srgbClr val="0070C0"/>
                </a:solidFill>
                <a:effectLst/>
                <a:latin typeface="Arial"/>
                <a:ea typeface="+mn-ea"/>
                <a:cs typeface="Times New Roman" pitchFamily="18" charset="0"/>
              </a:rPr>
              <a:t>A design of </a:t>
            </a:r>
            <a:r>
              <a:rPr lang="en-US" altLang="ja-JP" sz="2800" b="1" u="sng" kern="0" dirty="0" smtClean="0">
                <a:solidFill>
                  <a:srgbClr val="FF0000"/>
                </a:solidFill>
                <a:effectLst/>
                <a:latin typeface="Arial"/>
                <a:ea typeface="+mn-ea"/>
                <a:cs typeface="Times New Roman" pitchFamily="18" charset="0"/>
              </a:rPr>
              <a:t>5 T – φ 500 </a:t>
            </a:r>
            <a:r>
              <a:rPr lang="en-US" altLang="ja-JP" sz="2800" b="1" u="sng" kern="0" dirty="0" smtClean="0">
                <a:solidFill>
                  <a:srgbClr val="0070C0"/>
                </a:solidFill>
                <a:effectLst/>
                <a:latin typeface="Arial"/>
                <a:ea typeface="+mn-ea"/>
                <a:cs typeface="Times New Roman" pitchFamily="18" charset="0"/>
              </a:rPr>
              <a:t>magnet with Type HT-XX</a:t>
            </a:r>
            <a:endParaRPr lang="en-US" altLang="ja-JP" sz="2800" b="1" u="sng" kern="0" dirty="0">
              <a:solidFill>
                <a:srgbClr val="0070C0"/>
              </a:solidFill>
              <a:effectLst/>
              <a:latin typeface="Arial"/>
              <a:ea typeface="+mn-ea"/>
              <a:cs typeface="Times New Roman" pitchFamily="18" charset="0"/>
            </a:endParaRPr>
          </a:p>
        </p:txBody>
      </p:sp>
      <p:sp>
        <p:nvSpPr>
          <p:cNvPr id="12" name="テキスト ボックス 4"/>
          <p:cNvSpPr txBox="1">
            <a:spLocks noChangeArrowheads="1"/>
          </p:cNvSpPr>
          <p:nvPr/>
        </p:nvSpPr>
        <p:spPr bwMode="auto">
          <a:xfrm>
            <a:off x="4211960" y="1268761"/>
            <a:ext cx="4680520" cy="30777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defPPr>
              <a:defRPr lang="ja-JP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16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16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16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16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9pPr>
          </a:lstStyle>
          <a:p>
            <a:r>
              <a:rPr lang="en-US" altLang="ja-JP" sz="1400" b="1" dirty="0" smtClean="0">
                <a:solidFill>
                  <a:srgbClr val="0070C0"/>
                </a:solidFill>
                <a:effectLst/>
                <a:latin typeface="Arial"/>
                <a:cs typeface="Arial" pitchFamily="34" charset="0"/>
              </a:rPr>
              <a:t>Hoop stress (</a:t>
            </a:r>
            <a:r>
              <a:rPr lang="en-US" altLang="ja-JP" sz="1400" b="1" dirty="0" err="1" smtClean="0">
                <a:solidFill>
                  <a:srgbClr val="0070C0"/>
                </a:solidFill>
                <a:effectLst/>
                <a:latin typeface="Arial"/>
                <a:cs typeface="Arial" pitchFamily="34" charset="0"/>
              </a:rPr>
              <a:t>BJr</a:t>
            </a:r>
            <a:r>
              <a:rPr lang="en-US" altLang="ja-JP" sz="1400" b="1" dirty="0" smtClean="0">
                <a:solidFill>
                  <a:srgbClr val="0070C0"/>
                </a:solidFill>
                <a:effectLst/>
                <a:latin typeface="Arial"/>
                <a:cs typeface="Arial" pitchFamily="34" charset="0"/>
              </a:rPr>
              <a:t>)</a:t>
            </a:r>
            <a:endParaRPr lang="en-US" altLang="ja-JP" sz="1400" b="1" dirty="0">
              <a:solidFill>
                <a:srgbClr val="0070C0"/>
              </a:solidFill>
              <a:effectLst/>
              <a:latin typeface="Arial"/>
              <a:cs typeface="Arial" pitchFamily="34" charset="0"/>
            </a:endParaRPr>
          </a:p>
        </p:txBody>
      </p:sp>
      <p:cxnSp>
        <p:nvCxnSpPr>
          <p:cNvPr id="15" name="直線矢印コネクタ 14"/>
          <p:cNvCxnSpPr/>
          <p:nvPr/>
        </p:nvCxnSpPr>
        <p:spPr bwMode="auto">
          <a:xfrm>
            <a:off x="251520" y="3068960"/>
            <a:ext cx="360040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6" name="直線矢印コネクタ 15"/>
          <p:cNvCxnSpPr/>
          <p:nvPr/>
        </p:nvCxnSpPr>
        <p:spPr bwMode="auto">
          <a:xfrm flipV="1">
            <a:off x="539552" y="1268760"/>
            <a:ext cx="0" cy="36004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3" name="テキスト ボックス 22"/>
          <p:cNvSpPr txBox="1"/>
          <p:nvPr/>
        </p:nvSpPr>
        <p:spPr>
          <a:xfrm>
            <a:off x="3131840" y="3140968"/>
            <a:ext cx="720080" cy="2880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altLang="ja-JP" sz="1200" i="1" dirty="0" smtClean="0">
                <a:effectLst/>
                <a:latin typeface="Arial"/>
              </a:rPr>
              <a:t>r</a:t>
            </a:r>
            <a:endParaRPr lang="en-US" altLang="ja-JP" sz="1200" i="1" dirty="0">
              <a:effectLst/>
              <a:latin typeface="Arial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251520" y="1268760"/>
            <a:ext cx="720080" cy="2880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200" i="1" dirty="0" smtClean="0">
                <a:effectLst/>
                <a:latin typeface="Arial"/>
              </a:rPr>
              <a:t>z</a:t>
            </a:r>
            <a:endParaRPr lang="en-US" altLang="ja-JP" sz="1200" i="1" dirty="0">
              <a:effectLst/>
              <a:latin typeface="Arial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547664" y="1321023"/>
            <a:ext cx="129614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400" b="1" i="1" dirty="0" smtClean="0">
                <a:solidFill>
                  <a:srgbClr val="7030A0"/>
                </a:solidFill>
                <a:effectLst/>
                <a:latin typeface="Arial"/>
              </a:rPr>
              <a:t>Type HT-XX</a:t>
            </a:r>
            <a:endParaRPr lang="en-US" altLang="ja-JP" sz="1400" b="1" i="1" dirty="0">
              <a:solidFill>
                <a:srgbClr val="7030A0"/>
              </a:solidFill>
              <a:effectLst/>
              <a:latin typeface="Arial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3131840" y="1323284"/>
            <a:ext cx="129614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400" b="1" i="1" dirty="0" smtClean="0">
                <a:solidFill>
                  <a:srgbClr val="C00000"/>
                </a:solidFill>
                <a:effectLst/>
                <a:latin typeface="Arial"/>
              </a:rPr>
              <a:t>Type H</a:t>
            </a:r>
            <a:endParaRPr lang="en-US" altLang="ja-JP" sz="1400" b="1" i="1" dirty="0">
              <a:solidFill>
                <a:srgbClr val="C00000"/>
              </a:solidFill>
              <a:effectLst/>
              <a:latin typeface="Arial"/>
            </a:endParaRPr>
          </a:p>
        </p:txBody>
      </p:sp>
      <p:sp>
        <p:nvSpPr>
          <p:cNvPr id="27" name="正方形/長方形 26"/>
          <p:cNvSpPr/>
          <p:nvPr/>
        </p:nvSpPr>
        <p:spPr bwMode="auto">
          <a:xfrm>
            <a:off x="2123728" y="1628800"/>
            <a:ext cx="576064" cy="288032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cxnSp>
        <p:nvCxnSpPr>
          <p:cNvPr id="28" name="直線コネクタ 27"/>
          <p:cNvCxnSpPr/>
          <p:nvPr/>
        </p:nvCxnSpPr>
        <p:spPr bwMode="auto">
          <a:xfrm>
            <a:off x="2123728" y="1628800"/>
            <a:ext cx="576064" cy="288032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直線コネクタ 28"/>
          <p:cNvCxnSpPr/>
          <p:nvPr/>
        </p:nvCxnSpPr>
        <p:spPr bwMode="auto">
          <a:xfrm flipH="1">
            <a:off x="2123728" y="1628800"/>
            <a:ext cx="576064" cy="288032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5" name="テキスト ボックス 34"/>
          <p:cNvSpPr txBox="1"/>
          <p:nvPr/>
        </p:nvSpPr>
        <p:spPr>
          <a:xfrm>
            <a:off x="2195736" y="1104999"/>
            <a:ext cx="129614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b="1" i="1" dirty="0" smtClean="0">
                <a:solidFill>
                  <a:srgbClr val="0070C0"/>
                </a:solidFill>
                <a:effectLst/>
                <a:latin typeface="Arial"/>
              </a:rPr>
              <a:t>Type HT-SS</a:t>
            </a:r>
            <a:endParaRPr lang="en-US" altLang="ja-JP" sz="1400" b="1" i="1" dirty="0">
              <a:solidFill>
                <a:srgbClr val="0070C0"/>
              </a:solidFill>
              <a:effectLst/>
              <a:latin typeface="Arial"/>
            </a:endParaRPr>
          </a:p>
        </p:txBody>
      </p:sp>
      <p:sp>
        <p:nvSpPr>
          <p:cNvPr id="30" name="テキスト ボックス 5"/>
          <p:cNvSpPr txBox="1">
            <a:spLocks noChangeArrowheads="1"/>
          </p:cNvSpPr>
          <p:nvPr/>
        </p:nvSpPr>
        <p:spPr bwMode="auto">
          <a:xfrm>
            <a:off x="251520" y="5014917"/>
            <a:ext cx="8640960" cy="646331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b="1" dirty="0" smtClean="0">
                <a:effectLst/>
                <a:latin typeface="Arial"/>
                <a:cs typeface="Arial" charset="0"/>
              </a:rPr>
              <a:t>The inner 44% of the total wire length is Type HT-XX, the medium 24% is Type HT-SS, and the outer 32% is Type H.</a:t>
            </a:r>
          </a:p>
        </p:txBody>
      </p:sp>
      <p:sp>
        <p:nvSpPr>
          <p:cNvPr id="31" name="テキスト ボックス 23"/>
          <p:cNvSpPr txBox="1">
            <a:spLocks noChangeArrowheads="1"/>
          </p:cNvSpPr>
          <p:nvPr/>
        </p:nvSpPr>
        <p:spPr bwMode="auto">
          <a:xfrm>
            <a:off x="223839" y="5805264"/>
            <a:ext cx="8668642" cy="400050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000" b="1" dirty="0" smtClean="0">
                <a:effectLst/>
                <a:latin typeface="Arial"/>
                <a:ea typeface="ＭＳ ゴシック" pitchFamily="49" charset="-128"/>
                <a:cs typeface="Arial" charset="0"/>
              </a:rPr>
              <a:t>Type HT-XX will realize higher field and/or larger-size magnet.</a:t>
            </a:r>
            <a:endParaRPr lang="en-US" altLang="ja-JP" sz="2000" b="1" dirty="0">
              <a:effectLst/>
              <a:latin typeface="Arial"/>
              <a:ea typeface="ＭＳ ゴシック" pitchFamily="49" charset="-128"/>
              <a:cs typeface="Arial" charset="0"/>
            </a:endParaRPr>
          </a:p>
        </p:txBody>
      </p:sp>
      <p:sp>
        <p:nvSpPr>
          <p:cNvPr id="32" name="正方形/長方形 31"/>
          <p:cNvSpPr/>
          <p:nvPr/>
        </p:nvSpPr>
        <p:spPr bwMode="auto">
          <a:xfrm>
            <a:off x="2699792" y="1628800"/>
            <a:ext cx="432048" cy="2880320"/>
          </a:xfrm>
          <a:prstGeom prst="rect">
            <a:avLst/>
          </a:prstGeom>
          <a:solidFill>
            <a:srgbClr val="E1F4FF"/>
          </a:solidFill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cxnSp>
        <p:nvCxnSpPr>
          <p:cNvPr id="33" name="直線コネクタ 32"/>
          <p:cNvCxnSpPr/>
          <p:nvPr/>
        </p:nvCxnSpPr>
        <p:spPr bwMode="auto">
          <a:xfrm>
            <a:off x="2699792" y="1628800"/>
            <a:ext cx="432048" cy="288032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直線コネクタ 33"/>
          <p:cNvCxnSpPr/>
          <p:nvPr/>
        </p:nvCxnSpPr>
        <p:spPr bwMode="auto">
          <a:xfrm flipH="1">
            <a:off x="2699792" y="1628800"/>
            <a:ext cx="432048" cy="280831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" name="正方形/長方形 17"/>
          <p:cNvSpPr/>
          <p:nvPr/>
        </p:nvSpPr>
        <p:spPr bwMode="auto">
          <a:xfrm>
            <a:off x="3131840" y="1628800"/>
            <a:ext cx="432048" cy="2880320"/>
          </a:xfrm>
          <a:prstGeom prst="rect">
            <a:avLst/>
          </a:prstGeom>
          <a:solidFill>
            <a:srgbClr val="FFCCFF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cxnSp>
        <p:nvCxnSpPr>
          <p:cNvPr id="20" name="直線コネクタ 19"/>
          <p:cNvCxnSpPr/>
          <p:nvPr/>
        </p:nvCxnSpPr>
        <p:spPr bwMode="auto">
          <a:xfrm>
            <a:off x="3131840" y="1628800"/>
            <a:ext cx="432048" cy="288032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直線コネクタ 21"/>
          <p:cNvCxnSpPr/>
          <p:nvPr/>
        </p:nvCxnSpPr>
        <p:spPr bwMode="auto">
          <a:xfrm flipH="1">
            <a:off x="3131840" y="1628800"/>
            <a:ext cx="432048" cy="280831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1556792"/>
            <a:ext cx="5005052" cy="32185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線吹き出し 1 1"/>
          <p:cNvSpPr/>
          <p:nvPr/>
        </p:nvSpPr>
        <p:spPr bwMode="auto">
          <a:xfrm>
            <a:off x="717868" y="3376101"/>
            <a:ext cx="936104" cy="334930"/>
          </a:xfrm>
          <a:prstGeom prst="callout1">
            <a:avLst>
              <a:gd name="adj1" fmla="val 44081"/>
              <a:gd name="adj2" fmla="val 3751"/>
              <a:gd name="adj3" fmla="val -87333"/>
              <a:gd name="adj4" fmla="val -19200"/>
            </a:avLst>
          </a:prstGeom>
          <a:noFill/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oval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ja-JP" sz="120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/>
              </a:rPr>
              <a:t>Coil center</a:t>
            </a: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323528" y="0"/>
            <a:ext cx="53285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b="1" dirty="0" smtClean="0">
                <a:effectLst/>
                <a:latin typeface="Arial"/>
              </a:rPr>
              <a:t>Large-diameter magnet (2)</a:t>
            </a:r>
            <a:endParaRPr lang="en-US" altLang="ja-JP" sz="2800" b="1" dirty="0">
              <a:effectLst/>
              <a:latin typeface="Arial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291F86-D548-49B1-A39B-1221D7E148C6}" type="slidenum">
              <a:rPr lang="en-US" altLang="ja-JP" smtClean="0"/>
              <a:pPr>
                <a:defRPr/>
              </a:pPr>
              <a:t>25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69190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0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391" y="692696"/>
            <a:ext cx="5023705" cy="570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テキスト ボックス 4"/>
          <p:cNvSpPr txBox="1"/>
          <p:nvPr/>
        </p:nvSpPr>
        <p:spPr>
          <a:xfrm>
            <a:off x="5580112" y="1916832"/>
            <a:ext cx="3390900" cy="267765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altLang="ja-JP" sz="2400" dirty="0" smtClean="0">
                <a:effectLst/>
                <a:latin typeface="Arial"/>
              </a:rPr>
              <a:t>Thank you for your attention.  </a:t>
            </a:r>
          </a:p>
          <a:p>
            <a:endParaRPr lang="en-US" altLang="ja-JP" sz="2400" dirty="0" smtClean="0"/>
          </a:p>
          <a:p>
            <a:r>
              <a:rPr lang="en-US" altLang="ja-JP" sz="2400" dirty="0" smtClean="0">
                <a:effectLst/>
                <a:latin typeface="Arial"/>
              </a:rPr>
              <a:t>Please utilize our WEB site.  </a:t>
            </a:r>
          </a:p>
          <a:p>
            <a:endParaRPr lang="en-US" altLang="ja-JP" sz="2400" dirty="0"/>
          </a:p>
          <a:p>
            <a:r>
              <a:rPr lang="en-US" altLang="ja-JP" sz="2400" dirty="0" smtClean="0">
                <a:solidFill>
                  <a:srgbClr val="0070C0"/>
                </a:solidFill>
                <a:effectLst/>
                <a:latin typeface="Arial"/>
              </a:rPr>
              <a:t>www.sei.co.jp/super/</a:t>
            </a:r>
            <a:endParaRPr lang="en-US" altLang="ja-JP" sz="2400" dirty="0">
              <a:solidFill>
                <a:srgbClr val="0070C0"/>
              </a:solidFill>
              <a:effectLst/>
              <a:latin typeface="Arial"/>
            </a:endParaRPr>
          </a:p>
        </p:txBody>
      </p:sp>
      <p:sp>
        <p:nvSpPr>
          <p:cNvPr id="7" name="下矢印 6"/>
          <p:cNvSpPr/>
          <p:nvPr/>
        </p:nvSpPr>
        <p:spPr bwMode="auto">
          <a:xfrm rot="8423487">
            <a:off x="2978436" y="5459501"/>
            <a:ext cx="504056" cy="648072"/>
          </a:xfrm>
          <a:prstGeom prst="downArrow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291F86-D548-49B1-A39B-1221D7E148C6}" type="slidenum">
              <a:rPr lang="en-US" altLang="ja-JP" smtClean="0"/>
              <a:pPr>
                <a:defRPr/>
              </a:pPr>
              <a:t>26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07333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10"/>
          <p:cNvSpPr>
            <a:spLocks noChangeArrowheads="1"/>
          </p:cNvSpPr>
          <p:nvPr/>
        </p:nvSpPr>
        <p:spPr bwMode="auto">
          <a:xfrm>
            <a:off x="719138" y="44450"/>
            <a:ext cx="7524750" cy="46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ja-JP" sz="3200" baseline="-25000"/>
          </a:p>
        </p:txBody>
      </p:sp>
      <p:sp>
        <p:nvSpPr>
          <p:cNvPr id="9220" name="Rectangle 154"/>
          <p:cNvSpPr>
            <a:spLocks noChangeArrowheads="1"/>
          </p:cNvSpPr>
          <p:nvPr/>
        </p:nvSpPr>
        <p:spPr bwMode="auto">
          <a:xfrm>
            <a:off x="195833" y="0"/>
            <a:ext cx="6752431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b="1" dirty="0" smtClean="0">
                <a:solidFill>
                  <a:srgbClr val="000066"/>
                </a:solidFill>
                <a:effectLst/>
                <a:latin typeface="Arial"/>
              </a:rPr>
              <a:t>Performance enhancement of the bismuth-based HTS wire</a:t>
            </a:r>
            <a:endParaRPr lang="en-US" altLang="ja-JP" b="1" dirty="0">
              <a:solidFill>
                <a:srgbClr val="000066"/>
              </a:solidFill>
              <a:effectLst/>
              <a:latin typeface="Arial"/>
            </a:endParaRPr>
          </a:p>
        </p:txBody>
      </p:sp>
      <p:sp>
        <p:nvSpPr>
          <p:cNvPr id="9221" name="テキスト ボックス 186"/>
          <p:cNvSpPr txBox="1">
            <a:spLocks noChangeArrowheads="1"/>
          </p:cNvSpPr>
          <p:nvPr/>
        </p:nvSpPr>
        <p:spPr bwMode="auto">
          <a:xfrm>
            <a:off x="5364163" y="766763"/>
            <a:ext cx="2663825" cy="140807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l" eaLnBrk="1" hangingPunct="1">
              <a:lnSpc>
                <a:spcPct val="150000"/>
              </a:lnSpc>
              <a:buFont typeface="Wingdings" pitchFamily="2" charset="2"/>
              <a:buNone/>
            </a:pPr>
            <a:r>
              <a:rPr lang="en-US" altLang="ja-JP" sz="1900" b="1" u="sng" dirty="0" err="1" smtClean="0">
                <a:solidFill>
                  <a:srgbClr val="0070C0"/>
                </a:solidFill>
                <a:effectLst/>
                <a:latin typeface="Arial"/>
              </a:rPr>
              <a:t>Ic</a:t>
            </a:r>
            <a:r>
              <a:rPr lang="en-US" altLang="ja-JP" sz="1900" b="1" dirty="0" smtClean="0">
                <a:effectLst/>
                <a:latin typeface="Arial"/>
              </a:rPr>
              <a:t>:  273A (@ 77K, </a:t>
            </a:r>
            <a:r>
              <a:rPr lang="en-US" altLang="ja-JP" sz="1900" b="1" dirty="0" err="1" smtClean="0">
                <a:effectLst/>
                <a:latin typeface="Arial"/>
              </a:rPr>
              <a:t>s.f</a:t>
            </a:r>
            <a:r>
              <a:rPr lang="en-US" altLang="ja-JP" sz="1900" b="1" dirty="0" smtClean="0">
                <a:effectLst/>
                <a:latin typeface="Arial"/>
              </a:rPr>
              <a:t>)  </a:t>
            </a:r>
            <a:endParaRPr lang="en-US" altLang="ja-JP" sz="1900" b="1" dirty="0">
              <a:effectLst/>
              <a:latin typeface="Arial"/>
            </a:endParaRPr>
          </a:p>
          <a:p>
            <a:pPr algn="l" eaLnBrk="1" hangingPunct="1">
              <a:lnSpc>
                <a:spcPct val="150000"/>
              </a:lnSpc>
              <a:buFont typeface="Wingdings" pitchFamily="2" charset="2"/>
              <a:buNone/>
            </a:pPr>
            <a:r>
              <a:rPr lang="en-US" altLang="ja-JP" sz="1900" b="1" i="1" u="sng" dirty="0" err="1" smtClean="0">
                <a:solidFill>
                  <a:srgbClr val="0070C0"/>
                </a:solidFill>
                <a:effectLst/>
                <a:latin typeface="Arial"/>
              </a:rPr>
              <a:t>Jc</a:t>
            </a:r>
            <a:r>
              <a:rPr lang="en-US" altLang="ja-JP" sz="1900" b="1" dirty="0" smtClean="0">
                <a:effectLst/>
                <a:latin typeface="Arial"/>
              </a:rPr>
              <a:t>:  </a:t>
            </a:r>
            <a:r>
              <a:rPr lang="en-US" altLang="ja-JP" sz="1900" b="1" dirty="0" smtClean="0">
                <a:solidFill>
                  <a:srgbClr val="C00000"/>
                </a:solidFill>
                <a:effectLst/>
                <a:latin typeface="Arial"/>
              </a:rPr>
              <a:t>77kA/cm2  </a:t>
            </a:r>
            <a:endParaRPr lang="en-US" altLang="ja-JP" sz="1900" b="1" dirty="0">
              <a:solidFill>
                <a:srgbClr val="C00000"/>
              </a:solidFill>
              <a:effectLst/>
              <a:latin typeface="Arial"/>
            </a:endParaRPr>
          </a:p>
          <a:p>
            <a:pPr algn="l" eaLnBrk="1" hangingPunct="1">
              <a:lnSpc>
                <a:spcPct val="150000"/>
              </a:lnSpc>
              <a:buFont typeface="Wingdings" pitchFamily="2" charset="2"/>
              <a:buNone/>
            </a:pPr>
            <a:r>
              <a:rPr lang="ja-JP" altLang="en-US" sz="1900" b="1" baseline="30000" dirty="0">
                <a:solidFill>
                  <a:srgbClr val="C00000"/>
                </a:solidFill>
              </a:rPr>
              <a:t>　　</a:t>
            </a:r>
            <a:r>
              <a:rPr lang="en-US" altLang="ja-JP" sz="1900" b="1" dirty="0" smtClean="0">
                <a:effectLst/>
                <a:latin typeface="Arial"/>
              </a:rPr>
              <a:t>→</a:t>
            </a:r>
            <a:r>
              <a:rPr lang="en-US" altLang="ja-JP" sz="1900" b="1" dirty="0" smtClean="0">
                <a:solidFill>
                  <a:srgbClr val="C00000"/>
                </a:solidFill>
                <a:effectLst/>
                <a:latin typeface="Arial"/>
              </a:rPr>
              <a:t>613 A/cm-width</a:t>
            </a:r>
            <a:endParaRPr lang="en-US" altLang="ja-JP" sz="1900" b="1" dirty="0">
              <a:solidFill>
                <a:srgbClr val="C00000"/>
              </a:solidFill>
              <a:effectLst/>
              <a:latin typeface="Arial"/>
            </a:endParaRPr>
          </a:p>
        </p:txBody>
      </p:sp>
      <p:pic>
        <p:nvPicPr>
          <p:cNvPr id="9223" name="図 9" descr="Ic-year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07" r="14954" b="9531"/>
          <a:stretch>
            <a:fillRect/>
          </a:stretch>
        </p:blipFill>
        <p:spPr bwMode="auto">
          <a:xfrm>
            <a:off x="107950" y="2576513"/>
            <a:ext cx="4373563" cy="3732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4" name="図 3" descr="270AのIV曲線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11" t="7155" r="3931" b="5341"/>
          <a:stretch>
            <a:fillRect/>
          </a:stretch>
        </p:blipFill>
        <p:spPr bwMode="auto">
          <a:xfrm>
            <a:off x="4511675" y="2592388"/>
            <a:ext cx="4481513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88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628021"/>
            <a:ext cx="3035300" cy="190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291F86-D548-49B1-A39B-1221D7E148C6}" type="slidenum">
              <a:rPr lang="en-US" altLang="ja-JP" smtClean="0"/>
              <a:pPr>
                <a:defRPr/>
              </a:pPr>
              <a:t>3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63350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図 63" descr="3-ply_2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484313"/>
            <a:ext cx="4527550" cy="356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202" descr="Type HT CSV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1875" y="3100388"/>
            <a:ext cx="3857625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9" name="Rectangle 11"/>
          <p:cNvSpPr>
            <a:spLocks noChangeArrowheads="1"/>
          </p:cNvSpPr>
          <p:nvPr/>
        </p:nvSpPr>
        <p:spPr bwMode="auto">
          <a:xfrm>
            <a:off x="4840288" y="2135188"/>
            <a:ext cx="3835400" cy="646112"/>
          </a:xfrm>
          <a:prstGeom prst="rect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ja-JP" b="1" dirty="0" smtClean="0">
                <a:solidFill>
                  <a:schemeClr val="bg1"/>
                </a:solidFill>
                <a:effectLst/>
                <a:latin typeface="Arial"/>
                <a:cs typeface="Arial" charset="0"/>
              </a:rPr>
              <a:t>Type HT-SS  </a:t>
            </a:r>
            <a:endParaRPr lang="en-US" altLang="ja-JP" b="1" dirty="0">
              <a:solidFill>
                <a:schemeClr val="bg1"/>
              </a:solidFill>
              <a:effectLst/>
              <a:latin typeface="Arial"/>
              <a:cs typeface="Arial" charset="0"/>
            </a:endParaRPr>
          </a:p>
          <a:p>
            <a:r>
              <a:rPr lang="en-US" altLang="ja-JP" b="1" dirty="0" smtClean="0">
                <a:solidFill>
                  <a:schemeClr val="bg1"/>
                </a:solidFill>
                <a:effectLst/>
                <a:latin typeface="Arial"/>
                <a:cs typeface="Arial" charset="0"/>
              </a:rPr>
              <a:t>(Reinforced with Stainless Steel)</a:t>
            </a:r>
            <a:endParaRPr lang="en-US" altLang="ja-JP" b="1" dirty="0">
              <a:solidFill>
                <a:schemeClr val="bg1"/>
              </a:solidFill>
              <a:effectLst/>
              <a:latin typeface="Arial"/>
              <a:cs typeface="Arial" charset="0"/>
            </a:endParaRPr>
          </a:p>
        </p:txBody>
      </p:sp>
      <p:sp>
        <p:nvSpPr>
          <p:cNvPr id="6150" name="Rectangle 11"/>
          <p:cNvSpPr>
            <a:spLocks noChangeArrowheads="1"/>
          </p:cNvSpPr>
          <p:nvPr/>
        </p:nvSpPr>
        <p:spPr bwMode="auto">
          <a:xfrm>
            <a:off x="4837113" y="3719513"/>
            <a:ext cx="3024187" cy="646112"/>
          </a:xfrm>
          <a:prstGeom prst="rect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ja-JP" b="1" dirty="0" smtClean="0">
                <a:solidFill>
                  <a:schemeClr val="bg1"/>
                </a:solidFill>
                <a:effectLst/>
                <a:latin typeface="Arial"/>
                <a:cs typeface="Arial" charset="0"/>
              </a:rPr>
              <a:t>Type HT-CA  </a:t>
            </a:r>
            <a:endParaRPr lang="en-US" altLang="ja-JP" b="1" dirty="0">
              <a:solidFill>
                <a:schemeClr val="bg1"/>
              </a:solidFill>
              <a:effectLst/>
              <a:latin typeface="Arial"/>
              <a:cs typeface="Arial" charset="0"/>
            </a:endParaRPr>
          </a:p>
          <a:p>
            <a:r>
              <a:rPr lang="en-US" altLang="ja-JP" b="1" dirty="0" smtClean="0">
                <a:solidFill>
                  <a:schemeClr val="bg1"/>
                </a:solidFill>
                <a:effectLst/>
                <a:latin typeface="Arial"/>
                <a:cs typeface="Arial" charset="0"/>
              </a:rPr>
              <a:t>(Reinforced with Cu-alloy)</a:t>
            </a:r>
            <a:endParaRPr lang="en-US" altLang="ja-JP" b="1" dirty="0">
              <a:solidFill>
                <a:schemeClr val="bg1"/>
              </a:solidFill>
              <a:effectLst/>
              <a:latin typeface="Arial"/>
              <a:cs typeface="Arial" charset="0"/>
            </a:endParaRPr>
          </a:p>
        </p:txBody>
      </p:sp>
      <p:sp>
        <p:nvSpPr>
          <p:cNvPr id="6151" name="Freeform 48"/>
          <p:cNvSpPr>
            <a:spLocks/>
          </p:cNvSpPr>
          <p:nvPr/>
        </p:nvSpPr>
        <p:spPr bwMode="auto">
          <a:xfrm>
            <a:off x="7645400" y="2960688"/>
            <a:ext cx="173038" cy="134937"/>
          </a:xfrm>
          <a:custGeom>
            <a:avLst/>
            <a:gdLst>
              <a:gd name="T0" fmla="*/ 0 w 175"/>
              <a:gd name="T1" fmla="*/ 2147483647 h 228"/>
              <a:gd name="T2" fmla="*/ 2147483647 w 175"/>
              <a:gd name="T3" fmla="*/ 2147483647 h 228"/>
              <a:gd name="T4" fmla="*/ 2147483647 w 175"/>
              <a:gd name="T5" fmla="*/ 2147483647 h 228"/>
              <a:gd name="T6" fmla="*/ 0 60000 65536"/>
              <a:gd name="T7" fmla="*/ 0 60000 65536"/>
              <a:gd name="T8" fmla="*/ 0 60000 65536"/>
              <a:gd name="T9" fmla="*/ 0 w 175"/>
              <a:gd name="T10" fmla="*/ 0 h 228"/>
              <a:gd name="T11" fmla="*/ 175 w 175"/>
              <a:gd name="T12" fmla="*/ 228 h 2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75" h="228">
                <a:moveTo>
                  <a:pt x="0" y="228"/>
                </a:moveTo>
                <a:cubicBezTo>
                  <a:pt x="40" y="150"/>
                  <a:pt x="80" y="72"/>
                  <a:pt x="109" y="36"/>
                </a:cubicBezTo>
                <a:cubicBezTo>
                  <a:pt x="138" y="0"/>
                  <a:pt x="156" y="5"/>
                  <a:pt x="175" y="11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 type="stealth" w="med" len="med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152" name="Text Box 49"/>
          <p:cNvSpPr txBox="1">
            <a:spLocks noChangeArrowheads="1"/>
          </p:cNvSpPr>
          <p:nvPr/>
        </p:nvSpPr>
        <p:spPr bwMode="auto">
          <a:xfrm>
            <a:off x="7747000" y="2768600"/>
            <a:ext cx="4921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17671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417671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417671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417671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417671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417671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417671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417671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417671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b="1" dirty="0" smtClean="0">
                <a:solidFill>
                  <a:srgbClr val="C00000"/>
                </a:solidFill>
                <a:effectLst/>
                <a:latin typeface="Arial"/>
                <a:cs typeface="Arial" charset="0"/>
              </a:rPr>
              <a:t>SS</a:t>
            </a:r>
            <a:endParaRPr lang="en-US" altLang="ja-JP" b="1" dirty="0">
              <a:solidFill>
                <a:srgbClr val="C00000"/>
              </a:solidFill>
              <a:effectLst/>
              <a:latin typeface="Arial"/>
              <a:cs typeface="Arial" charset="0"/>
            </a:endParaRPr>
          </a:p>
        </p:txBody>
      </p:sp>
      <p:sp>
        <p:nvSpPr>
          <p:cNvPr id="6153" name="Freeform 50"/>
          <p:cNvSpPr>
            <a:spLocks/>
          </p:cNvSpPr>
          <p:nvPr/>
        </p:nvSpPr>
        <p:spPr bwMode="auto">
          <a:xfrm flipV="1">
            <a:off x="7529513" y="3398838"/>
            <a:ext cx="173037" cy="134937"/>
          </a:xfrm>
          <a:custGeom>
            <a:avLst/>
            <a:gdLst>
              <a:gd name="T0" fmla="*/ 0 w 175"/>
              <a:gd name="T1" fmla="*/ 2147483647 h 228"/>
              <a:gd name="T2" fmla="*/ 2147483647 w 175"/>
              <a:gd name="T3" fmla="*/ 2147483647 h 228"/>
              <a:gd name="T4" fmla="*/ 2147483647 w 175"/>
              <a:gd name="T5" fmla="*/ 2147483647 h 228"/>
              <a:gd name="T6" fmla="*/ 0 60000 65536"/>
              <a:gd name="T7" fmla="*/ 0 60000 65536"/>
              <a:gd name="T8" fmla="*/ 0 60000 65536"/>
              <a:gd name="T9" fmla="*/ 0 w 175"/>
              <a:gd name="T10" fmla="*/ 0 h 228"/>
              <a:gd name="T11" fmla="*/ 175 w 175"/>
              <a:gd name="T12" fmla="*/ 228 h 2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75" h="228">
                <a:moveTo>
                  <a:pt x="0" y="228"/>
                </a:moveTo>
                <a:cubicBezTo>
                  <a:pt x="40" y="150"/>
                  <a:pt x="80" y="72"/>
                  <a:pt x="109" y="36"/>
                </a:cubicBezTo>
                <a:cubicBezTo>
                  <a:pt x="138" y="0"/>
                  <a:pt x="156" y="5"/>
                  <a:pt x="175" y="11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 type="stealth" w="med" len="med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10800000"/>
          <a:lstStyle/>
          <a:p>
            <a:endParaRPr lang="ja-JP" altLang="en-US"/>
          </a:p>
        </p:txBody>
      </p:sp>
      <p:sp>
        <p:nvSpPr>
          <p:cNvPr id="6154" name="Text Box 51"/>
          <p:cNvSpPr txBox="1">
            <a:spLocks noChangeArrowheads="1"/>
          </p:cNvSpPr>
          <p:nvPr/>
        </p:nvSpPr>
        <p:spPr bwMode="auto">
          <a:xfrm>
            <a:off x="7627938" y="3346450"/>
            <a:ext cx="4921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17671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417671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417671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417671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417671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417671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417671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417671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417671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b="1" dirty="0" smtClean="0">
                <a:solidFill>
                  <a:srgbClr val="C00000"/>
                </a:solidFill>
                <a:effectLst/>
                <a:latin typeface="Arial"/>
                <a:cs typeface="Arial" charset="0"/>
              </a:rPr>
              <a:t>SS</a:t>
            </a:r>
            <a:endParaRPr lang="en-US" altLang="ja-JP" b="1" dirty="0">
              <a:solidFill>
                <a:srgbClr val="C00000"/>
              </a:solidFill>
              <a:effectLst/>
              <a:latin typeface="Arial"/>
              <a:cs typeface="Arial" charset="0"/>
            </a:endParaRPr>
          </a:p>
        </p:txBody>
      </p:sp>
      <p:sp>
        <p:nvSpPr>
          <p:cNvPr id="6155" name="Text Box 53"/>
          <p:cNvSpPr txBox="1">
            <a:spLocks noChangeArrowheads="1"/>
          </p:cNvSpPr>
          <p:nvPr/>
        </p:nvSpPr>
        <p:spPr bwMode="auto">
          <a:xfrm>
            <a:off x="7932738" y="4165600"/>
            <a:ext cx="1095375" cy="3698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17671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417671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417671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417671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417671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417671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417671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417671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417671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b="1" dirty="0" smtClean="0">
                <a:solidFill>
                  <a:srgbClr val="C00000"/>
                </a:solidFill>
                <a:effectLst/>
                <a:latin typeface="Arial"/>
                <a:cs typeface="Arial" charset="0"/>
              </a:rPr>
              <a:t>Cu-alloy</a:t>
            </a:r>
            <a:endParaRPr lang="en-US" altLang="ja-JP" b="1" dirty="0">
              <a:solidFill>
                <a:srgbClr val="C00000"/>
              </a:solidFill>
              <a:effectLst/>
              <a:latin typeface="Arial"/>
              <a:cs typeface="Arial" charset="0"/>
            </a:endParaRPr>
          </a:p>
        </p:txBody>
      </p:sp>
      <p:sp>
        <p:nvSpPr>
          <p:cNvPr id="6156" name="Freeform 54"/>
          <p:cNvSpPr>
            <a:spLocks/>
          </p:cNvSpPr>
          <p:nvPr/>
        </p:nvSpPr>
        <p:spPr bwMode="auto">
          <a:xfrm flipV="1">
            <a:off x="7500938" y="4867275"/>
            <a:ext cx="173037" cy="134938"/>
          </a:xfrm>
          <a:custGeom>
            <a:avLst/>
            <a:gdLst>
              <a:gd name="T0" fmla="*/ 0 w 175"/>
              <a:gd name="T1" fmla="*/ 2147483647 h 228"/>
              <a:gd name="T2" fmla="*/ 2147483647 w 175"/>
              <a:gd name="T3" fmla="*/ 2147483647 h 228"/>
              <a:gd name="T4" fmla="*/ 2147483647 w 175"/>
              <a:gd name="T5" fmla="*/ 2147483647 h 228"/>
              <a:gd name="T6" fmla="*/ 0 60000 65536"/>
              <a:gd name="T7" fmla="*/ 0 60000 65536"/>
              <a:gd name="T8" fmla="*/ 0 60000 65536"/>
              <a:gd name="T9" fmla="*/ 0 w 175"/>
              <a:gd name="T10" fmla="*/ 0 h 228"/>
              <a:gd name="T11" fmla="*/ 175 w 175"/>
              <a:gd name="T12" fmla="*/ 228 h 2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75" h="228">
                <a:moveTo>
                  <a:pt x="0" y="228"/>
                </a:moveTo>
                <a:cubicBezTo>
                  <a:pt x="40" y="150"/>
                  <a:pt x="80" y="72"/>
                  <a:pt x="109" y="36"/>
                </a:cubicBezTo>
                <a:cubicBezTo>
                  <a:pt x="138" y="0"/>
                  <a:pt x="156" y="5"/>
                  <a:pt x="175" y="11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 type="stealth" w="med" len="med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10800000"/>
          <a:lstStyle/>
          <a:p>
            <a:endParaRPr lang="ja-JP" altLang="en-US"/>
          </a:p>
        </p:txBody>
      </p:sp>
      <p:sp>
        <p:nvSpPr>
          <p:cNvPr id="6157" name="Text Box 55"/>
          <p:cNvSpPr txBox="1">
            <a:spLocks noChangeArrowheads="1"/>
          </p:cNvSpPr>
          <p:nvPr/>
        </p:nvSpPr>
        <p:spPr bwMode="auto">
          <a:xfrm>
            <a:off x="7773988" y="4868863"/>
            <a:ext cx="1095375" cy="369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17671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417671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417671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417671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417671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417671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417671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417671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417671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b="1" dirty="0" smtClean="0">
                <a:solidFill>
                  <a:srgbClr val="C00000"/>
                </a:solidFill>
                <a:effectLst/>
                <a:latin typeface="Arial"/>
                <a:cs typeface="Arial" charset="0"/>
              </a:rPr>
              <a:t>Cu-alloy</a:t>
            </a:r>
            <a:endParaRPr lang="en-US" altLang="ja-JP" b="1" dirty="0">
              <a:solidFill>
                <a:srgbClr val="C00000"/>
              </a:solidFill>
              <a:effectLst/>
              <a:latin typeface="Arial"/>
              <a:cs typeface="Arial" charset="0"/>
            </a:endParaRPr>
          </a:p>
        </p:txBody>
      </p:sp>
      <p:pic>
        <p:nvPicPr>
          <p:cNvPr id="6158" name="Picture 198" descr="Type H CSV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6650" y="1785938"/>
            <a:ext cx="3663950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9" name="Rectangle 12"/>
          <p:cNvSpPr>
            <a:spLocks noChangeArrowheads="1"/>
          </p:cNvSpPr>
          <p:nvPr/>
        </p:nvSpPr>
        <p:spPr bwMode="auto">
          <a:xfrm>
            <a:off x="4787900" y="1341438"/>
            <a:ext cx="2216150" cy="366712"/>
          </a:xfrm>
          <a:prstGeom prst="rect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ja-JP" b="1" dirty="0" smtClean="0">
                <a:solidFill>
                  <a:schemeClr val="bg1"/>
                </a:solidFill>
                <a:effectLst/>
                <a:latin typeface="Arial"/>
                <a:cs typeface="Arial" charset="0"/>
              </a:rPr>
              <a:t>Bare wire (Type H)</a:t>
            </a:r>
            <a:endParaRPr lang="en-US" altLang="ja-JP" b="1" dirty="0">
              <a:solidFill>
                <a:schemeClr val="bg1"/>
              </a:solidFill>
              <a:effectLst/>
              <a:latin typeface="Arial"/>
              <a:cs typeface="Arial" charset="0"/>
            </a:endParaRPr>
          </a:p>
        </p:txBody>
      </p:sp>
      <p:sp>
        <p:nvSpPr>
          <p:cNvPr id="36" name="Rectangle 2"/>
          <p:cNvSpPr txBox="1">
            <a:spLocks noChangeArrowheads="1"/>
          </p:cNvSpPr>
          <p:nvPr/>
        </p:nvSpPr>
        <p:spPr bwMode="auto">
          <a:xfrm>
            <a:off x="251520" y="332656"/>
            <a:ext cx="8641655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altLang="ja-JP" sz="3200" b="1" u="sng" kern="0" dirty="0" smtClean="0">
                <a:solidFill>
                  <a:srgbClr val="0070C0"/>
                </a:solidFill>
                <a:effectLst/>
                <a:latin typeface="Arial"/>
                <a:ea typeface="+mn-ea"/>
                <a:cs typeface="Times New Roman" pitchFamily="18" charset="0"/>
              </a:rPr>
              <a:t>Type HT (mechanically-reinforced Type H)</a:t>
            </a:r>
            <a:endParaRPr lang="en-US" altLang="ja-JP" sz="3200" b="1" u="sng" kern="0" dirty="0">
              <a:solidFill>
                <a:srgbClr val="0070C0"/>
              </a:solidFill>
              <a:effectLst/>
              <a:latin typeface="Arial"/>
              <a:ea typeface="+mn-ea"/>
              <a:cs typeface="Times New Roman" pitchFamily="18" charset="0"/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251520" y="5300663"/>
            <a:ext cx="8892480" cy="96949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285750" indent="-285750">
              <a:defRPr/>
            </a:pPr>
            <a:r>
              <a:rPr lang="en-US" altLang="ja-JP" sz="1900" b="1" i="1" dirty="0" smtClean="0">
                <a:solidFill>
                  <a:srgbClr val="C00000"/>
                </a:solidFill>
                <a:effectLst/>
                <a:latin typeface="Arial"/>
              </a:rPr>
              <a:t>Type HT (</a:t>
            </a:r>
            <a:r>
              <a:rPr lang="en-US" altLang="ja-JP" sz="1900" b="1" i="1" dirty="0" smtClean="0">
                <a:effectLst/>
                <a:latin typeface="Arial"/>
              </a:rPr>
              <a:t>Type </a:t>
            </a:r>
            <a:r>
              <a:rPr lang="en-US" altLang="ja-JP" sz="1900" b="1" i="1" dirty="0" smtClean="0">
                <a:solidFill>
                  <a:srgbClr val="C00000"/>
                </a:solidFill>
                <a:effectLst/>
                <a:latin typeface="Arial"/>
              </a:rPr>
              <a:t>H with Toughness) </a:t>
            </a:r>
            <a:r>
              <a:rPr lang="en-US" altLang="ja-JP" sz="1900" b="1" dirty="0" smtClean="0">
                <a:effectLst/>
                <a:latin typeface="Arial"/>
              </a:rPr>
              <a:t>is laminated with reinforcement tapes.  </a:t>
            </a:r>
            <a:endParaRPr lang="en-US" altLang="ja-JP" sz="1900" b="1" dirty="0">
              <a:effectLst/>
              <a:latin typeface="Arial"/>
            </a:endParaRPr>
          </a:p>
          <a:p>
            <a:pPr marL="285750" indent="-285750">
              <a:defRPr/>
            </a:pPr>
            <a:r>
              <a:rPr lang="en-US" altLang="ja-JP" sz="1900" b="1" dirty="0" smtClean="0">
                <a:effectLst/>
                <a:latin typeface="Arial"/>
              </a:rPr>
              <a:t>They are firmly bonded with Type H, and de-lamination never occurs,  </a:t>
            </a:r>
            <a:r>
              <a:rPr lang="en-US" altLang="ja-JP" sz="1900" b="1" dirty="0" smtClean="0">
                <a:latin typeface="+mn-lt"/>
              </a:rPr>
              <a:t> </a:t>
            </a:r>
            <a:endParaRPr lang="en-US" altLang="ja-JP" sz="1900" b="1" dirty="0">
              <a:latin typeface="+mn-lt"/>
            </a:endParaRPr>
          </a:p>
          <a:p>
            <a:pPr marL="285750" indent="-285750">
              <a:defRPr/>
            </a:pPr>
            <a:r>
              <a:rPr lang="en-US" altLang="ja-JP" sz="1900" b="1" dirty="0" smtClean="0">
                <a:effectLst/>
                <a:latin typeface="Arial"/>
              </a:rPr>
              <a:t>as long as the wire temperature is kept below 200ºC.</a:t>
            </a:r>
            <a:endParaRPr lang="en-US" altLang="ja-JP" sz="1900" b="1" dirty="0">
              <a:effectLst/>
              <a:latin typeface="Arial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250825" y="1474788"/>
            <a:ext cx="2665413" cy="369887"/>
          </a:xfrm>
          <a:prstGeom prst="rect">
            <a:avLst/>
          </a:prstGeom>
          <a:solidFill>
            <a:srgbClr val="0000FF"/>
          </a:solidFill>
        </p:spPr>
        <p:txBody>
          <a:bodyPr>
            <a:spAutoFit/>
          </a:bodyPr>
          <a:lstStyle/>
          <a:p>
            <a:pPr marL="285750" indent="-285750">
              <a:defRPr/>
            </a:pPr>
            <a:r>
              <a:rPr lang="en-US" altLang="ja-JP" b="1" dirty="0" smtClean="0">
                <a:solidFill>
                  <a:schemeClr val="bg1"/>
                </a:solidFill>
                <a:effectLst/>
                <a:latin typeface="Arial"/>
              </a:rPr>
              <a:t>Process of lamination</a:t>
            </a:r>
            <a:endParaRPr lang="en-US" altLang="ja-JP" b="1" dirty="0">
              <a:solidFill>
                <a:schemeClr val="bg1"/>
              </a:solidFill>
              <a:effectLst/>
              <a:latin typeface="Arial"/>
            </a:endParaRPr>
          </a:p>
        </p:txBody>
      </p:sp>
      <p:sp>
        <p:nvSpPr>
          <p:cNvPr id="6163" name="Freeform 52"/>
          <p:cNvSpPr>
            <a:spLocks/>
          </p:cNvSpPr>
          <p:nvPr/>
        </p:nvSpPr>
        <p:spPr bwMode="auto">
          <a:xfrm>
            <a:off x="7832725" y="4357688"/>
            <a:ext cx="173038" cy="134937"/>
          </a:xfrm>
          <a:custGeom>
            <a:avLst/>
            <a:gdLst>
              <a:gd name="T0" fmla="*/ 0 w 175"/>
              <a:gd name="T1" fmla="*/ 2147483647 h 228"/>
              <a:gd name="T2" fmla="*/ 2147483647 w 175"/>
              <a:gd name="T3" fmla="*/ 2147483647 h 228"/>
              <a:gd name="T4" fmla="*/ 2147483647 w 175"/>
              <a:gd name="T5" fmla="*/ 2147483647 h 228"/>
              <a:gd name="T6" fmla="*/ 0 60000 65536"/>
              <a:gd name="T7" fmla="*/ 0 60000 65536"/>
              <a:gd name="T8" fmla="*/ 0 60000 65536"/>
              <a:gd name="T9" fmla="*/ 0 w 175"/>
              <a:gd name="T10" fmla="*/ 0 h 228"/>
              <a:gd name="T11" fmla="*/ 175 w 175"/>
              <a:gd name="T12" fmla="*/ 228 h 2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75" h="228">
                <a:moveTo>
                  <a:pt x="0" y="228"/>
                </a:moveTo>
                <a:cubicBezTo>
                  <a:pt x="40" y="150"/>
                  <a:pt x="80" y="72"/>
                  <a:pt x="109" y="36"/>
                </a:cubicBezTo>
                <a:cubicBezTo>
                  <a:pt x="138" y="0"/>
                  <a:pt x="156" y="5"/>
                  <a:pt x="175" y="11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 type="stealth" w="med" len="med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pic>
        <p:nvPicPr>
          <p:cNvPr id="6164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8550" y="4562475"/>
            <a:ext cx="3816350" cy="26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291F86-D548-49B1-A39B-1221D7E148C6}" type="slidenum">
              <a:rPr lang="en-US" altLang="ja-JP" smtClean="0"/>
              <a:pPr>
                <a:defRPr/>
              </a:pPr>
              <a:t>4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54321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2207264"/>
              </p:ext>
            </p:extLst>
          </p:nvPr>
        </p:nvGraphicFramePr>
        <p:xfrm>
          <a:off x="107505" y="548680"/>
          <a:ext cx="8845127" cy="2599620"/>
        </p:xfrm>
        <a:graphic>
          <a:graphicData uri="http://schemas.openxmlformats.org/drawingml/2006/table">
            <a:tbl>
              <a:tblPr/>
              <a:tblGrid>
                <a:gridCol w="2952327"/>
                <a:gridCol w="1473200"/>
                <a:gridCol w="1473200"/>
                <a:gridCol w="1473200"/>
                <a:gridCol w="1473200"/>
              </a:tblGrid>
              <a:tr h="300345">
                <a:tc>
                  <a:txBody>
                    <a:bodyPr/>
                    <a:lstStyle/>
                    <a:p>
                      <a:pPr algn="ctr" fontAlgn="ctr"/>
                      <a:endParaRPr lang="ja-JP" altLang="en-US" sz="16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sz="1600" b="1" i="0" u="none" strike="noStrike" kern="1200" cap="none" spc="0" normalizeH="0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Type H</a:t>
                      </a:r>
                      <a:endParaRPr kumimoji="1" lang="en-US" sz="1600" b="1" i="0" u="none" strike="noStrike" kern="1200" cap="none" spc="0" normalizeH="0" baseline="0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sz="1600" b="1" i="0" u="none" strike="noStrike" kern="1200" cap="none" spc="0" normalizeH="0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Type </a:t>
                      </a:r>
                      <a:r>
                        <a:rPr kumimoji="1" lang="en-US" sz="1600" b="1" i="0" u="none" strike="noStrike" kern="1200" cap="none" spc="0" normalizeH="0" baseline="0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HT-SS</a:t>
                      </a:r>
                      <a:endParaRPr kumimoji="1" lang="en-US" sz="1600" b="1" i="0" u="none" strike="noStrike" kern="1200" cap="none" spc="0" normalizeH="0" baseline="0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sz="1600" b="1" i="0" u="none" strike="noStrike" kern="1200" cap="none" spc="0" normalizeH="0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Type HT-CA</a:t>
                      </a:r>
                      <a:endParaRPr kumimoji="1" lang="en-US" sz="1600" b="1" i="0" u="none" strike="noStrike" kern="1200" cap="none" spc="0" normalizeH="0" baseline="0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sz="1600" b="1" i="0" u="none" strike="noStrike" kern="1200" cap="none" spc="0" normalizeH="0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Type </a:t>
                      </a:r>
                      <a:r>
                        <a:rPr kumimoji="1" lang="en-US" sz="1600" b="1" i="0" u="none" strike="noStrike" kern="1200" cap="none" spc="0" normalizeH="0" baseline="0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HT-XX</a:t>
                      </a:r>
                      <a:endParaRPr kumimoji="1" lang="en-US" sz="1600" b="1" i="0" u="none" strike="noStrike" kern="1200" cap="none" spc="0" normalizeH="0" baseline="0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300345">
                <a:tc>
                  <a:txBody>
                    <a:bodyPr/>
                    <a:lstStyle/>
                    <a:p>
                      <a:pPr algn="l" fontAlgn="ctr"/>
                      <a:r>
                        <a:rPr kumimoji="1" lang="en-US" altLang="ja-JP" sz="1600" b="1" i="0" u="none" strike="noStrike" kern="1200" cap="none" spc="0" normalizeH="0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Width</a:t>
                      </a:r>
                      <a:endParaRPr kumimoji="1" lang="en-US" altLang="ja-JP" sz="1600" b="1" i="0" u="none" strike="noStrike" kern="1200" cap="none" spc="0" normalizeH="0" baseline="0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sz="1600" b="1" i="0" u="none" strike="noStrike" kern="1200" cap="none" spc="0" normalizeH="0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4.3+/-0.3mm</a:t>
                      </a:r>
                      <a:endParaRPr kumimoji="1" lang="en-US" sz="1600" b="1" i="0" u="none" strike="noStrike" kern="1200" cap="none" spc="0" normalizeH="0" baseline="0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sz="1600" b="1" i="0" u="none" strike="noStrike" kern="1200" cap="none" spc="0" normalizeH="0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4.5+/-0.3mm</a:t>
                      </a:r>
                      <a:endParaRPr kumimoji="1" lang="en-US" sz="1600" b="1" i="0" u="none" strike="noStrike" kern="1200" cap="none" spc="0" normalizeH="0" baseline="0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sz="1600" b="1" i="0" u="none" strike="noStrike" kern="1200" cap="none" spc="0" normalizeH="0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4.5+/-0.3mm</a:t>
                      </a:r>
                      <a:endParaRPr kumimoji="1" lang="en-US" sz="1600" b="1" i="0" u="none" strike="noStrike" kern="1200" cap="none" spc="0" normalizeH="0" baseline="0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sz="1600" b="1" i="0" u="none" strike="noStrike" kern="1200" cap="none" spc="0" normalizeH="0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4.5+/-0.3mm</a:t>
                      </a:r>
                      <a:endParaRPr kumimoji="1" lang="en-US" sz="1600" b="1" i="0" u="none" strike="noStrike" kern="1200" cap="none" spc="0" normalizeH="0" baseline="0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300345">
                <a:tc>
                  <a:txBody>
                    <a:bodyPr/>
                    <a:lstStyle/>
                    <a:p>
                      <a:pPr algn="l" fontAlgn="ctr"/>
                      <a:r>
                        <a:rPr kumimoji="1" lang="en-US" altLang="ja-JP" sz="1600" b="1" i="0" u="none" strike="noStrike" kern="1200" cap="none" spc="0" normalizeH="0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Thickness</a:t>
                      </a:r>
                      <a:endParaRPr kumimoji="1" lang="en-US" altLang="ja-JP" sz="1600" b="1" i="0" u="none" strike="noStrike" kern="1200" cap="none" spc="0" normalizeH="0" baseline="0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sz="1600" b="1" i="0" u="none" strike="noStrike" kern="1200" cap="none" spc="0" normalizeH="0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0.23+/-0.03mm</a:t>
                      </a:r>
                      <a:endParaRPr kumimoji="1" lang="en-US" sz="1600" b="1" i="0" u="none" strike="noStrike" kern="1200" cap="none" spc="0" normalizeH="0" baseline="0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sz="1600" b="1" i="0" u="none" strike="noStrike" kern="1200" cap="none" spc="0" normalizeH="0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0.30+/-0.04mm</a:t>
                      </a:r>
                      <a:endParaRPr kumimoji="1" lang="en-US" sz="1600" b="1" i="0" u="none" strike="noStrike" kern="1200" cap="none" spc="0" normalizeH="0" baseline="0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sz="1600" b="1" i="0" u="none" strike="noStrike" kern="1200" cap="none" spc="0" normalizeH="0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0.36+/-0.04mm</a:t>
                      </a:r>
                      <a:endParaRPr kumimoji="1" lang="en-US" sz="1600" b="1" i="0" u="none" strike="noStrike" kern="1200" cap="none" spc="0" normalizeH="0" baseline="0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sz="1600" b="1" i="0" u="none" strike="noStrike" kern="1200" cap="none" spc="0" normalizeH="0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0.29+/-0.04mm</a:t>
                      </a:r>
                      <a:endParaRPr kumimoji="1" lang="en-US" sz="1600" b="1" i="0" u="none" strike="noStrike" kern="1200" cap="none" spc="0" normalizeH="0" baseline="0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300345">
                <a:tc>
                  <a:txBody>
                    <a:bodyPr/>
                    <a:lstStyle/>
                    <a:p>
                      <a:pPr algn="l" fontAlgn="ctr"/>
                      <a:r>
                        <a:rPr kumimoji="1" lang="en-US" altLang="ja-JP" sz="1600" b="1" i="0" u="none" strike="noStrike" kern="1200" cap="none" spc="0" normalizeH="0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Reinforcement</a:t>
                      </a:r>
                      <a:endParaRPr kumimoji="1" lang="en-US" altLang="ja-JP" sz="1600" b="1" i="0" u="none" strike="noStrike" kern="1200" cap="none" spc="0" normalizeH="0" baseline="0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ja-JP" altLang="en-US" sz="1600" b="1" i="0" u="none" strike="noStrike" kern="1200" cap="none" spc="0" normalizeH="0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－</a:t>
                      </a:r>
                      <a:endParaRPr kumimoji="1" lang="en-US" sz="1600" b="1" i="0" u="none" strike="noStrike" kern="1200" cap="none" spc="0" normalizeH="0" baseline="0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sz="1600" b="1" i="0" u="none" strike="noStrike" kern="1200" cap="none" spc="0" normalizeH="0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SS</a:t>
                      </a:r>
                      <a:endParaRPr kumimoji="1" lang="en-US" sz="1600" b="1" i="0" u="none" strike="noStrike" kern="1200" cap="none" spc="0" normalizeH="0" baseline="0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sz="1600" b="1" i="0" u="none" strike="noStrike" kern="1200" cap="none" spc="0" normalizeH="0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CA</a:t>
                      </a:r>
                      <a:endParaRPr kumimoji="1" lang="en-US" sz="1600" b="1" i="0" u="none" strike="noStrike" kern="1200" cap="none" spc="0" normalizeH="0" baseline="0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sz="1600" b="1" i="0" u="none" strike="noStrike" kern="1200" cap="none" spc="0" normalizeH="0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XX</a:t>
                      </a:r>
                      <a:endParaRPr kumimoji="1" lang="en-US" sz="1600" b="1" i="0" u="none" strike="noStrike" kern="1200" cap="none" spc="0" normalizeH="0" baseline="0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300345">
                <a:tc>
                  <a:txBody>
                    <a:bodyPr/>
                    <a:lstStyle/>
                    <a:p>
                      <a:pPr algn="l" fontAlgn="ctr"/>
                      <a:r>
                        <a:rPr kumimoji="1" lang="en-US" altLang="zh-TW" sz="1600" b="1" i="0" u="none" strike="noStrike" kern="1200" cap="none" spc="0" normalizeH="0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Allowable tension * (RT)</a:t>
                      </a:r>
                      <a:endParaRPr kumimoji="1" lang="en-US" altLang="zh-TW" sz="1600" b="1" i="0" u="none" strike="noStrike" kern="1200" cap="none" spc="0" normalizeH="0" baseline="0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1" i="0" u="none" strike="noStrike" kern="1200" cap="none" spc="0" normalizeH="0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80N **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sz="1600" b="1" i="0" u="none" strike="noStrike" kern="1200" cap="none" spc="0" normalizeH="0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230N **</a:t>
                      </a:r>
                      <a:endParaRPr kumimoji="1" lang="en-US" sz="1600" b="1" i="0" u="none" strike="noStrike" kern="1200" cap="none" spc="0" normalizeH="0" baseline="0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sz="1600" b="1" i="0" u="none" strike="noStrike" kern="1200" cap="none" spc="0" normalizeH="0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280N **</a:t>
                      </a:r>
                      <a:endParaRPr kumimoji="1" lang="en-US" sz="1600" b="1" i="0" u="none" strike="noStrike" kern="1200" cap="none" spc="0" normalizeH="0" baseline="0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sz="1600" b="1" i="0" u="none" strike="noStrike" kern="1200" cap="none" spc="0" normalizeH="0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410N **</a:t>
                      </a:r>
                      <a:endParaRPr kumimoji="1" lang="en-US" sz="1600" b="1" i="0" u="none" strike="noStrike" kern="1200" cap="none" spc="0" normalizeH="0" baseline="0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300345">
                <a:tc>
                  <a:txBody>
                    <a:bodyPr/>
                    <a:lstStyle/>
                    <a:p>
                      <a:pPr algn="l" fontAlgn="ctr"/>
                      <a:r>
                        <a:rPr kumimoji="1" lang="en-US" altLang="zh-TW" sz="1600" b="1" i="0" u="none" strike="noStrike" kern="1200" cap="none" spc="0" normalizeH="0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Allowable stress * (77K)</a:t>
                      </a:r>
                      <a:endParaRPr kumimoji="1" lang="en-US" altLang="zh-TW" sz="1600" b="1" i="0" u="none" strike="noStrike" kern="1200" cap="none" spc="0" normalizeH="0" baseline="0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1" i="0" u="none" strike="noStrike" kern="1200" cap="none" spc="0" normalizeH="0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130 MPa **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sz="1600" b="1" i="0" u="none" strike="noStrike" kern="1200" cap="none" spc="0" normalizeH="0" baseline="0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270 MPa </a:t>
                      </a:r>
                      <a:r>
                        <a:rPr kumimoji="1" lang="en-US" sz="1600" b="1" i="0" u="none" strike="noStrike" kern="1200" cap="none" spc="0" normalizeH="0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**</a:t>
                      </a:r>
                      <a:endParaRPr kumimoji="1" lang="en-US" sz="1600" b="1" i="0" u="none" strike="noStrike" kern="1200" cap="none" spc="0" normalizeH="0" baseline="0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sz="1600" b="1" i="0" u="none" strike="noStrike" kern="1200" cap="none" spc="0" normalizeH="0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250 MPa **</a:t>
                      </a:r>
                      <a:endParaRPr kumimoji="1" lang="en-US" sz="1600" b="1" i="0" u="none" strike="noStrike" kern="1200" cap="none" spc="0" normalizeH="0" baseline="0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sz="1600" b="1" i="0" u="none" strike="noStrike" kern="1200" cap="none" spc="0" normalizeH="0" baseline="0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430 MPa </a:t>
                      </a:r>
                      <a:r>
                        <a:rPr kumimoji="1" lang="en-US" sz="1600" b="1" i="0" u="none" strike="noStrike" kern="1200" cap="none" spc="0" normalizeH="0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**</a:t>
                      </a:r>
                      <a:endParaRPr kumimoji="1" lang="en-US" sz="1600" b="1" i="0" u="none" strike="noStrike" kern="1200" cap="none" spc="0" normalizeH="0" baseline="0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300345">
                <a:tc>
                  <a:txBody>
                    <a:bodyPr/>
                    <a:lstStyle/>
                    <a:p>
                      <a:pPr algn="l" fontAlgn="ctr"/>
                      <a:r>
                        <a:rPr kumimoji="1" lang="en-US" altLang="ja-JP" sz="1600" b="1" i="0" u="none" strike="noStrike" kern="1200" cap="none" spc="0" normalizeH="0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Allowable strain * (77K)</a:t>
                      </a:r>
                      <a:endParaRPr kumimoji="1" lang="en-US" altLang="ja-JP" sz="1600" b="1" i="0" u="none" strike="noStrike" kern="1200" cap="none" spc="0" normalizeH="0" baseline="0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altLang="ja-JP" sz="1600" b="1" i="0" u="none" strike="noStrike" kern="1200" cap="none" spc="0" normalizeH="0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 **</a:t>
                      </a:r>
                      <a:endParaRPr kumimoji="1" lang="en-US" altLang="ja-JP" sz="1600" b="1" i="0" u="none" strike="noStrike" kern="1200" cap="none" spc="0" normalizeH="0" baseline="0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altLang="ja-JP" sz="1600" b="1" i="0" u="none" strike="noStrike" kern="1200" cap="none" spc="0" normalizeH="0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0.4% **</a:t>
                      </a:r>
                      <a:endParaRPr kumimoji="1" lang="en-US" altLang="ja-JP" sz="1600" b="1" i="0" u="none" strike="noStrike" kern="1200" cap="none" spc="0" normalizeH="0" baseline="0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altLang="ja-JP" sz="1600" b="1" i="0" u="none" strike="noStrike" kern="1200" cap="none" spc="0" normalizeH="0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0.3% **</a:t>
                      </a:r>
                      <a:endParaRPr kumimoji="1" lang="en-US" altLang="ja-JP" sz="1600" b="1" i="0" u="none" strike="noStrike" kern="1200" cap="none" spc="0" normalizeH="0" baseline="0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altLang="ja-JP" sz="1600" b="1" i="0" u="none" strike="noStrike" kern="1200" cap="none" spc="0" normalizeH="0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0.5% **</a:t>
                      </a:r>
                      <a:endParaRPr kumimoji="1" lang="en-US" altLang="ja-JP" sz="1600" b="1" i="0" u="none" strike="noStrike" kern="1200" cap="none" spc="0" normalizeH="0" baseline="0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316153">
                <a:tc>
                  <a:txBody>
                    <a:bodyPr/>
                    <a:lstStyle/>
                    <a:p>
                      <a:pPr algn="l" fontAlgn="ctr"/>
                      <a:r>
                        <a:rPr kumimoji="1" lang="en-US" altLang="ja-JP" sz="1600" b="1" i="0" u="none" strike="noStrike" kern="1200" cap="none" spc="0" normalizeH="0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Allowable bending diameter * (RT)</a:t>
                      </a:r>
                      <a:endParaRPr kumimoji="1" lang="en-US" altLang="ja-JP" sz="1600" b="1" i="0" u="none" strike="noStrike" kern="1200" cap="none" spc="0" normalizeH="0" baseline="0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1" i="0" u="none" strike="noStrike" kern="1200" cap="none" spc="0" normalizeH="0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70mm **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sz="1600" b="1" i="0" u="none" strike="noStrike" kern="1200" cap="none" spc="0" normalizeH="0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60mm **</a:t>
                      </a:r>
                      <a:endParaRPr kumimoji="1" lang="en-US" sz="1600" b="1" i="0" u="none" strike="noStrike" kern="1200" cap="none" spc="0" normalizeH="0" baseline="0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sz="1600" b="1" i="0" u="none" strike="noStrike" kern="1200" cap="none" spc="0" normalizeH="0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60mm **</a:t>
                      </a:r>
                      <a:endParaRPr kumimoji="1" lang="en-US" sz="1600" b="1" i="0" u="none" strike="noStrike" kern="1200" cap="none" spc="0" normalizeH="0" baseline="0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sz="1600" b="1" i="0" u="none" strike="noStrike" kern="1200" cap="none" spc="0" normalizeH="0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40mm **</a:t>
                      </a:r>
                      <a:endParaRPr kumimoji="1" lang="en-US" sz="1600" b="1" i="0" u="none" strike="noStrike" kern="1200" cap="none" spc="0" normalizeH="0" baseline="0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7" name="テキスト ボックス 6"/>
          <p:cNvSpPr txBox="1"/>
          <p:nvPr/>
        </p:nvSpPr>
        <p:spPr>
          <a:xfrm>
            <a:off x="179512" y="3212976"/>
            <a:ext cx="44491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900" b="1" dirty="0" smtClean="0">
                <a:solidFill>
                  <a:srgbClr val="000000"/>
                </a:solidFill>
                <a:effectLst/>
                <a:latin typeface="Arial"/>
              </a:rPr>
              <a:t>*  Correspond to 95% of critical currents  </a:t>
            </a:r>
            <a:r>
              <a:rPr lang="ja-JP" altLang="en-US" sz="900" b="1" dirty="0" smtClean="0">
                <a:solidFill>
                  <a:srgbClr val="000000"/>
                </a:solidFill>
                <a:latin typeface="ＭＳ Ｐゴシック"/>
              </a:rPr>
              <a:t>    </a:t>
            </a:r>
            <a:r>
              <a:rPr lang="en-US" altLang="ja-JP" sz="900" b="1" dirty="0" smtClean="0">
                <a:solidFill>
                  <a:srgbClr val="000000"/>
                </a:solidFill>
                <a:effectLst/>
                <a:latin typeface="Arial"/>
              </a:rPr>
              <a:t>*  * Reference</a:t>
            </a:r>
            <a:endParaRPr lang="en-US" altLang="ja-JP" sz="900" b="1" dirty="0">
              <a:solidFill>
                <a:srgbClr val="000000"/>
              </a:solidFill>
              <a:effectLst/>
              <a:latin typeface="Arial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93"/>
          <a:stretch/>
        </p:blipFill>
        <p:spPr bwMode="auto">
          <a:xfrm>
            <a:off x="325416" y="3408651"/>
            <a:ext cx="4052670" cy="3060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grpSp>
        <p:nvGrpSpPr>
          <p:cNvPr id="19" name="グループ化 18"/>
          <p:cNvGrpSpPr/>
          <p:nvPr/>
        </p:nvGrpSpPr>
        <p:grpSpPr>
          <a:xfrm>
            <a:off x="4628700" y="3480651"/>
            <a:ext cx="3985522" cy="2916000"/>
            <a:chOff x="4651642" y="3863653"/>
            <a:chExt cx="3985522" cy="2916000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51642" y="3863653"/>
              <a:ext cx="3985522" cy="2916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</p:pic>
        <p:pic>
          <p:nvPicPr>
            <p:cNvPr id="20" name="Picture 2"/>
            <p:cNvPicPr>
              <a:picLocks noChangeAspect="1" noChangeArrowheads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2264" t="8502" r="8370" b="66857"/>
            <a:stretch/>
          </p:blipFill>
          <p:spPr bwMode="auto">
            <a:xfrm>
              <a:off x="7347000" y="5409696"/>
              <a:ext cx="1008112" cy="7774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2" name="テキスト ボックス 1"/>
          <p:cNvSpPr txBox="1"/>
          <p:nvPr/>
        </p:nvSpPr>
        <p:spPr>
          <a:xfrm>
            <a:off x="325416" y="0"/>
            <a:ext cx="61187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 smtClean="0"/>
              <a:t>Specifications of DI-BSCCO wire</a:t>
            </a:r>
            <a:endParaRPr kumimoji="1" lang="ja-JP" altLang="en-US" sz="2400" b="1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291F86-D548-49B1-A39B-1221D7E148C6}" type="slidenum">
              <a:rPr lang="en-US" altLang="ja-JP" smtClean="0"/>
              <a:pPr>
                <a:defRPr/>
              </a:pPr>
              <a:t>5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24686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1377" name="Picture 1"/>
          <p:cNvPicPr>
            <a:picLocks noChangeAspect="1" noChangeArrowheads="1"/>
          </p:cNvPicPr>
          <p:nvPr/>
        </p:nvPicPr>
        <p:blipFill rotWithShape="1">
          <a:blip r:embed="rId2" cstate="print"/>
          <a:srcRect l="1468" t="2491" r="754" b="927"/>
          <a:stretch/>
        </p:blipFill>
        <p:spPr bwMode="auto">
          <a:xfrm>
            <a:off x="1005840" y="548680"/>
            <a:ext cx="7040880" cy="4297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ja-JP" sz="2800" b="1" dirty="0" smtClean="0">
                <a:solidFill>
                  <a:schemeClr val="tx1"/>
                </a:solidFill>
              </a:rPr>
              <a:t>R&amp;D for Higher Strength Wire</a:t>
            </a:r>
          </a:p>
        </p:txBody>
      </p:sp>
      <p:sp>
        <p:nvSpPr>
          <p:cNvPr id="741379" name="Text Box 5"/>
          <p:cNvSpPr txBox="1">
            <a:spLocks noChangeArrowheads="1"/>
          </p:cNvSpPr>
          <p:nvPr/>
        </p:nvSpPr>
        <p:spPr bwMode="auto">
          <a:xfrm>
            <a:off x="2627313" y="3213100"/>
            <a:ext cx="841375" cy="6302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400" dirty="0" err="1"/>
              <a:t>TypeHT</a:t>
            </a:r>
            <a:endParaRPr lang="en-US" altLang="ja-JP" sz="1400" dirty="0"/>
          </a:p>
          <a:p>
            <a:pPr algn="ctr">
              <a:spcBef>
                <a:spcPct val="50000"/>
              </a:spcBef>
            </a:pPr>
            <a:r>
              <a:rPr lang="en-US" altLang="ja-JP" sz="1400" dirty="0"/>
              <a:t>(</a:t>
            </a:r>
            <a:r>
              <a:rPr lang="en-US" altLang="ja-JP" sz="1400" b="1" dirty="0">
                <a:solidFill>
                  <a:srgbClr val="0070C0"/>
                </a:solidFill>
              </a:rPr>
              <a:t>ss20</a:t>
            </a:r>
            <a:r>
              <a:rPr lang="en-US" altLang="ja-JP" sz="1400" dirty="0"/>
              <a:t>)</a:t>
            </a:r>
          </a:p>
        </p:txBody>
      </p:sp>
      <p:sp>
        <p:nvSpPr>
          <p:cNvPr id="741380" name="Text Box 6"/>
          <p:cNvSpPr txBox="1">
            <a:spLocks noChangeArrowheads="1"/>
          </p:cNvSpPr>
          <p:nvPr/>
        </p:nvSpPr>
        <p:spPr bwMode="auto">
          <a:xfrm>
            <a:off x="4140200" y="2492375"/>
            <a:ext cx="839788" cy="6318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400" dirty="0" err="1"/>
              <a:t>TypeHT</a:t>
            </a:r>
            <a:endParaRPr lang="en-US" altLang="ja-JP" sz="1400" dirty="0"/>
          </a:p>
          <a:p>
            <a:pPr algn="ctr">
              <a:spcBef>
                <a:spcPct val="50000"/>
              </a:spcBef>
            </a:pPr>
            <a:r>
              <a:rPr lang="en-US" altLang="ja-JP" sz="1400" dirty="0"/>
              <a:t>(</a:t>
            </a:r>
            <a:r>
              <a:rPr lang="en-US" altLang="ja-JP" sz="1400" b="1" dirty="0">
                <a:solidFill>
                  <a:srgbClr val="0070C0"/>
                </a:solidFill>
              </a:rPr>
              <a:t>ss50</a:t>
            </a:r>
            <a:r>
              <a:rPr lang="en-US" altLang="ja-JP" sz="1400" dirty="0"/>
              <a:t>)</a:t>
            </a:r>
          </a:p>
        </p:txBody>
      </p:sp>
      <p:sp>
        <p:nvSpPr>
          <p:cNvPr id="741381" name="Text Box 7"/>
          <p:cNvSpPr txBox="1">
            <a:spLocks noChangeArrowheads="1"/>
          </p:cNvSpPr>
          <p:nvPr/>
        </p:nvSpPr>
        <p:spPr bwMode="auto">
          <a:xfrm>
            <a:off x="5508625" y="1700213"/>
            <a:ext cx="839788" cy="6318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400" dirty="0" err="1"/>
              <a:t>TypeHT</a:t>
            </a:r>
            <a:endParaRPr lang="en-US" altLang="ja-JP" sz="1400" dirty="0"/>
          </a:p>
          <a:p>
            <a:pPr algn="ctr">
              <a:spcBef>
                <a:spcPct val="50000"/>
              </a:spcBef>
            </a:pPr>
            <a:r>
              <a:rPr lang="en-US" altLang="ja-JP" sz="1400" dirty="0"/>
              <a:t>(</a:t>
            </a:r>
            <a:r>
              <a:rPr lang="en-US" altLang="ja-JP" sz="1400" b="1" dirty="0">
                <a:solidFill>
                  <a:srgbClr val="0070C0"/>
                </a:solidFill>
              </a:rPr>
              <a:t>ss80</a:t>
            </a:r>
            <a:r>
              <a:rPr lang="en-US" altLang="ja-JP" sz="1400" dirty="0"/>
              <a:t>)</a:t>
            </a:r>
          </a:p>
        </p:txBody>
      </p:sp>
      <p:sp>
        <p:nvSpPr>
          <p:cNvPr id="741382" name="Text Box 8"/>
          <p:cNvSpPr txBox="1">
            <a:spLocks noChangeArrowheads="1"/>
          </p:cNvSpPr>
          <p:nvPr/>
        </p:nvSpPr>
        <p:spPr bwMode="auto">
          <a:xfrm>
            <a:off x="6372225" y="1341438"/>
            <a:ext cx="839788" cy="6302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400" dirty="0" err="1"/>
              <a:t>TypeHT</a:t>
            </a:r>
            <a:endParaRPr lang="en-US" altLang="ja-JP" sz="1400" dirty="0"/>
          </a:p>
          <a:p>
            <a:pPr algn="ctr">
              <a:spcBef>
                <a:spcPct val="50000"/>
              </a:spcBef>
            </a:pPr>
            <a:r>
              <a:rPr lang="en-US" altLang="ja-JP" sz="1400" dirty="0"/>
              <a:t>(</a:t>
            </a:r>
            <a:r>
              <a:rPr lang="en-US" altLang="ja-JP" sz="1400" b="1" dirty="0">
                <a:solidFill>
                  <a:srgbClr val="0070C0"/>
                </a:solidFill>
              </a:rPr>
              <a:t>ss100</a:t>
            </a:r>
            <a:r>
              <a:rPr lang="en-US" altLang="ja-JP" sz="1400" dirty="0"/>
              <a:t>)</a:t>
            </a:r>
          </a:p>
        </p:txBody>
      </p:sp>
      <p:pic>
        <p:nvPicPr>
          <p:cNvPr id="741383" name="Picture 202" descr="Type HT CSV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print">
            <a:lum bright="-16000" contrast="42000"/>
          </a:blip>
          <a:srcRect/>
          <a:stretch>
            <a:fillRect/>
          </a:stretch>
        </p:blipFill>
        <p:spPr>
          <a:xfrm>
            <a:off x="3563938" y="3706813"/>
            <a:ext cx="4546600" cy="306387"/>
          </a:xfrm>
        </p:spPr>
      </p:pic>
      <p:sp>
        <p:nvSpPr>
          <p:cNvPr id="741384" name="テキスト ボックス 9"/>
          <p:cNvSpPr txBox="1">
            <a:spLocks noChangeArrowheads="1"/>
          </p:cNvSpPr>
          <p:nvPr/>
        </p:nvSpPr>
        <p:spPr bwMode="auto">
          <a:xfrm>
            <a:off x="3995738" y="3429000"/>
            <a:ext cx="401161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ja-JP" sz="1200">
                <a:solidFill>
                  <a:srgbClr val="0070C0"/>
                </a:solidFill>
              </a:rPr>
              <a:t>DI-BSCCO TypeHT wire with stainless steel tapes</a:t>
            </a:r>
            <a:endParaRPr lang="ja-JP" altLang="en-US" sz="1200">
              <a:solidFill>
                <a:srgbClr val="0070C0"/>
              </a:solidFill>
            </a:endParaRPr>
          </a:p>
        </p:txBody>
      </p:sp>
      <p:graphicFrame>
        <p:nvGraphicFramePr>
          <p:cNvPr id="11" name="表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1954571"/>
              </p:ext>
            </p:extLst>
          </p:nvPr>
        </p:nvGraphicFramePr>
        <p:xfrm>
          <a:off x="550954" y="4981426"/>
          <a:ext cx="8064127" cy="163068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943447"/>
                <a:gridCol w="2016224"/>
                <a:gridCol w="2088232"/>
                <a:gridCol w="2016224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Stainless steel tape thickness</a:t>
                      </a:r>
                      <a:endParaRPr kumimoji="1" lang="ja-JP" altLang="en-US" sz="1400" dirty="0"/>
                    </a:p>
                  </a:txBody>
                  <a:tcPr marL="91450" marR="91450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Critical Tensile Stress (77K)</a:t>
                      </a:r>
                    </a:p>
                  </a:txBody>
                  <a:tcPr marL="91450" marR="9145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Critical Double Bend Diameter (RT)</a:t>
                      </a:r>
                    </a:p>
                  </a:txBody>
                  <a:tcPr marL="91450" marR="9145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i="1" dirty="0" smtClean="0"/>
                        <a:t>J</a:t>
                      </a:r>
                      <a:r>
                        <a:rPr kumimoji="1" lang="en-US" altLang="ja-JP" sz="1400" baseline="-25000" dirty="0" smtClean="0"/>
                        <a:t>e</a:t>
                      </a:r>
                    </a:p>
                    <a:p>
                      <a:r>
                        <a:rPr kumimoji="1" lang="en-US" altLang="ja-JP" sz="1400" dirty="0" smtClean="0"/>
                        <a:t>(ex.</a:t>
                      </a:r>
                      <a:r>
                        <a:rPr kumimoji="1" lang="en-US" altLang="ja-JP" sz="1400" baseline="0" dirty="0" smtClean="0"/>
                        <a:t> </a:t>
                      </a:r>
                      <a:r>
                        <a:rPr kumimoji="1" lang="en-US" altLang="ja-JP" sz="1400" i="1" baseline="0" dirty="0" err="1" smtClean="0"/>
                        <a:t>I</a:t>
                      </a:r>
                      <a:r>
                        <a:rPr kumimoji="1" lang="en-US" altLang="ja-JP" sz="1400" baseline="-25000" dirty="0" err="1" smtClean="0"/>
                        <a:t>c</a:t>
                      </a:r>
                      <a:r>
                        <a:rPr kumimoji="1" lang="en-US" altLang="ja-JP" sz="1400" baseline="0" dirty="0" smtClean="0"/>
                        <a:t>=200A)</a:t>
                      </a:r>
                      <a:endParaRPr kumimoji="1" lang="ja-JP" altLang="en-US" sz="1400" dirty="0"/>
                    </a:p>
                  </a:txBody>
                  <a:tcPr marL="91450" marR="9145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 smtClean="0"/>
                        <a:t>20μm</a:t>
                      </a:r>
                      <a:endParaRPr kumimoji="1" lang="ja-JP" altLang="en-US" sz="1600" b="1" dirty="0"/>
                    </a:p>
                  </a:txBody>
                  <a:tcPr marL="91450" marR="91450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 smtClean="0"/>
                        <a:t>285MPa</a:t>
                      </a:r>
                      <a:endParaRPr kumimoji="1" lang="ja-JP" altLang="en-US" sz="1600" b="1" dirty="0"/>
                    </a:p>
                  </a:txBody>
                  <a:tcPr marL="91450" marR="9145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 smtClean="0"/>
                        <a:t>40mm</a:t>
                      </a:r>
                    </a:p>
                  </a:txBody>
                  <a:tcPr marL="91450" marR="9145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 smtClean="0"/>
                        <a:t>157A/mm</a:t>
                      </a:r>
                      <a:r>
                        <a:rPr kumimoji="1" lang="en-US" altLang="ja-JP" sz="1600" b="1" baseline="30000" dirty="0" smtClean="0"/>
                        <a:t>2</a:t>
                      </a:r>
                      <a:endParaRPr kumimoji="1" lang="ja-JP" altLang="en-US" sz="1600" b="1" baseline="30000" dirty="0"/>
                    </a:p>
                  </a:txBody>
                  <a:tcPr marL="91450" marR="9145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 smtClean="0"/>
                        <a:t>50μm</a:t>
                      </a:r>
                      <a:endParaRPr kumimoji="1" lang="ja-JP" altLang="en-US" sz="1600" b="1" dirty="0"/>
                    </a:p>
                  </a:txBody>
                  <a:tcPr marL="91450" marR="91450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 smtClean="0"/>
                        <a:t>360MPa</a:t>
                      </a:r>
                      <a:endParaRPr kumimoji="1" lang="ja-JP" altLang="en-US" sz="1600" b="1" dirty="0"/>
                    </a:p>
                  </a:txBody>
                  <a:tcPr marL="91450" marR="9145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 smtClean="0"/>
                        <a:t>38mm</a:t>
                      </a:r>
                      <a:endParaRPr kumimoji="1" lang="ja-JP" altLang="en-US" sz="1600" b="1" dirty="0"/>
                    </a:p>
                  </a:txBody>
                  <a:tcPr marL="91450" marR="9145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 smtClean="0"/>
                        <a:t>131A/mm</a:t>
                      </a:r>
                      <a:r>
                        <a:rPr kumimoji="1" lang="en-US" altLang="ja-JP" sz="1600" b="1" baseline="30000" dirty="0" smtClean="0"/>
                        <a:t>2</a:t>
                      </a:r>
                      <a:endParaRPr kumimoji="1" lang="ja-JP" altLang="en-US" sz="1600" b="1" baseline="30000" dirty="0"/>
                    </a:p>
                  </a:txBody>
                  <a:tcPr marL="91450" marR="9145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 smtClean="0"/>
                        <a:t>100μm</a:t>
                      </a:r>
                      <a:endParaRPr kumimoji="1" lang="ja-JP" altLang="en-US" sz="1600" b="1" dirty="0"/>
                    </a:p>
                  </a:txBody>
                  <a:tcPr marL="91450" marR="91450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 smtClean="0"/>
                        <a:t>460MPa</a:t>
                      </a:r>
                      <a:endParaRPr kumimoji="1" lang="ja-JP" altLang="en-US" sz="1600" b="1" dirty="0"/>
                    </a:p>
                  </a:txBody>
                  <a:tcPr marL="91450" marR="9145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 smtClean="0"/>
                        <a:t>34mm</a:t>
                      </a:r>
                      <a:endParaRPr kumimoji="1" lang="ja-JP" altLang="en-US" sz="1600" b="1" dirty="0"/>
                    </a:p>
                  </a:txBody>
                  <a:tcPr marL="91450" marR="9145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 smtClean="0"/>
                        <a:t>102A/mm</a:t>
                      </a:r>
                      <a:r>
                        <a:rPr kumimoji="1" lang="en-US" altLang="ja-JP" sz="1600" b="1" baseline="30000" dirty="0" smtClean="0"/>
                        <a:t>2</a:t>
                      </a:r>
                      <a:endParaRPr kumimoji="1" lang="ja-JP" altLang="en-US" sz="1600" b="1" baseline="30000" dirty="0"/>
                    </a:p>
                  </a:txBody>
                  <a:tcPr marL="91450" marR="9145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4EE25F-B780-4CF8-A7D2-4D05ED301D19}" type="slidenum">
              <a:rPr lang="en-US" altLang="ja-JP" smtClean="0"/>
              <a:pPr>
                <a:defRPr/>
              </a:pPr>
              <a:t>6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486157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円/楕円 20"/>
          <p:cNvSpPr/>
          <p:nvPr/>
        </p:nvSpPr>
        <p:spPr bwMode="auto">
          <a:xfrm>
            <a:off x="0" y="3473624"/>
            <a:ext cx="4248472" cy="3384376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22" name="円/楕円 21"/>
          <p:cNvSpPr/>
          <p:nvPr/>
        </p:nvSpPr>
        <p:spPr bwMode="auto">
          <a:xfrm>
            <a:off x="2267744" y="548680"/>
            <a:ext cx="4248472" cy="3384376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dirty="0" smtClean="0">
              <a:ln>
                <a:noFill/>
              </a:ln>
              <a:solidFill>
                <a:sysClr val="windowText" lastClr="000000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20" name="円/楕円 19"/>
          <p:cNvSpPr/>
          <p:nvPr/>
        </p:nvSpPr>
        <p:spPr bwMode="auto">
          <a:xfrm>
            <a:off x="4603689" y="3473624"/>
            <a:ext cx="4248472" cy="3384376"/>
          </a:xfrm>
          <a:prstGeom prst="ellipse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-128"/>
            </a:endParaRPr>
          </a:p>
        </p:txBody>
      </p:sp>
      <p:pic>
        <p:nvPicPr>
          <p:cNvPr id="25609" name="Picture 3"/>
          <p:cNvPicPr>
            <a:picLocks noChangeAspect="1" noChangeArrowheads="1"/>
          </p:cNvPicPr>
          <p:nvPr/>
        </p:nvPicPr>
        <p:blipFill>
          <a:blip r:embed="rId3" cstate="print"/>
          <a:srcRect t="7140" b="2380"/>
          <a:stretch>
            <a:fillRect/>
          </a:stretch>
        </p:blipFill>
        <p:spPr bwMode="auto">
          <a:xfrm>
            <a:off x="3402510" y="1268760"/>
            <a:ext cx="1973806" cy="2377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65311" y="4581128"/>
            <a:ext cx="2066529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1" name="グループ化 19"/>
          <p:cNvGrpSpPr>
            <a:grpSpLocks noChangeAspect="1"/>
          </p:cNvGrpSpPr>
          <p:nvPr/>
        </p:nvGrpSpPr>
        <p:grpSpPr>
          <a:xfrm>
            <a:off x="5076056" y="4221088"/>
            <a:ext cx="3321428" cy="1953446"/>
            <a:chOff x="0" y="764704"/>
            <a:chExt cx="5535710" cy="3255744"/>
          </a:xfrm>
        </p:grpSpPr>
        <p:pic>
          <p:nvPicPr>
            <p:cNvPr id="12" name="Picture 7"/>
            <p:cNvPicPr>
              <a:picLocks noChangeAspect="1" noChangeArrowheads="1"/>
            </p:cNvPicPr>
            <p:nvPr/>
          </p:nvPicPr>
          <p:blipFill>
            <a:blip r:embed="rId5" cstate="print"/>
            <a:srcRect l="589" t="19620" r="8836" b="9417"/>
            <a:stretch>
              <a:fillRect/>
            </a:stretch>
          </p:blipFill>
          <p:spPr bwMode="auto">
            <a:xfrm>
              <a:off x="0" y="764704"/>
              <a:ext cx="5535710" cy="32557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13" name="直線矢印コネクタ 12"/>
            <p:cNvCxnSpPr/>
            <p:nvPr/>
          </p:nvCxnSpPr>
          <p:spPr>
            <a:xfrm>
              <a:off x="429444" y="1124744"/>
              <a:ext cx="3888432" cy="2448272"/>
            </a:xfrm>
            <a:prstGeom prst="straightConnector1">
              <a:avLst/>
            </a:prstGeom>
            <a:ln w="38100">
              <a:solidFill>
                <a:srgbClr val="00206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テキスト ボックス 13"/>
            <p:cNvSpPr txBox="1"/>
            <p:nvPr/>
          </p:nvSpPr>
          <p:spPr>
            <a:xfrm>
              <a:off x="1768360" y="2069422"/>
              <a:ext cx="992611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lIns="36000" tIns="36000" rIns="36000" bIns="36000" rtlCol="0">
              <a:noAutofit/>
            </a:bodyPr>
            <a:lstStyle/>
            <a:p>
              <a:pPr algn="ctr"/>
              <a:r>
                <a:rPr lang="en-US" altLang="ja-JP" sz="900" dirty="0" smtClean="0">
                  <a:effectLst/>
                  <a:latin typeface="Arial"/>
                </a:rPr>
                <a:t>1,620mm</a:t>
              </a:r>
              <a:endParaRPr lang="en-US" altLang="ja-JP" sz="900" dirty="0">
                <a:effectLst/>
                <a:latin typeface="Arial"/>
              </a:endParaRPr>
            </a:p>
          </p:txBody>
        </p:sp>
        <p:cxnSp>
          <p:nvCxnSpPr>
            <p:cNvPr id="15" name="直線矢印コネクタ 14"/>
            <p:cNvCxnSpPr/>
            <p:nvPr/>
          </p:nvCxnSpPr>
          <p:spPr>
            <a:xfrm flipV="1">
              <a:off x="2555776" y="2420888"/>
              <a:ext cx="1080120" cy="936104"/>
            </a:xfrm>
            <a:prstGeom prst="straightConnector1">
              <a:avLst/>
            </a:prstGeom>
            <a:ln w="38100">
              <a:solidFill>
                <a:srgbClr val="00206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テキスト ボックス 15"/>
            <p:cNvSpPr txBox="1"/>
            <p:nvPr/>
          </p:nvSpPr>
          <p:spPr>
            <a:xfrm>
              <a:off x="1691680" y="3356992"/>
              <a:ext cx="878142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lIns="36000" tIns="36000" rIns="36000" bIns="36000" rtlCol="0">
              <a:noAutofit/>
            </a:bodyPr>
            <a:lstStyle/>
            <a:p>
              <a:pPr algn="ctr"/>
              <a:r>
                <a:rPr lang="en-US" altLang="ja-JP" sz="1000" dirty="0" smtClean="0">
                  <a:effectLst/>
                  <a:latin typeface="Arial"/>
                </a:rPr>
                <a:t>320mm</a:t>
              </a:r>
              <a:endParaRPr lang="en-US" altLang="ja-JP" sz="1000" dirty="0">
                <a:effectLst/>
                <a:latin typeface="Arial"/>
              </a:endParaRPr>
            </a:p>
          </p:txBody>
        </p:sp>
      </p:grpSp>
      <p:sp>
        <p:nvSpPr>
          <p:cNvPr id="23" name="テキスト ボックス 22"/>
          <p:cNvSpPr txBox="1"/>
          <p:nvPr/>
        </p:nvSpPr>
        <p:spPr>
          <a:xfrm>
            <a:off x="3366718" y="567534"/>
            <a:ext cx="2016224" cy="49244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300" dirty="0" smtClean="0">
                <a:effectLst/>
                <a:latin typeface="Arial"/>
              </a:rPr>
              <a:t>Refrigerator cooling type  </a:t>
            </a:r>
          </a:p>
          <a:p>
            <a:pPr algn="ctr"/>
            <a:r>
              <a:rPr lang="en-US" altLang="ja-JP" sz="1300" dirty="0" smtClean="0">
                <a:effectLst/>
                <a:latin typeface="Arial"/>
              </a:rPr>
              <a:t>Magnet system</a:t>
            </a: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899592" y="3717032"/>
            <a:ext cx="2376264" cy="49244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300" dirty="0" smtClean="0">
                <a:effectLst/>
                <a:latin typeface="Arial"/>
              </a:rPr>
              <a:t>Liquid nitrogen cooling </a:t>
            </a:r>
          </a:p>
          <a:p>
            <a:pPr algn="ctr"/>
            <a:r>
              <a:rPr lang="en-US" altLang="ja-JP" sz="1300" dirty="0" smtClean="0">
                <a:effectLst/>
                <a:latin typeface="Arial"/>
              </a:rPr>
              <a:t>Magnet</a:t>
            </a: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5868144" y="3717032"/>
            <a:ext cx="1800200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 smtClean="0">
                <a:effectLst/>
                <a:latin typeface="Arial"/>
              </a:rPr>
              <a:t>Coil for the rotating machine</a:t>
            </a: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4EE25F-B780-4CF8-A7D2-4D05ED301D19}" type="slidenum">
              <a:rPr lang="en-US" altLang="ja-JP" smtClean="0"/>
              <a:pPr>
                <a:defRPr/>
              </a:pPr>
              <a:t>7</a:t>
            </a:fld>
            <a:endParaRPr lang="en-US" altLang="ja-JP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451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1196752"/>
            <a:ext cx="4759560" cy="35942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テキスト ボックス 8"/>
          <p:cNvSpPr txBox="1"/>
          <p:nvPr/>
        </p:nvSpPr>
        <p:spPr>
          <a:xfrm>
            <a:off x="4139952" y="908720"/>
            <a:ext cx="47525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 smtClean="0">
                <a:solidFill>
                  <a:srgbClr val="000000"/>
                </a:solidFill>
                <a:effectLst/>
                <a:latin typeface="Arial"/>
              </a:rPr>
              <a:t>Manufactured by Kawasaki Heavy Industries</a:t>
            </a:r>
            <a:endParaRPr lang="en-US" altLang="ja-JP" sz="1200" dirty="0">
              <a:solidFill>
                <a:srgbClr val="000000"/>
              </a:solidFill>
              <a:effectLst/>
              <a:latin typeface="Arial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899592" y="6237312"/>
            <a:ext cx="781236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200" dirty="0" smtClean="0">
                <a:solidFill>
                  <a:srgbClr val="000000"/>
                </a:solidFill>
                <a:effectLst/>
                <a:latin typeface="Arial"/>
              </a:rPr>
              <a:t>This study was supported by New Energy and Industrial Technology Development Organization (NEDO) of Japan.</a:t>
            </a:r>
            <a:endParaRPr lang="en-US" altLang="ja-JP" sz="1200" dirty="0">
              <a:solidFill>
                <a:srgbClr val="000000"/>
              </a:solidFill>
              <a:effectLst/>
              <a:latin typeface="Arial"/>
            </a:endParaRPr>
          </a:p>
        </p:txBody>
      </p:sp>
      <p:sp>
        <p:nvSpPr>
          <p:cNvPr id="14" name="Rectangle 2"/>
          <p:cNvSpPr txBox="1">
            <a:spLocks noChangeArrowheads="1"/>
          </p:cNvSpPr>
          <p:nvPr/>
        </p:nvSpPr>
        <p:spPr bwMode="auto">
          <a:xfrm>
            <a:off x="237515" y="21786"/>
            <a:ext cx="8640960" cy="454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900" b="1" u="sng" dirty="0" smtClean="0">
                <a:solidFill>
                  <a:srgbClr val="0070C0"/>
                </a:solidFill>
                <a:effectLst/>
                <a:latin typeface="Arial"/>
                <a:cs typeface="Arial" charset="0"/>
              </a:rPr>
              <a:t>3 MW HTS ship motor</a:t>
            </a:r>
            <a:endParaRPr lang="en-US" altLang="ja-JP" sz="2900" b="1" u="sng" dirty="0">
              <a:solidFill>
                <a:srgbClr val="0070C0"/>
              </a:solidFill>
              <a:effectLst/>
              <a:latin typeface="Arial"/>
              <a:cs typeface="Arial" charset="0"/>
            </a:endParaRPr>
          </a:p>
        </p:txBody>
      </p:sp>
      <p:sp>
        <p:nvSpPr>
          <p:cNvPr id="15" name="テキスト ボックス 14"/>
          <p:cNvSpPr txBox="1">
            <a:spLocks noChangeArrowheads="1"/>
          </p:cNvSpPr>
          <p:nvPr/>
        </p:nvSpPr>
        <p:spPr bwMode="auto">
          <a:xfrm>
            <a:off x="251520" y="3356992"/>
            <a:ext cx="3600400" cy="1477328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dirty="0" smtClean="0">
                <a:solidFill>
                  <a:srgbClr val="000000"/>
                </a:solidFill>
                <a:effectLst/>
                <a:latin typeface="Arial"/>
              </a:rPr>
              <a:t>●  Rated output  </a:t>
            </a:r>
            <a:r>
              <a:rPr lang="en-US" altLang="ja-JP" dirty="0" smtClean="0">
                <a:solidFill>
                  <a:srgbClr val="000000"/>
                </a:solidFill>
              </a:rPr>
              <a:t>      </a:t>
            </a:r>
            <a:r>
              <a:rPr lang="en-US" altLang="ja-JP" dirty="0" smtClean="0">
                <a:solidFill>
                  <a:srgbClr val="000000"/>
                </a:solidFill>
                <a:effectLst/>
                <a:latin typeface="Arial"/>
              </a:rPr>
              <a:t>3 MW  </a:t>
            </a:r>
            <a:endParaRPr lang="en-US" altLang="ja-JP" dirty="0">
              <a:solidFill>
                <a:srgbClr val="000000"/>
              </a:solidFill>
              <a:effectLst/>
              <a:latin typeface="Arial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dirty="0" smtClean="0">
                <a:solidFill>
                  <a:srgbClr val="000000"/>
                </a:solidFill>
                <a:effectLst/>
                <a:latin typeface="Arial"/>
              </a:rPr>
              <a:t>●  Rotating speed 160 rpm 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dirty="0" smtClean="0">
                <a:solidFill>
                  <a:srgbClr val="000000"/>
                </a:solidFill>
                <a:effectLst/>
                <a:latin typeface="Arial"/>
              </a:rPr>
              <a:t>●  Efficiency  </a:t>
            </a:r>
            <a:r>
              <a:rPr lang="en-US" altLang="ja-JP" dirty="0" smtClean="0">
                <a:solidFill>
                  <a:srgbClr val="000000"/>
                </a:solidFill>
              </a:rPr>
              <a:t>             </a:t>
            </a:r>
            <a:r>
              <a:rPr lang="en-US" altLang="ja-JP" dirty="0" smtClean="0">
                <a:solidFill>
                  <a:srgbClr val="000000"/>
                </a:solidFill>
                <a:effectLst/>
                <a:latin typeface="Arial"/>
              </a:rPr>
              <a:t>98% 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dirty="0" smtClean="0">
                <a:solidFill>
                  <a:srgbClr val="000000"/>
                </a:solidFill>
                <a:effectLst/>
                <a:latin typeface="Arial"/>
              </a:rPr>
              <a:t>●  Fuel saving  </a:t>
            </a:r>
            <a:r>
              <a:rPr lang="en-US" altLang="ja-JP" dirty="0" smtClean="0">
                <a:solidFill>
                  <a:srgbClr val="000000"/>
                </a:solidFill>
              </a:rPr>
              <a:t>          </a:t>
            </a:r>
            <a:r>
              <a:rPr lang="en-US" altLang="ja-JP" dirty="0" smtClean="0">
                <a:solidFill>
                  <a:srgbClr val="000000"/>
                </a:solidFill>
                <a:effectLst/>
                <a:latin typeface="Arial"/>
              </a:rPr>
              <a:t>18% 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dirty="0" smtClean="0">
                <a:solidFill>
                  <a:srgbClr val="000000"/>
                </a:solidFill>
                <a:effectLst/>
                <a:latin typeface="Arial"/>
              </a:rPr>
              <a:t>●  Torque density  </a:t>
            </a:r>
            <a:r>
              <a:rPr lang="en-US" altLang="ja-JP" dirty="0" smtClean="0">
                <a:solidFill>
                  <a:srgbClr val="000000"/>
                </a:solidFill>
              </a:rPr>
              <a:t>    </a:t>
            </a:r>
            <a:r>
              <a:rPr lang="en-US" altLang="ja-JP" dirty="0" smtClean="0">
                <a:solidFill>
                  <a:srgbClr val="000000"/>
                </a:solidFill>
                <a:effectLst/>
                <a:latin typeface="Arial"/>
              </a:rPr>
              <a:t>40 </a:t>
            </a:r>
            <a:r>
              <a:rPr lang="en-US" altLang="ja-JP" dirty="0" err="1" smtClean="0">
                <a:solidFill>
                  <a:srgbClr val="000000"/>
                </a:solidFill>
                <a:effectLst/>
                <a:latin typeface="Arial"/>
              </a:rPr>
              <a:t>kNm</a:t>
            </a:r>
            <a:r>
              <a:rPr lang="en-US" altLang="ja-JP" dirty="0" smtClean="0">
                <a:solidFill>
                  <a:srgbClr val="000000"/>
                </a:solidFill>
                <a:effectLst/>
                <a:latin typeface="Arial"/>
              </a:rPr>
              <a:t>/m</a:t>
            </a:r>
            <a:r>
              <a:rPr lang="en-US" altLang="ja-JP" baseline="30000" dirty="0" smtClean="0">
                <a:solidFill>
                  <a:srgbClr val="000000"/>
                </a:solidFill>
                <a:effectLst/>
                <a:latin typeface="Arial"/>
              </a:rPr>
              <a:t>3</a:t>
            </a:r>
            <a:endParaRPr lang="en-US" altLang="ja-JP" baseline="30000" dirty="0">
              <a:solidFill>
                <a:srgbClr val="000000"/>
              </a:solidFill>
              <a:effectLst/>
              <a:latin typeface="Arial"/>
            </a:endParaRPr>
          </a:p>
        </p:txBody>
      </p:sp>
      <p:sp>
        <p:nvSpPr>
          <p:cNvPr id="23" name="テキスト ボックス 5"/>
          <p:cNvSpPr txBox="1">
            <a:spLocks noChangeArrowheads="1"/>
          </p:cNvSpPr>
          <p:nvPr/>
        </p:nvSpPr>
        <p:spPr bwMode="auto">
          <a:xfrm>
            <a:off x="251520" y="5229200"/>
            <a:ext cx="8640960" cy="646331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b="1" dirty="0" smtClean="0">
                <a:effectLst/>
                <a:latin typeface="Arial"/>
                <a:cs typeface="Arial" charset="0"/>
              </a:rPr>
              <a:t>The 3 MW HTS motor with DI-BSCCO field coils succeeded in load test, and achieved the high efficiency of 98% with half the size of a conventional motor.</a:t>
            </a:r>
            <a:endParaRPr lang="en-US" altLang="ja-JP" b="1" dirty="0">
              <a:effectLst/>
              <a:latin typeface="Arial"/>
              <a:cs typeface="Arial" charset="0"/>
            </a:endParaRPr>
          </a:p>
        </p:txBody>
      </p:sp>
      <p:grpSp>
        <p:nvGrpSpPr>
          <p:cNvPr id="12" name="グループ化 11"/>
          <p:cNvGrpSpPr/>
          <p:nvPr/>
        </p:nvGrpSpPr>
        <p:grpSpPr>
          <a:xfrm>
            <a:off x="244227" y="516991"/>
            <a:ext cx="3895725" cy="2701947"/>
            <a:chOff x="244227" y="516991"/>
            <a:chExt cx="3895725" cy="2701947"/>
          </a:xfrm>
        </p:grpSpPr>
        <p:grpSp>
          <p:nvGrpSpPr>
            <p:cNvPr id="10" name="グループ化 9"/>
            <p:cNvGrpSpPr/>
            <p:nvPr/>
          </p:nvGrpSpPr>
          <p:grpSpPr>
            <a:xfrm>
              <a:off x="244227" y="516991"/>
              <a:ext cx="3895725" cy="2701947"/>
              <a:chOff x="244227" y="516991"/>
              <a:chExt cx="3895725" cy="2701947"/>
            </a:xfrm>
          </p:grpSpPr>
          <p:grpSp>
            <p:nvGrpSpPr>
              <p:cNvPr id="18" name="グループ化 17"/>
              <p:cNvGrpSpPr/>
              <p:nvPr/>
            </p:nvGrpSpPr>
            <p:grpSpPr>
              <a:xfrm>
                <a:off x="244227" y="780538"/>
                <a:ext cx="3895725" cy="2438400"/>
                <a:chOff x="244227" y="780538"/>
                <a:chExt cx="3895725" cy="2438400"/>
              </a:xfrm>
            </p:grpSpPr>
            <p:pic>
              <p:nvPicPr>
                <p:cNvPr id="19" name="Picture 2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44227" y="780538"/>
                  <a:ext cx="3895725" cy="24384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20" name="テキスト ボックス 19"/>
                <p:cNvSpPr txBox="1"/>
                <p:nvPr/>
              </p:nvSpPr>
              <p:spPr>
                <a:xfrm rot="837199">
                  <a:off x="1446365" y="1744319"/>
                  <a:ext cx="1272066" cy="15388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ja-JP" sz="400" b="1" dirty="0" smtClean="0">
                      <a:solidFill>
                        <a:schemeClr val="bg1"/>
                      </a:solidFill>
                      <a:effectLst/>
                      <a:latin typeface="Arial"/>
                    </a:rPr>
                    <a:t>superconducting coil</a:t>
                  </a:r>
                  <a:endParaRPr lang="en-US" altLang="ja-JP" sz="400" b="1" dirty="0">
                    <a:solidFill>
                      <a:schemeClr val="bg1"/>
                    </a:solidFill>
                    <a:effectLst/>
                    <a:latin typeface="Arial"/>
                  </a:endParaRPr>
                </a:p>
              </p:txBody>
            </p:sp>
          </p:grpSp>
          <p:sp>
            <p:nvSpPr>
              <p:cNvPr id="5" name="テキスト ボックス 4"/>
              <p:cNvSpPr txBox="1"/>
              <p:nvPr/>
            </p:nvSpPr>
            <p:spPr>
              <a:xfrm rot="837199">
                <a:off x="1395094" y="1838621"/>
                <a:ext cx="115749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ja-JP" sz="800" b="1" dirty="0" smtClean="0">
                    <a:solidFill>
                      <a:srgbClr val="FFFFFF"/>
                    </a:solidFill>
                    <a:effectLst/>
                    <a:latin typeface="Arial"/>
                  </a:rPr>
                  <a:t>HTS coil</a:t>
                </a:r>
                <a:endParaRPr lang="en-US" altLang="ja-JP" sz="800" b="1" dirty="0">
                  <a:solidFill>
                    <a:srgbClr val="FFFFFF"/>
                  </a:solidFill>
                  <a:effectLst/>
                  <a:latin typeface="Arial"/>
                </a:endParaRPr>
              </a:p>
            </p:txBody>
          </p:sp>
          <p:sp>
            <p:nvSpPr>
              <p:cNvPr id="2" name="テキスト ボックス 1"/>
              <p:cNvSpPr txBox="1"/>
              <p:nvPr/>
            </p:nvSpPr>
            <p:spPr>
              <a:xfrm>
                <a:off x="245501" y="516991"/>
                <a:ext cx="1014131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1600" dirty="0" smtClean="0">
                    <a:effectLst/>
                    <a:latin typeface="Arial"/>
                  </a:rPr>
                  <a:t>He Gas</a:t>
                </a:r>
                <a:endParaRPr lang="en-US" altLang="ja-JP" sz="1600" dirty="0">
                  <a:effectLst/>
                  <a:latin typeface="Arial"/>
                </a:endParaRPr>
              </a:p>
            </p:txBody>
          </p:sp>
          <p:cxnSp>
            <p:nvCxnSpPr>
              <p:cNvPr id="8" name="直線矢印コネクタ 7"/>
              <p:cNvCxnSpPr/>
              <p:nvPr/>
            </p:nvCxnSpPr>
            <p:spPr bwMode="auto">
              <a:xfrm>
                <a:off x="551666" y="886323"/>
                <a:ext cx="0" cy="195699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17" name="直線矢印コネクタ 16"/>
              <p:cNvCxnSpPr/>
              <p:nvPr/>
            </p:nvCxnSpPr>
            <p:spPr bwMode="auto">
              <a:xfrm flipV="1">
                <a:off x="470948" y="886323"/>
                <a:ext cx="0" cy="195699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</p:grpSp>
        <p:sp>
          <p:nvSpPr>
            <p:cNvPr id="11" name="線吹き出し 1 10"/>
            <p:cNvSpPr/>
            <p:nvPr/>
          </p:nvSpPr>
          <p:spPr bwMode="auto">
            <a:xfrm>
              <a:off x="3203848" y="886323"/>
              <a:ext cx="648072" cy="195699"/>
            </a:xfrm>
            <a:prstGeom prst="callout1">
              <a:avLst>
                <a:gd name="adj1" fmla="val 62103"/>
                <a:gd name="adj2" fmla="val 3304"/>
                <a:gd name="adj3" fmla="val 570114"/>
                <a:gd name="adj4" fmla="val -54333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ja-JP" sz="1200" dirty="0" smtClean="0">
                  <a:ln>
                    <a:noFill/>
                  </a:ln>
                  <a:effectLst/>
                  <a:latin typeface="Arial"/>
                </a:rPr>
                <a:t>Rotor</a:t>
              </a:r>
            </a:p>
          </p:txBody>
        </p:sp>
        <p:sp>
          <p:nvSpPr>
            <p:cNvPr id="21" name="線吹き出し 1 20"/>
            <p:cNvSpPr/>
            <p:nvPr/>
          </p:nvSpPr>
          <p:spPr bwMode="auto">
            <a:xfrm>
              <a:off x="2247937" y="839151"/>
              <a:ext cx="648072" cy="195699"/>
            </a:xfrm>
            <a:prstGeom prst="callout1">
              <a:avLst>
                <a:gd name="adj1" fmla="val 62104"/>
                <a:gd name="adj2" fmla="val 7668"/>
                <a:gd name="adj3" fmla="val 324447"/>
                <a:gd name="adj4" fmla="val -32514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ja-JP" sz="1200" dirty="0" smtClean="0">
                  <a:ln>
                    <a:noFill/>
                  </a:ln>
                  <a:effectLst/>
                  <a:latin typeface="Arial"/>
                </a:rPr>
                <a:t>Stator</a:t>
              </a:r>
            </a:p>
          </p:txBody>
        </p:sp>
      </p:grp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291F86-D548-49B1-A39B-1221D7E148C6}" type="slidenum">
              <a:rPr lang="en-US" altLang="ja-JP" smtClean="0"/>
              <a:pPr>
                <a:defRPr/>
              </a:pPr>
              <a:t>8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96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正方形/長方形 12"/>
          <p:cNvSpPr/>
          <p:nvPr/>
        </p:nvSpPr>
        <p:spPr>
          <a:xfrm>
            <a:off x="900930" y="6319896"/>
            <a:ext cx="792088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200" dirty="0" smtClean="0">
                <a:solidFill>
                  <a:srgbClr val="000000"/>
                </a:solidFill>
                <a:effectLst/>
                <a:latin typeface="Arial"/>
              </a:rPr>
              <a:t>This study was supported by New Energy and Industrial Technology Development Organization (NEDO) of Japan.</a:t>
            </a:r>
            <a:endParaRPr lang="en-US" altLang="ja-JP" sz="1200" dirty="0">
              <a:solidFill>
                <a:srgbClr val="000000"/>
              </a:solidFill>
              <a:effectLst/>
              <a:latin typeface="Arial"/>
            </a:endParaRPr>
          </a:p>
        </p:txBody>
      </p:sp>
      <p:sp>
        <p:nvSpPr>
          <p:cNvPr id="16" name="Rectangle 2"/>
          <p:cNvSpPr txBox="1">
            <a:spLocks noChangeArrowheads="1"/>
          </p:cNvSpPr>
          <p:nvPr/>
        </p:nvSpPr>
        <p:spPr bwMode="auto">
          <a:xfrm>
            <a:off x="251520" y="0"/>
            <a:ext cx="8640960" cy="476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3100" b="1" u="sng" dirty="0" smtClean="0">
                <a:solidFill>
                  <a:srgbClr val="0070C0"/>
                </a:solidFill>
                <a:effectLst/>
                <a:latin typeface="Arial"/>
                <a:cs typeface="Arial" charset="0"/>
              </a:rPr>
              <a:t>Field coils for 3 MW HTS motor</a:t>
            </a:r>
            <a:endParaRPr lang="en-US" altLang="ja-JP" sz="3100" b="1" u="sng" dirty="0">
              <a:solidFill>
                <a:srgbClr val="0070C0"/>
              </a:solidFill>
              <a:effectLst/>
              <a:latin typeface="Arial"/>
              <a:cs typeface="Arial" charset="0"/>
            </a:endParaRPr>
          </a:p>
        </p:txBody>
      </p:sp>
      <p:sp>
        <p:nvSpPr>
          <p:cNvPr id="28" name="テキスト ボックス 5"/>
          <p:cNvSpPr txBox="1">
            <a:spLocks noChangeArrowheads="1"/>
          </p:cNvSpPr>
          <p:nvPr/>
        </p:nvSpPr>
        <p:spPr bwMode="auto">
          <a:xfrm>
            <a:off x="539552" y="5086925"/>
            <a:ext cx="7920880" cy="646331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b="1" dirty="0" smtClean="0">
                <a:effectLst/>
                <a:latin typeface="Arial"/>
                <a:cs typeface="Arial" charset="0"/>
              </a:rPr>
              <a:t>To endure small-diameter bending, the inner winding is Type HT-SS.  </a:t>
            </a:r>
          </a:p>
          <a:p>
            <a:pPr eaLnBrk="1" hangingPunct="1"/>
            <a:r>
              <a:rPr lang="en-US" altLang="ja-JP" b="1" dirty="0" smtClean="0">
                <a:effectLst/>
                <a:latin typeface="Arial"/>
                <a:cs typeface="Arial" charset="0"/>
              </a:rPr>
              <a:t>To increase current density, the outer winding is Type H.</a:t>
            </a:r>
          </a:p>
        </p:txBody>
      </p:sp>
      <p:grpSp>
        <p:nvGrpSpPr>
          <p:cNvPr id="18" name="グループ化 17"/>
          <p:cNvGrpSpPr/>
          <p:nvPr/>
        </p:nvGrpSpPr>
        <p:grpSpPr>
          <a:xfrm>
            <a:off x="611560" y="1188791"/>
            <a:ext cx="6919070" cy="3781022"/>
            <a:chOff x="1112465" y="1268760"/>
            <a:chExt cx="6919070" cy="3781022"/>
          </a:xfrm>
        </p:grpSpPr>
        <p:grpSp>
          <p:nvGrpSpPr>
            <p:cNvPr id="2" name="グループ化 19"/>
            <p:cNvGrpSpPr/>
            <p:nvPr/>
          </p:nvGrpSpPr>
          <p:grpSpPr>
            <a:xfrm>
              <a:off x="1112465" y="1268760"/>
              <a:ext cx="6919070" cy="3781022"/>
              <a:chOff x="0" y="997257"/>
              <a:chExt cx="5586364" cy="3052746"/>
            </a:xfrm>
          </p:grpSpPr>
          <p:pic>
            <p:nvPicPr>
              <p:cNvPr id="7175" name="Picture 7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l="589" t="24643" r="8836" b="9417"/>
              <a:stretch>
                <a:fillRect/>
              </a:stretch>
            </p:blipFill>
            <p:spPr bwMode="auto">
              <a:xfrm>
                <a:off x="0" y="997257"/>
                <a:ext cx="5586364" cy="30527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cxnSp>
            <p:nvCxnSpPr>
              <p:cNvPr id="10" name="直線矢印コネクタ 9"/>
              <p:cNvCxnSpPr/>
              <p:nvPr/>
            </p:nvCxnSpPr>
            <p:spPr>
              <a:xfrm>
                <a:off x="467650" y="1171672"/>
                <a:ext cx="3895265" cy="2441808"/>
              </a:xfrm>
              <a:prstGeom prst="straightConnector1">
                <a:avLst/>
              </a:prstGeom>
              <a:ln w="38100">
                <a:solidFill>
                  <a:srgbClr val="002060"/>
                </a:solidFill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テキスト ボックス 10"/>
              <p:cNvSpPr txBox="1"/>
              <p:nvPr/>
            </p:nvSpPr>
            <p:spPr>
              <a:xfrm>
                <a:off x="1049033" y="2101884"/>
                <a:ext cx="755798" cy="23255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 lIns="36000" tIns="36000" rIns="36000" bIns="36000" rtlCol="0" anchor="ctr">
                <a:no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ja-JP" sz="1200" dirty="0" smtClean="0">
                    <a:solidFill>
                      <a:srgbClr val="000000"/>
                    </a:solidFill>
                    <a:effectLst/>
                    <a:latin typeface="Arial"/>
                  </a:rPr>
                  <a:t>1,620mm</a:t>
                </a:r>
                <a:endParaRPr lang="en-US" altLang="ja-JP" sz="1200" dirty="0">
                  <a:solidFill>
                    <a:srgbClr val="000000"/>
                  </a:solidFill>
                  <a:effectLst/>
                  <a:latin typeface="Arial"/>
                </a:endParaRPr>
              </a:p>
            </p:txBody>
          </p:sp>
          <p:cxnSp>
            <p:nvCxnSpPr>
              <p:cNvPr id="12" name="直線矢印コネクタ 11"/>
              <p:cNvCxnSpPr/>
              <p:nvPr/>
            </p:nvCxnSpPr>
            <p:spPr>
              <a:xfrm flipV="1">
                <a:off x="2560629" y="2450714"/>
                <a:ext cx="1046489" cy="872074"/>
              </a:xfrm>
              <a:prstGeom prst="straightConnector1">
                <a:avLst/>
              </a:prstGeom>
              <a:ln w="38100">
                <a:solidFill>
                  <a:srgbClr val="002060"/>
                </a:solidFill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テキスト ボックス 14"/>
              <p:cNvSpPr txBox="1"/>
              <p:nvPr/>
            </p:nvSpPr>
            <p:spPr>
              <a:xfrm>
                <a:off x="1804831" y="3322788"/>
                <a:ext cx="755798" cy="23255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 lIns="36000" tIns="36000" rIns="36000" bIns="36000" rtlCol="0" anchor="ctr">
                <a:no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ja-JP" sz="1200" dirty="0" smtClean="0">
                    <a:solidFill>
                      <a:srgbClr val="000000"/>
                    </a:solidFill>
                    <a:effectLst/>
                    <a:latin typeface="Arial"/>
                  </a:rPr>
                  <a:t>320mm</a:t>
                </a:r>
                <a:endParaRPr lang="en-US" altLang="ja-JP" sz="1200" dirty="0">
                  <a:solidFill>
                    <a:srgbClr val="000000"/>
                  </a:solidFill>
                  <a:effectLst/>
                  <a:latin typeface="Arial"/>
                </a:endParaRPr>
              </a:p>
            </p:txBody>
          </p:sp>
        </p:grpSp>
        <p:cxnSp>
          <p:nvCxnSpPr>
            <p:cNvPr id="30" name="直線コネクタ 29"/>
            <p:cNvCxnSpPr>
              <a:cxnSpLocks noChangeShapeType="1"/>
              <a:endCxn id="31" idx="3"/>
            </p:cNvCxnSpPr>
            <p:nvPr/>
          </p:nvCxnSpPr>
          <p:spPr bwMode="auto">
            <a:xfrm flipH="1">
              <a:off x="5362275" y="4365104"/>
              <a:ext cx="289845" cy="344709"/>
            </a:xfrm>
            <a:prstGeom prst="line">
              <a:avLst/>
            </a:prstGeom>
            <a:noFill/>
            <a:ln w="19050" algn="ctr">
              <a:solidFill>
                <a:srgbClr val="0000FF"/>
              </a:solidFill>
              <a:round/>
              <a:headEnd type="oval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1" name="テキスト ボックス 26"/>
            <p:cNvSpPr txBox="1">
              <a:spLocks noChangeArrowheads="1"/>
            </p:cNvSpPr>
            <p:nvPr/>
          </p:nvSpPr>
          <p:spPr bwMode="auto">
            <a:xfrm>
              <a:off x="4788024" y="4581128"/>
              <a:ext cx="574251" cy="25736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wrap="none" lIns="36000" tIns="36000" rIns="36000" bIns="36000">
              <a:spAutoFit/>
            </a:bodyPr>
            <a:lstStyle>
              <a:defPPr>
                <a:defRPr lang="ja-JP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kumimoji="1" sz="1600" kern="12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  <a:cs typeface="+mn-cs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kumimoji="1" sz="1600" kern="12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  <a:cs typeface="+mn-cs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kumimoji="1" sz="1600" kern="12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  <a:cs typeface="+mn-cs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kumimoji="1" sz="1600" kern="12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  <a:cs typeface="+mn-cs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kumimoji="1" sz="1600" kern="12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600" kern="12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600" kern="12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600" kern="12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600" kern="12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  <a:cs typeface="+mn-cs"/>
                </a:defRPr>
              </a:lvl9pPr>
            </a:lstStyle>
            <a:p>
              <a:r>
                <a:rPr lang="en-US" altLang="ja-JP" sz="1200" b="1" dirty="0" smtClean="0">
                  <a:solidFill>
                    <a:srgbClr val="0000FF"/>
                  </a:solidFill>
                  <a:effectLst/>
                  <a:latin typeface="Arial"/>
                  <a:cs typeface="Arial" pitchFamily="34" charset="0"/>
                </a:rPr>
                <a:t>Type H</a:t>
              </a:r>
              <a:endParaRPr lang="en-US" altLang="ja-JP" sz="1200" b="1" dirty="0">
                <a:solidFill>
                  <a:srgbClr val="0000FF"/>
                </a:solidFill>
                <a:effectLst/>
                <a:latin typeface="Arial"/>
                <a:cs typeface="Arial" pitchFamily="34" charset="0"/>
              </a:endParaRPr>
            </a:p>
          </p:txBody>
        </p:sp>
        <p:cxnSp>
          <p:nvCxnSpPr>
            <p:cNvPr id="32" name="直線コネクタ 31"/>
            <p:cNvCxnSpPr>
              <a:cxnSpLocks noChangeShapeType="1"/>
              <a:endCxn id="33" idx="1"/>
            </p:cNvCxnSpPr>
            <p:nvPr/>
          </p:nvCxnSpPr>
          <p:spPr bwMode="auto">
            <a:xfrm flipV="1">
              <a:off x="5796136" y="3557686"/>
              <a:ext cx="216024" cy="303363"/>
            </a:xfrm>
            <a:prstGeom prst="line">
              <a:avLst/>
            </a:prstGeom>
            <a:noFill/>
            <a:ln w="19050" algn="ctr">
              <a:solidFill>
                <a:srgbClr val="FF0000"/>
              </a:solidFill>
              <a:round/>
              <a:headEnd type="oval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3" name="テキスト ボックス 4"/>
            <p:cNvSpPr txBox="1">
              <a:spLocks noChangeArrowheads="1"/>
            </p:cNvSpPr>
            <p:nvPr/>
          </p:nvSpPr>
          <p:spPr bwMode="auto">
            <a:xfrm>
              <a:off x="6012160" y="3429001"/>
              <a:ext cx="936104" cy="25736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wrap="square" lIns="36000" tIns="36000" rIns="36000" bIns="36000">
              <a:spAutoFit/>
            </a:bodyPr>
            <a:lstStyle>
              <a:defPPr>
                <a:defRPr lang="ja-JP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kumimoji="1" sz="1600" kern="12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  <a:cs typeface="+mn-cs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kumimoji="1" sz="1600" kern="12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  <a:cs typeface="+mn-cs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kumimoji="1" sz="1600" kern="12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  <a:cs typeface="+mn-cs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kumimoji="1" sz="1600" kern="12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  <a:cs typeface="+mn-cs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kumimoji="1" sz="1600" kern="12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600" kern="12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600" kern="12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600" kern="12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600" kern="12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  <a:cs typeface="+mn-cs"/>
                </a:defRPr>
              </a:lvl9pPr>
            </a:lstStyle>
            <a:p>
              <a:r>
                <a:rPr lang="en-US" altLang="ja-JP" sz="1200" b="1" dirty="0" smtClean="0">
                  <a:solidFill>
                    <a:srgbClr val="FF0000"/>
                  </a:solidFill>
                  <a:effectLst/>
                  <a:latin typeface="Arial"/>
                  <a:cs typeface="Arial" pitchFamily="34" charset="0"/>
                </a:rPr>
                <a:t>Type HT-SS</a:t>
              </a:r>
              <a:endParaRPr lang="en-US" altLang="ja-JP" sz="1200" b="1" dirty="0">
                <a:solidFill>
                  <a:srgbClr val="FF0000"/>
                </a:solidFill>
                <a:effectLst/>
                <a:latin typeface="Arial"/>
                <a:cs typeface="Arial" pitchFamily="34" charset="0"/>
              </a:endParaRPr>
            </a:p>
          </p:txBody>
        </p:sp>
      </p:grpSp>
      <p:sp>
        <p:nvSpPr>
          <p:cNvPr id="21" name="テキスト ボックス 14"/>
          <p:cNvSpPr txBox="1">
            <a:spLocks noChangeArrowheads="1"/>
          </p:cNvSpPr>
          <p:nvPr/>
        </p:nvSpPr>
        <p:spPr bwMode="auto">
          <a:xfrm>
            <a:off x="4716016" y="764704"/>
            <a:ext cx="4176464" cy="1400383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057400" algn="l"/>
              </a:tabLst>
            </a:pPr>
            <a:r>
              <a:rPr lang="en-US" altLang="ja-JP" sz="1700" dirty="0" smtClean="0">
                <a:solidFill>
                  <a:srgbClr val="000000"/>
                </a:solidFill>
                <a:effectLst/>
                <a:latin typeface="Arial"/>
              </a:rPr>
              <a:t>●  Coil number  </a:t>
            </a:r>
            <a:r>
              <a:rPr lang="en-US" altLang="ja-JP" sz="1700" dirty="0" smtClean="0">
                <a:solidFill>
                  <a:srgbClr val="000000"/>
                </a:solidFill>
              </a:rPr>
              <a:t>    	</a:t>
            </a:r>
            <a:r>
              <a:rPr lang="en-US" altLang="ja-JP" sz="1700" dirty="0" smtClean="0">
                <a:solidFill>
                  <a:srgbClr val="000000"/>
                </a:solidFill>
                <a:effectLst/>
                <a:latin typeface="Arial"/>
              </a:rPr>
              <a:t>24 coils / 6 poles  </a:t>
            </a:r>
            <a:endParaRPr lang="en-US" altLang="ja-JP" sz="1700" dirty="0">
              <a:solidFill>
                <a:srgbClr val="000000"/>
              </a:solidFill>
              <a:effectLst/>
              <a:latin typeface="Arial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057400" algn="l"/>
              </a:tabLst>
            </a:pPr>
            <a:r>
              <a:rPr lang="en-US" altLang="ja-JP" sz="1700" dirty="0" smtClean="0">
                <a:solidFill>
                  <a:srgbClr val="000000"/>
                </a:solidFill>
                <a:effectLst/>
                <a:latin typeface="Arial"/>
              </a:rPr>
              <a:t>●  DI-BSCCO wire  </a:t>
            </a:r>
            <a:r>
              <a:rPr lang="en-US" altLang="ja-JP" sz="1700" dirty="0" smtClean="0">
                <a:solidFill>
                  <a:srgbClr val="000000"/>
                </a:solidFill>
              </a:rPr>
              <a:t>	</a:t>
            </a:r>
            <a:r>
              <a:rPr lang="en-US" altLang="ja-JP" sz="1700" dirty="0" smtClean="0">
                <a:solidFill>
                  <a:srgbClr val="000000"/>
                </a:solidFill>
                <a:effectLst/>
                <a:latin typeface="Arial"/>
              </a:rPr>
              <a:t>70km / 24 coils  </a:t>
            </a:r>
            <a:endParaRPr lang="en-US" altLang="ja-JP" sz="1700" dirty="0">
              <a:solidFill>
                <a:srgbClr val="000000"/>
              </a:solidFill>
              <a:effectLst/>
              <a:latin typeface="Arial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057400" algn="l"/>
              </a:tabLst>
            </a:pPr>
            <a:r>
              <a:rPr lang="en-US" altLang="ja-JP" sz="1700" dirty="0" smtClean="0">
                <a:solidFill>
                  <a:srgbClr val="000000"/>
                </a:solidFill>
                <a:effectLst/>
                <a:latin typeface="Arial"/>
              </a:rPr>
              <a:t>●  Total turn  </a:t>
            </a:r>
            <a:r>
              <a:rPr lang="en-US" altLang="ja-JP" sz="1700" dirty="0" smtClean="0">
                <a:solidFill>
                  <a:srgbClr val="000000"/>
                </a:solidFill>
              </a:rPr>
              <a:t>         	</a:t>
            </a:r>
            <a:r>
              <a:rPr lang="en-US" altLang="ja-JP" sz="1700" dirty="0" smtClean="0">
                <a:solidFill>
                  <a:srgbClr val="000000"/>
                </a:solidFill>
                <a:effectLst/>
                <a:latin typeface="Arial"/>
              </a:rPr>
              <a:t>21,600 turns  </a:t>
            </a:r>
            <a:endParaRPr lang="en-US" altLang="ja-JP" sz="1700" dirty="0">
              <a:solidFill>
                <a:srgbClr val="000000"/>
              </a:solidFill>
              <a:effectLst/>
              <a:latin typeface="Arial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057400" algn="l"/>
              </a:tabLst>
            </a:pPr>
            <a:r>
              <a:rPr lang="en-US" altLang="ja-JP" sz="1700" dirty="0" smtClean="0">
                <a:solidFill>
                  <a:srgbClr val="000000"/>
                </a:solidFill>
                <a:effectLst/>
                <a:latin typeface="Arial"/>
              </a:rPr>
              <a:t>●  Rated current  </a:t>
            </a:r>
            <a:r>
              <a:rPr lang="en-US" altLang="ja-JP" sz="1700" dirty="0" smtClean="0">
                <a:solidFill>
                  <a:srgbClr val="000000"/>
                </a:solidFill>
              </a:rPr>
              <a:t>   	</a:t>
            </a:r>
            <a:r>
              <a:rPr lang="en-US" altLang="ja-JP" sz="1700" dirty="0" smtClean="0">
                <a:solidFill>
                  <a:srgbClr val="000000"/>
                </a:solidFill>
                <a:effectLst/>
                <a:latin typeface="Arial"/>
              </a:rPr>
              <a:t>200A at 30 K  </a:t>
            </a:r>
            <a:endParaRPr lang="en-US" altLang="ja-JP" sz="1700" dirty="0">
              <a:solidFill>
                <a:srgbClr val="000000"/>
              </a:solidFill>
              <a:effectLst/>
              <a:latin typeface="Arial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057400" algn="l"/>
              </a:tabLst>
            </a:pPr>
            <a:r>
              <a:rPr lang="en-US" altLang="ja-JP" sz="1700" dirty="0" smtClean="0">
                <a:solidFill>
                  <a:srgbClr val="000000"/>
                </a:solidFill>
                <a:effectLst/>
                <a:latin typeface="Arial"/>
              </a:rPr>
              <a:t>●  Magnetic field  </a:t>
            </a:r>
            <a:r>
              <a:rPr lang="en-US" altLang="ja-JP" sz="1700" dirty="0" smtClean="0">
                <a:solidFill>
                  <a:srgbClr val="000000"/>
                </a:solidFill>
              </a:rPr>
              <a:t>   	</a:t>
            </a:r>
            <a:r>
              <a:rPr lang="en-US" altLang="ja-JP" sz="1700" dirty="0" smtClean="0">
                <a:solidFill>
                  <a:srgbClr val="000000"/>
                </a:solidFill>
                <a:effectLst/>
                <a:latin typeface="Arial"/>
              </a:rPr>
              <a:t>5 T</a:t>
            </a:r>
            <a:endParaRPr lang="en-US" altLang="ja-JP" sz="1700" dirty="0">
              <a:solidFill>
                <a:srgbClr val="000000"/>
              </a:solidFill>
              <a:effectLst/>
              <a:latin typeface="Arial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291F86-D548-49B1-A39B-1221D7E148C6}" type="slidenum">
              <a:rPr lang="en-US" altLang="ja-JP" smtClean="0"/>
              <a:pPr>
                <a:defRPr/>
              </a:pPr>
              <a:t>9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47742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プレゼンテーション4-2">
  <a:themeElements>
    <a:clrScheme name="プレゼンテーション4-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プレゼンテーション4-2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プレゼンテーション4-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プレゼンテーション4-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プレゼンテーション4-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プレゼンテーション4-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プレゼンテーション4-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プレゼンテーション4-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プレゼンテーション4-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プレゼンテーション4-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プレゼンテーション4-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プレゼンテーション4-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プレゼンテーション4-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プレゼンテーション4-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6925</TotalTime>
  <Words>1671</Words>
  <Application>Microsoft Office PowerPoint</Application>
  <PresentationFormat>画面に合わせる (4:3)</PresentationFormat>
  <Paragraphs>421</Paragraphs>
  <Slides>26</Slides>
  <Notes>24</Notes>
  <HiddenSlides>0</HiddenSlides>
  <MMClips>0</MMClips>
  <ScaleCrop>false</ScaleCrop>
  <HeadingPairs>
    <vt:vector size="6" baseType="variant"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2</vt:i4>
      </vt:variant>
      <vt:variant>
        <vt:lpstr>スライド タイトル</vt:lpstr>
      </vt:variant>
      <vt:variant>
        <vt:i4>26</vt:i4>
      </vt:variant>
    </vt:vector>
  </HeadingPairs>
  <TitlesOfParts>
    <vt:vector size="29" baseType="lpstr">
      <vt:lpstr>プレゼンテーション4-2</vt:lpstr>
      <vt:lpstr>ワークシート</vt:lpstr>
      <vt:lpstr>Visio</vt:lpstr>
      <vt:lpstr>Recent progress of coil applications using DI-BSCCO wires at Sumitomo Electric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R&amp;D for Higher Strength Wire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Deflection magnet</vt:lpstr>
      <vt:lpstr>Refrigerator cooled magnet</vt:lpstr>
      <vt:lpstr>PowerPoint プレゼンテーション</vt:lpstr>
      <vt:lpstr>6 Tesla - 70 mm magnet</vt:lpstr>
      <vt:lpstr>6Tesla - 70mm magnet</vt:lpstr>
      <vt:lpstr>PowerPoint プレゼンテーション</vt:lpstr>
      <vt:lpstr>PowerPoint プレゼンテーション</vt:lpstr>
      <vt:lpstr>Toei Industry Co., Ltd adopted HTS VSM</vt:lpstr>
      <vt:lpstr>Measurement of extremely small Sm-Co by HTS VSM</vt:lpstr>
      <vt:lpstr>Example of protection circuit</vt:lpstr>
      <vt:lpstr>DI-BSCCO coil for quench protection tests</vt:lpstr>
      <vt:lpstr>PowerPoint プレゼンテーション</vt:lpstr>
      <vt:lpstr>Results of quench protection tests</vt:lpstr>
      <vt:lpstr>PowerPoint プレゼンテーション</vt:lpstr>
      <vt:lpstr>PowerPoint プレゼンテーション</vt:lpstr>
      <vt:lpstr>PowerPoint プレゼンテーション</vt:lpstr>
    </vt:vector>
  </TitlesOfParts>
  <Company>住友電工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酸化物（高温）超電導、および　超電導ケーブル</dc:title>
  <dc:creator>岡崎</dc:creator>
  <cp:lastModifiedBy>Windows ユーザー</cp:lastModifiedBy>
  <cp:revision>468</cp:revision>
  <cp:lastPrinted>2014-10-01T01:31:15Z</cp:lastPrinted>
  <dcterms:created xsi:type="dcterms:W3CDTF">2010-03-12T05:07:35Z</dcterms:created>
  <dcterms:modified xsi:type="dcterms:W3CDTF">2014-11-13T00:06:24Z</dcterms:modified>
</cp:coreProperties>
</file>