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56" r:id="rId2"/>
  </p:sldIdLst>
  <p:sldSz cx="9144000" cy="6858000" type="screen4x3"/>
  <p:notesSz cx="7038975" cy="9185275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00"/>
    <a:srgbClr val="0066CC"/>
    <a:srgbClr val="003300"/>
    <a:srgbClr val="993300"/>
    <a:srgbClr val="00FF00"/>
    <a:srgbClr val="CC6600"/>
    <a:srgbClr val="FF00FF"/>
    <a:srgbClr val="CC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694"/>
    </p:cViewPr>
  </p:sorterViewPr>
  <p:notesViewPr>
    <p:cSldViewPr>
      <p:cViewPr varScale="1">
        <p:scale>
          <a:sx n="56" d="100"/>
          <a:sy n="56" d="100"/>
        </p:scale>
        <p:origin x="-2802" y="-78"/>
      </p:cViewPr>
      <p:guideLst>
        <p:guide orient="horz" pos="2892"/>
        <p:guide pos="22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t" anchorCtr="0" compatLnSpc="1">
            <a:prstTxWarp prst="textNoShape">
              <a:avLst/>
            </a:prstTxWarp>
          </a:bodyPr>
          <a:lstStyle>
            <a:lvl1pPr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11487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t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0300"/>
            <a:ext cx="30876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b" anchorCtr="0" compatLnSpc="1">
            <a:prstTxWarp prst="textNoShape">
              <a:avLst/>
            </a:prstTxWarp>
          </a:bodyPr>
          <a:lstStyle>
            <a:lvl1pPr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750300"/>
            <a:ext cx="30114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b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88F3D323-BC65-46F4-B113-6FAD214123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391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7800" y="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5588" y="688975"/>
            <a:ext cx="6524625" cy="4892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63550" y="5810250"/>
            <a:ext cx="60991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490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7800" y="872490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B598D87F-C099-4034-BCE8-E0614B1AD9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594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9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0488"/>
            <a:ext cx="2036763" cy="6005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488"/>
            <a:ext cx="5962650" cy="6005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11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77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68611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30003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9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17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3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9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98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46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847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90488"/>
            <a:ext cx="6094413" cy="808037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Line 8"/>
          <p:cNvSpPr>
            <a:spLocks noChangeShapeType="1"/>
          </p:cNvSpPr>
          <p:nvPr/>
        </p:nvSpPr>
        <p:spPr bwMode="auto">
          <a:xfrm flipV="1">
            <a:off x="1662113" y="1068388"/>
            <a:ext cx="74961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14"/>
          <p:cNvSpPr txBox="1">
            <a:spLocks noChangeArrowheads="1"/>
          </p:cNvSpPr>
          <p:nvPr/>
        </p:nvSpPr>
        <p:spPr bwMode="auto">
          <a:xfrm>
            <a:off x="228600" y="6605588"/>
            <a:ext cx="89154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Hybrid Coil</a:t>
            </a:r>
            <a:r>
              <a:rPr lang="en-US" altLang="en-US" sz="1200" b="1" baseline="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Test Facility               </a:t>
            </a:r>
            <a:r>
              <a:rPr lang="en-US" altLang="en-US" sz="1200" b="1" dirty="0" smtClean="0">
                <a:solidFill>
                  <a:srgbClr val="993300"/>
                </a:solidFill>
                <a:latin typeface="Comic Sans MS" pitchFamily="66" charset="0"/>
              </a:rPr>
              <a:t>Ramesh Gupta</a:t>
            </a:r>
            <a:r>
              <a:rPr lang="en-US" altLang="en-US" sz="1200" b="1" baseline="0" dirty="0" smtClean="0">
                <a:solidFill>
                  <a:srgbClr val="993300"/>
                </a:solidFill>
                <a:latin typeface="Comic Sans MS" pitchFamily="66" charset="0"/>
              </a:rPr>
              <a:t>, </a:t>
            </a:r>
            <a:r>
              <a:rPr lang="en-US" altLang="en-US" sz="1200" b="1" dirty="0" smtClean="0">
                <a:solidFill>
                  <a:srgbClr val="993300"/>
                </a:solidFill>
                <a:latin typeface="Comic Sans MS" pitchFamily="66" charset="0"/>
              </a:rPr>
              <a:t>BNL          </a:t>
            </a:r>
            <a:r>
              <a:rPr lang="en-US" altLang="en-US" sz="1200" b="1" dirty="0" smtClean="0">
                <a:solidFill>
                  <a:schemeClr val="accent2"/>
                </a:solidFill>
                <a:latin typeface="Comic Sans MS" pitchFamily="66" charset="0"/>
              </a:rPr>
              <a:t>2014 Kyoto</a:t>
            </a:r>
            <a:r>
              <a:rPr lang="en-US" altLang="en-US" sz="1200" b="1" baseline="0" dirty="0" smtClean="0">
                <a:solidFill>
                  <a:schemeClr val="accent2"/>
                </a:solidFill>
                <a:latin typeface="Comic Sans MS" pitchFamily="66" charset="0"/>
              </a:rPr>
              <a:t> WAMHTS-2</a:t>
            </a:r>
            <a:r>
              <a:rPr lang="en-US" altLang="en-US" sz="1200" b="1" dirty="0" smtClean="0">
                <a:solidFill>
                  <a:schemeClr val="accent2"/>
                </a:solidFill>
                <a:latin typeface="Comic Sans MS" pitchFamily="66" charset="0"/>
              </a:rPr>
              <a:t>          </a:t>
            </a:r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</a:rPr>
              <a:t>Nov.</a:t>
            </a:r>
            <a:r>
              <a:rPr lang="en-US" altLang="en-US" sz="1200" b="1" baseline="0" dirty="0" smtClean="0">
                <a:solidFill>
                  <a:srgbClr val="FF0000"/>
                </a:solidFill>
                <a:latin typeface="Comic Sans MS" pitchFamily="66" charset="0"/>
              </a:rPr>
              <a:t> 14</a:t>
            </a:r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</a:rPr>
              <a:t>, 2014</a:t>
            </a:r>
            <a:endParaRPr lang="en-US" altLang="en-US" sz="1200" dirty="0" smtClean="0"/>
          </a:p>
        </p:txBody>
      </p:sp>
      <p:graphicFrame>
        <p:nvGraphicFramePr>
          <p:cNvPr id="1030" name="Object 20"/>
          <p:cNvGraphicFramePr>
            <a:graphicFrameLocks noChangeAspect="1"/>
          </p:cNvGraphicFramePr>
          <p:nvPr/>
        </p:nvGraphicFramePr>
        <p:xfrm>
          <a:off x="90488" y="0"/>
          <a:ext cx="19431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" name="Document" r:id="rId17" imgW="1943100" imgH="723900" progId="Word.Document.8">
                  <p:embed/>
                </p:oleObj>
              </mc:Choice>
              <mc:Fallback>
                <p:oleObj name="Document" r:id="rId17" imgW="1943100" imgH="723900" progId="Word.Document.8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0"/>
                        <a:ext cx="19431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21"/>
          <p:cNvSpPr txBox="1">
            <a:spLocks noChangeArrowheads="1"/>
          </p:cNvSpPr>
          <p:nvPr/>
        </p:nvSpPr>
        <p:spPr bwMode="auto">
          <a:xfrm>
            <a:off x="44450" y="665163"/>
            <a:ext cx="212725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defRPr/>
            </a:pPr>
            <a:r>
              <a:rPr lang="en-US" altLang="en-US" sz="1600" b="1" smtClean="0">
                <a:solidFill>
                  <a:srgbClr val="CC0000"/>
                </a:solidFill>
                <a:latin typeface="Arial" charset="0"/>
              </a:rPr>
              <a:t>Superconducting </a:t>
            </a:r>
          </a:p>
          <a:p>
            <a:pPr>
              <a:lnSpc>
                <a:spcPct val="70000"/>
              </a:lnSpc>
              <a:defRPr/>
            </a:pPr>
            <a:r>
              <a:rPr lang="en-US" altLang="en-US" sz="1600" b="1" smtClean="0">
                <a:solidFill>
                  <a:schemeClr val="bg2"/>
                </a:solidFill>
                <a:latin typeface="Arial" charset="0"/>
              </a:rPr>
              <a:t>Magnet Division</a:t>
            </a:r>
            <a:endParaRPr lang="en-US" altLang="en-US" b="1" smtClean="0">
              <a:solidFill>
                <a:srgbClr val="CC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90488"/>
            <a:ext cx="6704013" cy="808037"/>
          </a:xfrm>
        </p:spPr>
        <p:txBody>
          <a:bodyPr/>
          <a:lstStyle/>
          <a:p>
            <a:r>
              <a:rPr lang="en-US" dirty="0" smtClean="0"/>
              <a:t>Hybrid Magnet Test Opportunity</a:t>
            </a:r>
            <a:endParaRPr lang="en-US" dirty="0"/>
          </a:p>
        </p:txBody>
      </p:sp>
      <p:pic>
        <p:nvPicPr>
          <p:cNvPr id="3" name="Picture 3" descr="PC290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0" t="16183" r="7500" b="18126"/>
          <a:stretch/>
        </p:blipFill>
        <p:spPr bwMode="auto">
          <a:xfrm>
            <a:off x="61517" y="1121201"/>
            <a:ext cx="3266249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6" r="9314" b="10046"/>
          <a:stretch>
            <a:fillRect/>
          </a:stretch>
        </p:blipFill>
        <p:spPr bwMode="auto">
          <a:xfrm rot="5400000">
            <a:off x="234596" y="3626561"/>
            <a:ext cx="2920089" cy="298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27766" y="1107384"/>
            <a:ext cx="5816234" cy="5339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A</a:t>
            </a:r>
            <a:r>
              <a:rPr lang="en-US" b="1" dirty="0" smtClean="0"/>
              <a:t> 20 T dipole will be a hybrid HTS/LTS magnet. 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We measure short sample in background field, which gives useful but not complete information. 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Testing of short coil in background field would give information on field quality (magnetization), and magnet operation, etc. That would provide feed back to machine physicists and to magnet designers.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However, it is generally expensive and time consuming to do such coil tests</a:t>
            </a:r>
            <a:r>
              <a:rPr lang="en-US" b="1" dirty="0"/>
              <a:t> </a:t>
            </a:r>
            <a:r>
              <a:rPr lang="en-US" b="1" dirty="0" smtClean="0"/>
              <a:t>in the background field of magnet.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Fortunately, there is a possibility to commission such a facility where an HTS coil can be tested as somewhat similar to testing the short sample.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The 10+ T </a:t>
            </a:r>
            <a:r>
              <a:rPr lang="en-US" b="1" dirty="0" smtClean="0"/>
              <a:t>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magnet shown  on the right has </a:t>
            </a:r>
            <a:r>
              <a:rPr lang="en-US" b="1" dirty="0" smtClean="0"/>
              <a:t>large open </a:t>
            </a:r>
            <a:r>
              <a:rPr lang="en-US" b="1" dirty="0" smtClean="0"/>
              <a:t>space for </a:t>
            </a:r>
            <a:r>
              <a:rPr lang="en-US" b="1" dirty="0"/>
              <a:t>i</a:t>
            </a:r>
            <a:r>
              <a:rPr lang="en-US" b="1" dirty="0" smtClean="0"/>
              <a:t>nsert </a:t>
            </a:r>
            <a:r>
              <a:rPr lang="en-US" b="1" dirty="0" smtClean="0"/>
              <a:t>coil </a:t>
            </a:r>
            <a:r>
              <a:rPr lang="en-US" b="1" dirty="0"/>
              <a:t>testing (~200 mm wide and ~30 mm </a:t>
            </a:r>
            <a:r>
              <a:rPr lang="en-US" b="1" dirty="0" smtClean="0"/>
              <a:t>high) without </a:t>
            </a:r>
            <a:r>
              <a:rPr lang="en-US" b="1" dirty="0" smtClean="0"/>
              <a:t>opening it for fast turn-around.</a:t>
            </a:r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This </a:t>
            </a:r>
            <a:r>
              <a:rPr lang="en-US" b="1" dirty="0" smtClean="0"/>
              <a:t>should</a:t>
            </a:r>
            <a:r>
              <a:rPr lang="en-US" b="1" dirty="0" smtClean="0"/>
              <a:t> </a:t>
            </a:r>
            <a:r>
              <a:rPr lang="en-US" b="1" dirty="0" smtClean="0"/>
              <a:t>play a useful role in FCC magnet R&amp;D. </a:t>
            </a:r>
            <a:endParaRPr lang="en-US" b="1" dirty="0" smtClean="0"/>
          </a:p>
          <a:p>
            <a:pPr marL="182880" indent="-18288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 smtClean="0"/>
              <a:t>The </a:t>
            </a:r>
            <a:r>
              <a:rPr lang="en-US" b="1" dirty="0" smtClean="0"/>
              <a:t>HTS coil becomes </a:t>
            </a:r>
            <a:r>
              <a:rPr lang="en-US" b="1" dirty="0"/>
              <a:t>a</a:t>
            </a:r>
            <a:r>
              <a:rPr lang="en-US" b="1" dirty="0" smtClean="0"/>
              <a:t> </a:t>
            </a:r>
            <a:r>
              <a:rPr lang="en-US" b="1" dirty="0" smtClean="0"/>
              <a:t>part of </a:t>
            </a:r>
            <a:r>
              <a:rPr lang="en-US" b="1" dirty="0" smtClean="0"/>
              <a:t>the hybrid </a:t>
            </a:r>
            <a:r>
              <a:rPr lang="en-US" b="1" dirty="0" smtClean="0"/>
              <a:t>test magnet.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9965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3419</TotalTime>
  <Words>172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Document</vt:lpstr>
      <vt:lpstr>Hybrid Magnet Test Opportunity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Superconducting Magnets for  Future Colliders and Storage Rings</dc:title>
  <dc:creator>Ramesh Gupta</dc:creator>
  <cp:lastModifiedBy> Ramesh Gupta</cp:lastModifiedBy>
  <cp:revision>344</cp:revision>
  <cp:lastPrinted>2000-06-15T00:45:54Z</cp:lastPrinted>
  <dcterms:created xsi:type="dcterms:W3CDTF">2000-03-21T21:15:42Z</dcterms:created>
  <dcterms:modified xsi:type="dcterms:W3CDTF">2014-11-14T02:54:25Z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2</vt:i4>
  </property>
  <property fmtid="{D5CDD505-2E9C-101B-9397-08002B2CF9AE}" pid="7" name="MailAddress">
    <vt:lpwstr>gupta@bnl.gov</vt:lpwstr>
  </property>
  <property fmtid="{D5CDD505-2E9C-101B-9397-08002B2CF9AE}" pid="8" name="HomePage">
    <vt:lpwstr>http://magnets.rhic.bnl.gov/gupta/</vt:lpwstr>
  </property>
  <property fmtid="{D5CDD505-2E9C-101B-9397-08002B2CF9AE}" pid="9" name="Other">
    <vt:lpwstr>Presented at the US Particle Accelerator School, at Stony Brook, NY in June 2000.</vt:lpwstr>
  </property>
  <property fmtid="{D5CDD505-2E9C-101B-9397-08002B2CF9AE}" pid="10" name="DownloadOriginal">
    <vt:bool>true</vt:bool>
  </property>
  <property fmtid="{D5CDD505-2E9C-101B-9397-08002B2CF9AE}" pid="11" name="DownloadIEButton">
    <vt:bool>true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I:\Talks</vt:lpwstr>
  </property>
</Properties>
</file>