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1" r:id="rId6"/>
    <p:sldId id="265" r:id="rId7"/>
    <p:sldId id="263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05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239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03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94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867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206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3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43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819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85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92186-DDE1-4596-B842-DA5AE88524C4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79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92186-DDE1-4596-B842-DA5AE88524C4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B7A76C-7C53-4952-8BEC-BB6E97F5C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935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04800"/>
            <a:ext cx="86868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Coated conductors being used at the NHMFL are (not yet anyway) uniform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60575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Data provided by Dmytro Abraimov (32 T testing), and further selected samples by Lidia Rossi, Xinbo (Paul) Hu Jan Jaroszynski and Tak </a:t>
            </a:r>
            <a:r>
              <a:rPr lang="en-US" dirty="0"/>
              <a:t>K</a:t>
            </a:r>
            <a:r>
              <a:rPr lang="en-US" dirty="0" smtClean="0"/>
              <a:t>ametani</a:t>
            </a:r>
          </a:p>
          <a:p>
            <a:r>
              <a:rPr lang="en-US" dirty="0" smtClean="0"/>
              <a:t>David Larbalestier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939146"/>
            <a:ext cx="7315200" cy="146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0" y="38862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taken from D Abraimov(WAM-HTS Hamburg talk) and Lidia Rossi (MS thesis, University of Paris Marie Curie, June 2014 with stage at NHMFL Jan-Jun 2014)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202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Procurements have taken place over about 3 years</a:t>
            </a:r>
          </a:p>
          <a:p>
            <a:r>
              <a:rPr lang="en-US" dirty="0" smtClean="0"/>
              <a:t>SF 77K is not sufficient to specify conductor for any of our high field coils</a:t>
            </a:r>
          </a:p>
          <a:p>
            <a:r>
              <a:rPr lang="en-US" dirty="0" smtClean="0"/>
              <a:t>We have invested strongly in characterization capabilities</a:t>
            </a:r>
          </a:p>
          <a:p>
            <a:r>
              <a:rPr lang="en-US" dirty="0" smtClean="0"/>
              <a:t>Many variations are seen, more than those whose cause is understood!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20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7301866"/>
              </p:ext>
            </p:extLst>
          </p:nvPr>
        </p:nvGraphicFramePr>
        <p:xfrm>
          <a:off x="169195" y="295428"/>
          <a:ext cx="8805611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Graph" r:id="rId3" imgW="3718440" imgH="2895480" progId="Origin50.Graph">
                  <p:embed/>
                </p:oleObj>
              </mc:Choice>
              <mc:Fallback>
                <p:oleObj name="Graph" r:id="rId3" imgW="3718440" imgH="28954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195" y="295428"/>
                        <a:ext cx="8805611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52400" y="0"/>
            <a:ext cx="891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The 32 T procurements show a very wide range of behavior even though supposed to be identical (each end short samples)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286000" y="5257800"/>
            <a:ext cx="47244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Abraimov WAM-HTS Hamburg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55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55994342"/>
              </p:ext>
            </p:extLst>
          </p:nvPr>
        </p:nvGraphicFramePr>
        <p:xfrm>
          <a:off x="169195" y="228600"/>
          <a:ext cx="8805611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Graph" r:id="rId3" imgW="3718440" imgH="2895480" progId="Origin50.Graph">
                  <p:embed/>
                </p:oleObj>
              </mc:Choice>
              <mc:Fallback>
                <p:oleObj name="Graph" r:id="rId3" imgW="3718440" imgH="28954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9195" y="228600"/>
                        <a:ext cx="8805611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Self field 77 K does NOT provide good prediction of 4 K high field properties</a:t>
            </a:r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209800" y="4724400"/>
            <a:ext cx="5105400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Q:  How do we (or the manufacturer) understand better such scatter?</a:t>
            </a:r>
          </a:p>
          <a:p>
            <a:r>
              <a:rPr lang="en-US" dirty="0" smtClean="0"/>
              <a:t>Partial A:  in field at 77 K is better………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0" y="5650468"/>
            <a:ext cx="47244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Abraimov WAM-HTS Hamburg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85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19" y="381000"/>
            <a:ext cx="8265981" cy="2974340"/>
          </a:xfrm>
          <a:prstGeom prst="rect">
            <a:avLst/>
          </a:prstGeom>
        </p:spPr>
      </p:pic>
      <p:pic>
        <p:nvPicPr>
          <p:cNvPr id="3" name="Image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191000"/>
            <a:ext cx="6687646" cy="1447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0" y="5955268"/>
            <a:ext cx="47244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Lidia Rossi MS 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84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4" y="1295400"/>
            <a:ext cx="8821246" cy="22098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5 from 100….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209800" y="1918619"/>
            <a:ext cx="6801569" cy="4863181"/>
            <a:chOff x="2266231" y="1918619"/>
            <a:chExt cx="6801569" cy="4863181"/>
          </a:xfrm>
        </p:grpSpPr>
        <p:pic>
          <p:nvPicPr>
            <p:cNvPr id="5" name="Picture 4" descr="C:\Users\Lidia\Desktop\Documents Lidia MSI 12 Aout2011\UniParis\M2 SMNO- UPMC\Stage\RAPPORT DE STAGE\Docs Lyx\Figures\Mesures\Angular dependence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6231" y="1918619"/>
              <a:ext cx="6801569" cy="48631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Oval 5"/>
            <p:cNvSpPr/>
            <p:nvPr/>
          </p:nvSpPr>
          <p:spPr>
            <a:xfrm>
              <a:off x="5334000" y="4038600"/>
              <a:ext cx="990600" cy="83139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5410200" y="3124200"/>
              <a:ext cx="990600" cy="83139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5486400" y="2057400"/>
              <a:ext cx="990600" cy="831391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28600" y="6412468"/>
            <a:ext cx="47244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Lidia Rossi MS thesis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7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1726906"/>
              </p:ext>
            </p:extLst>
          </p:nvPr>
        </p:nvGraphicFramePr>
        <p:xfrm>
          <a:off x="533400" y="3962400"/>
          <a:ext cx="8229600" cy="257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Conductor Ic at 0.5 T, 77 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M4-151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M4-171-4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M4-142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 parallel 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26 A </a:t>
                      </a:r>
                      <a:r>
                        <a:rPr lang="en-US" b="1" smtClean="0">
                          <a:solidFill>
                            <a:srgbClr val="0000FF"/>
                          </a:solidFill>
                        </a:rPr>
                        <a:t>- lowest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47 A - highest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 parallel</a:t>
                      </a:r>
                      <a:r>
                        <a:rPr lang="en-US" baseline="0" dirty="0" smtClean="0"/>
                        <a:t> 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55 A - highest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42 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30 A - lowest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microscopy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Dense c-axis BZO </a:t>
                      </a:r>
                      <a:r>
                        <a:rPr lang="en-US" dirty="0" smtClean="0"/>
                        <a:t>and ab-plane Re2O3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Fewer BZO c rods </a:t>
                      </a:r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and many fewer ab- plane Re2O3</a:t>
                      </a:r>
                      <a:endParaRPr lang="en-US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0000FF"/>
                          </a:solidFill>
                        </a:rPr>
                        <a:t>Few c-axis BZO nanorods with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dominant ab plane </a:t>
                      </a:r>
                      <a:r>
                        <a:rPr lang="en-US" b="1" dirty="0" err="1" smtClean="0">
                          <a:solidFill>
                            <a:srgbClr val="FF0000"/>
                          </a:solidFill>
                        </a:rPr>
                        <a:t>ppts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3505200" cy="34386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76201"/>
            <a:ext cx="3438616" cy="343861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124" y="76200"/>
            <a:ext cx="3424676" cy="34386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35835" y="228600"/>
            <a:ext cx="47244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TEM by Fumitake </a:t>
            </a:r>
            <a:r>
              <a:rPr lang="en-US" dirty="0"/>
              <a:t>K</a:t>
            </a:r>
            <a:r>
              <a:rPr lang="en-US" dirty="0" smtClean="0"/>
              <a:t>ametani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8600" y="2667000"/>
            <a:ext cx="10668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M4-151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495800" y="3094303"/>
            <a:ext cx="10668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M4-171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715000" y="2743200"/>
            <a:ext cx="10668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M4-142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40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Both extrinsic and intrinsic defects control Ic in coated conductors and both types are present.</a:t>
            </a:r>
          </a:p>
          <a:p>
            <a:r>
              <a:rPr lang="en-US" dirty="0" smtClean="0"/>
              <a:t>In situ REBCO growth, especially with strong vortex pinning defects like BaZrO3 (BZO) is VERY susceptible to local growth perturbations that affect Jc(B, T, </a:t>
            </a:r>
            <a:r>
              <a:rPr lang="en-US" dirty="0" smtClean="0">
                <a:latin typeface="Symbol" panose="05050102010706020507" pitchFamily="18" charset="2"/>
              </a:rPr>
              <a:t>q</a:t>
            </a:r>
            <a:r>
              <a:rPr lang="en-US" dirty="0" smtClean="0"/>
              <a:t>) and Ic(x)</a:t>
            </a:r>
          </a:p>
          <a:p>
            <a:r>
              <a:rPr lang="en-US" dirty="0" smtClean="0"/>
              <a:t>The right tools – multiple ones – are needed to sort them out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68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338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Graph</vt:lpstr>
      <vt:lpstr>Coated conductors being used at the NHMFL are (not yet anyway) uniform</vt:lpstr>
      <vt:lpstr>Simple points</vt:lpstr>
      <vt:lpstr>PowerPoint Presentation</vt:lpstr>
      <vt:lpstr>PowerPoint Presentation</vt:lpstr>
      <vt:lpstr>PowerPoint Presentation</vt:lpstr>
      <vt:lpstr>Select 5 from 100….</vt:lpstr>
      <vt:lpstr>PowerPoint Presentation</vt:lpstr>
      <vt:lpstr>Conclusion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observations on variability in present (SP) 4 mm wide REBCO CC</dc:title>
  <dc:creator>David Larbalestier</dc:creator>
  <cp:lastModifiedBy>David Larbalestier</cp:lastModifiedBy>
  <cp:revision>11</cp:revision>
  <dcterms:created xsi:type="dcterms:W3CDTF">2014-11-14T04:58:33Z</dcterms:created>
  <dcterms:modified xsi:type="dcterms:W3CDTF">2014-11-14T06:35:34Z</dcterms:modified>
</cp:coreProperties>
</file>