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47" autoAdjust="0"/>
    <p:restoredTop sz="94660"/>
  </p:normalViewPr>
  <p:slideViewPr>
    <p:cSldViewPr snapToGrid="0">
      <p:cViewPr varScale="1">
        <p:scale>
          <a:sx n="55" d="100"/>
          <a:sy n="55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38FC9-2F25-4B5B-A0BE-51DED58E6C8F}" type="datetimeFigureOut">
              <a:rPr lang="en-GB" smtClean="0"/>
              <a:t>13/11/2014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1EF00-1165-4373-8718-A98716A11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03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928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463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98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97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97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27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61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07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04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51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46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3324" y="320675"/>
            <a:ext cx="73308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B1E32-18FD-46F7-839F-FF3AE2266F0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r="73585" b="7639"/>
          <a:stretch/>
        </p:blipFill>
        <p:spPr>
          <a:xfrm>
            <a:off x="267241" y="87075"/>
            <a:ext cx="2366777" cy="16150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193" y="505812"/>
            <a:ext cx="1713580" cy="95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Report </a:t>
            </a:r>
            <a:r>
              <a:rPr lang="fr-CH" dirty="0" err="1" smtClean="0"/>
              <a:t>from</a:t>
            </a:r>
            <a:r>
              <a:rPr lang="fr-CH" dirty="0" smtClean="0"/>
              <a:t> WAMHTS-1 </a:t>
            </a:r>
            <a:br>
              <a:rPr lang="fr-CH" dirty="0" smtClean="0"/>
            </a:br>
            <a:r>
              <a:rPr lang="fr-CH" dirty="0" smtClean="0"/>
              <a:t>in </a:t>
            </a:r>
            <a:r>
              <a:rPr lang="fr-CH" dirty="0" err="1" smtClean="0"/>
              <a:t>Hamburg</a:t>
            </a:r>
            <a:r>
              <a:rPr lang="fr-CH" dirty="0" smtClean="0"/>
              <a:t> @ EuCARD2 CM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Lucio Rossi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contribution </a:t>
            </a:r>
            <a:r>
              <a:rPr lang="fr-CH" dirty="0" err="1" smtClean="0"/>
              <a:t>from</a:t>
            </a:r>
            <a:r>
              <a:rPr lang="fr-CH" dirty="0" smtClean="0"/>
              <a:t> L. Bottura and L. Cooley and </a:t>
            </a:r>
            <a:r>
              <a:rPr lang="fr-CH" dirty="0" err="1"/>
              <a:t>o</a:t>
            </a:r>
            <a:r>
              <a:rPr lang="fr-CH" dirty="0" err="1" smtClean="0"/>
              <a:t>ther</a:t>
            </a:r>
            <a:r>
              <a:rPr lang="fr-CH" dirty="0" smtClean="0"/>
              <a:t> participants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875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Points </a:t>
            </a:r>
            <a:r>
              <a:rPr lang="fr-CH" dirty="0" smtClean="0"/>
              <a:t>of </a:t>
            </a:r>
            <a:r>
              <a:rPr lang="fr-CH" dirty="0" err="1" smtClean="0"/>
              <a:t>reflection</a:t>
            </a:r>
            <a:r>
              <a:rPr lang="fr-CH" dirty="0" smtClean="0"/>
              <a:t> </a:t>
            </a:r>
            <a:r>
              <a:rPr lang="fr-CH" dirty="0" smtClean="0"/>
              <a:t>(provocations) to </a:t>
            </a:r>
            <a:r>
              <a:rPr lang="fr-CH" dirty="0" err="1" smtClean="0"/>
              <a:t>Magnet</a:t>
            </a:r>
            <a:r>
              <a:rPr lang="fr-CH" dirty="0" smtClean="0"/>
              <a:t> Designer and </a:t>
            </a:r>
            <a:r>
              <a:rPr lang="fr-CH" dirty="0" err="1" smtClean="0"/>
              <a:t>Engineers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err="1" smtClean="0"/>
              <a:t>Industry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</a:t>
            </a:r>
            <a:r>
              <a:rPr lang="fr-CH" dirty="0" err="1" smtClean="0"/>
              <a:t>orders</a:t>
            </a:r>
            <a:r>
              <a:rPr lang="fr-CH" dirty="0" smtClean="0"/>
              <a:t>…</a:t>
            </a:r>
          </a:p>
          <a:p>
            <a:r>
              <a:rPr lang="fr-CH" dirty="0" err="1" smtClean="0"/>
              <a:t>Industy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continuous</a:t>
            </a:r>
            <a:r>
              <a:rPr lang="fr-CH" dirty="0" smtClean="0"/>
              <a:t> </a:t>
            </a:r>
            <a:r>
              <a:rPr lang="fr-CH" dirty="0" err="1" smtClean="0"/>
              <a:t>orders</a:t>
            </a:r>
            <a:r>
              <a:rPr lang="fr-CH" dirty="0" smtClean="0"/>
              <a:t>…</a:t>
            </a:r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downselection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early</a:t>
            </a:r>
            <a:r>
              <a:rPr lang="fr-CH" dirty="0" smtClean="0"/>
              <a:t>: </a:t>
            </a:r>
            <a:r>
              <a:rPr lang="fr-CH" dirty="0" err="1" smtClean="0"/>
              <a:t>we</a:t>
            </a:r>
            <a:r>
              <a:rPr lang="fr-CH" dirty="0" smtClean="0"/>
              <a:t> do not </a:t>
            </a:r>
            <a:r>
              <a:rPr lang="fr-CH" dirty="0" err="1" smtClean="0"/>
              <a:t>not</a:t>
            </a:r>
            <a:r>
              <a:rPr lang="fr-CH" dirty="0" smtClean="0"/>
              <a:t> know </a:t>
            </a:r>
            <a:r>
              <a:rPr lang="fr-CH" dirty="0" err="1" smtClean="0"/>
              <a:t>which</a:t>
            </a:r>
            <a:r>
              <a:rPr lang="fr-CH" dirty="0" smtClean="0"/>
              <a:t> of the </a:t>
            </a:r>
            <a:r>
              <a:rPr lang="fr-CH" dirty="0" err="1" smtClean="0"/>
              <a:t>variou</a:t>
            </a:r>
            <a:r>
              <a:rPr lang="fr-CH" dirty="0" smtClean="0"/>
              <a:t> </a:t>
            </a:r>
            <a:r>
              <a:rPr lang="fr-CH" dirty="0" err="1" smtClean="0"/>
              <a:t>processes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best for </a:t>
            </a:r>
            <a:r>
              <a:rPr lang="fr-CH" dirty="0" err="1" smtClean="0"/>
              <a:t>industrial</a:t>
            </a:r>
            <a:r>
              <a:rPr lang="fr-CH" dirty="0" smtClean="0"/>
              <a:t> production</a:t>
            </a:r>
            <a:endParaRPr lang="fr-CH" dirty="0" smtClean="0"/>
          </a:p>
          <a:p>
            <a:r>
              <a:rPr lang="fr-CH" dirty="0" smtClean="0"/>
              <a:t>HTS </a:t>
            </a:r>
            <a:r>
              <a:rPr lang="fr-CH" dirty="0" err="1" smtClean="0"/>
              <a:t>Conductor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yet</a:t>
            </a:r>
            <a:r>
              <a:rPr lang="fr-CH" dirty="0" smtClean="0"/>
              <a:t> mature to </a:t>
            </a:r>
            <a:r>
              <a:rPr lang="fr-CH" dirty="0" err="1" smtClean="0"/>
              <a:t>make</a:t>
            </a:r>
            <a:r>
              <a:rPr lang="fr-CH" dirty="0" smtClean="0"/>
              <a:t> good </a:t>
            </a:r>
            <a:r>
              <a:rPr lang="fr-CH" dirty="0" err="1" smtClean="0"/>
              <a:t>magnets</a:t>
            </a:r>
            <a:endParaRPr lang="fr-CH" dirty="0" smtClean="0"/>
          </a:p>
          <a:p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manufatcurer</a:t>
            </a:r>
            <a:r>
              <a:rPr lang="fr-CH" dirty="0" smtClean="0"/>
              <a:t> must use the HTS as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endParaRPr lang="fr-CH" dirty="0"/>
          </a:p>
          <a:p>
            <a:pPr lvl="1"/>
            <a:r>
              <a:rPr lang="fr-CH" dirty="0" err="1" smtClean="0"/>
              <a:t>Built</a:t>
            </a:r>
            <a:r>
              <a:rPr lang="fr-CH" dirty="0" smtClean="0"/>
              <a:t> </a:t>
            </a:r>
            <a:r>
              <a:rPr lang="fr-CH" dirty="0" err="1" smtClean="0"/>
              <a:t>devices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/>
              <a:t> </a:t>
            </a:r>
            <a:r>
              <a:rPr lang="fr-CH" dirty="0" err="1" smtClean="0"/>
              <a:t>reach</a:t>
            </a:r>
            <a:r>
              <a:rPr lang="fr-CH" dirty="0" smtClean="0"/>
              <a:t> </a:t>
            </a:r>
            <a:r>
              <a:rPr lang="fr-CH" dirty="0" smtClean="0"/>
              <a:t>a single goal </a:t>
            </a:r>
            <a:r>
              <a:rPr lang="fr-CH" dirty="0" smtClean="0"/>
              <a:t>(</a:t>
            </a:r>
            <a:r>
              <a:rPr lang="fr-CH" dirty="0" smtClean="0"/>
              <a:t>single goal </a:t>
            </a:r>
            <a:r>
              <a:rPr lang="fr-CH" dirty="0" err="1" smtClean="0"/>
              <a:t>demo</a:t>
            </a:r>
            <a:r>
              <a:rPr lang="fr-CH" dirty="0" smtClean="0"/>
              <a:t>, </a:t>
            </a:r>
            <a:r>
              <a:rPr lang="fr-CH" dirty="0" err="1" smtClean="0"/>
              <a:t>rather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final </a:t>
            </a:r>
            <a:r>
              <a:rPr lang="fr-CH" dirty="0" err="1" smtClean="0"/>
              <a:t>demo</a:t>
            </a:r>
            <a:r>
              <a:rPr lang="fr-CH" dirty="0" smtClean="0"/>
              <a:t>)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smtClean="0"/>
              <a:t>if the </a:t>
            </a:r>
            <a:r>
              <a:rPr lang="fr-CH" b="1" dirty="0" err="1" smtClean="0">
                <a:solidFill>
                  <a:srgbClr val="C00000"/>
                </a:solidFill>
              </a:rPr>
              <a:t>whole</a:t>
            </a:r>
            <a:r>
              <a:rPr lang="fr-CH" b="1" dirty="0" smtClean="0">
                <a:solidFill>
                  <a:srgbClr val="C00000"/>
                </a:solidFill>
              </a:rPr>
              <a:t> set of </a:t>
            </a:r>
            <a:r>
              <a:rPr lang="fr-CH" b="1" dirty="0" err="1" smtClean="0">
                <a:solidFill>
                  <a:srgbClr val="C00000"/>
                </a:solidFill>
              </a:rPr>
              <a:t>parameters</a:t>
            </a:r>
            <a:r>
              <a:rPr lang="fr-CH" b="1" dirty="0" smtClean="0">
                <a:solidFill>
                  <a:srgbClr val="C00000"/>
                </a:solidFill>
              </a:rPr>
              <a:t> for the application </a:t>
            </a:r>
            <a:r>
              <a:rPr lang="fr-CH" b="1" dirty="0" err="1" smtClean="0">
                <a:solidFill>
                  <a:srgbClr val="C00000"/>
                </a:solidFill>
              </a:rPr>
              <a:t>is</a:t>
            </a:r>
            <a:r>
              <a:rPr lang="fr-CH" b="1" dirty="0" smtClean="0">
                <a:solidFill>
                  <a:srgbClr val="C00000"/>
                </a:solidFill>
              </a:rPr>
              <a:t> not met, </a:t>
            </a:r>
            <a:r>
              <a:rPr lang="fr-CH" b="1" dirty="0" err="1" smtClean="0">
                <a:solidFill>
                  <a:srgbClr val="C00000"/>
                </a:solidFill>
              </a:rPr>
              <a:t>yet</a:t>
            </a:r>
            <a:endParaRPr lang="fr-CH" b="1" dirty="0" smtClean="0">
              <a:solidFill>
                <a:srgbClr val="C00000"/>
              </a:solidFill>
            </a:endParaRPr>
          </a:p>
          <a:p>
            <a:pPr lvl="1"/>
            <a:r>
              <a:rPr lang="fr-CH" dirty="0" smtClean="0"/>
              <a:t>Are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ready</a:t>
            </a:r>
            <a:r>
              <a:rPr lang="fr-CH" dirty="0" smtClean="0"/>
              <a:t> to use a </a:t>
            </a:r>
            <a:r>
              <a:rPr lang="fr-CH" dirty="0" err="1" smtClean="0"/>
              <a:t>conductor</a:t>
            </a:r>
            <a:r>
              <a:rPr lang="fr-CH" dirty="0" smtClean="0"/>
              <a:t> not good </a:t>
            </a:r>
            <a:r>
              <a:rPr lang="fr-CH" dirty="0" err="1" smtClean="0"/>
              <a:t>enough</a:t>
            </a:r>
            <a:r>
              <a:rPr lang="fr-CH" dirty="0" smtClean="0"/>
              <a:t>?</a:t>
            </a:r>
          </a:p>
          <a:p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HTS </a:t>
            </a:r>
            <a:r>
              <a:rPr lang="fr-CH" b="1" dirty="0" err="1" smtClean="0">
                <a:solidFill>
                  <a:schemeClr val="accent6">
                    <a:lumMod val="75000"/>
                  </a:schemeClr>
                </a:solidFill>
              </a:rPr>
              <a:t>means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 HIGHER STABILITY, </a:t>
            </a:r>
            <a:r>
              <a:rPr lang="fr-CH" b="1" dirty="0" err="1" smtClean="0">
                <a:solidFill>
                  <a:schemeClr val="accent6">
                    <a:lumMod val="75000"/>
                  </a:schemeClr>
                </a:solidFill>
              </a:rPr>
              <a:t>evn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 at 4.2 K: how </a:t>
            </a:r>
            <a:r>
              <a:rPr lang="fr-CH" b="1" dirty="0" err="1" smtClean="0">
                <a:solidFill>
                  <a:schemeClr val="accent6">
                    <a:lumMod val="75000"/>
                  </a:schemeClr>
                </a:solidFill>
              </a:rPr>
              <a:t>we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 use </a:t>
            </a:r>
            <a:r>
              <a:rPr lang="fr-CH" b="1" dirty="0" err="1" smtClean="0">
                <a:solidFill>
                  <a:schemeClr val="accent6">
                    <a:lumMod val="75000"/>
                  </a:schemeClr>
                </a:solidFill>
              </a:rPr>
              <a:t>this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accent6">
                    <a:lumMod val="75000"/>
                  </a:schemeClr>
                </a:solidFill>
              </a:rPr>
              <a:t>characteristic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? </a:t>
            </a:r>
          </a:p>
          <a:p>
            <a:r>
              <a:rPr lang="fr-CH" b="1" dirty="0" smtClean="0">
                <a:solidFill>
                  <a:srgbClr val="C00000"/>
                </a:solidFill>
              </a:rPr>
              <a:t>Are </a:t>
            </a:r>
            <a:r>
              <a:rPr lang="fr-CH" b="1" dirty="0" err="1" smtClean="0">
                <a:solidFill>
                  <a:srgbClr val="C00000"/>
                </a:solidFill>
              </a:rPr>
              <a:t>we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ready</a:t>
            </a:r>
            <a:r>
              <a:rPr lang="fr-CH" b="1" dirty="0" smtClean="0">
                <a:solidFill>
                  <a:srgbClr val="C00000"/>
                </a:solidFill>
              </a:rPr>
              <a:t> to </a:t>
            </a:r>
            <a:r>
              <a:rPr lang="fr-CH" b="1" dirty="0" err="1" smtClean="0">
                <a:solidFill>
                  <a:srgbClr val="C00000"/>
                </a:solidFill>
              </a:rPr>
              <a:t>rediscuss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margins</a:t>
            </a:r>
            <a:r>
              <a:rPr lang="fr-CH" b="1" dirty="0" smtClean="0">
                <a:solidFill>
                  <a:srgbClr val="C00000"/>
                </a:solidFill>
              </a:rPr>
              <a:t> and </a:t>
            </a:r>
            <a:r>
              <a:rPr lang="fr-CH" b="1" dirty="0" err="1" smtClean="0">
                <a:solidFill>
                  <a:srgbClr val="C00000"/>
                </a:solidFill>
              </a:rPr>
              <a:t>other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categories</a:t>
            </a:r>
            <a:r>
              <a:rPr lang="fr-CH" b="1" dirty="0" smtClean="0">
                <a:solidFill>
                  <a:srgbClr val="C00000"/>
                </a:solidFill>
              </a:rPr>
              <a:t>? </a:t>
            </a:r>
            <a:br>
              <a:rPr lang="fr-CH" b="1" dirty="0" smtClean="0">
                <a:solidFill>
                  <a:srgbClr val="C00000"/>
                </a:solidFill>
              </a:rPr>
            </a:br>
            <a:r>
              <a:rPr lang="fr-CH" b="1" dirty="0" smtClean="0">
                <a:solidFill>
                  <a:srgbClr val="0070C0"/>
                </a:solidFill>
              </a:rPr>
              <a:t>Mantras are not good for </a:t>
            </a:r>
            <a:r>
              <a:rPr lang="fr-CH" b="1" dirty="0" err="1" smtClean="0">
                <a:solidFill>
                  <a:srgbClr val="0070C0"/>
                </a:solidFill>
              </a:rPr>
              <a:t>accommodate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novelties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82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WAM HTS – 1 General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 smtClean="0"/>
              <a:t>Triggered</a:t>
            </a:r>
            <a:r>
              <a:rPr lang="fr-CH" dirty="0" smtClean="0"/>
              <a:t> by HE-LHC, alter FCC-</a:t>
            </a:r>
            <a:r>
              <a:rPr lang="fr-CH" dirty="0" err="1" smtClean="0"/>
              <a:t>hh</a:t>
            </a:r>
            <a:endParaRPr lang="fr-CH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fr-CH" dirty="0" smtClean="0"/>
              <a:t>EuCARD</a:t>
            </a:r>
            <a:r>
              <a:rPr lang="fr-CH" baseline="30000" dirty="0" smtClean="0"/>
              <a:t>2</a:t>
            </a:r>
            <a:endParaRPr lang="en-GB" baseline="30000" dirty="0" smtClean="0"/>
          </a:p>
          <a:p>
            <a:r>
              <a:rPr lang="en-GB" dirty="0" smtClean="0"/>
              <a:t>Following </a:t>
            </a:r>
            <a:r>
              <a:rPr lang="en-GB" dirty="0"/>
              <a:t>tradition </a:t>
            </a:r>
            <a:r>
              <a:rPr lang="en-GB" dirty="0" smtClean="0"/>
              <a:t>of WAMS </a:t>
            </a:r>
            <a:r>
              <a:rPr lang="en-GB" dirty="0"/>
              <a:t>and </a:t>
            </a:r>
            <a:r>
              <a:rPr lang="en-GB" dirty="0" smtClean="0"/>
              <a:t>WAMSD, it has been the 1</a:t>
            </a:r>
            <a:r>
              <a:rPr lang="en-GB" baseline="30000" dirty="0" smtClean="0"/>
              <a:t>st</a:t>
            </a:r>
            <a:r>
              <a:rPr lang="en-GB" dirty="0" smtClean="0"/>
              <a:t> dedicated </a:t>
            </a:r>
            <a:r>
              <a:rPr lang="en-GB" dirty="0"/>
              <a:t>to </a:t>
            </a:r>
            <a:r>
              <a:rPr lang="en-GB" dirty="0" smtClean="0"/>
              <a:t>HTS technology  </a:t>
            </a:r>
            <a:r>
              <a:rPr lang="en-GB" dirty="0"/>
              <a:t>for Accelerator Magnets</a:t>
            </a:r>
            <a:r>
              <a:rPr lang="en-GB" dirty="0" smtClean="0"/>
              <a:t>.</a:t>
            </a:r>
          </a:p>
          <a:p>
            <a:r>
              <a:rPr lang="en-GB" dirty="0"/>
              <a:t> A</a:t>
            </a:r>
            <a:r>
              <a:rPr lang="en-GB" dirty="0" smtClean="0"/>
              <a:t>im was to </a:t>
            </a:r>
            <a:r>
              <a:rPr lang="en-GB" dirty="0"/>
              <a:t>provide a forum where material scientists, conductor designers, and magnet </a:t>
            </a:r>
            <a:r>
              <a:rPr lang="en-GB" dirty="0" smtClean="0"/>
              <a:t>engineers, all meet, also with Industry. </a:t>
            </a:r>
          </a:p>
          <a:p>
            <a:r>
              <a:rPr lang="fr-CH" dirty="0" smtClean="0"/>
              <a:t>57 participants in WAMHTS-1 in </a:t>
            </a:r>
            <a:r>
              <a:rPr lang="fr-CH" dirty="0" err="1" smtClean="0"/>
              <a:t>Hamburg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00" y="1875494"/>
            <a:ext cx="5102400" cy="425160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46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7-02 at 11.52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77273"/>
            <a:ext cx="9144000" cy="444664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3268274" y="3104590"/>
            <a:ext cx="2581354" cy="1254871"/>
            <a:chOff x="1744274" y="3114675"/>
            <a:chExt cx="2581354" cy="1254871"/>
          </a:xfrm>
          <a:solidFill>
            <a:schemeClr val="accent2"/>
          </a:solidFill>
          <a:effectLst/>
        </p:grpSpPr>
        <p:sp>
          <p:nvSpPr>
            <p:cNvPr id="41" name="Donut 40"/>
            <p:cNvSpPr/>
            <p:nvPr/>
          </p:nvSpPr>
          <p:spPr>
            <a:xfrm>
              <a:off x="1744274" y="3118121"/>
              <a:ext cx="2568780" cy="1251425"/>
            </a:xfrm>
            <a:prstGeom prst="donut">
              <a:avLst>
                <a:gd name="adj" fmla="val 2674"/>
              </a:avLst>
            </a:prstGeom>
            <a:grpFill/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896788" y="3282595"/>
              <a:ext cx="81535" cy="73380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2025650" y="4098925"/>
              <a:ext cx="76200" cy="71385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3308708" y="3114675"/>
              <a:ext cx="82192" cy="7803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241800" y="3605966"/>
              <a:ext cx="83828" cy="8020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35"/>
          <p:cNvSpPr>
            <a:spLocks noGrp="1"/>
          </p:cNvSpPr>
          <p:nvPr>
            <p:ph type="title"/>
          </p:nvPr>
        </p:nvSpPr>
        <p:spPr>
          <a:xfrm>
            <a:off x="1981199" y="1"/>
            <a:ext cx="8686801" cy="689847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FCC-</a:t>
            </a:r>
            <a:r>
              <a:rPr lang="en-US" sz="3200" dirty="0" err="1" smtClean="0"/>
              <a:t>hh</a:t>
            </a:r>
            <a:r>
              <a:rPr lang="en-US" sz="3200" dirty="0" smtClean="0"/>
              <a:t> is the main goal (but not the only one )</a:t>
            </a:r>
            <a:endParaRPr lang="en-US" sz="32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715182" y="5108585"/>
            <a:ext cx="1910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4"/>
                </a:solidFill>
              </a:rPr>
              <a:t>LHC</a:t>
            </a:r>
          </a:p>
          <a:p>
            <a:pPr algn="ctr"/>
            <a:r>
              <a:rPr lang="en-US" sz="2000" dirty="0">
                <a:solidFill>
                  <a:schemeClr val="accent4"/>
                </a:solidFill>
              </a:rPr>
              <a:t>27 km, 8.33 T</a:t>
            </a:r>
          </a:p>
          <a:p>
            <a:pPr algn="ctr"/>
            <a:r>
              <a:rPr lang="en-US" sz="2000" dirty="0">
                <a:solidFill>
                  <a:schemeClr val="accent4"/>
                </a:solidFill>
              </a:rPr>
              <a:t>14 </a:t>
            </a:r>
            <a:r>
              <a:rPr lang="en-US" sz="2000" dirty="0" err="1">
                <a:solidFill>
                  <a:schemeClr val="accent4"/>
                </a:solidFill>
              </a:rPr>
              <a:t>TeV</a:t>
            </a:r>
            <a:r>
              <a:rPr lang="en-US" sz="2000" dirty="0">
                <a:solidFill>
                  <a:schemeClr val="accent4"/>
                </a:solidFill>
              </a:rPr>
              <a:t> (</a:t>
            </a:r>
            <a:r>
              <a:rPr lang="en-US" sz="2000" dirty="0" err="1">
                <a:solidFill>
                  <a:schemeClr val="accent4"/>
                </a:solidFill>
              </a:rPr>
              <a:t>c.o.m</a:t>
            </a:r>
            <a:r>
              <a:rPr lang="en-US" sz="2000" dirty="0">
                <a:solidFill>
                  <a:schemeClr val="accent4"/>
                </a:solidFill>
              </a:rPr>
              <a:t>.)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3772203" y="1275446"/>
            <a:ext cx="6486985" cy="4884701"/>
            <a:chOff x="2248202" y="1224133"/>
            <a:chExt cx="6486985" cy="4884701"/>
          </a:xfrm>
        </p:grpSpPr>
        <p:sp>
          <p:nvSpPr>
            <p:cNvPr id="39" name="TextBox 38"/>
            <p:cNvSpPr txBox="1"/>
            <p:nvPr/>
          </p:nvSpPr>
          <p:spPr>
            <a:xfrm>
              <a:off x="4728132" y="5031616"/>
              <a:ext cx="186429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/>
                <a:t>FCC-</a:t>
              </a:r>
              <a:r>
                <a:rPr lang="en-US" sz="2000" dirty="0" err="1"/>
                <a:t>hh</a:t>
              </a:r>
              <a:endParaRPr lang="en-US" sz="2000" dirty="0"/>
            </a:p>
            <a:p>
              <a:pPr algn="ctr"/>
              <a:r>
                <a:rPr lang="en-US" sz="2000" dirty="0"/>
                <a:t>80 km, </a:t>
              </a:r>
              <a:r>
                <a:rPr lang="en-US" sz="2400" b="1" dirty="0"/>
                <a:t>20 T</a:t>
              </a:r>
            </a:p>
            <a:p>
              <a:pPr algn="ctr"/>
              <a:r>
                <a:rPr lang="en-US" sz="2000" dirty="0"/>
                <a:t>100 </a:t>
              </a:r>
              <a:r>
                <a:rPr lang="en-US" sz="2000" dirty="0" err="1"/>
                <a:t>TeV</a:t>
              </a:r>
              <a:r>
                <a:rPr lang="en-US" sz="2000" dirty="0"/>
                <a:t> (</a:t>
              </a:r>
              <a:r>
                <a:rPr lang="en-US" sz="2000" dirty="0" err="1"/>
                <a:t>c.o.m</a:t>
              </a:r>
              <a:r>
                <a:rPr lang="en-US" sz="2000" dirty="0"/>
                <a:t>.)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248202" y="1224133"/>
              <a:ext cx="6486985" cy="2885406"/>
              <a:chOff x="2248202" y="1220555"/>
              <a:chExt cx="6486985" cy="2885406"/>
            </a:xfrm>
          </p:grpSpPr>
          <p:sp>
            <p:nvSpPr>
              <p:cNvPr id="27" name="Donut 26"/>
              <p:cNvSpPr/>
              <p:nvPr/>
            </p:nvSpPr>
            <p:spPr>
              <a:xfrm>
                <a:off x="2248202" y="1220555"/>
                <a:ext cx="6486985" cy="2885406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chemeClr val="tx1">
                      <a:lumMod val="40000"/>
                      <a:lumOff val="60000"/>
                      <a:alpha val="40000"/>
                    </a:schemeClr>
                  </a:gs>
                  <a:gs pos="46000">
                    <a:schemeClr val="tx1">
                      <a:alpha val="45000"/>
                    </a:schemeClr>
                  </a:gs>
                  <a:gs pos="100000">
                    <a:schemeClr val="tx1">
                      <a:lumMod val="40000"/>
                      <a:lumOff val="60000"/>
                      <a:alpha val="55000"/>
                    </a:scheme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77655" y="3069147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44887" y="1956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784" y="1290779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667958" y="1327306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345133" y="2028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83887" y="3996431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8057133" y="3416438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068382" y="3916485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3678704" y="1032040"/>
            <a:ext cx="6912768" cy="5128106"/>
            <a:chOff x="2154704" y="980728"/>
            <a:chExt cx="6912768" cy="5128106"/>
          </a:xfrm>
        </p:grpSpPr>
        <p:sp>
          <p:nvSpPr>
            <p:cNvPr id="49" name="TextBox 48"/>
            <p:cNvSpPr txBox="1"/>
            <p:nvPr/>
          </p:nvSpPr>
          <p:spPr>
            <a:xfrm>
              <a:off x="6991901" y="5031616"/>
              <a:ext cx="186429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8000"/>
                  </a:solidFill>
                </a:rPr>
                <a:t>FCC-</a:t>
              </a:r>
              <a:r>
                <a:rPr lang="en-US" sz="2000" dirty="0" err="1">
                  <a:solidFill>
                    <a:srgbClr val="008000"/>
                  </a:solidFill>
                </a:rPr>
                <a:t>hh</a:t>
              </a:r>
              <a:endParaRPr lang="en-US" sz="2000" dirty="0">
                <a:solidFill>
                  <a:srgbClr val="008000"/>
                </a:solidFill>
              </a:endParaRPr>
            </a:p>
            <a:p>
              <a:pPr algn="ctr"/>
              <a:r>
                <a:rPr lang="en-US" sz="2000" dirty="0">
                  <a:solidFill>
                    <a:srgbClr val="008000"/>
                  </a:solidFill>
                </a:rPr>
                <a:t>100 km, </a:t>
              </a:r>
              <a:r>
                <a:rPr lang="en-US" sz="2400" b="1" dirty="0">
                  <a:solidFill>
                    <a:srgbClr val="008000"/>
                  </a:solidFill>
                </a:rPr>
                <a:t>16 T</a:t>
              </a:r>
            </a:p>
            <a:p>
              <a:pPr algn="ctr"/>
              <a:r>
                <a:rPr lang="en-US" sz="2000" dirty="0">
                  <a:solidFill>
                    <a:srgbClr val="008000"/>
                  </a:solidFill>
                </a:rPr>
                <a:t>100 </a:t>
              </a:r>
              <a:r>
                <a:rPr lang="en-US" sz="2000" dirty="0" err="1">
                  <a:solidFill>
                    <a:srgbClr val="008000"/>
                  </a:solidFill>
                </a:rPr>
                <a:t>TeV</a:t>
              </a:r>
              <a:r>
                <a:rPr lang="en-US" sz="2000" dirty="0">
                  <a:solidFill>
                    <a:srgbClr val="008000"/>
                  </a:solidFill>
                </a:rPr>
                <a:t> (</a:t>
              </a:r>
              <a:r>
                <a:rPr lang="en-US" sz="2000" dirty="0" err="1">
                  <a:solidFill>
                    <a:srgbClr val="008000"/>
                  </a:solidFill>
                </a:rPr>
                <a:t>c.o.m</a:t>
              </a:r>
              <a:r>
                <a:rPr lang="en-US" sz="2000" dirty="0">
                  <a:solidFill>
                    <a:srgbClr val="008000"/>
                  </a:solidFill>
                </a:rPr>
                <a:t>.)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154704" y="980728"/>
              <a:ext cx="6912768" cy="3128811"/>
              <a:chOff x="2154704" y="977150"/>
              <a:chExt cx="6912768" cy="3128811"/>
            </a:xfrm>
          </p:grpSpPr>
          <p:sp>
            <p:nvSpPr>
              <p:cNvPr id="51" name="Donut 50"/>
              <p:cNvSpPr/>
              <p:nvPr/>
            </p:nvSpPr>
            <p:spPr>
              <a:xfrm>
                <a:off x="2154704" y="977150"/>
                <a:ext cx="6912768" cy="3128811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rgbClr val="CCFFCC">
                      <a:alpha val="40000"/>
                    </a:srgbClr>
                  </a:gs>
                  <a:gs pos="46000">
                    <a:srgbClr val="008000">
                      <a:alpha val="45000"/>
                    </a:srgbClr>
                  </a:gs>
                  <a:gs pos="100000">
                    <a:srgbClr val="CCFFCC">
                      <a:alpha val="55000"/>
                    </a:srgb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385399" y="307689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416375" y="186117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230528" y="1076555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69308" y="108429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8620781" y="1820147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379960" y="3999174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8258477" y="3462902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4076126" y="392422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2" name="Donut 61"/>
          <p:cNvSpPr/>
          <p:nvPr/>
        </p:nvSpPr>
        <p:spPr>
          <a:xfrm>
            <a:off x="4737422" y="3163872"/>
            <a:ext cx="896041" cy="432009"/>
          </a:xfrm>
          <a:prstGeom prst="donut">
            <a:avLst>
              <a:gd name="adj" fmla="val 7536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Donut 65"/>
          <p:cNvSpPr/>
          <p:nvPr/>
        </p:nvSpPr>
        <p:spPr>
          <a:xfrm>
            <a:off x="5426519" y="3104589"/>
            <a:ext cx="274772" cy="142243"/>
          </a:xfrm>
          <a:prstGeom prst="donut">
            <a:avLst>
              <a:gd name="adj" fmla="val 14232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268275" y="3104588"/>
            <a:ext cx="2602807" cy="3055558"/>
            <a:chOff x="1744274" y="3053276"/>
            <a:chExt cx="2602807" cy="3055558"/>
          </a:xfrm>
        </p:grpSpPr>
        <p:grpSp>
          <p:nvGrpSpPr>
            <p:cNvPr id="26" name="Group 25"/>
            <p:cNvGrpSpPr/>
            <p:nvPr/>
          </p:nvGrpSpPr>
          <p:grpSpPr>
            <a:xfrm>
              <a:off x="1744274" y="3053276"/>
              <a:ext cx="2602807" cy="1254872"/>
              <a:chOff x="1744274" y="3114674"/>
              <a:chExt cx="2602807" cy="1254872"/>
            </a:xfrm>
          </p:grpSpPr>
          <p:sp>
            <p:nvSpPr>
              <p:cNvPr id="6" name="Donut 5"/>
              <p:cNvSpPr/>
              <p:nvPr/>
            </p:nvSpPr>
            <p:spPr>
              <a:xfrm>
                <a:off x="1744274" y="3118121"/>
                <a:ext cx="2568780" cy="1251425"/>
              </a:xfrm>
              <a:prstGeom prst="donut">
                <a:avLst>
                  <a:gd name="adj" fmla="val 2674"/>
                </a:avLst>
              </a:prstGeom>
              <a:gradFill flip="none" rotWithShape="1">
                <a:gsLst>
                  <a:gs pos="0">
                    <a:srgbClr val="FF6600">
                      <a:alpha val="51000"/>
                    </a:srgbClr>
                  </a:gs>
                  <a:gs pos="48000">
                    <a:srgbClr val="FF0000">
                      <a:alpha val="51000"/>
                    </a:srgbClr>
                  </a:gs>
                  <a:gs pos="100000">
                    <a:srgbClr val="FF6600">
                      <a:alpha val="51000"/>
                    </a:srgbClr>
                  </a:gs>
                </a:gsLst>
                <a:lin ang="5400000" scaled="1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>
                <a:spLocks/>
              </p:cNvSpPr>
              <p:nvPr/>
            </p:nvSpPr>
            <p:spPr>
              <a:xfrm>
                <a:off x="3858067" y="3282595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>
                <a:spLocks/>
              </p:cNvSpPr>
              <p:nvPr/>
            </p:nvSpPr>
            <p:spPr>
              <a:xfrm>
                <a:off x="1986930" y="409892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>
                <a:spLocks/>
              </p:cNvSpPr>
              <p:nvPr/>
            </p:nvSpPr>
            <p:spPr>
              <a:xfrm>
                <a:off x="3269988" y="311467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>
                <a:spLocks/>
              </p:cNvSpPr>
              <p:nvPr/>
            </p:nvSpPr>
            <p:spPr>
              <a:xfrm>
                <a:off x="4203081" y="3605966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593473" y="5031616"/>
              <a:ext cx="173444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HE-LHC</a:t>
              </a:r>
            </a:p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27 km, </a:t>
              </a:r>
              <a:r>
                <a:rPr lang="en-US" sz="2400" b="1" dirty="0">
                  <a:solidFill>
                    <a:srgbClr val="FF0000"/>
                  </a:solidFill>
                </a:rPr>
                <a:t>20 T</a:t>
              </a:r>
            </a:p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33 </a:t>
              </a:r>
              <a:r>
                <a:rPr lang="en-US" sz="2000" dirty="0" err="1">
                  <a:solidFill>
                    <a:srgbClr val="FF0000"/>
                  </a:solidFill>
                </a:rPr>
                <a:t>TeV</a:t>
              </a:r>
              <a:r>
                <a:rPr lang="en-US" sz="2000" dirty="0">
                  <a:solidFill>
                    <a:srgbClr val="FF0000"/>
                  </a:solidFill>
                </a:rPr>
                <a:t> (</a:t>
              </a:r>
              <a:r>
                <a:rPr lang="en-US" sz="2000" dirty="0" err="1">
                  <a:solidFill>
                    <a:srgbClr val="FF0000"/>
                  </a:solidFill>
                </a:rPr>
                <a:t>c.o.m</a:t>
              </a:r>
              <a:r>
                <a:rPr lang="en-US" sz="2000" dirty="0">
                  <a:solidFill>
                    <a:srgbClr val="FF0000"/>
                  </a:solidFill>
                </a:rPr>
                <a:t>.)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061396" y="2083293"/>
            <a:ext cx="893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Geneva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387383" y="2762449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873381" y="322046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SPS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81406" y="3615036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3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926477" y="3837059"/>
            <a:ext cx="1484666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L. Bottura at WAMHTS-1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97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01091"/>
            <a:ext cx="10619508" cy="46930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HTS for field (MB)</a:t>
            </a:r>
          </a:p>
          <a:p>
            <a:pPr lvl="1"/>
            <a:r>
              <a:rPr lang="en-US" dirty="0" smtClean="0"/>
              <a:t>Attain o(20) T, reducing length and civil engineering in the main dipoles, and providing ad-hoc solutions for specific regions (e.g. function similar to the LHC 11 T Nb</a:t>
            </a:r>
            <a:r>
              <a:rPr lang="en-US" baseline="-25000" dirty="0" smtClean="0"/>
              <a:t>3</a:t>
            </a:r>
            <a:r>
              <a:rPr lang="en-US" dirty="0" smtClean="0"/>
              <a:t>Sn dipole). </a:t>
            </a:r>
            <a:r>
              <a:rPr lang="en-US" dirty="0" smtClean="0">
                <a:solidFill>
                  <a:srgbClr val="FF0000"/>
                </a:solidFill>
              </a:rPr>
              <a:t>Only HTS can do this</a:t>
            </a:r>
          </a:p>
          <a:p>
            <a:r>
              <a:rPr lang="en-US" dirty="0" smtClean="0"/>
              <a:t>HTS for operating margin (D1)</a:t>
            </a:r>
          </a:p>
          <a:p>
            <a:pPr lvl="1"/>
            <a:r>
              <a:rPr lang="en-US" dirty="0" smtClean="0"/>
              <a:t>The FCC IR and collimator regions will be a “hell of a place”, with particles and energies never experienced before. Radiation tolerance, heat removal and temperature margin will be paramount to reliable operation. </a:t>
            </a:r>
            <a:r>
              <a:rPr lang="en-US" dirty="0" smtClean="0">
                <a:solidFill>
                  <a:srgbClr val="FF0000"/>
                </a:solidFill>
              </a:rPr>
              <a:t>HTS can do this</a:t>
            </a:r>
          </a:p>
          <a:p>
            <a:r>
              <a:rPr lang="en-US" dirty="0" smtClean="0"/>
              <a:t>HTS for low consumption (booster/injector)</a:t>
            </a:r>
          </a:p>
          <a:p>
            <a:pPr lvl="1"/>
            <a:r>
              <a:rPr lang="en-US" dirty="0" smtClean="0"/>
              <a:t>The FCC injector complex requires high energy efficiency to maintain the installed power at a reasonable level (e.g. the LHC SPS uses today o(50) MW). </a:t>
            </a:r>
            <a:r>
              <a:rPr lang="en-US" dirty="0" smtClean="0">
                <a:solidFill>
                  <a:srgbClr val="FF0000"/>
                </a:solidFill>
              </a:rPr>
              <a:t>HTS at 20…77 K is a good candidate for this</a:t>
            </a:r>
          </a:p>
          <a:p>
            <a:r>
              <a:rPr lang="en-US" dirty="0" smtClean="0"/>
              <a:t>HTS for power transmission</a:t>
            </a:r>
          </a:p>
          <a:p>
            <a:pPr lvl="1"/>
            <a:r>
              <a:rPr lang="en-US" dirty="0" smtClean="0"/>
              <a:t>The scale of the accelerator requires high-current lines over km lengths. </a:t>
            </a:r>
            <a:r>
              <a:rPr lang="en-US" dirty="0" smtClean="0">
                <a:solidFill>
                  <a:srgbClr val="FF0000"/>
                </a:solidFill>
              </a:rPr>
              <a:t>HTS, </a:t>
            </a:r>
            <a:r>
              <a:rPr lang="en-US" dirty="0">
                <a:solidFill>
                  <a:srgbClr val="FF0000"/>
                </a:solidFill>
              </a:rPr>
              <a:t>combined with </a:t>
            </a:r>
            <a:r>
              <a:rPr lang="en-US" dirty="0" smtClean="0">
                <a:solidFill>
                  <a:srgbClr val="FF0000"/>
                </a:solidFill>
              </a:rPr>
              <a:t>advances in cryogenic distribution, would be the ideal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389" y="1375806"/>
            <a:ext cx="1542422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9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HEP &amp; HTS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HEP has </a:t>
            </a:r>
            <a:r>
              <a:rPr lang="fr-CH" dirty="0" err="1" smtClean="0"/>
              <a:t>never</a:t>
            </a:r>
            <a:r>
              <a:rPr lang="fr-CH" dirty="0" smtClean="0"/>
              <a:t> been a driver for HTS</a:t>
            </a:r>
          </a:p>
          <a:p>
            <a:r>
              <a:rPr lang="fr-CH" dirty="0" err="1" smtClean="0"/>
              <a:t>Since</a:t>
            </a:r>
            <a:r>
              <a:rPr lang="fr-CH" dirty="0" smtClean="0"/>
              <a:t> a few </a:t>
            </a:r>
            <a:r>
              <a:rPr lang="fr-CH" dirty="0" err="1" smtClean="0"/>
              <a:t>years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endParaRPr lang="fr-CH" dirty="0" smtClean="0"/>
          </a:p>
          <a:p>
            <a:r>
              <a:rPr lang="fr-CH" dirty="0" smtClean="0"/>
              <a:t>WAMHTS-1 </a:t>
            </a:r>
            <a:r>
              <a:rPr lang="fr-CH" dirty="0" err="1" smtClean="0"/>
              <a:t>hs</a:t>
            </a:r>
            <a:r>
              <a:rPr lang="fr-CH" dirty="0" smtClean="0"/>
              <a:t> </a:t>
            </a:r>
            <a:r>
              <a:rPr lang="fr-CH" dirty="0" err="1" smtClean="0"/>
              <a:t>enhanced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positive </a:t>
            </a:r>
            <a:r>
              <a:rPr lang="fr-CH" dirty="0" err="1" smtClean="0"/>
              <a:t>dynamism</a:t>
            </a:r>
            <a:endParaRPr lang="fr-CH" dirty="0" smtClean="0"/>
          </a:p>
          <a:p>
            <a:pPr lvl="2"/>
            <a:r>
              <a:rPr lang="fr-CH" dirty="0" err="1" smtClean="0"/>
              <a:t>Stared</a:t>
            </a:r>
            <a:r>
              <a:rPr lang="fr-CH" dirty="0" smtClean="0"/>
              <a:t> in USA </a:t>
            </a:r>
            <a:r>
              <a:rPr lang="fr-CH" dirty="0" err="1" smtClean="0"/>
              <a:t>af</a:t>
            </a:r>
            <a:r>
              <a:rPr lang="fr-CH" dirty="0" smtClean="0"/>
              <a:t> </a:t>
            </a:r>
            <a:r>
              <a:rPr lang="fr-CH" dirty="0" err="1" smtClean="0"/>
              <a:t>ew</a:t>
            </a:r>
            <a:r>
              <a:rPr lang="fr-CH" dirty="0" smtClean="0"/>
              <a:t> </a:t>
            </a:r>
            <a:r>
              <a:rPr lang="fr-CH" dirty="0" err="1" smtClean="0"/>
              <a:t>years</a:t>
            </a:r>
            <a:r>
              <a:rPr lang="fr-CH" dirty="0" smtClean="0"/>
              <a:t> </a:t>
            </a:r>
            <a:r>
              <a:rPr lang="fr-CH" dirty="0" err="1" smtClean="0"/>
              <a:t>ago</a:t>
            </a:r>
            <a:endParaRPr lang="fr-CH" dirty="0" smtClean="0"/>
          </a:p>
          <a:p>
            <a:pPr lvl="2"/>
            <a:r>
              <a:rPr lang="fr-CH" dirty="0" err="1" smtClean="0"/>
              <a:t>Boosted</a:t>
            </a:r>
            <a:r>
              <a:rPr lang="fr-CH" dirty="0" smtClean="0"/>
              <a:t> by HE-LHC and FCC</a:t>
            </a:r>
          </a:p>
          <a:p>
            <a:pPr lvl="2"/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 in </a:t>
            </a:r>
            <a:r>
              <a:rPr lang="fr-CH" dirty="0" err="1" smtClean="0"/>
              <a:t>Japan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elsewhere</a:t>
            </a:r>
            <a:endParaRPr lang="fr-CH" dirty="0" smtClean="0"/>
          </a:p>
          <a:p>
            <a:r>
              <a:rPr lang="fr-CH" dirty="0" err="1" smtClean="0"/>
              <a:t>Company</a:t>
            </a:r>
            <a:r>
              <a:rPr lang="fr-CH" dirty="0" smtClean="0"/>
              <a:t> are </a:t>
            </a:r>
            <a:r>
              <a:rPr lang="fr-CH" dirty="0" err="1" smtClean="0"/>
              <a:t>looking</a:t>
            </a:r>
            <a:r>
              <a:rPr lang="fr-CH" dirty="0" smtClean="0"/>
              <a:t> at us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endParaRPr lang="fr-CH" dirty="0" smtClean="0"/>
          </a:p>
          <a:p>
            <a:pPr lvl="1"/>
            <a:r>
              <a:rPr lang="fr-CH" dirty="0" smtClean="0"/>
              <a:t>8 </a:t>
            </a:r>
            <a:r>
              <a:rPr lang="fr-CH" dirty="0" err="1" smtClean="0"/>
              <a:t>superconductor</a:t>
            </a:r>
            <a:r>
              <a:rPr lang="fr-CH" dirty="0" smtClean="0"/>
              <a:t> </a:t>
            </a:r>
            <a:r>
              <a:rPr lang="fr-CH" dirty="0" err="1" smtClean="0"/>
              <a:t>companies</a:t>
            </a:r>
            <a:r>
              <a:rPr lang="fr-CH" dirty="0" smtClean="0"/>
              <a:t> </a:t>
            </a:r>
            <a:r>
              <a:rPr lang="fr-CH" dirty="0" err="1" smtClean="0"/>
              <a:t>attended</a:t>
            </a:r>
            <a:r>
              <a:rPr lang="fr-CH" dirty="0" smtClean="0"/>
              <a:t> WAMHTS-1  !!</a:t>
            </a:r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not </a:t>
            </a:r>
            <a:r>
              <a:rPr lang="fr-CH" dirty="0" err="1" smtClean="0"/>
              <a:t>deceive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r>
              <a:rPr lang="fr-CH" dirty="0" smtClean="0"/>
              <a:t>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14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Results</a:t>
            </a:r>
            <a:r>
              <a:rPr lang="fr-CH" dirty="0" smtClean="0"/>
              <a:t> of the HEP - 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Return of </a:t>
            </a:r>
            <a:r>
              <a:rPr lang="fr-CH" dirty="0" err="1" smtClean="0"/>
              <a:t>interest</a:t>
            </a:r>
            <a:r>
              <a:rPr lang="fr-CH" dirty="0" smtClean="0"/>
              <a:t> </a:t>
            </a:r>
            <a:r>
              <a:rPr lang="fr-CH" dirty="0" err="1" smtClean="0"/>
              <a:t>toward</a:t>
            </a:r>
            <a:endParaRPr lang="en-GB" dirty="0" smtClean="0"/>
          </a:p>
          <a:p>
            <a:r>
              <a:rPr lang="fr-CH" dirty="0" smtClean="0"/>
              <a:t>High </a:t>
            </a:r>
            <a:r>
              <a:rPr lang="fr-CH" dirty="0"/>
              <a:t>F</a:t>
            </a:r>
            <a:r>
              <a:rPr lang="fr-CH" dirty="0" smtClean="0"/>
              <a:t>ield (</a:t>
            </a:r>
            <a:r>
              <a:rPr lang="fr-CH" dirty="0" err="1" smtClean="0"/>
              <a:t>say</a:t>
            </a:r>
            <a:r>
              <a:rPr lang="fr-CH" dirty="0" smtClean="0"/>
              <a:t> &gt; 10 T)</a:t>
            </a:r>
          </a:p>
          <a:p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temperature</a:t>
            </a:r>
            <a:r>
              <a:rPr lang="fr-CH" dirty="0" smtClean="0"/>
              <a:t> 4-20 K </a:t>
            </a:r>
            <a:r>
              <a:rPr lang="fr-CH" dirty="0" err="1" smtClean="0"/>
              <a:t>regime</a:t>
            </a:r>
            <a:endParaRPr lang="fr-CH" dirty="0" smtClean="0"/>
          </a:p>
          <a:p>
            <a:r>
              <a:rPr lang="fr-CH" dirty="0" smtClean="0"/>
              <a:t>For us </a:t>
            </a:r>
            <a:r>
              <a:rPr lang="fr-CH" dirty="0" err="1" smtClean="0"/>
              <a:t>they</a:t>
            </a:r>
            <a:r>
              <a:rPr lang="fr-CH" dirty="0" smtClean="0"/>
              <a:t> are not HTS : </a:t>
            </a:r>
            <a:r>
              <a:rPr lang="fr-CH" dirty="0" err="1" smtClean="0"/>
              <a:t>they</a:t>
            </a:r>
            <a:r>
              <a:rPr lang="fr-CH" dirty="0" smtClean="0"/>
              <a:t> are HFS </a:t>
            </a:r>
            <a:r>
              <a:rPr lang="fr-CH" b="1" dirty="0" smtClean="0">
                <a:solidFill>
                  <a:srgbClr val="C00000"/>
                </a:solidFill>
              </a:rPr>
              <a:t>High Field </a:t>
            </a:r>
            <a:r>
              <a:rPr lang="fr-CH" b="1" dirty="0" err="1" smtClean="0">
                <a:solidFill>
                  <a:srgbClr val="C00000"/>
                </a:solidFill>
              </a:rPr>
              <a:t>Superconductors</a:t>
            </a:r>
            <a:endParaRPr lang="fr-CH" b="1" dirty="0">
              <a:solidFill>
                <a:srgbClr val="C00000"/>
              </a:solidFill>
            </a:endParaRPr>
          </a:p>
          <a:p>
            <a:endParaRPr lang="fr-CH" dirty="0" smtClean="0"/>
          </a:p>
          <a:p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reputed</a:t>
            </a:r>
            <a:r>
              <a:rPr lang="fr-CH" dirty="0" smtClean="0"/>
              <a:t> </a:t>
            </a:r>
            <a:r>
              <a:rPr lang="fr-CH" dirty="0" err="1" smtClean="0"/>
              <a:t>companies</a:t>
            </a:r>
            <a:r>
              <a:rPr lang="fr-CH" dirty="0" smtClean="0"/>
              <a:t> (</a:t>
            </a:r>
            <a:r>
              <a:rPr lang="fr-CH" dirty="0" err="1" smtClean="0"/>
              <a:t>except</a:t>
            </a:r>
            <a:r>
              <a:rPr lang="fr-CH" dirty="0" smtClean="0"/>
              <a:t> one) have </a:t>
            </a:r>
            <a:r>
              <a:rPr lang="fr-CH" dirty="0" err="1" smtClean="0"/>
              <a:t>optimization</a:t>
            </a:r>
            <a:r>
              <a:rPr lang="fr-CH" dirty="0" smtClean="0"/>
              <a:t> program for high </a:t>
            </a:r>
            <a:r>
              <a:rPr lang="fr-CH" dirty="0" err="1" smtClean="0"/>
              <a:t>field</a:t>
            </a:r>
            <a:r>
              <a:rPr lang="fr-CH" dirty="0" smtClean="0"/>
              <a:t>; </a:t>
            </a:r>
            <a:r>
              <a:rPr lang="fr-CH" dirty="0" err="1" smtClean="0"/>
              <a:t>laboratories</a:t>
            </a:r>
            <a:r>
              <a:rPr lang="fr-CH" dirty="0" smtClean="0"/>
              <a:t> are </a:t>
            </a:r>
            <a:r>
              <a:rPr lang="fr-CH" dirty="0" err="1" smtClean="0"/>
              <a:t>studying</a:t>
            </a:r>
            <a:r>
              <a:rPr lang="fr-CH" dirty="0" smtClean="0"/>
              <a:t> how to relate </a:t>
            </a:r>
            <a:r>
              <a:rPr lang="fr-CH" dirty="0" err="1" smtClean="0"/>
              <a:t>characterizion</a:t>
            </a:r>
            <a:r>
              <a:rPr lang="fr-CH" dirty="0" smtClean="0"/>
              <a:t> at 77 K </a:t>
            </a:r>
            <a:r>
              <a:rPr lang="fr-CH" dirty="0" err="1" smtClean="0"/>
              <a:t>s.f</a:t>
            </a:r>
            <a:r>
              <a:rPr lang="fr-CH" dirty="0" smtClean="0"/>
              <a:t>. (</a:t>
            </a:r>
            <a:r>
              <a:rPr lang="fr-CH" dirty="0" err="1" smtClean="0"/>
              <a:t>easy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continuous</a:t>
            </a:r>
            <a:r>
              <a:rPr lang="fr-CH" dirty="0" smtClean="0"/>
              <a:t>) to </a:t>
            </a:r>
            <a:r>
              <a:rPr lang="fr-CH" dirty="0" err="1" smtClean="0"/>
              <a:t>properties</a:t>
            </a:r>
            <a:r>
              <a:rPr lang="fr-CH" dirty="0" smtClean="0"/>
              <a:t> at 4.2 K – 20 T</a:t>
            </a:r>
          </a:p>
          <a:p>
            <a:r>
              <a:rPr lang="fr-CH" dirty="0" smtClean="0"/>
              <a:t>This </a:t>
            </a:r>
            <a:r>
              <a:rPr lang="fr-CH" dirty="0" err="1" smtClean="0"/>
              <a:t>interest</a:t>
            </a:r>
            <a:r>
              <a:rPr lang="fr-CH" dirty="0" smtClean="0"/>
              <a:t> </a:t>
            </a:r>
            <a:r>
              <a:rPr lang="fr-CH" dirty="0" smtClean="0">
                <a:sym typeface="Symbol" panose="05050102010706020507" pitchFamily="18" charset="2"/>
              </a:rPr>
              <a:t> </a:t>
            </a:r>
            <a:r>
              <a:rPr lang="fr-CH" dirty="0" err="1" smtClean="0">
                <a:sym typeface="Symbol" panose="05050102010706020507" pitchFamily="18" charset="2"/>
              </a:rPr>
              <a:t>indicator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smtClean="0"/>
              <a:t>of </a:t>
            </a:r>
            <a:r>
              <a:rPr lang="fr-CH" dirty="0" err="1" smtClean="0"/>
              <a:t>difficulties</a:t>
            </a:r>
            <a:r>
              <a:rPr lang="fr-CH" dirty="0" smtClean="0"/>
              <a:t> in </a:t>
            </a:r>
            <a:r>
              <a:rPr lang="fr-CH" dirty="0" err="1" smtClean="0"/>
              <a:t>penetrating</a:t>
            </a:r>
            <a:r>
              <a:rPr lang="fr-CH" dirty="0" smtClean="0"/>
              <a:t> the real </a:t>
            </a:r>
            <a:r>
              <a:rPr lang="fr-CH" dirty="0" err="1" smtClean="0"/>
              <a:t>marked</a:t>
            </a:r>
            <a:endParaRPr lang="fr-CH" dirty="0"/>
          </a:p>
          <a:p>
            <a:pPr lvl="1"/>
            <a:r>
              <a:rPr lang="fr-CH" dirty="0" smtClean="0"/>
              <a:t>for us </a:t>
            </a:r>
            <a:r>
              <a:rPr lang="fr-CH" dirty="0" err="1" smtClean="0"/>
              <a:t>economics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important but not a </a:t>
            </a:r>
            <a:r>
              <a:rPr lang="fr-CH" dirty="0" err="1"/>
              <a:t>b</a:t>
            </a:r>
            <a:r>
              <a:rPr lang="fr-CH" dirty="0" err="1" smtClean="0"/>
              <a:t>arrier</a:t>
            </a:r>
            <a:r>
              <a:rPr lang="fr-CH" dirty="0" smtClean="0"/>
              <a:t> – to a certain </a:t>
            </a:r>
            <a:r>
              <a:rPr lang="fr-CH" dirty="0" err="1" smtClean="0"/>
              <a:t>extend</a:t>
            </a:r>
            <a:endParaRPr lang="fr-CH" dirty="0" smtClean="0"/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are a good </a:t>
            </a:r>
            <a:r>
              <a:rPr lang="fr-CH" dirty="0" err="1" smtClean="0"/>
              <a:t>partner</a:t>
            </a:r>
            <a:r>
              <a:rPr lang="fr-CH" dirty="0" smtClean="0"/>
              <a:t>, </a:t>
            </a:r>
            <a:r>
              <a:rPr lang="fr-CH" dirty="0" err="1" smtClean="0"/>
              <a:t>willing</a:t>
            </a:r>
            <a:r>
              <a:rPr lang="fr-CH" dirty="0" smtClean="0"/>
              <a:t> to test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perseverance</a:t>
            </a:r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24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Compilation </a:t>
            </a:r>
            <a:r>
              <a:rPr lang="fr-CH" dirty="0" err="1" smtClean="0"/>
              <a:t>producers</a:t>
            </a:r>
            <a:r>
              <a:rPr lang="fr-CH" dirty="0" smtClean="0"/>
              <a:t> by </a:t>
            </a:r>
            <a:br>
              <a:rPr lang="fr-CH" dirty="0" smtClean="0"/>
            </a:br>
            <a:r>
              <a:rPr lang="fr-CH" dirty="0" smtClean="0"/>
              <a:t>Lance </a:t>
            </a:r>
            <a:r>
              <a:rPr lang="fr-CH" dirty="0"/>
              <a:t>C</a:t>
            </a:r>
            <a:r>
              <a:rPr lang="fr-CH" dirty="0" smtClean="0"/>
              <a:t>ooley and Luca Bottura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989684"/>
              </p:ext>
            </p:extLst>
          </p:nvPr>
        </p:nvGraphicFramePr>
        <p:xfrm>
          <a:off x="2209800" y="1806894"/>
          <a:ext cx="7093528" cy="3154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5397"/>
                <a:gridCol w="2904173"/>
                <a:gridCol w="2753958"/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Region</a:t>
                      </a:r>
                      <a:endParaRPr lang="en-GB" sz="18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Vendor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Material and Route*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E.U.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Bruker (internal use)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REBCO (ABAD+PLD)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SuperOx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REBCO (IBAD+PLD)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Theva (not attending)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YBCO (ISD+RCE)</a:t>
                      </a:r>
                      <a:endParaRPr lang="en-GB" sz="18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U.S.A.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SuperPower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YBCO (IBAD+MOD)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AmSC (internal; not attending)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REBCO (RABiTS+MOD)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Asia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Fujikura (also Europe)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REBCO (IBAD+PLD)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Sunam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REBCO (IBAD+RCE/DR)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Sumitomo</a:t>
                      </a:r>
                      <a:endParaRPr lang="en-GB" sz="18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 Bi-2223 </a:t>
                      </a:r>
                      <a:endParaRPr lang="en-GB" sz="1800" dirty="0">
                        <a:solidFill>
                          <a:srgbClr val="31849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06136" y="4865239"/>
            <a:ext cx="10979727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REBCO = rare-earth (usually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doped YBCO, where YBCO = YBa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7-x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 IBAD/ABAD =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Hastelloy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 or stainless steel substrate with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buffer layer textured by ion/alternating beam assisted deposition; PLD = pulsed laser deposition; RCE = reactive combination of elements; ISD = inclined substrate deposition; MOD = metal-organic chemical vapor deposition;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RABiTS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rolling assisted bi-axial textured substrates; DR = diffusion reaction.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96829" y="2701740"/>
            <a:ext cx="234880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There are more HTS </a:t>
            </a:r>
            <a:r>
              <a:rPr lang="fr-CH" dirty="0" err="1" smtClean="0"/>
              <a:t>producer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Nb-Ti !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6982" y="3214255"/>
            <a:ext cx="187036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To </a:t>
            </a:r>
            <a:r>
              <a:rPr lang="fr-CH" b="1" dirty="0" err="1" smtClean="0"/>
              <a:t>add</a:t>
            </a:r>
            <a:r>
              <a:rPr lang="fr-CH" b="1" dirty="0" smtClean="0"/>
              <a:t> : </a:t>
            </a:r>
          </a:p>
          <a:p>
            <a:r>
              <a:rPr lang="fr-CH" b="1" dirty="0" smtClean="0"/>
              <a:t>OST for Bi-2212 (in </a:t>
            </a:r>
            <a:r>
              <a:rPr lang="fr-CH" b="1" dirty="0" err="1" smtClean="0"/>
              <a:t>other</a:t>
            </a:r>
            <a:r>
              <a:rPr lang="fr-CH" b="1" dirty="0" smtClean="0"/>
              <a:t> session)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34696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Recommendation</a:t>
            </a:r>
            <a:r>
              <a:rPr lang="fr-CH" dirty="0" smtClean="0"/>
              <a:t> </a:t>
            </a:r>
            <a:r>
              <a:rPr lang="fr-CH" dirty="0" err="1" smtClean="0"/>
              <a:t>following</a:t>
            </a:r>
            <a:r>
              <a:rPr lang="fr-CH" dirty="0" smtClean="0"/>
              <a:t> tape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Unification of </a:t>
            </a:r>
            <a:r>
              <a:rPr lang="fr-CH" dirty="0" err="1" smtClean="0"/>
              <a:t>terminology</a:t>
            </a:r>
            <a:r>
              <a:rPr lang="fr-CH" dirty="0" smtClean="0"/>
              <a:t> : </a:t>
            </a:r>
          </a:p>
          <a:p>
            <a:pPr lvl="1"/>
            <a:r>
              <a:rPr lang="fr-CH" dirty="0" smtClean="0"/>
              <a:t>lift factor… (ratio  </a:t>
            </a:r>
            <a:r>
              <a:rPr lang="fr-CH" dirty="0" err="1" smtClean="0"/>
              <a:t>between</a:t>
            </a:r>
            <a:r>
              <a:rPr lang="fr-CH" dirty="0" smtClean="0"/>
              <a:t> performance at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temperature</a:t>
            </a:r>
            <a:r>
              <a:rPr lang="fr-CH" dirty="0" smtClean="0"/>
              <a:t> </a:t>
            </a:r>
            <a:r>
              <a:rPr lang="fr-CH" dirty="0" smtClean="0"/>
              <a:t>– </a:t>
            </a:r>
            <a:r>
              <a:rPr lang="fr-CH" dirty="0" err="1" smtClean="0"/>
              <a:t>field</a:t>
            </a:r>
            <a:r>
              <a:rPr lang="fr-CH" dirty="0" smtClean="0"/>
              <a:t>…)</a:t>
            </a:r>
          </a:p>
          <a:p>
            <a:pPr lvl="0"/>
            <a:r>
              <a:rPr lang="en-US" dirty="0"/>
              <a:t>Increasing the YBCO thickness is a direct route for increasing the overall current density. </a:t>
            </a:r>
            <a:endParaRPr lang="en-US" dirty="0" smtClean="0"/>
          </a:p>
          <a:p>
            <a:pPr lvl="0"/>
            <a:r>
              <a:rPr lang="en-US" dirty="0" smtClean="0"/>
              <a:t>Process </a:t>
            </a:r>
            <a:r>
              <a:rPr lang="en-US" dirty="0"/>
              <a:t>optimization should maintain or improve the critical current variation along the unit length to 2.5%.</a:t>
            </a:r>
            <a:endParaRPr lang="en-GB" dirty="0"/>
          </a:p>
          <a:p>
            <a:pPr lvl="0"/>
            <a:r>
              <a:rPr lang="en-US" dirty="0"/>
              <a:t>Batch-to-batch consistency of critical current should be maintained at 5% level among unit lengths.</a:t>
            </a:r>
            <a:endParaRPr lang="en-GB" dirty="0"/>
          </a:p>
          <a:p>
            <a:pPr lvl="0"/>
            <a:r>
              <a:rPr lang="en-US" dirty="0"/>
              <a:t>Kilometer unit lengths should be achieved.</a:t>
            </a:r>
            <a:endParaRPr lang="en-GB" dirty="0"/>
          </a:p>
          <a:p>
            <a:r>
              <a:rPr lang="en-US" dirty="0"/>
              <a:t>Conductor thickness should be controlled to better than 5 mm, and width to better than 50 mm, including copper coating, to avoid stress concentration during winding or cabling.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891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Conductor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CORC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certainly</a:t>
            </a:r>
            <a:r>
              <a:rPr lang="fr-CH" dirty="0" smtClean="0"/>
              <a:t> </a:t>
            </a:r>
            <a:r>
              <a:rPr lang="fr-CH" dirty="0" err="1" smtClean="0"/>
              <a:t>making</a:t>
            </a:r>
            <a:r>
              <a:rPr lang="fr-CH" dirty="0" smtClean="0"/>
              <a:t> </a:t>
            </a:r>
            <a:r>
              <a:rPr lang="fr-CH" dirty="0" err="1" smtClean="0"/>
              <a:t>competition</a:t>
            </a:r>
            <a:r>
              <a:rPr lang="fr-CH" dirty="0" smtClean="0"/>
              <a:t> to </a:t>
            </a:r>
            <a:r>
              <a:rPr lang="fr-CH" dirty="0" err="1" smtClean="0"/>
              <a:t>Roeble</a:t>
            </a:r>
            <a:endParaRPr lang="fr-CH" dirty="0" smtClean="0"/>
          </a:p>
          <a:p>
            <a:r>
              <a:rPr lang="fr-CH" dirty="0" err="1" smtClean="0"/>
              <a:t>Other</a:t>
            </a:r>
            <a:r>
              <a:rPr lang="fr-CH" dirty="0" smtClean="0"/>
              <a:t> configuration (</a:t>
            </a:r>
            <a:r>
              <a:rPr lang="fr-CH" dirty="0" err="1" smtClean="0"/>
              <a:t>stacked</a:t>
            </a:r>
            <a:r>
              <a:rPr lang="fr-CH" dirty="0" smtClean="0"/>
              <a:t> tape) are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considered</a:t>
            </a:r>
            <a:r>
              <a:rPr lang="fr-CH" dirty="0" smtClean="0"/>
              <a:t>,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problem</a:t>
            </a:r>
            <a:endParaRPr lang="en-GB" dirty="0"/>
          </a:p>
          <a:p>
            <a:r>
              <a:rPr lang="fr-CH" dirty="0" err="1" smtClean="0"/>
              <a:t>We</a:t>
            </a:r>
            <a:r>
              <a:rPr lang="fr-CH" dirty="0" smtClean="0"/>
              <a:t> do not have an </a:t>
            </a:r>
            <a:r>
              <a:rPr lang="fr-CH" dirty="0" err="1" smtClean="0"/>
              <a:t>ideal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– </a:t>
            </a:r>
            <a:r>
              <a:rPr lang="fr-CH" dirty="0" err="1" smtClean="0"/>
              <a:t>conductor</a:t>
            </a:r>
            <a:r>
              <a:rPr lang="fr-CH" dirty="0" smtClean="0"/>
              <a:t> - </a:t>
            </a:r>
            <a:r>
              <a:rPr lang="fr-CH" dirty="0" err="1" smtClean="0"/>
              <a:t>today</a:t>
            </a:r>
            <a:r>
              <a:rPr lang="fr-CH" dirty="0" smtClean="0"/>
              <a:t>…</a:t>
            </a:r>
          </a:p>
          <a:p>
            <a:pPr lvl="1"/>
            <a:r>
              <a:rPr lang="fr-CH" dirty="0" smtClean="0"/>
              <a:t>Je tape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 not far for </a:t>
            </a:r>
            <a:r>
              <a:rPr lang="fr-CH" dirty="0" err="1" smtClean="0"/>
              <a:t>our</a:t>
            </a:r>
            <a:r>
              <a:rPr lang="fr-CH" dirty="0" smtClean="0"/>
              <a:t> goal!</a:t>
            </a:r>
          </a:p>
          <a:p>
            <a:pPr lvl="1"/>
            <a:r>
              <a:rPr lang="fr-CH" dirty="0" err="1" smtClean="0"/>
              <a:t>Need</a:t>
            </a:r>
            <a:r>
              <a:rPr lang="fr-CH" dirty="0" smtClean="0"/>
              <a:t> UNIFORMITY and long </a:t>
            </a:r>
            <a:r>
              <a:rPr lang="fr-CH" dirty="0" err="1" smtClean="0"/>
              <a:t>lengths</a:t>
            </a:r>
            <a:r>
              <a:rPr lang="fr-CH" dirty="0" smtClean="0"/>
              <a:t> &amp;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reduction</a:t>
            </a:r>
            <a:endParaRPr lang="fr-CH" dirty="0" smtClean="0"/>
          </a:p>
          <a:p>
            <a:r>
              <a:rPr lang="fr-CH" b="1" dirty="0" smtClean="0">
                <a:solidFill>
                  <a:srgbClr val="C00000"/>
                </a:solidFill>
              </a:rPr>
              <a:t>How to </a:t>
            </a:r>
            <a:r>
              <a:rPr lang="fr-CH" b="1" dirty="0" err="1" smtClean="0">
                <a:solidFill>
                  <a:srgbClr val="C00000"/>
                </a:solidFill>
              </a:rPr>
              <a:t>transform</a:t>
            </a:r>
            <a:r>
              <a:rPr lang="fr-CH" b="1" dirty="0" smtClean="0">
                <a:solidFill>
                  <a:srgbClr val="C00000"/>
                </a:solidFill>
              </a:rPr>
              <a:t> the good tape </a:t>
            </a:r>
            <a:r>
              <a:rPr lang="fr-CH" b="1" dirty="0" err="1" smtClean="0">
                <a:solidFill>
                  <a:srgbClr val="C00000"/>
                </a:solidFill>
              </a:rPr>
              <a:t>perfomance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int</a:t>
            </a:r>
            <a:r>
              <a:rPr lang="fr-CH" b="1" dirty="0" smtClean="0">
                <a:solidFill>
                  <a:srgbClr val="C00000"/>
                </a:solidFill>
              </a:rPr>
              <a:t> a good </a:t>
            </a:r>
            <a:r>
              <a:rPr lang="fr-CH" b="1" dirty="0" err="1" smtClean="0">
                <a:solidFill>
                  <a:srgbClr val="C00000"/>
                </a:solidFill>
              </a:rPr>
              <a:t>conductor</a:t>
            </a:r>
            <a:r>
              <a:rPr lang="fr-CH" b="1" dirty="0">
                <a:solidFill>
                  <a:srgbClr val="C00000"/>
                </a:solidFill>
              </a:rPr>
              <a:t>?</a:t>
            </a:r>
            <a:endParaRPr lang="fr-CH" b="1" dirty="0" smtClean="0">
              <a:solidFill>
                <a:srgbClr val="C00000"/>
              </a:solidFill>
            </a:endParaRPr>
          </a:p>
          <a:p>
            <a:r>
              <a:rPr lang="fr-CH" dirty="0" err="1" smtClean="0"/>
              <a:t>Except</a:t>
            </a:r>
            <a:r>
              <a:rPr lang="fr-CH" dirty="0" smtClean="0"/>
              <a:t> Bi-2212:</a:t>
            </a:r>
          </a:p>
          <a:p>
            <a:pPr lvl="1"/>
            <a:r>
              <a:rPr lang="fr-CH" dirty="0" smtClean="0"/>
              <a:t>Rutherford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gift</a:t>
            </a:r>
          </a:p>
          <a:p>
            <a:pPr lvl="1"/>
            <a:r>
              <a:rPr lang="fr-CH" dirty="0" err="1" smtClean="0"/>
              <a:t>However</a:t>
            </a:r>
            <a:r>
              <a:rPr lang="fr-CH" dirty="0" smtClean="0"/>
              <a:t> the 1 </a:t>
            </a:r>
            <a:r>
              <a:rPr lang="fr-CH" dirty="0" err="1" smtClean="0"/>
              <a:t>producer</a:t>
            </a:r>
            <a:r>
              <a:rPr lang="fr-CH" dirty="0" smtClean="0"/>
              <a:t>; the </a:t>
            </a:r>
            <a:r>
              <a:rPr lang="fr-CH" dirty="0" err="1" smtClean="0"/>
              <a:t>overpressure</a:t>
            </a:r>
            <a:r>
              <a:rPr lang="fr-CH" dirty="0" smtClean="0"/>
              <a:t> in O2 </a:t>
            </a:r>
            <a:r>
              <a:rPr lang="fr-CH" dirty="0" err="1" smtClean="0"/>
              <a:t>atmosphere</a:t>
            </a:r>
            <a:r>
              <a:rPr lang="fr-CH" dirty="0" smtClean="0"/>
              <a:t> and </a:t>
            </a:r>
            <a:r>
              <a:rPr lang="fr-CH" dirty="0" smtClean="0"/>
              <a:t>the </a:t>
            </a:r>
            <a:r>
              <a:rPr lang="fr-CH" dirty="0" smtClean="0"/>
              <a:t>transverse pressure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addressed</a:t>
            </a:r>
            <a:r>
              <a:rPr lang="fr-CH" dirty="0" smtClean="0"/>
              <a:t> and </a:t>
            </a:r>
            <a:r>
              <a:rPr lang="fr-CH" dirty="0" err="1" smtClean="0"/>
              <a:t>demonstrated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not a </a:t>
            </a:r>
            <a:r>
              <a:rPr lang="fr-CH" dirty="0" err="1" smtClean="0"/>
              <a:t>practical</a:t>
            </a:r>
            <a:r>
              <a:rPr lang="fr-CH" dirty="0" smtClean="0"/>
              <a:t> show-stopper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 Rossi @ WAMHTS-2 Kyoto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1E32-18FD-46F7-839F-FF3AE2266F0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99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1055</Words>
  <Application>Microsoft Office PowerPoint</Application>
  <PresentationFormat>Widescreen</PresentationFormat>
  <Paragraphs>143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Report from WAMHTS-1  in Hamburg @ EuCARD2 CM </vt:lpstr>
      <vt:lpstr>WAM HTS – 1 General</vt:lpstr>
      <vt:lpstr>The FCC-hh is the main goal (but not the only one )</vt:lpstr>
      <vt:lpstr>A summary</vt:lpstr>
      <vt:lpstr>HEP &amp; HTS </vt:lpstr>
      <vt:lpstr>Results of the HEP - HTS</vt:lpstr>
      <vt:lpstr>Compilation producers by  Lance Cooley and Luca Bottura</vt:lpstr>
      <vt:lpstr>Recommendation following tape session</vt:lpstr>
      <vt:lpstr>Conductor</vt:lpstr>
      <vt:lpstr>Points of reflection (provocations) to Magnet Designer and Engineers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WAMHTS-1  in Hamburg @ EuCARD2 CM</dc:title>
  <dc:creator>Lucio Rossi</dc:creator>
  <cp:lastModifiedBy>Lucio Rossi</cp:lastModifiedBy>
  <cp:revision>16</cp:revision>
  <dcterms:created xsi:type="dcterms:W3CDTF">2014-11-12T05:41:58Z</dcterms:created>
  <dcterms:modified xsi:type="dcterms:W3CDTF">2014-11-12T23:40:22Z</dcterms:modified>
</cp:coreProperties>
</file>