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29"/>
  </p:notesMasterIdLst>
  <p:sldIdLst>
    <p:sldId id="261" r:id="rId2"/>
    <p:sldId id="273" r:id="rId3"/>
    <p:sldId id="323" r:id="rId4"/>
    <p:sldId id="284" r:id="rId5"/>
    <p:sldId id="342" r:id="rId6"/>
    <p:sldId id="366" r:id="rId7"/>
    <p:sldId id="291" r:id="rId8"/>
    <p:sldId id="358" r:id="rId9"/>
    <p:sldId id="368" r:id="rId10"/>
    <p:sldId id="364" r:id="rId11"/>
    <p:sldId id="337" r:id="rId12"/>
    <p:sldId id="352" r:id="rId13"/>
    <p:sldId id="372" r:id="rId14"/>
    <p:sldId id="355" r:id="rId15"/>
    <p:sldId id="356" r:id="rId16"/>
    <p:sldId id="369" r:id="rId17"/>
    <p:sldId id="373" r:id="rId18"/>
    <p:sldId id="357" r:id="rId19"/>
    <p:sldId id="295" r:id="rId20"/>
    <p:sldId id="327" r:id="rId21"/>
    <p:sldId id="335" r:id="rId22"/>
    <p:sldId id="319" r:id="rId23"/>
    <p:sldId id="300" r:id="rId24"/>
    <p:sldId id="303" r:id="rId25"/>
    <p:sldId id="370" r:id="rId26"/>
    <p:sldId id="302" r:id="rId27"/>
    <p:sldId id="367" r:id="rId28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014F"/>
    <a:srgbClr val="666666"/>
    <a:srgbClr val="B2B2B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8" autoAdjust="0"/>
    <p:restoredTop sz="94660"/>
  </p:normalViewPr>
  <p:slideViewPr>
    <p:cSldViewPr>
      <p:cViewPr varScale="1">
        <p:scale>
          <a:sx n="70" d="100"/>
          <a:sy n="7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/>
          <a:lstStyle>
            <a:lvl1pPr algn="r">
              <a:defRPr sz="1300"/>
            </a:lvl1pPr>
          </a:lstStyle>
          <a:p>
            <a:fld id="{4F3AFE2C-5007-4057-8DFB-EC24DF7E4136}" type="datetimeFigureOut">
              <a:rPr lang="fr-FR" smtClean="0"/>
              <a:pPr/>
              <a:t>12/11/2014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246" tIns="48123" rIns="96246" bIns="4812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6246" tIns="48123" rIns="96246" bIns="48123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 anchor="b"/>
          <a:lstStyle>
            <a:lvl1pPr algn="r">
              <a:defRPr sz="13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943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928992" cy="2737991"/>
          </a:xfrm>
        </p:spPr>
        <p:txBody>
          <a:bodyPr anchor="b"/>
          <a:lstStyle>
            <a:lvl1pPr algn="l">
              <a:defRPr sz="3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429000"/>
            <a:ext cx="8928992" cy="194421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20688"/>
            <a:ext cx="4176464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5976" y="620688"/>
            <a:ext cx="4680520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iramis-i.cea.fr/Images/logos/CEA_Saclay_logotype.jpg" TargetMode="Externa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6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692696"/>
            <a:ext cx="8928992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0960" y="6381328"/>
            <a:ext cx="342595" cy="211897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-3043" y="6089056"/>
            <a:ext cx="9150086" cy="24492"/>
            <a:chOff x="-3043" y="6093296"/>
            <a:chExt cx="9150086" cy="24492"/>
          </a:xfrm>
        </p:grpSpPr>
        <p:cxnSp>
          <p:nvCxnSpPr>
            <p:cNvPr id="10" name="Connecteur droit 9"/>
            <p:cNvCxnSpPr/>
            <p:nvPr userDrawn="1"/>
          </p:nvCxnSpPr>
          <p:spPr>
            <a:xfrm>
              <a:off x="0" y="6093296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 userDrawn="1"/>
          </p:nvCxnSpPr>
          <p:spPr>
            <a:xfrm>
              <a:off x="-3043" y="6117788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872" y="6132697"/>
            <a:ext cx="819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C:\Users\jevannug\Dropbox\PhDCERN\CCT Report\Figures\cern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126567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ramis-i.cea.fr/Images/logos/CEA_Saclay_logotype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2" y="6139506"/>
            <a:ext cx="75786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Screen Shot 2013-11-03 at 4.36.37 PM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938" y="6127880"/>
            <a:ext cx="1702430" cy="7200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948" y="6138000"/>
            <a:ext cx="8325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8" descr="C:\DATA\03-EuCARD 2\10.3\TI_UK_under_33pro_0812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6165376"/>
            <a:ext cx="1307902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246" y="6165304"/>
            <a:ext cx="1205705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6138490"/>
            <a:ext cx="109579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3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/>
              <a:t>Structural design of </a:t>
            </a:r>
            <a:r>
              <a:rPr lang="en-US" b="1" dirty="0" smtClean="0"/>
              <a:t>EuCARD2 magnets</a:t>
            </a:r>
            <a:br>
              <a:rPr lang="en-US" b="1" dirty="0" smtClean="0"/>
            </a:br>
            <a:endParaRPr lang="fr-FR" dirty="0"/>
          </a:p>
        </p:txBody>
      </p:sp>
      <p:sp>
        <p:nvSpPr>
          <p:cNvPr id="10" name="Sous-titre 9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Second Workshop </a:t>
            </a:r>
            <a:r>
              <a:rPr lang="en-US" b="1" dirty="0"/>
              <a:t>on Accelerator Magnets in HTS  (</a:t>
            </a:r>
            <a:r>
              <a:rPr lang="en-US" b="1" dirty="0" smtClean="0"/>
              <a:t>WAMHTS-2)</a:t>
            </a:r>
          </a:p>
          <a:p>
            <a:pPr algn="ctr"/>
            <a:r>
              <a:rPr lang="fr-FR" dirty="0" smtClean="0"/>
              <a:t>13/11/2014</a:t>
            </a:r>
            <a:endParaRPr lang="fr-FR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Maria DURANTE</a:t>
            </a:r>
          </a:p>
          <a:p>
            <a:pPr algn="ctr"/>
            <a:r>
              <a:rPr lang="en-US" dirty="0" smtClean="0"/>
              <a:t>In </a:t>
            </a:r>
            <a:r>
              <a:rPr lang="en-US" dirty="0"/>
              <a:t>behalf of EuCARD2 Task 10.3 </a:t>
            </a:r>
            <a:r>
              <a:rPr lang="en-US" dirty="0" smtClean="0"/>
              <a:t>members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BSCCO Rutherford cable CCT Design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 dirty="0"/>
              <a:t>CERN </a:t>
            </a:r>
            <a:r>
              <a:rPr lang="en-US" sz="1900" dirty="0" smtClean="0"/>
              <a:t>CCT demonstrator: 3D printed blue-stone coil former, NbTi cable</a:t>
            </a:r>
          </a:p>
          <a:p>
            <a:pPr marL="11430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7191584" y="1732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Jeroen van Nugteren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Glyn Kirby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C:\DATA\03-EuCARD 2\. Reports\Material for reports\CTT dem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23" y="1247205"/>
            <a:ext cx="8643937" cy="210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ATA\03-EuCARD 2\. Reports\Material for reports\CTT demo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22" y="3457367"/>
            <a:ext cx="8643937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52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BSCCO Rutherford cable Cosine theta Design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BSCCO Rutherford cable, 1.39/1.52 mm x 9.5 </a:t>
            </a:r>
            <a:r>
              <a:rPr lang="en-US" dirty="0"/>
              <a:t>mm </a:t>
            </a:r>
            <a:r>
              <a:rPr lang="en-US" dirty="0" smtClean="0"/>
              <a:t>(15 strands, </a:t>
            </a:r>
            <a:r>
              <a:rPr lang="en-US" dirty="0" smtClean="0">
                <a:sym typeface="Symbol"/>
              </a:rPr>
              <a:t></a:t>
            </a:r>
            <a:r>
              <a:rPr lang="en-US" dirty="0" smtClean="0"/>
              <a:t> 0.8 mm)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5T central field with required field quality</a:t>
            </a:r>
          </a:p>
          <a:p>
            <a:r>
              <a:rPr lang="en-US" dirty="0" smtClean="0"/>
              <a:t>Je = 434 A/mm² (72% </a:t>
            </a:r>
            <a:r>
              <a:rPr lang="en-US" dirty="0" err="1" smtClean="0"/>
              <a:t>Jc</a:t>
            </a:r>
            <a:r>
              <a:rPr lang="en-US" dirty="0" smtClean="0"/>
              <a:t>)</a:t>
            </a:r>
          </a:p>
          <a:p>
            <a:r>
              <a:rPr lang="en-US" dirty="0">
                <a:sym typeface="Wingdings" panose="05000000000000000000" pitchFamily="2" charset="2"/>
              </a:rPr>
              <a:t>In stand-by.</a:t>
            </a:r>
            <a:endParaRPr lang="en-US" dirty="0"/>
          </a:p>
          <a:p>
            <a:r>
              <a:rPr lang="en-US" dirty="0" smtClean="0"/>
              <a:t>Mechanical design : we expect similar results than for YBCO </a:t>
            </a:r>
            <a:r>
              <a:rPr lang="en-US" dirty="0" err="1" smtClean="0"/>
              <a:t>Roebel</a:t>
            </a:r>
            <a:r>
              <a:rPr lang="en-US" dirty="0" smtClean="0"/>
              <a:t> designs </a:t>
            </a:r>
            <a:r>
              <a:rPr lang="en-US" dirty="0" smtClean="0">
                <a:sym typeface="Wingdings" panose="05000000000000000000" pitchFamily="2" charset="2"/>
              </a:rPr>
              <a:t> if the mechanical structure has to fit inside FRESCA2 inner diameter,  it will not be strong enough to avoid non-acceptable stress in the coils.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6" name="ZoneTexte 15"/>
          <p:cNvSpPr txBox="1"/>
          <p:nvPr/>
        </p:nvSpPr>
        <p:spPr>
          <a:xfrm>
            <a:off x="7739302" y="150997"/>
            <a:ext cx="1369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Clément Lorin</a:t>
            </a:r>
          </a:p>
        </p:txBody>
      </p:sp>
      <p:pic>
        <p:nvPicPr>
          <p:cNvPr id="17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4392488" cy="2929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822" y="1104554"/>
            <a:ext cx="3962760" cy="2972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26" descr="3block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3" t="24806" r="26478" b="23877"/>
          <a:stretch/>
        </p:blipFill>
        <p:spPr>
          <a:xfrm>
            <a:off x="3203848" y="2561989"/>
            <a:ext cx="2569121" cy="2520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YBCO stacked tapes cable </a:t>
            </a:r>
            <a:r>
              <a:rPr lang="en-US" dirty="0"/>
              <a:t>Block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900" dirty="0" smtClean="0"/>
              <a:t> YBCO tape 4 mm x 0.13 mm</a:t>
            </a:r>
          </a:p>
          <a:p>
            <a:pPr>
              <a:tabLst>
                <a:tab pos="1166813" algn="l"/>
              </a:tabLst>
            </a:pPr>
            <a:r>
              <a:rPr lang="en-US" sz="1900" dirty="0" smtClean="0"/>
              <a:t> </a:t>
            </a:r>
            <a:r>
              <a:rPr lang="en-US" sz="1900" dirty="0"/>
              <a:t> </a:t>
            </a:r>
            <a:r>
              <a:rPr lang="en-US" sz="1900" dirty="0" smtClean="0"/>
              <a:t>         4 x 4 mm stack </a:t>
            </a:r>
            <a:r>
              <a:rPr lang="en-US" sz="1900" dirty="0"/>
              <a:t>cable of 28 insulated </a:t>
            </a:r>
            <a:r>
              <a:rPr lang="en-US" sz="1900" dirty="0" smtClean="0"/>
              <a:t>tapes (vertical)</a:t>
            </a:r>
          </a:p>
          <a:p>
            <a:pPr>
              <a:tabLst>
                <a:tab pos="1166813" algn="l"/>
              </a:tabLst>
            </a:pPr>
            <a:r>
              <a:rPr lang="en-US" sz="1900" dirty="0" smtClean="0"/>
              <a:t>Transposition by twisting in coil ends : 1 twist per turn </a:t>
            </a:r>
          </a:p>
          <a:p>
            <a:pPr>
              <a:tabLst>
                <a:tab pos="1166813" algn="l"/>
              </a:tabLst>
            </a:pPr>
            <a:r>
              <a:rPr lang="en-US" sz="1900" dirty="0" smtClean="0"/>
              <a:t>Studies on twisting efficiency is </a:t>
            </a:r>
            <a:r>
              <a:rPr lang="en-US" sz="1900" dirty="0" err="1"/>
              <a:t>o</a:t>
            </a:r>
            <a:r>
              <a:rPr lang="en-US" sz="1900" dirty="0" err="1" smtClean="0"/>
              <a:t>going</a:t>
            </a:r>
            <a:r>
              <a:rPr lang="en-US" sz="1900" dirty="0" smtClean="0"/>
              <a:t>. </a:t>
            </a:r>
          </a:p>
          <a:p>
            <a:pPr>
              <a:tabLst>
                <a:tab pos="1166813" algn="l"/>
              </a:tabLst>
            </a:pPr>
            <a:r>
              <a:rPr lang="en-US" sz="1900" dirty="0" smtClean="0"/>
              <a:t>Design optimization using hand made code.</a:t>
            </a:r>
          </a:p>
          <a:p>
            <a:pPr>
              <a:tabLst>
                <a:tab pos="1166813" algn="l"/>
              </a:tabLst>
            </a:pPr>
            <a:endParaRPr lang="en-US" sz="19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7740352" y="44624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John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Himbele</a:t>
            </a:r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Arnaud Badel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10" name="Group 20"/>
          <p:cNvGrpSpPr>
            <a:grpSpLocks noChangeAspect="1"/>
          </p:cNvGrpSpPr>
          <p:nvPr/>
        </p:nvGrpSpPr>
        <p:grpSpPr>
          <a:xfrm>
            <a:off x="611560" y="1016776"/>
            <a:ext cx="390615" cy="396000"/>
            <a:chOff x="6281064" y="2513282"/>
            <a:chExt cx="537758" cy="545173"/>
          </a:xfrm>
        </p:grpSpPr>
        <p:sp>
          <p:nvSpPr>
            <p:cNvPr id="11" name="Rectangle 10"/>
            <p:cNvSpPr/>
            <p:nvPr/>
          </p:nvSpPr>
          <p:spPr>
            <a:xfrm>
              <a:off x="6391433" y="2518456"/>
              <a:ext cx="323999" cy="53999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281064" y="2518456"/>
              <a:ext cx="107120" cy="539999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711702" y="2518456"/>
              <a:ext cx="107120" cy="5399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" name="Straight Connector 25"/>
            <p:cNvCxnSpPr/>
            <p:nvPr/>
          </p:nvCxnSpPr>
          <p:spPr>
            <a:xfrm>
              <a:off x="6608733" y="2513282"/>
              <a:ext cx="0" cy="538334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26"/>
            <p:cNvCxnSpPr/>
            <p:nvPr/>
          </p:nvCxnSpPr>
          <p:spPr>
            <a:xfrm>
              <a:off x="6498219" y="2514061"/>
              <a:ext cx="0" cy="538334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" name="Image 80" descr="OS:Users:johnnyhimbele3:Desktop:スクリーンショット 2014-04-29 15.57.3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6" t="24883" r="18489" b="23077"/>
          <a:stretch/>
        </p:blipFill>
        <p:spPr bwMode="auto">
          <a:xfrm>
            <a:off x="467420" y="2561989"/>
            <a:ext cx="2460957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Image 8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561989"/>
            <a:ext cx="2613146" cy="2520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012160" y="5081989"/>
            <a:ext cx="261314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+“twist and support”</a:t>
            </a: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 smtClean="0"/>
              <a:t>J</a:t>
            </a:r>
            <a:r>
              <a:rPr lang="en-US" baseline="-25000" dirty="0" err="1" smtClean="0"/>
              <a:t>overall</a:t>
            </a:r>
            <a:r>
              <a:rPr lang="en-US" dirty="0" smtClean="0"/>
              <a:t> </a:t>
            </a:r>
            <a:r>
              <a:rPr lang="en-US" dirty="0"/>
              <a:t>= 415 </a:t>
            </a:r>
            <a:r>
              <a:rPr lang="en-US" dirty="0" smtClean="0"/>
              <a:t>A/mm²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181835" y="5081988"/>
            <a:ext cx="261314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+“Blocks on same line”</a:t>
            </a: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 smtClean="0"/>
              <a:t>J</a:t>
            </a:r>
            <a:r>
              <a:rPr lang="en-US" baseline="-25000" dirty="0" err="1" smtClean="0"/>
              <a:t>overall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391 A/mm²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91325" y="5081987"/>
            <a:ext cx="279051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“EuCARD2 requirements”</a:t>
            </a: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 smtClean="0"/>
              <a:t>J</a:t>
            </a:r>
            <a:r>
              <a:rPr lang="en-US" baseline="-25000" dirty="0" err="1" smtClean="0"/>
              <a:t>overall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397 A/mm²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98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YBCO stacked tapes cable Block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900" dirty="0" smtClean="0"/>
              <a:t>Mechanical support and twisting</a:t>
            </a:r>
            <a:endParaRPr lang="en-US" sz="19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96752"/>
            <a:ext cx="4850232" cy="2497197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740352" y="44624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John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Himbele</a:t>
            </a:r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Arnaud Badel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408834" y="804188"/>
            <a:ext cx="355565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Minimum bending radius : 6 mm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(easy way bending)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Inner and outer bore : 2 mm margin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Between pancakes : 2.2 mm</a:t>
            </a:r>
          </a:p>
        </p:txBody>
      </p:sp>
    </p:spTree>
    <p:extLst>
      <p:ext uri="{BB962C8B-B14F-4D97-AF65-F5344CB8AC3E}">
        <p14:creationId xmlns:p14="http://schemas.microsoft.com/office/powerpoint/2010/main" val="70001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ATA\03-EuCARD 2\. Reports\Material for reports\stacked tapes - 6 spaced blocks design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28" y="1204940"/>
            <a:ext cx="4846637" cy="249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YBCO stacked tapes cable Block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900" dirty="0" smtClean="0"/>
              <a:t>Mechanical </a:t>
            </a:r>
            <a:r>
              <a:rPr lang="en-US" sz="1900" dirty="0"/>
              <a:t>support and twisting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985" y="1263426"/>
            <a:ext cx="4628020" cy="242659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740352" y="44624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John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Himbele</a:t>
            </a:r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Arnaud Badel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408834" y="804188"/>
            <a:ext cx="355565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Minimum bending radius : 6 mm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(easy way bending)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Inner and outer bore : 2 mm margin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Between pancakes : 2.2 mm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Distribution of the 4 turns to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allow reinforcement and twisting</a:t>
            </a:r>
          </a:p>
        </p:txBody>
      </p:sp>
    </p:spTree>
    <p:extLst>
      <p:ext uri="{BB962C8B-B14F-4D97-AF65-F5344CB8AC3E}">
        <p14:creationId xmlns:p14="http://schemas.microsoft.com/office/powerpoint/2010/main" val="356753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YBCO stacked tapes cable Block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Mechanical </a:t>
            </a:r>
            <a:r>
              <a:rPr lang="en-US" dirty="0"/>
              <a:t>support and twisting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96752"/>
            <a:ext cx="4850232" cy="249719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031" y="1254124"/>
            <a:ext cx="4653258" cy="243982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7740352" y="44624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John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Himbele</a:t>
            </a:r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Arnaud Badel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408834" y="804188"/>
            <a:ext cx="355565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Minimum bending radius : 6 mm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(easy way bending)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Inner and outer bore : 2 mm margin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Between pancakes : 2.2 mm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Distribution of the 4 turns to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allow reinforcement and twisting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All turns can be twisted at the same position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92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91681">
            <a:off x="4989892" y="3606599"/>
            <a:ext cx="3121996" cy="237410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YBCO stacked tapes cable Block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Mechanical </a:t>
            </a:r>
            <a:r>
              <a:rPr lang="en-US" dirty="0"/>
              <a:t>support and twisting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96752"/>
            <a:ext cx="4850232" cy="249719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031" y="1254124"/>
            <a:ext cx="4653258" cy="243982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33450" y="3789040"/>
            <a:ext cx="56346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3 pancakes are flat :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180° twist  one side, 0° on the other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3 pancakes have twist-and-bend heads : 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180° twist one side, 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and 360° on the other side  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740352" y="44624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John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Himbele</a:t>
            </a:r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Arnaud Badel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408834" y="804188"/>
            <a:ext cx="355565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Minimum bending radius : 6 mm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(easy way bending)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Inner and outer bore : 2 mm margin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Between pancakes : 2.2 mm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Distribution of the 4 turns to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allow reinforcement and twisting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All turns can be twisted at the same position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86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ATA\03-EuCARD 2\. Reports\Material for reports\tête deho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56992"/>
            <a:ext cx="4078800" cy="267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1900" dirty="0" smtClean="0"/>
          </a:p>
          <a:p>
            <a:endParaRPr lang="en-US" sz="1900" dirty="0"/>
          </a:p>
          <a:p>
            <a:endParaRPr lang="en-US" sz="1900" dirty="0" smtClean="0"/>
          </a:p>
          <a:p>
            <a:endParaRPr lang="en-US" sz="1900" dirty="0"/>
          </a:p>
          <a:p>
            <a:endParaRPr lang="en-US" sz="1900" dirty="0" smtClean="0"/>
          </a:p>
          <a:p>
            <a:endParaRPr lang="en-US" sz="1900" dirty="0"/>
          </a:p>
          <a:p>
            <a:endParaRPr lang="en-US" sz="1900" dirty="0" smtClean="0"/>
          </a:p>
          <a:p>
            <a:pPr marL="114300" indent="0">
              <a:buNone/>
            </a:pPr>
            <a:endParaRPr lang="en-US" sz="1900" dirty="0" smtClean="0"/>
          </a:p>
          <a:p>
            <a:r>
              <a:rPr lang="en-US" sz="1900" dirty="0" smtClean="0"/>
              <a:t>Tapes </a:t>
            </a:r>
            <a:r>
              <a:rPr lang="en-US" sz="1900" dirty="0"/>
              <a:t>aligned to main field direction </a:t>
            </a:r>
            <a:r>
              <a:rPr lang="en-US" sz="1900" dirty="0">
                <a:sym typeface="Wingdings" panose="05000000000000000000" pitchFamily="2" charset="2"/>
              </a:rPr>
              <a:t></a:t>
            </a:r>
            <a:r>
              <a:rPr lang="en-US" sz="1900" dirty="0"/>
              <a:t> </a:t>
            </a:r>
            <a:r>
              <a:rPr lang="en-US" sz="1900" dirty="0" smtClean="0"/>
              <a:t>OK</a:t>
            </a:r>
            <a:endParaRPr lang="en-US" sz="1900" dirty="0"/>
          </a:p>
          <a:p>
            <a:r>
              <a:rPr lang="en-US" sz="1900" dirty="0" smtClean="0"/>
              <a:t>But in the twist </a:t>
            </a:r>
            <a:r>
              <a:rPr lang="en-US" sz="1900" dirty="0"/>
              <a:t>region </a:t>
            </a:r>
            <a:r>
              <a:rPr lang="en-US" sz="1900" dirty="0" err="1" smtClean="0"/>
              <a:t>sthe</a:t>
            </a:r>
            <a:r>
              <a:rPr lang="en-US" sz="1900" dirty="0" smtClean="0"/>
              <a:t> </a:t>
            </a:r>
            <a:r>
              <a:rPr lang="en-US" sz="1900" dirty="0"/>
              <a:t>tapes are in transverse field</a:t>
            </a:r>
          </a:p>
          <a:p>
            <a:pPr lvl="1"/>
            <a:r>
              <a:rPr lang="en-US" sz="1900" dirty="0" smtClean="0"/>
              <a:t>Operation </a:t>
            </a:r>
            <a:r>
              <a:rPr lang="en-US" sz="1900" dirty="0"/>
              <a:t>at lower Je &lt; 600 </a:t>
            </a:r>
            <a:r>
              <a:rPr lang="en-US" sz="1900" dirty="0" smtClean="0"/>
              <a:t>A/mm²</a:t>
            </a:r>
          </a:p>
          <a:p>
            <a:pPr marL="411480" lvl="1" indent="0">
              <a:buNone/>
            </a:pPr>
            <a:r>
              <a:rPr lang="en-US" sz="1900" dirty="0" smtClean="0">
                <a:sym typeface="Wingdings" panose="05000000000000000000" pitchFamily="2" charset="2"/>
              </a:rPr>
              <a:t>		      </a:t>
            </a:r>
            <a:r>
              <a:rPr lang="en-US" sz="1900" dirty="0" smtClean="0"/>
              <a:t>B0 &lt; 4.6 T  </a:t>
            </a:r>
            <a:endParaRPr lang="en-US" sz="1900" dirty="0"/>
          </a:p>
          <a:p>
            <a:pPr lvl="1"/>
            <a:r>
              <a:rPr lang="en-US" sz="1900" dirty="0"/>
              <a:t>Twist outside the background field</a:t>
            </a:r>
            <a:br>
              <a:rPr lang="en-US" sz="1900" dirty="0"/>
            </a:br>
            <a:r>
              <a:rPr lang="en-US" sz="1900" dirty="0"/>
              <a:t>Need to do short coil heads ! </a:t>
            </a:r>
          </a:p>
          <a:p>
            <a:endParaRPr lang="en-US" sz="1900" dirty="0"/>
          </a:p>
        </p:txBody>
      </p:sp>
      <p:pic>
        <p:nvPicPr>
          <p:cNvPr id="17" name="Picture 3" descr="C:\DATA\03-EuCARD 2\. Reports\Material for reports\stacked tapes - 6 spaced blocks design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33687"/>
            <a:ext cx="4751745" cy="242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YBCO stacked tapes cable Block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7740352" y="44624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John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Himbele</a:t>
            </a:r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Arnaud Badel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5245768" y="764704"/>
            <a:ext cx="950146" cy="2662267"/>
            <a:chOff x="5387252" y="2098948"/>
            <a:chExt cx="912940" cy="2662267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43387" y="2216510"/>
              <a:ext cx="384797" cy="2436626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5387252" y="2098948"/>
              <a:ext cx="912940" cy="266226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5.3 T</a:t>
              </a:r>
            </a:p>
            <a:p>
              <a:r>
                <a:rPr lang="en-US" sz="1100" b="1" dirty="0" smtClean="0"/>
                <a:t>5</a:t>
              </a:r>
            </a:p>
            <a:p>
              <a:endParaRPr lang="en-US" sz="900" b="1" dirty="0" smtClean="0"/>
            </a:p>
            <a:p>
              <a:endParaRPr lang="en-US" sz="900" b="1" dirty="0" smtClean="0"/>
            </a:p>
            <a:p>
              <a:r>
                <a:rPr lang="en-US" sz="1100" b="1" dirty="0" smtClean="0"/>
                <a:t>4</a:t>
              </a:r>
            </a:p>
            <a:p>
              <a:endParaRPr lang="en-US" sz="900" b="1" dirty="0" smtClean="0"/>
            </a:p>
            <a:p>
              <a:endParaRPr lang="en-US" sz="900" b="1" dirty="0" smtClean="0"/>
            </a:p>
            <a:p>
              <a:r>
                <a:rPr lang="en-US" sz="1100" b="1" dirty="0" smtClean="0"/>
                <a:t>3</a:t>
              </a:r>
            </a:p>
            <a:p>
              <a:endParaRPr lang="en-US" sz="900" b="1" dirty="0" smtClean="0"/>
            </a:p>
            <a:p>
              <a:endParaRPr lang="en-US" sz="900" b="1" dirty="0" smtClean="0"/>
            </a:p>
            <a:p>
              <a:r>
                <a:rPr lang="en-US" sz="1100" b="1" dirty="0" smtClean="0"/>
                <a:t>2</a:t>
              </a:r>
            </a:p>
            <a:p>
              <a:endParaRPr lang="en-US" sz="900" b="1" dirty="0" smtClean="0"/>
            </a:p>
            <a:p>
              <a:endParaRPr lang="en-US" sz="900" b="1" dirty="0" smtClean="0"/>
            </a:p>
            <a:p>
              <a:r>
                <a:rPr lang="en-US" sz="1100" b="1" dirty="0" smtClean="0"/>
                <a:t>1</a:t>
              </a:r>
            </a:p>
            <a:p>
              <a:endParaRPr lang="en-US" sz="900" b="1" dirty="0" smtClean="0"/>
            </a:p>
            <a:p>
              <a:endParaRPr lang="en-US" sz="900" b="1" dirty="0" smtClean="0"/>
            </a:p>
            <a:p>
              <a:r>
                <a:rPr lang="en-US" sz="1100" b="1" dirty="0" smtClean="0"/>
                <a:t>0</a:t>
              </a:r>
              <a:endParaRPr lang="en-US" sz="1100" b="1" dirty="0"/>
            </a:p>
          </p:txBody>
        </p:sp>
      </p:grpSp>
      <p:sp>
        <p:nvSpPr>
          <p:cNvPr id="14" name="ZoneTexte 13"/>
          <p:cNvSpPr txBox="1"/>
          <p:nvPr/>
        </p:nvSpPr>
        <p:spPr>
          <a:xfrm>
            <a:off x="6433149" y="1340768"/>
            <a:ext cx="242721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B</a:t>
            </a:r>
            <a:r>
              <a:rPr lang="en-US" sz="2000" baseline="-25000" dirty="0" err="1" smtClean="0"/>
              <a:t>center</a:t>
            </a:r>
            <a:r>
              <a:rPr lang="en-US" sz="2000" baseline="-25000" dirty="0" smtClean="0"/>
              <a:t> </a:t>
            </a:r>
            <a:r>
              <a:rPr lang="en-US" sz="2000" dirty="0"/>
              <a:t>= 5 T</a:t>
            </a: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J</a:t>
            </a:r>
            <a:r>
              <a:rPr lang="en-US" sz="2000" baseline="-25000" dirty="0" err="1"/>
              <a:t>overall</a:t>
            </a:r>
            <a:r>
              <a:rPr lang="en-US" sz="2000" dirty="0"/>
              <a:t> = 415 </a:t>
            </a:r>
            <a:r>
              <a:rPr lang="en-US" sz="2000" dirty="0" smtClean="0"/>
              <a:t>A/mm²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42925" algn="l"/>
              </a:tabLst>
            </a:pPr>
            <a:r>
              <a:rPr lang="en-US" sz="2000" dirty="0" smtClean="0">
                <a:solidFill>
                  <a:schemeClr val="tx2"/>
                </a:solidFill>
              </a:rPr>
              <a:t>Each </a:t>
            </a:r>
            <a:r>
              <a:rPr lang="en-US" sz="2000" dirty="0">
                <a:solidFill>
                  <a:schemeClr val="tx2"/>
                </a:solidFill>
              </a:rPr>
              <a:t>block : 4 turns</a:t>
            </a:r>
          </a:p>
          <a:p>
            <a:pPr marL="180975" indent="-180975">
              <a:spcAft>
                <a:spcPts val="600"/>
              </a:spcAft>
              <a:tabLst>
                <a:tab pos="714375" algn="l"/>
              </a:tabLst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J</a:t>
            </a:r>
            <a:r>
              <a:rPr lang="en-US" sz="2000" baseline="-25000" dirty="0" smtClean="0">
                <a:solidFill>
                  <a:srgbClr val="0000FF"/>
                </a:solidFill>
              </a:rPr>
              <a:t>e</a:t>
            </a:r>
            <a:r>
              <a:rPr lang="en-US" sz="2000" dirty="0" smtClean="0">
                <a:solidFill>
                  <a:srgbClr val="0000FF"/>
                </a:solidFill>
              </a:rPr>
              <a:t> =  648 A/mm²</a:t>
            </a:r>
          </a:p>
        </p:txBody>
      </p:sp>
    </p:spTree>
    <p:extLst>
      <p:ext uri="{BB962C8B-B14F-4D97-AF65-F5344CB8AC3E}">
        <p14:creationId xmlns:p14="http://schemas.microsoft.com/office/powerpoint/2010/main" val="204549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YBCO stacked tapes cable Block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Espace réservé du contenu 6"/>
          <p:cNvSpPr>
            <a:spLocks noGrp="1"/>
          </p:cNvSpPr>
          <p:nvPr/>
        </p:nvSpPr>
        <p:spPr>
          <a:xfrm>
            <a:off x="107504" y="620688"/>
            <a:ext cx="8928992" cy="54006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End geometry </a:t>
            </a:r>
            <a:r>
              <a:rPr lang="en-US" sz="2400" dirty="0" smtClean="0"/>
              <a:t>under study</a:t>
            </a:r>
            <a:endParaRPr lang="en-US" sz="2400" dirty="0"/>
          </a:p>
          <a:p>
            <a:r>
              <a:rPr lang="en-US" sz="2400" dirty="0" smtClean="0"/>
              <a:t>“</a:t>
            </a:r>
            <a:r>
              <a:rPr lang="en-US" sz="2400" dirty="0"/>
              <a:t>T</a:t>
            </a:r>
            <a:r>
              <a:rPr lang="en-US" sz="2400" dirty="0" smtClean="0"/>
              <a:t>wist </a:t>
            </a:r>
            <a:r>
              <a:rPr lang="en-US" sz="2400" dirty="0"/>
              <a:t>and bend</a:t>
            </a:r>
            <a:r>
              <a:rPr lang="en-US" sz="2400" dirty="0" smtClean="0"/>
              <a:t>” test on dummy cable</a:t>
            </a:r>
            <a:endParaRPr lang="en-US" sz="2400" dirty="0"/>
          </a:p>
        </p:txBody>
      </p:sp>
      <p:grpSp>
        <p:nvGrpSpPr>
          <p:cNvPr id="3" name="Groupe 2"/>
          <p:cNvGrpSpPr/>
          <p:nvPr/>
        </p:nvGrpSpPr>
        <p:grpSpPr>
          <a:xfrm>
            <a:off x="106515" y="1483177"/>
            <a:ext cx="4681509" cy="4538111"/>
            <a:chOff x="116040" y="1362658"/>
            <a:chExt cx="4681509" cy="4538111"/>
          </a:xfrm>
        </p:grpSpPr>
        <p:pic>
          <p:nvPicPr>
            <p:cNvPr id="39" name="Image 3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040" y="1577643"/>
              <a:ext cx="4527968" cy="1347301"/>
            </a:xfrm>
            <a:prstGeom prst="rect">
              <a:avLst/>
            </a:prstGeom>
          </p:spPr>
        </p:pic>
        <p:sp>
          <p:nvSpPr>
            <p:cNvPr id="14" name="ZoneTexte 3"/>
            <p:cNvSpPr txBox="1"/>
            <p:nvPr/>
          </p:nvSpPr>
          <p:spPr>
            <a:xfrm>
              <a:off x="395536" y="1362658"/>
              <a:ext cx="2092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Side view : 180° side</a:t>
              </a:r>
              <a:endParaRPr lang="en-US" dirty="0"/>
            </a:p>
          </p:txBody>
        </p:sp>
        <p:cxnSp>
          <p:nvCxnSpPr>
            <p:cNvPr id="20" name="Connecteur droit 19"/>
            <p:cNvCxnSpPr/>
            <p:nvPr/>
          </p:nvCxnSpPr>
          <p:spPr>
            <a:xfrm>
              <a:off x="3112790" y="2276872"/>
              <a:ext cx="0" cy="11135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>
              <a:off x="3923928" y="2082772"/>
              <a:ext cx="0" cy="1294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>
              <a:off x="467544" y="2436668"/>
              <a:ext cx="0" cy="884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>
              <a:off x="4535996" y="1966823"/>
              <a:ext cx="0" cy="12515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448494" y="3028134"/>
              <a:ext cx="12961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90° twisting</a:t>
              </a:r>
              <a:br>
                <a:rPr lang="en-US" sz="1200" dirty="0" smtClean="0"/>
              </a:br>
              <a:r>
                <a:rPr lang="en-US" sz="1200" dirty="0" smtClean="0"/>
                <a:t> (5 cm)</a:t>
              </a:r>
              <a:endParaRPr lang="en-US" sz="1200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1729780" y="302813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Bending upward</a:t>
              </a:r>
              <a:br>
                <a:rPr lang="en-US" sz="1200" dirty="0" smtClean="0"/>
              </a:br>
              <a:r>
                <a:rPr lang="en-US" sz="1200" dirty="0" smtClean="0"/>
                <a:t> (easy way, 10 cm)</a:t>
              </a:r>
              <a:endParaRPr lang="en-US" sz="1200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3059832" y="3028134"/>
              <a:ext cx="9265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90° twisting</a:t>
              </a:r>
              <a:br>
                <a:rPr lang="en-US" sz="1200" dirty="0" smtClean="0"/>
              </a:br>
              <a:r>
                <a:rPr lang="en-US" sz="1200" dirty="0" smtClean="0"/>
                <a:t> (5 cm )</a:t>
              </a:r>
              <a:endParaRPr lang="en-US" sz="1200" dirty="0"/>
            </a:p>
          </p:txBody>
        </p:sp>
        <p:cxnSp>
          <p:nvCxnSpPr>
            <p:cNvPr id="33" name="Connecteur droit 32"/>
            <p:cNvCxnSpPr/>
            <p:nvPr/>
          </p:nvCxnSpPr>
          <p:spPr>
            <a:xfrm>
              <a:off x="1706960" y="2452498"/>
              <a:ext cx="0" cy="884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/>
            <p:cNvSpPr txBox="1"/>
            <p:nvPr/>
          </p:nvSpPr>
          <p:spPr>
            <a:xfrm>
              <a:off x="3870970" y="3035052"/>
              <a:ext cx="9265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U –Turn</a:t>
              </a:r>
              <a:br>
                <a:rPr lang="en-US" sz="1200" dirty="0" smtClean="0"/>
              </a:br>
              <a:r>
                <a:rPr lang="en-US" sz="1200" dirty="0" smtClean="0"/>
                <a:t>(Ø 12 mm min)</a:t>
              </a:r>
              <a:endParaRPr lang="en-US" sz="1200" dirty="0"/>
            </a:p>
          </p:txBody>
        </p:sp>
        <p:sp>
          <p:nvSpPr>
            <p:cNvPr id="36" name="ZoneTexte 3"/>
            <p:cNvSpPr txBox="1"/>
            <p:nvPr/>
          </p:nvSpPr>
          <p:spPr>
            <a:xfrm>
              <a:off x="393544" y="3717675"/>
              <a:ext cx="2100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Side view : 360° side</a:t>
              </a:r>
              <a:endParaRPr lang="en-US" dirty="0"/>
            </a:p>
          </p:txBody>
        </p:sp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3075" y="3869556"/>
              <a:ext cx="4500934" cy="1240802"/>
            </a:xfrm>
            <a:prstGeom prst="rect">
              <a:avLst/>
            </a:prstGeom>
          </p:spPr>
        </p:pic>
        <p:cxnSp>
          <p:nvCxnSpPr>
            <p:cNvPr id="52" name="Connecteur droit 51"/>
            <p:cNvCxnSpPr/>
            <p:nvPr/>
          </p:nvCxnSpPr>
          <p:spPr>
            <a:xfrm>
              <a:off x="3004778" y="4496258"/>
              <a:ext cx="0" cy="11135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/>
            <p:nvPr/>
          </p:nvCxnSpPr>
          <p:spPr>
            <a:xfrm>
              <a:off x="3815916" y="4496258"/>
              <a:ext cx="0" cy="11003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>
              <a:off x="359532" y="4656054"/>
              <a:ext cx="0" cy="884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>
              <a:off x="4498329" y="4271669"/>
              <a:ext cx="37667" cy="11661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340482" y="5247520"/>
              <a:ext cx="12961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90° twisting</a:t>
              </a:r>
              <a:br>
                <a:rPr lang="en-US" sz="1200" dirty="0" smtClean="0"/>
              </a:br>
              <a:r>
                <a:rPr lang="en-US" sz="1200" dirty="0" smtClean="0"/>
                <a:t> (5 cm)</a:t>
              </a:r>
              <a:endParaRPr lang="en-US" sz="1200" dirty="0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1621768" y="5247520"/>
              <a:ext cx="13681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Bending upward</a:t>
              </a:r>
              <a:br>
                <a:rPr lang="en-US" sz="1200" dirty="0" smtClean="0"/>
              </a:br>
              <a:r>
                <a:rPr lang="en-US" sz="1200" dirty="0" smtClean="0">
                  <a:solidFill>
                    <a:srgbClr val="FF0000"/>
                  </a:solidFill>
                </a:rPr>
                <a:t>+ 180° twisting</a:t>
              </a:r>
              <a:r>
                <a:rPr lang="en-US" sz="1200" dirty="0" smtClean="0"/>
                <a:t/>
              </a:r>
              <a:br>
                <a:rPr lang="en-US" sz="1200" dirty="0" smtClean="0"/>
              </a:br>
              <a:r>
                <a:rPr lang="en-US" sz="1200" dirty="0" smtClean="0"/>
                <a:t> (10 cm)</a:t>
              </a:r>
              <a:endParaRPr lang="en-US" sz="1200" dirty="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2951820" y="5247520"/>
              <a:ext cx="9265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90° twisting</a:t>
              </a:r>
              <a:br>
                <a:rPr lang="en-US" sz="1200" dirty="0" smtClean="0"/>
              </a:br>
              <a:r>
                <a:rPr lang="en-US" sz="1200" dirty="0" smtClean="0"/>
                <a:t> (5 cm )</a:t>
              </a:r>
              <a:endParaRPr lang="en-US" sz="1200" dirty="0"/>
            </a:p>
          </p:txBody>
        </p:sp>
        <p:cxnSp>
          <p:nvCxnSpPr>
            <p:cNvPr id="59" name="Connecteur droit 58"/>
            <p:cNvCxnSpPr/>
            <p:nvPr/>
          </p:nvCxnSpPr>
          <p:spPr>
            <a:xfrm>
              <a:off x="1598948" y="4671884"/>
              <a:ext cx="0" cy="884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>
              <a:off x="3762958" y="5254438"/>
              <a:ext cx="9265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U –Turn</a:t>
              </a:r>
              <a:br>
                <a:rPr lang="en-US" sz="1200" dirty="0" smtClean="0"/>
              </a:br>
              <a:r>
                <a:rPr lang="en-US" sz="1200" dirty="0" smtClean="0"/>
                <a:t>(Ø 12 mm min)</a:t>
              </a:r>
              <a:endParaRPr lang="en-US" sz="1200" dirty="0"/>
            </a:p>
          </p:txBody>
        </p:sp>
      </p:grpSp>
      <p:sp>
        <p:nvSpPr>
          <p:cNvPr id="9216" name="ZoneTexte 9215"/>
          <p:cNvSpPr txBox="1"/>
          <p:nvPr/>
        </p:nvSpPr>
        <p:spPr>
          <a:xfrm>
            <a:off x="4788024" y="2233895"/>
            <a:ext cx="43204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dirty="0" smtClean="0"/>
              <a:t>Coil end length for lower pancake,</a:t>
            </a:r>
            <a:br>
              <a:rPr lang="en-US" dirty="0" smtClean="0"/>
            </a:br>
            <a:r>
              <a:rPr lang="en-US" dirty="0" smtClean="0"/>
              <a:t>inner turn : 22 cm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dirty="0" smtClean="0"/>
              <a:t>Need to spread the turns in the heads :</a:t>
            </a:r>
            <a:br>
              <a:rPr lang="en-US" dirty="0" smtClean="0"/>
            </a:br>
            <a:r>
              <a:rPr lang="en-US" dirty="0" smtClean="0"/>
              <a:t>10 cm additional length for 1 pancake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dirty="0" smtClean="0"/>
              <a:t>Flat pancakes heads are shorter :</a:t>
            </a:r>
            <a:br>
              <a:rPr lang="en-US" dirty="0" smtClean="0"/>
            </a:br>
            <a:r>
              <a:rPr lang="en-US" dirty="0" smtClean="0"/>
              <a:t>10 cm  for 180° twisting  + 4 cm for U-turn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Expected complete coil head length : 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30-40 cm  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29" name="ZoneTexte 28"/>
          <p:cNvSpPr txBox="1"/>
          <p:nvPr/>
        </p:nvSpPr>
        <p:spPr>
          <a:xfrm>
            <a:off x="7740352" y="44624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John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Himbele</a:t>
            </a:r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Arnaud Badel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57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Roebel</a:t>
            </a:r>
            <a:r>
              <a:rPr lang="en-US" dirty="0" smtClean="0"/>
              <a:t> cable Aligned Block </a:t>
            </a:r>
            <a:r>
              <a:rPr lang="en-US" dirty="0"/>
              <a:t>D</a:t>
            </a:r>
            <a:r>
              <a:rPr lang="en-US" dirty="0" smtClean="0"/>
              <a:t>esign - 2D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Baseline </a:t>
            </a:r>
            <a:r>
              <a:rPr lang="fr-FR" dirty="0" err="1" smtClean="0"/>
              <a:t>Roebel</a:t>
            </a:r>
            <a:r>
              <a:rPr lang="fr-FR" dirty="0" smtClean="0"/>
              <a:t> YBCO  </a:t>
            </a:r>
            <a:r>
              <a:rPr lang="fr-FR" dirty="0" err="1" smtClean="0"/>
              <a:t>cable</a:t>
            </a:r>
            <a:r>
              <a:rPr lang="fr-FR" dirty="0" smtClean="0"/>
              <a:t>, 12 mm x 1.2 mm</a:t>
            </a:r>
          </a:p>
          <a:p>
            <a:r>
              <a:rPr lang="en-US" dirty="0" smtClean="0"/>
              <a:t>Tapes </a:t>
            </a:r>
            <a:r>
              <a:rPr lang="en-US" dirty="0"/>
              <a:t>oriented in the direction of the field </a:t>
            </a:r>
            <a:r>
              <a:rPr lang="en-US" dirty="0" smtClean="0"/>
              <a:t>lines (in 13 T background field)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>
                <a:sym typeface="Wingdings" panose="05000000000000000000" pitchFamily="2" charset="2"/>
              </a:rPr>
              <a:t>C</a:t>
            </a:r>
            <a:r>
              <a:rPr lang="en-US" dirty="0" smtClean="0">
                <a:sym typeface="Wingdings" panose="05000000000000000000" pitchFamily="2" charset="2"/>
              </a:rPr>
              <a:t>ritical current of the </a:t>
            </a:r>
            <a:r>
              <a:rPr lang="en-US" dirty="0" smtClean="0"/>
              <a:t>cable is maximized</a:t>
            </a:r>
          </a:p>
          <a:p>
            <a:r>
              <a:rPr lang="en-US" dirty="0" smtClean="0"/>
              <a:t>Je </a:t>
            </a:r>
            <a:r>
              <a:rPr lang="en-US" dirty="0"/>
              <a:t>= 650 A/mm²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19</a:t>
            </a:fld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55281" y="2348880"/>
            <a:ext cx="8050037" cy="3240000"/>
            <a:chOff x="555281" y="1916832"/>
            <a:chExt cx="8050037" cy="3240000"/>
          </a:xfrm>
        </p:grpSpPr>
        <p:pic>
          <p:nvPicPr>
            <p:cNvPr id="31" name="Picture 5" descr="Screen Shot 2014-02-27 at 14.30.24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281" y="1916832"/>
              <a:ext cx="7680705" cy="3240000"/>
            </a:xfrm>
            <a:prstGeom prst="rect">
              <a:avLst/>
            </a:prstGeom>
          </p:spPr>
        </p:pic>
        <p:sp>
          <p:nvSpPr>
            <p:cNvPr id="32" name="TextBox 6"/>
            <p:cNvSpPr txBox="1"/>
            <p:nvPr/>
          </p:nvSpPr>
          <p:spPr>
            <a:xfrm rot="16200000">
              <a:off x="7450130" y="3065900"/>
              <a:ext cx="1941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Magnetic Field [T]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376" y="692696"/>
            <a:ext cx="1770261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7149115" y="35913"/>
            <a:ext cx="1959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Jeroen van Nugteren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Glyn Kirby</a:t>
            </a:r>
          </a:p>
        </p:txBody>
      </p:sp>
      <p:sp>
        <p:nvSpPr>
          <p:cNvPr id="12" name="TextBox 4"/>
          <p:cNvSpPr txBox="1"/>
          <p:nvPr/>
        </p:nvSpPr>
        <p:spPr>
          <a:xfrm>
            <a:off x="555281" y="5588881"/>
            <a:ext cx="384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70C0"/>
                </a:solidFill>
              </a:rPr>
              <a:t>Stand-alone mode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5" name="TextBox 4"/>
          <p:cNvSpPr txBox="1"/>
          <p:nvPr/>
        </p:nvSpPr>
        <p:spPr>
          <a:xfrm>
            <a:off x="4395632" y="5588881"/>
            <a:ext cx="3840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70C0"/>
                </a:solidFill>
              </a:rPr>
              <a:t>In 13T ideal background field 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35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WAMHTS-2 presentations on EuCARD2 magnets</a:t>
            </a:r>
            <a:endParaRPr lang="en-US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540060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tabLst>
                <a:tab pos="2155825" algn="l"/>
                <a:tab pos="2865438" algn="l"/>
              </a:tabLst>
            </a:pPr>
            <a:endParaRPr lang="en-US" dirty="0" smtClean="0"/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/>
              <a:t>Structural </a:t>
            </a:r>
            <a:r>
              <a:rPr lang="en-US" dirty="0"/>
              <a:t>design of </a:t>
            </a:r>
            <a:r>
              <a:rPr lang="en-US" dirty="0" smtClean="0"/>
              <a:t>EuCARD2 magnets</a:t>
            </a:r>
          </a:p>
          <a:p>
            <a:pPr marL="114300" lvl="2" indent="0">
              <a:buClr>
                <a:schemeClr val="accent1"/>
              </a:buClr>
              <a:buNone/>
              <a:tabLst>
                <a:tab pos="2155825" algn="l"/>
                <a:tab pos="2865438" algn="l"/>
              </a:tabLst>
            </a:pPr>
            <a:r>
              <a:rPr lang="en-US" sz="2000" dirty="0" smtClean="0"/>
              <a:t>	</a:t>
            </a:r>
            <a:r>
              <a:rPr lang="en-US" sz="2000" i="1" dirty="0" smtClean="0"/>
              <a:t>by </a:t>
            </a:r>
            <a:r>
              <a:rPr lang="en-US" sz="2000" i="1" dirty="0"/>
              <a:t>Maria Durante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/>
              <a:t>Considerations </a:t>
            </a:r>
            <a:r>
              <a:rPr lang="en-US" dirty="0"/>
              <a:t>during the development of a HTS research accelerator </a:t>
            </a:r>
            <a:r>
              <a:rPr lang="en-US" dirty="0" smtClean="0"/>
              <a:t>magnet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i="1" dirty="0"/>
              <a:t>by Glyn Kirby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/>
              <a:t>Electrical </a:t>
            </a:r>
            <a:r>
              <a:rPr lang="en-US" dirty="0"/>
              <a:t>Network Model for </a:t>
            </a:r>
            <a:r>
              <a:rPr lang="en-US" dirty="0" err="1"/>
              <a:t>ReBCO</a:t>
            </a:r>
            <a:r>
              <a:rPr lang="en-US" dirty="0"/>
              <a:t> Cables and </a:t>
            </a:r>
            <a:r>
              <a:rPr lang="en-US" dirty="0" smtClean="0"/>
              <a:t>Coils</a:t>
            </a:r>
          </a:p>
          <a:p>
            <a:pPr marL="114300" indent="0">
              <a:buNone/>
              <a:tabLst>
                <a:tab pos="2155825" algn="l"/>
                <a:tab pos="2865438" algn="l"/>
              </a:tabLst>
            </a:pPr>
            <a:r>
              <a:rPr lang="en-US" dirty="0" smtClean="0"/>
              <a:t>	</a:t>
            </a:r>
            <a:r>
              <a:rPr lang="en-US" i="1" dirty="0"/>
              <a:t>by </a:t>
            </a:r>
            <a:r>
              <a:rPr lang="en-US" i="1" dirty="0" smtClean="0"/>
              <a:t>Jeroen </a:t>
            </a:r>
            <a:r>
              <a:rPr lang="en-US" i="1" dirty="0"/>
              <a:t>Van Nugteren</a:t>
            </a:r>
            <a:r>
              <a:rPr lang="en-US" dirty="0" smtClean="0"/>
              <a:t> 			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/>
              <a:t>Design </a:t>
            </a:r>
            <a:r>
              <a:rPr lang="en-US" dirty="0"/>
              <a:t>of alternative cos-theta magnet with </a:t>
            </a:r>
            <a:r>
              <a:rPr lang="en-US" dirty="0" err="1"/>
              <a:t>Roebel</a:t>
            </a:r>
            <a:r>
              <a:rPr lang="en-US" dirty="0"/>
              <a:t> </a:t>
            </a:r>
            <a:r>
              <a:rPr lang="en-US" dirty="0" smtClean="0"/>
              <a:t>cable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i="1" dirty="0"/>
              <a:t>by Clément Lorin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/>
              <a:t>Modeling </a:t>
            </a:r>
            <a:r>
              <a:rPr lang="en-US" dirty="0"/>
              <a:t>thermal propagation and quench behavior in a protection heater covered YBCO </a:t>
            </a:r>
            <a:r>
              <a:rPr lang="en-US" dirty="0" smtClean="0"/>
              <a:t>coil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i="1" dirty="0"/>
              <a:t>by </a:t>
            </a:r>
            <a:r>
              <a:rPr lang="en-US" i="1" dirty="0" err="1"/>
              <a:t>Tiina</a:t>
            </a:r>
            <a:r>
              <a:rPr lang="en-US" i="1" dirty="0"/>
              <a:t> </a:t>
            </a:r>
            <a:r>
              <a:rPr lang="en-US" i="1" dirty="0" err="1" smtClean="0"/>
              <a:t>Salmi</a:t>
            </a:r>
            <a:r>
              <a:rPr lang="en-US" i="1" dirty="0" smtClean="0"/>
              <a:t>  (tomorrow afternoon)</a:t>
            </a:r>
            <a:endParaRPr lang="en-US" i="1" dirty="0"/>
          </a:p>
          <a:p>
            <a:pPr>
              <a:tabLst>
                <a:tab pos="2155825" algn="l"/>
                <a:tab pos="2865438" algn="l"/>
              </a:tabLst>
            </a:pP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13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>
            <a:grpSpLocks noChangeAspect="1"/>
          </p:cNvGrpSpPr>
          <p:nvPr/>
        </p:nvGrpSpPr>
        <p:grpSpPr>
          <a:xfrm>
            <a:off x="4355976" y="404664"/>
            <a:ext cx="3312368" cy="2454109"/>
            <a:chOff x="5220072" y="532696"/>
            <a:chExt cx="3276000" cy="2427164"/>
          </a:xfrm>
        </p:grpSpPr>
        <p:pic>
          <p:nvPicPr>
            <p:cNvPr id="14" name="Image 13" descr="C:\Users\durante\AppData\Local\Microsoft\Windows\Temporary Internet Files\Content.Word\Fig 4.1.5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0072" y="532696"/>
              <a:ext cx="3276000" cy="24271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Oval 2"/>
            <p:cNvSpPr/>
            <p:nvPr/>
          </p:nvSpPr>
          <p:spPr>
            <a:xfrm>
              <a:off x="5436096" y="1506014"/>
              <a:ext cx="480527" cy="48052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7149115" y="35913"/>
            <a:ext cx="1959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Jeroen van Nugteren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Glyn Kirby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Roebel</a:t>
            </a:r>
            <a:r>
              <a:rPr lang="en-US" dirty="0"/>
              <a:t> cable Aligned </a:t>
            </a:r>
            <a:r>
              <a:rPr lang="en-US" dirty="0" smtClean="0"/>
              <a:t>Block </a:t>
            </a:r>
            <a:r>
              <a:rPr lang="en-US" dirty="0"/>
              <a:t>D</a:t>
            </a:r>
            <a:r>
              <a:rPr lang="en-US" dirty="0" smtClean="0"/>
              <a:t>esign - 3D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2155825" algn="l"/>
                <a:tab pos="2865438" algn="l"/>
              </a:tabLst>
            </a:pPr>
            <a:r>
              <a:rPr lang="en-US" dirty="0"/>
              <a:t>Tracking along each strand there is </a:t>
            </a:r>
            <a:br>
              <a:rPr lang="en-US" dirty="0"/>
            </a:br>
            <a:r>
              <a:rPr lang="en-US" dirty="0" smtClean="0"/>
              <a:t>always </a:t>
            </a:r>
            <a:r>
              <a:rPr lang="en-US" dirty="0"/>
              <a:t>a low angle, high </a:t>
            </a:r>
            <a:r>
              <a:rPr lang="en-US" dirty="0" err="1"/>
              <a:t>Jc</a:t>
            </a:r>
            <a:r>
              <a:rPr lang="en-US" dirty="0"/>
              <a:t> volume. 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/>
              <a:t>Lower limit expected on coil </a:t>
            </a:r>
            <a:r>
              <a:rPr lang="en-US" dirty="0" smtClean="0"/>
              <a:t>ends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/>
              <a:t>Minimum bending radius :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/>
              <a:t>S</a:t>
            </a:r>
            <a:r>
              <a:rPr lang="en-US" dirty="0" smtClean="0"/>
              <a:t>oft way : 11 mm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 smtClean="0"/>
              <a:t>Hard way : 2 m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28487" y="2924944"/>
            <a:ext cx="3056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376092"/>
                </a:solidFill>
                <a:latin typeface="Cantarell"/>
              </a:rPr>
              <a:t>Field Angle in 13T Background Field</a:t>
            </a:r>
            <a:endParaRPr lang="en-US" sz="1400" dirty="0">
              <a:solidFill>
                <a:srgbClr val="376092"/>
              </a:solidFill>
              <a:latin typeface="Cantarell"/>
            </a:endParaRPr>
          </a:p>
        </p:txBody>
      </p:sp>
      <p:pic>
        <p:nvPicPr>
          <p:cNvPr id="8196" name="Picture 4" descr="C:\DATA\03-EuCARD 2\. Reports\Material for reports\Géométrie bobine Feather-M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3284984"/>
            <a:ext cx="8589963" cy="277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39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ATA\03-EuCARD 2\. Reports\Material for reports\ICE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448" y="724054"/>
            <a:ext cx="3425825" cy="295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ZoneTexte 58"/>
          <p:cNvSpPr txBox="1"/>
          <p:nvPr/>
        </p:nvSpPr>
        <p:spPr>
          <a:xfrm>
            <a:off x="7149115" y="35913"/>
            <a:ext cx="1959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Jeroen van Nugteren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Glyn Kirby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Roebel</a:t>
            </a:r>
            <a:r>
              <a:rPr lang="en-US" dirty="0"/>
              <a:t> cable Aligned </a:t>
            </a:r>
            <a:r>
              <a:rPr lang="en-US" dirty="0" smtClean="0"/>
              <a:t>Block </a:t>
            </a:r>
            <a:r>
              <a:rPr lang="en-US" dirty="0"/>
              <a:t>D</a:t>
            </a:r>
            <a:r>
              <a:rPr lang="en-US" dirty="0" smtClean="0"/>
              <a:t>esign -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66" y="3873894"/>
            <a:ext cx="7920000" cy="214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55860"/>
            <a:ext cx="3397881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2429761" y="724054"/>
            <a:ext cx="3662792" cy="2056874"/>
            <a:chOff x="2429761" y="724054"/>
            <a:chExt cx="3662792" cy="2056874"/>
          </a:xfrm>
        </p:grpSpPr>
        <p:sp>
          <p:nvSpPr>
            <p:cNvPr id="3" name="ZoneTexte 2"/>
            <p:cNvSpPr txBox="1"/>
            <p:nvPr/>
          </p:nvSpPr>
          <p:spPr>
            <a:xfrm>
              <a:off x="3419873" y="724054"/>
              <a:ext cx="2258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Former</a:t>
              </a:r>
              <a:endParaRPr lang="fr-FR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419873" y="980728"/>
              <a:ext cx="2258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External</a:t>
              </a:r>
              <a:r>
                <a:rPr lang="fr-FR" dirty="0" smtClean="0"/>
                <a:t> support</a:t>
              </a:r>
              <a:endParaRPr lang="fr-FR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419874" y="1268760"/>
              <a:ext cx="22585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Central support tube</a:t>
              </a:r>
              <a:endParaRPr lang="fr-FR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923928" y="1997120"/>
              <a:ext cx="125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YBCO </a:t>
              </a:r>
              <a:r>
                <a:rPr lang="fr-FR" dirty="0" err="1" smtClean="0"/>
                <a:t>Coils</a:t>
              </a:r>
              <a:endParaRPr lang="fr-FR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3707904" y="2275860"/>
              <a:ext cx="1682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ICEE (</a:t>
              </a:r>
              <a:r>
                <a:rPr lang="fr-FR" dirty="0" err="1" smtClean="0"/>
                <a:t>copper</a:t>
              </a:r>
              <a:r>
                <a:rPr lang="fr-FR" dirty="0" smtClean="0"/>
                <a:t>)</a:t>
              </a:r>
              <a:endParaRPr lang="fr-FR" dirty="0"/>
            </a:p>
          </p:txBody>
        </p:sp>
        <p:cxnSp>
          <p:nvCxnSpPr>
            <p:cNvPr id="7" name="Connecteur droit avec flèche 6"/>
            <p:cNvCxnSpPr>
              <a:endCxn id="3" idx="1"/>
            </p:cNvCxnSpPr>
            <p:nvPr/>
          </p:nvCxnSpPr>
          <p:spPr>
            <a:xfrm flipV="1">
              <a:off x="2627784" y="908720"/>
              <a:ext cx="792089" cy="256674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>
              <a:endCxn id="12" idx="1"/>
            </p:cNvCxnSpPr>
            <p:nvPr/>
          </p:nvCxnSpPr>
          <p:spPr>
            <a:xfrm flipV="1">
              <a:off x="3023828" y="1165394"/>
              <a:ext cx="396045" cy="23170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>
              <a:endCxn id="13" idx="1"/>
            </p:cNvCxnSpPr>
            <p:nvPr/>
          </p:nvCxnSpPr>
          <p:spPr>
            <a:xfrm flipV="1">
              <a:off x="2429761" y="1453426"/>
              <a:ext cx="990113" cy="510444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>
              <a:endCxn id="14" idx="1"/>
            </p:cNvCxnSpPr>
            <p:nvPr/>
          </p:nvCxnSpPr>
          <p:spPr>
            <a:xfrm flipV="1">
              <a:off x="2840422" y="2181786"/>
              <a:ext cx="1083506" cy="27874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/>
            <p:cNvCxnSpPr/>
            <p:nvPr/>
          </p:nvCxnSpPr>
          <p:spPr>
            <a:xfrm flipV="1">
              <a:off x="3023828" y="2460526"/>
              <a:ext cx="828092" cy="18466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/>
            <p:cNvCxnSpPr/>
            <p:nvPr/>
          </p:nvCxnSpPr>
          <p:spPr>
            <a:xfrm flipH="1" flipV="1">
              <a:off x="5158435" y="2462342"/>
              <a:ext cx="781717" cy="31858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/>
            <p:cNvCxnSpPr>
              <a:endCxn id="14" idx="3"/>
            </p:cNvCxnSpPr>
            <p:nvPr/>
          </p:nvCxnSpPr>
          <p:spPr>
            <a:xfrm flipH="1" flipV="1">
              <a:off x="5174392" y="2181786"/>
              <a:ext cx="918161" cy="28055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687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                             </a:t>
            </a:r>
            <a:r>
              <a:rPr lang="fr-FR" dirty="0" err="1" smtClean="0"/>
              <a:t>Narrower</a:t>
            </a:r>
            <a:r>
              <a:rPr lang="fr-FR" dirty="0" smtClean="0"/>
              <a:t> </a:t>
            </a:r>
            <a:r>
              <a:rPr lang="fr-FR" dirty="0" err="1" smtClean="0"/>
              <a:t>Roebel</a:t>
            </a:r>
            <a:r>
              <a:rPr lang="fr-FR" dirty="0" smtClean="0"/>
              <a:t> </a:t>
            </a:r>
            <a:r>
              <a:rPr lang="fr-FR" dirty="0"/>
              <a:t>YBCO </a:t>
            </a:r>
            <a:r>
              <a:rPr lang="fr-FR" dirty="0" err="1" smtClean="0"/>
              <a:t>cables</a:t>
            </a:r>
            <a:r>
              <a:rPr lang="fr-FR" dirty="0" smtClean="0"/>
              <a:t>, 10 </a:t>
            </a:r>
            <a:r>
              <a:rPr lang="fr-FR" dirty="0"/>
              <a:t>mm x </a:t>
            </a:r>
            <a:r>
              <a:rPr lang="fr-FR" dirty="0" smtClean="0"/>
              <a:t>0.8/1.2 mm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pPr lvl="2"/>
            <a:r>
              <a:rPr lang="fr-FR" dirty="0" smtClean="0">
                <a:solidFill>
                  <a:srgbClr val="0070C0"/>
                </a:solidFill>
              </a:rPr>
              <a:t>B0 stand-</a:t>
            </a:r>
            <a:r>
              <a:rPr lang="fr-FR" dirty="0" err="1" smtClean="0">
                <a:solidFill>
                  <a:srgbClr val="0070C0"/>
                </a:solidFill>
              </a:rPr>
              <a:t>alone</a:t>
            </a:r>
            <a:r>
              <a:rPr lang="fr-FR" dirty="0" smtClean="0">
                <a:solidFill>
                  <a:srgbClr val="0070C0"/>
                </a:solidFill>
              </a:rPr>
              <a:t> = 5T </a:t>
            </a:r>
            <a:r>
              <a:rPr lang="fr-FR" dirty="0" err="1" smtClean="0">
                <a:solidFill>
                  <a:srgbClr val="0070C0"/>
                </a:solidFill>
              </a:rPr>
              <a:t>with</a:t>
            </a:r>
            <a:r>
              <a:rPr lang="fr-FR" dirty="0" smtClean="0">
                <a:solidFill>
                  <a:srgbClr val="0070C0"/>
                </a:solidFill>
              </a:rPr>
              <a:t> Je &lt; 470 A/mm²	</a:t>
            </a:r>
          </a:p>
          <a:p>
            <a:pPr lvl="2"/>
            <a:endParaRPr lang="fr-FR" sz="600" dirty="0">
              <a:solidFill>
                <a:srgbClr val="0070C0"/>
              </a:solidFill>
            </a:endParaRPr>
          </a:p>
          <a:p>
            <a:r>
              <a:rPr lang="fr-FR" dirty="0" smtClean="0"/>
              <a:t>                               Baseline </a:t>
            </a:r>
            <a:r>
              <a:rPr lang="fr-FR" dirty="0" err="1" smtClean="0"/>
              <a:t>Roebel</a:t>
            </a:r>
            <a:r>
              <a:rPr lang="fr-FR" dirty="0" smtClean="0"/>
              <a:t> </a:t>
            </a:r>
            <a:r>
              <a:rPr lang="fr-FR" dirty="0"/>
              <a:t>YBCO  </a:t>
            </a:r>
            <a:r>
              <a:rPr lang="fr-FR" dirty="0" err="1"/>
              <a:t>cable</a:t>
            </a:r>
            <a:r>
              <a:rPr lang="fr-FR" dirty="0"/>
              <a:t>, </a:t>
            </a:r>
            <a:r>
              <a:rPr lang="fr-FR" dirty="0" smtClean="0"/>
              <a:t>12 </a:t>
            </a:r>
            <a:r>
              <a:rPr lang="fr-FR" dirty="0"/>
              <a:t>mm x 1.2 </a:t>
            </a:r>
            <a:r>
              <a:rPr lang="fr-FR" dirty="0" smtClean="0"/>
              <a:t>mm</a:t>
            </a:r>
          </a:p>
          <a:p>
            <a:pPr marL="114300" indent="0">
              <a:buNone/>
            </a:pPr>
            <a:endParaRPr lang="fr-FR" dirty="0" smtClean="0"/>
          </a:p>
          <a:p>
            <a:pPr marL="3038475" lvl="2" indent="-254000"/>
            <a:r>
              <a:rPr lang="fr-FR" dirty="0">
                <a:solidFill>
                  <a:srgbClr val="0070C0"/>
                </a:solidFill>
              </a:rPr>
              <a:t>B0 </a:t>
            </a:r>
            <a:r>
              <a:rPr lang="fr-FR" dirty="0" smtClean="0">
                <a:solidFill>
                  <a:srgbClr val="0070C0"/>
                </a:solidFill>
              </a:rPr>
              <a:t>= </a:t>
            </a:r>
            <a:r>
              <a:rPr lang="fr-FR" dirty="0">
                <a:solidFill>
                  <a:srgbClr val="0070C0"/>
                </a:solidFill>
              </a:rPr>
              <a:t>5T </a:t>
            </a:r>
            <a:r>
              <a:rPr lang="fr-FR" dirty="0" smtClean="0">
                <a:solidFill>
                  <a:srgbClr val="0070C0"/>
                </a:solidFill>
              </a:rPr>
              <a:t>stand-</a:t>
            </a:r>
            <a:r>
              <a:rPr lang="fr-FR" dirty="0" err="1" smtClean="0">
                <a:solidFill>
                  <a:srgbClr val="0070C0"/>
                </a:solidFill>
              </a:rPr>
              <a:t>alone</a:t>
            </a:r>
            <a:r>
              <a:rPr lang="fr-FR" dirty="0" smtClean="0">
                <a:solidFill>
                  <a:srgbClr val="0070C0"/>
                </a:solidFill>
              </a:rPr>
              <a:t> in </a:t>
            </a:r>
            <a:r>
              <a:rPr lang="fr-FR" dirty="0" err="1" smtClean="0">
                <a:solidFill>
                  <a:srgbClr val="0070C0"/>
                </a:solidFill>
              </a:rPr>
              <a:t>iron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yoke</a:t>
            </a:r>
            <a:r>
              <a:rPr lang="fr-FR" dirty="0" smtClean="0">
                <a:solidFill>
                  <a:srgbClr val="0070C0"/>
                </a:solidFill>
              </a:rPr>
              <a:t>, Je = 684 A/mm²</a:t>
            </a:r>
          </a:p>
          <a:p>
            <a:pPr marL="3038475" lvl="2" indent="-254000"/>
            <a:r>
              <a:rPr lang="fr-FR" dirty="0" smtClean="0">
                <a:solidFill>
                  <a:srgbClr val="0070C0"/>
                </a:solidFill>
              </a:rPr>
              <a:t>B0 = 2 T in 15 T background </a:t>
            </a:r>
            <a:r>
              <a:rPr lang="fr-FR" dirty="0" err="1" smtClean="0">
                <a:solidFill>
                  <a:srgbClr val="0070C0"/>
                </a:solidFill>
              </a:rPr>
              <a:t>field</a:t>
            </a:r>
            <a:r>
              <a:rPr lang="fr-FR" dirty="0" smtClean="0">
                <a:solidFill>
                  <a:srgbClr val="0070C0"/>
                </a:solidFill>
              </a:rPr>
              <a:t>, Je = 363 A/mm²</a:t>
            </a:r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10242" name="Picture 2" descr="C:\DATA\03-EuCARD 2\. Reports\Material for reports\Costheta 2 layers dans FRESCA2 6 bloc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378" y="1124744"/>
            <a:ext cx="303258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YBCO  </a:t>
            </a:r>
            <a:r>
              <a:rPr lang="en-US" dirty="0" err="1" smtClean="0"/>
              <a:t>Roebel</a:t>
            </a:r>
            <a:r>
              <a:rPr lang="en-US" dirty="0" smtClean="0"/>
              <a:t> Cosine-Theta Designs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31" name="Pictur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1622739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7739302" y="150997"/>
            <a:ext cx="1369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Clément Lorin</a:t>
            </a:r>
          </a:p>
        </p:txBody>
      </p:sp>
      <p:pic>
        <p:nvPicPr>
          <p:cNvPr id="12" name="Pictur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1622739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 12" descr="C:\DATA\03-EuCARD 2\. Reports\Material for reports\Fig 4.2.1 r 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50" y="1097838"/>
            <a:ext cx="5051862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18"/>
          <p:cNvSpPr txBox="1"/>
          <p:nvPr/>
        </p:nvSpPr>
        <p:spPr>
          <a:xfrm>
            <a:off x="6642784" y="1146230"/>
            <a:ext cx="1407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70C0"/>
                </a:solidFill>
              </a:rPr>
              <a:t>B0 = +4 T</a:t>
            </a:r>
            <a:endParaRPr lang="fr-FR" sz="1600" dirty="0">
              <a:solidFill>
                <a:srgbClr val="0070C0"/>
              </a:solidFill>
            </a:endParaRPr>
          </a:p>
        </p:txBody>
      </p:sp>
      <p:grpSp>
        <p:nvGrpSpPr>
          <p:cNvPr id="15" name="Group 2047"/>
          <p:cNvGrpSpPr>
            <a:grpSpLocks noChangeAspect="1"/>
          </p:cNvGrpSpPr>
          <p:nvPr/>
        </p:nvGrpSpPr>
        <p:grpSpPr>
          <a:xfrm>
            <a:off x="899592" y="4293096"/>
            <a:ext cx="2082033" cy="1548000"/>
            <a:chOff x="539552" y="2079300"/>
            <a:chExt cx="3525370" cy="2621135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2079300"/>
              <a:ext cx="3525370" cy="262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Straight Arrow Connector 20"/>
            <p:cNvCxnSpPr/>
            <p:nvPr/>
          </p:nvCxnSpPr>
          <p:spPr>
            <a:xfrm>
              <a:off x="2315205" y="2636912"/>
              <a:ext cx="32362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1"/>
            <p:cNvSpPr txBox="1"/>
            <p:nvPr/>
          </p:nvSpPr>
          <p:spPr>
            <a:xfrm>
              <a:off x="2267743" y="2761764"/>
              <a:ext cx="720078" cy="70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dirty="0" smtClean="0">
                  <a:solidFill>
                    <a:srgbClr val="FF0000"/>
                  </a:solidFill>
                </a:rPr>
                <a:t>9.89 mm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Straight Arrow Connector 28"/>
            <p:cNvCxnSpPr/>
            <p:nvPr/>
          </p:nvCxnSpPr>
          <p:spPr>
            <a:xfrm flipV="1">
              <a:off x="2315205" y="2341064"/>
              <a:ext cx="0" cy="879728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5364088" y="5229200"/>
            <a:ext cx="31734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 see 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Clément presentation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93890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9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parallel, DTI is developing insulation techniques for REBCO </a:t>
            </a:r>
            <a:r>
              <a:rPr lang="en-US" dirty="0"/>
              <a:t>tapes </a:t>
            </a:r>
            <a:r>
              <a:rPr lang="en-US" dirty="0" smtClean="0"/>
              <a:t>based on sol-gel approach.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4" b="11385"/>
          <a:stretch/>
        </p:blipFill>
        <p:spPr bwMode="auto">
          <a:xfrm>
            <a:off x="3456910" y="2445472"/>
            <a:ext cx="5400000" cy="122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5" b="12176"/>
          <a:stretch/>
        </p:blipFill>
        <p:spPr bwMode="auto">
          <a:xfrm>
            <a:off x="4317794" y="681784"/>
            <a:ext cx="4539116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61" y="688375"/>
            <a:ext cx="3734685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5"/>
          <p:cNvSpPr txBox="1"/>
          <p:nvPr/>
        </p:nvSpPr>
        <p:spPr>
          <a:xfrm>
            <a:off x="109776" y="1862828"/>
            <a:ext cx="8897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Adhesive </a:t>
            </a:r>
            <a:r>
              <a:rPr lang="en-US" dirty="0" err="1" smtClean="0"/>
              <a:t>Kapton</a:t>
            </a:r>
            <a:r>
              <a:rPr lang="en-US" dirty="0" smtClean="0"/>
              <a:t> tape , “C" wrap and 49% overlap. Problem with cable width.</a:t>
            </a:r>
            <a:endParaRPr lang="en-US" dirty="0"/>
          </a:p>
        </p:txBody>
      </p:sp>
      <p:sp>
        <p:nvSpPr>
          <p:cNvPr id="16" name="TextBox 5"/>
          <p:cNvSpPr txBox="1"/>
          <p:nvPr/>
        </p:nvSpPr>
        <p:spPr>
          <a:xfrm>
            <a:off x="109776" y="3787350"/>
            <a:ext cx="8897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Glass fibers sock over cable, impregnated with resin. Tested &gt; 5KV insulation turn-to-turn.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Baseline insulation for </a:t>
            </a:r>
            <a:r>
              <a:rPr lang="en-US" dirty="0" err="1" smtClean="0">
                <a:solidFill>
                  <a:srgbClr val="FF0000"/>
                </a:solidFill>
              </a:rPr>
              <a:t>Roebel</a:t>
            </a:r>
            <a:r>
              <a:rPr lang="en-US" dirty="0" smtClean="0">
                <a:solidFill>
                  <a:srgbClr val="FF0000"/>
                </a:solidFill>
              </a:rPr>
              <a:t> cable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: </a:t>
            </a:r>
            <a:r>
              <a:rPr lang="en-US" dirty="0" err="1" smtClean="0"/>
              <a:t>Roebel</a:t>
            </a:r>
            <a:r>
              <a:rPr lang="en-US" dirty="0" smtClean="0"/>
              <a:t> Cable Insulation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7" t="7992" b="14438"/>
          <a:stretch/>
        </p:blipFill>
        <p:spPr bwMode="auto">
          <a:xfrm>
            <a:off x="251961" y="2323483"/>
            <a:ext cx="3132000" cy="147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re 7"/>
          <p:cNvSpPr txBox="1">
            <a:spLocks/>
          </p:cNvSpPr>
          <p:nvPr/>
        </p:nvSpPr>
        <p:spPr>
          <a:xfrm>
            <a:off x="109776" y="116632"/>
            <a:ext cx="1365880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09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: </a:t>
            </a:r>
            <a:r>
              <a:rPr lang="en-US" dirty="0" err="1" smtClean="0"/>
              <a:t>Roebel</a:t>
            </a:r>
            <a:r>
              <a:rPr lang="en-US" dirty="0" smtClean="0"/>
              <a:t> Cable mechanical behavior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Roebel</a:t>
            </a:r>
            <a:r>
              <a:rPr lang="en-US" dirty="0"/>
              <a:t> cable </a:t>
            </a:r>
            <a:r>
              <a:rPr lang="en-US" dirty="0" smtClean="0"/>
              <a:t>characterization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3600" dirty="0" smtClean="0"/>
          </a:p>
          <a:p>
            <a:r>
              <a:rPr lang="en-US" dirty="0" err="1" smtClean="0"/>
              <a:t>Roebel</a:t>
            </a:r>
            <a:r>
              <a:rPr lang="en-US" dirty="0" smtClean="0"/>
              <a:t> cable modeling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4909091" cy="89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84975"/>
            <a:ext cx="4394499" cy="8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745523"/>
            <a:ext cx="2304256" cy="1927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107825" y="3925972"/>
            <a:ext cx="2948001" cy="1795253"/>
            <a:chOff x="107825" y="3925972"/>
            <a:chExt cx="2948001" cy="179525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25" y="3925972"/>
              <a:ext cx="2948001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4"/>
            <p:cNvSpPr txBox="1"/>
            <p:nvPr/>
          </p:nvSpPr>
          <p:spPr>
            <a:xfrm>
              <a:off x="107825" y="5413450"/>
              <a:ext cx="2948000" cy="307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0070C0"/>
                  </a:solidFill>
                </a:rPr>
                <a:t>Not impregnated - Pressure on </a:t>
              </a:r>
              <a:r>
                <a:rPr lang="en-GB" sz="1400" dirty="0" smtClean="0">
                  <a:solidFill>
                    <a:srgbClr val="0070C0"/>
                  </a:solidFill>
                </a:rPr>
                <a:t>top 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3131839" y="3945471"/>
            <a:ext cx="2985648" cy="2145086"/>
            <a:chOff x="3131839" y="3945471"/>
            <a:chExt cx="2985648" cy="2145086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39" y="3945471"/>
              <a:ext cx="2985648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5"/>
            <p:cNvSpPr txBox="1"/>
            <p:nvPr/>
          </p:nvSpPr>
          <p:spPr>
            <a:xfrm>
              <a:off x="3131839" y="5351893"/>
              <a:ext cx="298564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Glass </a:t>
              </a:r>
              <a:r>
                <a:rPr lang="en-US" sz="1400" dirty="0">
                  <a:solidFill>
                    <a:srgbClr val="0070C0"/>
                  </a:solidFill>
                </a:rPr>
                <a:t>sock </a:t>
              </a:r>
              <a:r>
                <a:rPr lang="en-US" sz="1400" dirty="0" smtClean="0">
                  <a:solidFill>
                    <a:srgbClr val="0070C0"/>
                  </a:solidFill>
                </a:rPr>
                <a:t>+ Impregnation </a:t>
              </a:r>
            </a:p>
            <a:p>
              <a:r>
                <a:rPr lang="en-US" sz="1400" dirty="0" smtClean="0">
                  <a:solidFill>
                    <a:srgbClr val="0070C0"/>
                  </a:solidFill>
                </a:rPr>
                <a:t>Cooled to 4K + Pressure </a:t>
              </a:r>
              <a:r>
                <a:rPr lang="en-US" sz="1400" dirty="0">
                  <a:solidFill>
                    <a:srgbClr val="0070C0"/>
                  </a:solidFill>
                </a:rPr>
                <a:t>applied on top </a:t>
              </a:r>
              <a:r>
                <a:rPr lang="en-US" sz="1400" dirty="0" smtClean="0">
                  <a:solidFill>
                    <a:srgbClr val="0070C0"/>
                  </a:solidFill>
                </a:rPr>
                <a:t>surface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" name="Groupe 1"/>
          <p:cNvGrpSpPr/>
          <p:nvPr/>
        </p:nvGrpSpPr>
        <p:grpSpPr>
          <a:xfrm>
            <a:off x="6169824" y="3936601"/>
            <a:ext cx="2808144" cy="2134048"/>
            <a:chOff x="6169824" y="3936601"/>
            <a:chExt cx="2808144" cy="2134048"/>
          </a:xfrm>
        </p:grpSpPr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824" y="3936601"/>
              <a:ext cx="2808144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6"/>
            <p:cNvSpPr txBox="1"/>
            <p:nvPr/>
          </p:nvSpPr>
          <p:spPr>
            <a:xfrm>
              <a:off x="6169825" y="5301208"/>
              <a:ext cx="280814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Impregnated + </a:t>
              </a:r>
              <a:r>
                <a:rPr lang="en-US" sz="1600" dirty="0">
                  <a:solidFill>
                    <a:srgbClr val="0070C0"/>
                  </a:solidFill>
                </a:rPr>
                <a:t>C</a:t>
              </a:r>
              <a:r>
                <a:rPr lang="en-US" sz="1600" dirty="0" smtClean="0">
                  <a:solidFill>
                    <a:srgbClr val="0070C0"/>
                  </a:solidFill>
                </a:rPr>
                <a:t>opper</a:t>
              </a:r>
              <a:r>
                <a:rPr lang="en-US" sz="1400" dirty="0" smtClean="0">
                  <a:solidFill>
                    <a:srgbClr val="0070C0"/>
                  </a:solidFill>
                </a:rPr>
                <a:t> insert</a:t>
              </a:r>
              <a:endParaRPr lang="en-GB" sz="1600" dirty="0">
                <a:solidFill>
                  <a:srgbClr val="0070C0"/>
                </a:solidFill>
              </a:endParaRPr>
            </a:p>
            <a:p>
              <a:r>
                <a:rPr lang="en-US" sz="1400" dirty="0" smtClean="0">
                  <a:solidFill>
                    <a:srgbClr val="0070C0"/>
                  </a:solidFill>
                </a:rPr>
                <a:t>Cooled </a:t>
              </a:r>
              <a:r>
                <a:rPr lang="en-US" sz="1400" dirty="0">
                  <a:solidFill>
                    <a:srgbClr val="0070C0"/>
                  </a:solidFill>
                </a:rPr>
                <a:t>to 4K </a:t>
              </a:r>
              <a:r>
                <a:rPr lang="en-US" sz="1400" dirty="0" smtClean="0">
                  <a:solidFill>
                    <a:srgbClr val="0070C0"/>
                  </a:solidFill>
                </a:rPr>
                <a:t>+ Magnetic </a:t>
              </a:r>
              <a:r>
                <a:rPr lang="en-US" sz="1400" dirty="0">
                  <a:solidFill>
                    <a:srgbClr val="0070C0"/>
                  </a:solidFill>
                </a:rPr>
                <a:t>forces on the edges of the tapes </a:t>
              </a:r>
              <a:endParaRPr lang="en-US" sz="1400" dirty="0" smtClean="0">
                <a:solidFill>
                  <a:srgbClr val="0070C0"/>
                </a:solidFill>
              </a:endParaRPr>
            </a:p>
          </p:txBody>
        </p:sp>
      </p:grpSp>
      <p:sp>
        <p:nvSpPr>
          <p:cNvPr id="19" name="TextBox 4"/>
          <p:cNvSpPr txBox="1"/>
          <p:nvPr/>
        </p:nvSpPr>
        <p:spPr>
          <a:xfrm>
            <a:off x="107823" y="3193231"/>
            <a:ext cx="4394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70C0"/>
                </a:solidFill>
              </a:rPr>
              <a:t>Not impregnated - Pressure on </a:t>
            </a:r>
            <a:r>
              <a:rPr lang="en-GB" sz="1400" dirty="0" smtClean="0">
                <a:solidFill>
                  <a:srgbClr val="0070C0"/>
                </a:solidFill>
              </a:rPr>
              <a:t>top 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23" name="TextBox 4"/>
          <p:cNvSpPr txBox="1"/>
          <p:nvPr/>
        </p:nvSpPr>
        <p:spPr>
          <a:xfrm>
            <a:off x="284043" y="1988840"/>
            <a:ext cx="4720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0070C0"/>
                </a:solidFill>
              </a:rPr>
              <a:t>Easy way and hard way bending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24" name="TextBox 4"/>
          <p:cNvSpPr txBox="1"/>
          <p:nvPr/>
        </p:nvSpPr>
        <p:spPr>
          <a:xfrm>
            <a:off x="6480504" y="3104872"/>
            <a:ext cx="262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70C0"/>
                </a:solidFill>
              </a:rPr>
              <a:t>Easy way bending set-up at KIT</a:t>
            </a:r>
            <a:endParaRPr lang="en-GB" sz="1400" dirty="0">
              <a:solidFill>
                <a:srgbClr val="0070C0"/>
              </a:solidFill>
            </a:endParaRPr>
          </a:p>
        </p:txBody>
      </p:sp>
      <p:pic>
        <p:nvPicPr>
          <p:cNvPr id="11266" name="Picture 2" descr="C:\DATA\03-EuCARD 2\. Reports\Material for reports\KIT easy way bend charcterizatio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504" y="1172468"/>
            <a:ext cx="2627313" cy="196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>
            <a:off x="7668344" y="3594502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tx2"/>
                </a:solidFill>
              </a:rPr>
              <a:t>Nabil Chouika 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34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4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distribution, magnetization measurements</a:t>
            </a:r>
          </a:p>
          <a:p>
            <a:pPr lvl="1"/>
            <a:r>
              <a:rPr lang="en-US" dirty="0" smtClean="0"/>
              <a:t>Single </a:t>
            </a:r>
            <a:r>
              <a:rPr lang="en-US" dirty="0"/>
              <a:t>layer single tape coils in LNCMI varying field angle facility</a:t>
            </a:r>
          </a:p>
          <a:p>
            <a:pPr lvl="2"/>
            <a:r>
              <a:rPr lang="en-US" dirty="0"/>
              <a:t>New instrumentation and modified coil geometry under </a:t>
            </a:r>
            <a:r>
              <a:rPr lang="en-US" dirty="0" smtClean="0"/>
              <a:t>study</a:t>
            </a:r>
          </a:p>
          <a:p>
            <a:pPr lvl="1"/>
            <a:r>
              <a:rPr lang="en-US" dirty="0" smtClean="0"/>
              <a:t>Subscale models manufacturing </a:t>
            </a:r>
            <a:r>
              <a:rPr lang="en-US" dirty="0"/>
              <a:t>and test </a:t>
            </a:r>
          </a:p>
          <a:p>
            <a:endParaRPr lang="en-US" dirty="0"/>
          </a:p>
          <a:p>
            <a:endParaRPr lang="en-US" dirty="0"/>
          </a:p>
          <a:p>
            <a:pPr marL="114300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				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see G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lyn and Clément </a:t>
            </a:r>
          </a:p>
          <a:p>
            <a:pPr marL="114300" indent="0">
              <a:buNone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			     presentations</a:t>
            </a: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Current distribution modeling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							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 see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Jeroen</a:t>
            </a:r>
            <a:b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							       presentation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5" y="4365104"/>
            <a:ext cx="6480000" cy="1351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C:\DATA\03-EuCARD 2\. Reports\Material for reports\Feather-M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84" y="1989040"/>
            <a:ext cx="287723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096" y="0"/>
            <a:ext cx="2232000" cy="3416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: YBCO Cable electrical behavior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7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1"/>
          <p:cNvSpPr txBox="1">
            <a:spLocks/>
          </p:cNvSpPr>
          <p:nvPr/>
        </p:nvSpPr>
        <p:spPr>
          <a:xfrm>
            <a:off x="107504" y="692696"/>
            <a:ext cx="8928992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Quench protection studies started on subscale models</a:t>
            </a:r>
          </a:p>
          <a:p>
            <a:pPr marL="11430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						       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see Glyn  presentation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Quench heaters for HTS coils 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see </a:t>
            </a:r>
            <a:r>
              <a:rPr lang="en-US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Tiina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presentation tomorrow afternoon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: Quench protection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6372200" y="16454"/>
            <a:ext cx="2767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Antti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Stenvall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    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Tiina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Salmi</a:t>
            </a: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Erkki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Härö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C:\DATA\03-EuCARD 2\. Reports\Material for reports\Feather-M0 - Q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69667"/>
            <a:ext cx="212725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5256584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63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Thanks for your attention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155825" algn="l"/>
                <a:tab pos="2865438" algn="l"/>
              </a:tabLst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Structural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design of EuCARD2 magnets</a:t>
            </a:r>
          </a:p>
          <a:p>
            <a:pPr marL="114300" lvl="2" indent="0">
              <a:buClr>
                <a:schemeClr val="accent1"/>
              </a:buClr>
              <a:buNone/>
              <a:tabLst>
                <a:tab pos="2155825" algn="l"/>
                <a:tab pos="2865438" algn="l"/>
              </a:tabLst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</a:rPr>
              <a:t>by Maria Durante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Considerations </a:t>
            </a:r>
            <a:r>
              <a:rPr lang="en-US" dirty="0">
                <a:solidFill>
                  <a:srgbClr val="FF0000"/>
                </a:solidFill>
              </a:rPr>
              <a:t>during the development of a HTS research accelerator magnet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i="1" dirty="0">
                <a:solidFill>
                  <a:srgbClr val="FF0000"/>
                </a:solidFill>
              </a:rPr>
              <a:t>by Glyn Kirby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/>
              <a:t>Electrical </a:t>
            </a:r>
            <a:r>
              <a:rPr lang="en-US" dirty="0"/>
              <a:t>Network Model for </a:t>
            </a:r>
            <a:r>
              <a:rPr lang="en-US" dirty="0" err="1"/>
              <a:t>ReBCO</a:t>
            </a:r>
            <a:r>
              <a:rPr lang="en-US" dirty="0"/>
              <a:t> Cables and Coils</a:t>
            </a:r>
          </a:p>
          <a:p>
            <a:pPr marL="114300" indent="0">
              <a:buNone/>
              <a:tabLst>
                <a:tab pos="2155825" algn="l"/>
                <a:tab pos="2865438" algn="l"/>
              </a:tabLst>
            </a:pPr>
            <a:r>
              <a:rPr lang="en-US" dirty="0"/>
              <a:t>	</a:t>
            </a:r>
            <a:r>
              <a:rPr lang="en-US" i="1" dirty="0"/>
              <a:t>by Jeroen Van Nugteren</a:t>
            </a:r>
            <a:r>
              <a:rPr lang="en-US" dirty="0"/>
              <a:t> 			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/>
              <a:t>Design </a:t>
            </a:r>
            <a:r>
              <a:rPr lang="en-US" dirty="0"/>
              <a:t>of alternative cos-theta magnet with </a:t>
            </a:r>
            <a:r>
              <a:rPr lang="en-US" dirty="0" err="1"/>
              <a:t>Roebel</a:t>
            </a:r>
            <a:r>
              <a:rPr lang="en-US" dirty="0"/>
              <a:t> cable</a:t>
            </a:r>
            <a:br>
              <a:rPr lang="en-US" dirty="0"/>
            </a:br>
            <a:r>
              <a:rPr lang="en-US" dirty="0"/>
              <a:t>	</a:t>
            </a:r>
            <a:r>
              <a:rPr lang="en-US" i="1" dirty="0"/>
              <a:t>by Clément Lorin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/>
              <a:t>Modeling </a:t>
            </a:r>
            <a:r>
              <a:rPr lang="en-US" dirty="0"/>
              <a:t>thermal propagation and quench behavior in a protection heater covered YBCO coil</a:t>
            </a:r>
            <a:br>
              <a:rPr lang="en-US" dirty="0"/>
            </a:br>
            <a:r>
              <a:rPr lang="en-US" dirty="0"/>
              <a:t>	</a:t>
            </a:r>
            <a:r>
              <a:rPr lang="en-US" i="1" dirty="0"/>
              <a:t>by </a:t>
            </a:r>
            <a:r>
              <a:rPr lang="en-US" i="1" dirty="0" err="1"/>
              <a:t>Tiina</a:t>
            </a:r>
            <a:r>
              <a:rPr lang="en-US" i="1" dirty="0"/>
              <a:t> </a:t>
            </a:r>
            <a:r>
              <a:rPr lang="en-US" i="1" dirty="0" err="1"/>
              <a:t>Salmi</a:t>
            </a:r>
            <a:r>
              <a:rPr lang="en-US" i="1" dirty="0"/>
              <a:t>  (tomorrow afternoon)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44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EuCARD2 Magnets Task 10.3 - Objectives</a:t>
            </a:r>
            <a:endParaRPr lang="en-US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tabLst>
                <a:tab pos="2155825" algn="l"/>
                <a:tab pos="2865438" algn="l"/>
              </a:tabLst>
            </a:pPr>
            <a:endParaRPr lang="en-US" dirty="0" smtClean="0"/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 smtClean="0"/>
              <a:t>Subtask </a:t>
            </a:r>
            <a:r>
              <a:rPr lang="en-US" dirty="0" smtClean="0"/>
              <a:t>10.3.1	HTS </a:t>
            </a:r>
            <a:r>
              <a:rPr lang="en-US" dirty="0"/>
              <a:t>accelerator magnet design 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/>
              <a:t>Explore magnet concepts suitable for HTS cable and ribbon based conductors providing magnetic field of accelerator quality in view of the 20 T HE-LHC dipole.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/>
              <a:t>Compare saddle winding design with block winding design. </a:t>
            </a:r>
          </a:p>
          <a:p>
            <a:pPr lvl="1">
              <a:spcAft>
                <a:spcPts val="1200"/>
              </a:spcAft>
              <a:tabLst>
                <a:tab pos="2155825" algn="l"/>
                <a:tab pos="2865438" algn="l"/>
              </a:tabLst>
            </a:pPr>
            <a:r>
              <a:rPr lang="en-US" dirty="0"/>
              <a:t>Adapt the protection scheme of superconducting magnet to the use of HTS conductor. 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/>
              <a:t>Subtask 10.3.2	Bi-2212 magnet developments 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/>
              <a:t>Design and manufacture a prototype magnet using Bi2212 cable. </a:t>
            </a:r>
            <a:endParaRPr lang="en-US" dirty="0" smtClean="0"/>
          </a:p>
          <a:p>
            <a:pPr lvl="1">
              <a:spcAft>
                <a:spcPts val="1200"/>
              </a:spcAft>
              <a:tabLst>
                <a:tab pos="2155825" algn="l"/>
                <a:tab pos="2865438" algn="l"/>
              </a:tabLst>
            </a:pPr>
            <a:r>
              <a:rPr lang="en-US" dirty="0" smtClean="0"/>
              <a:t>Bi-2212 </a:t>
            </a:r>
            <a:r>
              <a:rPr lang="en-US" dirty="0"/>
              <a:t>dipole prototype must be designed to achieve 5T alone, or 20T as an insert, or to measure the limiting stresses on this material.</a:t>
            </a:r>
          </a:p>
          <a:p>
            <a:pPr>
              <a:tabLst>
                <a:tab pos="2155825" algn="l"/>
                <a:tab pos="2865438" algn="l"/>
              </a:tabLst>
            </a:pPr>
            <a:r>
              <a:rPr lang="en-US" dirty="0"/>
              <a:t>Subtask 10.3.3	YBCO magnet developments 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/>
              <a:t>Design and manufacture an accelerator like prototype magnet using YBCO tape based conductor carrying at least 5kA at 4.2 K and 20 T. 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/>
              <a:t>Study field homogeneity and current redistribution in the ribbon based conductor.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8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EuCARD2 Magnets Task 10.3 </a:t>
            </a:r>
            <a:r>
              <a:rPr lang="en-US" dirty="0" smtClean="0"/>
              <a:t>- Contributions</a:t>
            </a:r>
            <a:endParaRPr lang="fr-FR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3955508"/>
              </p:ext>
            </p:extLst>
          </p:nvPr>
        </p:nvGraphicFramePr>
        <p:xfrm>
          <a:off x="107950" y="798805"/>
          <a:ext cx="8927336" cy="5006459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050049"/>
                <a:gridCol w="1125550"/>
                <a:gridCol w="1575770"/>
                <a:gridCol w="1275624"/>
                <a:gridCol w="1125550"/>
                <a:gridCol w="1430635"/>
                <a:gridCol w="1344158"/>
              </a:tblGrid>
              <a:tr h="43132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Institute</a:t>
                      </a:r>
                      <a:endParaRPr lang="en-US" sz="1600" dirty="0"/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CEA</a:t>
                      </a:r>
                      <a:endParaRPr lang="en-US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</a:t>
                      </a:r>
                      <a:endParaRPr lang="en-US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INPG</a:t>
                      </a:r>
                      <a:endParaRPr lang="en-US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TUT </a:t>
                      </a:r>
                      <a:endParaRPr lang="en-US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DTI</a:t>
                      </a:r>
                      <a:endParaRPr lang="en-US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INFN</a:t>
                      </a:r>
                      <a:endParaRPr lang="en-US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91423" marR="91423" anchor="ctr"/>
                </a:tc>
              </a:tr>
              <a:tr h="613471"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Maria Durante</a:t>
                      </a:r>
                    </a:p>
                    <a:p>
                      <a:r>
                        <a:rPr lang="en-US" sz="1200" dirty="0" smtClean="0"/>
                        <a:t>Clément Lorin</a:t>
                      </a:r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Glyn Kirby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</a:rPr>
                        <a:t>Jeroen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van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</a:rPr>
                        <a:t>Nugteren</a:t>
                      </a:r>
                      <a:endParaRPr lang="en-US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</a:rPr>
                        <a:t>Jaakko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</a:rPr>
                        <a:t>Murtomäki</a:t>
                      </a:r>
                      <a:endParaRPr lang="en-US" sz="12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Pascal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Tixador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Arnaud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Badel </a:t>
                      </a:r>
                    </a:p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John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</a:rPr>
                        <a:t>Himbele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Antti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Stenvall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Erkki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Härö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Tiina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Salmi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Nikolaj Zangenberg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Giovanni </a:t>
                      </a:r>
                      <a:r>
                        <a:rPr lang="en-US" sz="1200" dirty="0" err="1" smtClean="0"/>
                        <a:t>Volpini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Massimo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Sorbi</a:t>
                      </a:r>
                      <a:r>
                        <a:rPr lang="en-US" sz="1200" dirty="0" smtClean="0"/>
                        <a:t> 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anchor="ctr"/>
                </a:tc>
              </a:tr>
              <a:tr h="3935058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Activities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3" marR="9142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Design and construction of YBCO made coil, development of </a:t>
                      </a:r>
                      <a:r>
                        <a:rPr lang="en-US" sz="1200" baseline="0" dirty="0" smtClean="0"/>
                        <a:t>proper </a:t>
                      </a:r>
                      <a:r>
                        <a:rPr lang="en-US" sz="1200" dirty="0" smtClean="0"/>
                        <a:t>technology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Participation to design of Bi-2212 coil</a:t>
                      </a:r>
                    </a:p>
                  </a:txBody>
                  <a:tcPr marL="91423" marR="91423"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aseline="0" dirty="0" smtClean="0"/>
                        <a:t>Design and support to construction of the YBCO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200" baseline="0" dirty="0" smtClean="0"/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aseline="0" dirty="0" smtClean="0"/>
                        <a:t>Design and construction of Bi-2212 coil in the collaboration with USA, development of proper technologies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200" baseline="0" dirty="0" smtClean="0"/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aseline="0" dirty="0" smtClean="0"/>
                        <a:t>System for magnetic measurement evaluation</a:t>
                      </a:r>
                    </a:p>
                  </a:txBody>
                  <a:tcPr marL="91423" marR="9142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Design of HTS coils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Analysis of </a:t>
                      </a:r>
                      <a:r>
                        <a:rPr lang="en-US" sz="1200" dirty="0" err="1" smtClean="0"/>
                        <a:t>e.m</a:t>
                      </a:r>
                      <a:r>
                        <a:rPr lang="en-US" sz="1200" dirty="0" smtClean="0"/>
                        <a:t>. behavior 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Development of technology</a:t>
                      </a:r>
                      <a:r>
                        <a:rPr lang="en-US" sz="1200" baseline="0" dirty="0" smtClean="0"/>
                        <a:t> (s</a:t>
                      </a:r>
                      <a:r>
                        <a:rPr lang="en-US" sz="1200" dirty="0" smtClean="0"/>
                        <a:t>mall coils for investigation,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tests under high fields)</a:t>
                      </a:r>
                    </a:p>
                    <a:p>
                      <a:endParaRPr lang="en-US" sz="1200" dirty="0"/>
                    </a:p>
                  </a:txBody>
                  <a:tcPr marL="91423" marR="9142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Modeling of HTS coils both YBCO and Bi-2212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Quench analysis and protection evaluation</a:t>
                      </a:r>
                    </a:p>
                    <a:p>
                      <a:endParaRPr lang="en-US" sz="1200" dirty="0"/>
                    </a:p>
                  </a:txBody>
                  <a:tcPr marL="91423" marR="9142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Development of insulation technology for YBCO conductor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Fabrication and test of samples and then of all tapes/cables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Study of extension to Bi-2212</a:t>
                      </a:r>
                    </a:p>
                    <a:p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Quench computation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Link to test boundary conditions</a:t>
                      </a:r>
                    </a:p>
                    <a:p>
                      <a:endParaRPr lang="en-US" sz="1200" dirty="0"/>
                    </a:p>
                  </a:txBody>
                  <a:tcPr marL="91423" marR="91423"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931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Task 10.3 Schedule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748630"/>
            <a:ext cx="8892033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5" y="748630"/>
            <a:ext cx="8876470" cy="5200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54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Conductor specifications</a:t>
            </a:r>
            <a:endParaRPr lang="en-US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8472281"/>
              </p:ext>
            </p:extLst>
          </p:nvPr>
        </p:nvGraphicFramePr>
        <p:xfrm>
          <a:off x="107950" y="620713"/>
          <a:ext cx="8928548" cy="3960415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315925"/>
                <a:gridCol w="2419933"/>
                <a:gridCol w="864096"/>
                <a:gridCol w="1368152"/>
                <a:gridCol w="1224136"/>
                <a:gridCol w="2736306"/>
              </a:tblGrid>
              <a:tr h="790988"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Parameter name</a:t>
                      </a:r>
                      <a:endParaRPr lang="fr-FR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</a:pPr>
                      <a:endParaRPr lang="fr-FR" sz="105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Symbol</a:t>
                      </a:r>
                      <a:endParaRPr lang="fr-FR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Value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YBCO Magnet</a:t>
                      </a:r>
                      <a:endParaRPr lang="fr-FR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Value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Bi-2212 Magnet</a:t>
                      </a:r>
                      <a:endParaRPr lang="fr-FR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Remarks</a:t>
                      </a:r>
                      <a:endParaRPr lang="fr-FR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790988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CONDUCTOR</a:t>
                      </a:r>
                      <a:endParaRPr lang="fr-FR" sz="14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919" marR="58919" marT="0" marB="0" vert="vert270"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Engineering critical current density (20T, 4.2K)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</a:rPr>
                        <a:t>J</a:t>
                      </a:r>
                      <a:r>
                        <a:rPr lang="en-US" sz="1400" baseline="-25000">
                          <a:effectLst/>
                        </a:rPr>
                        <a:t>E, 20T</a:t>
                      </a:r>
                      <a:endParaRPr lang="fr-FR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24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600 A/mm²</a:t>
                      </a:r>
                      <a:endParaRPr lang="fr-FR" sz="1400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400" dirty="0" smtClean="0">
                          <a:effectLst/>
                        </a:rPr>
                        <a:t>600 A/mm²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In strand/tape 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</a:rPr>
                        <a:t>At </a:t>
                      </a:r>
                      <a:r>
                        <a:rPr lang="en-US" sz="1400" dirty="0">
                          <a:effectLst/>
                        </a:rPr>
                        <a:t>field perpendicular to wide </a:t>
                      </a:r>
                      <a:r>
                        <a:rPr lang="en-US" sz="1400" dirty="0" smtClean="0">
                          <a:effectLst/>
                        </a:rPr>
                        <a:t>face for YBCO tape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19331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Available cable Engineering critical current density </a:t>
                      </a:r>
                      <a:r>
                        <a:rPr lang="en-US" sz="1400" dirty="0" smtClean="0">
                          <a:effectLst/>
                        </a:rPr>
                        <a:t/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20T, 4.2 K)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</a:rPr>
                        <a:t>J</a:t>
                      </a:r>
                      <a:r>
                        <a:rPr lang="en-US" sz="1400" baseline="-25000">
                          <a:effectLst/>
                        </a:rPr>
                        <a:t>E, 20T</a:t>
                      </a:r>
                      <a:endParaRPr lang="fr-FR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24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400 A/mm²</a:t>
                      </a:r>
                      <a:endParaRPr lang="fr-FR" sz="1400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For small development magnets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679554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Bare cable width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</a:rPr>
                        <a:t>w</a:t>
                      </a:r>
                      <a:r>
                        <a:rPr lang="en-US" sz="1400" baseline="-25000">
                          <a:effectLst/>
                        </a:rPr>
                        <a:t>cbl</a:t>
                      </a:r>
                      <a:endParaRPr lang="fr-FR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</a:rPr>
                        <a:t>10-12 mm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</a:rPr>
                        <a:t>9.5 mm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fr-FR" sz="14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YBCO Baseline : 12 mm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679554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Bare cable thickness at 50 MPa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r>
                        <a:rPr lang="en-US" sz="1400" baseline="-25000">
                          <a:effectLst/>
                        </a:rPr>
                        <a:t>cbl</a:t>
                      </a:r>
                      <a:endParaRPr lang="fr-FR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</a:rPr>
                        <a:t>0.8-1.2 mm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1.5-2.0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fr-FR" sz="14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YBCO Baseline : 1.2</a:t>
                      </a:r>
                      <a:r>
                        <a:rPr lang="fr-FR" sz="1400" baseline="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 mm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</a:tbl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55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specifications</a:t>
            </a:r>
            <a:endParaRPr lang="en-US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9638002"/>
              </p:ext>
            </p:extLst>
          </p:nvPr>
        </p:nvGraphicFramePr>
        <p:xfrm>
          <a:off x="107948" y="615473"/>
          <a:ext cx="8928548" cy="5405815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315925"/>
                <a:gridCol w="2347925"/>
                <a:gridCol w="792088"/>
                <a:gridCol w="1368152"/>
                <a:gridCol w="1368152"/>
                <a:gridCol w="2736306"/>
              </a:tblGrid>
              <a:tr h="434336"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Parameter name</a:t>
                      </a:r>
                      <a:endParaRPr lang="fr-FR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 hMerge="1"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</a:pPr>
                      <a:endParaRPr lang="fr-FR" sz="105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Symbol</a:t>
                      </a:r>
                      <a:endParaRPr lang="fr-FR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Value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YBCO Magnet</a:t>
                      </a:r>
                      <a:endParaRPr lang="fr-FR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Value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Bi-2212 Magnet</a:t>
                      </a:r>
                      <a:endParaRPr lang="fr-FR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Remarks</a:t>
                      </a:r>
                      <a:endParaRPr lang="fr-FR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373147">
                <a:tc rowSpan="1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effectLst/>
                        </a:rPr>
                        <a:t>MAGNET</a:t>
                      </a:r>
                      <a:endParaRPr lang="fr-FR" sz="14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919" marR="58919" marT="0" marB="0" vert="vert27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Central field</a:t>
                      </a:r>
                      <a:endParaRPr lang="fr-FR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B</a:t>
                      </a:r>
                      <a:r>
                        <a:rPr lang="en-US" sz="1400" baseline="-25000" dirty="0">
                          <a:effectLst/>
                        </a:rPr>
                        <a:t>0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5 T</a:t>
                      </a:r>
                      <a:endParaRPr lang="fr-FR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Up to 5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at 4.2 K (20% margin on </a:t>
                      </a:r>
                      <a:r>
                        <a:rPr lang="en-US" sz="1400" dirty="0" err="1">
                          <a:effectLst/>
                        </a:rPr>
                        <a:t>loadline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434336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Clear bore aperture</a:t>
                      </a:r>
                      <a:endParaRPr lang="fr-FR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 err="1">
                          <a:effectLst/>
                        </a:rPr>
                        <a:t>Φ</a:t>
                      </a:r>
                      <a:r>
                        <a:rPr lang="en-US" sz="1400" baseline="-25000" dirty="0" err="1">
                          <a:effectLst/>
                        </a:rPr>
                        <a:t>b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40 mm</a:t>
                      </a:r>
                      <a:endParaRPr lang="fr-FR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 hMerge="1"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High energy LHC dipole magnet (beam size 25-28 mm)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434336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Operational temperature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T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</a:rPr>
                        <a:t>4.2 K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4.2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1.9 K also possible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77 K tests during magnet realization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373147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Current at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20 T</a:t>
                      </a:r>
                      <a:endParaRPr lang="fr-FR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endParaRPr lang="fr-FR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effectLst/>
                        </a:rPr>
                        <a:t>5 to </a:t>
                      </a: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effectLst/>
                        </a:rPr>
                        <a:t>10 kA</a:t>
                      </a:r>
                      <a:endParaRPr lang="fr-F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5 to 10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617775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Stray magnetic field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r>
                        <a:rPr lang="en-US" sz="1400" baseline="-25000">
                          <a:effectLst/>
                        </a:rPr>
                        <a:t>out</a:t>
                      </a:r>
                      <a:endParaRPr lang="fr-FR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≤ </a:t>
                      </a:r>
                      <a:r>
                        <a:rPr lang="en-US" sz="1400" dirty="0" smtClean="0">
                          <a:effectLst/>
                        </a:rPr>
                        <a:t>0.2 T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At border of cryostat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373147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baseline="-25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Magnetic multipoles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at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2/3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</a:rPr>
                        <a:t>Φ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effectLst/>
                        </a:rPr>
                        <a:t>b</a:t>
                      </a:r>
                      <a:endParaRPr lang="fr-FR" sz="1400" baseline="-250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+mj-lt"/>
                        <a:buNone/>
                      </a:pPr>
                      <a:r>
                        <a:rPr lang="en-US" sz="1400" dirty="0" err="1">
                          <a:effectLst/>
                        </a:rPr>
                        <a:t>b</a:t>
                      </a:r>
                      <a:r>
                        <a:rPr lang="en-US" sz="1400" baseline="-25000" dirty="0" err="1">
                          <a:effectLst/>
                        </a:rPr>
                        <a:t>n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24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5 10</a:t>
                      </a:r>
                      <a:r>
                        <a:rPr lang="en-US" sz="1400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-4</a:t>
                      </a:r>
                      <a:endParaRPr lang="fr-FR" sz="14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Geometric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434336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baseline="-25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Magnetic multipoles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at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2/3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</a:rPr>
                        <a:t>Φ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effectLst/>
                        </a:rPr>
                        <a:t>b</a:t>
                      </a:r>
                      <a:endParaRPr lang="fr-FR" sz="1400" baseline="-250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+mj-lt"/>
                        <a:buNone/>
                      </a:pPr>
                      <a:r>
                        <a:rPr lang="en-US" sz="1400" dirty="0" err="1">
                          <a:effectLst/>
                        </a:rPr>
                        <a:t>b</a:t>
                      </a:r>
                      <a:r>
                        <a:rPr lang="en-US" sz="1400" baseline="-25000" dirty="0" err="1">
                          <a:effectLst/>
                        </a:rPr>
                        <a:t>n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24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30 10</a:t>
                      </a:r>
                      <a:r>
                        <a:rPr lang="en-US" sz="1400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-4</a:t>
                      </a:r>
                      <a:endParaRPr lang="fr-FR" sz="14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Including magnetization and persistent current (best effort)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373147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Magnetization 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fr-FR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</a:rPr>
                        <a:t>300 </a:t>
                      </a:r>
                      <a:r>
                        <a:rPr lang="en-US" sz="1400" dirty="0" err="1" smtClean="0">
                          <a:effectLst/>
                        </a:rPr>
                        <a:t>mT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300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Allowing fast ramping up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634867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Straight section length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</a:rPr>
                        <a:t>L</a:t>
                      </a:r>
                      <a:endParaRPr lang="fr-FR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≥</a:t>
                      </a:r>
                      <a:r>
                        <a:rPr lang="en-US" sz="1400" dirty="0" smtClean="0">
                          <a:effectLst/>
                        </a:rPr>
                        <a:t>200 mm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≥200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As short as possible while remaining compatible with field quality for YBCO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483692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Magnet length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L</a:t>
                      </a:r>
                      <a:r>
                        <a:rPr lang="en-US" sz="1400" baseline="-25000" dirty="0">
                          <a:effectLst/>
                        </a:rPr>
                        <a:t>M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&lt; </a:t>
                      </a:r>
                      <a:r>
                        <a:rPr lang="en-US" sz="1400" dirty="0" smtClean="0">
                          <a:effectLst/>
                        </a:rPr>
                        <a:t>1500 mm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700 mm uniform field (Fresca2)</a:t>
                      </a:r>
                      <a:endParaRPr lang="fr-FR" sz="1400" dirty="0">
                        <a:effectLst/>
                      </a:endParaRPr>
                    </a:p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Grenoble test facility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  <a:tr h="434336">
                <a:tc vMerge="1"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endParaRPr lang="fr-FR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kern="1200" dirty="0">
                          <a:solidFill>
                            <a:srgbClr val="FF0000"/>
                          </a:solidFill>
                          <a:effectLst/>
                        </a:rPr>
                        <a:t>Magnet outer diameter</a:t>
                      </a:r>
                      <a:endParaRPr lang="fr-F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919" marR="5891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</a:rPr>
                        <a:t>Φ</a:t>
                      </a:r>
                      <a:r>
                        <a:rPr lang="en-US" sz="1400" baseline="-25000" dirty="0">
                          <a:effectLst/>
                        </a:rPr>
                        <a:t>M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&lt;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99 mm (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sym typeface="Symbol"/>
                        </a:rPr>
                        <a:t>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  <a:b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&lt;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140 mm x 90 mm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(</a:t>
                      </a:r>
                      <a:r>
                        <a:rPr lang="en-US" sz="1400" baseline="0" dirty="0" err="1" smtClean="0">
                          <a:solidFill>
                            <a:srgbClr val="FF0000"/>
                          </a:solidFill>
                          <a:effectLst/>
                        </a:rPr>
                        <a:t>rect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endParaRPr lang="fr-FR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00"/>
                        </a:spcBef>
                        <a:spcAft>
                          <a:spcPts val="24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effectLst/>
                        </a:rPr>
                        <a:t>Without iron </a:t>
                      </a:r>
                      <a:r>
                        <a:rPr lang="en-US" sz="1400" baseline="0" dirty="0" smtClean="0">
                          <a:effectLst/>
                        </a:rPr>
                        <a:t> yoke – </a:t>
                      </a:r>
                      <a:r>
                        <a:rPr lang="en-US" sz="1400" dirty="0" smtClean="0">
                          <a:effectLst/>
                        </a:rPr>
                        <a:t>FRESCA2 (100 mm) or EDIPO (143 mm x 93 mm)</a:t>
                      </a:r>
                      <a:endParaRPr lang="fr-F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919" marR="58919" marT="0" marB="0" anchor="ctr"/>
                </a:tc>
              </a:tr>
            </a:tbl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8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53285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tabLst>
                <a:tab pos="2155825" algn="l"/>
                <a:tab pos="2865438" algn="l"/>
              </a:tabLst>
            </a:pPr>
            <a:r>
              <a:rPr lang="en-US" dirty="0" smtClean="0"/>
              <a:t>BSCCO </a:t>
            </a:r>
            <a:r>
              <a:rPr lang="en-US" dirty="0"/>
              <a:t>Rutherford cable CCT design</a:t>
            </a:r>
          </a:p>
          <a:p>
            <a:pPr>
              <a:lnSpc>
                <a:spcPct val="150000"/>
              </a:lnSpc>
              <a:tabLst>
                <a:tab pos="2155825" algn="l"/>
                <a:tab pos="2865438" algn="l"/>
              </a:tabLst>
            </a:pPr>
            <a:r>
              <a:rPr lang="en-US" dirty="0"/>
              <a:t>BSCCO Rutherford cable Cosine-theta design </a:t>
            </a:r>
          </a:p>
          <a:p>
            <a:pPr>
              <a:lnSpc>
                <a:spcPct val="150000"/>
              </a:lnSpc>
              <a:tabLst>
                <a:tab pos="2155825" algn="l"/>
                <a:tab pos="2865438" algn="l"/>
              </a:tabLst>
            </a:pPr>
            <a:r>
              <a:rPr lang="en-US" dirty="0" smtClean="0"/>
              <a:t>YBCO </a:t>
            </a:r>
            <a:r>
              <a:rPr lang="en-US" dirty="0"/>
              <a:t>Stacked tapes </a:t>
            </a:r>
            <a:r>
              <a:rPr lang="en-US" dirty="0" smtClean="0"/>
              <a:t>cable Block </a:t>
            </a:r>
            <a:r>
              <a:rPr lang="en-US" dirty="0"/>
              <a:t>design</a:t>
            </a:r>
          </a:p>
          <a:p>
            <a:pPr>
              <a:lnSpc>
                <a:spcPct val="150000"/>
              </a:lnSpc>
              <a:tabLst>
                <a:tab pos="2155825" algn="l"/>
                <a:tab pos="2865438" algn="l"/>
              </a:tabLst>
            </a:pPr>
            <a:r>
              <a:rPr lang="en-US" dirty="0"/>
              <a:t>YBCO </a:t>
            </a:r>
            <a:r>
              <a:rPr lang="en-US" dirty="0" err="1"/>
              <a:t>Roebel</a:t>
            </a:r>
            <a:r>
              <a:rPr lang="en-US" dirty="0"/>
              <a:t> cable Aligned Block design</a:t>
            </a:r>
          </a:p>
          <a:p>
            <a:pPr>
              <a:lnSpc>
                <a:spcPct val="150000"/>
              </a:lnSpc>
              <a:tabLst>
                <a:tab pos="2155825" algn="l"/>
                <a:tab pos="2865438" algn="l"/>
              </a:tabLst>
            </a:pPr>
            <a:r>
              <a:rPr lang="en-US" dirty="0"/>
              <a:t>YBCO </a:t>
            </a:r>
            <a:r>
              <a:rPr lang="en-US" dirty="0" err="1"/>
              <a:t>Roebel</a:t>
            </a:r>
            <a:r>
              <a:rPr lang="en-US" dirty="0"/>
              <a:t> cable </a:t>
            </a:r>
            <a:r>
              <a:rPr lang="en-US" dirty="0" smtClean="0"/>
              <a:t>Cosine theta design</a:t>
            </a:r>
            <a:endParaRPr lang="en-US" dirty="0"/>
          </a:p>
          <a:p>
            <a:pPr marL="411480" lvl="1" indent="0">
              <a:lnSpc>
                <a:spcPct val="150000"/>
              </a:lnSpc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411480" lvl="1" indent="0">
              <a:lnSpc>
                <a:spcPct val="150000"/>
              </a:lnSpc>
              <a:buNone/>
            </a:pPr>
            <a:endParaRPr lang="en-US" dirty="0"/>
          </a:p>
          <a:p>
            <a:pPr marL="411480" lvl="1" indent="0">
              <a:lnSpc>
                <a:spcPct val="150000"/>
              </a:lnSpc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411480" lvl="1" indent="0">
              <a:lnSpc>
                <a:spcPct val="150000"/>
              </a:lnSpc>
              <a:buNone/>
            </a:pPr>
            <a:endParaRPr lang="en-US" dirty="0"/>
          </a:p>
          <a:p>
            <a:pPr marL="411480" lvl="1" indent="0">
              <a:lnSpc>
                <a:spcPct val="150000"/>
              </a:lnSpc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10" name="Group 2047"/>
          <p:cNvGrpSpPr>
            <a:grpSpLocks noChangeAspect="1"/>
          </p:cNvGrpSpPr>
          <p:nvPr/>
        </p:nvGrpSpPr>
        <p:grpSpPr>
          <a:xfrm>
            <a:off x="5940152" y="3696086"/>
            <a:ext cx="2905153" cy="2160000"/>
            <a:chOff x="539552" y="2079300"/>
            <a:chExt cx="3525370" cy="2621135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2079300"/>
              <a:ext cx="3525370" cy="262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Arrow Connector 20"/>
            <p:cNvCxnSpPr/>
            <p:nvPr/>
          </p:nvCxnSpPr>
          <p:spPr>
            <a:xfrm>
              <a:off x="2315205" y="2636912"/>
              <a:ext cx="32362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21"/>
            <p:cNvSpPr txBox="1"/>
            <p:nvPr/>
          </p:nvSpPr>
          <p:spPr>
            <a:xfrm>
              <a:off x="2267744" y="2761764"/>
              <a:ext cx="7200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solidFill>
                    <a:srgbClr val="FF0000"/>
                  </a:solidFill>
                </a:rPr>
                <a:t>9.89 mm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Straight Arrow Connector 28"/>
            <p:cNvCxnSpPr/>
            <p:nvPr/>
          </p:nvCxnSpPr>
          <p:spPr>
            <a:xfrm flipV="1">
              <a:off x="2315205" y="2341064"/>
              <a:ext cx="0" cy="879728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design concepts under study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F01C0-FEA8-4F19-848A-03920D8E8C6A}" type="slidenum">
              <a:rPr lang="en-US" smtClean="0"/>
              <a:t>8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717272"/>
            <a:ext cx="257453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950" y="2060848"/>
            <a:ext cx="215949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DATA\03-EuCARD 2\. Reports\Material for reports\BSCCO CCT design in 13T bi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457" y="620840"/>
            <a:ext cx="3426039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DATA\03-EuCARD 2\. Reports\Material for reports\stacked tapes - 6 spaced blocks design bi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505"/>
            <a:ext cx="2019116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02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BSCCO Rutherford cable CCT Design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BSCCO Rutherford cable, 1.4 mm x </a:t>
            </a:r>
            <a:r>
              <a:rPr lang="en-US" dirty="0"/>
              <a:t>4.2 mm </a:t>
            </a:r>
            <a:r>
              <a:rPr lang="en-US" dirty="0" smtClean="0"/>
              <a:t>(</a:t>
            </a:r>
            <a:r>
              <a:rPr lang="en-US" dirty="0"/>
              <a:t>2x 6 </a:t>
            </a:r>
            <a:r>
              <a:rPr lang="en-US" dirty="0" smtClean="0"/>
              <a:t>strands, </a:t>
            </a:r>
            <a:r>
              <a:rPr lang="en-US" dirty="0" smtClean="0">
                <a:sym typeface="Symbol"/>
              </a:rPr>
              <a:t></a:t>
            </a:r>
            <a:r>
              <a:rPr lang="en-US" dirty="0" smtClean="0"/>
              <a:t> </a:t>
            </a:r>
            <a:r>
              <a:rPr lang="en-US" dirty="0"/>
              <a:t>0.7 </a:t>
            </a:r>
            <a:r>
              <a:rPr lang="en-US" dirty="0" smtClean="0"/>
              <a:t>mm)</a:t>
            </a:r>
          </a:p>
          <a:p>
            <a:r>
              <a:rPr lang="en-US" dirty="0" smtClean="0"/>
              <a:t>Skew angle optimization to attain 5T with the minimal amount of conductor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30 </a:t>
            </a:r>
            <a:r>
              <a:rPr lang="en-US" dirty="0" err="1" smtClean="0"/>
              <a:t>deg</a:t>
            </a:r>
            <a:r>
              <a:rPr lang="en-US" dirty="0" smtClean="0"/>
              <a:t> skew angle</a:t>
            </a:r>
          </a:p>
          <a:p>
            <a:pPr lvl="1"/>
            <a:r>
              <a:rPr lang="en-US" dirty="0" smtClean="0"/>
              <a:t>4 layers</a:t>
            </a:r>
          </a:p>
          <a:p>
            <a:pPr lvl="1"/>
            <a:r>
              <a:rPr lang="en-US" dirty="0"/>
              <a:t>Je = </a:t>
            </a:r>
            <a:r>
              <a:rPr lang="en-US" dirty="0" smtClean="0"/>
              <a:t>510 A/mm² </a:t>
            </a:r>
            <a:r>
              <a:rPr lang="en-US" dirty="0"/>
              <a:t>(80% </a:t>
            </a:r>
            <a:r>
              <a:rPr lang="en-US" dirty="0" err="1"/>
              <a:t>Jc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Operating current = 3</a:t>
            </a:r>
            <a:r>
              <a:rPr lang="en-US" dirty="0" smtClean="0"/>
              <a:t> </a:t>
            </a:r>
            <a:r>
              <a:rPr lang="en-US" dirty="0"/>
              <a:t>kA</a:t>
            </a:r>
          </a:p>
          <a:p>
            <a:pPr lvl="1"/>
            <a:r>
              <a:rPr lang="en-US" dirty="0" smtClean="0"/>
              <a:t>Cable length : 65 m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7164288" y="31745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Jeroen van Nugteren,</a:t>
            </a:r>
            <a:b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Shlomo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Caspi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1" name="Picture 3" descr="C:\DATA\03-EuCARD 2\. Reports\Material for reports\BSCCO CCT stand-alone in iron yo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90536"/>
            <a:ext cx="4896544" cy="345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179512" y="1387017"/>
            <a:ext cx="3733669" cy="3050095"/>
            <a:chOff x="179512" y="1484784"/>
            <a:chExt cx="3733669" cy="3050095"/>
          </a:xfrm>
        </p:grpSpPr>
        <p:pic>
          <p:nvPicPr>
            <p:cNvPr id="2052" name="Picture 4" descr="C:\DATA\03-EuCARD 2\. Reports\Material for reports\BSCCO CCT - Skew angle optimization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88" y="1484784"/>
              <a:ext cx="3485793" cy="28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ZoneTexte 13"/>
            <p:cNvSpPr txBox="1"/>
            <p:nvPr/>
          </p:nvSpPr>
          <p:spPr>
            <a:xfrm rot="-5400000">
              <a:off x="-601543" y="2579629"/>
              <a:ext cx="1839111" cy="277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Conductor volume (cm</a:t>
              </a:r>
              <a:r>
                <a:rPr lang="en-US" sz="1200" baseline="30000" dirty="0" smtClean="0">
                  <a:solidFill>
                    <a:srgbClr val="002060"/>
                  </a:solidFill>
                </a:rPr>
                <a:t>3</a:t>
              </a:r>
              <a:r>
                <a:rPr lang="en-US" sz="1200" dirty="0" smtClean="0">
                  <a:solidFill>
                    <a:srgbClr val="002060"/>
                  </a:solidFill>
                </a:rPr>
                <a:t>)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1324724" y="4257880"/>
              <a:ext cx="159663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Skew angle  (degrees)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942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ïté">
  <a:themeElements>
    <a:clrScheme name="Contiguïté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ïté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5565</TotalTime>
  <Words>1347</Words>
  <Application>Microsoft Office PowerPoint</Application>
  <PresentationFormat>Affichage à l'écran (4:3)</PresentationFormat>
  <Paragraphs>484</Paragraphs>
  <Slides>27</Slides>
  <Notes>0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Contiguïté</vt:lpstr>
      <vt:lpstr>Structural design of EuCARD2 magnets </vt:lpstr>
      <vt:lpstr>WAMHTS-2 presentations on EuCARD2 magnets</vt:lpstr>
      <vt:lpstr>EuCARD2 Magnets Task 10.3 - Objectives</vt:lpstr>
      <vt:lpstr>EuCARD2 Magnets Task 10.3 - Contributions</vt:lpstr>
      <vt:lpstr>Magnet Task 10.3 Schedule</vt:lpstr>
      <vt:lpstr>Conductor specifications</vt:lpstr>
      <vt:lpstr>Magnet specifications</vt:lpstr>
      <vt:lpstr>Magnet design concepts under study</vt:lpstr>
      <vt:lpstr>BSCCO Rutherford cable CCT Design</vt:lpstr>
      <vt:lpstr>BSCCO Rutherford cable CCT Design</vt:lpstr>
      <vt:lpstr>BSCCO Rutherford cable Cosine theta Design</vt:lpstr>
      <vt:lpstr>YBCO stacked tapes cable Block Design</vt:lpstr>
      <vt:lpstr>YBCO stacked tapes cable Block Design</vt:lpstr>
      <vt:lpstr>YBCO stacked tapes cable Block Design</vt:lpstr>
      <vt:lpstr>YBCO stacked tapes cable Block Design</vt:lpstr>
      <vt:lpstr>YBCO stacked tapes cable Block Design</vt:lpstr>
      <vt:lpstr>YBCO stacked tapes cable Block Design</vt:lpstr>
      <vt:lpstr>YBCO stacked tapes cable Block Design</vt:lpstr>
      <vt:lpstr>Roebel cable Aligned Block Design - 2D</vt:lpstr>
      <vt:lpstr>Roebel cable Aligned Block Design - 3D</vt:lpstr>
      <vt:lpstr>Roebel cable Aligned Block Design - Structure</vt:lpstr>
      <vt:lpstr>YBCO  Roebel Cosine-Theta Designs</vt:lpstr>
      <vt:lpstr>Studies : Roebel Cable Insulation</vt:lpstr>
      <vt:lpstr>Studies : Roebel Cable mechanical behavior</vt:lpstr>
      <vt:lpstr>Studies : YBCO Cable electrical behavior</vt:lpstr>
      <vt:lpstr>Studies : Quench protection</vt:lpstr>
      <vt:lpstr>Thanks for your attention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aliquando tempo tatum commentum</dc:title>
  <dc:creator>BM205129</dc:creator>
  <cp:lastModifiedBy>DURANTE Maria</cp:lastModifiedBy>
  <cp:revision>239</cp:revision>
  <cp:lastPrinted>2014-10-28T15:20:28Z</cp:lastPrinted>
  <dcterms:created xsi:type="dcterms:W3CDTF">2012-10-30T13:30:24Z</dcterms:created>
  <dcterms:modified xsi:type="dcterms:W3CDTF">2014-11-12T22:04:58Z</dcterms:modified>
</cp:coreProperties>
</file>