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5"/>
  </p:notesMasterIdLst>
  <p:handoutMasterIdLst>
    <p:handoutMasterId r:id="rId16"/>
  </p:handoutMasterIdLst>
  <p:sldIdLst>
    <p:sldId id="292" r:id="rId3"/>
    <p:sldId id="327" r:id="rId4"/>
    <p:sldId id="318" r:id="rId5"/>
    <p:sldId id="319" r:id="rId6"/>
    <p:sldId id="328" r:id="rId7"/>
    <p:sldId id="329" r:id="rId8"/>
    <p:sldId id="330" r:id="rId9"/>
    <p:sldId id="331" r:id="rId10"/>
    <p:sldId id="332" r:id="rId11"/>
    <p:sldId id="301" r:id="rId12"/>
    <p:sldId id="333" r:id="rId13"/>
    <p:sldId id="334" r:id="rId14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00"/>
    <a:srgbClr val="CC0000"/>
    <a:srgbClr val="1F3361"/>
    <a:srgbClr val="1C2A64"/>
    <a:srgbClr val="23415D"/>
    <a:srgbClr val="CC33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1530" y="-1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80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6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HTS IN MAGNETS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FOR THE FUTURE CIRCULAR COLLIDER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0612" y="3810000"/>
            <a:ext cx="7279341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smtClean="0"/>
              <a:t>Acknowledgements: </a:t>
            </a:r>
          </a:p>
          <a:p>
            <a:pPr eaLnBrk="1" hangingPunct="1"/>
            <a:r>
              <a:rPr lang="en-US" sz="1800" dirty="0" smtClean="0"/>
              <a:t>L. </a:t>
            </a:r>
            <a:r>
              <a:rPr lang="en-US" sz="1800" dirty="0" err="1" smtClean="0"/>
              <a:t>Bottura</a:t>
            </a:r>
            <a:r>
              <a:rPr lang="en-US" sz="1800" dirty="0" smtClean="0"/>
              <a:t>, J. Van </a:t>
            </a:r>
            <a:r>
              <a:rPr lang="en-US" sz="1800" dirty="0" err="1" smtClean="0"/>
              <a:t>Nugteren</a:t>
            </a:r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Kyoto,  13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November  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WHAMTS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HE-LHC </a:t>
            </a:r>
            <a:r>
              <a:rPr lang="en-US" dirty="0" smtClean="0"/>
              <a:t>- </a:t>
            </a:r>
            <a:fld id="{9F230881-2FF0-4640-AEB6-5C4F900EBD48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HTS FOR THE 15 T OPTION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The 15 T option, 100 km tunnel has also some need for HTS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Cell</a:t>
            </a:r>
            <a:r>
              <a:rPr lang="fr-CH" dirty="0" smtClean="0">
                <a:sym typeface="Symbol" pitchFamily="18" charset="2"/>
              </a:rPr>
              <a:t> quads do not </a:t>
            </a:r>
            <a:r>
              <a:rPr lang="fr-CH" dirty="0" err="1" smtClean="0">
                <a:sym typeface="Symbol" pitchFamily="18" charset="2"/>
              </a:rPr>
              <a:t>require</a:t>
            </a:r>
            <a:r>
              <a:rPr lang="fr-CH" dirty="0" smtClean="0">
                <a:sym typeface="Symbol" pitchFamily="18" charset="2"/>
              </a:rPr>
              <a:t> HTS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LHC</a:t>
            </a:r>
            <a:r>
              <a:rPr lang="fr-CH" dirty="0">
                <a:sym typeface="Symbol" pitchFamily="18" charset="2"/>
              </a:rPr>
              <a:t>: 220 T/m, 3.15 m </a:t>
            </a:r>
            <a:r>
              <a:rPr lang="fr-CH" dirty="0" err="1">
                <a:sym typeface="Symbol" pitchFamily="18" charset="2"/>
              </a:rPr>
              <a:t>integrated</a:t>
            </a:r>
            <a:r>
              <a:rPr lang="fr-CH" dirty="0">
                <a:sym typeface="Symbol" pitchFamily="18" charset="2"/>
              </a:rPr>
              <a:t> gradient </a:t>
            </a:r>
            <a:r>
              <a:rPr lang="fr-CH" dirty="0">
                <a:sym typeface="Symbol"/>
              </a:rPr>
              <a:t></a:t>
            </a:r>
            <a:r>
              <a:rPr lang="fr-CH" dirty="0">
                <a:sym typeface="Symbol" pitchFamily="18" charset="2"/>
              </a:rPr>
              <a:t>700 T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7 to 50 </a:t>
            </a:r>
            <a:r>
              <a:rPr lang="fr-CH" dirty="0" err="1">
                <a:sym typeface="Symbol" pitchFamily="18" charset="2"/>
              </a:rPr>
              <a:t>TeV</a:t>
            </a:r>
            <a:r>
              <a:rPr lang="fr-CH" dirty="0">
                <a:sym typeface="Symbol" pitchFamily="18" charset="2"/>
              </a:rPr>
              <a:t>: * 7.14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From</a:t>
            </a:r>
            <a:r>
              <a:rPr lang="fr-CH" dirty="0">
                <a:sym typeface="Symbol" pitchFamily="18" charset="2"/>
              </a:rPr>
              <a:t> L=100 to L=200 m (</a:t>
            </a:r>
            <a:r>
              <a:rPr lang="fr-CH" dirty="0" err="1">
                <a:sym typeface="Symbol" pitchFamily="18" charset="2"/>
              </a:rPr>
              <a:t>cell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length</a:t>
            </a:r>
            <a:r>
              <a:rPr lang="fr-CH" dirty="0">
                <a:sym typeface="Symbol" pitchFamily="18" charset="2"/>
              </a:rPr>
              <a:t>) : /2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Needed</a:t>
            </a:r>
            <a:r>
              <a:rPr lang="fr-CH" dirty="0">
                <a:sym typeface="Symbol" pitchFamily="18" charset="2"/>
              </a:rPr>
              <a:t> gradient: </a:t>
            </a:r>
            <a:r>
              <a:rPr lang="fr-CH" dirty="0">
                <a:sym typeface="Symbol"/>
              </a:rPr>
              <a:t></a:t>
            </a:r>
            <a:r>
              <a:rPr lang="fr-CH" dirty="0">
                <a:sym typeface="Symbol" pitchFamily="18" charset="2"/>
              </a:rPr>
              <a:t>2500 T 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40 mm aperture</a:t>
            </a:r>
          </a:p>
          <a:p>
            <a:pPr lvl="3" eaLnBrk="1" hangingPunct="1"/>
            <a:r>
              <a:rPr lang="fr-CH" dirty="0" smtClean="0">
                <a:sym typeface="Symbol" pitchFamily="18" charset="2"/>
              </a:rPr>
              <a:t>Gradient of 500 T/m, Gr=10 T, plus 15% </a:t>
            </a:r>
            <a:r>
              <a:rPr lang="fr-CH" dirty="0" err="1" smtClean="0">
                <a:sym typeface="Symbol" pitchFamily="18" charset="2"/>
              </a:rPr>
              <a:t>overshoot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means</a:t>
            </a:r>
            <a:r>
              <a:rPr lang="fr-CH" dirty="0" smtClean="0">
                <a:sym typeface="Symbol" pitchFamily="18" charset="2"/>
              </a:rPr>
              <a:t> 11.5 T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– OK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</a:t>
            </a:r>
          </a:p>
          <a:p>
            <a:pPr lvl="3" eaLnBrk="1" hangingPunct="1"/>
            <a:r>
              <a:rPr lang="fr-CH" dirty="0" smtClean="0">
                <a:sym typeface="Symbol" pitchFamily="18" charset="2"/>
              </a:rPr>
              <a:t>So 5 m long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HTS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allow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Gr= 15 T, 16.5 T </a:t>
            </a:r>
            <a:r>
              <a:rPr lang="fr-CH" dirty="0" err="1" smtClean="0">
                <a:sym typeface="Symbol" pitchFamily="18" charset="2"/>
              </a:rPr>
              <a:t>peak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750 T/m</a:t>
            </a:r>
          </a:p>
          <a:p>
            <a:pPr lvl="3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</a:t>
            </a:r>
            <a:r>
              <a:rPr lang="fr-CH" dirty="0" smtClean="0">
                <a:sym typeface="Symbol" pitchFamily="18" charset="2"/>
              </a:rPr>
              <a:t> 3.3 m long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you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save</a:t>
            </a:r>
            <a:r>
              <a:rPr lang="fr-CH" dirty="0" smtClean="0">
                <a:sym typeface="Symbol" pitchFamily="18" charset="2"/>
              </a:rPr>
              <a:t> 2 m </a:t>
            </a:r>
            <a:r>
              <a:rPr lang="fr-CH" dirty="0" err="1" smtClean="0">
                <a:sym typeface="Symbol" pitchFamily="18" charset="2"/>
              </a:rPr>
              <a:t>every</a:t>
            </a:r>
            <a:r>
              <a:rPr lang="fr-CH" dirty="0" smtClean="0">
                <a:sym typeface="Symbol" pitchFamily="18" charset="2"/>
              </a:rPr>
              <a:t> 100 m,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2% -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worth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250" y="2858140"/>
            <a:ext cx="18843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HE-LHC </a:t>
            </a:r>
            <a:r>
              <a:rPr lang="en-US" dirty="0" smtClean="0"/>
              <a:t>- </a:t>
            </a:r>
            <a:fld id="{9F230881-2FF0-4640-AEB6-5C4F900EBD48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HTS FOR THE 15 T OPTION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The 15 T option, 100 km tunnel has also some need for HTS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On the </a:t>
            </a:r>
            <a:r>
              <a:rPr lang="fr-CH" dirty="0" err="1" smtClean="0">
                <a:sym typeface="Symbol" pitchFamily="18" charset="2"/>
              </a:rPr>
              <a:t>other</a:t>
            </a:r>
            <a:r>
              <a:rPr lang="fr-CH" dirty="0" smtClean="0">
                <a:sym typeface="Symbol" pitchFamily="18" charset="2"/>
              </a:rPr>
              <a:t> hand, IR quads are a challenge and HTS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helpful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7 times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/>
              </a:rPr>
              <a:t> 7 times </a:t>
            </a:r>
            <a:r>
              <a:rPr lang="fr-CH" dirty="0" err="1" smtClean="0">
                <a:sym typeface="Symbol"/>
              </a:rPr>
              <a:t>larger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integrated</a:t>
            </a:r>
            <a:r>
              <a:rPr lang="fr-CH" dirty="0" smtClean="0">
                <a:sym typeface="Symbol"/>
              </a:rPr>
              <a:t> gradient</a:t>
            </a:r>
          </a:p>
          <a:p>
            <a:pPr lvl="1" eaLnBrk="1" hangingPunct="1"/>
            <a:r>
              <a:rPr lang="fr-CH" dirty="0" smtClean="0">
                <a:sym typeface="Symbol"/>
              </a:rPr>
              <a:t>A 150 mm aperture triplet in Nb</a:t>
            </a:r>
            <a:r>
              <a:rPr lang="fr-CH" baseline="-25000" dirty="0" smtClean="0">
                <a:sym typeface="Symbol"/>
              </a:rPr>
              <a:t>3</a:t>
            </a:r>
            <a:r>
              <a:rPr lang="fr-CH" dirty="0" smtClean="0">
                <a:sym typeface="Symbol"/>
              </a:rPr>
              <a:t>Sn (</a:t>
            </a:r>
            <a:r>
              <a:rPr lang="fr-CH" dirty="0" err="1" smtClean="0">
                <a:sym typeface="Symbol"/>
              </a:rPr>
              <a:t>today</a:t>
            </a:r>
            <a:r>
              <a:rPr lang="fr-CH" dirty="0" smtClean="0">
                <a:sym typeface="Symbol"/>
              </a:rPr>
              <a:t> 30 m of </a:t>
            </a:r>
            <a:r>
              <a:rPr lang="fr-CH" dirty="0" err="1" smtClean="0">
                <a:sym typeface="Symbol"/>
              </a:rPr>
              <a:t>magnets</a:t>
            </a:r>
            <a:r>
              <a:rPr lang="fr-CH" dirty="0" smtClean="0">
                <a:sym typeface="Symbol"/>
              </a:rPr>
              <a:t> in HL-LHC) </a:t>
            </a:r>
            <a:r>
              <a:rPr lang="fr-CH" dirty="0" err="1" smtClean="0">
                <a:sym typeface="Symbol"/>
              </a:rPr>
              <a:t>would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need</a:t>
            </a:r>
            <a:r>
              <a:rPr lang="fr-CH" dirty="0" smtClean="0">
                <a:sym typeface="Symbol"/>
              </a:rPr>
              <a:t> 210 m long triplet !</a:t>
            </a:r>
          </a:p>
          <a:p>
            <a:pPr lvl="2" eaLnBrk="1" hangingPunct="1"/>
            <a:r>
              <a:rPr lang="fr-CH" dirty="0" err="1" smtClean="0">
                <a:sym typeface="Symbol"/>
              </a:rPr>
              <a:t>That’s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very</a:t>
            </a:r>
            <a:r>
              <a:rPr lang="fr-CH" dirty="0" smtClean="0">
                <a:sym typeface="Symbol"/>
              </a:rPr>
              <a:t> long …</a:t>
            </a:r>
          </a:p>
          <a:p>
            <a:pPr lvl="1" eaLnBrk="1" hangingPunct="1"/>
            <a:r>
              <a:rPr lang="fr-CH" dirty="0" err="1" smtClean="0">
                <a:sym typeface="Symbol"/>
              </a:rPr>
              <a:t>We</a:t>
            </a:r>
            <a:r>
              <a:rPr lang="fr-CH" dirty="0" smtClean="0">
                <a:sym typeface="Symbol"/>
              </a:rPr>
              <a:t> are </a:t>
            </a:r>
            <a:r>
              <a:rPr lang="fr-CH" dirty="0" err="1" smtClean="0">
                <a:sym typeface="Symbol"/>
              </a:rPr>
              <a:t>today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considering</a:t>
            </a:r>
            <a:r>
              <a:rPr lang="fr-CH" dirty="0" smtClean="0">
                <a:sym typeface="Symbol"/>
              </a:rPr>
              <a:t> a 90 mm aperture triplet</a:t>
            </a:r>
          </a:p>
          <a:p>
            <a:pPr lvl="2" eaLnBrk="1" hangingPunct="1"/>
            <a:r>
              <a:rPr lang="fr-CH" dirty="0" smtClean="0">
                <a:sym typeface="Symbol"/>
              </a:rPr>
              <a:t>But </a:t>
            </a:r>
            <a:r>
              <a:rPr lang="fr-CH" dirty="0" err="1" smtClean="0">
                <a:sym typeface="Symbol"/>
              </a:rPr>
              <a:t>this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limits</a:t>
            </a:r>
            <a:r>
              <a:rPr lang="fr-CH" dirty="0" smtClean="0">
                <a:sym typeface="Symbol"/>
              </a:rPr>
              <a:t> the </a:t>
            </a:r>
            <a:r>
              <a:rPr lang="fr-CH" dirty="0" smtClean="0">
                <a:latin typeface="Symbol" panose="05050102010706020507" pitchFamily="18" charset="2"/>
                <a:sym typeface="Symbol"/>
              </a:rPr>
              <a:t>b</a:t>
            </a:r>
            <a:r>
              <a:rPr lang="fr-CH" dirty="0" smtClean="0">
                <a:sym typeface="Symbol"/>
              </a:rPr>
              <a:t>*, </a:t>
            </a:r>
            <a:r>
              <a:rPr lang="fr-CH" dirty="0" err="1" smtClean="0">
                <a:sym typeface="Symbol"/>
              </a:rPr>
              <a:t>which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inverse </a:t>
            </a:r>
            <a:r>
              <a:rPr lang="fr-CH" dirty="0" err="1" smtClean="0">
                <a:sym typeface="Symbol"/>
              </a:rPr>
              <a:t>propto</a:t>
            </a:r>
            <a:r>
              <a:rPr lang="fr-CH" dirty="0" smtClean="0">
                <a:sym typeface="Symbol"/>
              </a:rPr>
              <a:t> to the aperture</a:t>
            </a:r>
          </a:p>
          <a:p>
            <a:pPr lvl="2" eaLnBrk="1" hangingPunct="1"/>
            <a:r>
              <a:rPr lang="fr-CH" dirty="0" err="1" smtClean="0">
                <a:sym typeface="Symbol"/>
              </a:rPr>
              <a:t>Only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way</a:t>
            </a:r>
            <a:r>
              <a:rPr lang="fr-CH" dirty="0" smtClean="0">
                <a:sym typeface="Symbol"/>
              </a:rPr>
              <a:t> of </a:t>
            </a:r>
            <a:r>
              <a:rPr lang="fr-CH" dirty="0" err="1" smtClean="0">
                <a:sym typeface="Symbol"/>
              </a:rPr>
              <a:t>compensating</a:t>
            </a:r>
            <a:r>
              <a:rPr lang="fr-CH" dirty="0" smtClean="0">
                <a:sym typeface="Symbol"/>
              </a:rPr>
              <a:t> the </a:t>
            </a:r>
            <a:r>
              <a:rPr lang="fr-CH" dirty="0" err="1" smtClean="0">
                <a:sym typeface="Symbol"/>
              </a:rPr>
              <a:t>loss</a:t>
            </a:r>
            <a:r>
              <a:rPr lang="fr-CH" dirty="0" smtClean="0">
                <a:sym typeface="Symbol"/>
              </a:rPr>
              <a:t> of squeeze,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to put more protons  </a:t>
            </a:r>
            <a:r>
              <a:rPr lang="fr-CH" dirty="0" err="1" smtClean="0">
                <a:sym typeface="Symbol"/>
              </a:rPr>
              <a:t>larger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stored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energy</a:t>
            </a:r>
            <a:r>
              <a:rPr lang="fr-CH" dirty="0" smtClean="0">
                <a:sym typeface="Symbol"/>
              </a:rPr>
              <a:t> in the </a:t>
            </a:r>
            <a:r>
              <a:rPr lang="fr-CH" dirty="0" err="1" smtClean="0">
                <a:sym typeface="Symbol"/>
              </a:rPr>
              <a:t>beam</a:t>
            </a:r>
            <a:r>
              <a:rPr lang="fr-CH" dirty="0" smtClean="0">
                <a:sym typeface="Symbol"/>
              </a:rPr>
              <a:t>, synchrotron </a:t>
            </a:r>
            <a:r>
              <a:rPr lang="fr-CH" dirty="0" err="1" smtClean="0">
                <a:sym typeface="Symbol"/>
              </a:rPr>
              <a:t>loss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cryogenic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load</a:t>
            </a:r>
            <a:r>
              <a:rPr lang="fr-CH" dirty="0" smtClean="0">
                <a:sym typeface="Symbol"/>
              </a:rPr>
              <a:t> …</a:t>
            </a:r>
          </a:p>
          <a:p>
            <a:pPr lvl="3" eaLnBrk="1" hangingPunct="1"/>
            <a:r>
              <a:rPr lang="fr-CH" dirty="0" err="1" smtClean="0">
                <a:sym typeface="Symbol"/>
              </a:rPr>
              <a:t>Anything</a:t>
            </a:r>
            <a:r>
              <a:rPr lang="fr-CH" dirty="0" smtClean="0">
                <a:sym typeface="Symbol"/>
              </a:rPr>
              <a:t> to </a:t>
            </a:r>
            <a:r>
              <a:rPr lang="fr-CH" dirty="0" err="1" smtClean="0">
                <a:sym typeface="Symbol"/>
              </a:rPr>
              <a:t>avoid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this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welcome</a:t>
            </a:r>
            <a:r>
              <a:rPr lang="fr-CH" dirty="0" smtClean="0">
                <a:sym typeface="Symbol"/>
              </a:rPr>
              <a:t> …</a:t>
            </a:r>
          </a:p>
          <a:p>
            <a:pPr lvl="3" eaLnBrk="1" hangingPunct="1"/>
            <a:r>
              <a:rPr lang="fr-CH" dirty="0" smtClean="0">
                <a:sym typeface="Symbol"/>
              </a:rPr>
              <a:t>So an </a:t>
            </a:r>
            <a:r>
              <a:rPr lang="fr-CH" dirty="0" err="1" smtClean="0">
                <a:sym typeface="Symbol"/>
              </a:rPr>
              <a:t>hybrid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quadrupole</a:t>
            </a:r>
            <a:r>
              <a:rPr lang="fr-CH" dirty="0" smtClean="0">
                <a:sym typeface="Symbol"/>
              </a:rPr>
              <a:t> Nb</a:t>
            </a:r>
            <a:r>
              <a:rPr lang="fr-CH" baseline="-25000" dirty="0" smtClean="0">
                <a:sym typeface="Symbol"/>
              </a:rPr>
              <a:t>3</a:t>
            </a:r>
            <a:r>
              <a:rPr lang="fr-CH" dirty="0" smtClean="0">
                <a:sym typeface="Symbol"/>
              </a:rPr>
              <a:t>Sn and HTS of 90-120 mm aperture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very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interesting</a:t>
            </a:r>
            <a:endParaRPr lang="fr-CH" dirty="0" smtClean="0">
              <a:sym typeface="Symbol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64516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HE-LHC </a:t>
            </a:r>
            <a:r>
              <a:rPr lang="en-US" dirty="0" smtClean="0"/>
              <a:t>- </a:t>
            </a:r>
            <a:fld id="{9F230881-2FF0-4640-AEB6-5C4F900EBD48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outlined</a:t>
            </a:r>
            <a:r>
              <a:rPr lang="fr-CH" dirty="0" smtClean="0">
                <a:sym typeface="Symbol" pitchFamily="18" charset="2"/>
              </a:rPr>
              <a:t> the main </a:t>
            </a:r>
            <a:r>
              <a:rPr lang="fr-CH" dirty="0" err="1" smtClean="0">
                <a:sym typeface="Symbol" pitchFamily="18" charset="2"/>
              </a:rPr>
              <a:t>requirements</a:t>
            </a:r>
            <a:r>
              <a:rPr lang="fr-CH" dirty="0" smtClean="0">
                <a:sym typeface="Symbol" pitchFamily="18" charset="2"/>
              </a:rPr>
              <a:t> for a 20 T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in the FCC	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Aperture 40-50 mm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600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, at 25 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60%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for protection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Design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avoid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stellar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cost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Is 20%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loadline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enough</a:t>
            </a:r>
            <a:r>
              <a:rPr lang="fr-CH" dirty="0" smtClean="0">
                <a:sym typeface="Symbol" pitchFamily="18" charset="2"/>
              </a:rPr>
              <a:t>/</a:t>
            </a:r>
            <a:r>
              <a:rPr lang="fr-CH" dirty="0" err="1" smtClean="0">
                <a:sym typeface="Symbol" pitchFamily="18" charset="2"/>
              </a:rPr>
              <a:t>too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?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of HTS for the IR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in the 15 T, 100 km option for FCC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triplet aperture </a:t>
            </a:r>
            <a:r>
              <a:rPr lang="fr-CH" dirty="0" err="1" smtClean="0">
                <a:sym typeface="Symbol" pitchFamily="18" charset="2"/>
              </a:rPr>
              <a:t>keeping</a:t>
            </a:r>
            <a:r>
              <a:rPr lang="fr-CH" dirty="0" smtClean="0">
                <a:sym typeface="Symbol" pitchFamily="18" charset="2"/>
              </a:rPr>
              <a:t> a compact triplet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allows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smaller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fr-CH" dirty="0" smtClean="0">
                <a:sym typeface="Symbol" pitchFamily="18" charset="2"/>
              </a:rPr>
              <a:t>*, and not to </a:t>
            </a:r>
            <a:r>
              <a:rPr lang="fr-CH" dirty="0" err="1" smtClean="0">
                <a:sym typeface="Symbol" pitchFamily="18" charset="2"/>
              </a:rPr>
              <a:t>limit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intensity</a:t>
            </a:r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5809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sz="1400" dirty="0" smtClean="0">
              <a:solidFill>
                <a:srgbClr val="009900"/>
              </a:solidFill>
              <a:sym typeface="Symbol" pitchFamily="18" charset="2"/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132879" y="1269242"/>
            <a:ext cx="9015408" cy="5244248"/>
            <a:chOff x="1524000" y="677273"/>
            <a:chExt cx="9144000" cy="5374301"/>
          </a:xfrm>
        </p:grpSpPr>
        <p:grpSp>
          <p:nvGrpSpPr>
            <p:cNvPr id="33" name="Groupe 32"/>
            <p:cNvGrpSpPr/>
            <p:nvPr/>
          </p:nvGrpSpPr>
          <p:grpSpPr>
            <a:xfrm>
              <a:off x="1524000" y="677273"/>
              <a:ext cx="9144000" cy="5374301"/>
              <a:chOff x="1524000" y="677273"/>
              <a:chExt cx="9144000" cy="5374301"/>
            </a:xfrm>
          </p:grpSpPr>
          <p:pic>
            <p:nvPicPr>
              <p:cNvPr id="35" name="Picture 4" descr="Screen Shot 2013-07-02 at 11.52.02 AM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0" y="677273"/>
                <a:ext cx="9144000" cy="4446649"/>
              </a:xfrm>
              <a:prstGeom prst="rect">
                <a:avLst/>
              </a:prstGeom>
            </p:spPr>
          </p:pic>
          <p:sp>
            <p:nvSpPr>
              <p:cNvPr id="36" name="TextBox 37"/>
              <p:cNvSpPr txBox="1"/>
              <p:nvPr/>
            </p:nvSpPr>
            <p:spPr>
              <a:xfrm>
                <a:off x="1715182" y="5108585"/>
                <a:ext cx="19106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accent4"/>
                    </a:solidFill>
                  </a:rPr>
                  <a:t>LHC</a:t>
                </a:r>
              </a:p>
              <a:p>
                <a:pPr algn="ctr"/>
                <a:r>
                  <a:rPr lang="en-US" sz="1800" dirty="0">
                    <a:solidFill>
                      <a:schemeClr val="accent4"/>
                    </a:solidFill>
                  </a:rPr>
                  <a:t>27 km, 8.33 T</a:t>
                </a:r>
              </a:p>
              <a:p>
                <a:pPr algn="ctr"/>
                <a:r>
                  <a:rPr lang="en-US" sz="1800" dirty="0">
                    <a:solidFill>
                      <a:schemeClr val="accent4"/>
                    </a:solidFill>
                  </a:rPr>
                  <a:t>14 </a:t>
                </a:r>
                <a:r>
                  <a:rPr lang="en-US" sz="1800" dirty="0" err="1">
                    <a:solidFill>
                      <a:schemeClr val="accent4"/>
                    </a:solidFill>
                  </a:rPr>
                  <a:t>TeV</a:t>
                </a:r>
                <a:r>
                  <a:rPr lang="en-US" sz="1800" dirty="0">
                    <a:solidFill>
                      <a:schemeClr val="accent4"/>
                    </a:solidFill>
                  </a:rPr>
                  <a:t> (</a:t>
                </a:r>
                <a:r>
                  <a:rPr lang="en-US" sz="1800" dirty="0" err="1">
                    <a:solidFill>
                      <a:schemeClr val="accent4"/>
                    </a:solidFill>
                  </a:rPr>
                  <a:t>c.o.m</a:t>
                </a:r>
                <a:r>
                  <a:rPr lang="en-US" sz="1800" dirty="0">
                    <a:solidFill>
                      <a:schemeClr val="accent4"/>
                    </a:solidFill>
                  </a:rPr>
                  <a:t>.)</a:t>
                </a:r>
              </a:p>
            </p:txBody>
          </p:sp>
          <p:grpSp>
            <p:nvGrpSpPr>
              <p:cNvPr id="37" name="Group 64"/>
              <p:cNvGrpSpPr/>
              <p:nvPr/>
            </p:nvGrpSpPr>
            <p:grpSpPr>
              <a:xfrm>
                <a:off x="3678704" y="1032040"/>
                <a:ext cx="6912768" cy="5019534"/>
                <a:chOff x="2154704" y="980728"/>
                <a:chExt cx="6912768" cy="5019534"/>
              </a:xfrm>
            </p:grpSpPr>
            <p:sp>
              <p:nvSpPr>
                <p:cNvPr id="46" name="TextBox 48"/>
                <p:cNvSpPr txBox="1"/>
                <p:nvPr/>
              </p:nvSpPr>
              <p:spPr>
                <a:xfrm>
                  <a:off x="5188770" y="5076932"/>
                  <a:ext cx="1824538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800" dirty="0">
                      <a:solidFill>
                        <a:srgbClr val="008000"/>
                      </a:solidFill>
                    </a:rPr>
                    <a:t>FCC-</a:t>
                  </a:r>
                  <a:r>
                    <a:rPr lang="en-US" sz="1800" dirty="0" err="1">
                      <a:solidFill>
                        <a:srgbClr val="008000"/>
                      </a:solidFill>
                    </a:rPr>
                    <a:t>hh</a:t>
                  </a:r>
                  <a:endParaRPr lang="en-US" sz="1800" dirty="0">
                    <a:solidFill>
                      <a:srgbClr val="008000"/>
                    </a:solidFill>
                  </a:endParaRPr>
                </a:p>
                <a:p>
                  <a:pPr algn="ctr"/>
                  <a:r>
                    <a:rPr lang="en-US" sz="1800" dirty="0">
                      <a:solidFill>
                        <a:srgbClr val="008000"/>
                      </a:solidFill>
                    </a:rPr>
                    <a:t>100 km, </a:t>
                  </a:r>
                  <a:r>
                    <a:rPr lang="en-US" sz="1800" b="1" dirty="0">
                      <a:solidFill>
                        <a:srgbClr val="008000"/>
                      </a:solidFill>
                    </a:rPr>
                    <a:t>16 T</a:t>
                  </a:r>
                </a:p>
                <a:p>
                  <a:pPr algn="ctr"/>
                  <a:r>
                    <a:rPr lang="en-US" sz="1800" dirty="0">
                      <a:solidFill>
                        <a:srgbClr val="008000"/>
                      </a:solidFill>
                    </a:rPr>
                    <a:t>100 </a:t>
                  </a:r>
                  <a:r>
                    <a:rPr lang="en-US" sz="1800" dirty="0" err="1">
                      <a:solidFill>
                        <a:srgbClr val="008000"/>
                      </a:solidFill>
                    </a:rPr>
                    <a:t>TeV</a:t>
                  </a:r>
                  <a:r>
                    <a:rPr lang="en-US" sz="1800" dirty="0">
                      <a:solidFill>
                        <a:srgbClr val="008000"/>
                      </a:solidFill>
                    </a:rPr>
                    <a:t> (</a:t>
                  </a:r>
                  <a:r>
                    <a:rPr lang="en-US" sz="1800" dirty="0" err="1">
                      <a:solidFill>
                        <a:srgbClr val="008000"/>
                      </a:solidFill>
                    </a:rPr>
                    <a:t>c.o.m</a:t>
                  </a:r>
                  <a:r>
                    <a:rPr lang="en-US" sz="1800" dirty="0">
                      <a:solidFill>
                        <a:srgbClr val="008000"/>
                      </a:solidFill>
                    </a:rPr>
                    <a:t>.)</a:t>
                  </a:r>
                </a:p>
              </p:txBody>
            </p:sp>
            <p:grpSp>
              <p:nvGrpSpPr>
                <p:cNvPr id="47" name="Group 49"/>
                <p:cNvGrpSpPr/>
                <p:nvPr/>
              </p:nvGrpSpPr>
              <p:grpSpPr>
                <a:xfrm>
                  <a:off x="2154704" y="980728"/>
                  <a:ext cx="6912768" cy="3128811"/>
                  <a:chOff x="2154704" y="977150"/>
                  <a:chExt cx="6912768" cy="3128811"/>
                </a:xfrm>
              </p:grpSpPr>
              <p:sp>
                <p:nvSpPr>
                  <p:cNvPr id="48" name="Donut 50"/>
                  <p:cNvSpPr/>
                  <p:nvPr/>
                </p:nvSpPr>
                <p:spPr>
                  <a:xfrm>
                    <a:off x="2154704" y="977150"/>
                    <a:ext cx="6912768" cy="3128811"/>
                  </a:xfrm>
                  <a:prstGeom prst="donut">
                    <a:avLst>
                      <a:gd name="adj" fmla="val 1425"/>
                    </a:avLst>
                  </a:prstGeom>
                  <a:gradFill flip="none" rotWithShape="1">
                    <a:gsLst>
                      <a:gs pos="0">
                        <a:srgbClr val="CCFFCC">
                          <a:alpha val="40000"/>
                        </a:srgbClr>
                      </a:gs>
                      <a:gs pos="46000">
                        <a:srgbClr val="008000">
                          <a:alpha val="45000"/>
                        </a:srgbClr>
                      </a:gs>
                      <a:gs pos="100000">
                        <a:srgbClr val="CCFFCC">
                          <a:alpha val="55000"/>
                        </a:srgbClr>
                      </a:gs>
                    </a:gsLst>
                    <a:lin ang="5400000" scaled="1"/>
                    <a:tileRect/>
                  </a:gradFill>
                  <a:effectLst>
                    <a:glow rad="88900">
                      <a:schemeClr val="accent1">
                        <a:tint val="30000"/>
                        <a:shade val="95000"/>
                        <a:satMod val="300000"/>
                        <a:alpha val="25000"/>
                      </a:schemeClr>
                    </a:glo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" name="Oval 51"/>
                  <p:cNvSpPr/>
                  <p:nvPr/>
                </p:nvSpPr>
                <p:spPr>
                  <a:xfrm>
                    <a:off x="2385399" y="3076891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0" name="Oval 52"/>
                  <p:cNvSpPr/>
                  <p:nvPr/>
                </p:nvSpPr>
                <p:spPr>
                  <a:xfrm>
                    <a:off x="2416375" y="1861171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1" name="Oval 53"/>
                  <p:cNvSpPr/>
                  <p:nvPr/>
                </p:nvSpPr>
                <p:spPr>
                  <a:xfrm>
                    <a:off x="4230528" y="1076555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2" name="Oval 54"/>
                  <p:cNvSpPr/>
                  <p:nvPr/>
                </p:nvSpPr>
                <p:spPr>
                  <a:xfrm>
                    <a:off x="6869308" y="1084299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3" name="Oval 55"/>
                  <p:cNvSpPr/>
                  <p:nvPr/>
                </p:nvSpPr>
                <p:spPr>
                  <a:xfrm>
                    <a:off x="8620781" y="1820147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4" name="Oval 56"/>
                  <p:cNvSpPr/>
                  <p:nvPr/>
                </p:nvSpPr>
                <p:spPr>
                  <a:xfrm>
                    <a:off x="6379960" y="3999174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55" name="Oval 57"/>
                  <p:cNvSpPr/>
                  <p:nvPr/>
                </p:nvSpPr>
                <p:spPr>
                  <a:xfrm>
                    <a:off x="8258477" y="3462902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 dirty="0"/>
                  </a:p>
                </p:txBody>
              </p:sp>
              <p:sp>
                <p:nvSpPr>
                  <p:cNvPr id="56" name="Oval 58"/>
                  <p:cNvSpPr/>
                  <p:nvPr/>
                </p:nvSpPr>
                <p:spPr>
                  <a:xfrm>
                    <a:off x="4076126" y="3924229"/>
                    <a:ext cx="144000" cy="72000"/>
                  </a:xfrm>
                  <a:prstGeom prst="ellipse">
                    <a:avLst/>
                  </a:prstGeom>
                  <a:solidFill>
                    <a:srgbClr val="CCFF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</p:grpSp>
          </p:grpSp>
          <p:grpSp>
            <p:nvGrpSpPr>
              <p:cNvPr id="38" name="Group 62"/>
              <p:cNvGrpSpPr/>
              <p:nvPr/>
            </p:nvGrpSpPr>
            <p:grpSpPr>
              <a:xfrm>
                <a:off x="3268275" y="3104588"/>
                <a:ext cx="2602807" cy="2901670"/>
                <a:chOff x="1744274" y="3053276"/>
                <a:chExt cx="2602807" cy="2901670"/>
              </a:xfrm>
            </p:grpSpPr>
            <p:grpSp>
              <p:nvGrpSpPr>
                <p:cNvPr id="39" name="Group 25"/>
                <p:cNvGrpSpPr/>
                <p:nvPr/>
              </p:nvGrpSpPr>
              <p:grpSpPr>
                <a:xfrm>
                  <a:off x="1744274" y="3053276"/>
                  <a:ext cx="2602807" cy="1254872"/>
                  <a:chOff x="1744274" y="3114674"/>
                  <a:chExt cx="2602807" cy="1254872"/>
                </a:xfrm>
              </p:grpSpPr>
              <p:sp>
                <p:nvSpPr>
                  <p:cNvPr id="41" name="Donut 5"/>
                  <p:cNvSpPr/>
                  <p:nvPr/>
                </p:nvSpPr>
                <p:spPr>
                  <a:xfrm>
                    <a:off x="1744274" y="3118121"/>
                    <a:ext cx="2568780" cy="1251425"/>
                  </a:xfrm>
                  <a:prstGeom prst="donut">
                    <a:avLst>
                      <a:gd name="adj" fmla="val 2674"/>
                    </a:avLst>
                  </a:prstGeom>
                  <a:gradFill flip="none" rotWithShape="1">
                    <a:gsLst>
                      <a:gs pos="0">
                        <a:srgbClr val="FF6600">
                          <a:alpha val="51000"/>
                        </a:srgbClr>
                      </a:gs>
                      <a:gs pos="48000">
                        <a:srgbClr val="FF0000">
                          <a:alpha val="51000"/>
                        </a:srgbClr>
                      </a:gs>
                      <a:gs pos="100000">
                        <a:srgbClr val="FF6600">
                          <a:alpha val="51000"/>
                        </a:srgbClr>
                      </a:gs>
                    </a:gsLst>
                    <a:lin ang="5400000" scaled="1"/>
                    <a:tileRect/>
                  </a:gra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" name="Oval 7"/>
                  <p:cNvSpPr>
                    <a:spLocks/>
                  </p:cNvSpPr>
                  <p:nvPr/>
                </p:nvSpPr>
                <p:spPr>
                  <a:xfrm>
                    <a:off x="3858067" y="3282595"/>
                    <a:ext cx="144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43" name="Oval 8"/>
                  <p:cNvSpPr>
                    <a:spLocks/>
                  </p:cNvSpPr>
                  <p:nvPr/>
                </p:nvSpPr>
                <p:spPr>
                  <a:xfrm>
                    <a:off x="1986930" y="4098924"/>
                    <a:ext cx="144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44" name="Oval 9"/>
                  <p:cNvSpPr>
                    <a:spLocks/>
                  </p:cNvSpPr>
                  <p:nvPr/>
                </p:nvSpPr>
                <p:spPr>
                  <a:xfrm>
                    <a:off x="3269988" y="3114674"/>
                    <a:ext cx="144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  <p:sp>
                <p:nvSpPr>
                  <p:cNvPr id="45" name="Oval 10"/>
                  <p:cNvSpPr>
                    <a:spLocks/>
                  </p:cNvSpPr>
                  <p:nvPr/>
                </p:nvSpPr>
                <p:spPr>
                  <a:xfrm>
                    <a:off x="4203081" y="3605966"/>
                    <a:ext cx="144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800"/>
                  </a:p>
                </p:txBody>
              </p:sp>
            </p:grpSp>
            <p:sp>
              <p:nvSpPr>
                <p:cNvPr id="40" name="TextBox 36"/>
                <p:cNvSpPr txBox="1"/>
                <p:nvPr/>
              </p:nvSpPr>
              <p:spPr>
                <a:xfrm>
                  <a:off x="2606137" y="5031616"/>
                  <a:ext cx="1709121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800" dirty="0">
                      <a:solidFill>
                        <a:srgbClr val="FF0000"/>
                      </a:solidFill>
                    </a:rPr>
                    <a:t>HE-LHC</a:t>
                  </a:r>
                </a:p>
                <a:p>
                  <a:pPr algn="ctr"/>
                  <a:r>
                    <a:rPr lang="en-US" sz="1800" dirty="0">
                      <a:solidFill>
                        <a:srgbClr val="FF0000"/>
                      </a:solidFill>
                    </a:rPr>
                    <a:t>27 km, </a:t>
                  </a:r>
                  <a:r>
                    <a:rPr lang="en-US" sz="1800" b="1" dirty="0">
                      <a:solidFill>
                        <a:srgbClr val="FF0000"/>
                      </a:solidFill>
                    </a:rPr>
                    <a:t>20 T</a:t>
                  </a:r>
                </a:p>
                <a:p>
                  <a:pPr algn="ctr"/>
                  <a:r>
                    <a:rPr lang="en-US" sz="1800" dirty="0">
                      <a:solidFill>
                        <a:srgbClr val="FF0000"/>
                      </a:solidFill>
                    </a:rPr>
                    <a:t>33 </a:t>
                  </a:r>
                  <a:r>
                    <a:rPr lang="en-US" sz="1800" dirty="0" err="1">
                      <a:solidFill>
                        <a:srgbClr val="FF0000"/>
                      </a:solidFill>
                    </a:rPr>
                    <a:t>TeV</a:t>
                  </a:r>
                  <a:r>
                    <a:rPr lang="en-US" sz="1800" dirty="0">
                      <a:solidFill>
                        <a:srgbClr val="FF0000"/>
                      </a:solidFill>
                    </a:rPr>
                    <a:t> (</a:t>
                  </a:r>
                  <a:r>
                    <a:rPr lang="en-US" sz="1800" dirty="0" err="1">
                      <a:solidFill>
                        <a:srgbClr val="FF0000"/>
                      </a:solidFill>
                    </a:rPr>
                    <a:t>c.o.m</a:t>
                  </a:r>
                  <a:r>
                    <a:rPr lang="en-US" sz="1800" dirty="0">
                      <a:solidFill>
                        <a:srgbClr val="FF0000"/>
                      </a:solidFill>
                    </a:rPr>
                    <a:t>.)</a:t>
                  </a:r>
                </a:p>
              </p:txBody>
            </p:sp>
          </p:grpSp>
        </p:grpSp>
        <p:sp>
          <p:nvSpPr>
            <p:cNvPr id="34" name="TextBox 11"/>
            <p:cNvSpPr txBox="1"/>
            <p:nvPr/>
          </p:nvSpPr>
          <p:spPr>
            <a:xfrm>
              <a:off x="9106806" y="4126064"/>
              <a:ext cx="1484666" cy="64633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CH" sz="1800" dirty="0" smtClean="0"/>
                <a:t>L. Bottura at WAMHTS-1</a:t>
              </a:r>
              <a:endParaRPr lang="en-GB" sz="1800" dirty="0"/>
            </a:p>
          </p:txBody>
        </p:sp>
      </p:grpSp>
      <p:sp>
        <p:nvSpPr>
          <p:cNvPr id="57" name="TextBox 48"/>
          <p:cNvSpPr txBox="1"/>
          <p:nvPr/>
        </p:nvSpPr>
        <p:spPr>
          <a:xfrm>
            <a:off x="7319462" y="5616814"/>
            <a:ext cx="18245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008000"/>
                </a:solidFill>
              </a:rPr>
              <a:t>FCC-</a:t>
            </a:r>
            <a:r>
              <a:rPr lang="en-US" sz="1800" dirty="0" err="1">
                <a:solidFill>
                  <a:srgbClr val="008000"/>
                </a:solidFill>
              </a:rPr>
              <a:t>hh</a:t>
            </a:r>
            <a:endParaRPr lang="en-US" sz="1800" dirty="0">
              <a:solidFill>
                <a:srgbClr val="008000"/>
              </a:solidFill>
            </a:endParaRPr>
          </a:p>
          <a:p>
            <a:pPr algn="ctr"/>
            <a:r>
              <a:rPr lang="en-US" sz="1800" dirty="0">
                <a:solidFill>
                  <a:srgbClr val="008000"/>
                </a:solidFill>
              </a:rPr>
              <a:t>8</a:t>
            </a:r>
            <a:r>
              <a:rPr lang="en-US" sz="1800" dirty="0" smtClean="0">
                <a:solidFill>
                  <a:srgbClr val="008000"/>
                </a:solidFill>
              </a:rPr>
              <a:t>0 </a:t>
            </a:r>
            <a:r>
              <a:rPr lang="en-US" sz="1800" dirty="0">
                <a:solidFill>
                  <a:srgbClr val="008000"/>
                </a:solidFill>
              </a:rPr>
              <a:t>km, </a:t>
            </a:r>
            <a:r>
              <a:rPr lang="en-US" sz="1800" b="1" dirty="0" smtClean="0">
                <a:solidFill>
                  <a:srgbClr val="008000"/>
                </a:solidFill>
              </a:rPr>
              <a:t>20 </a:t>
            </a:r>
            <a:r>
              <a:rPr lang="en-US" sz="1800" b="1" dirty="0">
                <a:solidFill>
                  <a:srgbClr val="008000"/>
                </a:solidFill>
              </a:rPr>
              <a:t>T</a:t>
            </a:r>
          </a:p>
          <a:p>
            <a:pPr algn="ctr"/>
            <a:r>
              <a:rPr lang="en-US" sz="1800" dirty="0">
                <a:solidFill>
                  <a:srgbClr val="008000"/>
                </a:solidFill>
              </a:rPr>
              <a:t>100 </a:t>
            </a:r>
            <a:r>
              <a:rPr lang="en-US" sz="1800" dirty="0" err="1">
                <a:solidFill>
                  <a:srgbClr val="008000"/>
                </a:solidFill>
              </a:rPr>
              <a:t>TeV</a:t>
            </a:r>
            <a:r>
              <a:rPr lang="en-US" sz="1800" dirty="0">
                <a:solidFill>
                  <a:srgbClr val="008000"/>
                </a:solidFill>
              </a:rPr>
              <a:t> (</a:t>
            </a:r>
            <a:r>
              <a:rPr lang="en-US" sz="1800" dirty="0" err="1">
                <a:solidFill>
                  <a:srgbClr val="008000"/>
                </a:solidFill>
              </a:rPr>
              <a:t>c.o.m</a:t>
            </a:r>
            <a:r>
              <a:rPr lang="en-US" sz="1800" dirty="0">
                <a:solidFill>
                  <a:srgbClr val="008000"/>
                </a:solidFill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042374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DIPOLES: APERTURE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The 80 km option for FCC:  </a:t>
            </a:r>
            <a:r>
              <a:rPr lang="en-GB" dirty="0">
                <a:sym typeface="Symbol" pitchFamily="18" charset="2"/>
              </a:rPr>
              <a:t>E</a:t>
            </a:r>
            <a:r>
              <a:rPr lang="en-GB" dirty="0" smtClean="0">
                <a:sym typeface="Symbol" pitchFamily="18" charset="2"/>
              </a:rPr>
              <a:t>=50 </a:t>
            </a:r>
            <a:r>
              <a:rPr lang="en-GB" dirty="0" err="1" smtClean="0">
                <a:sym typeface="Symbol" pitchFamily="18" charset="2"/>
              </a:rPr>
              <a:t>TeV</a:t>
            </a:r>
            <a:r>
              <a:rPr lang="en-GB" dirty="0" smtClean="0">
                <a:sym typeface="Symbol" pitchFamily="18" charset="2"/>
              </a:rPr>
              <a:t>, B=20 T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Keeping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as in the LHC, injection </a:t>
            </a:r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7 times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as in the LHC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Aperture </a:t>
            </a:r>
            <a:r>
              <a:rPr lang="fr-CH" dirty="0" err="1" smtClean="0">
                <a:sym typeface="Symbol" pitchFamily="18" charset="2"/>
              </a:rPr>
              <a:t>scaling</a:t>
            </a:r>
            <a:r>
              <a:rPr lang="fr-CH" dirty="0" smtClean="0">
                <a:sym typeface="Symbol" pitchFamily="18" charset="2"/>
              </a:rPr>
              <a:t>:</a:t>
            </a:r>
            <a:r>
              <a:rPr lang="fr-CH" dirty="0">
                <a:sym typeface="Symbol" pitchFamily="18" charset="2"/>
              </a:rPr>
              <a:t> 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/>
              </a:rPr>
              <a:t>L , and </a:t>
            </a:r>
            <a:r>
              <a:rPr lang="fr-CH" dirty="0" err="1">
                <a:sym typeface="Symbol" pitchFamily="18" charset="2"/>
              </a:rPr>
              <a:t>c</a:t>
            </a:r>
            <a:r>
              <a:rPr lang="fr-CH" dirty="0" err="1" smtClean="0">
                <a:sym typeface="Symbol" pitchFamily="18" charset="2"/>
              </a:rPr>
              <a:t>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increases</a:t>
            </a:r>
            <a:r>
              <a:rPr lang="fr-CH" dirty="0" smtClean="0">
                <a:sym typeface="Symbol" pitchFamily="18" charset="2"/>
              </a:rPr>
              <a:t> by ~2 (to have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quads)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 factor </a:t>
            </a:r>
            <a:r>
              <a:rPr lang="fr-CH" dirty="0" smtClean="0">
                <a:sym typeface="Symbol"/>
              </a:rPr>
              <a:t>(7/2) </a:t>
            </a:r>
            <a:r>
              <a:rPr lang="fr-CH" dirty="0" smtClean="0">
                <a:sym typeface="Symbol" pitchFamily="18" charset="2"/>
              </a:rPr>
              <a:t>~ 2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gained</a:t>
            </a:r>
            <a:r>
              <a:rPr lang="fr-CH" dirty="0" smtClean="0">
                <a:sym typeface="Symbol" pitchFamily="18" charset="2"/>
              </a:rPr>
              <a:t>, but </a:t>
            </a:r>
            <a:r>
              <a:rPr lang="fr-CH" dirty="0" err="1" smtClean="0">
                <a:sym typeface="Symbol" pitchFamily="18" charset="2"/>
              </a:rPr>
              <a:t>tolerances</a:t>
            </a:r>
            <a:r>
              <a:rPr lang="fr-CH" dirty="0" smtClean="0">
                <a:sym typeface="Symbol" pitchFamily="18" charset="2"/>
              </a:rPr>
              <a:t> do not </a:t>
            </a:r>
            <a:r>
              <a:rPr lang="fr-CH" dirty="0" err="1" smtClean="0">
                <a:sym typeface="Symbol" pitchFamily="18" charset="2"/>
              </a:rPr>
              <a:t>scale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Initial </a:t>
            </a:r>
            <a:r>
              <a:rPr lang="fr-CH" dirty="0" err="1" smtClean="0">
                <a:sym typeface="Symbol" pitchFamily="18" charset="2"/>
              </a:rPr>
              <a:t>guess</a:t>
            </a:r>
            <a:r>
              <a:rPr lang="fr-CH" dirty="0" smtClean="0">
                <a:sym typeface="Symbol" pitchFamily="18" charset="2"/>
              </a:rPr>
              <a:t> of 40 mm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Large radiation,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shielding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apertures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considered</a:t>
            </a:r>
            <a:r>
              <a:rPr lang="fr-CH" dirty="0" smtClean="0">
                <a:sym typeface="Symbol" pitchFamily="18" charset="2"/>
              </a:rPr>
              <a:t> (50 mm)</a:t>
            </a: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022334"/>
              </p:ext>
            </p:extLst>
          </p:nvPr>
        </p:nvGraphicFramePr>
        <p:xfrm>
          <a:off x="6991314" y="2055701"/>
          <a:ext cx="177958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Équation" r:id="rId3" imgW="952200" imgH="482400" progId="Equation.3">
                  <p:embed/>
                </p:oleObj>
              </mc:Choice>
              <mc:Fallback>
                <p:oleObj name="Équation" r:id="rId3" imgW="95220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314" y="2055701"/>
                        <a:ext cx="177958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02" y="4437621"/>
            <a:ext cx="5349875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704563" y="6296673"/>
            <a:ext cx="4445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Beta </a:t>
            </a:r>
            <a:r>
              <a:rPr lang="fr-CH" sz="1400" dirty="0" err="1" smtClean="0"/>
              <a:t>functions</a:t>
            </a:r>
            <a:r>
              <a:rPr lang="fr-CH" sz="1400" dirty="0" smtClean="0"/>
              <a:t> in the LHC,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cell</a:t>
            </a:r>
            <a:r>
              <a:rPr lang="fr-CH" sz="1400" dirty="0" smtClean="0"/>
              <a:t> </a:t>
            </a:r>
            <a:r>
              <a:rPr lang="fr-CH" sz="1400" dirty="0" err="1" smtClean="0"/>
              <a:t>lenght</a:t>
            </a:r>
            <a:r>
              <a:rPr lang="fr-CH" sz="1400" dirty="0" smtClean="0"/>
              <a:t> L= 100 m</a:t>
            </a:r>
            <a:endParaRPr lang="en-GB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coil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width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With a conservative choice of the order of 350</a:t>
            </a:r>
            <a:r>
              <a:rPr lang="en-GB" dirty="0" smtClean="0">
                <a:sym typeface="Symbol"/>
              </a:rPr>
              <a:t></a:t>
            </a:r>
            <a:r>
              <a:rPr lang="en-GB" dirty="0" smtClean="0">
                <a:sym typeface="Symbol" pitchFamily="18" charset="2"/>
              </a:rPr>
              <a:t>400 A/mm</a:t>
            </a:r>
            <a:r>
              <a:rPr lang="en-GB" baseline="30000" dirty="0" smtClean="0">
                <a:sym typeface="Symbol" pitchFamily="18" charset="2"/>
              </a:rPr>
              <a:t>2</a:t>
            </a:r>
            <a:endParaRPr lang="en-GB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This provides ~</a:t>
            </a:r>
            <a:r>
              <a:rPr lang="en-GB" dirty="0" smtClean="0">
                <a:solidFill>
                  <a:srgbClr val="C00000"/>
                </a:solidFill>
                <a:sym typeface="Symbol" pitchFamily="18" charset="2"/>
              </a:rPr>
              <a:t>2.5 T for 10 mm thickness, </a:t>
            </a:r>
            <a:r>
              <a:rPr lang="en-GB" dirty="0" smtClean="0">
                <a:sym typeface="Symbol" pitchFamily="18" charset="2"/>
              </a:rPr>
              <a:t>~80 mm for 20 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More </a:t>
            </a:r>
            <a:r>
              <a:rPr lang="fr-CH" dirty="0" err="1" smtClean="0">
                <a:sym typeface="Symbol" pitchFamily="18" charset="2"/>
              </a:rPr>
              <a:t>aggressive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strategy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possibly</a:t>
            </a:r>
            <a:r>
              <a:rPr lang="fr-CH" dirty="0" smtClean="0">
                <a:sym typeface="Symbol" pitchFamily="18" charset="2"/>
              </a:rPr>
              <a:t> go to 60 mm, but not </a:t>
            </a:r>
            <a:r>
              <a:rPr lang="fr-CH" dirty="0" err="1" smtClean="0">
                <a:sym typeface="Symbol" pitchFamily="18" charset="2"/>
              </a:rPr>
              <a:t>less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have a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large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/aperture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RHIC: 10/40~1/4        LHC: 30/28~1            FCC</a:t>
            </a:r>
            <a:r>
              <a:rPr lang="fr-CH" dirty="0">
                <a:sym typeface="Symbol" pitchFamily="18" charset="2"/>
              </a:rPr>
              <a:t>: </a:t>
            </a:r>
            <a:r>
              <a:rPr lang="fr-CH" dirty="0" smtClean="0">
                <a:sym typeface="Symbol" pitchFamily="18" charset="2"/>
              </a:rPr>
              <a:t>80/20~4 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6551" y="4653861"/>
            <a:ext cx="55908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Operational</a:t>
            </a:r>
            <a:r>
              <a:rPr lang="fr-CH" sz="1000" dirty="0" smtClean="0"/>
              <a:t> </a:t>
            </a:r>
            <a:r>
              <a:rPr lang="fr-CH" sz="1000" dirty="0" err="1" smtClean="0"/>
              <a:t>field</a:t>
            </a:r>
            <a:r>
              <a:rPr lang="fr-CH" sz="1000" dirty="0" smtClean="0"/>
              <a:t> versus </a:t>
            </a:r>
            <a:r>
              <a:rPr lang="fr-CH" sz="1000" dirty="0" err="1" smtClean="0"/>
              <a:t>coil</a:t>
            </a:r>
            <a:r>
              <a:rPr lang="fr-CH" sz="1000" dirty="0" smtClean="0"/>
              <a:t> </a:t>
            </a:r>
            <a:r>
              <a:rPr lang="fr-CH" sz="1000" dirty="0" err="1" smtClean="0"/>
              <a:t>width</a:t>
            </a:r>
            <a:r>
              <a:rPr lang="fr-CH" sz="1000" dirty="0" smtClean="0"/>
              <a:t> in </a:t>
            </a:r>
            <a:r>
              <a:rPr lang="fr-CH" sz="1000" dirty="0" err="1" smtClean="0"/>
              <a:t>accelerator</a:t>
            </a:r>
            <a:r>
              <a:rPr lang="fr-CH" sz="1000" dirty="0" smtClean="0"/>
              <a:t> </a:t>
            </a:r>
            <a:r>
              <a:rPr lang="fr-CH" sz="1000" dirty="0" err="1" smtClean="0"/>
              <a:t>magnets</a:t>
            </a:r>
            <a:r>
              <a:rPr lang="fr-CH" sz="1000" dirty="0" smtClean="0"/>
              <a:t>, </a:t>
            </a:r>
            <a:r>
              <a:rPr lang="fr-CH" sz="1000" dirty="0" err="1" smtClean="0"/>
              <a:t>models</a:t>
            </a:r>
            <a:r>
              <a:rPr lang="fr-CH" sz="1000" dirty="0" smtClean="0"/>
              <a:t> and design </a:t>
            </a:r>
            <a:r>
              <a:rPr lang="fr-CH" sz="1000" dirty="0" err="1" smtClean="0"/>
              <a:t>under</a:t>
            </a:r>
            <a:r>
              <a:rPr lang="fr-CH" sz="1000" dirty="0" smtClean="0"/>
              <a:t> </a:t>
            </a:r>
            <a:r>
              <a:rPr lang="fr-CH" sz="1000" dirty="0" err="1" smtClean="0"/>
              <a:t>study</a:t>
            </a:r>
            <a:endParaRPr lang="en-US" sz="1000" dirty="0"/>
          </a:p>
        </p:txBody>
      </p:sp>
      <p:pic>
        <p:nvPicPr>
          <p:cNvPr id="8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942" y="1158513"/>
            <a:ext cx="1888446" cy="176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4" descr="dipole_sk_mnw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1651" y="3049383"/>
            <a:ext cx="1455737" cy="1106488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487" y="1076626"/>
            <a:ext cx="6021717" cy="361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DEPENDENCE ON APERTURE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Aperture issue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these</a:t>
            </a:r>
            <a:r>
              <a:rPr lang="fr-CH" dirty="0" smtClean="0">
                <a:sym typeface="Symbol" pitchFamily="18" charset="2"/>
              </a:rPr>
              <a:t> data, </a:t>
            </a:r>
            <a:r>
              <a:rPr lang="fr-CH" dirty="0" err="1" smtClean="0">
                <a:sym typeface="Symbol" pitchFamily="18" charset="2"/>
              </a:rPr>
              <a:t>quantity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superconductor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does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depend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dramatically</a:t>
            </a:r>
            <a:r>
              <a:rPr lang="fr-CH" dirty="0" smtClean="0">
                <a:sym typeface="Symbol" pitchFamily="18" charset="2"/>
              </a:rPr>
              <a:t> on aperture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Example</a:t>
            </a:r>
            <a:r>
              <a:rPr lang="fr-CH" dirty="0" smtClean="0">
                <a:sym typeface="Symbol" pitchFamily="18" charset="2"/>
              </a:rPr>
              <a:t>: 20% aperture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40 mm to 50 mm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12%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quantity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superconductor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927" y="2630589"/>
            <a:ext cx="2788343" cy="2458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629" y="2630588"/>
            <a:ext cx="2875267" cy="245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069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FIELD QUALITY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Field </a:t>
            </a:r>
            <a:r>
              <a:rPr lang="fr-CH" dirty="0" err="1" smtClean="0">
                <a:sym typeface="Symbol" pitchFamily="18" charset="2"/>
              </a:rPr>
              <a:t>quality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large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w.r.t. aperture have </a:t>
            </a:r>
            <a:r>
              <a:rPr lang="fr-CH" dirty="0" err="1" smtClean="0">
                <a:sym typeface="Symbol" pitchFamily="18" charset="2"/>
              </a:rPr>
              <a:t>easier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quality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 lot of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far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aperture, </a:t>
            </a:r>
            <a:r>
              <a:rPr lang="fr-CH" dirty="0" err="1" smtClean="0">
                <a:sym typeface="Symbol" pitchFamily="18" charset="2"/>
              </a:rPr>
              <a:t>contributing</a:t>
            </a:r>
            <a:r>
              <a:rPr lang="fr-CH" dirty="0" smtClean="0">
                <a:sym typeface="Symbol" pitchFamily="18" charset="2"/>
              </a:rPr>
              <a:t> to main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but not to </a:t>
            </a:r>
            <a:r>
              <a:rPr lang="fr-CH" dirty="0" err="1" smtClean="0">
                <a:sym typeface="Symbol" pitchFamily="18" charset="2"/>
              </a:rPr>
              <a:t>multipoles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Wedges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probably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quality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Unless</a:t>
            </a:r>
            <a:r>
              <a:rPr lang="fr-CH" dirty="0" smtClean="0">
                <a:sym typeface="Symbol" pitchFamily="18" charset="2"/>
              </a:rPr>
              <a:t> cos </a:t>
            </a:r>
            <a:r>
              <a:rPr lang="fr-CH" dirty="0" err="1" smtClean="0">
                <a:sym typeface="Symbol" pitchFamily="18" charset="2"/>
              </a:rPr>
              <a:t>theta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layout</a:t>
            </a:r>
            <a:r>
              <a:rPr lang="fr-CH" dirty="0" smtClean="0">
                <a:sym typeface="Symbol" pitchFamily="18" charset="2"/>
              </a:rPr>
              <a:t> (to </a:t>
            </a:r>
            <a:r>
              <a:rPr lang="fr-CH" dirty="0" err="1" smtClean="0">
                <a:sym typeface="Symbol" pitchFamily="18" charset="2"/>
              </a:rPr>
              <a:t>recover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keystone</a:t>
            </a:r>
            <a:r>
              <a:rPr lang="fr-CH" dirty="0" smtClean="0">
                <a:sym typeface="Symbol" pitchFamily="18" charset="2"/>
              </a:rPr>
              <a:t> angle)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Persistent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in the LHC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20" y="2982987"/>
            <a:ext cx="3680909" cy="221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 5" descr="C:\Users\et2\Desktop\Documents\private\HE LHC\20T_grad_iro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891" y="3092169"/>
            <a:ext cx="2317844" cy="2206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C:\Users\et2\Desktop\Documents\private\HE LHC\D20_iro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523" y="3245291"/>
            <a:ext cx="2107477" cy="2053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249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PROTECTION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How 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?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RHIC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2.25 (69%)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LHC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1.65-1.95 (62%-66%)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D20 </a:t>
            </a:r>
            <a:r>
              <a:rPr lang="fr-CH" dirty="0" err="1" smtClean="0">
                <a:sym typeface="Symbol" pitchFamily="18" charset="2"/>
              </a:rPr>
              <a:t>pushed</a:t>
            </a:r>
            <a:r>
              <a:rPr lang="fr-CH" dirty="0" smtClean="0">
                <a:sym typeface="Symbol" pitchFamily="18" charset="2"/>
              </a:rPr>
              <a:t> down to 0.43 (30%)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HD2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0.8 (44%)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LARP quads 1.0-1.2 (50%-54%)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Energy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cannot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extracted</a:t>
            </a:r>
            <a:r>
              <a:rPr lang="fr-CH" dirty="0" smtClean="0">
                <a:sym typeface="Symbol" pitchFamily="18" charset="2"/>
              </a:rPr>
              <a:t> (long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Simulations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for 15 T and 20 T cross-section </a:t>
            </a:r>
            <a:r>
              <a:rPr lang="fr-CH" dirty="0" err="1" smtClean="0">
                <a:sym typeface="Symbol" pitchFamily="18" charset="2"/>
              </a:rPr>
              <a:t>suggest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~1.4 (~58%)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viable, but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</a:t>
            </a:r>
          </a:p>
        </p:txBody>
      </p:sp>
    </p:spTree>
    <p:extLst>
      <p:ext uri="{BB962C8B-B14F-4D97-AF65-F5344CB8AC3E}">
        <p14:creationId xmlns:p14="http://schemas.microsoft.com/office/powerpoint/2010/main" val="110249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Jc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 TARGET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undergoing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wide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debate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20%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loadline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considered</a:t>
            </a:r>
            <a:r>
              <a:rPr lang="fr-CH" dirty="0" smtClean="0">
                <a:sym typeface="Symbol" pitchFamily="18" charset="2"/>
              </a:rPr>
              <a:t> conservative by </a:t>
            </a:r>
            <a:r>
              <a:rPr lang="fr-CH" dirty="0" err="1" smtClean="0">
                <a:sym typeface="Symbol" pitchFamily="18" charset="2"/>
              </a:rPr>
              <a:t>many</a:t>
            </a:r>
            <a:r>
              <a:rPr lang="fr-CH" dirty="0" smtClean="0">
                <a:sym typeface="Symbol" pitchFamily="18" charset="2"/>
              </a:rPr>
              <a:t> of us, </a:t>
            </a:r>
            <a:r>
              <a:rPr lang="fr-CH" dirty="0" err="1" smtClean="0">
                <a:sym typeface="Symbol" pitchFamily="18" charset="2"/>
              </a:rPr>
              <a:t>pushing</a:t>
            </a:r>
            <a:r>
              <a:rPr lang="fr-CH" dirty="0" smtClean="0">
                <a:sym typeface="Symbol" pitchFamily="18" charset="2"/>
              </a:rPr>
              <a:t> for 15% or </a:t>
            </a:r>
            <a:r>
              <a:rPr lang="fr-CH" dirty="0" err="1" smtClean="0">
                <a:sym typeface="Symbol" pitchFamily="18" charset="2"/>
              </a:rPr>
              <a:t>less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find</a:t>
            </a:r>
            <a:r>
              <a:rPr lang="fr-CH" dirty="0" smtClean="0">
                <a:sym typeface="Symbol" pitchFamily="18" charset="2"/>
              </a:rPr>
              <a:t> 20% </a:t>
            </a:r>
            <a:r>
              <a:rPr lang="fr-CH" dirty="0" err="1" smtClean="0">
                <a:sym typeface="Symbol" pitchFamily="18" charset="2"/>
              </a:rPr>
              <a:t>quite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challenging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Consider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few </a:t>
            </a:r>
            <a:r>
              <a:rPr lang="fr-CH" dirty="0" err="1" smtClean="0">
                <a:sym typeface="Symbol" pitchFamily="18" charset="2"/>
              </a:rPr>
              <a:t>thousand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!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But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expensive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…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why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debate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So a good </a:t>
            </a:r>
            <a:r>
              <a:rPr lang="fr-CH" dirty="0" err="1" smtClean="0">
                <a:sym typeface="Symbol" pitchFamily="18" charset="2"/>
              </a:rPr>
              <a:t>target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400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and 20 T </a:t>
            </a:r>
            <a:r>
              <a:rPr lang="fr-CH" dirty="0" err="1" smtClean="0">
                <a:sym typeface="Symbol" pitchFamily="18" charset="2"/>
              </a:rPr>
              <a:t>operational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500 </a:t>
            </a:r>
            <a:r>
              <a:rPr lang="fr-CH" dirty="0">
                <a:sym typeface="Symbol" pitchFamily="18" charset="2"/>
              </a:rPr>
              <a:t>A/mm</a:t>
            </a:r>
            <a:r>
              <a:rPr lang="fr-CH" baseline="30000" dirty="0">
                <a:sym typeface="Symbol" pitchFamily="18" charset="2"/>
              </a:rPr>
              <a:t>2</a:t>
            </a:r>
            <a:r>
              <a:rPr lang="fr-CH" dirty="0">
                <a:sym typeface="Symbol" pitchFamily="18" charset="2"/>
              </a:rPr>
              <a:t> and </a:t>
            </a:r>
            <a:r>
              <a:rPr lang="fr-CH" dirty="0" smtClean="0">
                <a:sym typeface="Symbol" pitchFamily="18" charset="2"/>
              </a:rPr>
              <a:t>25 </a:t>
            </a:r>
            <a:r>
              <a:rPr lang="fr-CH" dirty="0">
                <a:sym typeface="Symbol" pitchFamily="18" charset="2"/>
              </a:rPr>
              <a:t>T </a:t>
            </a:r>
            <a:r>
              <a:rPr lang="fr-CH" dirty="0" smtClean="0">
                <a:sym typeface="Symbol" pitchFamily="18" charset="2"/>
              </a:rPr>
              <a:t>short </a:t>
            </a:r>
            <a:r>
              <a:rPr lang="fr-CH" dirty="0" err="1" smtClean="0">
                <a:sym typeface="Symbol" pitchFamily="18" charset="2"/>
              </a:rPr>
              <a:t>sample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15% of </a:t>
            </a:r>
            <a:r>
              <a:rPr lang="fr-CH" dirty="0" err="1" smtClean="0">
                <a:sym typeface="Symbol" pitchFamily="18" charset="2"/>
              </a:rPr>
              <a:t>insulation</a:t>
            </a:r>
            <a:r>
              <a:rPr lang="fr-CH" dirty="0" smtClean="0">
                <a:sym typeface="Symbol" pitchFamily="18" charset="2"/>
              </a:rPr>
              <a:t> </a:t>
            </a:r>
          </a:p>
          <a:p>
            <a:pPr lvl="1" eaLnBrk="1" hangingPunct="1"/>
            <a:r>
              <a:rPr lang="fr-CH" dirty="0" smtClean="0">
                <a:sym typeface="Symbol"/>
              </a:rPr>
              <a:t> </a:t>
            </a:r>
            <a:r>
              <a:rPr lang="fr-CH" dirty="0" smtClean="0">
                <a:sym typeface="Symbol" pitchFamily="18" charset="2"/>
              </a:rPr>
              <a:t>600 </a:t>
            </a:r>
            <a:r>
              <a:rPr lang="fr-CH" dirty="0">
                <a:sym typeface="Symbol" pitchFamily="18" charset="2"/>
              </a:rPr>
              <a:t>A/mm</a:t>
            </a:r>
            <a:r>
              <a:rPr lang="fr-CH" baseline="30000" dirty="0">
                <a:sym typeface="Symbol" pitchFamily="18" charset="2"/>
              </a:rPr>
              <a:t>2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fraction of 60% of </a:t>
            </a:r>
            <a:r>
              <a:rPr lang="fr-CH" dirty="0" err="1" smtClean="0">
                <a:sym typeface="Symbol" pitchFamily="18" charset="2"/>
              </a:rPr>
              <a:t>stabilizer</a:t>
            </a:r>
            <a:r>
              <a:rPr lang="fr-CH" dirty="0" smtClean="0">
                <a:sym typeface="Symbol" pitchFamily="18" charset="2"/>
              </a:rPr>
              <a:t> (Cu)</a:t>
            </a:r>
            <a:endParaRPr lang="fr-CH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4320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HE-LHC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 T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dipoles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: GRADING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such</a:t>
            </a:r>
            <a:r>
              <a:rPr lang="fr-CH" dirty="0" smtClean="0">
                <a:sym typeface="Symbol" pitchFamily="18" charset="2"/>
              </a:rPr>
              <a:t> a large </a:t>
            </a:r>
            <a:r>
              <a:rPr lang="fr-CH" dirty="0" err="1" smtClean="0">
                <a:sym typeface="Symbol" pitchFamily="18" charset="2"/>
              </a:rPr>
              <a:t>quantity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superconductor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err="1" smtClean="0">
                <a:sym typeface="Symbol" pitchFamily="18" charset="2"/>
              </a:rPr>
              <a:t>given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price</a:t>
            </a:r>
            <a:r>
              <a:rPr lang="fr-CH" dirty="0" smtClean="0">
                <a:sym typeface="Symbol" pitchFamily="18" charset="2"/>
              </a:rPr>
              <a:t> of HTS,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must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HTS </a:t>
            </a:r>
            <a:r>
              <a:rPr lang="fr-CH" dirty="0" err="1" smtClean="0">
                <a:sym typeface="Symbol" pitchFamily="18" charset="2"/>
              </a:rPr>
              <a:t>used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for </a:t>
            </a:r>
            <a:r>
              <a:rPr lang="fr-CH" dirty="0" err="1" smtClean="0">
                <a:sym typeface="Symbol" pitchFamily="18" charset="2"/>
              </a:rPr>
              <a:t>covering</a:t>
            </a:r>
            <a:r>
              <a:rPr lang="fr-CH" dirty="0" smtClean="0">
                <a:sym typeface="Symbol" pitchFamily="18" charset="2"/>
              </a:rPr>
              <a:t> the range 15 to 20 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One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have as </a:t>
            </a:r>
            <a:r>
              <a:rPr lang="fr-CH" dirty="0" err="1" smtClean="0">
                <a:sym typeface="Symbol" pitchFamily="18" charset="2"/>
              </a:rPr>
              <a:t>little</a:t>
            </a:r>
            <a:r>
              <a:rPr lang="fr-CH" dirty="0" smtClean="0">
                <a:sym typeface="Symbol" pitchFamily="18" charset="2"/>
              </a:rPr>
              <a:t> as 1/6 HTS in the </a:t>
            </a:r>
            <a:r>
              <a:rPr lang="fr-CH" dirty="0" err="1" smtClean="0">
                <a:sym typeface="Symbol" pitchFamily="18" charset="2"/>
              </a:rPr>
              <a:t>whole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sz="1400" dirty="0" smtClean="0">
                <a:solidFill>
                  <a:srgbClr val="009900"/>
                </a:solidFill>
                <a:sym typeface="Symbol" pitchFamily="18" charset="2"/>
              </a:rPr>
              <a:t>[E.. </a:t>
            </a:r>
            <a:r>
              <a:rPr lang="fr-CH" sz="1400" dirty="0" err="1" smtClean="0">
                <a:solidFill>
                  <a:srgbClr val="009900"/>
                </a:solidFill>
                <a:sym typeface="Symbol" pitchFamily="18" charset="2"/>
              </a:rPr>
              <a:t>Todesco</a:t>
            </a:r>
            <a:r>
              <a:rPr lang="fr-CH" sz="1400" dirty="0" smtClean="0">
                <a:solidFill>
                  <a:srgbClr val="009900"/>
                </a:solidFill>
                <a:sym typeface="Symbol" pitchFamily="18" charset="2"/>
              </a:rPr>
              <a:t> L. Rossi, Malta workshop 2011]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Layouts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allowing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are </a:t>
            </a:r>
            <a:r>
              <a:rPr lang="fr-CH" dirty="0" err="1" smtClean="0">
                <a:sym typeface="Symbol" pitchFamily="18" charset="2"/>
              </a:rPr>
              <a:t>necessary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Possible </a:t>
            </a:r>
            <a:r>
              <a:rPr lang="fr-CH" dirty="0" err="1" smtClean="0">
                <a:sym typeface="Symbol" pitchFamily="18" charset="2"/>
              </a:rPr>
              <a:t>both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cos </a:t>
            </a:r>
            <a:r>
              <a:rPr lang="fr-CH" dirty="0" err="1" smtClean="0">
                <a:sym typeface="Symbol" pitchFamily="18" charset="2"/>
              </a:rPr>
              <a:t>theta</a:t>
            </a:r>
            <a:r>
              <a:rPr lang="fr-CH" dirty="0" smtClean="0">
                <a:sym typeface="Symbol" pitchFamily="18" charset="2"/>
              </a:rPr>
              <a:t> and block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But </a:t>
            </a:r>
            <a:r>
              <a:rPr lang="fr-CH" dirty="0" err="1" smtClean="0">
                <a:sym typeface="Symbol" pitchFamily="18" charset="2"/>
              </a:rPr>
              <a:t>inner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within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layer)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necessary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forget</a:t>
            </a:r>
            <a:r>
              <a:rPr lang="fr-CH" dirty="0" smtClean="0">
                <a:sym typeface="Symbol" pitchFamily="18" charset="2"/>
              </a:rPr>
              <a:t> about the </a:t>
            </a:r>
            <a:r>
              <a:rPr lang="fr-CH" dirty="0" err="1" smtClean="0">
                <a:sym typeface="Symbol" pitchFamily="18" charset="2"/>
              </a:rPr>
              <a:t>nice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onion</a:t>
            </a:r>
            <a:r>
              <a:rPr lang="fr-CH" dirty="0" smtClean="0">
                <a:sym typeface="Symbol" pitchFamily="18" charset="2"/>
              </a:rPr>
              <a:t> structure of </a:t>
            </a:r>
            <a:r>
              <a:rPr lang="fr-CH" dirty="0" err="1" smtClean="0">
                <a:sym typeface="Symbol" pitchFamily="18" charset="2"/>
              </a:rPr>
              <a:t>solenoids</a:t>
            </a:r>
            <a:r>
              <a:rPr lang="fr-CH" dirty="0" smtClean="0">
                <a:sym typeface="Symbol" pitchFamily="18" charset="2"/>
              </a:rPr>
              <a:t> …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don’t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see</a:t>
            </a:r>
            <a:r>
              <a:rPr lang="fr-CH" dirty="0" smtClean="0">
                <a:sym typeface="Symbol" pitchFamily="18" charset="2"/>
              </a:rPr>
              <a:t> how </a:t>
            </a:r>
            <a:r>
              <a:rPr lang="fr-CH" dirty="0" err="1" smtClean="0">
                <a:sym typeface="Symbol" pitchFamily="18" charset="2"/>
              </a:rPr>
              <a:t>grading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err="1" smtClean="0">
                <a:sym typeface="Symbol" pitchFamily="18" charset="2"/>
              </a:rPr>
              <a:t>canted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5" name="Picture 2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59" y="4279513"/>
            <a:ext cx="2267259" cy="1798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78" y="4279513"/>
            <a:ext cx="2327665" cy="1722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457530" y="4125107"/>
            <a:ext cx="2427346" cy="17675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287367" y="5924401"/>
            <a:ext cx="5266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Design </a:t>
            </a:r>
            <a:r>
              <a:rPr lang="fr-CH" sz="1400" dirty="0" err="1" smtClean="0"/>
              <a:t>proposal</a:t>
            </a:r>
            <a:r>
              <a:rPr lang="fr-CH" sz="1400" dirty="0" smtClean="0"/>
              <a:t> for 20 T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grading</a:t>
            </a:r>
            <a:r>
              <a:rPr lang="fr-CH" sz="1400" dirty="0" smtClean="0"/>
              <a:t> </a:t>
            </a:r>
            <a:r>
              <a:rPr lang="fr-CH" sz="1400" dirty="0" smtClean="0">
                <a:solidFill>
                  <a:srgbClr val="009900"/>
                </a:solidFill>
              </a:rPr>
              <a:t>[E. </a:t>
            </a:r>
            <a:r>
              <a:rPr lang="fr-CH" sz="1400" dirty="0" err="1" smtClean="0">
                <a:solidFill>
                  <a:srgbClr val="009900"/>
                </a:solidFill>
              </a:rPr>
              <a:t>Todesco</a:t>
            </a:r>
            <a:r>
              <a:rPr lang="fr-CH" sz="1400" dirty="0" smtClean="0">
                <a:solidFill>
                  <a:srgbClr val="009900"/>
                </a:solidFill>
              </a:rPr>
              <a:t>, MT17 (2013)]</a:t>
            </a:r>
            <a:endParaRPr lang="en-GB" sz="1400" dirty="0">
              <a:solidFill>
                <a:srgbClr val="0099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690032" y="5892638"/>
            <a:ext cx="3477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Typical</a:t>
            </a:r>
            <a:r>
              <a:rPr lang="fr-CH" sz="1400" dirty="0" smtClean="0"/>
              <a:t> 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map</a:t>
            </a:r>
            <a:r>
              <a:rPr lang="fr-CH" sz="1400" dirty="0" smtClean="0"/>
              <a:t> in a cos </a:t>
            </a:r>
            <a:r>
              <a:rPr lang="fr-CH" sz="1400" dirty="0" err="1" smtClean="0"/>
              <a:t>theta</a:t>
            </a:r>
            <a:r>
              <a:rPr lang="fr-CH" sz="1400" dirty="0" smtClean="0"/>
              <a:t> </a:t>
            </a:r>
            <a:r>
              <a:rPr lang="fr-CH" sz="1400" dirty="0" smtClean="0">
                <a:solidFill>
                  <a:srgbClr val="009900"/>
                </a:solidFill>
              </a:rPr>
              <a:t>[C. Lorin]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80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45552</TotalTime>
  <Words>1025</Words>
  <Application>Microsoft Office PowerPoint</Application>
  <PresentationFormat>Affichage à l'écran (4:3)</PresentationFormat>
  <Paragraphs>164</Paragraphs>
  <Slides>12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1_Default Design</vt:lpstr>
      <vt:lpstr>Custom Design</vt:lpstr>
      <vt:lpstr>Équation</vt:lpstr>
      <vt:lpstr>HTS IN MAGNETS  FOR THE FUTURE CIRCULAR COLLIDER</vt:lpstr>
      <vt:lpstr>CONTENTS</vt:lpstr>
      <vt:lpstr>20 T DIPOLES: APERTURE</vt:lpstr>
      <vt:lpstr>20 T dipoles: coil width</vt:lpstr>
      <vt:lpstr>20 T dipoles: DEPENDENCE ON APERTURE</vt:lpstr>
      <vt:lpstr>20 T dipoles: FIELD QUALITY</vt:lpstr>
      <vt:lpstr>20 T dipoles: PROTECTION</vt:lpstr>
      <vt:lpstr>20 T dipoles: Jc TARGET</vt:lpstr>
      <vt:lpstr>20 T dipoles: GRADING</vt:lpstr>
      <vt:lpstr>HTS FOR THE 15 T OPTION</vt:lpstr>
      <vt:lpstr>HTS FOR THE 15 T OPTION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691</cp:revision>
  <dcterms:created xsi:type="dcterms:W3CDTF">2006-07-31T18:23:56Z</dcterms:created>
  <dcterms:modified xsi:type="dcterms:W3CDTF">2014-11-13T05:52:41Z</dcterms:modified>
</cp:coreProperties>
</file>