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1"/>
  </p:sldMasterIdLst>
  <p:notesMasterIdLst>
    <p:notesMasterId r:id="rId14"/>
  </p:notesMasterIdLst>
  <p:sldIdLst>
    <p:sldId id="261" r:id="rId2"/>
    <p:sldId id="273" r:id="rId3"/>
    <p:sldId id="330" r:id="rId4"/>
    <p:sldId id="331" r:id="rId5"/>
    <p:sldId id="332" r:id="rId6"/>
    <p:sldId id="333" r:id="rId7"/>
    <p:sldId id="335" r:id="rId8"/>
    <p:sldId id="337" r:id="rId9"/>
    <p:sldId id="338" r:id="rId10"/>
    <p:sldId id="339" r:id="rId11"/>
    <p:sldId id="334" r:id="rId12"/>
    <p:sldId id="336" r:id="rId13"/>
  </p:sldIdLst>
  <p:sldSz cx="9144000" cy="6858000" type="screen4x3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16">
          <p15:clr>
            <a:srgbClr val="A4A3A4"/>
          </p15:clr>
        </p15:guide>
        <p15:guide id="2" orient="horz" pos="1616">
          <p15:clr>
            <a:srgbClr val="A4A3A4"/>
          </p15:clr>
        </p15:guide>
        <p15:guide id="3" pos="52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B2B2B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tyle léger 3 - Accentuation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66" y="408"/>
      </p:cViewPr>
      <p:guideLst>
        <p:guide orient="horz" pos="1016"/>
        <p:guide orient="horz" pos="1616"/>
        <p:guide pos="52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5" d="100"/>
          <a:sy n="75" d="100"/>
        </p:scale>
        <p:origin x="-3804" y="-90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6246" tIns="48123" rIns="96246" bIns="48123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6246" tIns="48123" rIns="96246" bIns="48123" rtlCol="0"/>
          <a:lstStyle>
            <a:lvl1pPr algn="r">
              <a:defRPr sz="1300"/>
            </a:lvl1pPr>
          </a:lstStyle>
          <a:p>
            <a:fld id="{4F3AFE2C-5007-4057-8DFB-EC24DF7E4136}" type="datetimeFigureOut">
              <a:rPr lang="fr-FR" smtClean="0"/>
              <a:pPr/>
              <a:t>12/11/2014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246" tIns="48123" rIns="96246" bIns="48123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6246" tIns="48123" rIns="96246" bIns="48123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6246" tIns="48123" rIns="96246" bIns="48123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6246" tIns="48123" rIns="96246" bIns="48123" rtlCol="0" anchor="b"/>
          <a:lstStyle>
            <a:lvl1pPr algn="r">
              <a:defRPr sz="1300"/>
            </a:lvl1pPr>
          </a:lstStyle>
          <a:p>
            <a:fld id="{C625FE0B-B3A6-4AF6-B265-A109385ED23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943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FE0B-B3A6-4AF6-B265-A109385ED237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824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928992" cy="2737991"/>
          </a:xfrm>
        </p:spPr>
        <p:txBody>
          <a:bodyPr anchor="b"/>
          <a:lstStyle>
            <a:lvl1pPr algn="l">
              <a:defRPr sz="3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3429000"/>
            <a:ext cx="8928992" cy="194421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620688"/>
            <a:ext cx="4176464" cy="54006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5976" y="620688"/>
            <a:ext cx="4680520" cy="54006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iramis-i.cea.fr/Images/logos/CEA_Saclay_logotype.jpg" TargetMode="Externa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12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6.png"/><Relationship Id="rId5" Type="http://schemas.openxmlformats.org/officeDocument/2006/relationships/theme" Target="../theme/theme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jpeg"/><Relationship Id="rId1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620688"/>
            <a:ext cx="8928992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10960" y="6381328"/>
            <a:ext cx="342595" cy="211897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2"/>
                </a:solidFill>
              </a:defRPr>
            </a:lvl1pPr>
          </a:lstStyle>
          <a:p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2" name="Groupe 11"/>
          <p:cNvGrpSpPr/>
          <p:nvPr userDrawn="1"/>
        </p:nvGrpSpPr>
        <p:grpSpPr>
          <a:xfrm>
            <a:off x="-3043" y="6089056"/>
            <a:ext cx="9150086" cy="24492"/>
            <a:chOff x="-3043" y="6093296"/>
            <a:chExt cx="9150086" cy="24492"/>
          </a:xfrm>
        </p:grpSpPr>
        <p:cxnSp>
          <p:nvCxnSpPr>
            <p:cNvPr id="10" name="Connecteur droit 9"/>
            <p:cNvCxnSpPr/>
            <p:nvPr userDrawn="1"/>
          </p:nvCxnSpPr>
          <p:spPr>
            <a:xfrm>
              <a:off x="0" y="6093296"/>
              <a:ext cx="914704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 userDrawn="1"/>
          </p:nvCxnSpPr>
          <p:spPr>
            <a:xfrm>
              <a:off x="-3043" y="6117788"/>
              <a:ext cx="914704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886" y="6132697"/>
            <a:ext cx="819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C:\Users\jevannug\Dropbox\PhDCERN\CCT Report\Figures\cernlogo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126567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ramis-i.cea.fr/Images/logos/CEA_Saclay_logotype.jpg">
            <a:hlinkClick r:id="rId8"/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2" y="6130880"/>
            <a:ext cx="757861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Screen Shot 2013-11-03 at 4.36.37 PM.pn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976" y="6127880"/>
            <a:ext cx="1702430" cy="720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948" y="6138000"/>
            <a:ext cx="8325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C:\DATA\03-EuCARD 2\10.3\TI_UK_under_33pro_0812.jp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508" y="6140317"/>
            <a:ext cx="1400668" cy="693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031" y="6172201"/>
            <a:ext cx="1178417" cy="633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126567"/>
            <a:ext cx="1095791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3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Design of alternative cos-</a:t>
            </a:r>
            <a:r>
              <a:rPr lang="el-GR" b="1" i="1" dirty="0" smtClean="0"/>
              <a:t>θ</a:t>
            </a:r>
            <a:r>
              <a:rPr lang="en-US" b="1" dirty="0" smtClean="0"/>
              <a:t> magnet </a:t>
            </a:r>
            <a:br>
              <a:rPr lang="en-US" b="1" dirty="0" smtClean="0"/>
            </a:br>
            <a:r>
              <a:rPr lang="en-US" b="1" dirty="0" smtClean="0"/>
              <a:t>with </a:t>
            </a:r>
            <a:r>
              <a:rPr lang="en-US" b="1" dirty="0" err="1" smtClean="0"/>
              <a:t>Roebel</a:t>
            </a:r>
            <a:r>
              <a:rPr lang="en-US" b="1" dirty="0" smtClean="0"/>
              <a:t> cable</a:t>
            </a:r>
            <a:br>
              <a:rPr lang="en-US" b="1" dirty="0" smtClean="0"/>
            </a:br>
            <a:endParaRPr lang="fr-FR" dirty="0"/>
          </a:p>
        </p:txBody>
      </p:sp>
      <p:sp>
        <p:nvSpPr>
          <p:cNvPr id="10" name="Sous-titre 9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fr-FR" sz="1500" dirty="0" smtClean="0"/>
              <a:t>Clément Lorin and WP10.3 </a:t>
            </a:r>
            <a:r>
              <a:rPr lang="fr-FR" sz="1500" dirty="0" err="1" smtClean="0"/>
              <a:t>members</a:t>
            </a:r>
            <a:endParaRPr lang="fr-FR" sz="1500" dirty="0" smtClean="0"/>
          </a:p>
          <a:p>
            <a:pPr algn="ctr"/>
            <a:r>
              <a:rPr lang="en-US" sz="1600" b="1" dirty="0" smtClean="0"/>
              <a:t>Second </a:t>
            </a:r>
            <a:r>
              <a:rPr lang="en-US" sz="1600" b="1" dirty="0"/>
              <a:t>Workshop on Accelerator Magnets in HTS  (WAMHTS-2)</a:t>
            </a:r>
          </a:p>
          <a:p>
            <a:pPr algn="ctr"/>
            <a:r>
              <a:rPr lang="fr-FR" sz="1600" dirty="0"/>
              <a:t>13/11/2014</a:t>
            </a:r>
          </a:p>
          <a:p>
            <a:pPr algn="ctr"/>
            <a:endParaRPr lang="en-US" sz="15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563234"/>
            <a:ext cx="1894245" cy="1441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20688"/>
            <a:ext cx="8928992" cy="2736304"/>
          </a:xfrm>
        </p:spPr>
        <p:txBody>
          <a:bodyPr/>
          <a:lstStyle/>
          <a:p>
            <a:r>
              <a:rPr lang="fr-FR" dirty="0" smtClean="0"/>
              <a:t>Double layer design </a:t>
            </a:r>
            <a:r>
              <a:rPr lang="fr-FR" dirty="0" err="1" smtClean="0"/>
              <a:t>does</a:t>
            </a:r>
            <a:r>
              <a:rPr lang="fr-FR" dirty="0" smtClean="0"/>
              <a:t> not fit </a:t>
            </a:r>
            <a:r>
              <a:rPr lang="fr-FR" dirty="0" err="1" smtClean="0"/>
              <a:t>into</a:t>
            </a:r>
            <a:r>
              <a:rPr lang="fr-FR" dirty="0" smtClean="0"/>
              <a:t> Fresca2</a:t>
            </a:r>
          </a:p>
          <a:p>
            <a:endParaRPr lang="fr-FR" dirty="0" smtClean="0"/>
          </a:p>
          <a:p>
            <a:r>
              <a:rPr lang="fr-FR" dirty="0" smtClean="0"/>
              <a:t>Single layer if cos</a:t>
            </a:r>
            <a:r>
              <a:rPr lang="el-GR" i="1" dirty="0" smtClean="0"/>
              <a:t>θ</a:t>
            </a:r>
            <a:r>
              <a:rPr lang="fr-FR" dirty="0" smtClean="0"/>
              <a:t> configuration must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investigated</a:t>
            </a:r>
            <a:r>
              <a:rPr lang="fr-FR" dirty="0" smtClean="0"/>
              <a:t> (200 </a:t>
            </a:r>
            <a:r>
              <a:rPr lang="fr-FR" dirty="0" err="1" smtClean="0"/>
              <a:t>MPa</a:t>
            </a:r>
            <a:r>
              <a:rPr lang="fr-FR" dirty="0" smtClean="0"/>
              <a:t>, </a:t>
            </a:r>
            <a:r>
              <a:rPr lang="fr-FR" dirty="0" err="1" smtClean="0"/>
              <a:t>still</a:t>
            </a:r>
            <a:r>
              <a:rPr lang="fr-FR" dirty="0" smtClean="0"/>
              <a:t> </a:t>
            </a:r>
            <a:r>
              <a:rPr lang="fr-FR" dirty="0" err="1" smtClean="0"/>
              <a:t>challenging</a:t>
            </a:r>
            <a:r>
              <a:rPr lang="fr-FR" dirty="0" smtClean="0"/>
              <a:t>)</a:t>
            </a:r>
          </a:p>
          <a:p>
            <a:endParaRPr lang="fr-FR" dirty="0" smtClean="0"/>
          </a:p>
          <a:p>
            <a:r>
              <a:rPr lang="fr-FR" dirty="0" err="1" smtClean="0"/>
              <a:t>Between</a:t>
            </a:r>
            <a:r>
              <a:rPr lang="fr-FR" dirty="0" smtClean="0"/>
              <a:t> 4 - 5 T in stand-</a:t>
            </a:r>
            <a:r>
              <a:rPr lang="fr-FR" dirty="0" err="1" smtClean="0"/>
              <a:t>alone</a:t>
            </a:r>
            <a:r>
              <a:rPr lang="fr-FR" dirty="0" smtClean="0"/>
              <a:t> and 2 T as insert</a:t>
            </a:r>
          </a:p>
          <a:p>
            <a:endParaRPr lang="fr-FR" dirty="0" smtClean="0"/>
          </a:p>
          <a:p>
            <a:r>
              <a:rPr lang="fr-FR" dirty="0" smtClean="0"/>
              <a:t>One </a:t>
            </a:r>
            <a:r>
              <a:rPr lang="fr-FR" dirty="0" err="1" smtClean="0"/>
              <a:t>dedicated</a:t>
            </a:r>
            <a:r>
              <a:rPr lang="fr-FR" dirty="0" smtClean="0"/>
              <a:t> </a:t>
            </a:r>
            <a:r>
              <a:rPr lang="fr-FR" dirty="0" err="1" smtClean="0"/>
              <a:t>spacer</a:t>
            </a:r>
            <a:r>
              <a:rPr lang="fr-FR" dirty="0" smtClean="0"/>
              <a:t> for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turn</a:t>
            </a:r>
            <a:endParaRPr lang="fr-FR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10</a:t>
            </a:fld>
            <a:endParaRPr lang="fr-FR" dirty="0"/>
          </a:p>
        </p:txBody>
      </p:sp>
      <p:grpSp>
        <p:nvGrpSpPr>
          <p:cNvPr id="8" name="Group 7"/>
          <p:cNvGrpSpPr/>
          <p:nvPr/>
        </p:nvGrpSpPr>
        <p:grpSpPr>
          <a:xfrm>
            <a:off x="251520" y="3356992"/>
            <a:ext cx="9052544" cy="2885010"/>
            <a:chOff x="251520" y="3356992"/>
            <a:chExt cx="9052544" cy="288501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20272" y="3356992"/>
              <a:ext cx="1752355" cy="1174623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3573016"/>
              <a:ext cx="3507928" cy="2668986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51520" y="4029365"/>
              <a:ext cx="691276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>
                  <a:solidFill>
                    <a:srgbClr val="00B050"/>
                  </a:solidFill>
                </a:rPr>
                <a:t>Thank</a:t>
              </a:r>
              <a:r>
                <a:rPr lang="fr-FR" dirty="0" smtClean="0">
                  <a:solidFill>
                    <a:srgbClr val="00B050"/>
                  </a:solidFill>
                </a:rPr>
                <a:t> </a:t>
              </a:r>
              <a:r>
                <a:rPr lang="fr-FR" dirty="0" err="1" smtClean="0">
                  <a:solidFill>
                    <a:srgbClr val="00B050"/>
                  </a:solidFill>
                </a:rPr>
                <a:t>you</a:t>
              </a:r>
              <a:r>
                <a:rPr lang="fr-FR" dirty="0" smtClean="0">
                  <a:solidFill>
                    <a:srgbClr val="00B050"/>
                  </a:solidFill>
                </a:rPr>
                <a:t> to </a:t>
              </a:r>
              <a:r>
                <a:rPr lang="fr-FR" dirty="0" smtClean="0"/>
                <a:t>William Gamache </a:t>
              </a:r>
              <a:r>
                <a:rPr lang="fr-FR" dirty="0" err="1" smtClean="0">
                  <a:solidFill>
                    <a:srgbClr val="00B050"/>
                  </a:solidFill>
                </a:rPr>
                <a:t>from</a:t>
              </a:r>
              <a:r>
                <a:rPr lang="fr-FR" dirty="0" smtClean="0">
                  <a:solidFill>
                    <a:srgbClr val="00B050"/>
                  </a:solidFill>
                </a:rPr>
                <a:t> CEA for end </a:t>
              </a:r>
              <a:r>
                <a:rPr lang="fr-FR" dirty="0" err="1" smtClean="0">
                  <a:solidFill>
                    <a:srgbClr val="00B050"/>
                  </a:solidFill>
                </a:rPr>
                <a:t>spacer</a:t>
              </a:r>
              <a:r>
                <a:rPr lang="fr-FR" dirty="0" smtClean="0">
                  <a:solidFill>
                    <a:srgbClr val="00B050"/>
                  </a:solidFill>
                </a:rPr>
                <a:t> </a:t>
              </a:r>
              <a:r>
                <a:rPr lang="fr-FR" dirty="0" err="1" smtClean="0">
                  <a:solidFill>
                    <a:srgbClr val="00B050"/>
                  </a:solidFill>
                </a:rPr>
                <a:t>generation</a:t>
              </a:r>
              <a:r>
                <a:rPr lang="fr-FR" dirty="0">
                  <a:solidFill>
                    <a:srgbClr val="00B050"/>
                  </a:solidFill>
                </a:rPr>
                <a:t> </a:t>
              </a:r>
              <a:r>
                <a:rPr lang="fr-FR" dirty="0" smtClean="0">
                  <a:solidFill>
                    <a:srgbClr val="00B050"/>
                  </a:solidFill>
                </a:rPr>
                <a:t>as </a:t>
              </a:r>
              <a:r>
                <a:rPr lang="fr-FR" dirty="0" err="1" smtClean="0">
                  <a:solidFill>
                    <a:srgbClr val="00B050"/>
                  </a:solidFill>
                </a:rPr>
                <a:t>well</a:t>
              </a:r>
              <a:r>
                <a:rPr lang="fr-FR" dirty="0" smtClean="0">
                  <a:solidFill>
                    <a:srgbClr val="00B050"/>
                  </a:solidFill>
                </a:rPr>
                <a:t> as </a:t>
              </a:r>
              <a:r>
                <a:rPr lang="fr-FR" dirty="0" smtClean="0"/>
                <a:t>Susana Izquierdo-Bermudez </a:t>
              </a:r>
              <a:r>
                <a:rPr lang="fr-FR" dirty="0" smtClean="0">
                  <a:solidFill>
                    <a:srgbClr val="00B050"/>
                  </a:solidFill>
                </a:rPr>
                <a:t>and </a:t>
              </a:r>
              <a:r>
                <a:rPr lang="fr-FR" dirty="0" smtClean="0"/>
                <a:t>Bernhard Auchmann </a:t>
              </a:r>
              <a:r>
                <a:rPr lang="fr-FR" dirty="0" smtClean="0">
                  <a:solidFill>
                    <a:srgbClr val="00B050"/>
                  </a:solidFill>
                </a:rPr>
                <a:t>for </a:t>
              </a:r>
              <a:r>
                <a:rPr lang="fr-FR" dirty="0" err="1" smtClean="0">
                  <a:solidFill>
                    <a:srgbClr val="00B050"/>
                  </a:solidFill>
                </a:rPr>
                <a:t>useful</a:t>
              </a:r>
              <a:r>
                <a:rPr lang="fr-FR" dirty="0" smtClean="0">
                  <a:solidFill>
                    <a:srgbClr val="00B050"/>
                  </a:solidFill>
                </a:rPr>
                <a:t> discussion about </a:t>
              </a:r>
              <a:r>
                <a:rPr lang="fr-FR" dirty="0" err="1" smtClean="0">
                  <a:solidFill>
                    <a:srgbClr val="00B050"/>
                  </a:solidFill>
                </a:rPr>
                <a:t>Roxie</a:t>
              </a:r>
              <a:r>
                <a:rPr lang="fr-FR" dirty="0" smtClean="0">
                  <a:solidFill>
                    <a:srgbClr val="00B050"/>
                  </a:solidFill>
                </a:rPr>
                <a:t> and </a:t>
              </a:r>
              <a:r>
                <a:rPr lang="fr-FR" dirty="0" err="1" smtClean="0">
                  <a:solidFill>
                    <a:srgbClr val="00B050"/>
                  </a:solidFill>
                </a:rPr>
                <a:t>coil</a:t>
              </a:r>
              <a:r>
                <a:rPr lang="fr-FR" dirty="0" smtClean="0">
                  <a:solidFill>
                    <a:srgbClr val="00B050"/>
                  </a:solidFill>
                </a:rPr>
                <a:t> end design. </a:t>
              </a:r>
              <a:endParaRPr lang="en-US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5093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Extra data 1/2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179512" y="3140968"/>
            <a:ext cx="7200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SI </a:t>
            </a:r>
            <a:r>
              <a:rPr lang="en-US" dirty="0" err="1"/>
              <a:t>Frettage</a:t>
            </a:r>
            <a:r>
              <a:rPr lang="en-US" dirty="0"/>
              <a:t>;</a:t>
            </a:r>
          </a:p>
          <a:p>
            <a:r>
              <a:rPr lang="en-US" dirty="0"/>
              <a:t>MCOIL = MATE OCOIL YOUN 30000. NU 0.3 ALPH 3.9E-3;</a:t>
            </a:r>
          </a:p>
          <a:p>
            <a:r>
              <a:rPr lang="en-US" dirty="0"/>
              <a:t>SINON;</a:t>
            </a:r>
          </a:p>
          <a:p>
            <a:r>
              <a:rPr lang="en-US" dirty="0"/>
              <a:t>MCOIL = MATE OCOIL YOUN 42000. NU 0.3 ALPH 3.9E-3;</a:t>
            </a:r>
          </a:p>
          <a:p>
            <a:r>
              <a:rPr lang="en-US" dirty="0"/>
              <a:t>FINSI;</a:t>
            </a:r>
          </a:p>
          <a:p>
            <a:r>
              <a:rPr lang="en-US" dirty="0"/>
              <a:t>MWEDGE = MATE OWEDGE YOUN 110000. NU 0.3 ALPH 3.6E-3;</a:t>
            </a:r>
          </a:p>
          <a:p>
            <a:r>
              <a:rPr lang="en-US" dirty="0"/>
              <a:t>MINPO = MATE OINPO YOUN 4000. NU 0.3 ALPH 6.0E-3; </a:t>
            </a:r>
          </a:p>
          <a:p>
            <a:r>
              <a:rPr lang="en-US" dirty="0"/>
              <a:t>MIMAS = MATE OIMAS YOUN 4000. NU 0.3 ALPH 6.0E-3;</a:t>
            </a:r>
          </a:p>
          <a:p>
            <a:r>
              <a:rPr lang="en-US" dirty="0"/>
              <a:t>MCOLL = MATE OCOLL YOUN 210000. NU 0.3 ALPH 2.9E-3;</a:t>
            </a:r>
          </a:p>
          <a:p>
            <a:r>
              <a:rPr lang="en-US" dirty="0"/>
              <a:t>MFRETTE = MATE OFRETTE YOUN 210000. NU 0.3 ALPH 2.9E-3;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63089"/>
            <a:ext cx="2716052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63089"/>
            <a:ext cx="2783389" cy="24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663090"/>
            <a:ext cx="2814993" cy="2501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971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Extra data 2/2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ew</a:t>
            </a:r>
            <a:r>
              <a:rPr lang="fr-FR" dirty="0" smtClean="0"/>
              <a:t> = 6.6 mm; </a:t>
            </a:r>
            <a:r>
              <a:rPr lang="fr-FR" dirty="0" err="1" smtClean="0"/>
              <a:t>hw</a:t>
            </a:r>
            <a:r>
              <a:rPr lang="fr-FR" dirty="0" smtClean="0"/>
              <a:t> = 2.65 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2616" y="260648"/>
            <a:ext cx="5910564" cy="44329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096" y="116632"/>
            <a:ext cx="5538192" cy="415364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5445224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/>
              <a:t>It is certainly very hard to make good dipole ends with basically no hard-way bend AND little easy-way bend, and 2 meters seems to me to be a very ambitious goal. Personally I think it’s almost impossible, unless you implement one dedicated spacer for each </a:t>
            </a:r>
            <a:r>
              <a:rPr lang="en-US" sz="800" dirty="0" smtClean="0"/>
              <a:t>turn […]</a:t>
            </a:r>
          </a:p>
          <a:p>
            <a:r>
              <a:rPr lang="en-US" sz="800" dirty="0"/>
              <a:t>But I think it’s the boundary conditions imposed by mathematics you’re fighting with more than ROXIE</a:t>
            </a:r>
          </a:p>
        </p:txBody>
      </p:sp>
    </p:spTree>
    <p:extLst>
      <p:ext uri="{BB962C8B-B14F-4D97-AF65-F5344CB8AC3E}">
        <p14:creationId xmlns:p14="http://schemas.microsoft.com/office/powerpoint/2010/main" val="330621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</a:t>
            </a:r>
            <a:endParaRPr lang="en-US" dirty="0"/>
          </a:p>
        </p:txBody>
      </p:sp>
      <p:sp>
        <p:nvSpPr>
          <p:cNvPr id="12" name="Espace réservé du contenu 11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2520280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tabLst>
                <a:tab pos="2155825" algn="l"/>
                <a:tab pos="2865438" algn="l"/>
              </a:tabLst>
            </a:pPr>
            <a:r>
              <a:rPr lang="en-US" b="1" dirty="0" smtClean="0"/>
              <a:t>Field target</a:t>
            </a:r>
            <a:r>
              <a:rPr lang="en-US" dirty="0" smtClean="0"/>
              <a:t>: Accelerator-type magnet</a:t>
            </a:r>
          </a:p>
          <a:p>
            <a:pPr lvl="1">
              <a:tabLst>
                <a:tab pos="2155825" algn="l"/>
                <a:tab pos="2865438" algn="l"/>
              </a:tabLst>
            </a:pPr>
            <a:r>
              <a:rPr lang="fr-FR" dirty="0" smtClean="0"/>
              <a:t>stand-</a:t>
            </a:r>
            <a:r>
              <a:rPr lang="fr-FR" dirty="0" err="1" smtClean="0"/>
              <a:t>alone</a:t>
            </a:r>
            <a:r>
              <a:rPr lang="fr-FR" dirty="0" smtClean="0"/>
              <a:t> mode + </a:t>
            </a:r>
            <a:r>
              <a:rPr lang="fr-FR" dirty="0" err="1" smtClean="0"/>
              <a:t>yoke</a:t>
            </a:r>
            <a:r>
              <a:rPr lang="fr-FR" dirty="0" smtClean="0"/>
              <a:t>: 5 T</a:t>
            </a:r>
          </a:p>
          <a:p>
            <a:pPr lvl="1">
              <a:tabLst>
                <a:tab pos="2155825" algn="l"/>
                <a:tab pos="2865438" algn="l"/>
              </a:tabLst>
            </a:pPr>
            <a:r>
              <a:rPr lang="fr-FR" dirty="0" smtClean="0"/>
              <a:t>insert mode: the more the </a:t>
            </a:r>
            <a:r>
              <a:rPr lang="fr-FR" dirty="0" err="1" smtClean="0"/>
              <a:t>better</a:t>
            </a:r>
            <a:endParaRPr lang="en-US" dirty="0" smtClean="0"/>
          </a:p>
          <a:p>
            <a:pPr marL="114300" indent="0">
              <a:buNone/>
              <a:tabLst>
                <a:tab pos="2155825" algn="l"/>
                <a:tab pos="2865438" algn="l"/>
              </a:tabLst>
            </a:pPr>
            <a:endParaRPr lang="en-US" dirty="0"/>
          </a:p>
          <a:p>
            <a:pPr>
              <a:tabLst>
                <a:tab pos="2155825" algn="l"/>
                <a:tab pos="2865438" algn="l"/>
              </a:tabLst>
            </a:pPr>
            <a:r>
              <a:rPr lang="fr-FR" b="1" dirty="0" err="1" smtClean="0"/>
              <a:t>Constraints</a:t>
            </a:r>
            <a:r>
              <a:rPr lang="fr-FR" dirty="0" smtClean="0"/>
              <a:t>:</a:t>
            </a:r>
          </a:p>
          <a:p>
            <a:pPr lvl="1">
              <a:tabLst>
                <a:tab pos="2155825" algn="l"/>
                <a:tab pos="2865438" algn="l"/>
              </a:tabLst>
            </a:pPr>
            <a:r>
              <a:rPr lang="fr-FR" dirty="0" err="1" smtClean="0"/>
              <a:t>Magnet</a:t>
            </a:r>
            <a:r>
              <a:rPr lang="fr-FR" dirty="0" smtClean="0"/>
              <a:t> dimension: 40 mm aperture and 100 mm </a:t>
            </a:r>
            <a:r>
              <a:rPr lang="fr-FR" dirty="0" err="1" smtClean="0"/>
              <a:t>outer</a:t>
            </a:r>
            <a:r>
              <a:rPr lang="fr-FR" dirty="0" smtClean="0"/>
              <a:t> </a:t>
            </a:r>
            <a:r>
              <a:rPr lang="fr-FR" dirty="0" err="1" smtClean="0"/>
              <a:t>diameter</a:t>
            </a:r>
            <a:endParaRPr lang="fr-FR" dirty="0"/>
          </a:p>
          <a:p>
            <a:pPr lvl="1">
              <a:tabLst>
                <a:tab pos="2155825" algn="l"/>
                <a:tab pos="2865438" algn="l"/>
              </a:tabLst>
            </a:pPr>
            <a:r>
              <a:rPr lang="fr-FR" dirty="0" err="1" smtClean="0"/>
              <a:t>Roebel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r>
              <a:rPr lang="fr-FR" dirty="0" smtClean="0"/>
              <a:t>: </a:t>
            </a:r>
            <a:r>
              <a:rPr lang="fr-FR" dirty="0" err="1" smtClean="0"/>
              <a:t>stringent</a:t>
            </a:r>
            <a:r>
              <a:rPr lang="fr-FR" dirty="0" smtClean="0"/>
              <a:t> </a:t>
            </a:r>
            <a:r>
              <a:rPr lang="fr-FR" dirty="0" err="1" smtClean="0"/>
              <a:t>easyway</a:t>
            </a:r>
            <a:r>
              <a:rPr lang="fr-FR" dirty="0" smtClean="0"/>
              <a:t> radius (10 mm) </a:t>
            </a:r>
            <a:r>
              <a:rPr lang="fr-FR" dirty="0" err="1" smtClean="0"/>
              <a:t>hardway</a:t>
            </a:r>
            <a:r>
              <a:rPr lang="fr-FR" dirty="0" smtClean="0"/>
              <a:t> radius ( 2 m) 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Espace réservé du contenu 11"/>
          <p:cNvSpPr txBox="1">
            <a:spLocks/>
          </p:cNvSpPr>
          <p:nvPr/>
        </p:nvSpPr>
        <p:spPr>
          <a:xfrm>
            <a:off x="107504" y="4077072"/>
            <a:ext cx="8928992" cy="2016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2155825" algn="l"/>
                <a:tab pos="2865438" algn="l"/>
              </a:tabLst>
            </a:pPr>
            <a:r>
              <a:rPr lang="en-US" b="1" smtClean="0"/>
              <a:t>Double</a:t>
            </a:r>
            <a:r>
              <a:rPr lang="en-US" smtClean="0"/>
              <a:t> layer design:</a:t>
            </a:r>
          </a:p>
          <a:p>
            <a:pPr lvl="1">
              <a:tabLst>
                <a:tab pos="2155825" algn="l"/>
                <a:tab pos="2865438" algn="l"/>
              </a:tabLst>
            </a:pPr>
            <a:r>
              <a:rPr lang="fr-FR" smtClean="0"/>
              <a:t>10-mm wide Roebel cable</a:t>
            </a:r>
          </a:p>
          <a:p>
            <a:pPr lvl="1">
              <a:tabLst>
                <a:tab pos="2155825" algn="l"/>
                <a:tab pos="2865438" algn="l"/>
              </a:tabLst>
            </a:pPr>
            <a:endParaRPr lang="en-US" smtClean="0"/>
          </a:p>
          <a:p>
            <a:pPr>
              <a:tabLst>
                <a:tab pos="2155825" algn="l"/>
                <a:tab pos="2865438" algn="l"/>
              </a:tabLst>
            </a:pPr>
            <a:r>
              <a:rPr lang="en-US" b="1" smtClean="0"/>
              <a:t>Single </a:t>
            </a:r>
            <a:r>
              <a:rPr lang="en-US" smtClean="0"/>
              <a:t>layer</a:t>
            </a:r>
            <a:r>
              <a:rPr lang="en-US" b="1" smtClean="0"/>
              <a:t> </a:t>
            </a:r>
            <a:r>
              <a:rPr lang="en-US" smtClean="0"/>
              <a:t>design:</a:t>
            </a:r>
          </a:p>
          <a:p>
            <a:pPr lvl="1">
              <a:tabLst>
                <a:tab pos="2155825" algn="l"/>
                <a:tab pos="2865438" algn="l"/>
              </a:tabLst>
            </a:pPr>
            <a:r>
              <a:rPr lang="fr-FR" smtClean="0"/>
              <a:t>12-mm wide Roebel cable</a:t>
            </a:r>
            <a:endParaRPr lang="fr-FR" dirty="0" smtClean="0"/>
          </a:p>
        </p:txBody>
      </p:sp>
      <p:sp>
        <p:nvSpPr>
          <p:cNvPr id="6" name="Titre 10"/>
          <p:cNvSpPr txBox="1">
            <a:spLocks/>
          </p:cNvSpPr>
          <p:nvPr/>
        </p:nvSpPr>
        <p:spPr>
          <a:xfrm>
            <a:off x="107504" y="3501008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Contents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13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Double layer design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2808312"/>
          </a:xfrm>
        </p:spPr>
        <p:txBody>
          <a:bodyPr/>
          <a:lstStyle/>
          <a:p>
            <a:r>
              <a:rPr lang="fr-FR" dirty="0" smtClean="0"/>
              <a:t>2D </a:t>
            </a:r>
            <a:r>
              <a:rPr lang="fr-FR" b="1" dirty="0" err="1" smtClean="0"/>
              <a:t>magnetism</a:t>
            </a:r>
            <a:r>
              <a:rPr lang="fr-FR" dirty="0" smtClean="0"/>
              <a:t>:</a:t>
            </a:r>
          </a:p>
          <a:p>
            <a:pPr lvl="1"/>
            <a:r>
              <a:rPr lang="fr-FR" dirty="0" err="1" smtClean="0"/>
              <a:t>J</a:t>
            </a:r>
            <a:r>
              <a:rPr lang="fr-FR" baseline="-25000" dirty="0" err="1" smtClean="0"/>
              <a:t>e,cable</a:t>
            </a:r>
            <a:r>
              <a:rPr lang="fr-FR" dirty="0" smtClean="0"/>
              <a:t> = 460 A/mm² </a:t>
            </a:r>
            <a:r>
              <a:rPr lang="fr-FR" sz="1200" dirty="0" smtClean="0"/>
              <a:t>(</a:t>
            </a:r>
            <a:r>
              <a:rPr lang="fr-FR" sz="1200" dirty="0"/>
              <a:t>J</a:t>
            </a:r>
            <a:r>
              <a:rPr lang="fr-FR" sz="1200" baseline="-25000" dirty="0"/>
              <a:t>o</a:t>
            </a:r>
            <a:r>
              <a:rPr lang="fr-FR" sz="1200" dirty="0"/>
              <a:t> = </a:t>
            </a:r>
            <a:r>
              <a:rPr lang="fr-FR" sz="1200" dirty="0" smtClean="0"/>
              <a:t>386 A/mm²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5 T </a:t>
            </a:r>
            <a:r>
              <a:rPr lang="fr-FR" dirty="0" err="1" smtClean="0"/>
              <a:t>standalone</a:t>
            </a:r>
            <a:r>
              <a:rPr lang="fr-FR" dirty="0" smtClean="0"/>
              <a:t> + </a:t>
            </a:r>
            <a:r>
              <a:rPr lang="fr-FR" dirty="0" err="1" smtClean="0"/>
              <a:t>yoke</a:t>
            </a:r>
            <a:endParaRPr lang="fr-FR" dirty="0" smtClean="0"/>
          </a:p>
          <a:p>
            <a:pPr lvl="1"/>
            <a:r>
              <a:rPr lang="fr-FR" dirty="0" smtClean="0"/>
              <a:t>3.75 T </a:t>
            </a:r>
            <a:r>
              <a:rPr lang="fr-FR" dirty="0" err="1" smtClean="0"/>
              <a:t>standalone</a:t>
            </a:r>
            <a:endParaRPr lang="fr-FR" dirty="0" smtClean="0"/>
          </a:p>
          <a:p>
            <a:pPr lvl="1"/>
            <a:r>
              <a:rPr lang="fr-FR" dirty="0" smtClean="0"/>
              <a:t>13 T + 3.75 T in Fresca2</a:t>
            </a:r>
          </a:p>
          <a:p>
            <a:pPr lvl="1"/>
            <a:r>
              <a:rPr lang="fr-FR" dirty="0" err="1" smtClean="0"/>
              <a:t>Geom</a:t>
            </a:r>
            <a:r>
              <a:rPr lang="fr-FR" dirty="0" smtClean="0"/>
              <a:t>. in Fresca2: b</a:t>
            </a:r>
            <a:r>
              <a:rPr lang="fr-FR" baseline="-25000" dirty="0" smtClean="0"/>
              <a:t>3</a:t>
            </a:r>
            <a:r>
              <a:rPr lang="fr-FR" dirty="0" smtClean="0"/>
              <a:t>=6,b</a:t>
            </a:r>
            <a:r>
              <a:rPr lang="fr-FR" baseline="-25000" dirty="0" smtClean="0"/>
              <a:t>5</a:t>
            </a:r>
            <a:r>
              <a:rPr lang="fr-FR" dirty="0" smtClean="0"/>
              <a:t>=1,b</a:t>
            </a:r>
            <a:r>
              <a:rPr lang="fr-FR" baseline="-25000" dirty="0" smtClean="0"/>
              <a:t>7</a:t>
            </a:r>
            <a:r>
              <a:rPr lang="fr-FR" dirty="0" smtClean="0"/>
              <a:t>=1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4098424" y="1229421"/>
            <a:ext cx="2427346" cy="1767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40" r="4846"/>
          <a:stretch/>
        </p:blipFill>
        <p:spPr bwMode="auto">
          <a:xfrm>
            <a:off x="6474688" y="1124745"/>
            <a:ext cx="2577625" cy="20162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 4"/>
          <p:cNvGrpSpPr/>
          <p:nvPr/>
        </p:nvGrpSpPr>
        <p:grpSpPr>
          <a:xfrm>
            <a:off x="107504" y="3068960"/>
            <a:ext cx="9036496" cy="2952328"/>
            <a:chOff x="107504" y="3068960"/>
            <a:chExt cx="9036496" cy="2952328"/>
          </a:xfrm>
        </p:grpSpPr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107504" y="3068960"/>
              <a:ext cx="8928992" cy="280831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22860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40080" indent="-228600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1005840" indent="-228600" algn="l" defTabSz="914400" rtl="0" eaLnBrk="1" latinLnBrk="0" hangingPunct="1">
                <a:spcBef>
                  <a:spcPct val="20000"/>
                </a:spcBef>
                <a:buClr>
                  <a:schemeClr val="accent3"/>
                </a:buClr>
                <a:buFont typeface="Arial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80160" indent="-228600" algn="l" defTabSz="914400" rtl="0" eaLnBrk="1" latinLnBrk="0" hangingPunct="1">
                <a:spcBef>
                  <a:spcPct val="20000"/>
                </a:spcBef>
                <a:buClr>
                  <a:schemeClr val="accent4"/>
                </a:buClr>
                <a:buFont typeface="Arial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54480" indent="-228600" algn="l" defTabSz="914400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 pitchFamily="34" charset="0"/>
                <a:buChar char="•"/>
                <a:defRPr sz="12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03120" indent="-182880" algn="l" defTabSz="914400" rtl="0" eaLnBrk="1" latinLnBrk="0" hangingPunct="1">
                <a:spcBef>
                  <a:spcPct val="20000"/>
                </a:spcBef>
                <a:buClr>
                  <a:schemeClr val="accent3"/>
                </a:buClr>
                <a:buFont typeface="Arial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286000" indent="-182880" algn="l" defTabSz="914400" rtl="0" eaLnBrk="1" latinLnBrk="0" hangingPunct="1">
                <a:spcBef>
                  <a:spcPct val="20000"/>
                </a:spcBef>
                <a:buClr>
                  <a:schemeClr val="accent4"/>
                </a:buClr>
                <a:buFont typeface="Arial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dirty="0" smtClean="0"/>
                <a:t>2D </a:t>
              </a:r>
              <a:r>
                <a:rPr lang="fr-FR" b="1" dirty="0" err="1" smtClean="0"/>
                <a:t>mechanics</a:t>
              </a:r>
              <a:r>
                <a:rPr lang="fr-FR" dirty="0" smtClean="0"/>
                <a:t>:</a:t>
              </a:r>
            </a:p>
            <a:p>
              <a:pPr lvl="1"/>
              <a:endParaRPr lang="fr-FR" dirty="0" smtClean="0"/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3501008"/>
              <a:ext cx="4095887" cy="25202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4932040" y="4161854"/>
              <a:ext cx="42119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dirty="0" err="1" smtClean="0"/>
                <a:t>Prestress</a:t>
              </a:r>
              <a:r>
                <a:rPr lang="fr-FR" dirty="0" smtClean="0"/>
                <a:t> + cool-down + Lorentz forces</a:t>
              </a:r>
              <a:endParaRPr lang="fr-FR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dirty="0" smtClean="0">
                  <a:solidFill>
                    <a:srgbClr val="FF0000"/>
                  </a:solidFill>
                </a:rPr>
                <a:t>8.6 mm </a:t>
              </a:r>
              <a:r>
                <a:rPr lang="fr-FR" dirty="0" err="1" smtClean="0"/>
                <a:t>left</a:t>
              </a:r>
              <a:r>
                <a:rPr lang="fr-FR" dirty="0" smtClean="0"/>
                <a:t> for </a:t>
              </a:r>
              <a:r>
                <a:rPr lang="fr-FR" dirty="0" err="1" smtClean="0"/>
                <a:t>mechanical</a:t>
              </a:r>
              <a:r>
                <a:rPr lang="fr-FR" dirty="0" smtClean="0"/>
                <a:t> structure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18043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Double layer design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Azimuthal</a:t>
            </a:r>
            <a:r>
              <a:rPr lang="fr-FR" dirty="0" smtClean="0"/>
              <a:t> stress </a:t>
            </a:r>
            <a:r>
              <a:rPr lang="fr-FR" sz="1400" dirty="0" smtClean="0"/>
              <a:t>(no </a:t>
            </a:r>
            <a:r>
              <a:rPr lang="fr-FR" sz="1400" dirty="0" err="1" smtClean="0"/>
              <a:t>prestress</a:t>
            </a:r>
            <a:r>
              <a:rPr lang="fr-FR" sz="1400" dirty="0" smtClean="0"/>
              <a:t>)</a:t>
            </a:r>
            <a:endParaRPr lang="fr-FR" sz="1800" dirty="0" smtClean="0"/>
          </a:p>
          <a:p>
            <a:pPr lvl="1"/>
            <a:r>
              <a:rPr lang="fr-FR" sz="1600" dirty="0" smtClean="0"/>
              <a:t>Stand-</a:t>
            </a:r>
            <a:r>
              <a:rPr lang="fr-FR" sz="1600" dirty="0" err="1" smtClean="0"/>
              <a:t>alone</a:t>
            </a:r>
            <a:r>
              <a:rPr lang="fr-FR" sz="1600" dirty="0" smtClean="0"/>
              <a:t>: 5 T</a:t>
            </a:r>
          </a:p>
          <a:p>
            <a:pPr lvl="1"/>
            <a:endParaRPr lang="fr-FR" sz="1600" dirty="0"/>
          </a:p>
          <a:p>
            <a:pPr lvl="1"/>
            <a:endParaRPr lang="fr-FR" sz="1600" dirty="0" smtClean="0"/>
          </a:p>
          <a:p>
            <a:pPr lvl="1"/>
            <a:endParaRPr lang="fr-FR" sz="1600" dirty="0"/>
          </a:p>
          <a:p>
            <a:pPr lvl="1"/>
            <a:endParaRPr lang="fr-FR" sz="1600" dirty="0" smtClean="0"/>
          </a:p>
          <a:p>
            <a:pPr lvl="1"/>
            <a:endParaRPr lang="fr-FR" sz="1600" dirty="0"/>
          </a:p>
          <a:p>
            <a:pPr lvl="1"/>
            <a:endParaRPr lang="fr-FR" sz="1600" dirty="0" smtClean="0"/>
          </a:p>
          <a:p>
            <a:pPr lvl="1"/>
            <a:endParaRPr lang="fr-FR" sz="1600" dirty="0"/>
          </a:p>
          <a:p>
            <a:pPr lvl="1"/>
            <a:endParaRPr lang="fr-FR" sz="1600" dirty="0" smtClean="0"/>
          </a:p>
          <a:p>
            <a:pPr lvl="1"/>
            <a:r>
              <a:rPr lang="fr-FR" sz="1600" dirty="0" smtClean="0"/>
              <a:t>Insert: 16.78 T</a:t>
            </a:r>
            <a:endParaRPr lang="fr-FR" sz="1200" dirty="0" smtClean="0"/>
          </a:p>
          <a:p>
            <a:endParaRPr lang="fr-FR" sz="1400" dirty="0" smtClean="0"/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027352"/>
            <a:ext cx="2520280" cy="239481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199846"/>
              </p:ext>
            </p:extLst>
          </p:nvPr>
        </p:nvGraphicFramePr>
        <p:xfrm>
          <a:off x="5292080" y="1430273"/>
          <a:ext cx="3312367" cy="14990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5391"/>
                <a:gridCol w="1190833"/>
                <a:gridCol w="1296143"/>
              </a:tblGrid>
              <a:tr h="4996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Field [T]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ET thickness [mm]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Peak stress [MPa]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195" marR="36195" marT="0" marB="0"/>
                </a:tc>
              </a:tr>
              <a:tr h="24984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5.00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195" marR="36195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B050"/>
                          </a:solidFill>
                          <a:effectLst/>
                        </a:rPr>
                        <a:t>8.0</a:t>
                      </a:r>
                      <a:endParaRPr lang="en-US" sz="1600" b="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195" marR="36195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B050"/>
                          </a:solidFill>
                          <a:effectLst/>
                        </a:rPr>
                        <a:t>100</a:t>
                      </a:r>
                      <a:endParaRPr lang="en-US" sz="1600" b="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195" marR="36195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4984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16.78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195" marR="36195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FF0000"/>
                          </a:solidFill>
                          <a:effectLst/>
                        </a:rPr>
                        <a:t>8.0</a:t>
                      </a:r>
                      <a:endParaRPr lang="en-US" sz="1600" b="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195" marR="36195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FF0000"/>
                          </a:solidFill>
                          <a:effectLst/>
                        </a:rPr>
                        <a:t>600</a:t>
                      </a:r>
                      <a:endParaRPr lang="en-US" sz="1600" b="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195" marR="36195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4984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5.00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195" marR="36195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B050"/>
                          </a:solidFill>
                          <a:effectLst/>
                        </a:rPr>
                        <a:t>20.0</a:t>
                      </a:r>
                      <a:endParaRPr lang="en-US" sz="1600" b="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195" marR="36195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B050"/>
                          </a:solidFill>
                          <a:effectLst/>
                        </a:rPr>
                        <a:t> 30</a:t>
                      </a:r>
                      <a:endParaRPr lang="en-US" sz="1600" b="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195" marR="36195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4984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16.78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195" marR="36195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B050"/>
                          </a:solidFill>
                          <a:effectLst/>
                        </a:rPr>
                        <a:t>20.0</a:t>
                      </a:r>
                      <a:endParaRPr lang="en-US" sz="1600" b="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195" marR="36195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B050"/>
                          </a:solidFill>
                          <a:effectLst/>
                        </a:rPr>
                        <a:t>250</a:t>
                      </a:r>
                      <a:endParaRPr lang="en-US" sz="1600" b="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195" marR="36195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148064" y="309704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Show stopper: </a:t>
            </a:r>
            <a:r>
              <a:rPr lang="fr-FR" dirty="0" err="1" smtClean="0"/>
              <a:t>Mechanical</a:t>
            </a:r>
            <a:r>
              <a:rPr lang="fr-FR" dirty="0" smtClean="0"/>
              <a:t> structure for double layer </a:t>
            </a:r>
            <a:r>
              <a:rPr lang="fr-FR" dirty="0" err="1" smtClean="0"/>
              <a:t>cosine-theta</a:t>
            </a:r>
            <a:r>
              <a:rPr lang="fr-FR" dirty="0" smtClean="0"/>
              <a:t> </a:t>
            </a:r>
            <a:r>
              <a:rPr lang="fr-FR" dirty="0" err="1" smtClean="0"/>
              <a:t>too</a:t>
            </a:r>
            <a:r>
              <a:rPr lang="fr-FR" dirty="0" smtClean="0"/>
              <a:t> </a:t>
            </a:r>
            <a:r>
              <a:rPr lang="fr-FR" dirty="0" err="1" smtClean="0"/>
              <a:t>weak</a:t>
            </a:r>
            <a:r>
              <a:rPr lang="fr-FR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68144" y="4813841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single layer design?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501008"/>
            <a:ext cx="2736000" cy="25868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247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Single layer design (1/5)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End </a:t>
            </a:r>
            <a:r>
              <a:rPr lang="fr-FR" dirty="0" err="1" smtClean="0"/>
              <a:t>coil</a:t>
            </a:r>
            <a:r>
              <a:rPr lang="fr-FR" dirty="0" smtClean="0"/>
              <a:t> design + </a:t>
            </a:r>
            <a:r>
              <a:rPr lang="fr-FR" dirty="0" err="1" smtClean="0"/>
              <a:t>Roebel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endParaRPr lang="fr-FR" dirty="0"/>
          </a:p>
          <a:p>
            <a:pPr lvl="1"/>
            <a:r>
              <a:rPr lang="fr-FR" dirty="0" err="1" smtClean="0"/>
              <a:t>Easyway</a:t>
            </a:r>
            <a:r>
              <a:rPr lang="fr-FR" dirty="0" smtClean="0"/>
              <a:t> </a:t>
            </a:r>
            <a:r>
              <a:rPr lang="fr-FR" dirty="0" err="1" smtClean="0"/>
              <a:t>bending</a:t>
            </a:r>
            <a:r>
              <a:rPr lang="fr-FR" dirty="0" smtClean="0"/>
              <a:t> </a:t>
            </a:r>
            <a:r>
              <a:rPr lang="fr-FR" dirty="0"/>
              <a:t>radius (10 mm</a:t>
            </a:r>
            <a:r>
              <a:rPr lang="fr-FR" dirty="0" smtClean="0"/>
              <a:t>)</a:t>
            </a:r>
          </a:p>
          <a:p>
            <a:pPr marL="777240" lvl="2" indent="0">
              <a:buNone/>
            </a:pPr>
            <a:r>
              <a:rPr lang="fr-FR" dirty="0" smtClean="0"/>
              <a:t>	-&gt; R = 22 mm and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degradation</a:t>
            </a:r>
            <a:r>
              <a:rPr lang="fr-FR" dirty="0" smtClean="0"/>
              <a:t> in stand-</a:t>
            </a:r>
            <a:r>
              <a:rPr lang="fr-FR" dirty="0" err="1" smtClean="0"/>
              <a:t>alone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356" y="843934"/>
            <a:ext cx="1545332" cy="719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31356" y="399137"/>
            <a:ext cx="16451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rgbClr val="00B050"/>
                </a:solidFill>
              </a:rPr>
              <a:t>Rossi-Todesco</a:t>
            </a:r>
          </a:p>
          <a:p>
            <a:r>
              <a:rPr lang="fr-FR" sz="1100" dirty="0" smtClean="0">
                <a:solidFill>
                  <a:srgbClr val="00B050"/>
                </a:solidFill>
              </a:rPr>
              <a:t>PhysRevSTAB.10.112401</a:t>
            </a:r>
            <a:endParaRPr lang="en-US" sz="1100" dirty="0">
              <a:solidFill>
                <a:srgbClr val="00B05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716985" y="670773"/>
            <a:ext cx="1231279" cy="1399788"/>
            <a:chOff x="5284937" y="1052736"/>
            <a:chExt cx="1231279" cy="1399788"/>
          </a:xfrm>
        </p:grpSpPr>
        <p:grpSp>
          <p:nvGrpSpPr>
            <p:cNvPr id="13" name="Group 12"/>
            <p:cNvGrpSpPr/>
            <p:nvPr/>
          </p:nvGrpSpPr>
          <p:grpSpPr>
            <a:xfrm>
              <a:off x="5284937" y="1196752"/>
              <a:ext cx="1231279" cy="1255772"/>
              <a:chOff x="3412729" y="1368487"/>
              <a:chExt cx="1231279" cy="1255772"/>
            </a:xfrm>
          </p:grpSpPr>
          <p:sp>
            <p:nvSpPr>
              <p:cNvPr id="7" name="Arc 6"/>
              <p:cNvSpPr/>
              <p:nvPr/>
            </p:nvSpPr>
            <p:spPr>
              <a:xfrm>
                <a:off x="3412729" y="1556792"/>
                <a:ext cx="1008112" cy="1067467"/>
              </a:xfrm>
              <a:prstGeom prst="arc">
                <a:avLst>
                  <a:gd name="adj1" fmla="val 16206088"/>
                  <a:gd name="adj2" fmla="val 0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 flipH="1" flipV="1">
                <a:off x="3916785" y="2088567"/>
                <a:ext cx="727223" cy="19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H="1">
                <a:off x="4174624" y="1368487"/>
                <a:ext cx="151192" cy="2880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Straight Connector 14"/>
            <p:cNvCxnSpPr/>
            <p:nvPr/>
          </p:nvCxnSpPr>
          <p:spPr>
            <a:xfrm>
              <a:off x="5787752" y="1052736"/>
              <a:ext cx="0" cy="864096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046832" y="1052736"/>
              <a:ext cx="0" cy="864096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9" name="TextBox 2048"/>
          <p:cNvSpPr txBox="1"/>
          <p:nvPr/>
        </p:nvSpPr>
        <p:spPr>
          <a:xfrm>
            <a:off x="6329052" y="1558533"/>
            <a:ext cx="2419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fr-FR" dirty="0" err="1"/>
              <a:t>R·sin</a:t>
            </a:r>
            <a:r>
              <a:rPr lang="fr-FR" dirty="0"/>
              <a:t>(angle) = 6.84 mm</a:t>
            </a:r>
          </a:p>
          <a:p>
            <a:r>
              <a:rPr lang="fr-FR" dirty="0" smtClean="0"/>
              <a:t>R = 20 mm ; angle = 70°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39552" y="2204864"/>
            <a:ext cx="7992888" cy="4016191"/>
            <a:chOff x="539552" y="2420888"/>
            <a:chExt cx="7992888" cy="4016191"/>
          </a:xfrm>
        </p:grpSpPr>
        <p:grpSp>
          <p:nvGrpSpPr>
            <p:cNvPr id="2048" name="Group 2047"/>
            <p:cNvGrpSpPr>
              <a:grpSpLocks noChangeAspect="1"/>
            </p:cNvGrpSpPr>
            <p:nvPr/>
          </p:nvGrpSpPr>
          <p:grpSpPr>
            <a:xfrm>
              <a:off x="539552" y="2564904"/>
              <a:ext cx="3525370" cy="2621135"/>
              <a:chOff x="539552" y="2079300"/>
              <a:chExt cx="3525370" cy="262113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9552" y="2079300"/>
                <a:ext cx="3525370" cy="2621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1" name="Straight Arrow Connector 20"/>
              <p:cNvCxnSpPr/>
              <p:nvPr/>
            </p:nvCxnSpPr>
            <p:spPr>
              <a:xfrm>
                <a:off x="2315205" y="2636912"/>
                <a:ext cx="323627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2267744" y="2761764"/>
                <a:ext cx="72007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 smtClean="0">
                    <a:solidFill>
                      <a:srgbClr val="FF0000"/>
                    </a:solidFill>
                  </a:rPr>
                  <a:t>9.89 mm</a:t>
                </a:r>
                <a:endParaRPr lang="en-US" sz="11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9" name="Straight Arrow Connector 28"/>
              <p:cNvCxnSpPr/>
              <p:nvPr/>
            </p:nvCxnSpPr>
            <p:spPr>
              <a:xfrm flipV="1">
                <a:off x="2315205" y="2341064"/>
                <a:ext cx="0" cy="87972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51" name="TextBox 2050"/>
            <p:cNvSpPr txBox="1"/>
            <p:nvPr/>
          </p:nvSpPr>
          <p:spPr>
            <a:xfrm>
              <a:off x="4534664" y="2420888"/>
              <a:ext cx="3997776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/>
                <a:t>Standalone</a:t>
              </a:r>
              <a:r>
                <a:rPr lang="fr-FR" dirty="0" smtClean="0"/>
                <a:t>, </a:t>
              </a:r>
              <a:r>
                <a:rPr lang="fr-FR" dirty="0" smtClean="0">
                  <a:solidFill>
                    <a:srgbClr val="FF0000"/>
                  </a:solidFill>
                </a:rPr>
                <a:t>5 T</a:t>
              </a:r>
              <a:r>
                <a:rPr lang="fr-FR" dirty="0" smtClean="0"/>
                <a:t> if:</a:t>
              </a:r>
            </a:p>
            <a:p>
              <a:r>
                <a:rPr lang="fr-FR" dirty="0" smtClean="0"/>
                <a:t>I = 11635 </a:t>
              </a:r>
              <a:r>
                <a:rPr lang="fr-FR" dirty="0"/>
                <a:t>A </a:t>
              </a:r>
              <a:r>
                <a:rPr lang="fr-FR" sz="1100" dirty="0"/>
                <a:t>(15x5.5x0.15 &amp; 80 % </a:t>
              </a:r>
              <a:r>
                <a:rPr lang="fr-FR" sz="1100" dirty="0" err="1"/>
                <a:t>margin</a:t>
              </a:r>
              <a:r>
                <a:rPr lang="fr-FR" sz="1100" dirty="0" smtClean="0"/>
                <a:t>)</a:t>
              </a:r>
              <a:endParaRPr lang="fr-FR" dirty="0" smtClean="0"/>
            </a:p>
            <a:p>
              <a:r>
                <a:rPr lang="fr-FR" dirty="0" err="1" smtClean="0"/>
                <a:t>J</a:t>
              </a:r>
              <a:r>
                <a:rPr lang="fr-FR" baseline="-25000" dirty="0" err="1" smtClean="0"/>
                <a:t>e,cable</a:t>
              </a:r>
              <a:r>
                <a:rPr lang="fr-FR" dirty="0" smtClean="0"/>
                <a:t> = 811 A/mm²</a:t>
              </a:r>
            </a:p>
            <a:p>
              <a:r>
                <a:rPr lang="fr-FR" dirty="0" smtClean="0"/>
                <a:t>J</a:t>
              </a:r>
              <a:r>
                <a:rPr lang="fr-FR" baseline="-25000" dirty="0" smtClean="0"/>
                <a:t>o</a:t>
              </a:r>
              <a:r>
                <a:rPr lang="fr-FR" dirty="0" smtClean="0"/>
                <a:t> </a:t>
              </a:r>
              <a:r>
                <a:rPr lang="fr-FR" dirty="0"/>
                <a:t>= </a:t>
              </a:r>
              <a:r>
                <a:rPr lang="fr-FR" dirty="0" smtClean="0"/>
                <a:t>684 A/mm²</a:t>
              </a:r>
            </a:p>
            <a:p>
              <a:r>
                <a:rPr lang="fr-FR" dirty="0" err="1" smtClean="0">
                  <a:solidFill>
                    <a:srgbClr val="FF0000"/>
                  </a:solidFill>
                </a:rPr>
                <a:t>Jc</a:t>
              </a:r>
              <a:r>
                <a:rPr lang="fr-FR" baseline="-25000" dirty="0" err="1" smtClean="0">
                  <a:solidFill>
                    <a:srgbClr val="FF0000"/>
                  </a:solidFill>
                </a:rPr>
                <a:t>e,tape</a:t>
              </a:r>
              <a:r>
                <a:rPr lang="fr-FR" dirty="0" smtClean="0">
                  <a:solidFill>
                    <a:srgbClr val="FF0000"/>
                  </a:solidFill>
                </a:rPr>
                <a:t> = 1200 A/mm² </a:t>
              </a:r>
              <a:r>
                <a:rPr lang="fr-FR" sz="1200" dirty="0" smtClean="0">
                  <a:solidFill>
                    <a:srgbClr val="FF0000"/>
                  </a:solidFill>
                </a:rPr>
                <a:t>(6 T@4.2 K)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545624" y="4221088"/>
              <a:ext cx="3914808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Insert, </a:t>
              </a:r>
              <a:r>
                <a:rPr lang="fr-FR" dirty="0" smtClean="0">
                  <a:solidFill>
                    <a:srgbClr val="FF0000"/>
                  </a:solidFill>
                </a:rPr>
                <a:t>2 T</a:t>
              </a:r>
              <a:r>
                <a:rPr lang="fr-FR" dirty="0" smtClean="0"/>
                <a:t> if:</a:t>
              </a:r>
            </a:p>
            <a:p>
              <a:r>
                <a:rPr lang="fr-FR" dirty="0" smtClean="0"/>
                <a:t>I = 6210 A </a:t>
              </a:r>
              <a:r>
                <a:rPr lang="fr-FR" sz="1100" dirty="0" smtClean="0"/>
                <a:t>(15x5.5x0.15 &amp; 80 % </a:t>
              </a:r>
              <a:r>
                <a:rPr lang="fr-FR" sz="1100" dirty="0" err="1" smtClean="0"/>
                <a:t>margin</a:t>
              </a:r>
              <a:r>
                <a:rPr lang="fr-FR" sz="1100" dirty="0" smtClean="0"/>
                <a:t>)</a:t>
              </a:r>
            </a:p>
            <a:p>
              <a:r>
                <a:rPr lang="fr-FR" dirty="0" err="1"/>
                <a:t>J</a:t>
              </a:r>
              <a:r>
                <a:rPr lang="fr-FR" baseline="-25000" dirty="0" err="1"/>
                <a:t>e,cable</a:t>
              </a:r>
              <a:r>
                <a:rPr lang="fr-FR" dirty="0"/>
                <a:t> = </a:t>
              </a:r>
              <a:r>
                <a:rPr lang="fr-FR" dirty="0" smtClean="0"/>
                <a:t>431 </a:t>
              </a:r>
              <a:r>
                <a:rPr lang="fr-FR" dirty="0"/>
                <a:t>A/mm²</a:t>
              </a:r>
            </a:p>
            <a:p>
              <a:r>
                <a:rPr lang="fr-FR" dirty="0"/>
                <a:t>J</a:t>
              </a:r>
              <a:r>
                <a:rPr lang="fr-FR" baseline="-25000" dirty="0"/>
                <a:t>o</a:t>
              </a:r>
              <a:r>
                <a:rPr lang="fr-FR" dirty="0"/>
                <a:t> = </a:t>
              </a:r>
              <a:r>
                <a:rPr lang="fr-FR" dirty="0" smtClean="0"/>
                <a:t>363 A/mm²</a:t>
              </a:r>
              <a:endParaRPr lang="fr-FR" sz="1100" dirty="0" smtClean="0"/>
            </a:p>
            <a:p>
              <a:r>
                <a:rPr lang="fr-FR" dirty="0" err="1" smtClean="0">
                  <a:solidFill>
                    <a:srgbClr val="FF0000"/>
                  </a:solidFill>
                </a:rPr>
                <a:t>Jc</a:t>
              </a:r>
              <a:r>
                <a:rPr lang="fr-FR" baseline="-25000" dirty="0" err="1" smtClean="0">
                  <a:solidFill>
                    <a:srgbClr val="FF0000"/>
                  </a:solidFill>
                </a:rPr>
                <a:t>e,tape</a:t>
              </a:r>
              <a:r>
                <a:rPr lang="fr-FR" dirty="0" smtClean="0">
                  <a:solidFill>
                    <a:srgbClr val="FF0000"/>
                  </a:solidFill>
                </a:rPr>
                <a:t> = 630 A/mm² </a:t>
              </a:r>
              <a:r>
                <a:rPr lang="fr-FR" sz="1200" dirty="0" smtClean="0">
                  <a:solidFill>
                    <a:srgbClr val="FF0000"/>
                  </a:solidFill>
                </a:rPr>
                <a:t>(18 T@4.2 K)</a:t>
              </a:r>
            </a:p>
            <a:p>
              <a:endParaRPr lang="fr-FR" dirty="0" smtClean="0">
                <a:solidFill>
                  <a:srgbClr val="FF0000"/>
                </a:solidFill>
              </a:endParaRPr>
            </a:p>
            <a:p>
              <a:r>
                <a:rPr lang="fr-FR" dirty="0" err="1" smtClean="0"/>
                <a:t>Geom</a:t>
              </a:r>
              <a:r>
                <a:rPr lang="fr-FR" dirty="0" smtClean="0"/>
                <a:t>. </a:t>
              </a:r>
              <a:r>
                <a:rPr lang="fr-FR" dirty="0"/>
                <a:t>in Fresca2: b</a:t>
              </a:r>
              <a:r>
                <a:rPr lang="fr-FR" baseline="-25000" dirty="0"/>
                <a:t>3 </a:t>
              </a:r>
              <a:r>
                <a:rPr lang="fr-FR" dirty="0"/>
                <a:t>= 9 ; b</a:t>
              </a:r>
              <a:r>
                <a:rPr lang="fr-FR" baseline="-25000" dirty="0"/>
                <a:t>5 </a:t>
              </a:r>
              <a:r>
                <a:rPr lang="fr-FR" dirty="0"/>
                <a:t>= 1 ; b</a:t>
              </a:r>
              <a:r>
                <a:rPr lang="fr-FR" baseline="-25000" dirty="0"/>
                <a:t>7 </a:t>
              </a:r>
              <a:r>
                <a:rPr lang="fr-FR" dirty="0"/>
                <a:t>= 5</a:t>
              </a:r>
              <a:endParaRPr lang="fr-FR" dirty="0" smtClean="0">
                <a:solidFill>
                  <a:srgbClr val="FF0000"/>
                </a:solidFill>
              </a:endParaRPr>
            </a:p>
            <a:p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92215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Single layer design (2/5)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20688"/>
            <a:ext cx="8928992" cy="2518539"/>
          </a:xfrm>
        </p:spPr>
        <p:txBody>
          <a:bodyPr/>
          <a:lstStyle/>
          <a:p>
            <a:r>
              <a:rPr lang="fr-FR" dirty="0" smtClean="0"/>
              <a:t>2D </a:t>
            </a:r>
            <a:r>
              <a:rPr lang="fr-FR" b="1" dirty="0" err="1" smtClean="0"/>
              <a:t>mechanics</a:t>
            </a:r>
            <a:r>
              <a:rPr lang="fr-FR" dirty="0" smtClean="0"/>
              <a:t>:</a:t>
            </a:r>
            <a:r>
              <a:rPr lang="fr-FR" dirty="0" smtClean="0">
                <a:solidFill>
                  <a:srgbClr val="FF0000"/>
                </a:solidFill>
              </a:rPr>
              <a:t> (</a:t>
            </a:r>
            <a:r>
              <a:rPr lang="fr-FR" dirty="0" err="1" smtClean="0">
                <a:solidFill>
                  <a:srgbClr val="FF0000"/>
                </a:solidFill>
              </a:rPr>
              <a:t>peak</a:t>
            </a:r>
            <a:r>
              <a:rPr lang="fr-FR" dirty="0" smtClean="0">
                <a:solidFill>
                  <a:srgbClr val="FF0000"/>
                </a:solidFill>
              </a:rPr>
              <a:t> values)</a:t>
            </a:r>
          </a:p>
          <a:p>
            <a:pPr lvl="1"/>
            <a:r>
              <a:rPr lang="fr-FR" dirty="0" smtClean="0"/>
              <a:t>Stand-</a:t>
            </a:r>
            <a:r>
              <a:rPr lang="fr-FR" dirty="0" err="1" smtClean="0"/>
              <a:t>alone</a:t>
            </a:r>
            <a:r>
              <a:rPr lang="fr-FR" dirty="0" smtClean="0"/>
              <a:t>: 5 T</a:t>
            </a:r>
          </a:p>
          <a:p>
            <a:pPr lvl="1"/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6091666" y="620688"/>
            <a:ext cx="2311606" cy="2587335"/>
            <a:chOff x="5796136" y="188640"/>
            <a:chExt cx="3096344" cy="3465676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6136" y="188640"/>
              <a:ext cx="2999361" cy="3056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5796136" y="3278415"/>
              <a:ext cx="129614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7092280" y="3276192"/>
              <a:ext cx="79208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7903624" y="3276192"/>
              <a:ext cx="918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976156" y="3278415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22 mm</a:t>
              </a:r>
              <a:endParaRPr lang="en-US" sz="1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092280" y="3276192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12 mm</a:t>
              </a:r>
              <a:endParaRPr lang="en-US" sz="1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956376" y="3284984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14 mm</a:t>
              </a:r>
              <a:endParaRPr lang="en-US" sz="1200" dirty="0"/>
            </a:p>
          </p:txBody>
        </p:sp>
      </p:grp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167386" y="1306729"/>
            <a:ext cx="1956142" cy="1832497"/>
            <a:chOff x="136137" y="1306728"/>
            <a:chExt cx="2347631" cy="2199241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1306728"/>
              <a:ext cx="2088232" cy="2149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136137" y="2730286"/>
              <a:ext cx="1396389" cy="7756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/>
                <a:t>azi</a:t>
              </a:r>
              <a:r>
                <a:rPr lang="fr-FR" dirty="0" smtClean="0"/>
                <a:t>.</a:t>
              </a:r>
            </a:p>
            <a:p>
              <a:r>
                <a:rPr lang="fr-FR" dirty="0" smtClean="0"/>
                <a:t>60 </a:t>
              </a:r>
              <a:r>
                <a:rPr lang="fr-FR" dirty="0" err="1" smtClean="0"/>
                <a:t>MPa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771920" y="1153414"/>
            <a:ext cx="1943896" cy="1985813"/>
            <a:chOff x="2771920" y="1153414"/>
            <a:chExt cx="1943896" cy="1985813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5816" y="1153414"/>
              <a:ext cx="1800000" cy="1954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2771920" y="2492896"/>
              <a:ext cx="9359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radial</a:t>
              </a:r>
            </a:p>
            <a:p>
              <a:r>
                <a:rPr lang="fr-FR" dirty="0" smtClean="0"/>
                <a:t>20 </a:t>
              </a:r>
              <a:r>
                <a:rPr lang="fr-FR" dirty="0" err="1" smtClean="0"/>
                <a:t>MPa</a:t>
              </a:r>
              <a:endParaRPr lang="en-US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07504" y="3537883"/>
            <a:ext cx="8928992" cy="2483405"/>
            <a:chOff x="107504" y="3537883"/>
            <a:chExt cx="8928992" cy="2483405"/>
          </a:xfrm>
        </p:grpSpPr>
        <p:grpSp>
          <p:nvGrpSpPr>
            <p:cNvPr id="20" name="Group 19"/>
            <p:cNvGrpSpPr/>
            <p:nvPr/>
          </p:nvGrpSpPr>
          <p:grpSpPr>
            <a:xfrm>
              <a:off x="118875" y="3861048"/>
              <a:ext cx="2040021" cy="1953008"/>
              <a:chOff x="118875" y="3861048"/>
              <a:chExt cx="2040021" cy="1953008"/>
            </a:xfrm>
          </p:grpSpPr>
          <p:pic>
            <p:nvPicPr>
              <p:cNvPr id="3076" name="Picture 4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8896" y="3861048"/>
                <a:ext cx="1800000" cy="1927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118875" y="5167725"/>
                <a:ext cx="11521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err="1" smtClean="0"/>
                  <a:t>azi</a:t>
                </a:r>
                <a:r>
                  <a:rPr lang="fr-FR" dirty="0" smtClean="0"/>
                  <a:t>.</a:t>
                </a:r>
              </a:p>
              <a:p>
                <a:r>
                  <a:rPr lang="fr-FR" dirty="0" smtClean="0"/>
                  <a:t>200 </a:t>
                </a:r>
                <a:r>
                  <a:rPr lang="fr-FR" dirty="0" err="1" smtClean="0"/>
                  <a:t>MPa</a:t>
                </a:r>
                <a:endParaRPr lang="en-US" dirty="0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2591880" y="3885083"/>
              <a:ext cx="2052128" cy="1920181"/>
              <a:chOff x="2591880" y="3885083"/>
              <a:chExt cx="2052128" cy="1920181"/>
            </a:xfrm>
          </p:grpSpPr>
          <p:pic>
            <p:nvPicPr>
              <p:cNvPr id="3077" name="Picture 5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44008" y="3885083"/>
                <a:ext cx="1800000" cy="19201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2591880" y="5142705"/>
                <a:ext cx="11521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radial</a:t>
                </a:r>
              </a:p>
              <a:p>
                <a:r>
                  <a:rPr lang="fr-FR" dirty="0" smtClean="0"/>
                  <a:t>60 </a:t>
                </a:r>
                <a:r>
                  <a:rPr lang="fr-FR" dirty="0" err="1" smtClean="0"/>
                  <a:t>MPa</a:t>
                </a:r>
                <a:endParaRPr lang="en-US" dirty="0"/>
              </a:p>
            </p:txBody>
          </p:sp>
        </p:grpSp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107504" y="3537883"/>
              <a:ext cx="8928992" cy="125926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22860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40080" indent="-228600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1005840" indent="-228600" algn="l" defTabSz="914400" rtl="0" eaLnBrk="1" latinLnBrk="0" hangingPunct="1">
                <a:spcBef>
                  <a:spcPct val="20000"/>
                </a:spcBef>
                <a:buClr>
                  <a:schemeClr val="accent3"/>
                </a:buClr>
                <a:buFont typeface="Arial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80160" indent="-228600" algn="l" defTabSz="914400" rtl="0" eaLnBrk="1" latinLnBrk="0" hangingPunct="1">
                <a:spcBef>
                  <a:spcPct val="20000"/>
                </a:spcBef>
                <a:buClr>
                  <a:schemeClr val="accent4"/>
                </a:buClr>
                <a:buFont typeface="Arial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54480" indent="-228600" algn="l" defTabSz="914400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 pitchFamily="34" charset="0"/>
                <a:buChar char="•"/>
                <a:defRPr sz="12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03120" indent="-182880" algn="l" defTabSz="914400" rtl="0" eaLnBrk="1" latinLnBrk="0" hangingPunct="1">
                <a:spcBef>
                  <a:spcPct val="20000"/>
                </a:spcBef>
                <a:buClr>
                  <a:schemeClr val="accent3"/>
                </a:buClr>
                <a:buFont typeface="Arial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286000" indent="-182880" algn="l" defTabSz="914400" rtl="0" eaLnBrk="1" latinLnBrk="0" hangingPunct="1">
                <a:spcBef>
                  <a:spcPct val="20000"/>
                </a:spcBef>
                <a:buClr>
                  <a:schemeClr val="accent4"/>
                </a:buClr>
                <a:buFont typeface="Arial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/>
              <a:r>
                <a:rPr lang="fr-FR" dirty="0" smtClean="0"/>
                <a:t>Fresca2 (</a:t>
              </a:r>
              <a:r>
                <a:rPr lang="fr-FR" dirty="0" smtClean="0">
                  <a:solidFill>
                    <a:srgbClr val="FF0000"/>
                  </a:solidFill>
                </a:rPr>
                <a:t>@1.9 K</a:t>
              </a:r>
              <a:r>
                <a:rPr lang="fr-FR" dirty="0" smtClean="0"/>
                <a:t>) + insert = </a:t>
              </a:r>
              <a:r>
                <a:rPr lang="fr-FR" dirty="0" smtClean="0">
                  <a:solidFill>
                    <a:srgbClr val="FF0000"/>
                  </a:solidFill>
                </a:rPr>
                <a:t>15 T</a:t>
              </a:r>
              <a:r>
                <a:rPr lang="fr-FR" dirty="0" smtClean="0"/>
                <a:t> + 2 T</a:t>
              </a:r>
            </a:p>
            <a:p>
              <a:pPr lvl="1"/>
              <a:endParaRPr lang="fr-FR" dirty="0" smtClean="0"/>
            </a:p>
            <a:p>
              <a:pPr lvl="1"/>
              <a:endParaRPr lang="fr-FR" dirty="0"/>
            </a:p>
          </p:txBody>
        </p:sp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5400" y="3651934"/>
              <a:ext cx="2555468" cy="2290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5965181" y="5374957"/>
              <a:ext cx="1343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Von Mises</a:t>
              </a:r>
            </a:p>
            <a:p>
              <a:r>
                <a:rPr lang="fr-FR" dirty="0" smtClean="0"/>
                <a:t>720 </a:t>
              </a:r>
              <a:r>
                <a:rPr lang="fr-FR" dirty="0" err="1" smtClean="0"/>
                <a:t>MPa</a:t>
              </a:r>
              <a:r>
                <a:rPr lang="fr-FR" dirty="0" smtClean="0"/>
                <a:t>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6138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Single layer design (3/5)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Coil</a:t>
            </a:r>
            <a:r>
              <a:rPr lang="fr-FR" dirty="0" smtClean="0"/>
              <a:t> end design:</a:t>
            </a:r>
          </a:p>
          <a:p>
            <a:pPr lvl="1"/>
            <a:r>
              <a:rPr lang="fr-FR" dirty="0" smtClean="0"/>
              <a:t>First </a:t>
            </a:r>
            <a:r>
              <a:rPr lang="fr-FR" dirty="0" err="1" smtClean="0"/>
              <a:t>try</a:t>
            </a:r>
            <a:r>
              <a:rPr lang="fr-FR" dirty="0" smtClean="0"/>
              <a:t>:</a:t>
            </a:r>
          </a:p>
          <a:p>
            <a:pPr marL="411480" lvl="1" indent="0">
              <a:buNone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98" y="836712"/>
            <a:ext cx="2465850" cy="1849388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112082"/>
              </p:ext>
            </p:extLst>
          </p:nvPr>
        </p:nvGraphicFramePr>
        <p:xfrm>
          <a:off x="4067944" y="260648"/>
          <a:ext cx="2438400" cy="26403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0040"/>
                <a:gridCol w="792088"/>
                <a:gridCol w="676672"/>
                <a:gridCol w="609600"/>
              </a:tblGrid>
              <a:tr h="144016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cable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err="1">
                          <a:effectLst/>
                        </a:rPr>
                        <a:t>ew</a:t>
                      </a:r>
                      <a:r>
                        <a:rPr lang="en-US" sz="900" u="none" strike="noStrike" dirty="0">
                          <a:effectLst/>
                        </a:rPr>
                        <a:t> (mm)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err="1">
                          <a:effectLst/>
                        </a:rPr>
                        <a:t>hw</a:t>
                      </a:r>
                      <a:r>
                        <a:rPr lang="en-US" sz="900" u="none" strike="noStrike" dirty="0">
                          <a:effectLst/>
                        </a:rPr>
                        <a:t> (m)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L (mm)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8.73</a:t>
                      </a:r>
                      <a:endParaRPr 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2.71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9.43</a:t>
                      </a:r>
                      <a:endParaRPr 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3.75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9.44</a:t>
                      </a:r>
                      <a:endParaRPr 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2.30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10.61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6.32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9.80</a:t>
                      </a:r>
                      <a:endParaRPr 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3.03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10.11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4.21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9.91</a:t>
                      </a:r>
                      <a:endParaRPr 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7.92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9.55</a:t>
                      </a:r>
                      <a:endParaRPr 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4.10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106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10.03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2.57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111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10.24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2.06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176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10.81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2.88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176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12.10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3.82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176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13.98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5.37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160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16.72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11.04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130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6281159" y="1925380"/>
            <a:ext cx="2863388" cy="3217572"/>
            <a:chOff x="6012160" y="269194"/>
            <a:chExt cx="3132387" cy="3519845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2287" y="269194"/>
              <a:ext cx="2582260" cy="2350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Arc 7"/>
            <p:cNvSpPr/>
            <p:nvPr/>
          </p:nvSpPr>
          <p:spPr>
            <a:xfrm>
              <a:off x="6012160" y="1340768"/>
              <a:ext cx="2016224" cy="2448271"/>
            </a:xfrm>
            <a:prstGeom prst="arc">
              <a:avLst>
                <a:gd name="adj1" fmla="val 17263667"/>
                <a:gd name="adj2" fmla="val 21006325"/>
              </a:avLst>
            </a:prstGeom>
            <a:ln w="2540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992224" y="1140656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smtClean="0">
                  <a:solidFill>
                    <a:srgbClr val="FF0000"/>
                  </a:solidFill>
                </a:rPr>
                <a:t>14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871001" y="2348880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smtClean="0">
                  <a:solidFill>
                    <a:srgbClr val="FF0000"/>
                  </a:solidFill>
                </a:rPr>
                <a:t>1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20" y="1484784"/>
            <a:ext cx="2544436" cy="1908327"/>
          </a:xfrm>
          <a:prstGeom prst="rect">
            <a:avLst/>
          </a:prstGeom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032399"/>
              </p:ext>
            </p:extLst>
          </p:nvPr>
        </p:nvGraphicFramePr>
        <p:xfrm>
          <a:off x="4077816" y="3308950"/>
          <a:ext cx="2438400" cy="26403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2176"/>
                <a:gridCol w="720080"/>
                <a:gridCol w="686544"/>
                <a:gridCol w="609600"/>
              </a:tblGrid>
              <a:tr h="12475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cable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ew (mm)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hw (m)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L (mm)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2475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7.60</a:t>
                      </a:r>
                      <a:endParaRPr 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2475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8.33</a:t>
                      </a:r>
                      <a:endParaRPr 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3.46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24751">
                <a:tc>
                  <a:txBody>
                    <a:bodyPr/>
                    <a:lstStyle/>
                    <a:p>
                      <a:pPr algn="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2475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9.81</a:t>
                      </a:r>
                      <a:endParaRPr 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2.03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2475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10.61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6.32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2475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9.80</a:t>
                      </a:r>
                      <a:endParaRPr 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3.03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24751">
                <a:tc>
                  <a:txBody>
                    <a:bodyPr/>
                    <a:lstStyle/>
                    <a:p>
                      <a:pPr algn="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2475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10.11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4.21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74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2475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9.91</a:t>
                      </a:r>
                      <a:endParaRPr 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7.92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70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2475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9.55</a:t>
                      </a:r>
                      <a:endParaRPr 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4.10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106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2475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10.03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2.57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111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24751">
                <a:tc>
                  <a:txBody>
                    <a:bodyPr/>
                    <a:lstStyle/>
                    <a:p>
                      <a:pPr algn="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2475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9.29</a:t>
                      </a:r>
                      <a:endParaRPr 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2.48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144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2475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10.05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3.26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145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2475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11.03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4.87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145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2475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11.48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3.00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142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2475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12.24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7.80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138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5" name="Content Placeholder 2"/>
          <p:cNvSpPr txBox="1">
            <a:spLocks/>
          </p:cNvSpPr>
          <p:nvPr/>
        </p:nvSpPr>
        <p:spPr>
          <a:xfrm>
            <a:off x="14690" y="3229856"/>
            <a:ext cx="8928992" cy="2359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err="1" smtClean="0"/>
              <a:t>Upper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less</a:t>
            </a:r>
            <a:r>
              <a:rPr lang="fr-FR" dirty="0" smtClean="0"/>
              <a:t> square + </a:t>
            </a:r>
          </a:p>
          <a:p>
            <a:pPr marL="411480" lvl="1" indent="0">
              <a:buNone/>
            </a:pPr>
            <a:r>
              <a:rPr lang="fr-FR" dirty="0"/>
              <a:t>	</a:t>
            </a:r>
            <a:r>
              <a:rPr lang="fr-FR" dirty="0" err="1" smtClean="0"/>
              <a:t>shorter</a:t>
            </a:r>
            <a:r>
              <a:rPr lang="fr-FR" dirty="0" smtClean="0"/>
              <a:t> </a:t>
            </a:r>
            <a:r>
              <a:rPr lang="fr-FR" dirty="0" err="1" smtClean="0"/>
              <a:t>lower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r>
              <a:rPr lang="fr-FR" dirty="0" smtClean="0"/>
              <a:t>: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51" y="3566683"/>
            <a:ext cx="2178713" cy="163403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65151" y="4264614"/>
            <a:ext cx="2342232" cy="1756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22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7997" y="1907218"/>
            <a:ext cx="2518671" cy="16882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Single layer (4/5)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20688"/>
            <a:ext cx="8928992" cy="2952328"/>
          </a:xfrm>
        </p:spPr>
        <p:txBody>
          <a:bodyPr/>
          <a:lstStyle/>
          <a:p>
            <a:r>
              <a:rPr lang="fr-FR" dirty="0" smtClean="0"/>
              <a:t>How to go out?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12" b="21125"/>
          <a:stretch/>
        </p:blipFill>
        <p:spPr>
          <a:xfrm>
            <a:off x="0" y="176064"/>
            <a:ext cx="5766395" cy="22170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58" y="764704"/>
            <a:ext cx="6588224" cy="30771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51503" y="332656"/>
            <a:ext cx="2520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Easyway</a:t>
            </a:r>
            <a:r>
              <a:rPr lang="fr-FR" dirty="0" smtClean="0"/>
              <a:t>: 20 mm radius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20336" y="915235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Twist: 60° over </a:t>
            </a:r>
            <a:r>
              <a:rPr lang="fr-FR" dirty="0" smtClean="0">
                <a:solidFill>
                  <a:srgbClr val="FF0000"/>
                </a:solidFill>
              </a:rPr>
              <a:t>100 mm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5414" y="1191207"/>
            <a:ext cx="1391518" cy="2417867"/>
          </a:xfrm>
          <a:prstGeom prst="rect">
            <a:avLst/>
          </a:prstGeom>
        </p:spPr>
      </p:pic>
      <p:grpSp>
        <p:nvGrpSpPr>
          <p:cNvPr id="37" name="Group 36"/>
          <p:cNvGrpSpPr/>
          <p:nvPr/>
        </p:nvGrpSpPr>
        <p:grpSpPr>
          <a:xfrm>
            <a:off x="-12358" y="3589169"/>
            <a:ext cx="9048854" cy="2668986"/>
            <a:chOff x="-12358" y="3589169"/>
            <a:chExt cx="9048854" cy="266898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358" y="3589169"/>
              <a:ext cx="3507928" cy="2668986"/>
            </a:xfrm>
            <a:prstGeom prst="rect">
              <a:avLst/>
            </a:prstGeom>
          </p:spPr>
        </p:pic>
        <p:sp>
          <p:nvSpPr>
            <p:cNvPr id="10" name="Content Placeholder 2"/>
            <p:cNvSpPr txBox="1">
              <a:spLocks/>
            </p:cNvSpPr>
            <p:nvPr/>
          </p:nvSpPr>
          <p:spPr>
            <a:xfrm>
              <a:off x="107504" y="3645024"/>
              <a:ext cx="8928992" cy="229613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22860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40080" indent="-228600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1005840" indent="-228600" algn="l" defTabSz="914400" rtl="0" eaLnBrk="1" latinLnBrk="0" hangingPunct="1">
                <a:spcBef>
                  <a:spcPct val="20000"/>
                </a:spcBef>
                <a:buClr>
                  <a:schemeClr val="accent3"/>
                </a:buClr>
                <a:buFont typeface="Arial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80160" indent="-228600" algn="l" defTabSz="914400" rtl="0" eaLnBrk="1" latinLnBrk="0" hangingPunct="1">
                <a:spcBef>
                  <a:spcPct val="20000"/>
                </a:spcBef>
                <a:buClr>
                  <a:schemeClr val="accent4"/>
                </a:buClr>
                <a:buFont typeface="Arial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54480" indent="-228600" algn="l" defTabSz="914400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 pitchFamily="34" charset="0"/>
                <a:buChar char="•"/>
                <a:defRPr sz="12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Font typeface="Arial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03120" indent="-182880" algn="l" defTabSz="914400" rtl="0" eaLnBrk="1" latinLnBrk="0" hangingPunct="1">
                <a:spcBef>
                  <a:spcPct val="20000"/>
                </a:spcBef>
                <a:buClr>
                  <a:schemeClr val="accent3"/>
                </a:buClr>
                <a:buFont typeface="Arial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286000" indent="-182880" algn="l" defTabSz="914400" rtl="0" eaLnBrk="1" latinLnBrk="0" hangingPunct="1">
                <a:spcBef>
                  <a:spcPct val="20000"/>
                </a:spcBef>
                <a:buClr>
                  <a:schemeClr val="accent4"/>
                </a:buClr>
                <a:buFont typeface="Arial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dirty="0" smtClean="0"/>
                <a:t>Full design: SS ≈ 230 mm; </a:t>
              </a:r>
              <a:r>
                <a:rPr lang="fr-FR" dirty="0" err="1" smtClean="0"/>
                <a:t>heads</a:t>
              </a:r>
              <a:r>
                <a:rPr lang="fr-FR" dirty="0" smtClean="0"/>
                <a:t> ≈ 2x180 mm, </a:t>
              </a:r>
              <a:r>
                <a:rPr lang="fr-FR" dirty="0" err="1" smtClean="0"/>
                <a:t>cable</a:t>
              </a:r>
              <a:r>
                <a:rPr lang="fr-FR" dirty="0" smtClean="0"/>
                <a:t> </a:t>
              </a:r>
              <a:r>
                <a:rPr lang="fr-FR" dirty="0" err="1" smtClean="0"/>
                <a:t>length</a:t>
              </a:r>
              <a:r>
                <a:rPr lang="fr-FR" dirty="0" smtClean="0"/>
                <a:t> ≈ 2 x 17 m  </a:t>
              </a:r>
              <a:endParaRPr lang="en-US" dirty="0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2921894" y="4365104"/>
              <a:ext cx="6114602" cy="1585516"/>
              <a:chOff x="2885726" y="4517244"/>
              <a:chExt cx="6114602" cy="1585516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3033574" y="4517244"/>
                <a:ext cx="5966754" cy="1288020"/>
                <a:chOff x="3033574" y="4351748"/>
                <a:chExt cx="5966754" cy="1288020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>
                  <a:off x="3212640" y="5517232"/>
                  <a:ext cx="5254352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 flipH="1" flipV="1">
                  <a:off x="4508784" y="4932783"/>
                  <a:ext cx="1" cy="58444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flipH="1" flipV="1">
                  <a:off x="6360027" y="4932782"/>
                  <a:ext cx="1" cy="58444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 flipH="1" flipV="1">
                  <a:off x="7164288" y="4929296"/>
                  <a:ext cx="1" cy="58444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 flipH="1" flipV="1">
                  <a:off x="8460432" y="4941246"/>
                  <a:ext cx="1" cy="58444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 flipH="1" flipV="1">
                  <a:off x="3212639" y="4952415"/>
                  <a:ext cx="1" cy="58444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1" name="Picture 20"/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0526" b="37918"/>
                <a:stretch/>
              </p:blipFill>
              <p:spPr>
                <a:xfrm>
                  <a:off x="3033574" y="4351748"/>
                  <a:ext cx="5966754" cy="753793"/>
                </a:xfrm>
                <a:prstGeom prst="rect">
                  <a:avLst/>
                </a:prstGeom>
              </p:spPr>
            </p:pic>
            <p:cxnSp>
              <p:nvCxnSpPr>
                <p:cNvPr id="27" name="Straight Connector 26"/>
                <p:cNvCxnSpPr/>
                <p:nvPr/>
              </p:nvCxnSpPr>
              <p:spPr>
                <a:xfrm flipH="1" flipV="1">
                  <a:off x="5839816" y="5055319"/>
                  <a:ext cx="1" cy="58444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" name="TextBox 28"/>
              <p:cNvSpPr txBox="1"/>
              <p:nvPr/>
            </p:nvSpPr>
            <p:spPr>
              <a:xfrm>
                <a:off x="5696915" y="5723964"/>
                <a:ext cx="3240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0</a:t>
                </a:r>
                <a:endParaRPr lang="en-US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084168" y="5733256"/>
                <a:ext cx="6538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+65</a:t>
                </a:r>
                <a:endParaRPr lang="en-US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6870501" y="5733256"/>
                <a:ext cx="6538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+175</a:t>
                </a:r>
                <a:endParaRPr lang="en-US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8073858" y="5733256"/>
                <a:ext cx="6538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+350</a:t>
                </a:r>
                <a:endParaRPr lang="en-US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4278213" y="5733256"/>
                <a:ext cx="6538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-170</a:t>
                </a:r>
                <a:endParaRPr lang="en-US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885726" y="5733428"/>
                <a:ext cx="6538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-345</a:t>
                </a:r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7214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Single layer design (5/5)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Subscales</a:t>
            </a:r>
            <a:r>
              <a:rPr lang="fr-FR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54" b="36612"/>
          <a:stretch/>
        </p:blipFill>
        <p:spPr>
          <a:xfrm>
            <a:off x="683568" y="881563"/>
            <a:ext cx="7620000" cy="18993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86" b="21486"/>
          <a:stretch/>
        </p:blipFill>
        <p:spPr>
          <a:xfrm>
            <a:off x="539552" y="2636912"/>
            <a:ext cx="7620000" cy="297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06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tiguïté">
  <a:themeElements>
    <a:clrScheme name="Contiguïté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tiguïté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5551</TotalTime>
  <Words>862</Words>
  <Application>Microsoft Office PowerPoint</Application>
  <PresentationFormat>On-screen Show (4:3)</PresentationFormat>
  <Paragraphs>273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Contiguïté</vt:lpstr>
      <vt:lpstr>Design of alternative cos-θ magnet  with Roebel cable </vt:lpstr>
      <vt:lpstr>Framework</vt:lpstr>
      <vt:lpstr>Double layer design (1/2)</vt:lpstr>
      <vt:lpstr>Double layer design (2/2)</vt:lpstr>
      <vt:lpstr>Single layer design (1/5)</vt:lpstr>
      <vt:lpstr>Single layer design (2/5)</vt:lpstr>
      <vt:lpstr>Single layer design (3/5)</vt:lpstr>
      <vt:lpstr>Single layer (4/5)</vt:lpstr>
      <vt:lpstr>Single layer design (5/5)</vt:lpstr>
      <vt:lpstr>Conclusion</vt:lpstr>
      <vt:lpstr>Extra data 1/2</vt:lpstr>
      <vt:lpstr>Extra data 2/2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aliquando tempo tatum commentum</dc:title>
  <dc:creator>BM205129</dc:creator>
  <cp:lastModifiedBy>Tiina S</cp:lastModifiedBy>
  <cp:revision>213</cp:revision>
  <cp:lastPrinted>2014-10-28T15:20:28Z</cp:lastPrinted>
  <dcterms:created xsi:type="dcterms:W3CDTF">2012-10-30T13:30:24Z</dcterms:created>
  <dcterms:modified xsi:type="dcterms:W3CDTF">2014-11-12T08:12:29Z</dcterms:modified>
</cp:coreProperties>
</file>