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61" r:id="rId2"/>
  </p:sldMasterIdLst>
  <p:notesMasterIdLst>
    <p:notesMasterId r:id="rId31"/>
  </p:notesMasterIdLst>
  <p:sldIdLst>
    <p:sldId id="292" r:id="rId3"/>
    <p:sldId id="410" r:id="rId4"/>
    <p:sldId id="373" r:id="rId5"/>
    <p:sldId id="348" r:id="rId6"/>
    <p:sldId id="408" r:id="rId7"/>
    <p:sldId id="352" r:id="rId8"/>
    <p:sldId id="355" r:id="rId9"/>
    <p:sldId id="411" r:id="rId10"/>
    <p:sldId id="412" r:id="rId11"/>
    <p:sldId id="414" r:id="rId12"/>
    <p:sldId id="377" r:id="rId13"/>
    <p:sldId id="415" r:id="rId14"/>
    <p:sldId id="368" r:id="rId15"/>
    <p:sldId id="378" r:id="rId16"/>
    <p:sldId id="416" r:id="rId17"/>
    <p:sldId id="425" r:id="rId18"/>
    <p:sldId id="424" r:id="rId19"/>
    <p:sldId id="426" r:id="rId20"/>
    <p:sldId id="428" r:id="rId21"/>
    <p:sldId id="417" r:id="rId22"/>
    <p:sldId id="432" r:id="rId23"/>
    <p:sldId id="431" r:id="rId24"/>
    <p:sldId id="419" r:id="rId25"/>
    <p:sldId id="421" r:id="rId26"/>
    <p:sldId id="422" r:id="rId27"/>
    <p:sldId id="423" r:id="rId28"/>
    <p:sldId id="429" r:id="rId29"/>
    <p:sldId id="430" r:id="rId30"/>
  </p:sldIdLst>
  <p:sldSz cx="9144000" cy="6858000" type="screen4x3"/>
  <p:notesSz cx="6858000" cy="9144000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F9900"/>
    <a:srgbClr val="0000FF"/>
    <a:srgbClr val="99CCFF"/>
    <a:srgbClr val="0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37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7" Type="http://schemas.openxmlformats.org/officeDocument/2006/relationships/image" Target="../media/image46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6" Type="http://schemas.openxmlformats.org/officeDocument/2006/relationships/image" Target="../media/image45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AE9A49-0D02-4236-84EF-FF1743E9530A}" type="datetimeFigureOut">
              <a:rPr kumimoji="1" lang="ja-JP" altLang="en-US" smtClean="0"/>
              <a:t>2014/11/14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64D2AD-6AA7-4F87-97BF-C74C1ADAB2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236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4D2AD-6AA7-4F87-97BF-C74C1ADAB2D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6916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4D2AD-6AA7-4F87-97BF-C74C1ADAB2D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55056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4D2AD-6AA7-4F87-97BF-C74C1ADAB2DD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377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4D2AD-6AA7-4F87-97BF-C74C1ADAB2DD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45118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4D2AD-6AA7-4F87-97BF-C74C1ADAB2DD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7714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73174-B9AE-49C0-B829-F06BF59C5BA8}" type="slidenum">
              <a:rPr lang="en-US" altLang="ja-JP" smtClean="0"/>
              <a:pPr/>
              <a:t>27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82272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92275" y="1438275"/>
            <a:ext cx="5757863" cy="2159000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ja-JP" altLang="en-US" noProof="0" smtClean="0"/>
              <a:t>マスター タイトルの書式設定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4318000"/>
            <a:ext cx="5757863" cy="1439863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ja-JP" altLang="en-US" noProof="0" smtClean="0"/>
              <a:t>マスター サブタイトルの書式設定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228600" y="990600"/>
            <a:ext cx="8637588" cy="0"/>
          </a:xfrm>
          <a:prstGeom prst="line">
            <a:avLst/>
          </a:prstGeom>
          <a:noFill/>
          <a:ln w="66675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68380DB-7667-4FE7-9050-9B8A76F6AC9B}" type="slidenum">
              <a:rPr lang="en-US" altLang="ja-JP"/>
              <a:pPr/>
              <a:t>‹#›</a:t>
            </a:fld>
            <a:endParaRPr lang="en-US" altLang="ja-JP"/>
          </a:p>
        </p:txBody>
      </p:sp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363" y="6116638"/>
            <a:ext cx="2044700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3BB680B-8EFC-4678-8701-8902BF7CD704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35894499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96063" y="647700"/>
            <a:ext cx="2024062" cy="52895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647700"/>
            <a:ext cx="5921375" cy="52895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CA96CCA-1E54-4293-9D60-8B16A8E7A86C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05246858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92275" y="1438275"/>
            <a:ext cx="5757863" cy="2159000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ja-JP" altLang="en-US" noProof="0" smtClean="0"/>
              <a:t>マスター タイトルの書式設定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4318000"/>
            <a:ext cx="5757863" cy="1439863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ja-JP" altLang="en-US" noProof="0" smtClean="0"/>
              <a:t>マスター サブタイトルの書式設定</a:t>
            </a: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228600" y="990600"/>
            <a:ext cx="8637588" cy="0"/>
          </a:xfrm>
          <a:prstGeom prst="line">
            <a:avLst/>
          </a:prstGeom>
          <a:noFill/>
          <a:ln w="66675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68380DB-7667-4FE7-9050-9B8A76F6AC9B}" type="slidenum">
              <a:rPr lang="en-US" altLang="ja-JP" smtClean="0"/>
              <a:pPr/>
              <a:t>‹#›</a:t>
            </a:fld>
            <a:endParaRPr lang="en-US" altLang="ja-JP"/>
          </a:p>
        </p:txBody>
      </p:sp>
      <p:grpSp>
        <p:nvGrpSpPr>
          <p:cNvPr id="7183" name="Group 15"/>
          <p:cNvGrpSpPr>
            <a:grpSpLocks/>
          </p:cNvGrpSpPr>
          <p:nvPr/>
        </p:nvGrpSpPr>
        <p:grpSpPr bwMode="auto">
          <a:xfrm>
            <a:off x="5003800" y="6308725"/>
            <a:ext cx="3889375" cy="441325"/>
            <a:chOff x="3152" y="3974"/>
            <a:chExt cx="2450" cy="278"/>
          </a:xfrm>
        </p:grpSpPr>
        <p:pic>
          <p:nvPicPr>
            <p:cNvPr id="7178" name="Picture 33" descr="ku_logo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2" y="3974"/>
              <a:ext cx="290" cy="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9" name="Picture 34" descr="hedar-3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822" r="84473" b="29643"/>
            <a:stretch>
              <a:fillRect/>
            </a:stretch>
          </p:blipFill>
          <p:spPr bwMode="auto">
            <a:xfrm>
              <a:off x="4195" y="4003"/>
              <a:ext cx="385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0" name="Picture 35" descr="logo_l[1]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717" b="11810"/>
            <a:stretch>
              <a:fillRect/>
            </a:stretch>
          </p:blipFill>
          <p:spPr bwMode="auto">
            <a:xfrm>
              <a:off x="3472" y="4018"/>
              <a:ext cx="678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1" name="Picture 36" descr="nirs-title[1]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0" t="21393" r="80066" b="21393"/>
            <a:stretch>
              <a:fillRect/>
            </a:stretch>
          </p:blipFill>
          <p:spPr bwMode="auto">
            <a:xfrm>
              <a:off x="4604" y="4004"/>
              <a:ext cx="487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2" name="Picture 37" descr="Logo_JAEA"/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5" y="3992"/>
              <a:ext cx="487" cy="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917416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0C4430-1065-48C9-80D8-B42204EEA7EB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68492515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B9F3C2-4CA3-4363-BA92-764BA639C388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36243044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2288" y="1438275"/>
            <a:ext cx="397192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6613" y="1438275"/>
            <a:ext cx="3973512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74D8D0-F763-4D3F-B4B1-F5CA2CA8E78A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31956548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9B0C78B-3BDB-42E1-BAEF-DB7C3A613EF4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72164650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65F6955-20BC-44E2-8B79-331AF4BCB65B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1191132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2ACF92-551A-4F07-A4A6-7F27569A8BD0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26295464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DD1D03C-C30E-4B7A-93E2-AC1AF3EEC7EA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48045395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0C4430-1065-48C9-80D8-B42204EEA7EB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6542369"/>
      </p:ext>
    </p:extLst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A951EE-54E0-4468-B155-5C16DCF01FFF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81303095"/>
      </p:ext>
    </p:extLst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3BB680B-8EFC-4678-8701-8902BF7CD704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7369901"/>
      </p:ext>
    </p:extLst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96063" y="647700"/>
            <a:ext cx="2024062" cy="52895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647700"/>
            <a:ext cx="5921375" cy="52895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CA96CCA-1E54-4293-9D60-8B16A8E7A86C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166661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B9F3C2-4CA3-4363-BA92-764BA639C388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1811389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2288" y="1438275"/>
            <a:ext cx="397192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6613" y="1438275"/>
            <a:ext cx="3973512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74D8D0-F763-4D3F-B4B1-F5CA2CA8E78A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0142916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9B0C78B-3BDB-42E1-BAEF-DB7C3A613EF4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72428375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65F6955-20BC-44E2-8B79-331AF4BCB65B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9217410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2ACF92-551A-4F07-A4A6-7F27569A8BD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19379956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DD1D03C-C30E-4B7A-93E2-AC1AF3EEC7EA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63381298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A951EE-54E0-4468-B155-5C16DCF01FFF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58561737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6.jpe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647700"/>
            <a:ext cx="7197725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2288" y="1438275"/>
            <a:ext cx="8097837" cy="449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00538" y="6477000"/>
            <a:ext cx="539750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>
                <a:solidFill>
                  <a:srgbClr val="000080"/>
                </a:solidFill>
              </a:defRPr>
            </a:lvl1pPr>
          </a:lstStyle>
          <a:p>
            <a:fld id="{6BB93FB4-40AA-4C96-8409-8D5E7601E577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250825" y="1268413"/>
            <a:ext cx="8637588" cy="0"/>
          </a:xfrm>
          <a:prstGeom prst="line">
            <a:avLst/>
          </a:prstGeom>
          <a:noFill/>
          <a:ln w="76200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5" y="6116638"/>
            <a:ext cx="3598863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36000" rIns="91440" bIns="3600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80"/>
                </a:solidFill>
              </a:defRPr>
            </a:lvl1pPr>
          </a:lstStyle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363" y="6116638"/>
            <a:ext cx="2044700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slow">
    <p:push dir="u"/>
  </p:transition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ＭＳ Ｐゴシック" charset="-128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o"/>
        <a:defRPr kumimoji="1" sz="2800">
          <a:solidFill>
            <a:srgbClr val="000080"/>
          </a:solidFill>
          <a:latin typeface="+mn-lt"/>
          <a:ea typeface="+mn-ea"/>
          <a:cs typeface="+mn-cs"/>
        </a:defRPr>
      </a:lvl1pPr>
      <a:lvl2pPr marL="687388" indent="-23495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n"/>
        <a:defRPr kumimoji="1" sz="2500">
          <a:solidFill>
            <a:srgbClr val="000080"/>
          </a:solidFill>
          <a:latin typeface="+mn-lt"/>
          <a:ea typeface="+mn-ea"/>
        </a:defRPr>
      </a:lvl2pPr>
      <a:lvl3pPr marL="1095375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p"/>
        <a:defRPr kumimoji="1" sz="2200">
          <a:solidFill>
            <a:srgbClr val="000080"/>
          </a:solidFill>
          <a:latin typeface="+mn-lt"/>
          <a:ea typeface="+mn-ea"/>
        </a:defRPr>
      </a:lvl3pPr>
      <a:lvl4pPr marL="1503363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n"/>
        <a:defRPr kumimoji="1" sz="2000">
          <a:solidFill>
            <a:srgbClr val="000080"/>
          </a:solidFill>
          <a:latin typeface="+mn-lt"/>
          <a:ea typeface="+mn-ea"/>
        </a:defRPr>
      </a:lvl4pPr>
      <a:lvl5pPr marL="191135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o"/>
        <a:defRPr kumimoji="1" sz="2000">
          <a:solidFill>
            <a:srgbClr val="000080"/>
          </a:solidFill>
          <a:latin typeface="+mn-lt"/>
          <a:ea typeface="+mn-ea"/>
        </a:defRPr>
      </a:lvl5pPr>
      <a:lvl6pPr marL="236855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o"/>
        <a:defRPr kumimoji="1" sz="2000">
          <a:solidFill>
            <a:srgbClr val="000080"/>
          </a:solidFill>
          <a:latin typeface="+mn-lt"/>
          <a:ea typeface="+mn-ea"/>
        </a:defRPr>
      </a:lvl6pPr>
      <a:lvl7pPr marL="282575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o"/>
        <a:defRPr kumimoji="1" sz="2000">
          <a:solidFill>
            <a:srgbClr val="000080"/>
          </a:solidFill>
          <a:latin typeface="+mn-lt"/>
          <a:ea typeface="+mn-ea"/>
        </a:defRPr>
      </a:lvl7pPr>
      <a:lvl8pPr marL="328295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o"/>
        <a:defRPr kumimoji="1" sz="2000">
          <a:solidFill>
            <a:srgbClr val="000080"/>
          </a:solidFill>
          <a:latin typeface="+mn-lt"/>
          <a:ea typeface="+mn-ea"/>
        </a:defRPr>
      </a:lvl8pPr>
      <a:lvl9pPr marL="374015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o"/>
        <a:defRPr kumimoji="1" sz="2000">
          <a:solidFill>
            <a:srgbClr val="00008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647700"/>
            <a:ext cx="7197725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2288" y="1438275"/>
            <a:ext cx="8097837" cy="449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00538" y="6477000"/>
            <a:ext cx="539750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>
                <a:solidFill>
                  <a:srgbClr val="000080"/>
                </a:solidFill>
              </a:defRPr>
            </a:lvl1pPr>
          </a:lstStyle>
          <a:p>
            <a:fld id="{6BB93FB4-40AA-4C96-8409-8D5E7601E577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250825" y="1268413"/>
            <a:ext cx="8637588" cy="0"/>
          </a:xfrm>
          <a:prstGeom prst="line">
            <a:avLst/>
          </a:prstGeom>
          <a:noFill/>
          <a:ln w="76200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5" y="6116638"/>
            <a:ext cx="3598863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36000" rIns="91440" bIns="3600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80"/>
                </a:solidFill>
              </a:defRPr>
            </a:lvl1pPr>
          </a:lstStyle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  <p:grpSp>
        <p:nvGrpSpPr>
          <p:cNvPr id="6154" name="Group 10"/>
          <p:cNvGrpSpPr>
            <a:grpSpLocks/>
          </p:cNvGrpSpPr>
          <p:nvPr/>
        </p:nvGrpSpPr>
        <p:grpSpPr bwMode="auto">
          <a:xfrm>
            <a:off x="5003800" y="6308725"/>
            <a:ext cx="3889375" cy="441325"/>
            <a:chOff x="3152" y="3974"/>
            <a:chExt cx="2450" cy="278"/>
          </a:xfrm>
        </p:grpSpPr>
        <p:pic>
          <p:nvPicPr>
            <p:cNvPr id="6155" name="Picture 33" descr="ku_logo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2" y="3974"/>
              <a:ext cx="290" cy="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6" name="Picture 34" descr="hedar-3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822" r="84473" b="29643"/>
            <a:stretch>
              <a:fillRect/>
            </a:stretch>
          </p:blipFill>
          <p:spPr bwMode="auto">
            <a:xfrm>
              <a:off x="4195" y="4003"/>
              <a:ext cx="385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7" name="Picture 35" descr="logo_l[1]"/>
            <p:cNvPicPr>
              <a:picLocks noChangeAspect="1" noChangeArrowheads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717" b="11810"/>
            <a:stretch>
              <a:fillRect/>
            </a:stretch>
          </p:blipFill>
          <p:spPr bwMode="auto">
            <a:xfrm>
              <a:off x="3472" y="4018"/>
              <a:ext cx="678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8" name="Picture 36" descr="nirs-title[1]"/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0" t="21393" r="80066" b="21393"/>
            <a:stretch>
              <a:fillRect/>
            </a:stretch>
          </p:blipFill>
          <p:spPr bwMode="auto">
            <a:xfrm>
              <a:off x="4604" y="4004"/>
              <a:ext cx="487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9" name="Picture 37" descr="Logo_JAEA"/>
            <p:cNvPicPr>
              <a:picLocks noChangeAspect="1" noChangeArrowheads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5" y="3992"/>
              <a:ext cx="487" cy="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6274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slow">
    <p:push dir="u"/>
  </p:transition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MS PGothic" pitchFamily="50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MS PGothic" pitchFamily="50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MS PGothic" pitchFamily="50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MS PGothic" pitchFamily="50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MS PGothic" pitchFamily="50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MS PGothic" pitchFamily="50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MS PGothic" pitchFamily="50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MS PGothic" pitchFamily="50" charset="-128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o"/>
        <a:defRPr kumimoji="1" sz="2800">
          <a:solidFill>
            <a:srgbClr val="000080"/>
          </a:solidFill>
          <a:latin typeface="+mn-lt"/>
          <a:ea typeface="+mn-ea"/>
          <a:cs typeface="+mn-cs"/>
        </a:defRPr>
      </a:lvl1pPr>
      <a:lvl2pPr marL="687388" indent="-23495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n"/>
        <a:defRPr kumimoji="1" sz="2500">
          <a:solidFill>
            <a:srgbClr val="000080"/>
          </a:solidFill>
          <a:latin typeface="+mn-lt"/>
          <a:ea typeface="+mn-ea"/>
        </a:defRPr>
      </a:lvl2pPr>
      <a:lvl3pPr marL="1095375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p"/>
        <a:defRPr kumimoji="1" sz="2200">
          <a:solidFill>
            <a:srgbClr val="000080"/>
          </a:solidFill>
          <a:latin typeface="+mn-lt"/>
          <a:ea typeface="+mn-ea"/>
        </a:defRPr>
      </a:lvl3pPr>
      <a:lvl4pPr marL="1503363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n"/>
        <a:defRPr kumimoji="1" sz="2000">
          <a:solidFill>
            <a:srgbClr val="000080"/>
          </a:solidFill>
          <a:latin typeface="+mn-lt"/>
          <a:ea typeface="+mn-ea"/>
        </a:defRPr>
      </a:lvl4pPr>
      <a:lvl5pPr marL="191135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o"/>
        <a:defRPr kumimoji="1" sz="2000">
          <a:solidFill>
            <a:srgbClr val="000080"/>
          </a:solidFill>
          <a:latin typeface="+mn-lt"/>
          <a:ea typeface="+mn-ea"/>
        </a:defRPr>
      </a:lvl5pPr>
      <a:lvl6pPr marL="236855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o"/>
        <a:defRPr kumimoji="1" sz="2000">
          <a:solidFill>
            <a:srgbClr val="000080"/>
          </a:solidFill>
          <a:latin typeface="+mn-lt"/>
          <a:ea typeface="+mn-ea"/>
        </a:defRPr>
      </a:lvl6pPr>
      <a:lvl7pPr marL="282575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o"/>
        <a:defRPr kumimoji="1" sz="2000">
          <a:solidFill>
            <a:srgbClr val="000080"/>
          </a:solidFill>
          <a:latin typeface="+mn-lt"/>
          <a:ea typeface="+mn-ea"/>
        </a:defRPr>
      </a:lvl7pPr>
      <a:lvl8pPr marL="328295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o"/>
        <a:defRPr kumimoji="1" sz="2000">
          <a:solidFill>
            <a:srgbClr val="000080"/>
          </a:solidFill>
          <a:latin typeface="+mn-lt"/>
          <a:ea typeface="+mn-ea"/>
        </a:defRPr>
      </a:lvl8pPr>
      <a:lvl9pPr marL="374015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o"/>
        <a:defRPr kumimoji="1" sz="2000">
          <a:solidFill>
            <a:srgbClr val="00008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13" Type="http://schemas.openxmlformats.org/officeDocument/2006/relationships/oleObject" Target="../embeddings/oleObject7.bin"/><Relationship Id="rId18" Type="http://schemas.openxmlformats.org/officeDocument/2006/relationships/image" Target="../media/image46.wmf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4.bin"/><Relationship Id="rId12" Type="http://schemas.openxmlformats.org/officeDocument/2006/relationships/image" Target="../media/image43.wmf"/><Relationship Id="rId17" Type="http://schemas.openxmlformats.org/officeDocument/2006/relationships/oleObject" Target="../embeddings/oleObject9.bin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5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40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8.bin"/><Relationship Id="rId10" Type="http://schemas.openxmlformats.org/officeDocument/2006/relationships/image" Target="../media/image42.wmf"/><Relationship Id="rId4" Type="http://schemas.openxmlformats.org/officeDocument/2006/relationships/image" Target="../media/image47.w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44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8.wmf"/><Relationship Id="rId4" Type="http://schemas.openxmlformats.org/officeDocument/2006/relationships/oleObject" Target="../embeddings/oleObject10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emf"/><Relationship Id="rId5" Type="http://schemas.openxmlformats.org/officeDocument/2006/relationships/image" Target="../media/image7.w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2852936"/>
            <a:ext cx="8424936" cy="1080120"/>
          </a:xfrm>
        </p:spPr>
        <p:txBody>
          <a:bodyPr/>
          <a:lstStyle/>
          <a:p>
            <a:r>
              <a:rPr lang="en-US" altLang="ja-JP" sz="3200" dirty="0">
                <a:solidFill>
                  <a:srgbClr val="000066"/>
                </a:solidFill>
              </a:rPr>
              <a:t>R&amp;D of fundamental technologies of accelerator magnets using coated conductors </a:t>
            </a:r>
            <a:endParaRPr lang="ja-JP" altLang="ja-JP" sz="32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4365104"/>
            <a:ext cx="8568951" cy="100811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ja-JP" sz="2000" dirty="0">
                <a:solidFill>
                  <a:srgbClr val="000066"/>
                </a:solidFill>
              </a:rPr>
              <a:t>N. </a:t>
            </a:r>
            <a:r>
              <a:rPr lang="en-US" altLang="ja-JP" sz="2000" dirty="0" smtClean="0">
                <a:solidFill>
                  <a:srgbClr val="000066"/>
                </a:solidFill>
              </a:rPr>
              <a:t>Amemiya, Z. Zhang, T. Sano, Y. </a:t>
            </a:r>
            <a:r>
              <a:rPr lang="en-US" altLang="ja-JP" sz="2000" dirty="0" err="1" smtClean="0">
                <a:solidFill>
                  <a:srgbClr val="000066"/>
                </a:solidFill>
              </a:rPr>
              <a:t>Sogabe</a:t>
            </a:r>
            <a:r>
              <a:rPr lang="en-US" altLang="ja-JP" sz="2000" dirty="0" smtClean="0">
                <a:solidFill>
                  <a:srgbClr val="000066"/>
                </a:solidFill>
              </a:rPr>
              <a:t>, T. Nakamura (Kyoto Univ.)</a:t>
            </a:r>
          </a:p>
          <a:p>
            <a:pPr>
              <a:spcBef>
                <a:spcPts val="0"/>
              </a:spcBef>
            </a:pPr>
            <a:r>
              <a:rPr lang="en-US" altLang="ja-JP" sz="2000" dirty="0" smtClean="0">
                <a:solidFill>
                  <a:srgbClr val="000066"/>
                </a:solidFill>
              </a:rPr>
              <a:t>T. </a:t>
            </a:r>
            <a:r>
              <a:rPr lang="en-US" altLang="ja-JP" sz="2000" dirty="0" err="1" smtClean="0">
                <a:solidFill>
                  <a:srgbClr val="000066"/>
                </a:solidFill>
              </a:rPr>
              <a:t>Ogitsu</a:t>
            </a:r>
            <a:r>
              <a:rPr lang="en-US" altLang="ja-JP" sz="2000" dirty="0" smtClean="0">
                <a:solidFill>
                  <a:srgbClr val="000066"/>
                </a:solidFill>
              </a:rPr>
              <a:t> (KEK), K. </a:t>
            </a:r>
            <a:r>
              <a:rPr lang="en-US" altLang="ja-JP" sz="2000" dirty="0" err="1" smtClean="0">
                <a:solidFill>
                  <a:srgbClr val="000066"/>
                </a:solidFill>
              </a:rPr>
              <a:t>Koyanagi</a:t>
            </a:r>
            <a:r>
              <a:rPr lang="en-US" altLang="ja-JP" sz="2000" dirty="0" smtClean="0">
                <a:solidFill>
                  <a:srgbClr val="000066"/>
                </a:solidFill>
              </a:rPr>
              <a:t>, S. </a:t>
            </a:r>
            <a:r>
              <a:rPr lang="en-US" altLang="ja-JP" sz="2000" dirty="0" err="1" smtClean="0">
                <a:solidFill>
                  <a:srgbClr val="000066"/>
                </a:solidFill>
              </a:rPr>
              <a:t>Takayama</a:t>
            </a:r>
            <a:r>
              <a:rPr lang="en-US" altLang="ja-JP" sz="2000" dirty="0" smtClean="0">
                <a:solidFill>
                  <a:srgbClr val="000066"/>
                </a:solidFill>
              </a:rPr>
              <a:t>, T. Kurusu (Toshiba)</a:t>
            </a:r>
          </a:p>
          <a:p>
            <a:pPr>
              <a:spcBef>
                <a:spcPts val="0"/>
              </a:spcBef>
            </a:pPr>
            <a:r>
              <a:rPr lang="en-US" altLang="ja-JP" sz="2000" dirty="0" smtClean="0">
                <a:solidFill>
                  <a:srgbClr val="000066"/>
                </a:solidFill>
              </a:rPr>
              <a:t>Y. Mori (KURRI), Y. Iwata, K. Noda (NIRS), M. Yoshimoto (JAEA)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51520" y="1077704"/>
            <a:ext cx="856895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solidFill>
                  <a:srgbClr val="000066"/>
                </a:solidFill>
              </a:rPr>
              <a:t>The 2014 Kyoto Workshop on HTS Magnet Technology</a:t>
            </a:r>
          </a:p>
          <a:p>
            <a:r>
              <a:rPr lang="en-US" altLang="ja-JP" sz="2000" dirty="0" smtClean="0">
                <a:solidFill>
                  <a:srgbClr val="000066"/>
                </a:solidFill>
              </a:rPr>
              <a:t>for High Energy Physics</a:t>
            </a:r>
          </a:p>
          <a:p>
            <a:r>
              <a:rPr lang="en-US" altLang="ja-JP" sz="2000" dirty="0" smtClean="0">
                <a:solidFill>
                  <a:srgbClr val="000066"/>
                </a:solidFill>
              </a:rPr>
              <a:t>(WAMHTS-2)</a:t>
            </a:r>
          </a:p>
          <a:p>
            <a:r>
              <a:rPr lang="en-US" altLang="ja-JP" sz="2000" dirty="0" smtClean="0">
                <a:solidFill>
                  <a:srgbClr val="000066"/>
                </a:solidFill>
              </a:rPr>
              <a:t>November 13 – 14, 2014</a:t>
            </a:r>
          </a:p>
          <a:p>
            <a:r>
              <a:rPr lang="en-US" altLang="ja-JP" sz="2000" dirty="0" smtClean="0">
                <a:solidFill>
                  <a:srgbClr val="000066"/>
                </a:solidFill>
              </a:rPr>
              <a:t>Kyoto, Japan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11560" y="5661248"/>
            <a:ext cx="79208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ja-JP" sz="1600" dirty="0">
                <a:solidFill>
                  <a:srgbClr val="000066"/>
                </a:solidFill>
              </a:rPr>
              <a:t>This work was supported by Japan Science and Technology Agency under Strategic Promotion of Innovative Research and Development Program (S-Innovation Program</a:t>
            </a:r>
            <a:r>
              <a:rPr lang="en-US" altLang="ja-JP" sz="1600" dirty="0" smtClean="0">
                <a:solidFill>
                  <a:srgbClr val="000066"/>
                </a:solidFill>
              </a:rPr>
              <a:t>).</a:t>
            </a:r>
            <a:endParaRPr lang="ja-JP" altLang="en-US" sz="16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923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526" y="647700"/>
            <a:ext cx="7632898" cy="576263"/>
          </a:xfrm>
        </p:spPr>
        <p:txBody>
          <a:bodyPr/>
          <a:lstStyle/>
          <a:p>
            <a:r>
              <a:rPr kumimoji="1" lang="en-US" altLang="ja-JP" dirty="0" smtClean="0"/>
              <a:t>Model magnet to verify developed technologies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C4430-1065-48C9-80D8-B42204EEA7EB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5576" y="1850452"/>
            <a:ext cx="3394919" cy="2000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7594" b="10573"/>
          <a:stretch/>
        </p:blipFill>
        <p:spPr>
          <a:xfrm>
            <a:off x="5050442" y="1628800"/>
            <a:ext cx="3569683" cy="2623328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323528" y="4509120"/>
            <a:ext cx="8568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ja-JP" sz="2400" dirty="0" smtClean="0">
                <a:solidFill>
                  <a:srgbClr val="000066"/>
                </a:solidFill>
              </a:rPr>
              <a:t>Coils are put in cryostat and cooled by using GM </a:t>
            </a:r>
            <a:r>
              <a:rPr lang="en-US" altLang="ja-JP" sz="2400" dirty="0" err="1" smtClean="0">
                <a:solidFill>
                  <a:srgbClr val="000066"/>
                </a:solidFill>
              </a:rPr>
              <a:t>cryo</a:t>
            </a:r>
            <a:r>
              <a:rPr lang="en-US" altLang="ja-JP" sz="2400" dirty="0" smtClean="0">
                <a:solidFill>
                  <a:srgbClr val="000066"/>
                </a:solidFill>
              </a:rPr>
              <a:t>-cooler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ja-JP" sz="2400" dirty="0" smtClean="0">
                <a:solidFill>
                  <a:srgbClr val="000066"/>
                </a:solidFill>
              </a:rPr>
              <a:t>Iron is placed at room temperature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kumimoji="1" lang="en-US" altLang="ja-JP" sz="2400" dirty="0" smtClean="0">
                <a:solidFill>
                  <a:srgbClr val="000066"/>
                </a:solidFill>
              </a:rPr>
              <a:t>Magnetic field distribution will be measured by using scanning Hall probe and rotating pick-up coils</a:t>
            </a:r>
          </a:p>
        </p:txBody>
      </p:sp>
    </p:spTree>
    <p:extLst>
      <p:ext uri="{BB962C8B-B14F-4D97-AF65-F5344CB8AC3E}">
        <p14:creationId xmlns:p14="http://schemas.microsoft.com/office/powerpoint/2010/main" val="39865465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C4430-1065-48C9-80D8-B42204EEA7EB}" type="slidenum">
              <a:rPr lang="en-US" altLang="ja-JP" smtClean="0"/>
              <a:pPr/>
              <a:t>11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971599" y="3068960"/>
            <a:ext cx="7344817" cy="1200329"/>
          </a:xfrm>
          <a:prstGeom prst="rect">
            <a:avLst/>
          </a:prstGeom>
          <a:noFill/>
          <a:ln w="57150" cmpd="thickThin">
            <a:solidFill>
              <a:srgbClr val="00008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600" dirty="0">
                <a:solidFill>
                  <a:srgbClr val="000066"/>
                </a:solidFill>
              </a:rPr>
              <a:t>Study on </a:t>
            </a:r>
            <a:r>
              <a:rPr lang="en-US" altLang="ja-JP" sz="3600" dirty="0" smtClean="0">
                <a:solidFill>
                  <a:srgbClr val="000066"/>
                </a:solidFill>
              </a:rPr>
              <a:t>magnetization of</a:t>
            </a:r>
          </a:p>
          <a:p>
            <a:r>
              <a:rPr lang="en-US" altLang="ja-JP" sz="3600" dirty="0" smtClean="0">
                <a:solidFill>
                  <a:srgbClr val="000066"/>
                </a:solidFill>
              </a:rPr>
              <a:t>coated </a:t>
            </a:r>
            <a:r>
              <a:rPr lang="en-US" altLang="ja-JP" sz="3600" dirty="0">
                <a:solidFill>
                  <a:srgbClr val="000066"/>
                </a:solidFill>
              </a:rPr>
              <a:t>conductor and field quality</a:t>
            </a:r>
          </a:p>
        </p:txBody>
      </p:sp>
    </p:spTree>
    <p:extLst>
      <p:ext uri="{BB962C8B-B14F-4D97-AF65-F5344CB8AC3E}">
        <p14:creationId xmlns:p14="http://schemas.microsoft.com/office/powerpoint/2010/main" val="5271979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Content of this part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2288" y="1438275"/>
            <a:ext cx="8226176" cy="3430885"/>
          </a:xfrm>
        </p:spPr>
        <p:txBody>
          <a:bodyPr/>
          <a:lstStyle/>
          <a:p>
            <a:r>
              <a:rPr lang="en-US" altLang="ja-JP" dirty="0" smtClean="0"/>
              <a:t>Magnetic field harmonics measurements in small dipole magnets</a:t>
            </a:r>
          </a:p>
          <a:p>
            <a:pPr lvl="1"/>
            <a:r>
              <a:rPr lang="en-US" altLang="ja-JP" dirty="0"/>
              <a:t>C</a:t>
            </a:r>
            <a:r>
              <a:rPr lang="en-US" altLang="ja-JP" dirty="0" smtClean="0"/>
              <a:t>omparisons with 2D electromagnetic field analyses</a:t>
            </a:r>
          </a:p>
          <a:p>
            <a:r>
              <a:rPr lang="en-US" altLang="ja-JP" dirty="0" smtClean="0"/>
              <a:t>3D model for </a:t>
            </a:r>
            <a:r>
              <a:rPr kumimoji="1" lang="en-US" altLang="ja-JP" dirty="0" smtClean="0"/>
              <a:t>electromagnetic field analyses to evaluate magnetic field harmonics</a:t>
            </a:r>
          </a:p>
          <a:p>
            <a:r>
              <a:rPr lang="en-US" altLang="ja-JP" dirty="0" smtClean="0"/>
              <a:t>Perspective: how to manage this issue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C4430-1065-48C9-80D8-B42204EEA7EB}" type="slidenum">
              <a:rPr lang="en-US" altLang="ja-JP" smtClean="0"/>
              <a:pPr/>
              <a:t>12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654990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C4430-1065-48C9-80D8-B42204EEA7EB}" type="slidenum">
              <a:rPr lang="en-US" altLang="ja-JP" smtClean="0"/>
              <a:pPr/>
              <a:t>13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899592" y="2876743"/>
            <a:ext cx="7344816" cy="1200329"/>
          </a:xfrm>
          <a:prstGeom prst="rect">
            <a:avLst/>
          </a:prstGeom>
          <a:noFill/>
          <a:ln w="31750">
            <a:solidFill>
              <a:srgbClr val="000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ja-JP" sz="3600" dirty="0" smtClean="0">
                <a:solidFill>
                  <a:srgbClr val="000066"/>
                </a:solidFill>
              </a:rPr>
              <a:t>Magnetic field harmonics measurements</a:t>
            </a:r>
            <a:endParaRPr lang="en-US" altLang="ja-JP" sz="36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0491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Tested magnets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C4430-1065-48C9-80D8-B42204EEA7EB}" type="slidenum">
              <a:rPr lang="en-US" altLang="ja-JP" smtClean="0"/>
              <a:pPr/>
              <a:t>14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705812"/>
              </p:ext>
            </p:extLst>
          </p:nvPr>
        </p:nvGraphicFramePr>
        <p:xfrm>
          <a:off x="251521" y="1369288"/>
          <a:ext cx="8640960" cy="3352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240360"/>
                <a:gridCol w="1944216"/>
                <a:gridCol w="1728192"/>
                <a:gridCol w="1728192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RTC4-</a:t>
                      </a:r>
                      <a:r>
                        <a:rPr kumimoji="1" lang="en-US" altLang="ja-JP" sz="1600" baseline="0" dirty="0" smtClean="0"/>
                        <a:t>F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FFFFFF"/>
                          </a:solidFill>
                        </a:rPr>
                        <a:t>RTC2-F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RTC4-SP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Number of racetrack</a:t>
                      </a:r>
                      <a:r>
                        <a:rPr kumimoji="1" lang="en-US" altLang="ja-JP" sz="1600" baseline="0" dirty="0" smtClean="0">
                          <a:solidFill>
                            <a:srgbClr val="000066"/>
                          </a:solidFill>
                        </a:rPr>
                        <a:t> coils</a:t>
                      </a:r>
                      <a:endParaRPr kumimoji="1" lang="en-US" altLang="ja-JP" sz="1600" dirty="0" smtClean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2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4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Inner / outer width</a:t>
                      </a:r>
                      <a:r>
                        <a:rPr kumimoji="1" lang="en-US" altLang="ja-JP" sz="1600" baseline="0" dirty="0" smtClean="0">
                          <a:solidFill>
                            <a:srgbClr val="000066"/>
                          </a:solidFill>
                        </a:rPr>
                        <a:t> of racetrack</a:t>
                      </a:r>
                      <a:endParaRPr kumimoji="1" lang="en-US" altLang="ja-JP" sz="1600" dirty="0" smtClean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96 mm / 152.8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80</a:t>
                      </a:r>
                      <a:r>
                        <a:rPr kumimoji="1" lang="en-US" altLang="ja-JP" sz="1600" baseline="0" dirty="0" smtClean="0">
                          <a:solidFill>
                            <a:srgbClr val="000066"/>
                          </a:solidFill>
                        </a:rPr>
                        <a:t> mm / 132 mm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96 mm / 134 mm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Length of </a:t>
                      </a:r>
                      <a:r>
                        <a:rPr kumimoji="1" lang="en-US" altLang="ja-JP" sz="1600" baseline="0" dirty="0" smtClean="0">
                          <a:solidFill>
                            <a:srgbClr val="000066"/>
                          </a:solidFill>
                        </a:rPr>
                        <a:t>straight part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250 mm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250 mm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250 mm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Number of turn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83 turns/coil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76.5 turns/coil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108 turns/coil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Separation between pole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58 mm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52.8 mm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56.2</a:t>
                      </a:r>
                      <a:r>
                        <a:rPr kumimoji="1" lang="en-US" altLang="ja-JP" sz="1600" baseline="0" dirty="0" smtClean="0">
                          <a:solidFill>
                            <a:srgbClr val="000066"/>
                          </a:solidFill>
                        </a:rPr>
                        <a:t> mm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Coated conductor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FYSC-SC05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FYSC-SC05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SCS4050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Cooling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LN</a:t>
                      </a:r>
                      <a:r>
                        <a:rPr kumimoji="1" lang="en-US" altLang="ja-JP" sz="1600" baseline="-25000" dirty="0" smtClean="0">
                          <a:solidFill>
                            <a:srgbClr val="000066"/>
                          </a:solidFill>
                        </a:rPr>
                        <a:t>2</a:t>
                      </a:r>
                      <a:endParaRPr kumimoji="1" lang="ja-JP" altLang="en-US" sz="1600" baseline="-250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GM </a:t>
                      </a:r>
                      <a:r>
                        <a:rPr kumimoji="1" lang="en-US" altLang="ja-JP" sz="1600" dirty="0" err="1" smtClean="0">
                          <a:solidFill>
                            <a:srgbClr val="000066"/>
                          </a:solidFill>
                        </a:rPr>
                        <a:t>cryocooler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GM </a:t>
                      </a:r>
                      <a:r>
                        <a:rPr kumimoji="1" lang="en-US" altLang="ja-JP" sz="1600" dirty="0" err="1" smtClean="0">
                          <a:solidFill>
                            <a:srgbClr val="000066"/>
                          </a:solidFill>
                        </a:rPr>
                        <a:t>cryocooler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Dipole</a:t>
                      </a:r>
                      <a:r>
                        <a:rPr kumimoji="1" lang="en-US" altLang="ja-JP" sz="1600" baseline="0" dirty="0" smtClean="0">
                          <a:solidFill>
                            <a:srgbClr val="000066"/>
                          </a:solidFill>
                        </a:rPr>
                        <a:t> field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0.088</a:t>
                      </a:r>
                      <a:r>
                        <a:rPr kumimoji="1" lang="en-US" altLang="ja-JP" sz="1600" baseline="0" dirty="0" smtClean="0">
                          <a:solidFill>
                            <a:srgbClr val="000066"/>
                          </a:solidFill>
                        </a:rPr>
                        <a:t> T @50 A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0.5 T @200</a:t>
                      </a:r>
                      <a:r>
                        <a:rPr kumimoji="1" lang="en-US" altLang="ja-JP" sz="1600" baseline="0" dirty="0" smtClean="0">
                          <a:solidFill>
                            <a:srgbClr val="000066"/>
                          </a:solidFill>
                        </a:rPr>
                        <a:t> A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Conductor field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0.23 T @50 A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66"/>
                          </a:solidFill>
                        </a:rPr>
                        <a:t>1.45 T @200</a:t>
                      </a:r>
                      <a:r>
                        <a:rPr kumimoji="1" lang="en-US" altLang="ja-JP" sz="1600" baseline="0" dirty="0" smtClean="0">
                          <a:solidFill>
                            <a:srgbClr val="000066"/>
                          </a:solidFill>
                        </a:rPr>
                        <a:t> A</a:t>
                      </a:r>
                      <a:endParaRPr kumimoji="1" lang="ja-JP" altLang="en-US" sz="16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コンテンツ プレースホルダ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59832" y="5013176"/>
            <a:ext cx="3312931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78176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3518" y="647700"/>
            <a:ext cx="7560890" cy="576263"/>
          </a:xfrm>
        </p:spPr>
        <p:txBody>
          <a:bodyPr/>
          <a:lstStyle/>
          <a:p>
            <a:r>
              <a:rPr kumimoji="1" lang="en-US" altLang="ja-JP" dirty="0" smtClean="0"/>
              <a:t>RCT-4, LN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, experimental setup, typical data</a:t>
            </a:r>
            <a:endParaRPr kumimoji="1" lang="ja-JP" altLang="en-US" baseline="-25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C4430-1065-48C9-80D8-B42204EEA7EB}" type="slidenum">
              <a:rPr lang="en-US" altLang="ja-JP" smtClean="0"/>
              <a:pPr/>
              <a:t>15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894"/>
          <a:stretch/>
        </p:blipFill>
        <p:spPr>
          <a:xfrm>
            <a:off x="4823349" y="1594859"/>
            <a:ext cx="2447549" cy="1027853"/>
          </a:xfrm>
          <a:prstGeom prst="rect">
            <a:avLst/>
          </a:prstGeom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857" y="1476486"/>
            <a:ext cx="2685831" cy="1339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557" y="3061475"/>
            <a:ext cx="2996190" cy="274625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305316"/>
            <a:ext cx="1862332" cy="2258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678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576" y="647700"/>
            <a:ext cx="7632898" cy="576263"/>
          </a:xfrm>
        </p:spPr>
        <p:txBody>
          <a:bodyPr/>
          <a:lstStyle/>
          <a:p>
            <a:r>
              <a:rPr kumimoji="1" lang="en-US" altLang="ja-JP" dirty="0" smtClean="0"/>
              <a:t>RCT-4, LN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, 2D electromagnetic field analyses</a:t>
            </a:r>
            <a:endParaRPr kumimoji="1" lang="ja-JP" altLang="en-US" baseline="-25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C4430-1065-48C9-80D8-B42204EEA7EB}" type="slidenum">
              <a:rPr lang="en-US" altLang="ja-JP" smtClean="0"/>
              <a:pPr/>
              <a:t>16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894"/>
          <a:stretch/>
        </p:blipFill>
        <p:spPr>
          <a:xfrm>
            <a:off x="292488" y="1412776"/>
            <a:ext cx="2447549" cy="1027853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125" y="2454672"/>
            <a:ext cx="1388627" cy="958203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948" y="3505011"/>
            <a:ext cx="1368152" cy="278991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314" y="1412776"/>
            <a:ext cx="3060198" cy="3800864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148" y="3719619"/>
            <a:ext cx="1840368" cy="236070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445664"/>
            <a:ext cx="2088232" cy="191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0230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496" y="647700"/>
            <a:ext cx="9036496" cy="576263"/>
          </a:xfrm>
        </p:spPr>
        <p:txBody>
          <a:bodyPr/>
          <a:lstStyle/>
          <a:p>
            <a:r>
              <a:rPr kumimoji="1" lang="en-US" altLang="ja-JP" dirty="0" smtClean="0"/>
              <a:t>RTC4-SP, GM </a:t>
            </a:r>
            <a:r>
              <a:rPr kumimoji="1" lang="en-US" altLang="ja-JP" dirty="0" err="1" smtClean="0"/>
              <a:t>cryocooler</a:t>
            </a:r>
            <a:r>
              <a:rPr kumimoji="1" lang="en-US" altLang="ja-JP" dirty="0" smtClean="0"/>
              <a:t>, drifts in dipole and </a:t>
            </a:r>
            <a:r>
              <a:rPr kumimoji="1" lang="en-US" altLang="ja-JP" dirty="0" err="1" smtClean="0"/>
              <a:t>sextupole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C4430-1065-48C9-80D8-B42204EEA7EB}" type="slidenum">
              <a:rPr lang="en-US" altLang="ja-JP" smtClean="0"/>
              <a:pPr/>
              <a:t>17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193" y="2422895"/>
            <a:ext cx="3240125" cy="2897708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23928" y="1961230"/>
            <a:ext cx="3140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0080"/>
                </a:solidFill>
              </a:rPr>
              <a:t>200 A, 3 hour @20 K</a:t>
            </a:r>
            <a:endParaRPr kumimoji="1" lang="ja-JP" altLang="en-US" sz="2400" dirty="0">
              <a:solidFill>
                <a:srgbClr val="000080"/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999" y="2848269"/>
            <a:ext cx="2952328" cy="2596955"/>
          </a:xfrm>
          <a:prstGeom prst="rect">
            <a:avLst/>
          </a:prstGeom>
        </p:spPr>
      </p:pic>
      <p:sp>
        <p:nvSpPr>
          <p:cNvPr id="9" name="四角形吹き出し 8"/>
          <p:cNvSpPr/>
          <p:nvPr/>
        </p:nvSpPr>
        <p:spPr bwMode="auto">
          <a:xfrm>
            <a:off x="7164288" y="2662421"/>
            <a:ext cx="1656184" cy="688256"/>
          </a:xfrm>
          <a:prstGeom prst="wedgeRectCallout">
            <a:avLst>
              <a:gd name="adj1" fmla="val -71550"/>
              <a:gd name="adj2" fmla="val 95027"/>
            </a:avLst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  <a:ea typeface="MS PGothic" pitchFamily="50" charset="-128"/>
              </a:rPr>
              <a:t>Drift in dipole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2000" dirty="0" smtClean="0">
                <a:solidFill>
                  <a:srgbClr val="000066"/>
                </a:solidFill>
                <a:ea typeface="MS PGothic" pitchFamily="50" charset="-128"/>
              </a:rPr>
              <a:t>8.9 </a:t>
            </a:r>
            <a:r>
              <a:rPr lang="en-US" altLang="ja-JP" sz="2000" dirty="0" smtClean="0">
                <a:solidFill>
                  <a:srgbClr val="000066"/>
                </a:solidFill>
                <a:ea typeface="MS PGothic" pitchFamily="50" charset="-128"/>
                <a:sym typeface="Symbol" panose="05050102010706020507" pitchFamily="18" charset="2"/>
              </a:rPr>
              <a:t> 10</a:t>
            </a:r>
            <a:r>
              <a:rPr lang="en-US" altLang="ja-JP" sz="2000" baseline="30000" dirty="0" smtClean="0">
                <a:solidFill>
                  <a:srgbClr val="000066"/>
                </a:solidFill>
                <a:ea typeface="MS PGothic" pitchFamily="50" charset="-128"/>
                <a:sym typeface="Symbol" panose="05050102010706020507" pitchFamily="18" charset="2"/>
              </a:rPr>
              <a:t>-4</a:t>
            </a:r>
            <a:endParaRPr kumimoji="1" lang="ja-JP" altLang="en-US" sz="20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ea typeface="MS PGothic" pitchFamily="50" charset="-128"/>
            </a:endParaRPr>
          </a:p>
        </p:txBody>
      </p:sp>
      <p:sp>
        <p:nvSpPr>
          <p:cNvPr id="11" name="四角形吹き出し 10"/>
          <p:cNvSpPr/>
          <p:nvPr/>
        </p:nvSpPr>
        <p:spPr bwMode="auto">
          <a:xfrm>
            <a:off x="7164288" y="4061541"/>
            <a:ext cx="1656184" cy="996033"/>
          </a:xfrm>
          <a:prstGeom prst="wedgeRectCallout">
            <a:avLst>
              <a:gd name="adj1" fmla="val -67698"/>
              <a:gd name="adj2" fmla="val 12830"/>
            </a:avLst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  <a:ea typeface="MS PGothic" pitchFamily="50" charset="-128"/>
              </a:rPr>
              <a:t>Drift in </a:t>
            </a:r>
            <a:r>
              <a:rPr kumimoji="1" lang="en-US" altLang="ja-JP" sz="20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  <a:ea typeface="MS PGothic" pitchFamily="50" charset="-128"/>
              </a:rPr>
              <a:t>sextupole</a:t>
            </a:r>
            <a:endParaRPr kumimoji="1" lang="en-US" altLang="ja-JP" sz="20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ea typeface="MS PGothic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2000" dirty="0" smtClean="0">
                <a:solidFill>
                  <a:srgbClr val="000066"/>
                </a:solidFill>
                <a:ea typeface="MS PGothic" pitchFamily="50" charset="-128"/>
                <a:sym typeface="Symbol" panose="05050102010706020507" pitchFamily="18" charset="2"/>
              </a:rPr>
              <a:t>0.72  10</a:t>
            </a:r>
            <a:r>
              <a:rPr lang="en-US" altLang="ja-JP" sz="2000" baseline="30000" dirty="0" smtClean="0">
                <a:solidFill>
                  <a:srgbClr val="000066"/>
                </a:solidFill>
                <a:ea typeface="MS PGothic" pitchFamily="50" charset="-128"/>
                <a:sym typeface="Symbol" panose="05050102010706020507" pitchFamily="18" charset="2"/>
              </a:rPr>
              <a:t>-4</a:t>
            </a:r>
            <a:endParaRPr kumimoji="1" lang="ja-JP" altLang="en-US" sz="20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ea typeface="MS PGothic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75288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647700"/>
            <a:ext cx="8784976" cy="576263"/>
          </a:xfrm>
        </p:spPr>
        <p:txBody>
          <a:bodyPr/>
          <a:lstStyle/>
          <a:p>
            <a:r>
              <a:rPr kumimoji="1" lang="en-US" altLang="ja-JP" dirty="0" smtClean="0"/>
              <a:t>RTC4-SP, GM </a:t>
            </a:r>
            <a:r>
              <a:rPr kumimoji="1" lang="en-US" altLang="ja-JP" dirty="0" err="1" smtClean="0"/>
              <a:t>cryocooler</a:t>
            </a:r>
            <a:r>
              <a:rPr kumimoji="1" lang="en-US" altLang="ja-JP" dirty="0" smtClean="0"/>
              <a:t>, temperature dependence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C4430-1065-48C9-80D8-B42204EEA7EB}" type="slidenum">
              <a:rPr lang="en-US" altLang="ja-JP" smtClean="0"/>
              <a:pPr/>
              <a:t>18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71600" y="1484785"/>
            <a:ext cx="3140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0080"/>
                </a:solidFill>
              </a:rPr>
              <a:t>100 A, 3 hour 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@20 K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59632" y="5005625"/>
            <a:ext cx="26564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ja-JP" sz="2000" dirty="0" smtClean="0">
                <a:solidFill>
                  <a:srgbClr val="000066"/>
                </a:solidFill>
              </a:rPr>
              <a:t>Drift in 3 hours</a:t>
            </a:r>
            <a:endParaRPr kumimoji="1" lang="en-US" altLang="ja-JP" sz="2000" dirty="0" smtClean="0">
              <a:solidFill>
                <a:srgbClr val="000066"/>
              </a:solidFill>
            </a:endParaRPr>
          </a:p>
          <a:p>
            <a:pPr algn="l"/>
            <a:r>
              <a:rPr kumimoji="1" lang="en-US" altLang="ja-JP" sz="2000" dirty="0" smtClean="0">
                <a:solidFill>
                  <a:srgbClr val="000066"/>
                </a:solidFill>
              </a:rPr>
              <a:t>Dipole: 1.4</a:t>
            </a:r>
            <a:r>
              <a:rPr lang="ja-JP" altLang="en-US" sz="2000" dirty="0" smtClean="0">
                <a:solidFill>
                  <a:srgbClr val="000066"/>
                </a:solidFill>
                <a:latin typeface="Symbol" pitchFamily="18" charset="2"/>
              </a:rPr>
              <a:t> </a:t>
            </a:r>
            <a:r>
              <a:rPr lang="ja-JP" altLang="en-US" sz="2000" dirty="0">
                <a:solidFill>
                  <a:srgbClr val="000066"/>
                </a:solidFill>
                <a:latin typeface="Symbol" pitchFamily="18" charset="2"/>
              </a:rPr>
              <a:t></a:t>
            </a:r>
            <a:r>
              <a:rPr lang="en-US" altLang="ja-JP" sz="2000" dirty="0">
                <a:solidFill>
                  <a:srgbClr val="000066"/>
                </a:solidFill>
              </a:rPr>
              <a:t>10</a:t>
            </a:r>
            <a:r>
              <a:rPr lang="en-US" altLang="ja-JP" sz="2000" baseline="30000" dirty="0">
                <a:solidFill>
                  <a:srgbClr val="000066"/>
                </a:solidFill>
              </a:rPr>
              <a:t>-4 </a:t>
            </a:r>
            <a:endParaRPr kumimoji="1" lang="en-US" altLang="ja-JP" sz="2000" dirty="0" smtClean="0">
              <a:solidFill>
                <a:srgbClr val="000066"/>
              </a:solidFill>
            </a:endParaRPr>
          </a:p>
          <a:p>
            <a:pPr algn="l"/>
            <a:r>
              <a:rPr lang="en-US" altLang="ja-JP" sz="2000" dirty="0" err="1" smtClean="0">
                <a:solidFill>
                  <a:srgbClr val="000066"/>
                </a:solidFill>
              </a:rPr>
              <a:t>Sextupole</a:t>
            </a:r>
            <a:r>
              <a:rPr lang="en-US" altLang="ja-JP" sz="2000" dirty="0" smtClean="0">
                <a:solidFill>
                  <a:srgbClr val="000066"/>
                </a:solidFill>
              </a:rPr>
              <a:t>: 0.22</a:t>
            </a:r>
            <a:r>
              <a:rPr lang="ja-JP" altLang="en-US" sz="2000" dirty="0" smtClean="0">
                <a:solidFill>
                  <a:srgbClr val="000066"/>
                </a:solidFill>
                <a:latin typeface="Symbol" pitchFamily="18" charset="2"/>
              </a:rPr>
              <a:t> </a:t>
            </a:r>
            <a:r>
              <a:rPr lang="ja-JP" altLang="en-US" sz="2000" dirty="0">
                <a:solidFill>
                  <a:srgbClr val="000066"/>
                </a:solidFill>
                <a:latin typeface="Symbol" pitchFamily="18" charset="2"/>
              </a:rPr>
              <a:t></a:t>
            </a:r>
            <a:r>
              <a:rPr lang="en-US" altLang="ja-JP" sz="2000" dirty="0">
                <a:solidFill>
                  <a:srgbClr val="000066"/>
                </a:solidFill>
              </a:rPr>
              <a:t>10</a:t>
            </a:r>
            <a:r>
              <a:rPr lang="en-US" altLang="ja-JP" sz="2000" baseline="30000" dirty="0">
                <a:solidFill>
                  <a:srgbClr val="000066"/>
                </a:solidFill>
              </a:rPr>
              <a:t>-4 </a:t>
            </a:r>
            <a:endParaRPr kumimoji="1" lang="ja-JP" altLang="en-US" sz="2000" dirty="0">
              <a:solidFill>
                <a:srgbClr val="000066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299880" y="5005624"/>
            <a:ext cx="26564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ja-JP" sz="2000" dirty="0" smtClean="0">
                <a:solidFill>
                  <a:srgbClr val="000066"/>
                </a:solidFill>
              </a:rPr>
              <a:t>Drift in 3 hours</a:t>
            </a:r>
          </a:p>
          <a:p>
            <a:pPr algn="l"/>
            <a:r>
              <a:rPr lang="en-US" altLang="ja-JP" sz="2000" dirty="0" err="1" smtClean="0">
                <a:solidFill>
                  <a:srgbClr val="000066"/>
                </a:solidFill>
              </a:rPr>
              <a:t>Dipople</a:t>
            </a:r>
            <a:r>
              <a:rPr lang="en-US" altLang="ja-JP" sz="2000" dirty="0" smtClean="0">
                <a:solidFill>
                  <a:srgbClr val="000066"/>
                </a:solidFill>
              </a:rPr>
              <a:t>: 5.5</a:t>
            </a:r>
            <a:r>
              <a:rPr lang="ja-JP" altLang="en-US" sz="2000" dirty="0" smtClean="0">
                <a:solidFill>
                  <a:srgbClr val="000066"/>
                </a:solidFill>
                <a:latin typeface="Symbol" pitchFamily="18" charset="2"/>
              </a:rPr>
              <a:t> </a:t>
            </a:r>
            <a:r>
              <a:rPr lang="ja-JP" altLang="en-US" sz="2000" dirty="0">
                <a:solidFill>
                  <a:srgbClr val="000066"/>
                </a:solidFill>
                <a:latin typeface="Symbol" pitchFamily="18" charset="2"/>
              </a:rPr>
              <a:t></a:t>
            </a:r>
            <a:r>
              <a:rPr lang="en-US" altLang="ja-JP" sz="2000" dirty="0">
                <a:solidFill>
                  <a:srgbClr val="000066"/>
                </a:solidFill>
              </a:rPr>
              <a:t>10</a:t>
            </a:r>
            <a:r>
              <a:rPr lang="en-US" altLang="ja-JP" sz="2000" baseline="30000" dirty="0">
                <a:solidFill>
                  <a:srgbClr val="000066"/>
                </a:solidFill>
              </a:rPr>
              <a:t>-4 </a:t>
            </a:r>
            <a:endParaRPr kumimoji="1" lang="en-US" altLang="ja-JP" sz="2000" dirty="0" smtClean="0">
              <a:solidFill>
                <a:srgbClr val="000066"/>
              </a:solidFill>
            </a:endParaRPr>
          </a:p>
          <a:p>
            <a:pPr algn="l"/>
            <a:r>
              <a:rPr lang="en-US" altLang="ja-JP" sz="2000" dirty="0" err="1" smtClean="0">
                <a:solidFill>
                  <a:srgbClr val="000066"/>
                </a:solidFill>
              </a:rPr>
              <a:t>Sextupole</a:t>
            </a:r>
            <a:r>
              <a:rPr lang="en-US" altLang="ja-JP" sz="2000" dirty="0" smtClean="0">
                <a:solidFill>
                  <a:srgbClr val="000066"/>
                </a:solidFill>
              </a:rPr>
              <a:t>: 0.60</a:t>
            </a:r>
            <a:r>
              <a:rPr lang="ja-JP" altLang="en-US" sz="2000" dirty="0" smtClean="0">
                <a:solidFill>
                  <a:srgbClr val="000066"/>
                </a:solidFill>
                <a:latin typeface="Symbol" pitchFamily="18" charset="2"/>
              </a:rPr>
              <a:t> </a:t>
            </a:r>
            <a:r>
              <a:rPr lang="ja-JP" altLang="en-US" sz="2000" dirty="0">
                <a:solidFill>
                  <a:srgbClr val="000066"/>
                </a:solidFill>
                <a:latin typeface="Symbol" pitchFamily="18" charset="2"/>
              </a:rPr>
              <a:t></a:t>
            </a:r>
            <a:r>
              <a:rPr lang="en-US" altLang="ja-JP" sz="2000" dirty="0">
                <a:solidFill>
                  <a:srgbClr val="000066"/>
                </a:solidFill>
              </a:rPr>
              <a:t>10</a:t>
            </a:r>
            <a:r>
              <a:rPr lang="en-US" altLang="ja-JP" sz="2000" baseline="30000" dirty="0">
                <a:solidFill>
                  <a:srgbClr val="000066"/>
                </a:solidFill>
              </a:rPr>
              <a:t>-4 </a:t>
            </a:r>
            <a:endParaRPr kumimoji="1" lang="ja-JP" altLang="en-US" sz="2000" dirty="0">
              <a:solidFill>
                <a:srgbClr val="000066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031929" y="1484784"/>
            <a:ext cx="3140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0080"/>
                </a:solidFill>
              </a:rPr>
              <a:t>100 A, 3 hour 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@30 K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49" y="2204865"/>
            <a:ext cx="3143250" cy="2802255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922" y="2238068"/>
            <a:ext cx="3143250" cy="2827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3752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647700"/>
            <a:ext cx="8784976" cy="576263"/>
          </a:xfrm>
        </p:spPr>
        <p:txBody>
          <a:bodyPr/>
          <a:lstStyle/>
          <a:p>
            <a:r>
              <a:rPr kumimoji="1" lang="en-US" altLang="ja-JP" dirty="0" smtClean="0"/>
              <a:t>RTC4-SP, GM </a:t>
            </a:r>
            <a:r>
              <a:rPr kumimoji="1" lang="en-US" altLang="ja-JP" dirty="0" err="1" smtClean="0"/>
              <a:t>cryocooler</a:t>
            </a:r>
            <a:r>
              <a:rPr kumimoji="1" lang="en-US" altLang="ja-JP" dirty="0" smtClean="0"/>
              <a:t>, field (current) dependence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C4430-1065-48C9-80D8-B42204EEA7EB}" type="slidenum">
              <a:rPr lang="en-US" altLang="ja-JP" smtClean="0"/>
              <a:pPr/>
              <a:t>19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59632" y="5191867"/>
            <a:ext cx="26564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ja-JP" sz="2000" dirty="0" smtClean="0">
                <a:solidFill>
                  <a:srgbClr val="000066"/>
                </a:solidFill>
              </a:rPr>
              <a:t>Drift in 3 hours</a:t>
            </a:r>
            <a:endParaRPr kumimoji="1" lang="en-US" altLang="ja-JP" sz="2000" dirty="0" smtClean="0">
              <a:solidFill>
                <a:srgbClr val="000066"/>
              </a:solidFill>
            </a:endParaRPr>
          </a:p>
          <a:p>
            <a:pPr algn="l"/>
            <a:r>
              <a:rPr kumimoji="1" lang="en-US" altLang="ja-JP" sz="2000" dirty="0" smtClean="0">
                <a:solidFill>
                  <a:srgbClr val="000066"/>
                </a:solidFill>
              </a:rPr>
              <a:t>Dipole: 1.4</a:t>
            </a:r>
            <a:r>
              <a:rPr lang="ja-JP" altLang="en-US" sz="2000" dirty="0" smtClean="0">
                <a:solidFill>
                  <a:srgbClr val="000066"/>
                </a:solidFill>
                <a:latin typeface="Symbol" pitchFamily="18" charset="2"/>
              </a:rPr>
              <a:t> </a:t>
            </a:r>
            <a:r>
              <a:rPr lang="ja-JP" altLang="en-US" sz="2000" dirty="0">
                <a:solidFill>
                  <a:srgbClr val="000066"/>
                </a:solidFill>
                <a:latin typeface="Symbol" pitchFamily="18" charset="2"/>
              </a:rPr>
              <a:t></a:t>
            </a:r>
            <a:r>
              <a:rPr lang="en-US" altLang="ja-JP" sz="2000" dirty="0">
                <a:solidFill>
                  <a:srgbClr val="000066"/>
                </a:solidFill>
              </a:rPr>
              <a:t>10</a:t>
            </a:r>
            <a:r>
              <a:rPr lang="en-US" altLang="ja-JP" sz="2000" baseline="30000" dirty="0">
                <a:solidFill>
                  <a:srgbClr val="000066"/>
                </a:solidFill>
              </a:rPr>
              <a:t>-4 </a:t>
            </a:r>
            <a:endParaRPr kumimoji="1" lang="en-US" altLang="ja-JP" sz="2000" dirty="0" smtClean="0">
              <a:solidFill>
                <a:srgbClr val="000066"/>
              </a:solidFill>
            </a:endParaRPr>
          </a:p>
          <a:p>
            <a:pPr algn="l"/>
            <a:r>
              <a:rPr lang="en-US" altLang="ja-JP" sz="2000" dirty="0" err="1" smtClean="0">
                <a:solidFill>
                  <a:srgbClr val="000066"/>
                </a:solidFill>
              </a:rPr>
              <a:t>Sextupole</a:t>
            </a:r>
            <a:r>
              <a:rPr lang="en-US" altLang="ja-JP" sz="2000" dirty="0" smtClean="0">
                <a:solidFill>
                  <a:srgbClr val="000066"/>
                </a:solidFill>
              </a:rPr>
              <a:t>: 0.22</a:t>
            </a:r>
            <a:r>
              <a:rPr lang="ja-JP" altLang="en-US" sz="2000" dirty="0" smtClean="0">
                <a:solidFill>
                  <a:srgbClr val="000066"/>
                </a:solidFill>
                <a:latin typeface="Symbol" pitchFamily="18" charset="2"/>
              </a:rPr>
              <a:t> </a:t>
            </a:r>
            <a:r>
              <a:rPr lang="ja-JP" altLang="en-US" sz="2000" dirty="0">
                <a:solidFill>
                  <a:srgbClr val="000066"/>
                </a:solidFill>
                <a:latin typeface="Symbol" pitchFamily="18" charset="2"/>
              </a:rPr>
              <a:t></a:t>
            </a:r>
            <a:r>
              <a:rPr lang="en-US" altLang="ja-JP" sz="2000" dirty="0">
                <a:solidFill>
                  <a:srgbClr val="000066"/>
                </a:solidFill>
              </a:rPr>
              <a:t>10</a:t>
            </a:r>
            <a:r>
              <a:rPr lang="en-US" altLang="ja-JP" sz="2000" baseline="30000" dirty="0">
                <a:solidFill>
                  <a:srgbClr val="000066"/>
                </a:solidFill>
              </a:rPr>
              <a:t>-4 </a:t>
            </a:r>
            <a:endParaRPr kumimoji="1" lang="ja-JP" altLang="en-US" sz="2000" dirty="0">
              <a:solidFill>
                <a:srgbClr val="000066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299880" y="5191866"/>
            <a:ext cx="26564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ja-JP" sz="2000" dirty="0" smtClean="0">
                <a:solidFill>
                  <a:srgbClr val="000066"/>
                </a:solidFill>
              </a:rPr>
              <a:t>Drift in 3 hours</a:t>
            </a:r>
          </a:p>
          <a:p>
            <a:pPr algn="l"/>
            <a:r>
              <a:rPr lang="en-US" altLang="ja-JP" sz="2000" dirty="0" err="1" smtClean="0">
                <a:solidFill>
                  <a:srgbClr val="000066"/>
                </a:solidFill>
              </a:rPr>
              <a:t>Dipople</a:t>
            </a:r>
            <a:r>
              <a:rPr lang="en-US" altLang="ja-JP" sz="2000" dirty="0" smtClean="0">
                <a:solidFill>
                  <a:srgbClr val="000066"/>
                </a:solidFill>
              </a:rPr>
              <a:t>: 8.9</a:t>
            </a:r>
            <a:r>
              <a:rPr lang="ja-JP" altLang="en-US" sz="2000" dirty="0" smtClean="0">
                <a:solidFill>
                  <a:srgbClr val="000066"/>
                </a:solidFill>
                <a:latin typeface="Symbol" pitchFamily="18" charset="2"/>
              </a:rPr>
              <a:t> </a:t>
            </a:r>
            <a:r>
              <a:rPr lang="ja-JP" altLang="en-US" sz="2000" dirty="0">
                <a:solidFill>
                  <a:srgbClr val="000066"/>
                </a:solidFill>
                <a:latin typeface="Symbol" pitchFamily="18" charset="2"/>
              </a:rPr>
              <a:t></a:t>
            </a:r>
            <a:r>
              <a:rPr lang="en-US" altLang="ja-JP" sz="2000" dirty="0">
                <a:solidFill>
                  <a:srgbClr val="000066"/>
                </a:solidFill>
              </a:rPr>
              <a:t>10</a:t>
            </a:r>
            <a:r>
              <a:rPr lang="en-US" altLang="ja-JP" sz="2000" baseline="30000" dirty="0">
                <a:solidFill>
                  <a:srgbClr val="000066"/>
                </a:solidFill>
              </a:rPr>
              <a:t>-4 </a:t>
            </a:r>
            <a:endParaRPr kumimoji="1" lang="en-US" altLang="ja-JP" sz="2000" dirty="0" smtClean="0">
              <a:solidFill>
                <a:srgbClr val="000066"/>
              </a:solidFill>
            </a:endParaRPr>
          </a:p>
          <a:p>
            <a:pPr algn="l"/>
            <a:r>
              <a:rPr lang="en-US" altLang="ja-JP" sz="2000" dirty="0" err="1" smtClean="0">
                <a:solidFill>
                  <a:srgbClr val="000066"/>
                </a:solidFill>
              </a:rPr>
              <a:t>Sextupole</a:t>
            </a:r>
            <a:r>
              <a:rPr lang="en-US" altLang="ja-JP" sz="2000" dirty="0" smtClean="0">
                <a:solidFill>
                  <a:srgbClr val="000066"/>
                </a:solidFill>
              </a:rPr>
              <a:t>: 0.72</a:t>
            </a:r>
            <a:r>
              <a:rPr lang="ja-JP" altLang="en-US" sz="2000" dirty="0" smtClean="0">
                <a:solidFill>
                  <a:srgbClr val="000066"/>
                </a:solidFill>
                <a:latin typeface="Symbol" pitchFamily="18" charset="2"/>
              </a:rPr>
              <a:t> </a:t>
            </a:r>
            <a:r>
              <a:rPr lang="ja-JP" altLang="en-US" sz="2000" dirty="0">
                <a:solidFill>
                  <a:srgbClr val="000066"/>
                </a:solidFill>
                <a:latin typeface="Symbol" pitchFamily="18" charset="2"/>
              </a:rPr>
              <a:t></a:t>
            </a:r>
            <a:r>
              <a:rPr lang="en-US" altLang="ja-JP" sz="2000" dirty="0">
                <a:solidFill>
                  <a:srgbClr val="000066"/>
                </a:solidFill>
              </a:rPr>
              <a:t>10</a:t>
            </a:r>
            <a:r>
              <a:rPr lang="en-US" altLang="ja-JP" sz="2000" baseline="30000" dirty="0">
                <a:solidFill>
                  <a:srgbClr val="000066"/>
                </a:solidFill>
              </a:rPr>
              <a:t>-4 </a:t>
            </a:r>
            <a:endParaRPr kumimoji="1" lang="ja-JP" altLang="en-US" sz="2000" dirty="0">
              <a:solidFill>
                <a:srgbClr val="000066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887913" y="1373867"/>
            <a:ext cx="38605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200 A (1.45 T @conductor) </a:t>
            </a:r>
            <a:r>
              <a:rPr kumimoji="1" lang="en-US" altLang="ja-JP" sz="2400" dirty="0" smtClean="0">
                <a:solidFill>
                  <a:srgbClr val="000080"/>
                </a:solidFill>
              </a:rPr>
              <a:t>3 hour @20 K</a:t>
            </a:r>
            <a:endParaRPr kumimoji="1" lang="ja-JP" altLang="en-US" sz="2400" dirty="0">
              <a:solidFill>
                <a:srgbClr val="000080"/>
              </a:solidFill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150" y="2431453"/>
            <a:ext cx="3143250" cy="2767965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420888"/>
            <a:ext cx="3143250" cy="2802255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755576" y="1373867"/>
            <a:ext cx="40045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100 A (0.725 T @conductor) </a:t>
            </a:r>
            <a:r>
              <a:rPr kumimoji="1" lang="en-US" altLang="ja-JP" sz="2400" dirty="0" smtClean="0">
                <a:solidFill>
                  <a:srgbClr val="000080"/>
                </a:solidFill>
              </a:rPr>
              <a:t>3 hour @20 K</a:t>
            </a:r>
            <a:endParaRPr kumimoji="1" lang="ja-JP" altLang="en-US" sz="2400" dirty="0">
              <a:solidFill>
                <a:srgbClr val="0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79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2288" y="1654299"/>
            <a:ext cx="8097837" cy="2422773"/>
          </a:xfrm>
        </p:spPr>
        <p:txBody>
          <a:bodyPr/>
          <a:lstStyle/>
          <a:p>
            <a:pPr marL="514350" indent="-514350">
              <a:buSzPct val="100000"/>
              <a:buFont typeface="+mj-lt"/>
              <a:buAutoNum type="arabicPeriod"/>
            </a:pPr>
            <a:r>
              <a:rPr kumimoji="1" lang="en-US" altLang="ja-JP" dirty="0" smtClean="0"/>
              <a:t>Overview of the S-Innovation </a:t>
            </a:r>
            <a:r>
              <a:rPr lang="en-US" altLang="ja-JP" dirty="0"/>
              <a:t>Project on R&amp;D of fundamental technologies of accelerator magnets using coated </a:t>
            </a:r>
            <a:r>
              <a:rPr lang="en-US" altLang="ja-JP" dirty="0" smtClean="0"/>
              <a:t>conductors</a:t>
            </a:r>
          </a:p>
          <a:p>
            <a:pPr marL="514350" indent="-514350">
              <a:buSzPct val="100000"/>
              <a:buFont typeface="+mj-lt"/>
              <a:buAutoNum type="arabicPeriod"/>
            </a:pPr>
            <a:r>
              <a:rPr lang="en-US" altLang="ja-JP" dirty="0" smtClean="0"/>
              <a:t>As a topic: study </a:t>
            </a:r>
            <a:r>
              <a:rPr lang="en-US" altLang="ja-JP" dirty="0"/>
              <a:t>on magnetization </a:t>
            </a:r>
            <a:r>
              <a:rPr lang="en-US" altLang="ja-JP" dirty="0" smtClean="0"/>
              <a:t>of coated conductor and </a:t>
            </a:r>
            <a:r>
              <a:rPr lang="en-US" altLang="ja-JP" dirty="0"/>
              <a:t>field </a:t>
            </a:r>
            <a:r>
              <a:rPr lang="en-US" altLang="ja-JP" dirty="0" smtClean="0"/>
              <a:t>quality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C4430-1065-48C9-80D8-B42204EEA7EB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290022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C4430-1065-48C9-80D8-B42204EEA7EB}" type="slidenum">
              <a:rPr lang="en-US" altLang="ja-JP" smtClean="0"/>
              <a:pPr/>
              <a:t>20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611560" y="2876743"/>
            <a:ext cx="7848872" cy="1754326"/>
          </a:xfrm>
          <a:prstGeom prst="rect">
            <a:avLst/>
          </a:prstGeom>
          <a:noFill/>
          <a:ln w="31750">
            <a:solidFill>
              <a:srgbClr val="000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ja-JP" sz="3600" dirty="0">
                <a:solidFill>
                  <a:srgbClr val="000066"/>
                </a:solidFill>
              </a:rPr>
              <a:t>3D model </a:t>
            </a:r>
            <a:r>
              <a:rPr lang="en-US" altLang="ja-JP" sz="3600" dirty="0" smtClean="0">
                <a:solidFill>
                  <a:srgbClr val="000066"/>
                </a:solidFill>
              </a:rPr>
              <a:t>for</a:t>
            </a:r>
          </a:p>
          <a:p>
            <a:r>
              <a:rPr lang="en-US" altLang="ja-JP" sz="3600" dirty="0" smtClean="0">
                <a:solidFill>
                  <a:srgbClr val="000066"/>
                </a:solidFill>
              </a:rPr>
              <a:t>electromagnetic </a:t>
            </a:r>
            <a:r>
              <a:rPr lang="en-US" altLang="ja-JP" sz="3600" dirty="0">
                <a:solidFill>
                  <a:srgbClr val="000066"/>
                </a:solidFill>
              </a:rPr>
              <a:t>field </a:t>
            </a:r>
            <a:r>
              <a:rPr lang="en-US" altLang="ja-JP" sz="3600" dirty="0" smtClean="0">
                <a:solidFill>
                  <a:srgbClr val="000066"/>
                </a:solidFill>
              </a:rPr>
              <a:t>analyses</a:t>
            </a:r>
          </a:p>
          <a:p>
            <a:r>
              <a:rPr lang="en-US" altLang="ja-JP" sz="3600" dirty="0" smtClean="0">
                <a:solidFill>
                  <a:srgbClr val="000066"/>
                </a:solidFill>
              </a:rPr>
              <a:t>to </a:t>
            </a:r>
            <a:r>
              <a:rPr lang="en-US" altLang="ja-JP" sz="3600" dirty="0">
                <a:solidFill>
                  <a:srgbClr val="000066"/>
                </a:solidFill>
              </a:rPr>
              <a:t>evaluate magnetic field harmonics</a:t>
            </a:r>
          </a:p>
        </p:txBody>
      </p:sp>
    </p:spTree>
    <p:extLst>
      <p:ext uri="{BB962C8B-B14F-4D97-AF65-F5344CB8AC3E}">
        <p14:creationId xmlns:p14="http://schemas.microsoft.com/office/powerpoint/2010/main" val="18465466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Flared-end racetrack coils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C4430-1065-48C9-80D8-B42204EEA7EB}" type="slidenum">
              <a:rPr lang="en-US" altLang="ja-JP" smtClean="0"/>
              <a:pPr/>
              <a:t>21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922" y="1472291"/>
            <a:ext cx="6002978" cy="2452009"/>
          </a:xfrm>
          <a:prstGeom prst="rect">
            <a:avLst/>
          </a:prstGeom>
        </p:spPr>
      </p:pic>
      <p:pic>
        <p:nvPicPr>
          <p:cNvPr id="7" name="CurrentLine_1turn_final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64730" y="4138844"/>
            <a:ext cx="6343964" cy="2008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2024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920930" cy="911799"/>
          </a:xfrm>
        </p:spPr>
        <p:txBody>
          <a:bodyPr/>
          <a:lstStyle/>
          <a:p>
            <a:r>
              <a:rPr lang="en-US" altLang="ja-JP" dirty="0">
                <a:solidFill>
                  <a:srgbClr val="000066"/>
                </a:solidFill>
              </a:rPr>
              <a:t>A cosine-theta dipole magnet for  rotating gantry for carbon cancer therapy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150D1-672F-4316-BCF7-EA07272C2301}" type="slidenum">
              <a:rPr lang="en-US" altLang="ja-JP" smtClean="0"/>
              <a:pPr/>
              <a:t>22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485" y="2134299"/>
            <a:ext cx="2221483" cy="1942773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543" y="1875457"/>
            <a:ext cx="1801039" cy="820506"/>
          </a:xfrm>
          <a:prstGeom prst="rect">
            <a:avLst/>
          </a:prstGeom>
        </p:spPr>
      </p:pic>
      <p:pic>
        <p:nvPicPr>
          <p:cNvPr id="10" name="コンテンツ プレースホルダー 21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998" y="1888372"/>
            <a:ext cx="2115336" cy="748540"/>
          </a:xfrm>
        </p:spPr>
      </p:pic>
      <p:sp>
        <p:nvSpPr>
          <p:cNvPr id="13" name="テキスト ボックス 12"/>
          <p:cNvSpPr txBox="1"/>
          <p:nvPr/>
        </p:nvSpPr>
        <p:spPr>
          <a:xfrm>
            <a:off x="5317017" y="1456452"/>
            <a:ext cx="257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 smtClean="0">
                <a:solidFill>
                  <a:srgbClr val="000066"/>
                </a:solidFill>
              </a:rPr>
              <a:t>1st turn in 1st layer</a:t>
            </a: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938" y="2696325"/>
            <a:ext cx="1423419" cy="1380747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8900" y="2682720"/>
            <a:ext cx="1423419" cy="1380747"/>
          </a:xfrm>
          <a:prstGeom prst="rect">
            <a:avLst/>
          </a:prstGeom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0601" y="2168071"/>
            <a:ext cx="1412150" cy="1099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3" name="表 22"/>
          <p:cNvGraphicFramePr>
            <a:graphicFrameLocks noGrp="1"/>
          </p:cNvGraphicFramePr>
          <p:nvPr>
            <p:extLst/>
          </p:nvPr>
        </p:nvGraphicFramePr>
        <p:xfrm>
          <a:off x="755626" y="4355864"/>
          <a:ext cx="7776864" cy="1737432"/>
        </p:xfrm>
        <a:graphic>
          <a:graphicData uri="http://schemas.openxmlformats.org/drawingml/2006/table">
            <a:tbl>
              <a:tblPr firstRow="1" bandRow="1"/>
              <a:tblGrid>
                <a:gridCol w="1584176"/>
                <a:gridCol w="2664296"/>
                <a:gridCol w="1584176"/>
                <a:gridCol w="1944216"/>
              </a:tblGrid>
              <a:tr h="274373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l"/>
                      <a:r>
                        <a:rPr kumimoji="1" lang="en-US" altLang="ja-JP" sz="1800" dirty="0" smtClean="0"/>
                        <a:t>Multi-pole</a:t>
                      </a:r>
                      <a:r>
                        <a:rPr kumimoji="1" lang="en-US" altLang="ja-JP" sz="1800" baseline="0" dirty="0" smtClean="0"/>
                        <a:t> coefficients</a:t>
                      </a:r>
                      <a:endParaRPr kumimoji="1" lang="ja-JP" altLang="en-US" sz="1800" dirty="0"/>
                    </a:p>
                  </a:txBody>
                  <a:tcPr marL="91464" marR="91464" marT="45729" marB="45729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1" lang="en-US" altLang="ja-JP" sz="1800" b="1" kern="1200" dirty="0" smtClean="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+mn-cs"/>
                        </a:rPr>
                        <a:t>Analyzed value</a:t>
                      </a:r>
                    </a:p>
                    <a:p>
                      <a:pPr marL="0" algn="ctr" defTabSz="914400" rtl="0" eaLnBrk="1" latinLnBrk="0" hangingPunct="1"/>
                      <a:r>
                        <a:rPr kumimoji="1" lang="en-US" altLang="ja-JP" sz="1800" b="1" kern="1200" dirty="0" smtClean="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+mn-cs"/>
                        </a:rPr>
                        <a:t>(with magnetization)</a:t>
                      </a:r>
                      <a:endParaRPr kumimoji="1" lang="ja-JP" altLang="en-US" sz="1800" b="1" kern="1200" dirty="0">
                        <a:solidFill>
                          <a:schemeClr val="lt1"/>
                        </a:solidFill>
                        <a:latin typeface="Arial"/>
                        <a:ea typeface="ＭＳ Ｐゴシック"/>
                        <a:cs typeface="+mn-cs"/>
                      </a:endParaRPr>
                    </a:p>
                  </a:txBody>
                  <a:tcPr marL="91464" marR="91464" marT="45729" marB="45729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1" lang="en-US" altLang="ja-JP" sz="1800" b="1" kern="1200" dirty="0" smtClean="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+mn-cs"/>
                        </a:rPr>
                        <a:t>Uniform current</a:t>
                      </a:r>
                      <a:endParaRPr kumimoji="1" lang="ja-JP" altLang="en-US" sz="1800" b="1" kern="1200" dirty="0">
                        <a:solidFill>
                          <a:schemeClr val="lt1"/>
                        </a:solidFill>
                        <a:latin typeface="Arial"/>
                        <a:ea typeface="ＭＳ Ｐゴシック"/>
                        <a:cs typeface="+mn-cs"/>
                      </a:endParaRPr>
                    </a:p>
                  </a:txBody>
                  <a:tcPr marL="91464" marR="91464" marT="45729" marB="45729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1" lang="en-US" altLang="ja-JP" sz="1800" b="1" kern="1200" dirty="0" smtClean="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+mn-cs"/>
                        </a:rPr>
                        <a:t>contribution</a:t>
                      </a:r>
                      <a:r>
                        <a:rPr kumimoji="1" lang="en-US" altLang="ja-JP" sz="1800" b="1" kern="1200" baseline="0" dirty="0" smtClean="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+mn-cs"/>
                        </a:rPr>
                        <a:t> of magnetization</a:t>
                      </a:r>
                      <a:endParaRPr kumimoji="1" lang="ja-JP" altLang="en-US" sz="1800" b="1" kern="1200" dirty="0">
                        <a:solidFill>
                          <a:schemeClr val="lt1"/>
                        </a:solidFill>
                        <a:latin typeface="Arial"/>
                        <a:ea typeface="ＭＳ Ｐゴシック"/>
                        <a:cs typeface="+mn-cs"/>
                      </a:endParaRPr>
                    </a:p>
                  </a:txBody>
                  <a:tcPr marL="91464" marR="91464" marT="45729" marB="45729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66"/>
                    </a:solidFill>
                  </a:tcPr>
                </a:tc>
              </a:tr>
              <a:tr h="14625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solidFill>
                            <a:srgbClr val="000066"/>
                          </a:solidFill>
                        </a:rPr>
                        <a:t>6 pole</a:t>
                      </a:r>
                      <a:endParaRPr kumimoji="1" lang="ja-JP" altLang="en-US" sz="1800" dirty="0" smtClean="0">
                        <a:solidFill>
                          <a:srgbClr val="000066"/>
                        </a:solidFill>
                      </a:endParaRPr>
                    </a:p>
                  </a:txBody>
                  <a:tcPr marL="91464" marR="91464" marT="45729" marB="45729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solidFill>
                            <a:srgbClr val="000066"/>
                          </a:solidFill>
                        </a:rPr>
                        <a:t>100.124</a:t>
                      </a:r>
                    </a:p>
                  </a:txBody>
                  <a:tcPr marL="91464" marR="91464" marT="45729" marB="45729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solidFill>
                            <a:srgbClr val="000066"/>
                          </a:solidFill>
                        </a:rPr>
                        <a:t>91.504  </a:t>
                      </a:r>
                    </a:p>
                  </a:txBody>
                  <a:tcPr marL="91464" marR="91464" marT="45729" marB="45729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kern="1200" dirty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8.620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20000"/>
                      </a:srgbClr>
                    </a:solidFill>
                  </a:tcPr>
                </a:tc>
              </a:tr>
              <a:tr h="14625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solidFill>
                            <a:srgbClr val="000066"/>
                          </a:solidFill>
                        </a:rPr>
                        <a:t>10</a:t>
                      </a:r>
                      <a:r>
                        <a:rPr kumimoji="1" lang="en-US" altLang="ja-JP" sz="1800" baseline="0" dirty="0" smtClean="0">
                          <a:solidFill>
                            <a:srgbClr val="000066"/>
                          </a:solidFill>
                        </a:rPr>
                        <a:t> </a:t>
                      </a:r>
                      <a:r>
                        <a:rPr kumimoji="1" lang="en-US" altLang="ja-JP" sz="1800" dirty="0" smtClean="0">
                          <a:solidFill>
                            <a:srgbClr val="000066"/>
                          </a:solidFill>
                        </a:rPr>
                        <a:t>pole</a:t>
                      </a:r>
                      <a:endParaRPr kumimoji="1" lang="ja-JP" altLang="en-US" sz="1800" dirty="0" smtClean="0">
                        <a:solidFill>
                          <a:srgbClr val="000066"/>
                        </a:solidFill>
                      </a:endParaRPr>
                    </a:p>
                  </a:txBody>
                  <a:tcPr marL="91464" marR="91464" marT="45729" marB="45729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solidFill>
                            <a:srgbClr val="000066"/>
                          </a:solidFill>
                        </a:rPr>
                        <a:t>9.611</a:t>
                      </a:r>
                    </a:p>
                  </a:txBody>
                  <a:tcPr marL="91464" marR="91464" marT="45729" marB="45729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solidFill>
                            <a:srgbClr val="000066"/>
                          </a:solidFill>
                        </a:rPr>
                        <a:t>7.277</a:t>
                      </a:r>
                      <a:endParaRPr kumimoji="1" lang="ja-JP" altLang="en-US" sz="1800" dirty="0">
                        <a:solidFill>
                          <a:srgbClr val="000066"/>
                        </a:solidFill>
                      </a:endParaRPr>
                    </a:p>
                  </a:txBody>
                  <a:tcPr marL="91464" marR="91464" marT="45729" marB="45729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kern="1200" dirty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2.334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20000"/>
                      </a:srgbClr>
                    </a:solidFill>
                  </a:tcPr>
                </a:tc>
              </a:tr>
              <a:tr h="1462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solidFill>
                            <a:srgbClr val="000066"/>
                          </a:solidFill>
                        </a:rPr>
                        <a:t>14</a:t>
                      </a:r>
                      <a:r>
                        <a:rPr kumimoji="1" lang="en-US" altLang="ja-JP" sz="1800" baseline="0" dirty="0" smtClean="0">
                          <a:solidFill>
                            <a:srgbClr val="000066"/>
                          </a:solidFill>
                        </a:rPr>
                        <a:t> </a:t>
                      </a:r>
                      <a:r>
                        <a:rPr kumimoji="1" lang="en-US" altLang="ja-JP" sz="1800" dirty="0" smtClean="0">
                          <a:solidFill>
                            <a:srgbClr val="000066"/>
                          </a:solidFill>
                        </a:rPr>
                        <a:t>pole</a:t>
                      </a:r>
                      <a:endParaRPr kumimoji="1" lang="ja-JP" altLang="en-US" sz="1800" dirty="0" smtClean="0">
                        <a:solidFill>
                          <a:srgbClr val="000066"/>
                        </a:solidFill>
                      </a:endParaRPr>
                    </a:p>
                  </a:txBody>
                  <a:tcPr marL="91464" marR="91464" marT="45729" marB="45729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solidFill>
                            <a:srgbClr val="000066"/>
                          </a:solidFill>
                        </a:rPr>
                        <a:t>1.064 </a:t>
                      </a:r>
                      <a:endParaRPr kumimoji="1" lang="en-US" altLang="ja-JP" sz="1800" dirty="0">
                        <a:solidFill>
                          <a:srgbClr val="000066"/>
                        </a:solidFill>
                      </a:endParaRPr>
                    </a:p>
                  </a:txBody>
                  <a:tcPr marL="91464" marR="91464" marT="45729" marB="45729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solidFill>
                            <a:srgbClr val="000066"/>
                          </a:solidFill>
                        </a:rPr>
                        <a:t>1.013</a:t>
                      </a:r>
                    </a:p>
                  </a:txBody>
                  <a:tcPr marL="91464" marR="91464" marT="45729" marB="45729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kern="1200" dirty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0.051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4" name="テキスト ボックス 23"/>
          <p:cNvSpPr txBox="1"/>
          <p:nvPr/>
        </p:nvSpPr>
        <p:spPr>
          <a:xfrm>
            <a:off x="665007" y="1455167"/>
            <a:ext cx="3846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rgbClr val="000066"/>
                </a:solidFill>
              </a:rPr>
              <a:t>Analysis of 1st layer only</a:t>
            </a:r>
          </a:p>
        </p:txBody>
      </p:sp>
    </p:spTree>
    <p:extLst>
      <p:ext uri="{BB962C8B-B14F-4D97-AF65-F5344CB8AC3E}">
        <p14:creationId xmlns:p14="http://schemas.microsoft.com/office/powerpoint/2010/main" val="24062400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C4430-1065-48C9-80D8-B42204EEA7EB}" type="slidenum">
              <a:rPr lang="en-US" altLang="ja-JP" smtClean="0"/>
              <a:pPr/>
              <a:t>23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267744" y="3286725"/>
            <a:ext cx="4608512" cy="646331"/>
          </a:xfrm>
          <a:prstGeom prst="rect">
            <a:avLst/>
          </a:prstGeom>
          <a:noFill/>
          <a:ln w="31750">
            <a:solidFill>
              <a:srgbClr val="000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ja-JP" sz="3600" dirty="0" smtClean="0">
                <a:solidFill>
                  <a:srgbClr val="000066"/>
                </a:solidFill>
              </a:rPr>
              <a:t>Perspective</a:t>
            </a:r>
            <a:endParaRPr lang="en-US" altLang="ja-JP" sz="36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2537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71550" y="647700"/>
            <a:ext cx="7488882" cy="576263"/>
          </a:xfrm>
        </p:spPr>
        <p:txBody>
          <a:bodyPr/>
          <a:lstStyle/>
          <a:p>
            <a:r>
              <a:rPr lang="en-US" altLang="ja-JP" dirty="0" smtClean="0"/>
              <a:t>How to manage this issue?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0825" y="1412776"/>
            <a:ext cx="8785671" cy="4824536"/>
          </a:xfrm>
        </p:spPr>
        <p:txBody>
          <a:bodyPr/>
          <a:lstStyle/>
          <a:p>
            <a:pPr marL="355600" indent="-355600">
              <a:buSzPct val="100000"/>
              <a:buFont typeface="+mj-lt"/>
              <a:buAutoNum type="arabicPeriod"/>
            </a:pPr>
            <a:r>
              <a:rPr lang="en-US" altLang="ja-JP" sz="2000" dirty="0"/>
              <a:t>We </a:t>
            </a:r>
            <a:r>
              <a:rPr lang="en-US" altLang="ja-JP" sz="2000" dirty="0" smtClean="0"/>
              <a:t>have </a:t>
            </a:r>
            <a:r>
              <a:rPr lang="en-US" altLang="ja-JP" sz="2000" dirty="0"/>
              <a:t>to accept the existence of the large magnetization in coated </a:t>
            </a:r>
            <a:r>
              <a:rPr lang="en-US" altLang="ja-JP" sz="2000" dirty="0" smtClean="0"/>
              <a:t>conductors.</a:t>
            </a:r>
          </a:p>
          <a:p>
            <a:pPr marL="355600" indent="-355600">
              <a:buSzPct val="100000"/>
              <a:buFont typeface="+mj-lt"/>
              <a:buAutoNum type="arabicPeriod"/>
            </a:pPr>
            <a:r>
              <a:rPr lang="en-US" altLang="ja-JP" sz="2000" dirty="0" smtClean="0"/>
              <a:t>A good news: reproducible magnetization</a:t>
            </a:r>
          </a:p>
          <a:p>
            <a:pPr marL="355600" indent="-355600">
              <a:buSzPct val="100000"/>
              <a:buFont typeface="+mj-lt"/>
              <a:buAutoNum type="arabicPeriod"/>
            </a:pPr>
            <a:r>
              <a:rPr lang="en-US" altLang="ja-JP" sz="2000" dirty="0" smtClean="0"/>
              <a:t>3D modeling will enable us the </a:t>
            </a:r>
            <a:r>
              <a:rPr lang="en-US" altLang="ja-JP" sz="2000" dirty="0"/>
              <a:t>magnetic field design considering the </a:t>
            </a:r>
            <a:r>
              <a:rPr lang="en-US" altLang="ja-JP" sz="2000" dirty="0" smtClean="0"/>
              <a:t>magnetization: at </a:t>
            </a:r>
            <a:r>
              <a:rPr lang="en-US" altLang="ja-JP" sz="2000" dirty="0"/>
              <a:t>least if the magnetization current is stable and hardly decays, we can design a coil which can generate the required magnetic field, not assuming uniform current </a:t>
            </a:r>
            <a:r>
              <a:rPr lang="en-US" altLang="ja-JP" sz="2000" dirty="0" smtClean="0"/>
              <a:t>but </a:t>
            </a:r>
            <a:r>
              <a:rPr lang="en-US" altLang="ja-JP" sz="2000" dirty="0"/>
              <a:t>considering the calculated not uniform current distribution with magnetization </a:t>
            </a:r>
            <a:r>
              <a:rPr lang="en-US" altLang="ja-JP" sz="2000" dirty="0" smtClean="0"/>
              <a:t>current.</a:t>
            </a:r>
          </a:p>
          <a:p>
            <a:pPr marL="355600" indent="-355600">
              <a:buSzPct val="100000"/>
              <a:buFont typeface="+mj-lt"/>
              <a:buAutoNum type="arabicPeriod"/>
            </a:pPr>
            <a:r>
              <a:rPr lang="en-US" altLang="ja-JP" sz="2000" dirty="0" smtClean="0"/>
              <a:t>Drift </a:t>
            </a:r>
            <a:r>
              <a:rPr lang="en-US" altLang="ja-JP" sz="2000" dirty="0" smtClean="0"/>
              <a:t>in harmonics caused </a:t>
            </a:r>
            <a:r>
              <a:rPr lang="en-US" altLang="ja-JP" sz="2000" dirty="0" smtClean="0"/>
              <a:t>by the decay of magnetization must be a more serious issue.</a:t>
            </a:r>
            <a:endParaRPr lang="en-US" altLang="ja-JP" sz="2000" dirty="0"/>
          </a:p>
          <a:p>
            <a:pPr marL="355600" indent="-355600">
              <a:buSzPct val="100000"/>
              <a:buFont typeface="+mj-lt"/>
              <a:buAutoNum type="arabicPeriod"/>
            </a:pPr>
            <a:r>
              <a:rPr lang="en-US" altLang="ja-JP" sz="2000" dirty="0" smtClean="0"/>
              <a:t>Another good news: </a:t>
            </a:r>
          </a:p>
          <a:p>
            <a:pPr marL="444500" lvl="1" indent="-207963">
              <a:buSzPct val="100000"/>
              <a:buFont typeface="Arial" panose="020B0604020202020204" pitchFamily="34" charset="0"/>
              <a:buChar char="•"/>
            </a:pPr>
            <a:r>
              <a:rPr lang="en-US" altLang="ja-JP" sz="2000" dirty="0" smtClean="0"/>
              <a:t>Not very large drift</a:t>
            </a:r>
            <a:r>
              <a:rPr lang="en-US" altLang="ja-JP" sz="2000" i="1" dirty="0" smtClean="0"/>
              <a:t>: </a:t>
            </a:r>
            <a:r>
              <a:rPr lang="en-US" altLang="ja-JP" sz="2000" dirty="0" smtClean="0"/>
              <a:t>at the order of unit, most possibly less than 10 units</a:t>
            </a:r>
          </a:p>
          <a:p>
            <a:pPr marL="444500" lvl="1" indent="-207963">
              <a:buSzPct val="100000"/>
              <a:buFont typeface="Arial" panose="020B0604020202020204" pitchFamily="34" charset="0"/>
              <a:buChar char="•"/>
            </a:pPr>
            <a:r>
              <a:rPr lang="en-US" altLang="ja-JP" sz="2000" dirty="0"/>
              <a:t>D</a:t>
            </a:r>
            <a:r>
              <a:rPr lang="en-US" altLang="ja-JP" sz="2000" dirty="0" smtClean="0"/>
              <a:t>ipole drifting more but higher harmonics drifting </a:t>
            </a:r>
            <a:r>
              <a:rPr lang="en-US" altLang="ja-JP" sz="2000" dirty="0" smtClean="0"/>
              <a:t>less</a:t>
            </a:r>
            <a:endParaRPr lang="en-US" altLang="ja-JP" sz="2000" dirty="0" smtClean="0"/>
          </a:p>
          <a:p>
            <a:pPr marL="444500" lvl="1" indent="-207963">
              <a:buSzPct val="100000"/>
              <a:buFont typeface="Arial" panose="020B0604020202020204" pitchFamily="34" charset="0"/>
              <a:buChar char="•"/>
            </a:pPr>
            <a:r>
              <a:rPr lang="en-US" altLang="ja-JP" sz="2000" dirty="0" smtClean="0"/>
              <a:t>Less drifts at lower temperature</a:t>
            </a:r>
          </a:p>
          <a:p>
            <a:pPr marL="355600" indent="-355600">
              <a:buSzPct val="100000"/>
              <a:buFont typeface="+mj-lt"/>
              <a:buAutoNum type="arabicPeriod"/>
            </a:pPr>
            <a:endParaRPr lang="en-US" altLang="ja-JP" sz="2000" dirty="0" smtClean="0"/>
          </a:p>
          <a:p>
            <a:pPr marL="355600" indent="-355600">
              <a:buSzPct val="100000"/>
              <a:buFont typeface="+mj-lt"/>
              <a:buAutoNum type="arabicPeriod"/>
            </a:pPr>
            <a:endParaRPr lang="en-US" altLang="ja-JP" sz="2000" dirty="0" smtClean="0"/>
          </a:p>
          <a:p>
            <a:pPr marL="355600" indent="-355600">
              <a:buSzPct val="100000"/>
              <a:buFont typeface="+mj-lt"/>
              <a:buAutoNum type="arabicPeriod"/>
            </a:pPr>
            <a:endParaRPr kumimoji="1" lang="en-US" altLang="ja-JP" sz="200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C4430-1065-48C9-80D8-B42204EEA7EB}" type="slidenum">
              <a:rPr lang="en-US" altLang="ja-JP" smtClean="0"/>
              <a:pPr/>
              <a:t>24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722229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C4430-1065-48C9-80D8-B42204EEA7EB}" type="slidenum">
              <a:rPr lang="en-US" altLang="ja-JP" smtClean="0"/>
              <a:pPr/>
              <a:t>25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971599" y="3286725"/>
            <a:ext cx="7344817" cy="646331"/>
          </a:xfrm>
          <a:prstGeom prst="rect">
            <a:avLst/>
          </a:prstGeom>
          <a:noFill/>
          <a:ln w="57150" cmpd="thickThin">
            <a:solidFill>
              <a:srgbClr val="00008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600" dirty="0" smtClean="0">
                <a:solidFill>
                  <a:srgbClr val="000066"/>
                </a:solidFill>
              </a:rPr>
              <a:t>Back-up slides</a:t>
            </a:r>
            <a:endParaRPr lang="en-US" altLang="ja-JP" sz="36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5397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647700"/>
            <a:ext cx="8424936" cy="576263"/>
          </a:xfrm>
        </p:spPr>
        <p:txBody>
          <a:bodyPr/>
          <a:lstStyle/>
          <a:p>
            <a:r>
              <a:rPr lang="en-US" altLang="ja-JP" dirty="0"/>
              <a:t>D</a:t>
            </a:r>
            <a:r>
              <a:rPr kumimoji="1" lang="en-US" altLang="ja-JP" dirty="0" smtClean="0"/>
              <a:t>ipole magnet RTC4-F comprising race-track coils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150D1-672F-4316-BCF7-EA07272C2301}" type="slidenum">
              <a:rPr lang="en-US" altLang="ja-JP" smtClean="0"/>
              <a:pPr/>
              <a:t>26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/>
          </p:nvPr>
        </p:nvGraphicFramePr>
        <p:xfrm>
          <a:off x="251520" y="1384176"/>
          <a:ext cx="4824536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2248"/>
                <a:gridCol w="2592288"/>
              </a:tblGrid>
              <a:tr h="1800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aseline="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</a:rPr>
                        <a:t>Coated conductor</a:t>
                      </a:r>
                      <a:endParaRPr kumimoji="1" lang="ja-JP" altLang="en-US" sz="1800" baseline="0" dirty="0" smtClean="0">
                        <a:solidFill>
                          <a:srgbClr val="000080"/>
                        </a:solidFill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Fujikura (FYSC-SC05)</a:t>
                      </a:r>
                      <a:endParaRPr kumimoji="1" lang="ja-JP" altLang="en-US" sz="1800" baseline="0" dirty="0" smtClean="0">
                        <a:solidFill>
                          <a:srgbClr val="000080"/>
                        </a:solidFill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02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aseline="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</a:rPr>
                        <a:t>Superconductor</a:t>
                      </a:r>
                      <a:endParaRPr kumimoji="1" lang="ja-JP" altLang="en-US" sz="1800" baseline="0" dirty="0">
                        <a:solidFill>
                          <a:srgbClr val="000080"/>
                        </a:solidFill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aseline="0" dirty="0" err="1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</a:rPr>
                        <a:t>GdBCO</a:t>
                      </a:r>
                      <a:endParaRPr kumimoji="1" lang="ja-JP" altLang="en-US" sz="1800" baseline="0" dirty="0">
                        <a:solidFill>
                          <a:srgbClr val="000080"/>
                        </a:solidFill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02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aseline="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</a:rPr>
                        <a:t>Width </a:t>
                      </a:r>
                      <a:r>
                        <a:rPr kumimoji="1" lang="en-US" altLang="ja-JP" sz="1800" baseline="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  <a:sym typeface="Symbol"/>
                        </a:rPr>
                        <a:t> </a:t>
                      </a:r>
                      <a:r>
                        <a:rPr kumimoji="1" lang="en-US" altLang="ja-JP" sz="1800" baseline="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</a:rPr>
                        <a:t>thickness</a:t>
                      </a:r>
                      <a:endParaRPr kumimoji="1" lang="ja-JP" altLang="en-US" sz="1800" baseline="0" dirty="0">
                        <a:solidFill>
                          <a:srgbClr val="000080"/>
                        </a:solidFill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aseline="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</a:rPr>
                        <a:t>5 mm </a:t>
                      </a:r>
                      <a:r>
                        <a:rPr kumimoji="1" lang="en-US" altLang="ja-JP" sz="1800" baseline="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  <a:sym typeface="Symbol"/>
                        </a:rPr>
                        <a:t> 0.2 mm</a:t>
                      </a:r>
                      <a:endParaRPr kumimoji="1" lang="ja-JP" altLang="en-US" sz="1800" baseline="0" dirty="0">
                        <a:solidFill>
                          <a:srgbClr val="000080"/>
                        </a:solidFill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02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aseline="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</a:rPr>
                        <a:t>Stabilizer</a:t>
                      </a:r>
                      <a:endParaRPr kumimoji="1" lang="ja-JP" altLang="en-US" sz="1800" baseline="0" dirty="0">
                        <a:solidFill>
                          <a:srgbClr val="000080"/>
                        </a:solidFill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aseline="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</a:rPr>
                        <a:t>0.1 mm – thick copper</a:t>
                      </a:r>
                      <a:endParaRPr kumimoji="1" lang="ja-JP" altLang="en-US" sz="1800" baseline="0" dirty="0">
                        <a:solidFill>
                          <a:srgbClr val="000080"/>
                        </a:solidFill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02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aseline="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</a:rPr>
                        <a:t>Critical current</a:t>
                      </a:r>
                      <a:endParaRPr kumimoji="1" lang="ja-JP" altLang="en-US" sz="1800" baseline="0" dirty="0">
                        <a:solidFill>
                          <a:srgbClr val="000080"/>
                        </a:solidFill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aseline="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</a:rPr>
                        <a:t>270 A – 298 A</a:t>
                      </a:r>
                      <a:endParaRPr kumimoji="1" lang="ja-JP" altLang="en-US" sz="1800" baseline="0" dirty="0">
                        <a:solidFill>
                          <a:srgbClr val="000080"/>
                        </a:solidFill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105" y="1412776"/>
            <a:ext cx="3567375" cy="177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2" name="表 11"/>
          <p:cNvGraphicFramePr>
            <a:graphicFrameLocks noGrp="1"/>
          </p:cNvGraphicFramePr>
          <p:nvPr>
            <p:extLst/>
          </p:nvPr>
        </p:nvGraphicFramePr>
        <p:xfrm>
          <a:off x="251520" y="3356992"/>
          <a:ext cx="5616624" cy="2926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304"/>
                <a:gridCol w="2880320"/>
              </a:tblGrid>
              <a:tr h="3505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</a:rPr>
                        <a:t>Shape of coils</a:t>
                      </a:r>
                      <a:endParaRPr kumimoji="1" lang="ja-JP" altLang="en-US" sz="1800" dirty="0" smtClean="0">
                        <a:solidFill>
                          <a:srgbClr val="000080"/>
                        </a:solidFill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Single pancake race-track</a:t>
                      </a: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</a:rPr>
                        <a:t>Number of coils</a:t>
                      </a:r>
                      <a:endParaRPr kumimoji="1" lang="ja-JP" altLang="en-US" sz="1800" dirty="0" smtClean="0">
                        <a:solidFill>
                          <a:srgbClr val="000080"/>
                        </a:solidFill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4</a:t>
                      </a: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8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Times New Roman" pitchFamily="18" charset="0"/>
                        </a:rPr>
                        <a:t>Length of straight section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</a:rPr>
                        <a:t>250 mm</a:t>
                      </a:r>
                      <a:endParaRPr kumimoji="1" lang="ja-JP" altLang="en-US" sz="1800" dirty="0">
                        <a:solidFill>
                          <a:srgbClr val="000080"/>
                        </a:solidFill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8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</a:rPr>
                        <a:t>Inner radius</a:t>
                      </a:r>
                      <a:r>
                        <a:rPr kumimoji="1" lang="en-US" altLang="ja-JP" sz="1800" baseline="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</a:rPr>
                        <a:t> at coil end</a:t>
                      </a:r>
                      <a:endParaRPr kumimoji="1" lang="ja-JP" altLang="en-US" sz="1800" dirty="0">
                        <a:solidFill>
                          <a:srgbClr val="000080"/>
                        </a:solidFill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</a:rPr>
                        <a:t>48</a:t>
                      </a:r>
                      <a:r>
                        <a:rPr kumimoji="1" lang="en-US" altLang="ja-JP" sz="1800" baseline="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</a:rPr>
                        <a:t> mm</a:t>
                      </a:r>
                      <a:endParaRPr kumimoji="1" lang="ja-JP" altLang="en-US" sz="1800" dirty="0">
                        <a:solidFill>
                          <a:srgbClr val="000080"/>
                        </a:solidFill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8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</a:rPr>
                        <a:t>Outer radius at coil end</a:t>
                      </a:r>
                      <a:endParaRPr kumimoji="1" lang="ja-JP" altLang="en-US" sz="1800" dirty="0">
                        <a:solidFill>
                          <a:srgbClr val="000080"/>
                        </a:solidFill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</a:rPr>
                        <a:t>76.4 mm</a:t>
                      </a:r>
                      <a:endParaRPr kumimoji="1" lang="ja-JP" altLang="en-US" sz="1800" dirty="0">
                        <a:solidFill>
                          <a:srgbClr val="000080"/>
                        </a:solidFill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8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</a:rPr>
                        <a:t>Coil separation</a:t>
                      </a:r>
                      <a:endParaRPr kumimoji="1" lang="ja-JP" altLang="en-US" sz="1800" dirty="0">
                        <a:solidFill>
                          <a:srgbClr val="000080"/>
                        </a:solidFill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</a:rPr>
                        <a:t>58 mm</a:t>
                      </a:r>
                      <a:endParaRPr kumimoji="1" lang="ja-JP" altLang="en-US" sz="1800" dirty="0">
                        <a:solidFill>
                          <a:srgbClr val="000080"/>
                        </a:solidFill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8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</a:rPr>
                        <a:t>Number</a:t>
                      </a:r>
                      <a:r>
                        <a:rPr kumimoji="1" lang="en-US" altLang="ja-JP" sz="1800" baseline="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</a:rPr>
                        <a:t> of turns</a:t>
                      </a:r>
                      <a:endParaRPr kumimoji="1" lang="ja-JP" altLang="en-US" sz="1800" dirty="0">
                        <a:solidFill>
                          <a:srgbClr val="000080"/>
                        </a:solidFill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</a:rPr>
                        <a:t>83 turn/coil</a:t>
                      </a:r>
                      <a:endParaRPr kumimoji="1" lang="ja-JP" altLang="en-US" sz="1800" dirty="0">
                        <a:solidFill>
                          <a:srgbClr val="000080"/>
                        </a:solidFill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8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</a:rPr>
                        <a:t>Length</a:t>
                      </a:r>
                      <a:r>
                        <a:rPr kumimoji="1" lang="en-US" altLang="ja-JP" sz="1800" baseline="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</a:rPr>
                        <a:t> of conductor</a:t>
                      </a:r>
                      <a:endParaRPr kumimoji="1" lang="ja-JP" altLang="en-US" sz="1800" dirty="0">
                        <a:solidFill>
                          <a:srgbClr val="000080"/>
                        </a:solidFill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ＭＳ Ｐゴシック" pitchFamily="50" charset="-128"/>
                        </a:rPr>
                        <a:t>74 m/coil</a:t>
                      </a:r>
                      <a:endParaRPr kumimoji="1" lang="ja-JP" altLang="en-US" sz="1800" dirty="0">
                        <a:solidFill>
                          <a:srgbClr val="000080"/>
                        </a:solidFill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372" y="3642320"/>
            <a:ext cx="27051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四角形吹き出し 13"/>
          <p:cNvSpPr/>
          <p:nvPr/>
        </p:nvSpPr>
        <p:spPr bwMode="auto">
          <a:xfrm>
            <a:off x="6660232" y="3308176"/>
            <a:ext cx="1224136" cy="334144"/>
          </a:xfrm>
          <a:prstGeom prst="wedgeRectCallout">
            <a:avLst>
              <a:gd name="adj1" fmla="val -21275"/>
              <a:gd name="adj2" fmla="val 521625"/>
            </a:avLst>
          </a:prstGeom>
          <a:noFill/>
          <a:ln w="1905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800" b="0" i="1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  <a:ea typeface="MS PGothic" pitchFamily="50" charset="-128"/>
              </a:rPr>
              <a:t>I</a:t>
            </a:r>
            <a:r>
              <a:rPr kumimoji="1" lang="en-US" altLang="ja-JP" sz="1800" b="0" i="0" u="none" strike="noStrike" cap="none" normalizeH="0" baseline="-2500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  <a:ea typeface="MS PGothic" pitchFamily="50" charset="-128"/>
              </a:rPr>
              <a:t>c</a:t>
            </a:r>
            <a:r>
              <a:rPr kumimoji="1" lang="en-US" altLang="ja-JP" sz="18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  <a:ea typeface="MS PGothic" pitchFamily="50" charset="-128"/>
              </a:rPr>
              <a:t> ~ 110 A</a:t>
            </a: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ea typeface="MS PGothic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7795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Equation for analyses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150D1-672F-4316-BCF7-EA07272C2301}" type="slidenum">
              <a:rPr lang="en-US" altLang="ja-JP" smtClean="0"/>
              <a:pPr/>
              <a:t>27</a:t>
            </a:fld>
            <a:endParaRPr lang="en-US" altLang="ja-JP"/>
          </a:p>
        </p:txBody>
      </p:sp>
      <p:sp>
        <p:nvSpPr>
          <p:cNvPr id="6" name="正方形/長方形 5"/>
          <p:cNvSpPr/>
          <p:nvPr/>
        </p:nvSpPr>
        <p:spPr bwMode="auto">
          <a:xfrm>
            <a:off x="4121007" y="3215868"/>
            <a:ext cx="599147" cy="312324"/>
          </a:xfrm>
          <a:prstGeom prst="rect">
            <a:avLst/>
          </a:prstGeom>
          <a:solidFill>
            <a:srgbClr val="FFC0FF"/>
          </a:solidFill>
          <a:ln w="12700">
            <a:noFill/>
            <a:prstDash val="sysDot"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endParaRPr lang="ja-JP" altLang="en-US" sz="2000" dirty="0">
              <a:solidFill>
                <a:srgbClr val="000080"/>
              </a:solidFill>
            </a:endParaRPr>
          </a:p>
        </p:txBody>
      </p:sp>
      <p:pic>
        <p:nvPicPr>
          <p:cNvPr id="7" name="Picture 314" descr="C:\My Documents\Office Files\#Report\M1-1 前期\#学会発表\EUCAS 2011\Figures\Thin-strip approximation.ep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06" y="5177598"/>
            <a:ext cx="4111200" cy="1203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正方形/長方形 7"/>
          <p:cNvSpPr/>
          <p:nvPr/>
        </p:nvSpPr>
        <p:spPr bwMode="auto">
          <a:xfrm>
            <a:off x="142421" y="3850536"/>
            <a:ext cx="4213555" cy="2626464"/>
          </a:xfrm>
          <a:prstGeom prst="rect">
            <a:avLst/>
          </a:prstGeom>
          <a:noFill/>
          <a:ln w="19050">
            <a:solidFill>
              <a:srgbClr val="000080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endParaRPr lang="ja-JP" altLang="en-US" sz="2000">
              <a:solidFill>
                <a:srgbClr val="000080"/>
              </a:solidFill>
            </a:endParaRPr>
          </a:p>
        </p:txBody>
      </p:sp>
      <p:sp>
        <p:nvSpPr>
          <p:cNvPr id="9" name="コンテンツ プレースホルダ 2"/>
          <p:cNvSpPr>
            <a:spLocks noGrp="1"/>
          </p:cNvSpPr>
          <p:nvPr>
            <p:ph idx="1"/>
          </p:nvPr>
        </p:nvSpPr>
        <p:spPr>
          <a:xfrm>
            <a:off x="4834028" y="3186355"/>
            <a:ext cx="3986444" cy="695495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1800" dirty="0" smtClean="0">
                <a:latin typeface="Arial" pitchFamily="34" charset="0"/>
                <a:cs typeface="Arial" pitchFamily="34" charset="0"/>
              </a:rPr>
              <a:t>Equivalent conductivity derived from power law characteristic</a:t>
            </a:r>
          </a:p>
        </p:txBody>
      </p:sp>
      <p:graphicFrame>
        <p:nvGraphicFramePr>
          <p:cNvPr id="10" name="オブジェクト 48"/>
          <p:cNvGraphicFramePr>
            <a:graphicFrameLocks noChangeAspect="1"/>
          </p:cNvGraphicFramePr>
          <p:nvPr>
            <p:extLst/>
          </p:nvPr>
        </p:nvGraphicFramePr>
        <p:xfrm>
          <a:off x="3283968" y="3198718"/>
          <a:ext cx="145415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58" name="数式" r:id="rId5" imgW="812447" imgH="203112" progId="Equation.3">
                  <p:embed/>
                </p:oleObj>
              </mc:Choice>
              <mc:Fallback>
                <p:oleObj name="数式" r:id="rId5" imgW="812447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3968" y="3198718"/>
                        <a:ext cx="145415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A600"/>
                            </a:solidFill>
                            <a:prstDash val="sysDot"/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オブジェクト 8"/>
          <p:cNvGraphicFramePr>
            <a:graphicFrameLocks noChangeAspect="1"/>
          </p:cNvGraphicFramePr>
          <p:nvPr>
            <p:extLst/>
          </p:nvPr>
        </p:nvGraphicFramePr>
        <p:xfrm>
          <a:off x="7452320" y="3480001"/>
          <a:ext cx="1216399" cy="3287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59" name="数式" r:id="rId7" imgW="939392" imgH="253890" progId="Equation.3">
                  <p:embed/>
                </p:oleObj>
              </mc:Choice>
              <mc:Fallback>
                <p:oleObj name="数式" r:id="rId7" imgW="939392" imgH="2538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2320" y="3480001"/>
                        <a:ext cx="1216399" cy="32875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グループ化 10"/>
          <p:cNvGrpSpPr>
            <a:grpSpLocks/>
          </p:cNvGrpSpPr>
          <p:nvPr/>
        </p:nvGrpSpPr>
        <p:grpSpPr bwMode="auto">
          <a:xfrm>
            <a:off x="439854" y="1930306"/>
            <a:ext cx="2124299" cy="1136650"/>
            <a:chOff x="511861" y="2420888"/>
            <a:chExt cx="2124299" cy="1136182"/>
          </a:xfrm>
        </p:grpSpPr>
        <p:graphicFrame>
          <p:nvGraphicFramePr>
            <p:cNvPr id="19" name="オブジェクト 13"/>
            <p:cNvGraphicFramePr>
              <a:graphicFrameLocks noChangeAspect="1"/>
            </p:cNvGraphicFramePr>
            <p:nvPr/>
          </p:nvGraphicFramePr>
          <p:xfrm>
            <a:off x="705136" y="2849563"/>
            <a:ext cx="1736040" cy="7075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760" name="数式" r:id="rId9" imgW="965200" imgH="393700" progId="Equation.3">
                    <p:embed/>
                  </p:oleObj>
                </mc:Choice>
                <mc:Fallback>
                  <p:oleObj name="数式" r:id="rId9" imgW="965200" imgH="3937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5136" y="2849563"/>
                          <a:ext cx="1736040" cy="70750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254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テキスト ボックス 19"/>
            <p:cNvSpPr txBox="1"/>
            <p:nvPr/>
          </p:nvSpPr>
          <p:spPr bwMode="auto">
            <a:xfrm>
              <a:off x="511861" y="2420888"/>
              <a:ext cx="2124299" cy="39994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ja-JP" sz="2000" b="1" kern="0" dirty="0" smtClean="0">
                  <a:solidFill>
                    <a:srgbClr val="000080"/>
                  </a:solidFill>
                  <a:latin typeface="Arial"/>
                  <a:ea typeface="ＭＳ Ｐゴシック"/>
                </a:rPr>
                <a:t>〔Faraday’s law〕</a:t>
              </a:r>
              <a:endParaRPr lang="ja-JP" altLang="en-US" sz="2800" b="1" dirty="0">
                <a:solidFill>
                  <a:srgbClr val="000080"/>
                </a:solidFill>
              </a:endParaRPr>
            </a:p>
          </p:txBody>
        </p:sp>
      </p:grpSp>
      <p:cxnSp>
        <p:nvCxnSpPr>
          <p:cNvPr id="21" name="直線コネクタ 20"/>
          <p:cNvCxnSpPr/>
          <p:nvPr/>
        </p:nvCxnSpPr>
        <p:spPr bwMode="auto">
          <a:xfrm>
            <a:off x="3009331" y="2949481"/>
            <a:ext cx="2066925" cy="0"/>
          </a:xfrm>
          <a:prstGeom prst="line">
            <a:avLst/>
          </a:prstGeom>
          <a:ln w="19050">
            <a:solidFill>
              <a:srgbClr val="000080"/>
            </a:solidFill>
            <a:prstDash val="dashDot"/>
            <a:headEnd type="none" w="med" len="med"/>
            <a:tailEnd type="non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22" name="グループ化 21"/>
          <p:cNvGrpSpPr>
            <a:grpSpLocks/>
          </p:cNvGrpSpPr>
          <p:nvPr/>
        </p:nvGrpSpPr>
        <p:grpSpPr bwMode="auto">
          <a:xfrm>
            <a:off x="1044006" y="2549431"/>
            <a:ext cx="3716337" cy="1017587"/>
            <a:chOff x="1115616" y="2708920"/>
            <a:chExt cx="3716561" cy="1018171"/>
          </a:xfrm>
        </p:grpSpPr>
        <p:sp>
          <p:nvSpPr>
            <p:cNvPr id="23" name="正方形/長方形 22"/>
            <p:cNvSpPr/>
            <p:nvPr/>
          </p:nvSpPr>
          <p:spPr bwMode="auto">
            <a:xfrm>
              <a:off x="3347776" y="3304574"/>
              <a:ext cx="1484401" cy="422517"/>
            </a:xfrm>
            <a:prstGeom prst="rect">
              <a:avLst/>
            </a:prstGeom>
            <a:noFill/>
            <a:ln cap="rnd">
              <a:solidFill>
                <a:srgbClr val="0000FF"/>
              </a:solidFill>
              <a:prstDash val="sysDot"/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ja-JP" altLang="en-US" sz="2000" dirty="0">
                <a:solidFill>
                  <a:srgbClr val="000080"/>
                </a:solidFill>
              </a:endParaRPr>
            </a:p>
          </p:txBody>
        </p:sp>
        <p:grpSp>
          <p:nvGrpSpPr>
            <p:cNvPr id="24" name="グループ化 87"/>
            <p:cNvGrpSpPr>
              <a:grpSpLocks/>
            </p:cNvGrpSpPr>
            <p:nvPr/>
          </p:nvGrpSpPr>
          <p:grpSpPr bwMode="auto">
            <a:xfrm>
              <a:off x="1260078" y="2996423"/>
              <a:ext cx="2087786" cy="519530"/>
              <a:chOff x="1362030" y="1258641"/>
              <a:chExt cx="2087858" cy="518303"/>
            </a:xfrm>
          </p:grpSpPr>
          <p:cxnSp>
            <p:nvCxnSpPr>
              <p:cNvPr id="26" name="直線コネクタ 77"/>
              <p:cNvCxnSpPr>
                <a:cxnSpLocks noChangeShapeType="1"/>
                <a:stCxn id="23" idx="1"/>
              </p:cNvCxnSpPr>
              <p:nvPr/>
            </p:nvCxnSpPr>
            <p:spPr bwMode="auto">
              <a:xfrm flipH="1" flipV="1">
                <a:off x="1362030" y="1776943"/>
                <a:ext cx="2087858" cy="1"/>
              </a:xfrm>
              <a:prstGeom prst="line">
                <a:avLst/>
              </a:prstGeom>
              <a:noFill/>
              <a:ln w="12700" algn="ctr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" name="直線コネクタ 79"/>
              <p:cNvCxnSpPr>
                <a:cxnSpLocks noChangeShapeType="1"/>
                <a:endCxn id="25" idx="4"/>
              </p:cNvCxnSpPr>
              <p:nvPr/>
            </p:nvCxnSpPr>
            <p:spPr bwMode="auto">
              <a:xfrm rot="5400000" flipH="1" flipV="1">
                <a:off x="1105382" y="1515289"/>
                <a:ext cx="513306" cy="9"/>
              </a:xfrm>
              <a:prstGeom prst="line">
                <a:avLst/>
              </a:prstGeom>
              <a:noFill/>
              <a:ln w="12700" algn="ctr">
                <a:solidFill>
                  <a:srgbClr val="0000FF"/>
                </a:solidFill>
                <a:round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5" name="円/楕円 24"/>
            <p:cNvSpPr/>
            <p:nvPr/>
          </p:nvSpPr>
          <p:spPr bwMode="auto">
            <a:xfrm>
              <a:off x="1115616" y="2708920"/>
              <a:ext cx="288942" cy="287502"/>
            </a:xfrm>
            <a:prstGeom prst="ellipse">
              <a:avLst/>
            </a:prstGeom>
            <a:noFill/>
            <a:ln cap="rnd">
              <a:solidFill>
                <a:srgbClr val="0000FF"/>
              </a:solidFill>
              <a:prstDash val="sysDot"/>
              <a:round/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ja-JP" altLang="en-US" sz="2000" dirty="0">
                <a:solidFill>
                  <a:srgbClr val="000080"/>
                </a:solidFill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1642493" y="1550893"/>
            <a:ext cx="3721100" cy="1228725"/>
            <a:chOff x="1642493" y="1550893"/>
            <a:chExt cx="3721100" cy="1228725"/>
          </a:xfrm>
        </p:grpSpPr>
        <p:grpSp>
          <p:nvGrpSpPr>
            <p:cNvPr id="12" name="グループ化 8"/>
            <p:cNvGrpSpPr>
              <a:grpSpLocks/>
            </p:cNvGrpSpPr>
            <p:nvPr/>
          </p:nvGrpSpPr>
          <p:grpSpPr bwMode="auto">
            <a:xfrm>
              <a:off x="2771206" y="1550893"/>
              <a:ext cx="2592387" cy="1228725"/>
              <a:chOff x="2914650" y="2852936"/>
              <a:chExt cx="2592388" cy="1227790"/>
            </a:xfrm>
          </p:grpSpPr>
          <p:graphicFrame>
            <p:nvGraphicFramePr>
              <p:cNvPr id="13" name="オブジェクト 3"/>
              <p:cNvGraphicFramePr>
                <a:graphicFrameLocks noChangeAspect="1"/>
              </p:cNvGraphicFramePr>
              <p:nvPr/>
            </p:nvGraphicFramePr>
            <p:xfrm>
              <a:off x="3201701" y="3281363"/>
              <a:ext cx="2012133" cy="7993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761" name="数式" r:id="rId11" imgW="1117115" imgH="444307" progId="Equation.3">
                      <p:embed/>
                    </p:oleObj>
                  </mc:Choice>
                  <mc:Fallback>
                    <p:oleObj name="数式" r:id="rId11" imgW="1117115" imgH="444307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201701" y="3281363"/>
                            <a:ext cx="2012133" cy="7993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25400" cap="rnd">
                                <a:solidFill>
                                  <a:srgbClr val="FF0000"/>
                                </a:solidFill>
                                <a:prstDash val="sysDot"/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4" name="テキスト ボックス 30"/>
              <p:cNvSpPr txBox="1">
                <a:spLocks noChangeArrowheads="1"/>
              </p:cNvSpPr>
              <p:nvPr/>
            </p:nvSpPr>
            <p:spPr bwMode="auto">
              <a:xfrm>
                <a:off x="2914650" y="2852936"/>
                <a:ext cx="2592388" cy="3998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 eaLnBrk="1" hangingPunct="1"/>
                <a:r>
                  <a:rPr lang="en-US" altLang="ja-JP" sz="2000" b="1" dirty="0" smtClean="0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〔Biot-Savart’s law〕</a:t>
                </a:r>
                <a:endParaRPr lang="ja-JP" altLang="en-US" sz="2800" b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8" name="グループ化 19514"/>
            <p:cNvGrpSpPr>
              <a:grpSpLocks/>
            </p:cNvGrpSpPr>
            <p:nvPr/>
          </p:nvGrpSpPr>
          <p:grpSpPr bwMode="auto">
            <a:xfrm>
              <a:off x="1642493" y="1966818"/>
              <a:ext cx="3476625" cy="792163"/>
              <a:chOff x="1715087" y="2126292"/>
              <a:chExt cx="3475465" cy="792162"/>
            </a:xfrm>
          </p:grpSpPr>
          <p:sp>
            <p:nvSpPr>
              <p:cNvPr id="29" name="正方形/長方形 28"/>
              <p:cNvSpPr/>
              <p:nvPr/>
            </p:nvSpPr>
            <p:spPr bwMode="auto">
              <a:xfrm>
                <a:off x="3081469" y="2126292"/>
                <a:ext cx="2109083" cy="792162"/>
              </a:xfrm>
              <a:prstGeom prst="rect">
                <a:avLst/>
              </a:prstGeom>
              <a:noFill/>
              <a:ln cap="rnd">
                <a:solidFill>
                  <a:srgbClr val="00A600"/>
                </a:solidFill>
                <a:prstDash val="sysDot"/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endParaRPr lang="ja-JP" altLang="en-US" sz="2000" dirty="0">
                  <a:solidFill>
                    <a:srgbClr val="000080"/>
                  </a:solidFill>
                </a:endParaRPr>
              </a:p>
            </p:txBody>
          </p:sp>
          <p:grpSp>
            <p:nvGrpSpPr>
              <p:cNvPr id="30" name="グループ化 19513"/>
              <p:cNvGrpSpPr>
                <a:grpSpLocks/>
              </p:cNvGrpSpPr>
              <p:nvPr/>
            </p:nvGrpSpPr>
            <p:grpSpPr bwMode="auto">
              <a:xfrm>
                <a:off x="1715087" y="2521213"/>
                <a:ext cx="1365678" cy="307870"/>
                <a:chOff x="1715087" y="2521213"/>
                <a:chExt cx="1365678" cy="307870"/>
              </a:xfrm>
            </p:grpSpPr>
            <p:sp>
              <p:nvSpPr>
                <p:cNvPr id="31" name="円/楕円 30"/>
                <p:cNvSpPr/>
                <p:nvPr/>
              </p:nvSpPr>
              <p:spPr bwMode="auto">
                <a:xfrm>
                  <a:off x="1715087" y="2542217"/>
                  <a:ext cx="288829" cy="287338"/>
                </a:xfrm>
                <a:prstGeom prst="ellipse">
                  <a:avLst/>
                </a:prstGeom>
                <a:noFill/>
                <a:ln cap="rnd">
                  <a:solidFill>
                    <a:schemeClr val="bg2">
                      <a:lumMod val="75000"/>
                      <a:lumOff val="2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pPr algn="ctr">
                    <a:defRPr/>
                  </a:pPr>
                  <a:endParaRPr lang="ja-JP" altLang="en-US" sz="2000" dirty="0">
                    <a:solidFill>
                      <a:srgbClr val="000080"/>
                    </a:solidFill>
                  </a:endParaRPr>
                </a:p>
              </p:txBody>
            </p:sp>
            <p:grpSp>
              <p:nvGrpSpPr>
                <p:cNvPr id="32" name="グループ化 103"/>
                <p:cNvGrpSpPr>
                  <a:grpSpLocks/>
                </p:cNvGrpSpPr>
                <p:nvPr/>
              </p:nvGrpSpPr>
              <p:grpSpPr bwMode="auto">
                <a:xfrm>
                  <a:off x="2004012" y="2521213"/>
                  <a:ext cx="1076753" cy="164207"/>
                  <a:chOff x="1986167" y="3164316"/>
                  <a:chExt cx="1077011" cy="164222"/>
                </a:xfrm>
              </p:grpSpPr>
              <p:cxnSp>
                <p:nvCxnSpPr>
                  <p:cNvPr id="33" name="直線コネクタ 88"/>
                  <p:cNvCxnSpPr>
                    <a:cxnSpLocks noChangeShapeType="1"/>
                    <a:stCxn id="29" idx="1"/>
                  </p:cNvCxnSpPr>
                  <p:nvPr/>
                </p:nvCxnSpPr>
                <p:spPr bwMode="auto">
                  <a:xfrm flipH="1">
                    <a:off x="2898189" y="3165479"/>
                    <a:ext cx="164989" cy="0"/>
                  </a:xfrm>
                  <a:prstGeom prst="line">
                    <a:avLst/>
                  </a:prstGeom>
                  <a:noFill/>
                  <a:ln w="12700" algn="ctr">
                    <a:solidFill>
                      <a:srgbClr val="00A6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34" name="直線コネクタ 91"/>
                  <p:cNvCxnSpPr>
                    <a:cxnSpLocks noChangeShapeType="1"/>
                    <a:endCxn id="31" idx="6"/>
                  </p:cNvCxnSpPr>
                  <p:nvPr/>
                </p:nvCxnSpPr>
                <p:spPr bwMode="auto">
                  <a:xfrm flipH="1">
                    <a:off x="1986167" y="3328538"/>
                    <a:ext cx="912023" cy="0"/>
                  </a:xfrm>
                  <a:prstGeom prst="line">
                    <a:avLst/>
                  </a:prstGeom>
                  <a:noFill/>
                  <a:ln w="12700" algn="ctr">
                    <a:solidFill>
                      <a:srgbClr val="00A600"/>
                    </a:solidFill>
                    <a:round/>
                    <a:headEnd/>
                    <a:tailEnd type="stealth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35" name="直線コネクタ 99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898189" y="3164316"/>
                    <a:ext cx="0" cy="162449"/>
                  </a:xfrm>
                  <a:prstGeom prst="line">
                    <a:avLst/>
                  </a:prstGeom>
                  <a:noFill/>
                  <a:ln w="12700" algn="ctr">
                    <a:solidFill>
                      <a:srgbClr val="00A6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</p:grpSp>
        </p:grpSp>
      </p:grpSp>
      <p:sp>
        <p:nvSpPr>
          <p:cNvPr id="36" name="正方形/長方形 35"/>
          <p:cNvSpPr/>
          <p:nvPr/>
        </p:nvSpPr>
        <p:spPr bwMode="auto">
          <a:xfrm>
            <a:off x="323528" y="1577595"/>
            <a:ext cx="8496945" cy="2223822"/>
          </a:xfrm>
          <a:prstGeom prst="rect">
            <a:avLst/>
          </a:prstGeom>
          <a:noFill/>
          <a:ln w="19050">
            <a:solidFill>
              <a:srgbClr val="00008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endParaRPr lang="ja-JP" altLang="en-US" sz="2000" dirty="0">
              <a:solidFill>
                <a:srgbClr val="000080"/>
              </a:solidFill>
            </a:endParaRPr>
          </a:p>
        </p:txBody>
      </p:sp>
      <p:grpSp>
        <p:nvGrpSpPr>
          <p:cNvPr id="53" name="グループ化 52"/>
          <p:cNvGrpSpPr/>
          <p:nvPr/>
        </p:nvGrpSpPr>
        <p:grpSpPr>
          <a:xfrm>
            <a:off x="3779268" y="1766818"/>
            <a:ext cx="4825181" cy="1727175"/>
            <a:chOff x="3779268" y="1766818"/>
            <a:chExt cx="4825181" cy="1727175"/>
          </a:xfrm>
        </p:grpSpPr>
        <p:grpSp>
          <p:nvGrpSpPr>
            <p:cNvPr id="15" name="グループ化 6"/>
            <p:cNvGrpSpPr>
              <a:grpSpLocks/>
            </p:cNvGrpSpPr>
            <p:nvPr/>
          </p:nvGrpSpPr>
          <p:grpSpPr bwMode="auto">
            <a:xfrm>
              <a:off x="5580113" y="1766818"/>
              <a:ext cx="3024336" cy="1055659"/>
              <a:chOff x="5652120" y="2256888"/>
              <a:chExt cx="3024336" cy="1055891"/>
            </a:xfrm>
          </p:grpSpPr>
          <p:graphicFrame>
            <p:nvGraphicFramePr>
              <p:cNvPr id="16" name="オブジェクト 4"/>
              <p:cNvGraphicFramePr>
                <a:graphicFrameLocks noChangeAspect="1"/>
              </p:cNvGraphicFramePr>
              <p:nvPr/>
            </p:nvGraphicFramePr>
            <p:xfrm>
              <a:off x="6586673" y="2994023"/>
              <a:ext cx="1118872" cy="31875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762" name="数式" r:id="rId13" imgW="621760" imgH="177646" progId="Equation.3">
                      <p:embed/>
                    </p:oleObj>
                  </mc:Choice>
                  <mc:Fallback>
                    <p:oleObj name="数式" r:id="rId13" imgW="621760" imgH="177646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586673" y="2994023"/>
                            <a:ext cx="1118872" cy="31875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25400" cap="rnd">
                                <a:solidFill>
                                  <a:srgbClr val="0000FF"/>
                                </a:solidFill>
                                <a:prstDash val="sysDot"/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7" name="テキスト ボックス 31"/>
              <p:cNvSpPr txBox="1">
                <a:spLocks noChangeArrowheads="1"/>
              </p:cNvSpPr>
              <p:nvPr/>
            </p:nvSpPr>
            <p:spPr bwMode="auto">
              <a:xfrm>
                <a:off x="5652120" y="2256888"/>
                <a:ext cx="3024336" cy="7080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 eaLnBrk="1" hangingPunct="1"/>
                <a:r>
                  <a:rPr lang="en-US" altLang="ja-JP" sz="2000" b="1" dirty="0" smtClean="0">
                    <a:solidFill>
                      <a:srgbClr val="000080"/>
                    </a:solidFill>
                    <a:latin typeface="Arial" pitchFamily="34" charset="0"/>
                    <a:cs typeface="Arial" pitchFamily="34" charset="0"/>
                  </a:rPr>
                  <a:t>〔Definitional of current vector potential〕</a:t>
                </a:r>
                <a:endParaRPr lang="ja-JP" altLang="en-US" sz="2800" b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7" name="グループ化 19512"/>
            <p:cNvGrpSpPr>
              <a:grpSpLocks/>
            </p:cNvGrpSpPr>
            <p:nvPr/>
          </p:nvGrpSpPr>
          <p:grpSpPr bwMode="auto">
            <a:xfrm>
              <a:off x="3779268" y="2009681"/>
              <a:ext cx="3940175" cy="1484312"/>
              <a:chOff x="3852565" y="2169239"/>
              <a:chExt cx="3938513" cy="1484474"/>
            </a:xfrm>
          </p:grpSpPr>
          <p:sp>
            <p:nvSpPr>
              <p:cNvPr id="38" name="正方形/長方形 37"/>
              <p:cNvSpPr/>
              <p:nvPr/>
            </p:nvSpPr>
            <p:spPr bwMode="auto">
              <a:xfrm>
                <a:off x="6515266" y="2605849"/>
                <a:ext cx="1275812" cy="431847"/>
              </a:xfrm>
              <a:prstGeom prst="rect">
                <a:avLst/>
              </a:prstGeom>
              <a:noFill/>
              <a:ln cap="rnd">
                <a:solidFill>
                  <a:srgbClr val="FF0000"/>
                </a:solidFill>
                <a:prstDash val="sysDot"/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endParaRPr lang="ja-JP" altLang="en-US" sz="2000" dirty="0">
                  <a:solidFill>
                    <a:srgbClr val="000080"/>
                  </a:solidFill>
                </a:endParaRPr>
              </a:p>
            </p:txBody>
          </p:sp>
          <p:grpSp>
            <p:nvGrpSpPr>
              <p:cNvPr id="39" name="グループ化 19511"/>
              <p:cNvGrpSpPr>
                <a:grpSpLocks/>
              </p:cNvGrpSpPr>
              <p:nvPr/>
            </p:nvGrpSpPr>
            <p:grpSpPr bwMode="auto">
              <a:xfrm>
                <a:off x="3852565" y="2169239"/>
                <a:ext cx="2662163" cy="1484474"/>
                <a:chOff x="3852565" y="2169239"/>
                <a:chExt cx="2662163" cy="1484474"/>
              </a:xfrm>
            </p:grpSpPr>
            <p:sp>
              <p:nvSpPr>
                <p:cNvPr id="40" name="円/楕円 39"/>
                <p:cNvSpPr/>
                <p:nvPr/>
              </p:nvSpPr>
              <p:spPr bwMode="auto">
                <a:xfrm>
                  <a:off x="3852565" y="3366345"/>
                  <a:ext cx="288803" cy="287368"/>
                </a:xfrm>
                <a:prstGeom prst="ellipse">
                  <a:avLst/>
                </a:prstGeom>
                <a:noFill/>
                <a:ln cap="rnd">
                  <a:solidFill>
                    <a:srgbClr val="FF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pPr algn="ctr">
                    <a:defRPr/>
                  </a:pPr>
                  <a:endParaRPr lang="ja-JP" altLang="en-US" sz="2000" dirty="0">
                    <a:solidFill>
                      <a:srgbClr val="000080"/>
                    </a:solidFill>
                  </a:endParaRPr>
                </a:p>
              </p:txBody>
            </p:sp>
            <p:cxnSp>
              <p:nvCxnSpPr>
                <p:cNvPr id="41" name="直線コネクタ 54"/>
                <p:cNvCxnSpPr>
                  <a:cxnSpLocks noChangeShapeType="1"/>
                  <a:stCxn id="38" idx="1"/>
                </p:cNvCxnSpPr>
                <p:nvPr/>
              </p:nvCxnSpPr>
              <p:spPr bwMode="auto">
                <a:xfrm flipH="1">
                  <a:off x="5295900" y="2821950"/>
                  <a:ext cx="1218828" cy="158"/>
                </a:xfrm>
                <a:prstGeom prst="line">
                  <a:avLst/>
                </a:prstGeom>
                <a:noFill/>
                <a:ln w="12700" algn="ctr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2" name="直線コネクタ 56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4697999" y="2809454"/>
                  <a:ext cx="1195805" cy="0"/>
                </a:xfrm>
                <a:prstGeom prst="line">
                  <a:avLst/>
                </a:prstGeom>
                <a:noFill/>
                <a:ln w="12700" algn="ctr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3" name="直線コネクタ 62"/>
                <p:cNvCxnSpPr>
                  <a:cxnSpLocks noChangeShapeType="1"/>
                  <a:endCxn id="45" idx="7"/>
                </p:cNvCxnSpPr>
                <p:nvPr/>
              </p:nvCxnSpPr>
              <p:spPr bwMode="auto">
                <a:xfrm flipH="1">
                  <a:off x="4420834" y="2211551"/>
                  <a:ext cx="875066" cy="0"/>
                </a:xfrm>
                <a:prstGeom prst="line">
                  <a:avLst/>
                </a:prstGeom>
                <a:noFill/>
                <a:ln w="12700" algn="ctr">
                  <a:solidFill>
                    <a:srgbClr val="FF0000"/>
                  </a:solidFill>
                  <a:round/>
                  <a:headEnd/>
                  <a:tailEnd type="stealth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4" name="直線コネクタ 69"/>
                <p:cNvCxnSpPr>
                  <a:cxnSpLocks noChangeShapeType="1"/>
                  <a:endCxn id="40" idx="7"/>
                </p:cNvCxnSpPr>
                <p:nvPr/>
              </p:nvCxnSpPr>
              <p:spPr bwMode="auto">
                <a:xfrm flipH="1">
                  <a:off x="4099178" y="3408458"/>
                  <a:ext cx="1197367" cy="0"/>
                </a:xfrm>
                <a:prstGeom prst="line">
                  <a:avLst/>
                </a:prstGeom>
                <a:noFill/>
                <a:ln w="12700" algn="ctr">
                  <a:solidFill>
                    <a:srgbClr val="FF0000"/>
                  </a:solidFill>
                  <a:round/>
                  <a:headEnd/>
                  <a:tailEnd type="stealth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45" name="円/楕円 44"/>
                <p:cNvSpPr/>
                <p:nvPr/>
              </p:nvSpPr>
              <p:spPr bwMode="auto">
                <a:xfrm>
                  <a:off x="4176278" y="2169239"/>
                  <a:ext cx="287217" cy="288957"/>
                </a:xfrm>
                <a:prstGeom prst="ellipse">
                  <a:avLst/>
                </a:prstGeom>
                <a:noFill/>
                <a:ln cap="rnd">
                  <a:solidFill>
                    <a:srgbClr val="FF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pPr algn="ctr">
                    <a:defRPr/>
                  </a:pPr>
                  <a:endParaRPr lang="ja-JP" altLang="en-US" sz="2000" dirty="0">
                    <a:solidFill>
                      <a:srgbClr val="000080"/>
                    </a:solidFill>
                  </a:endParaRPr>
                </a:p>
              </p:txBody>
            </p:sp>
          </p:grpSp>
        </p:grpSp>
      </p:grpSp>
      <p:graphicFrame>
        <p:nvGraphicFramePr>
          <p:cNvPr id="46" name="オブジェクト 45"/>
          <p:cNvGraphicFramePr>
            <a:graphicFrameLocks noChangeAspect="1"/>
          </p:cNvGraphicFramePr>
          <p:nvPr>
            <p:extLst/>
          </p:nvPr>
        </p:nvGraphicFramePr>
        <p:xfrm>
          <a:off x="4500438" y="5561607"/>
          <a:ext cx="4464050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63" name="数式" r:id="rId15" imgW="2692400" imgH="457200" progId="Equation.3">
                  <p:embed/>
                </p:oleObj>
              </mc:Choice>
              <mc:Fallback>
                <p:oleObj name="数式" r:id="rId15" imgW="26924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438" y="5561607"/>
                        <a:ext cx="4464050" cy="747713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000000"/>
                        </a:solidFill>
                        <a:prstDash val="sysDot"/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オブジェクト 46"/>
          <p:cNvGraphicFramePr>
            <a:graphicFrameLocks noChangeAspect="1"/>
          </p:cNvGraphicFramePr>
          <p:nvPr>
            <p:extLst/>
          </p:nvPr>
        </p:nvGraphicFramePr>
        <p:xfrm>
          <a:off x="4500438" y="4205316"/>
          <a:ext cx="4464050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64" name="数式" r:id="rId17" imgW="2654300" imgH="457200" progId="Equation.3">
                  <p:embed/>
                </p:oleObj>
              </mc:Choice>
              <mc:Fallback>
                <p:oleObj name="数式" r:id="rId17" imgW="26543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438" y="4205316"/>
                        <a:ext cx="4464050" cy="758825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000000"/>
                        </a:solidFill>
                        <a:prstDash val="sysDot"/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正方形/長方形 47"/>
          <p:cNvSpPr/>
          <p:nvPr/>
        </p:nvSpPr>
        <p:spPr>
          <a:xfrm>
            <a:off x="119394" y="3802528"/>
            <a:ext cx="42365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ja-JP" sz="1800" b="1" u="sng" kern="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</a:rPr>
              <a:t>Thin strip approximation</a:t>
            </a:r>
            <a:endParaRPr lang="en-US" altLang="ja-JP" sz="1800" kern="0" dirty="0" smtClean="0">
              <a:solidFill>
                <a:srgbClr val="000080"/>
              </a:solidFill>
              <a:latin typeface="Arial" pitchFamily="34" charset="0"/>
              <a:cs typeface="Arial" pitchFamily="34" charset="0"/>
            </a:endParaRPr>
          </a:p>
          <a:p>
            <a:pPr marL="87313" algn="l"/>
            <a:r>
              <a:rPr lang="en-US" altLang="ja-JP" sz="1800" kern="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</a:rPr>
              <a:t>Neglecting current density component normal to SC layer / magnetic flux density component tangential to SC layer</a:t>
            </a:r>
          </a:p>
        </p:txBody>
      </p:sp>
      <p:sp>
        <p:nvSpPr>
          <p:cNvPr id="49" name="テキスト ボックス 20"/>
          <p:cNvSpPr txBox="1">
            <a:spLocks noChangeArrowheads="1"/>
          </p:cNvSpPr>
          <p:nvPr/>
        </p:nvSpPr>
        <p:spPr bwMode="auto">
          <a:xfrm>
            <a:off x="6069178" y="4928279"/>
            <a:ext cx="275129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l" eaLnBrk="1" hangingPunct="1"/>
            <a:r>
              <a:rPr lang="en-US" altLang="ja-JP" sz="18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</a:rPr>
              <a:t>Transformed to 2D problem</a:t>
            </a:r>
            <a:endParaRPr lang="ja-JP" altLang="en-US" sz="1800" dirty="0">
              <a:solidFill>
                <a:srgbClr val="00008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下矢印 49"/>
          <p:cNvSpPr/>
          <p:nvPr/>
        </p:nvSpPr>
        <p:spPr bwMode="auto">
          <a:xfrm>
            <a:off x="6372000" y="3867221"/>
            <a:ext cx="720155" cy="268607"/>
          </a:xfrm>
          <a:prstGeom prst="downArrow">
            <a:avLst/>
          </a:prstGeom>
          <a:solidFill>
            <a:srgbClr val="000080"/>
          </a:solidFill>
          <a:ln w="19050">
            <a:solidFill>
              <a:srgbClr val="000080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ja-JP" altLang="en-US" sz="2000" dirty="0">
              <a:solidFill>
                <a:srgbClr val="000080"/>
              </a:solidFill>
            </a:endParaRPr>
          </a:p>
        </p:txBody>
      </p:sp>
      <p:sp>
        <p:nvSpPr>
          <p:cNvPr id="51" name="下矢印 50"/>
          <p:cNvSpPr/>
          <p:nvPr/>
        </p:nvSpPr>
        <p:spPr bwMode="auto">
          <a:xfrm>
            <a:off x="5328655" y="5120617"/>
            <a:ext cx="720155" cy="268607"/>
          </a:xfrm>
          <a:prstGeom prst="downArrow">
            <a:avLst/>
          </a:prstGeom>
          <a:solidFill>
            <a:schemeClr val="bg1"/>
          </a:solidFill>
          <a:ln w="19050">
            <a:solidFill>
              <a:srgbClr val="000080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ja-JP" altLang="en-US" sz="2000" dirty="0">
              <a:solidFill>
                <a:srgbClr val="00008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81625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build="p"/>
      <p:bldP spid="36" grpId="0" animBg="1"/>
      <p:bldP spid="48" grpId="0" build="p"/>
      <p:bldP spid="49" grpId="0"/>
      <p:bldP spid="50" grpId="0" animBg="1"/>
      <p:bldP spid="5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560890" cy="891307"/>
          </a:xfrm>
        </p:spPr>
        <p:txBody>
          <a:bodyPr/>
          <a:lstStyle/>
          <a:p>
            <a:r>
              <a:rPr lang="en-US" altLang="ja-JP" dirty="0"/>
              <a:t>Consideration of </a:t>
            </a:r>
            <a:r>
              <a:rPr lang="en-US" altLang="ja-JP" dirty="0" smtClean="0"/>
              <a:t>three-dimensional geometry of </a:t>
            </a:r>
            <a:r>
              <a:rPr lang="en-US" altLang="ja-JP" dirty="0"/>
              <a:t>coated </a:t>
            </a:r>
            <a:r>
              <a:rPr lang="en-US" altLang="ja-JP" dirty="0" smtClean="0"/>
              <a:t>conductors in a coil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150D1-672F-4316-BCF7-EA07272C2301}" type="slidenum">
              <a:rPr lang="en-US" altLang="ja-JP" smtClean="0"/>
              <a:pPr/>
              <a:t>28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54" y="3681825"/>
            <a:ext cx="3174803" cy="2582270"/>
          </a:xfrm>
          <a:prstGeom prst="rect">
            <a:avLst/>
          </a:prstGeom>
        </p:spPr>
      </p:pic>
      <p:graphicFrame>
        <p:nvGraphicFramePr>
          <p:cNvPr id="7" name="オブジェクト 6"/>
          <p:cNvGraphicFramePr>
            <a:graphicFrameLocks noChangeAspect="1"/>
          </p:cNvGraphicFramePr>
          <p:nvPr>
            <p:extLst/>
          </p:nvPr>
        </p:nvGraphicFramePr>
        <p:xfrm>
          <a:off x="271364" y="1484784"/>
          <a:ext cx="8477100" cy="98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0" name="数式" r:id="rId4" imgW="3390840" imgH="393480" progId="Equation.3">
                  <p:embed/>
                </p:oleObj>
              </mc:Choice>
              <mc:Fallback>
                <p:oleObj name="数式" r:id="rId4" imgW="33908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364" y="1484784"/>
                        <a:ext cx="8477100" cy="98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四角形吹き出し 7"/>
          <p:cNvSpPr/>
          <p:nvPr/>
        </p:nvSpPr>
        <p:spPr bwMode="auto">
          <a:xfrm>
            <a:off x="467544" y="2708920"/>
            <a:ext cx="7920880" cy="792088"/>
          </a:xfrm>
          <a:prstGeom prst="wedgeRectCallout">
            <a:avLst>
              <a:gd name="adj1" fmla="val 24948"/>
              <a:gd name="adj2" fmla="val -80428"/>
            </a:avLst>
          </a:prstGeom>
          <a:noFill/>
          <a:ln w="254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72000" tIns="36000" rIns="72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2000" b="1" i="1" dirty="0" smtClean="0">
                <a:solidFill>
                  <a:srgbClr val="000066"/>
                </a:solidFill>
              </a:rPr>
              <a:t>r</a:t>
            </a:r>
            <a:r>
              <a:rPr lang="en-US" altLang="ja-JP" sz="2000" dirty="0" smtClean="0">
                <a:solidFill>
                  <a:srgbClr val="000066"/>
                </a:solidFill>
              </a:rPr>
              <a:t> : vector from the source point where the current resides to the field point where the potential is calculated.</a:t>
            </a:r>
            <a:endParaRPr kumimoji="1" lang="ja-JP" altLang="en-US" sz="20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91880" y="3692123"/>
            <a:ext cx="54726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2000" dirty="0" smtClean="0">
                <a:solidFill>
                  <a:srgbClr val="000066"/>
                </a:solidFill>
              </a:rPr>
              <a:t>Superconductor layers </a:t>
            </a:r>
            <a:r>
              <a:rPr lang="en-US" altLang="ja-JP" sz="2000" dirty="0">
                <a:solidFill>
                  <a:srgbClr val="000066"/>
                </a:solidFill>
              </a:rPr>
              <a:t>are mathematically two-dimensional </a:t>
            </a:r>
            <a:r>
              <a:rPr lang="en-US" altLang="ja-JP" sz="2000" dirty="0" smtClean="0">
                <a:solidFill>
                  <a:srgbClr val="000066"/>
                </a:solidFill>
              </a:rPr>
              <a:t>(no thickness), but follow the curved geometry of coated conductors in a coil.</a:t>
            </a:r>
          </a:p>
          <a:p>
            <a:pPr algn="l"/>
            <a:endParaRPr lang="en-US" altLang="ja-JP" sz="2000" dirty="0" smtClean="0">
              <a:solidFill>
                <a:srgbClr val="000066"/>
              </a:solidFill>
            </a:endParaRPr>
          </a:p>
          <a:p>
            <a:pPr algn="l"/>
            <a:r>
              <a:rPr lang="en-US" altLang="ja-JP" sz="2000" dirty="0" smtClean="0">
                <a:solidFill>
                  <a:srgbClr val="000066"/>
                </a:solidFill>
              </a:rPr>
              <a:t>The </a:t>
            </a:r>
            <a:r>
              <a:rPr lang="en-US" altLang="ja-JP" sz="2000" dirty="0">
                <a:solidFill>
                  <a:srgbClr val="000066"/>
                </a:solidFill>
              </a:rPr>
              <a:t>three-dimensional geometry of the coil is retained in the modeling, while region of analysis is </a:t>
            </a:r>
            <a:r>
              <a:rPr lang="en-US" altLang="ja-JP" sz="2000" dirty="0" smtClean="0">
                <a:solidFill>
                  <a:srgbClr val="000066"/>
                </a:solidFill>
              </a:rPr>
              <a:t>mathematically two-dimensional.</a:t>
            </a:r>
          </a:p>
        </p:txBody>
      </p:sp>
    </p:spTree>
    <p:extLst>
      <p:ext uri="{BB962C8B-B14F-4D97-AF65-F5344CB8AC3E}">
        <p14:creationId xmlns:p14="http://schemas.microsoft.com/office/powerpoint/2010/main" val="1701188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C4430-1065-48C9-80D8-B42204EEA7EB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539552" y="3356992"/>
            <a:ext cx="7920880" cy="646331"/>
          </a:xfrm>
          <a:prstGeom prst="rect">
            <a:avLst/>
          </a:prstGeom>
          <a:noFill/>
          <a:ln w="57150" cmpd="thickThin">
            <a:solidFill>
              <a:srgbClr val="00008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600" dirty="0" smtClean="0">
                <a:solidFill>
                  <a:srgbClr val="000066"/>
                </a:solidFill>
              </a:rPr>
              <a:t>Overview </a:t>
            </a:r>
            <a:r>
              <a:rPr lang="en-US" altLang="ja-JP" sz="3600" dirty="0">
                <a:solidFill>
                  <a:srgbClr val="000066"/>
                </a:solidFill>
              </a:rPr>
              <a:t>of </a:t>
            </a:r>
            <a:r>
              <a:rPr lang="en-US" altLang="ja-JP" sz="3600" dirty="0" smtClean="0">
                <a:solidFill>
                  <a:srgbClr val="000066"/>
                </a:solidFill>
              </a:rPr>
              <a:t>the S-Innovation Project</a:t>
            </a:r>
            <a:endParaRPr lang="en-US" altLang="ja-JP" sz="36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65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Outline the project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C4430-1065-48C9-80D8-B42204EEA7EB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790981"/>
              </p:ext>
            </p:extLst>
          </p:nvPr>
        </p:nvGraphicFramePr>
        <p:xfrm>
          <a:off x="251520" y="1340768"/>
          <a:ext cx="8568952" cy="4815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60240"/>
                <a:gridCol w="6408712"/>
              </a:tblGrid>
              <a:tr h="6638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Name of project</a:t>
                      </a:r>
                      <a:endParaRPr kumimoji="1" lang="ja-JP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Challenge to functional, efficient, and compact accelerator system using  high </a:t>
                      </a:r>
                      <a:r>
                        <a:rPr kumimoji="1" lang="en-US" altLang="ja-JP" sz="20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</a:t>
                      </a:r>
                      <a:r>
                        <a:rPr kumimoji="1" lang="en-US" altLang="ja-JP" sz="20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</a:t>
                      </a:r>
                      <a:r>
                        <a:rPr kumimoji="1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superconductors</a:t>
                      </a:r>
                      <a:endParaRPr kumimoji="1" lang="ja-JP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>
                    <a:solidFill>
                      <a:srgbClr val="00006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Objective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0" marR="0" lvl="0" indent="-952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1" lang="en-US" altLang="ja-JP" sz="2000" dirty="0" smtClean="0">
                          <a:solidFill>
                            <a:srgbClr val="000066"/>
                          </a:solidFill>
                        </a:rPr>
                        <a:t>R&amp;D of fundamental technologies for accelerator magnets using coated</a:t>
                      </a:r>
                      <a:r>
                        <a:rPr kumimoji="1" lang="en-US" altLang="ja-JP" sz="2000" baseline="0" dirty="0" smtClean="0">
                          <a:solidFill>
                            <a:srgbClr val="000066"/>
                          </a:solidFill>
                        </a:rPr>
                        <a:t> conductors</a:t>
                      </a:r>
                      <a:endParaRPr kumimoji="1" lang="en-US" altLang="ja-JP" sz="2000" dirty="0" smtClean="0">
                        <a:solidFill>
                          <a:srgbClr val="000066"/>
                        </a:solidFill>
                      </a:endParaRPr>
                    </a:p>
                    <a:p>
                      <a:pPr marL="95250" marR="0" lvl="0" indent="-952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1" lang="en-US" altLang="ja-JP" sz="2000" baseline="0" dirty="0" smtClean="0">
                          <a:solidFill>
                            <a:srgbClr val="000066"/>
                          </a:solidFill>
                        </a:rPr>
                        <a:t>Constructing and testing prototype magnet</a:t>
                      </a:r>
                      <a:endParaRPr kumimoji="1" lang="en-US" altLang="ja-JP" sz="2000" dirty="0" smtClean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Future applications</a:t>
                      </a:r>
                      <a:endParaRPr kumimoji="1" lang="ja-JP" alt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0" marR="0" lvl="0" indent="-952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1" lang="en-US" altLang="ja-JP" sz="2000" dirty="0" smtClean="0">
                          <a:solidFill>
                            <a:srgbClr val="000066"/>
                          </a:solidFill>
                        </a:rPr>
                        <a:t>Carbon caner therapy</a:t>
                      </a:r>
                    </a:p>
                    <a:p>
                      <a:pPr marL="95250" marR="0" lvl="0" indent="-952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1" lang="en-US" altLang="ja-JP" sz="2000" baseline="0" dirty="0" smtClean="0">
                          <a:solidFill>
                            <a:srgbClr val="000066"/>
                          </a:solidFill>
                        </a:rPr>
                        <a:t>Accelerator-driven subcritical reactor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Participating institutions</a:t>
                      </a:r>
                      <a:endParaRPr kumimoji="1" lang="ja-JP" altLang="en-US" sz="2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Kyoto University, Toshiba, KEK, NIRS (National Institute of Radiological Sciences), JAEA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Period</a:t>
                      </a:r>
                      <a:endParaRPr kumimoji="1" lang="ja-JP" alt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Stage I: 01/2010 – 03/2012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Stage II: 04/2012 – 03/2016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Stage III: 04/2016 – 03/2019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Funding program</a:t>
                      </a:r>
                      <a:endParaRPr kumimoji="1" lang="ja-JP" alt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Strategic Promotion of Innovative Research and Development (S-Innovation) Program by JST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5954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Key issues in R&amp;D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HTS magnet design which is compatible with accelerator design</a:t>
            </a:r>
          </a:p>
          <a:p>
            <a:r>
              <a:rPr lang="en-US" altLang="ja-JP" dirty="0"/>
              <a:t>Winding technology for </a:t>
            </a:r>
            <a:r>
              <a:rPr lang="en-US" altLang="ja-JP" dirty="0" smtClean="0"/>
              <a:t>negative-bend coils and 3D </a:t>
            </a:r>
            <a:r>
              <a:rPr lang="en-US" altLang="ja-JP" dirty="0"/>
              <a:t>shape </a:t>
            </a:r>
            <a:r>
              <a:rPr lang="en-US" altLang="ja-JP" dirty="0" smtClean="0"/>
              <a:t>coils </a:t>
            </a:r>
            <a:r>
              <a:rPr lang="en-US" altLang="ja-JP" dirty="0"/>
              <a:t>to realize the designed </a:t>
            </a:r>
            <a:r>
              <a:rPr lang="en-US" altLang="ja-JP" dirty="0" smtClean="0"/>
              <a:t>magnets</a:t>
            </a:r>
            <a:endParaRPr lang="en-US" altLang="ja-JP" dirty="0"/>
          </a:p>
          <a:p>
            <a:r>
              <a:rPr lang="en-US" altLang="ja-JP" dirty="0"/>
              <a:t>Tape magnetization which affects the field quality of </a:t>
            </a:r>
            <a:r>
              <a:rPr lang="en-US" altLang="ja-JP" dirty="0" smtClean="0"/>
              <a:t>magnets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C4430-1065-48C9-80D8-B42204EEA7EB}" type="slidenum">
              <a:rPr lang="en-US" altLang="ja-JP" smtClean="0"/>
              <a:pPr/>
              <a:t>5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59983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252480" y="1340768"/>
            <a:ext cx="8640000" cy="3608595"/>
            <a:chOff x="250824" y="1352905"/>
            <a:chExt cx="8640000" cy="3608595"/>
          </a:xfrm>
        </p:grpSpPr>
        <p:sp>
          <p:nvSpPr>
            <p:cNvPr id="6" name="正方形/長方形 5"/>
            <p:cNvSpPr/>
            <p:nvPr/>
          </p:nvSpPr>
          <p:spPr bwMode="auto">
            <a:xfrm>
              <a:off x="250824" y="1556791"/>
              <a:ext cx="8640000" cy="3404709"/>
            </a:xfrm>
            <a:prstGeom prst="rect">
              <a:avLst/>
            </a:prstGeom>
            <a:noFill/>
            <a:ln w="31750">
              <a:solidFill>
                <a:srgbClr val="0000FF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MS PGothic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1006076" y="1352905"/>
              <a:ext cx="705915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72000" tIns="0" rIns="72000" bIns="0" anchor="ctr" anchorCtr="0">
              <a:spAutoFit/>
            </a:bodyPr>
            <a:lstStyle/>
            <a:p>
              <a:r>
                <a:rPr lang="en-US" altLang="ja-JP" sz="2400" dirty="0" smtClean="0">
                  <a:solidFill>
                    <a:srgbClr val="0000FF"/>
                  </a:solidFill>
                  <a:ea typeface="MS PGothic" pitchFamily="50" charset="-128"/>
                </a:rPr>
                <a:t>Stage I and II: to establish fundamental technology</a:t>
              </a:r>
              <a:endParaRPr lang="ja-JP" altLang="en-US" sz="2400" dirty="0">
                <a:solidFill>
                  <a:srgbClr val="0000FF"/>
                </a:solidFill>
                <a:ea typeface="MS PGothic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825" y="647700"/>
            <a:ext cx="8640695" cy="576263"/>
          </a:xfrm>
        </p:spPr>
        <p:txBody>
          <a:bodyPr/>
          <a:lstStyle/>
          <a:p>
            <a:r>
              <a:rPr lang="en-US" altLang="ja-JP" dirty="0" smtClean="0"/>
              <a:t>Project overview </a:t>
            </a:r>
            <a:r>
              <a:rPr kumimoji="1" lang="en-US" altLang="ja-JP" dirty="0" smtClean="0"/>
              <a:t>and key R&amp;D issues at stage I &amp; II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C4430-1065-48C9-80D8-B42204EEA7EB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  <p:sp>
        <p:nvSpPr>
          <p:cNvPr id="8" name="正方形/長方形 7"/>
          <p:cNvSpPr/>
          <p:nvPr/>
        </p:nvSpPr>
        <p:spPr bwMode="auto">
          <a:xfrm>
            <a:off x="539552" y="2525256"/>
            <a:ext cx="2304256" cy="626701"/>
          </a:xfrm>
          <a:prstGeom prst="rect">
            <a:avLst/>
          </a:prstGeom>
          <a:noFill/>
          <a:ln w="25400">
            <a:solidFill>
              <a:srgbClr val="0000FF"/>
            </a:solidFill>
          </a:ln>
          <a:effectLst/>
          <a:ex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2000" dirty="0" smtClean="0">
                <a:solidFill>
                  <a:srgbClr val="0000FF"/>
                </a:solidFill>
                <a:ea typeface="MS PGothic" pitchFamily="50" charset="-128"/>
              </a:rPr>
              <a:t>Accelerator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MS PGothic" pitchFamily="50" charset="-128"/>
              </a:rPr>
              <a:t>(Carbon</a:t>
            </a:r>
            <a:r>
              <a:rPr kumimoji="1" lang="en-US" altLang="ja-JP" sz="1600" b="0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ea typeface="MS PGothic" pitchFamily="50" charset="-128"/>
              </a:rPr>
              <a:t> therapy, ADSR)</a:t>
            </a:r>
            <a:endParaRPr kumimoji="1" lang="ja-JP" altLang="en-US" sz="16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ea typeface="MS PGothic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971600" y="3479056"/>
            <a:ext cx="1440160" cy="381992"/>
          </a:xfrm>
          <a:prstGeom prst="rect">
            <a:avLst/>
          </a:prstGeom>
          <a:noFill/>
          <a:ln w="25400">
            <a:solidFill>
              <a:srgbClr val="0000FF"/>
            </a:solidFill>
          </a:ln>
          <a:effectLst/>
          <a:ex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2000" dirty="0" smtClean="0">
                <a:solidFill>
                  <a:srgbClr val="0000FF"/>
                </a:solidFill>
                <a:ea typeface="MS PGothic" pitchFamily="50" charset="-128"/>
              </a:rPr>
              <a:t>Magnet</a:t>
            </a:r>
            <a:endParaRPr kumimoji="1" lang="ja-JP" altLang="en-US" sz="2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ea typeface="MS PGothic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 bwMode="auto">
          <a:xfrm>
            <a:off x="5608018" y="2496060"/>
            <a:ext cx="1728192" cy="688256"/>
          </a:xfrm>
          <a:prstGeom prst="rect">
            <a:avLst/>
          </a:prstGeom>
          <a:noFill/>
          <a:ln w="25400">
            <a:solidFill>
              <a:srgbClr val="0000FF"/>
            </a:solidFill>
          </a:ln>
          <a:effectLst/>
          <a:ex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2000" dirty="0" smtClean="0">
                <a:solidFill>
                  <a:srgbClr val="0000FF"/>
                </a:solidFill>
                <a:ea typeface="MS PGothic" pitchFamily="50" charset="-128"/>
              </a:rPr>
              <a:t>Field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2000" dirty="0" smtClean="0">
                <a:solidFill>
                  <a:srgbClr val="0000FF"/>
                </a:solidFill>
                <a:ea typeface="MS PGothic" pitchFamily="50" charset="-128"/>
              </a:rPr>
              <a:t>measurement</a:t>
            </a:r>
            <a:endParaRPr kumimoji="1" lang="ja-JP" altLang="en-US" sz="2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ea typeface="MS PGothic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 bwMode="auto">
          <a:xfrm>
            <a:off x="7375418" y="2492896"/>
            <a:ext cx="1389696" cy="688256"/>
          </a:xfrm>
          <a:prstGeom prst="rect">
            <a:avLst/>
          </a:prstGeom>
          <a:noFill/>
          <a:ln w="25400">
            <a:solidFill>
              <a:srgbClr val="0000FF"/>
            </a:solidFill>
          </a:ln>
          <a:effectLst/>
          <a:ex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2000" dirty="0" smtClean="0">
                <a:solidFill>
                  <a:srgbClr val="0000FF"/>
                </a:solidFill>
                <a:ea typeface="MS PGothic" pitchFamily="50" charset="-128"/>
              </a:rPr>
              <a:t>Simulation technology</a:t>
            </a:r>
            <a:endParaRPr kumimoji="1" lang="ja-JP" altLang="en-US" sz="2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ea typeface="MS PGothic" pitchFamily="50" charset="-128"/>
            </a:endParaRPr>
          </a:p>
        </p:txBody>
      </p:sp>
      <p:cxnSp>
        <p:nvCxnSpPr>
          <p:cNvPr id="66" name="直線矢印コネクタ 65"/>
          <p:cNvCxnSpPr/>
          <p:nvPr/>
        </p:nvCxnSpPr>
        <p:spPr bwMode="auto">
          <a:xfrm flipV="1">
            <a:off x="1691680" y="3171506"/>
            <a:ext cx="0" cy="288000"/>
          </a:xfrm>
          <a:prstGeom prst="straightConnector1">
            <a:avLst/>
          </a:prstGeom>
          <a:noFill/>
          <a:ln w="31750" cap="flat" cmpd="sng" algn="ctr">
            <a:solidFill>
              <a:srgbClr val="0000FF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87" name="グループ化 86"/>
          <p:cNvGrpSpPr/>
          <p:nvPr/>
        </p:nvGrpSpPr>
        <p:grpSpPr>
          <a:xfrm>
            <a:off x="5552661" y="1700808"/>
            <a:ext cx="3267811" cy="2375225"/>
            <a:chOff x="5552661" y="1732632"/>
            <a:chExt cx="3267811" cy="2375225"/>
          </a:xfrm>
        </p:grpSpPr>
        <p:sp>
          <p:nvSpPr>
            <p:cNvPr id="71" name="正方形/長方形 70"/>
            <p:cNvSpPr/>
            <p:nvPr/>
          </p:nvSpPr>
          <p:spPr bwMode="auto">
            <a:xfrm>
              <a:off x="5552661" y="2081252"/>
              <a:ext cx="3267811" cy="2026605"/>
            </a:xfrm>
            <a:prstGeom prst="rect">
              <a:avLst/>
            </a:prstGeom>
            <a:noFill/>
            <a:ln w="25400">
              <a:solidFill>
                <a:srgbClr val="0000FF"/>
              </a:solidFill>
              <a:prstDash val="dash"/>
            </a:ln>
            <a:effectLst/>
            <a:ex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MS PGothic" pitchFamily="50" charset="-128"/>
              </a:endParaRPr>
            </a:p>
          </p:txBody>
        </p:sp>
        <p:sp>
          <p:nvSpPr>
            <p:cNvPr id="72" name="正方形/長方形 71"/>
            <p:cNvSpPr/>
            <p:nvPr/>
          </p:nvSpPr>
          <p:spPr bwMode="auto">
            <a:xfrm>
              <a:off x="6166138" y="1732632"/>
              <a:ext cx="2040857" cy="688256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  <a:ex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2000" dirty="0" smtClean="0">
                  <a:solidFill>
                    <a:srgbClr val="0000FF"/>
                  </a:solidFill>
                  <a:ea typeface="MS PGothic" pitchFamily="50" charset="-128"/>
                </a:rPr>
                <a:t>Magnetization and field quality</a:t>
              </a:r>
              <a:endParaRPr kumimoji="1" lang="ja-JP" alt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MS PGothic" pitchFamily="50" charset="-128"/>
              </a:endParaRPr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3131840" y="1700808"/>
            <a:ext cx="2280317" cy="2394538"/>
            <a:chOff x="3131840" y="1700808"/>
            <a:chExt cx="2280317" cy="2394538"/>
          </a:xfrm>
        </p:grpSpPr>
        <p:sp>
          <p:nvSpPr>
            <p:cNvPr id="74" name="正方形/長方形 73"/>
            <p:cNvSpPr/>
            <p:nvPr/>
          </p:nvSpPr>
          <p:spPr bwMode="auto">
            <a:xfrm>
              <a:off x="3131840" y="2060848"/>
              <a:ext cx="2280317" cy="2034498"/>
            </a:xfrm>
            <a:prstGeom prst="rect">
              <a:avLst/>
            </a:prstGeom>
            <a:noFill/>
            <a:ln w="25400">
              <a:solidFill>
                <a:srgbClr val="0000FF"/>
              </a:solidFill>
              <a:prstDash val="dash"/>
            </a:ln>
            <a:effectLst/>
            <a:ex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MS PGothic" pitchFamily="50" charset="-128"/>
              </a:endParaRPr>
            </a:p>
          </p:txBody>
        </p:sp>
        <p:sp>
          <p:nvSpPr>
            <p:cNvPr id="75" name="正方形/長方形 74"/>
            <p:cNvSpPr/>
            <p:nvPr/>
          </p:nvSpPr>
          <p:spPr bwMode="auto">
            <a:xfrm>
              <a:off x="3502887" y="1700808"/>
              <a:ext cx="1538222" cy="688256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  <a:ex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2000" dirty="0" smtClean="0">
                  <a:solidFill>
                    <a:srgbClr val="0000FF"/>
                  </a:solidFill>
                  <a:ea typeface="MS PGothic" pitchFamily="50" charset="-128"/>
                </a:rPr>
                <a:t>Winding technologies</a:t>
              </a:r>
              <a:endParaRPr kumimoji="1" lang="ja-JP" alt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MS PGothic" pitchFamily="50" charset="-128"/>
              </a:endParaRPr>
            </a:p>
          </p:txBody>
        </p:sp>
      </p:grpSp>
      <p:grpSp>
        <p:nvGrpSpPr>
          <p:cNvPr id="89" name="グループ化 88"/>
          <p:cNvGrpSpPr/>
          <p:nvPr/>
        </p:nvGrpSpPr>
        <p:grpSpPr>
          <a:xfrm>
            <a:off x="395536" y="1854696"/>
            <a:ext cx="2568349" cy="2240650"/>
            <a:chOff x="2843808" y="1854696"/>
            <a:chExt cx="2568349" cy="2240650"/>
          </a:xfrm>
        </p:grpSpPr>
        <p:sp>
          <p:nvSpPr>
            <p:cNvPr id="90" name="正方形/長方形 89"/>
            <p:cNvSpPr/>
            <p:nvPr/>
          </p:nvSpPr>
          <p:spPr bwMode="auto">
            <a:xfrm>
              <a:off x="2843808" y="2060848"/>
              <a:ext cx="2568349" cy="2034498"/>
            </a:xfrm>
            <a:prstGeom prst="rect">
              <a:avLst/>
            </a:prstGeom>
            <a:noFill/>
            <a:ln w="25400">
              <a:solidFill>
                <a:srgbClr val="0000FF"/>
              </a:solidFill>
              <a:prstDash val="dash"/>
            </a:ln>
            <a:effectLst/>
            <a:ex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MS PGothic" pitchFamily="50" charset="-128"/>
              </a:endParaRPr>
            </a:p>
          </p:txBody>
        </p:sp>
        <p:sp>
          <p:nvSpPr>
            <p:cNvPr id="91" name="正方形/長方形 90"/>
            <p:cNvSpPr/>
            <p:nvPr/>
          </p:nvSpPr>
          <p:spPr bwMode="auto">
            <a:xfrm>
              <a:off x="3324100" y="1854696"/>
              <a:ext cx="1607764" cy="38048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  <a:ex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2000" dirty="0" smtClean="0">
                  <a:solidFill>
                    <a:srgbClr val="0000FF"/>
                  </a:solidFill>
                  <a:ea typeface="MS PGothic" pitchFamily="50" charset="-128"/>
                </a:rPr>
                <a:t>Design study</a:t>
              </a:r>
              <a:endParaRPr kumimoji="1" lang="ja-JP" alt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MS PGothic" pitchFamily="50" charset="-128"/>
              </a:endParaRPr>
            </a:p>
          </p:txBody>
        </p:sp>
      </p:grpSp>
      <p:grpSp>
        <p:nvGrpSpPr>
          <p:cNvPr id="99" name="グループ化 98"/>
          <p:cNvGrpSpPr/>
          <p:nvPr/>
        </p:nvGrpSpPr>
        <p:grpSpPr>
          <a:xfrm>
            <a:off x="5854418" y="3186482"/>
            <a:ext cx="2664296" cy="673810"/>
            <a:chOff x="5854418" y="3186482"/>
            <a:chExt cx="2664296" cy="673810"/>
          </a:xfrm>
        </p:grpSpPr>
        <p:sp>
          <p:nvSpPr>
            <p:cNvPr id="56" name="正方形/長方形 55"/>
            <p:cNvSpPr/>
            <p:nvPr/>
          </p:nvSpPr>
          <p:spPr bwMode="auto">
            <a:xfrm>
              <a:off x="5854418" y="3479812"/>
              <a:ext cx="2664296" cy="380480"/>
            </a:xfrm>
            <a:prstGeom prst="rect">
              <a:avLst/>
            </a:prstGeom>
            <a:noFill/>
            <a:ln w="25400">
              <a:solidFill>
                <a:srgbClr val="0000FF"/>
              </a:solidFill>
            </a:ln>
            <a:effectLst/>
            <a:ex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2000" dirty="0">
                  <a:solidFill>
                    <a:srgbClr val="0000FF"/>
                  </a:solidFill>
                  <a:ea typeface="MS PGothic" pitchFamily="50" charset="-128"/>
                </a:rPr>
                <a:t>P</a:t>
              </a:r>
              <a:r>
                <a:rPr lang="en-US" altLang="ja-JP" sz="2000" dirty="0" smtClean="0">
                  <a:solidFill>
                    <a:srgbClr val="0000FF"/>
                  </a:solidFill>
                  <a:ea typeface="MS PGothic" pitchFamily="50" charset="-128"/>
                </a:rPr>
                <a:t>rediction / correction</a:t>
              </a:r>
              <a:endParaRPr kumimoji="1" lang="ja-JP" alt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MS PGothic" pitchFamily="50" charset="-128"/>
              </a:endParaRPr>
            </a:p>
          </p:txBody>
        </p:sp>
        <p:cxnSp>
          <p:nvCxnSpPr>
            <p:cNvPr id="97" name="直線矢印コネクタ 96"/>
            <p:cNvCxnSpPr/>
            <p:nvPr/>
          </p:nvCxnSpPr>
          <p:spPr bwMode="auto">
            <a:xfrm flipV="1">
              <a:off x="6472114" y="3188064"/>
              <a:ext cx="0" cy="28800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98" name="直線矢印コネクタ 97"/>
            <p:cNvCxnSpPr/>
            <p:nvPr/>
          </p:nvCxnSpPr>
          <p:spPr bwMode="auto">
            <a:xfrm flipV="1">
              <a:off x="8070266" y="3186482"/>
              <a:ext cx="0" cy="28800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0" name="グループ化 129"/>
          <p:cNvGrpSpPr/>
          <p:nvPr/>
        </p:nvGrpSpPr>
        <p:grpSpPr>
          <a:xfrm>
            <a:off x="4139952" y="3140968"/>
            <a:ext cx="2207615" cy="1666171"/>
            <a:chOff x="4139952" y="3140968"/>
            <a:chExt cx="2207615" cy="1666171"/>
          </a:xfrm>
        </p:grpSpPr>
        <p:sp>
          <p:nvSpPr>
            <p:cNvPr id="70" name="正方形/長方形 69"/>
            <p:cNvSpPr/>
            <p:nvPr/>
          </p:nvSpPr>
          <p:spPr bwMode="auto">
            <a:xfrm>
              <a:off x="4139952" y="4365104"/>
              <a:ext cx="2207615" cy="442035"/>
            </a:xfrm>
            <a:prstGeom prst="rect">
              <a:avLst/>
            </a:prstGeom>
            <a:solidFill>
              <a:srgbClr val="0000FF"/>
            </a:solidFill>
            <a:ln w="25400">
              <a:solidFill>
                <a:srgbClr val="0000FF"/>
              </a:solidFill>
            </a:ln>
            <a:effectLst/>
            <a:ex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2400" dirty="0" smtClean="0">
                  <a:solidFill>
                    <a:schemeClr val="bg1"/>
                  </a:solidFill>
                  <a:ea typeface="MS PGothic" pitchFamily="50" charset="-128"/>
                </a:rPr>
                <a:t>Model magnet</a:t>
              </a:r>
              <a:endParaRPr kumimoji="1" lang="ja-JP" alt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MS PGothic" pitchFamily="50" charset="-128"/>
              </a:endParaRPr>
            </a:p>
          </p:txBody>
        </p:sp>
        <p:cxnSp>
          <p:nvCxnSpPr>
            <p:cNvPr id="100" name="直線矢印コネクタ 99"/>
            <p:cNvCxnSpPr/>
            <p:nvPr/>
          </p:nvCxnSpPr>
          <p:spPr bwMode="auto">
            <a:xfrm flipV="1">
              <a:off x="4860032" y="3140968"/>
              <a:ext cx="0" cy="122400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03" name="直線矢印コネクタ 102"/>
            <p:cNvCxnSpPr/>
            <p:nvPr/>
          </p:nvCxnSpPr>
          <p:spPr bwMode="auto">
            <a:xfrm flipV="1">
              <a:off x="4427984" y="3861080"/>
              <a:ext cx="0" cy="504024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05" name="直線矢印コネクタ 104"/>
            <p:cNvCxnSpPr/>
            <p:nvPr/>
          </p:nvCxnSpPr>
          <p:spPr bwMode="auto">
            <a:xfrm flipV="1">
              <a:off x="6084168" y="3861080"/>
              <a:ext cx="0" cy="504024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2" name="グループ化 131"/>
          <p:cNvGrpSpPr/>
          <p:nvPr/>
        </p:nvGrpSpPr>
        <p:grpSpPr>
          <a:xfrm>
            <a:off x="251520" y="5021371"/>
            <a:ext cx="8640000" cy="1166560"/>
            <a:chOff x="251520" y="5021371"/>
            <a:chExt cx="8640000" cy="1166560"/>
          </a:xfrm>
        </p:grpSpPr>
        <p:grpSp>
          <p:nvGrpSpPr>
            <p:cNvPr id="131" name="グループ化 130"/>
            <p:cNvGrpSpPr/>
            <p:nvPr/>
          </p:nvGrpSpPr>
          <p:grpSpPr>
            <a:xfrm>
              <a:off x="251520" y="5238433"/>
              <a:ext cx="8640000" cy="949498"/>
              <a:chOff x="251520" y="5238433"/>
              <a:chExt cx="8640000" cy="949498"/>
            </a:xfrm>
          </p:grpSpPr>
          <p:grpSp>
            <p:nvGrpSpPr>
              <p:cNvPr id="60" name="グループ化 59"/>
              <p:cNvGrpSpPr/>
              <p:nvPr/>
            </p:nvGrpSpPr>
            <p:grpSpPr>
              <a:xfrm>
                <a:off x="251520" y="5238433"/>
                <a:ext cx="8640000" cy="949498"/>
                <a:chOff x="250824" y="853940"/>
                <a:chExt cx="8640000" cy="3515027"/>
              </a:xfrm>
            </p:grpSpPr>
            <p:sp>
              <p:nvSpPr>
                <p:cNvPr id="61" name="正方形/長方形 60"/>
                <p:cNvSpPr/>
                <p:nvPr/>
              </p:nvSpPr>
              <p:spPr bwMode="auto">
                <a:xfrm>
                  <a:off x="250824" y="1556791"/>
                  <a:ext cx="8640000" cy="2812176"/>
                </a:xfrm>
                <a:prstGeom prst="rect">
                  <a:avLst/>
                </a:prstGeom>
                <a:noFill/>
                <a:ln w="31750">
                  <a:solidFill>
                    <a:srgbClr val="0000FF"/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MS PGothic" pitchFamily="50" charset="-128"/>
                  </a:endParaRPr>
                </a:p>
              </p:txBody>
            </p:sp>
            <p:sp>
              <p:nvSpPr>
                <p:cNvPr id="62" name="正方形/長方形 61"/>
                <p:cNvSpPr/>
                <p:nvPr/>
              </p:nvSpPr>
              <p:spPr>
                <a:xfrm>
                  <a:off x="1093342" y="853940"/>
                  <a:ext cx="6954964" cy="136726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72000" tIns="0" rIns="72000" bIns="0" anchor="ctr" anchorCtr="0">
                  <a:spAutoFit/>
                </a:bodyPr>
                <a:lstStyle/>
                <a:p>
                  <a:r>
                    <a:rPr lang="en-US" altLang="ja-JP" sz="2400" dirty="0" smtClean="0">
                      <a:solidFill>
                        <a:srgbClr val="0000FF"/>
                      </a:solidFill>
                      <a:ea typeface="MS PGothic" pitchFamily="50" charset="-128"/>
                    </a:rPr>
                    <a:t>Stage III: to demonstrate function of beam guiding</a:t>
                  </a:r>
                  <a:endParaRPr lang="ja-JP" altLang="en-US" sz="2400" dirty="0">
                    <a:solidFill>
                      <a:srgbClr val="0000FF"/>
                    </a:solidFill>
                    <a:ea typeface="MS PGothic" pitchFamily="50" charset="-128"/>
                  </a:endParaRPr>
                </a:p>
              </p:txBody>
            </p:sp>
          </p:grpSp>
          <p:sp>
            <p:nvSpPr>
              <p:cNvPr id="73" name="正方形/長方形 72"/>
              <p:cNvSpPr/>
              <p:nvPr/>
            </p:nvSpPr>
            <p:spPr bwMode="auto">
              <a:xfrm>
                <a:off x="3203368" y="5651261"/>
                <a:ext cx="2736304" cy="442035"/>
              </a:xfrm>
              <a:prstGeom prst="rect">
                <a:avLst/>
              </a:prstGeom>
              <a:solidFill>
                <a:srgbClr val="0000FF"/>
              </a:solidFill>
              <a:ln w="25400">
                <a:solidFill>
                  <a:srgbClr val="0000FF"/>
                </a:solidFill>
              </a:ln>
              <a:effectLst/>
              <a:extLst/>
            </p:spPr>
            <p:txBody>
              <a:bodyPr vert="horz" wrap="square" lIns="36000" tIns="36000" rIns="36000" bIns="360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ja-JP" sz="2400" dirty="0" smtClean="0">
                    <a:solidFill>
                      <a:schemeClr val="bg1"/>
                    </a:solidFill>
                    <a:ea typeface="MS PGothic" pitchFamily="50" charset="-128"/>
                  </a:rPr>
                  <a:t>Prototype magnet</a:t>
                </a:r>
                <a:endParaRPr kumimoji="1" lang="ja-JP" altLang="en-US" sz="2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ea typeface="MS PGothic" pitchFamily="50" charset="-128"/>
                </a:endParaRPr>
              </a:p>
            </p:txBody>
          </p:sp>
        </p:grpSp>
        <p:sp>
          <p:nvSpPr>
            <p:cNvPr id="106" name="下矢印 105"/>
            <p:cNvSpPr/>
            <p:nvPr/>
          </p:nvSpPr>
          <p:spPr bwMode="auto">
            <a:xfrm>
              <a:off x="4222312" y="5021371"/>
              <a:ext cx="700336" cy="207829"/>
            </a:xfrm>
            <a:prstGeom prst="downArrow">
              <a:avLst/>
            </a:prstGeom>
            <a:solidFill>
              <a:srgbClr val="0000FF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MS PGothic" pitchFamily="50" charset="-128"/>
              </a:endParaRPr>
            </a:p>
          </p:txBody>
        </p:sp>
      </p:grpSp>
      <p:grpSp>
        <p:nvGrpSpPr>
          <p:cNvPr id="123" name="グループ化 122"/>
          <p:cNvGrpSpPr/>
          <p:nvPr/>
        </p:nvGrpSpPr>
        <p:grpSpPr>
          <a:xfrm>
            <a:off x="2411760" y="3479812"/>
            <a:ext cx="2284512" cy="380480"/>
            <a:chOff x="2411760" y="3479812"/>
            <a:chExt cx="2284512" cy="380480"/>
          </a:xfrm>
        </p:grpSpPr>
        <p:sp>
          <p:nvSpPr>
            <p:cNvPr id="77" name="正方形/長方形 76"/>
            <p:cNvSpPr/>
            <p:nvPr/>
          </p:nvSpPr>
          <p:spPr bwMode="auto">
            <a:xfrm>
              <a:off x="3275856" y="3479812"/>
              <a:ext cx="1420416" cy="380480"/>
            </a:xfrm>
            <a:prstGeom prst="rect">
              <a:avLst/>
            </a:prstGeom>
            <a:noFill/>
            <a:ln w="25400">
              <a:solidFill>
                <a:srgbClr val="0000FF"/>
              </a:solidFill>
            </a:ln>
            <a:effectLst/>
            <a:ex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2000" dirty="0" smtClean="0">
                  <a:solidFill>
                    <a:srgbClr val="0000FF"/>
                  </a:solidFill>
                  <a:ea typeface="MS PGothic" pitchFamily="50" charset="-128"/>
                </a:rPr>
                <a:t>3D winding</a:t>
              </a:r>
              <a:endParaRPr kumimoji="1" lang="ja-JP" alt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MS PGothic" pitchFamily="50" charset="-128"/>
              </a:endParaRPr>
            </a:p>
          </p:txBody>
        </p:sp>
        <p:cxnSp>
          <p:nvCxnSpPr>
            <p:cNvPr id="107" name="直線矢印コネクタ 106"/>
            <p:cNvCxnSpPr/>
            <p:nvPr/>
          </p:nvCxnSpPr>
          <p:spPr bwMode="auto">
            <a:xfrm flipH="1">
              <a:off x="2411760" y="3717032"/>
              <a:ext cx="86400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22" name="グループ化 121"/>
          <p:cNvGrpSpPr/>
          <p:nvPr/>
        </p:nvGrpSpPr>
        <p:grpSpPr>
          <a:xfrm>
            <a:off x="2411760" y="2494478"/>
            <a:ext cx="2850914" cy="1175574"/>
            <a:chOff x="2411760" y="2494478"/>
            <a:chExt cx="2850914" cy="1175574"/>
          </a:xfrm>
        </p:grpSpPr>
        <p:sp>
          <p:nvSpPr>
            <p:cNvPr id="76" name="正方形/長方形 75"/>
            <p:cNvSpPr/>
            <p:nvPr/>
          </p:nvSpPr>
          <p:spPr bwMode="auto">
            <a:xfrm>
              <a:off x="3275856" y="2494478"/>
              <a:ext cx="1986818" cy="68825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0000FF"/>
              </a:solidFill>
            </a:ln>
            <a:effectLst/>
            <a:ex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2000" dirty="0" smtClean="0">
                  <a:solidFill>
                    <a:srgbClr val="0000FF"/>
                  </a:solidFill>
                  <a:ea typeface="MS PGothic" pitchFamily="50" charset="-128"/>
                </a:rPr>
                <a:t>Negative-bend winding</a:t>
              </a:r>
              <a:endParaRPr kumimoji="1" lang="ja-JP" alt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MS PGothic" pitchFamily="50" charset="-128"/>
              </a:endParaRPr>
            </a:p>
          </p:txBody>
        </p:sp>
        <p:cxnSp>
          <p:nvCxnSpPr>
            <p:cNvPr id="113" name="カギ線コネクタ 112"/>
            <p:cNvCxnSpPr>
              <a:stCxn id="9" idx="3"/>
              <a:endCxn id="76" idx="1"/>
            </p:cNvCxnSpPr>
            <p:nvPr/>
          </p:nvCxnSpPr>
          <p:spPr bwMode="auto">
            <a:xfrm flipV="1">
              <a:off x="2411760" y="2838606"/>
              <a:ext cx="864096" cy="831446"/>
            </a:xfrm>
            <a:prstGeom prst="bentConnector3">
              <a:avLst>
                <a:gd name="adj1" fmla="val 73005"/>
              </a:avLst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466390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26" grpId="0" animBg="1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64896" cy="963315"/>
          </a:xfrm>
        </p:spPr>
        <p:txBody>
          <a:bodyPr/>
          <a:lstStyle/>
          <a:p>
            <a:r>
              <a:rPr lang="en-US" altLang="ja-JP" dirty="0" smtClean="0"/>
              <a:t>Magnet design</a:t>
            </a:r>
            <a:br>
              <a:rPr lang="en-US" altLang="ja-JP" dirty="0" smtClean="0"/>
            </a:br>
            <a:r>
              <a:rPr lang="en-US" altLang="ja-JP" sz="2400" dirty="0" smtClean="0"/>
              <a:t>Spiral </a:t>
            </a:r>
            <a:r>
              <a:rPr lang="en-US" altLang="ja-JP" sz="2400" dirty="0"/>
              <a:t>sector FFAG accelerator for carbon cancer therapy</a:t>
            </a: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C4430-1065-48C9-80D8-B42204EEA7EB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  <p:sp>
        <p:nvSpPr>
          <p:cNvPr id="7" name="Rectangle 183"/>
          <p:cNvSpPr>
            <a:spLocks noChangeArrowheads="1"/>
          </p:cNvSpPr>
          <p:nvPr/>
        </p:nvSpPr>
        <p:spPr bwMode="auto">
          <a:xfrm>
            <a:off x="1144692" y="1501886"/>
            <a:ext cx="4536504" cy="374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2400" dirty="0" smtClean="0">
                <a:solidFill>
                  <a:srgbClr val="000080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rPr>
              <a:t>Radial magnetic field distribution</a:t>
            </a:r>
            <a:endParaRPr kumimoji="1" lang="ja-JP" sz="32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382892"/>
              </p:ext>
            </p:extLst>
          </p:nvPr>
        </p:nvGraphicFramePr>
        <p:xfrm>
          <a:off x="467544" y="2060848"/>
          <a:ext cx="8136904" cy="3657600"/>
        </p:xfrm>
        <a:graphic>
          <a:graphicData uri="http://schemas.openxmlformats.org/drawingml/2006/table">
            <a:tbl>
              <a:tblPr firstRow="1" bandRow="1" bandCol="1">
                <a:tableStyleId>{073A0DAA-6AF3-43AB-8588-CEC1D06C72B9}</a:tableStyleId>
              </a:tblPr>
              <a:tblGrid>
                <a:gridCol w="4752528"/>
                <a:gridCol w="3384376"/>
              </a:tblGrid>
              <a:tr h="302011"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altLang="ja-JP" sz="2000" kern="8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FFAG</a:t>
                      </a:r>
                      <a:r>
                        <a:rPr lang="en-US" altLang="ja-JP" sz="2000" kern="8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accelerator: strong focusing  with dc magnet</a:t>
                      </a:r>
                      <a:endParaRPr lang="ja-JP" sz="2000" kern="8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00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ja-JP" sz="2000" kern="8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24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kern="800" dirty="0">
                          <a:solidFill>
                            <a:srgbClr val="000066"/>
                          </a:solidFill>
                          <a:effectLst/>
                        </a:rPr>
                        <a:t>Type</a:t>
                      </a:r>
                      <a:endParaRPr lang="ja-JP" sz="2000" kern="800" dirty="0">
                        <a:solidFill>
                          <a:srgbClr val="000066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kern="800" dirty="0">
                          <a:solidFill>
                            <a:srgbClr val="000066"/>
                          </a:solidFill>
                          <a:effectLst/>
                        </a:rPr>
                        <a:t>Spiral </a:t>
                      </a:r>
                      <a:r>
                        <a:rPr lang="en-US" sz="2000" kern="800" dirty="0" smtClean="0">
                          <a:solidFill>
                            <a:srgbClr val="000066"/>
                          </a:solidFill>
                          <a:effectLst/>
                        </a:rPr>
                        <a:t>sector</a:t>
                      </a: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8472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kern="800" dirty="0">
                          <a:solidFill>
                            <a:srgbClr val="000066"/>
                          </a:solidFill>
                          <a:effectLst/>
                        </a:rPr>
                        <a:t>Purpose</a:t>
                      </a:r>
                      <a:endParaRPr lang="ja-JP" sz="2000" kern="800" dirty="0">
                        <a:solidFill>
                          <a:srgbClr val="000066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kern="800" dirty="0">
                          <a:solidFill>
                            <a:srgbClr val="000066"/>
                          </a:solidFill>
                          <a:effectLst/>
                        </a:rPr>
                        <a:t>Carbon cancer therapy</a:t>
                      </a:r>
                      <a:endParaRPr lang="ja-JP" sz="2000" kern="800" dirty="0">
                        <a:solidFill>
                          <a:srgbClr val="000066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kern="800" dirty="0">
                          <a:solidFill>
                            <a:srgbClr val="000066"/>
                          </a:solidFill>
                          <a:effectLst/>
                        </a:rPr>
                        <a:t>Particle</a:t>
                      </a:r>
                      <a:endParaRPr lang="ja-JP" sz="2000" kern="800" dirty="0">
                        <a:solidFill>
                          <a:srgbClr val="000066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kern="800" dirty="0">
                          <a:solidFill>
                            <a:srgbClr val="000066"/>
                          </a:solidFill>
                          <a:effectLst/>
                        </a:rPr>
                        <a:t>C</a:t>
                      </a:r>
                      <a:r>
                        <a:rPr lang="en-US" sz="2000" kern="800" baseline="30000" dirty="0">
                          <a:solidFill>
                            <a:srgbClr val="000066"/>
                          </a:solidFill>
                          <a:effectLst/>
                        </a:rPr>
                        <a:t>+6</a:t>
                      </a:r>
                      <a:endParaRPr lang="ja-JP" sz="2000" kern="800" dirty="0">
                        <a:solidFill>
                          <a:srgbClr val="000066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kern="800" dirty="0">
                          <a:solidFill>
                            <a:srgbClr val="000066"/>
                          </a:solidFill>
                          <a:effectLst/>
                        </a:rPr>
                        <a:t>Energy</a:t>
                      </a:r>
                      <a:endParaRPr lang="ja-JP" sz="2000" kern="800" dirty="0">
                        <a:solidFill>
                          <a:srgbClr val="000066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kern="800" dirty="0" smtClean="0">
                          <a:solidFill>
                            <a:srgbClr val="000066"/>
                          </a:solidFill>
                          <a:effectLst/>
                        </a:rPr>
                        <a:t>40 </a:t>
                      </a:r>
                      <a:r>
                        <a:rPr lang="en-US" sz="2000" kern="800" dirty="0">
                          <a:solidFill>
                            <a:srgbClr val="000066"/>
                          </a:solidFill>
                          <a:effectLst/>
                        </a:rPr>
                        <a:t>- 400 MeV/u</a:t>
                      </a:r>
                      <a:endParaRPr lang="ja-JP" sz="2000" kern="800" dirty="0">
                        <a:solidFill>
                          <a:srgbClr val="000066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60176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kern="800" dirty="0" smtClean="0">
                          <a:solidFill>
                            <a:srgbClr val="000066"/>
                          </a:solidFill>
                          <a:effectLst/>
                        </a:rPr>
                        <a:t>Major </a:t>
                      </a:r>
                      <a:r>
                        <a:rPr lang="en-US" sz="2000" kern="800" dirty="0">
                          <a:solidFill>
                            <a:srgbClr val="000066"/>
                          </a:solidFill>
                          <a:effectLst/>
                        </a:rPr>
                        <a:t>radius</a:t>
                      </a:r>
                      <a:endParaRPr lang="ja-JP" sz="2000" kern="800" dirty="0">
                        <a:solidFill>
                          <a:srgbClr val="000066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kern="800" dirty="0" smtClean="0">
                          <a:solidFill>
                            <a:srgbClr val="000066"/>
                          </a:solidFill>
                          <a:effectLst/>
                        </a:rPr>
                        <a:t>4.65 m</a:t>
                      </a:r>
                      <a:endParaRPr lang="ja-JP" sz="2000" kern="800" dirty="0">
                        <a:solidFill>
                          <a:srgbClr val="000066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3408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kern="800" dirty="0">
                          <a:solidFill>
                            <a:srgbClr val="000066"/>
                          </a:solidFill>
                          <a:effectLst/>
                        </a:rPr>
                        <a:t>Average orbit radius</a:t>
                      </a:r>
                      <a:endParaRPr lang="ja-JP" sz="2000" kern="800" dirty="0">
                        <a:solidFill>
                          <a:srgbClr val="000066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kern="800" dirty="0" smtClean="0">
                          <a:solidFill>
                            <a:srgbClr val="000066"/>
                          </a:solidFill>
                          <a:effectLst/>
                        </a:rPr>
                        <a:t>3.8 – 5.5 </a:t>
                      </a:r>
                      <a:r>
                        <a:rPr lang="en-US" sz="2000" kern="800" dirty="0">
                          <a:solidFill>
                            <a:srgbClr val="000066"/>
                          </a:solidFill>
                          <a:effectLst/>
                        </a:rPr>
                        <a:t>m</a:t>
                      </a:r>
                      <a:endParaRPr lang="ja-JP" sz="2000" kern="800" dirty="0">
                        <a:solidFill>
                          <a:srgbClr val="000066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3408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kern="800" dirty="0" smtClean="0">
                          <a:solidFill>
                            <a:srgbClr val="000066"/>
                          </a:solidFill>
                          <a:effectLst/>
                        </a:rPr>
                        <a:t>Field</a:t>
                      </a:r>
                      <a:r>
                        <a:rPr lang="en-US" sz="2000" kern="800" baseline="0" dirty="0" smtClean="0">
                          <a:solidFill>
                            <a:srgbClr val="000066"/>
                          </a:solidFill>
                          <a:effectLst/>
                        </a:rPr>
                        <a:t> index (</a:t>
                      </a:r>
                      <a:r>
                        <a:rPr lang="en-US" sz="2000" kern="800" dirty="0" smtClean="0">
                          <a:solidFill>
                            <a:srgbClr val="000066"/>
                          </a:solidFill>
                          <a:effectLst/>
                        </a:rPr>
                        <a:t>k value)</a:t>
                      </a:r>
                      <a:endParaRPr lang="ja-JP" sz="2000" kern="800" dirty="0">
                        <a:solidFill>
                          <a:srgbClr val="000066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altLang="ja-JP" sz="2000" kern="8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5.7</a:t>
                      </a:r>
                      <a:endParaRPr lang="ja-JP" sz="2000" kern="800" dirty="0">
                        <a:solidFill>
                          <a:srgbClr val="000066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3408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altLang="ja-JP" sz="2000" kern="8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Integrated</a:t>
                      </a:r>
                      <a:r>
                        <a:rPr lang="en-US" altLang="ja-JP" sz="2000" kern="800" baseline="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field at </a:t>
                      </a:r>
                      <a:r>
                        <a:rPr lang="en-US" altLang="ja-JP" sz="2000" i="1" kern="800" baseline="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en-US" altLang="ja-JP" sz="2000" kern="800" baseline="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 </a:t>
                      </a:r>
                      <a:r>
                        <a:rPr lang="en-US" altLang="ja-JP" sz="2000" i="0" kern="800" baseline="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5.5 m</a:t>
                      </a:r>
                      <a:endParaRPr lang="en-US" altLang="ja-JP" sz="2000" kern="800" baseline="-25000" dirty="0" smtClean="0">
                        <a:solidFill>
                          <a:srgbClr val="00006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altLang="ja-JP" sz="2000" kern="800" dirty="0" smtClean="0">
                          <a:solidFill>
                            <a:srgbClr val="000066"/>
                          </a:solidFill>
                          <a:effectLst/>
                        </a:rPr>
                        <a:t>3.98 </a:t>
                      </a:r>
                      <a:r>
                        <a:rPr lang="en-US" altLang="ja-JP" sz="2000" kern="800" dirty="0" err="1" smtClean="0">
                          <a:solidFill>
                            <a:srgbClr val="000066"/>
                          </a:solidFill>
                          <a:effectLst/>
                        </a:rPr>
                        <a:t>T·m</a:t>
                      </a:r>
                      <a:endParaRPr lang="ja-JP" altLang="ja-JP" sz="2000" kern="800" dirty="0">
                        <a:solidFill>
                          <a:srgbClr val="000066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664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kern="800" dirty="0">
                          <a:solidFill>
                            <a:srgbClr val="000066"/>
                          </a:solidFill>
                          <a:effectLst/>
                        </a:rPr>
                        <a:t>Spiral angle</a:t>
                      </a:r>
                      <a:endParaRPr lang="ja-JP" sz="2000" kern="800" dirty="0">
                        <a:solidFill>
                          <a:srgbClr val="000066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kern="800" dirty="0" smtClean="0">
                          <a:solidFill>
                            <a:srgbClr val="000066"/>
                          </a:solidFill>
                          <a:effectLst/>
                        </a:rPr>
                        <a:t>58.4 </a:t>
                      </a:r>
                      <a:r>
                        <a:rPr lang="en-US" sz="2000" kern="800" dirty="0" err="1">
                          <a:solidFill>
                            <a:srgbClr val="000066"/>
                          </a:solidFill>
                          <a:effectLst/>
                        </a:rPr>
                        <a:t>deg</a:t>
                      </a:r>
                      <a:endParaRPr lang="ja-JP" sz="2000" kern="800" dirty="0">
                        <a:solidFill>
                          <a:srgbClr val="000066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02011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kern="800">
                          <a:solidFill>
                            <a:srgbClr val="000066"/>
                          </a:solidFill>
                          <a:effectLst/>
                        </a:rPr>
                        <a:t>Number of cell</a:t>
                      </a:r>
                      <a:endParaRPr lang="ja-JP" sz="2000" kern="800">
                        <a:solidFill>
                          <a:srgbClr val="000066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kern="800" dirty="0" smtClean="0">
                          <a:solidFill>
                            <a:srgbClr val="000066"/>
                          </a:solidFill>
                          <a:effectLst/>
                        </a:rPr>
                        <a:t>10</a:t>
                      </a:r>
                      <a:endParaRPr lang="ja-JP" sz="2000" kern="800" dirty="0">
                        <a:solidFill>
                          <a:srgbClr val="000066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kern="800" dirty="0" smtClean="0">
                          <a:solidFill>
                            <a:srgbClr val="000066"/>
                          </a:solidFill>
                          <a:effectLst/>
                        </a:rPr>
                        <a:t>Packing factor</a:t>
                      </a:r>
                      <a:endParaRPr lang="ja-JP" sz="2000" kern="800" dirty="0">
                        <a:solidFill>
                          <a:srgbClr val="000066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kern="800" dirty="0" smtClean="0">
                          <a:solidFill>
                            <a:srgbClr val="000066"/>
                          </a:solidFill>
                          <a:effectLst/>
                        </a:rPr>
                        <a:t>0.5</a:t>
                      </a:r>
                      <a:endParaRPr lang="ja-JP" sz="2000" kern="800" dirty="0">
                        <a:solidFill>
                          <a:srgbClr val="000066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0170953"/>
              </p:ext>
            </p:extLst>
          </p:nvPr>
        </p:nvGraphicFramePr>
        <p:xfrm>
          <a:off x="5940152" y="1435379"/>
          <a:ext cx="21082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7" name="数式" r:id="rId3" imgW="1054080" imgH="253800" progId="Equation.3">
                  <p:embed/>
                </p:oleObj>
              </mc:Choice>
              <mc:Fallback>
                <p:oleObj name="数式" r:id="rId3" imgW="10540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1435379"/>
                        <a:ext cx="2108200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558665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64896" cy="963315"/>
          </a:xfrm>
        </p:spPr>
        <p:txBody>
          <a:bodyPr/>
          <a:lstStyle/>
          <a:p>
            <a:r>
              <a:rPr lang="en-US" altLang="ja-JP" dirty="0" smtClean="0"/>
              <a:t>Magnet design</a:t>
            </a:r>
            <a:br>
              <a:rPr lang="en-US" altLang="ja-JP" dirty="0" smtClean="0"/>
            </a:br>
            <a:r>
              <a:rPr lang="en-US" altLang="ja-JP" sz="2400" dirty="0" smtClean="0"/>
              <a:t>Spiral </a:t>
            </a:r>
            <a:r>
              <a:rPr lang="en-US" altLang="ja-JP" sz="2400" dirty="0"/>
              <a:t>sector FFAG accelerator for carbon cancer therapy</a:t>
            </a: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C4430-1065-48C9-80D8-B42204EEA7EB}" type="slidenum">
              <a:rPr lang="en-US" altLang="ja-JP" smtClean="0"/>
              <a:pPr/>
              <a:t>8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03584" y="5529426"/>
            <a:ext cx="839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2000" dirty="0" smtClean="0">
                <a:solidFill>
                  <a:srgbClr val="000066"/>
                </a:solidFill>
              </a:rPr>
              <a:t>Preliminary estimation</a:t>
            </a:r>
          </a:p>
          <a:p>
            <a:pPr algn="l"/>
            <a:r>
              <a:rPr lang="en-US" altLang="ja-JP" sz="2000" dirty="0" smtClean="0">
                <a:solidFill>
                  <a:srgbClr val="000066"/>
                </a:solidFill>
              </a:rPr>
              <a:t>Weight of iron ~ 60 t; s</a:t>
            </a:r>
            <a:r>
              <a:rPr kumimoji="1" lang="en-US" altLang="ja-JP" sz="2000" dirty="0" smtClean="0">
                <a:solidFill>
                  <a:srgbClr val="000066"/>
                </a:solidFill>
              </a:rPr>
              <a:t>tored energy ~ 2 – 3 MJ; B @ conductor </a:t>
            </a:r>
            <a:r>
              <a:rPr lang="en-US" altLang="ja-JP" sz="2000" dirty="0" smtClean="0">
                <a:solidFill>
                  <a:srgbClr val="000066"/>
                </a:solidFill>
              </a:rPr>
              <a:t> ~ 7 – 8 T</a:t>
            </a:r>
            <a:endParaRPr kumimoji="1" lang="ja-JP" altLang="en-US" sz="2000" dirty="0">
              <a:solidFill>
                <a:srgbClr val="000066"/>
              </a:solidFill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5" t="6197" r="36228" b="1839"/>
          <a:stretch/>
        </p:blipFill>
        <p:spPr bwMode="auto">
          <a:xfrm>
            <a:off x="323528" y="1340768"/>
            <a:ext cx="3600400" cy="32456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テキスト ボックス 11"/>
          <p:cNvSpPr txBox="1"/>
          <p:nvPr/>
        </p:nvSpPr>
        <p:spPr>
          <a:xfrm>
            <a:off x="369168" y="4797152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solidFill>
                  <a:srgbClr val="0000FF"/>
                </a:solidFill>
              </a:rPr>
              <a:t>Radial profile is provided by ladder shape coils.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solidFill>
                  <a:srgbClr val="0000FF"/>
                </a:solidFill>
              </a:rPr>
              <a:t>Field with spiral angle is provided by coils with negative bend and iron.</a:t>
            </a:r>
            <a:endParaRPr kumimoji="1" lang="en-US" altLang="ja-JP" sz="2000" dirty="0" smtClean="0">
              <a:solidFill>
                <a:srgbClr val="0000FF"/>
              </a:solidFill>
            </a:endParaRPr>
          </a:p>
        </p:txBody>
      </p:sp>
      <p:graphicFrame>
        <p:nvGraphicFramePr>
          <p:cNvPr id="13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0338272"/>
              </p:ext>
            </p:extLst>
          </p:nvPr>
        </p:nvGraphicFramePr>
        <p:xfrm>
          <a:off x="6057800" y="4797152"/>
          <a:ext cx="1581120" cy="38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4" name="数式" r:id="rId4" imgW="1054080" imgH="253800" progId="Equation.3">
                  <p:embed/>
                </p:oleObj>
              </mc:Choice>
              <mc:Fallback>
                <p:oleObj name="数式" r:id="rId4" imgW="10540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7800" y="4797152"/>
                        <a:ext cx="1581120" cy="38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6" t="9969" r="40199" b="7580"/>
          <a:stretch/>
        </p:blipFill>
        <p:spPr bwMode="auto">
          <a:xfrm>
            <a:off x="4446986" y="1978398"/>
            <a:ext cx="1806906" cy="21536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図 14" descr="\\Ts-c2\users\2011B4相当学生\合田\研究進捗\20131120\SG4-A10加速器上面図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950" y="2000668"/>
            <a:ext cx="2121430" cy="21314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63873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64896" cy="963315"/>
          </a:xfrm>
        </p:spPr>
        <p:txBody>
          <a:bodyPr/>
          <a:lstStyle/>
          <a:p>
            <a:r>
              <a:rPr lang="en-US" altLang="ja-JP" dirty="0" smtClean="0"/>
              <a:t>Winding technology R&amp;D</a:t>
            </a:r>
            <a:br>
              <a:rPr lang="en-US" altLang="ja-JP" dirty="0" smtClean="0"/>
            </a:br>
            <a:r>
              <a:rPr lang="en-US" altLang="ja-JP" sz="2400" dirty="0" smtClean="0"/>
              <a:t>Examples of test winding</a:t>
            </a: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C4430-1065-48C9-80D8-B42204EEA7EB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Amemiya, WAMHTS-2, Nov. 14, 2014</a:t>
            </a:r>
            <a:endParaRPr lang="en-US" altLang="ja-JP"/>
          </a:p>
        </p:txBody>
      </p:sp>
      <p:pic>
        <p:nvPicPr>
          <p:cNvPr id="16" name="Picture 11" descr="IMG_2358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33" b="24707"/>
          <a:stretch/>
        </p:blipFill>
        <p:spPr bwMode="auto">
          <a:xfrm>
            <a:off x="935514" y="1617716"/>
            <a:ext cx="3322637" cy="1584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small_coi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92" b="2199"/>
          <a:stretch>
            <a:fillRect/>
          </a:stretch>
        </p:blipFill>
        <p:spPr bwMode="auto">
          <a:xfrm>
            <a:off x="5292080" y="1556792"/>
            <a:ext cx="2592288" cy="1791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グループ化 17"/>
          <p:cNvGrpSpPr/>
          <p:nvPr/>
        </p:nvGrpSpPr>
        <p:grpSpPr>
          <a:xfrm>
            <a:off x="827584" y="3977669"/>
            <a:ext cx="3324322" cy="1339277"/>
            <a:chOff x="635000" y="3246139"/>
            <a:chExt cx="4200525" cy="1692275"/>
          </a:xfrm>
        </p:grpSpPr>
        <p:pic>
          <p:nvPicPr>
            <p:cNvPr id="19" name="Picture 58" descr="DSCF8762_08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50" t="21887" r="13663" b="35167"/>
            <a:stretch>
              <a:fillRect/>
            </a:stretch>
          </p:blipFill>
          <p:spPr bwMode="auto">
            <a:xfrm>
              <a:off x="635000" y="3246139"/>
              <a:ext cx="4103688" cy="16922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Line 59"/>
            <p:cNvSpPr>
              <a:spLocks noChangeShapeType="1"/>
            </p:cNvSpPr>
            <p:nvPr/>
          </p:nvSpPr>
          <p:spPr bwMode="auto">
            <a:xfrm>
              <a:off x="690563" y="4212927"/>
              <a:ext cx="3505200" cy="6191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Text Box 60"/>
            <p:cNvSpPr txBox="1">
              <a:spLocks noChangeArrowheads="1"/>
            </p:cNvSpPr>
            <p:nvPr/>
          </p:nvSpPr>
          <p:spPr bwMode="auto">
            <a:xfrm rot="684393">
              <a:off x="1860550" y="4458989"/>
              <a:ext cx="823913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ja-JP" sz="1400">
                  <a:solidFill>
                    <a:srgbClr val="000000"/>
                  </a:solidFill>
                </a:rPr>
                <a:t>350 mm</a:t>
              </a:r>
            </a:p>
          </p:txBody>
        </p:sp>
        <p:sp>
          <p:nvSpPr>
            <p:cNvPr id="22" name="Line 61"/>
            <p:cNvSpPr>
              <a:spLocks noChangeShapeType="1"/>
            </p:cNvSpPr>
            <p:nvPr/>
          </p:nvSpPr>
          <p:spPr bwMode="auto">
            <a:xfrm flipV="1">
              <a:off x="4291013" y="3841452"/>
              <a:ext cx="447675" cy="9620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Text Box 62"/>
            <p:cNvSpPr txBox="1">
              <a:spLocks noChangeArrowheads="1"/>
            </p:cNvSpPr>
            <p:nvPr/>
          </p:nvSpPr>
          <p:spPr bwMode="auto">
            <a:xfrm rot="17597713">
              <a:off x="4165600" y="4152602"/>
              <a:ext cx="103505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ja-JP" sz="1400">
                  <a:solidFill>
                    <a:srgbClr val="000000"/>
                  </a:solidFill>
                </a:rPr>
                <a:t>240 mm</a:t>
              </a:r>
            </a:p>
          </p:txBody>
        </p:sp>
      </p:grp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681150"/>
            <a:ext cx="3141689" cy="2355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33221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10917-KU">
  <a:themeElements>
    <a:clrScheme name="20080919-KU 8">
      <a:dk1>
        <a:srgbClr val="204162"/>
      </a:dk1>
      <a:lt1>
        <a:srgbClr val="FFFFFF"/>
      </a:lt1>
      <a:dk2>
        <a:srgbClr val="204162"/>
      </a:dk2>
      <a:lt2>
        <a:srgbClr val="003300"/>
      </a:lt2>
      <a:accent1>
        <a:srgbClr val="99CC00"/>
      </a:accent1>
      <a:accent2>
        <a:srgbClr val="336633"/>
      </a:accent2>
      <a:accent3>
        <a:srgbClr val="FFFFFF"/>
      </a:accent3>
      <a:accent4>
        <a:srgbClr val="1A3653"/>
      </a:accent4>
      <a:accent5>
        <a:srgbClr val="CAE2AA"/>
      </a:accent5>
      <a:accent6>
        <a:srgbClr val="2D5C2D"/>
      </a:accent6>
      <a:hlink>
        <a:srgbClr val="6666FF"/>
      </a:hlink>
      <a:folHlink>
        <a:srgbClr val="C5C248"/>
      </a:folHlink>
    </a:clrScheme>
    <a:fontScheme name="20080919-KU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20080919-KU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0919-KU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0919-KU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0919-KU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0919-KU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0919-KU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0919-KU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0919-KU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80919-KU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HTS加速器PJテンプレート20110915">
  <a:themeElements>
    <a:clrScheme name="A4template(20080824) 8">
      <a:dk1>
        <a:srgbClr val="204162"/>
      </a:dk1>
      <a:lt1>
        <a:srgbClr val="FFFFFF"/>
      </a:lt1>
      <a:dk2>
        <a:srgbClr val="204162"/>
      </a:dk2>
      <a:lt2>
        <a:srgbClr val="003300"/>
      </a:lt2>
      <a:accent1>
        <a:srgbClr val="99CC00"/>
      </a:accent1>
      <a:accent2>
        <a:srgbClr val="336633"/>
      </a:accent2>
      <a:accent3>
        <a:srgbClr val="FFFFFF"/>
      </a:accent3>
      <a:accent4>
        <a:srgbClr val="1A3653"/>
      </a:accent4>
      <a:accent5>
        <a:srgbClr val="CAE2AA"/>
      </a:accent5>
      <a:accent6>
        <a:srgbClr val="2D5C2D"/>
      </a:accent6>
      <a:hlink>
        <a:srgbClr val="6666FF"/>
      </a:hlink>
      <a:folHlink>
        <a:srgbClr val="C5C248"/>
      </a:folHlink>
    </a:clrScheme>
    <a:fontScheme name="A4template(20080824)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50" charset="-128"/>
          </a:defRPr>
        </a:defPPr>
      </a:lstStyle>
    </a:lnDef>
  </a:objectDefaults>
  <a:extraClrSchemeLst>
    <a:extraClrScheme>
      <a:clrScheme name="A4template(20080824)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4template(20080824)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4template(20080824)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4template(20080824)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4template(20080824)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4template(20080824)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4template(20080824)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4template(20080824)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4template(20080824)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20110917-KU</Template>
  <TotalTime>1180</TotalTime>
  <Words>1547</Words>
  <Application>Microsoft Office PowerPoint</Application>
  <PresentationFormat>画面に合わせる (4:3)</PresentationFormat>
  <Paragraphs>298</Paragraphs>
  <Slides>28</Slides>
  <Notes>6</Notes>
  <HiddenSlides>0</HiddenSlides>
  <MMClips>1</MMClips>
  <ScaleCrop>false</ScaleCrop>
  <HeadingPairs>
    <vt:vector size="8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2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40" baseType="lpstr">
      <vt:lpstr>MS PGothic</vt:lpstr>
      <vt:lpstr>MS PGothic</vt:lpstr>
      <vt:lpstr>ＭＳ 明朝</vt:lpstr>
      <vt:lpstr>Arial</vt:lpstr>
      <vt:lpstr>Calibri</vt:lpstr>
      <vt:lpstr>Symbol</vt:lpstr>
      <vt:lpstr>Times</vt:lpstr>
      <vt:lpstr>Times New Roman</vt:lpstr>
      <vt:lpstr>Wingdings</vt:lpstr>
      <vt:lpstr>20110917-KU</vt:lpstr>
      <vt:lpstr>HTS加速器PJテンプレート20110915</vt:lpstr>
      <vt:lpstr>数式</vt:lpstr>
      <vt:lpstr>R&amp;D of fundamental technologies of accelerator magnets using coated conductors </vt:lpstr>
      <vt:lpstr>Outline</vt:lpstr>
      <vt:lpstr>PowerPoint プレゼンテーション</vt:lpstr>
      <vt:lpstr>Outline the project</vt:lpstr>
      <vt:lpstr>Key issues in R&amp;D</vt:lpstr>
      <vt:lpstr>Project overview and key R&amp;D issues at stage I &amp; II</vt:lpstr>
      <vt:lpstr>Magnet design Spiral sector FFAG accelerator for carbon cancer therapy</vt:lpstr>
      <vt:lpstr>Magnet design Spiral sector FFAG accelerator for carbon cancer therapy</vt:lpstr>
      <vt:lpstr>Winding technology R&amp;D Examples of test winding</vt:lpstr>
      <vt:lpstr>Model magnet to verify developed technologies</vt:lpstr>
      <vt:lpstr>PowerPoint プレゼンテーション</vt:lpstr>
      <vt:lpstr>Content of this part</vt:lpstr>
      <vt:lpstr>PowerPoint プレゼンテーション</vt:lpstr>
      <vt:lpstr>Tested magnets</vt:lpstr>
      <vt:lpstr>RCT-4, LN2, experimental setup, typical data</vt:lpstr>
      <vt:lpstr>RCT-4, LN2, 2D electromagnetic field analyses</vt:lpstr>
      <vt:lpstr>RTC4-SP, GM cryocooler, drifts in dipole and sextupole</vt:lpstr>
      <vt:lpstr>RTC4-SP, GM cryocooler, temperature dependence</vt:lpstr>
      <vt:lpstr>RTC4-SP, GM cryocooler, field (current) dependence</vt:lpstr>
      <vt:lpstr>PowerPoint プレゼンテーション</vt:lpstr>
      <vt:lpstr>Flared-end racetrack coils</vt:lpstr>
      <vt:lpstr>A cosine-theta dipole magnet for  rotating gantry for carbon cancer therapy</vt:lpstr>
      <vt:lpstr>PowerPoint プレゼンテーション</vt:lpstr>
      <vt:lpstr>How to manage this issue?</vt:lpstr>
      <vt:lpstr>PowerPoint プレゼンテーション</vt:lpstr>
      <vt:lpstr>Dipole magnet RTC4-F comprising race-track coils </vt:lpstr>
      <vt:lpstr>Equation for analyses</vt:lpstr>
      <vt:lpstr>Consideration of three-dimensional geometry of coated conductors in a coil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Amemiya</dc:creator>
  <cp:lastModifiedBy>雨宮尚之</cp:lastModifiedBy>
  <cp:revision>196</cp:revision>
  <dcterms:created xsi:type="dcterms:W3CDTF">2011-10-26T07:44:58Z</dcterms:created>
  <dcterms:modified xsi:type="dcterms:W3CDTF">2014-11-13T22:20:36Z</dcterms:modified>
</cp:coreProperties>
</file>