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3"/>
  </p:notesMasterIdLst>
  <p:sldIdLst>
    <p:sldId id="359" r:id="rId2"/>
    <p:sldId id="404" r:id="rId3"/>
    <p:sldId id="433" r:id="rId4"/>
    <p:sldId id="376" r:id="rId5"/>
    <p:sldId id="405" r:id="rId6"/>
    <p:sldId id="436" r:id="rId7"/>
    <p:sldId id="452" r:id="rId8"/>
    <p:sldId id="424" r:id="rId9"/>
    <p:sldId id="463" r:id="rId10"/>
    <p:sldId id="466" r:id="rId11"/>
    <p:sldId id="445" r:id="rId12"/>
    <p:sldId id="467" r:id="rId13"/>
    <p:sldId id="440" r:id="rId14"/>
    <p:sldId id="441" r:id="rId15"/>
    <p:sldId id="385" r:id="rId16"/>
    <p:sldId id="383" r:id="rId17"/>
    <p:sldId id="384" r:id="rId18"/>
    <p:sldId id="412" r:id="rId19"/>
    <p:sldId id="390" r:id="rId20"/>
    <p:sldId id="393" r:id="rId21"/>
    <p:sldId id="397" r:id="rId22"/>
    <p:sldId id="420" r:id="rId23"/>
    <p:sldId id="396" r:id="rId24"/>
    <p:sldId id="448" r:id="rId25"/>
    <p:sldId id="449" r:id="rId26"/>
    <p:sldId id="450" r:id="rId27"/>
    <p:sldId id="460" r:id="rId28"/>
    <p:sldId id="458" r:id="rId29"/>
    <p:sldId id="459" r:id="rId30"/>
    <p:sldId id="438" r:id="rId31"/>
    <p:sldId id="368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Osaka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Osaka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Osaka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Osaka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Osaka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Osaka" charset="-128"/>
        <a:cs typeface="Osaka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Osaka" charset="-128"/>
        <a:cs typeface="Osaka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Osaka" charset="-128"/>
        <a:cs typeface="Osaka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Osaka" charset="-128"/>
        <a:cs typeface="Osaka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44AC"/>
    <a:srgbClr val="3E1586"/>
    <a:srgbClr val="E1060A"/>
    <a:srgbClr val="8000C5"/>
    <a:srgbClr val="FFF707"/>
    <a:srgbClr val="E18311"/>
    <a:srgbClr val="008000"/>
    <a:srgbClr val="0000FF"/>
    <a:srgbClr val="FF23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テーマ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中間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中間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7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64CC3E-FC65-E64A-9C18-EEA1993C12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1702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D20492-D479-344D-8384-1AC368BCA52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D20492-D479-344D-8384-1AC368BCA529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F0873B-757F-F84A-9912-CA47C754FED8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Bond,</a:t>
            </a:r>
            <a:r>
              <a:rPr kumimoji="1" lang="en-US" altLang="ja-JP" baseline="0" dirty="0" smtClean="0"/>
              <a:t> </a:t>
            </a:r>
            <a:r>
              <a:rPr kumimoji="1" lang="en-US" altLang="ja-JP" dirty="0" smtClean="0"/>
              <a:t> stick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64CC3E-FC65-E64A-9C18-EEA1993C125A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1710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64CC3E-FC65-E64A-9C18-EEA1993C125A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5014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4" descr="タイトル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943600"/>
            <a:ext cx="12192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図 9" descr="logo2.gif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5" y="5913438"/>
            <a:ext cx="85407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1" name="Rectangle 35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696200" cy="1066800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DDDDDD"/>
                  </a:outerShdw>
                </a:effectLst>
                <a:latin typeface="ヒラギノ丸ゴ Pro W4"/>
                <a:ea typeface="ヒラギノ丸ゴ Pro W4"/>
                <a:cs typeface="ヒラギノ丸ゴ Pro W4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/>
          </a:p>
        </p:txBody>
      </p:sp>
      <p:sp>
        <p:nvSpPr>
          <p:cNvPr id="4132" name="Rectangle 36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00400"/>
            <a:ext cx="63246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  <a:latin typeface="ヒラギノ丸ゴ ProN W4"/>
                <a:ea typeface="ヒラギノ丸ゴ ProN W4"/>
                <a:cs typeface="ヒラギノ丸ゴ ProN W4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Helvetica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D0D09-81EE-9D4E-8E00-B2C0F4EE06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38900" y="152400"/>
            <a:ext cx="1943100" cy="6172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5676900" cy="6172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06013-9310-E547-8469-6391F03036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 コピ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0" y="-17859"/>
            <a:ext cx="9144000" cy="1087294"/>
          </a:xfrm>
          <a:prstGeom prst="rect">
            <a:avLst/>
          </a:prstGeom>
          <a:solidFill>
            <a:srgbClr val="3F1786"/>
          </a:solidFill>
        </p:spPr>
        <p:txBody>
          <a:bodyPr/>
          <a:lstStyle>
            <a:lvl1pPr>
              <a:defRPr>
                <a:solidFill>
                  <a:srgbClr val="FFFFFF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FFFFFF"/>
                </a:solidFill>
              </a:rPr>
              <a:t>タイトルテキスト</a:t>
            </a:r>
          </a:p>
        </p:txBody>
      </p:sp>
    </p:spTree>
    <p:extLst>
      <p:ext uri="{BB962C8B-B14F-4D97-AF65-F5344CB8AC3E}">
        <p14:creationId xmlns:p14="http://schemas.microsoft.com/office/powerpoint/2010/main" val="173559061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24266-B86C-FD48-B52E-F6A535D439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1E8F2-64AE-5E4B-97D8-B2B32AC23C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249A3-1AB1-4B41-890A-DCC570862E1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F1A4D-0D02-6E4A-AAE6-E1F8677A26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82926-C080-FE45-AE57-09244F2CBD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90E83-56E9-BC48-9CE0-9573C494335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831AD-B3C6-0948-A44C-F95855D338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4A96F-7586-D741-B4BB-7B2EEDAF6C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Rectangle 84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3E158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pic>
        <p:nvPicPr>
          <p:cNvPr id="1027" name="Picture 85" descr="Toh_E_L_N_RGB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87" descr="金研ロゴ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0" y="152400"/>
            <a:ext cx="504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  <a:endParaRPr lang="en-US" altLang="ja-JP"/>
          </a:p>
        </p:txBody>
      </p:sp>
      <p:sp>
        <p:nvSpPr>
          <p:cNvPr id="1030" name="Rectangle 5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1083" name="Rectangle 5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Helvetica" charset="0"/>
              </a:defRPr>
            </a:lvl1pPr>
          </a:lstStyle>
          <a:p>
            <a:pPr>
              <a:defRPr/>
            </a:pPr>
            <a:fld id="{1B3923BD-9F50-C646-A17D-A03EE3F35D0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2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ヒラギノ丸ゴ Pro W4"/>
          <a:ea typeface="ヒラギノ丸ゴ Pro W4"/>
          <a:cs typeface="ヒラギノ丸ゴ Pro W4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Comic Sans MS" charset="0"/>
          <a:ea typeface="ＭＳ ゴシック" charset="-128"/>
          <a:cs typeface="ＭＳ 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Comic Sans MS" charset="0"/>
          <a:ea typeface="ＭＳ ゴシック" charset="-128"/>
          <a:cs typeface="ＭＳ 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Comic Sans MS" charset="0"/>
          <a:ea typeface="ＭＳ ゴシック" charset="-128"/>
          <a:cs typeface="ＭＳ 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Comic Sans MS" charset="0"/>
          <a:ea typeface="ＭＳ ゴシック" charset="-128"/>
          <a:cs typeface="ＭＳ 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Comic Sans MS" charset="0"/>
          <a:ea typeface="ＭＳ ゴシック" charset="-128"/>
          <a:cs typeface="ＭＳ 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Comic Sans MS" charset="0"/>
          <a:ea typeface="ＭＳ ゴシック" charset="-128"/>
          <a:cs typeface="ＭＳ 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Comic Sans MS" charset="0"/>
          <a:ea typeface="ＭＳ ゴシック" charset="-128"/>
          <a:cs typeface="ＭＳ 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Comic Sans MS" charset="0"/>
          <a:ea typeface="ＭＳ ゴシック" charset="-128"/>
          <a:cs typeface="ＭＳ 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ヒラギノ丸ゴ Pro W4"/>
          <a:ea typeface="ヒラギノ丸ゴ Pro W4"/>
          <a:cs typeface="ヒラギノ丸ゴ Pro W4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800">
          <a:solidFill>
            <a:schemeClr val="tx1"/>
          </a:solidFill>
          <a:latin typeface="ヒラギノ丸ゴ Pro W4"/>
          <a:ea typeface="ヒラギノ丸ゴ Pro W4"/>
          <a:cs typeface="ヒラギノ丸ゴ Pro W4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ヒラギノ丸ゴ Pro W4"/>
          <a:ea typeface="ヒラギノ丸ゴ Pro W4"/>
          <a:cs typeface="ヒラギノ丸ゴ Pro W4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ヒラギノ丸ゴ Pro W4"/>
          <a:ea typeface="ヒラギノ丸ゴ Pro W4"/>
          <a:cs typeface="ヒラギノ丸ゴ Pro W4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ヒラギノ丸ゴ Pro W4"/>
          <a:ea typeface="ヒラギノ丸ゴ Pro W4"/>
          <a:cs typeface="ヒラギノ丸ゴ Pro W4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Relationship Id="rId3" Type="http://schemas.openxmlformats.org/officeDocument/2006/relationships/image" Target="../media/image4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0.emf"/><Relationship Id="rId5" Type="http://schemas.openxmlformats.org/officeDocument/2006/relationships/image" Target="../media/image51.emf"/><Relationship Id="rId6" Type="http://schemas.openxmlformats.org/officeDocument/2006/relationships/image" Target="../media/image5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Relationship Id="rId3" Type="http://schemas.openxmlformats.org/officeDocument/2006/relationships/image" Target="../media/image5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package" Target="../embeddings/Microsoft_Word___2.docx"/><Relationship Id="rId5" Type="http://schemas.openxmlformats.org/officeDocument/2006/relationships/image" Target="../media/image55.emf"/><Relationship Id="rId6" Type="http://schemas.openxmlformats.org/officeDocument/2006/relationships/image" Target="../media/image57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emf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6.jpeg"/><Relationship Id="rId6" Type="http://schemas.openxmlformats.org/officeDocument/2006/relationships/package" Target="../embeddings/Microsoft_Word___1.docx"/><Relationship Id="rId7" Type="http://schemas.openxmlformats.org/officeDocument/2006/relationships/image" Target="../media/image17.emf"/><Relationship Id="rId8" Type="http://schemas.openxmlformats.org/officeDocument/2006/relationships/image" Target="../media/image20.jpeg"/><Relationship Id="rId9" Type="http://schemas.openxmlformats.org/officeDocument/2006/relationships/image" Target="../media/image2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9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F5805B20-07AA-D64D-A489-E10541C925BE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132856"/>
            <a:ext cx="8839200" cy="1066800"/>
          </a:xfrm>
        </p:spPr>
        <p:txBody>
          <a:bodyPr/>
          <a:lstStyle/>
          <a:p>
            <a:r>
              <a:rPr lang="en-US" altLang="ja-JP" sz="4000" dirty="0" err="1" smtClean="0">
                <a:latin typeface="Comic Sans MS"/>
                <a:cs typeface="Comic Sans MS"/>
              </a:rPr>
              <a:t>Deatailed</a:t>
            </a:r>
            <a:r>
              <a:rPr lang="en-US" altLang="ja-JP" sz="4000" dirty="0" smtClean="0">
                <a:latin typeface="Comic Sans MS"/>
                <a:cs typeface="Comic Sans MS"/>
              </a:rPr>
              <a:t> design of a 25 </a:t>
            </a:r>
            <a:r>
              <a:rPr lang="en-US" altLang="ja-JP" sz="4000" dirty="0">
                <a:latin typeface="Comic Sans MS"/>
                <a:cs typeface="Comic Sans MS"/>
              </a:rPr>
              <a:t>T </a:t>
            </a:r>
            <a:r>
              <a:rPr lang="en-US" altLang="ja-JP" sz="4000" dirty="0" smtClean="0">
                <a:latin typeface="Comic Sans MS"/>
                <a:cs typeface="Comic Sans MS"/>
              </a:rPr>
              <a:t>Cryogen</a:t>
            </a:r>
            <a:r>
              <a:rPr lang="en-US" altLang="ja-JP" sz="4000" dirty="0">
                <a:latin typeface="Comic Sans MS"/>
                <a:cs typeface="Comic Sans MS"/>
              </a:rPr>
              <a:t>-free </a:t>
            </a:r>
            <a:r>
              <a:rPr lang="en-US" altLang="ja-JP" sz="4000" dirty="0" smtClean="0">
                <a:latin typeface="Comic Sans MS"/>
                <a:cs typeface="Comic Sans MS"/>
              </a:rPr>
              <a:t>Superconducting Magnet (25T-CSM)</a:t>
            </a:r>
            <a:endParaRPr lang="en-US" altLang="ja-JP" sz="4000" dirty="0">
              <a:solidFill>
                <a:schemeClr val="tx1"/>
              </a:solidFill>
              <a:effectLst/>
              <a:latin typeface="Comic Sans MS"/>
              <a:ea typeface="ＭＳ 明朝" charset="-128"/>
              <a:cs typeface="Comic Sans MS"/>
            </a:endParaRP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31" y="3933056"/>
            <a:ext cx="8496944" cy="1752600"/>
          </a:xfrm>
        </p:spPr>
        <p:txBody>
          <a:bodyPr/>
          <a:lstStyle/>
          <a:p>
            <a:r>
              <a:rPr lang="en-US" altLang="ja-JP" dirty="0" smtClean="0">
                <a:latin typeface="Comic Sans MS"/>
                <a:cs typeface="Comic Sans MS"/>
              </a:rPr>
              <a:t>High Field Laboratory Superconducting Materials, </a:t>
            </a:r>
          </a:p>
          <a:p>
            <a:r>
              <a:rPr lang="en-US" altLang="ja-JP" dirty="0" smtClean="0">
                <a:latin typeface="Comic Sans MS"/>
                <a:cs typeface="Comic Sans MS"/>
              </a:rPr>
              <a:t>IMR </a:t>
            </a:r>
            <a:r>
              <a:rPr lang="en-US" altLang="ja-JP" dirty="0">
                <a:latin typeface="Comic Sans MS"/>
                <a:cs typeface="Comic Sans MS"/>
              </a:rPr>
              <a:t>Tohoku </a:t>
            </a:r>
            <a:r>
              <a:rPr lang="en-US" altLang="ja-JP" dirty="0" smtClean="0">
                <a:latin typeface="Comic Sans MS"/>
                <a:cs typeface="Comic Sans MS"/>
              </a:rPr>
              <a:t>University</a:t>
            </a:r>
          </a:p>
          <a:p>
            <a:endParaRPr lang="en-US" altLang="ja-JP" dirty="0">
              <a:latin typeface="Comic Sans MS"/>
              <a:cs typeface="Comic Sans MS"/>
            </a:endParaRPr>
          </a:p>
          <a:p>
            <a:r>
              <a:rPr lang="en-US" altLang="ja-JP" sz="2800" dirty="0" smtClean="0">
                <a:latin typeface="Comic Sans MS"/>
                <a:cs typeface="Comic Sans MS"/>
              </a:rPr>
              <a:t>Satoshi Awaji</a:t>
            </a:r>
            <a:endParaRPr lang="ja-JP" altLang="ja-JP" sz="2800" dirty="0">
              <a:latin typeface="Comic Sans MS"/>
              <a:cs typeface="Comic Sans M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04048" y="980728"/>
            <a:ext cx="4139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dirty="0" smtClean="0">
                <a:solidFill>
                  <a:schemeClr val="bg1"/>
                </a:solidFill>
                <a:latin typeface="Comic Sans MS"/>
                <a:cs typeface="Comic Sans MS"/>
              </a:rPr>
              <a:t>Nov.13</a:t>
            </a:r>
            <a:r>
              <a:rPr kumimoji="1" lang="en-US" altLang="ja-JP" sz="1200" dirty="0">
                <a:solidFill>
                  <a:schemeClr val="bg1"/>
                </a:solidFill>
                <a:latin typeface="Comic Sans MS"/>
                <a:cs typeface="Comic Sans MS"/>
              </a:rPr>
              <a:t>-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Comic Sans MS"/>
                <a:cs typeface="Comic Sans MS"/>
              </a:rPr>
              <a:t>14, 2014, Kyoto, Japan</a:t>
            </a:r>
            <a:endParaRPr kumimoji="1" lang="ja-JP" altLang="en-US" sz="1200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0"/>
            <a:ext cx="2771800" cy="107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628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 smtClean="0">
                <a:latin typeface="Comic Sans MS"/>
                <a:cs typeface="Comic Sans MS"/>
              </a:rPr>
              <a:t>Field and </a:t>
            </a:r>
            <a:r>
              <a:rPr lang="en-US" altLang="ja-JP" b="0" i="1" dirty="0" err="1" smtClean="0">
                <a:latin typeface="Comic Sans MS"/>
                <a:cs typeface="Comic Sans MS"/>
              </a:rPr>
              <a:t>J</a:t>
            </a:r>
            <a:r>
              <a:rPr lang="en-US" altLang="ja-JP" b="0" baseline="-25000" dirty="0" err="1" smtClean="0">
                <a:latin typeface="Comic Sans MS"/>
                <a:cs typeface="Comic Sans MS"/>
              </a:rPr>
              <a:t>c</a:t>
            </a:r>
            <a:r>
              <a:rPr lang="en-US" altLang="ja-JP" b="0" dirty="0" smtClean="0">
                <a:latin typeface="Comic Sans MS"/>
                <a:cs typeface="Comic Sans MS"/>
              </a:rPr>
              <a:t> distribution</a:t>
            </a:r>
            <a:r>
              <a:rPr lang="ja-JP" altLang="en-US" b="0" dirty="0" smtClean="0">
                <a:latin typeface="Comic Sans MS"/>
                <a:cs typeface="Comic Sans MS"/>
              </a:rPr>
              <a:t>（</a:t>
            </a:r>
            <a:r>
              <a:rPr lang="en-US" altLang="ja-JP" b="0" dirty="0" smtClean="0">
                <a:latin typeface="Comic Sans MS"/>
                <a:cs typeface="Comic Sans MS"/>
              </a:rPr>
              <a:t>@25.5T</a:t>
            </a:r>
            <a:r>
              <a:rPr lang="ja-JP" altLang="en-US" b="0" dirty="0" smtClean="0">
                <a:latin typeface="Comic Sans MS"/>
                <a:cs typeface="Comic Sans MS"/>
              </a:rPr>
              <a:t>）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24266-B86C-FD48-B52E-F6A535D43975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19447" r="-1"/>
          <a:stretch/>
        </p:blipFill>
        <p:spPr>
          <a:xfrm>
            <a:off x="3278775" y="1340768"/>
            <a:ext cx="2805393" cy="540060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1" y="1340768"/>
            <a:ext cx="3430646" cy="5382708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2593" y="6444044"/>
            <a:ext cx="1467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i="1" dirty="0" err="1" smtClean="0"/>
              <a:t>B</a:t>
            </a:r>
            <a:r>
              <a:rPr kumimoji="1" lang="en-US" altLang="ja-JP" sz="1800" baseline="-25000" dirty="0" err="1" smtClean="0"/>
              <a:t>max</a:t>
            </a:r>
            <a:r>
              <a:rPr kumimoji="1" lang="en-US" altLang="ja-JP" sz="1800" dirty="0" smtClean="0"/>
              <a:t> = 25.7 T</a:t>
            </a:r>
            <a:endParaRPr kumimoji="1" lang="ja-JP" altLang="en-US" sz="18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331640" y="944724"/>
            <a:ext cx="859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B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(T)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563888" y="944724"/>
            <a:ext cx="2278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Angle of </a:t>
            </a:r>
            <a:r>
              <a:rPr kumimoji="1" lang="en-US" altLang="ja-JP" i="1" dirty="0" smtClean="0"/>
              <a:t>B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/>
          <a:srcRect l="20040"/>
          <a:stretch/>
        </p:blipFill>
        <p:spPr>
          <a:xfrm>
            <a:off x="5868144" y="1340768"/>
            <a:ext cx="2808312" cy="537321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804248" y="944724"/>
            <a:ext cx="916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 smtClean="0"/>
              <a:t>I</a:t>
            </a:r>
            <a:r>
              <a:rPr kumimoji="1" lang="en-US" altLang="ja-JP" baseline="-25000" dirty="0" err="1" smtClean="0"/>
              <a:t>c</a:t>
            </a:r>
            <a:r>
              <a:rPr kumimoji="1" lang="en-US" altLang="ja-JP" dirty="0" smtClean="0"/>
              <a:t> (A)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42174" y="908720"/>
            <a:ext cx="1366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err="1" smtClean="0"/>
              <a:t>I</a:t>
            </a:r>
            <a:r>
              <a:rPr kumimoji="1" lang="en-US" altLang="ja-JP" sz="2000" baseline="-25000" dirty="0" err="1" smtClean="0"/>
              <a:t>c</a:t>
            </a:r>
            <a:r>
              <a:rPr kumimoji="1" lang="en-US" altLang="ja-JP" sz="2000" baseline="30000" dirty="0" err="1" smtClean="0"/>
              <a:t>min</a:t>
            </a:r>
            <a:r>
              <a:rPr kumimoji="1" lang="en-US" altLang="ja-JP" sz="2000" dirty="0" smtClean="0"/>
              <a:t>=403A</a:t>
            </a:r>
            <a:endParaRPr kumimoji="1" lang="ja-JP" altLang="en-US" sz="2000" dirty="0"/>
          </a:p>
        </p:txBody>
      </p:sp>
      <p:cxnSp>
        <p:nvCxnSpPr>
          <p:cNvPr id="25" name="直線矢印コネクタ 24"/>
          <p:cNvCxnSpPr/>
          <p:nvPr/>
        </p:nvCxnSpPr>
        <p:spPr bwMode="auto">
          <a:xfrm>
            <a:off x="8316416" y="1196752"/>
            <a:ext cx="0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テキスト ボックス 2"/>
          <p:cNvSpPr txBox="1"/>
          <p:nvPr/>
        </p:nvSpPr>
        <p:spPr>
          <a:xfrm>
            <a:off x="6012160" y="5733256"/>
            <a:ext cx="1118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/>
              <a:t>T </a:t>
            </a:r>
            <a:r>
              <a:rPr kumimoji="1" lang="en-US" altLang="ja-JP" sz="2000" dirty="0" smtClean="0"/>
              <a:t>= 4.2K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4983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Comic Sans MS"/>
                <a:cs typeface="Comic Sans MS"/>
              </a:rPr>
              <a:t>E</a:t>
            </a:r>
            <a:r>
              <a:rPr kumimoji="1" lang="en-US" altLang="ja-JP" b="0" dirty="0" smtClean="0">
                <a:latin typeface="Comic Sans MS"/>
                <a:cs typeface="Comic Sans MS"/>
              </a:rPr>
              <a:t>poxy Impregnation (Delamination)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ADF23-1D51-2848-8C89-39CA0D3A2246}" type="slidenum">
              <a:rPr lang="en-US" altLang="ja-JP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en-US" altLang="ja-JP">
              <a:solidFill>
                <a:srgbClr val="FFFFFF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634" y="4365104"/>
            <a:ext cx="3320514" cy="207404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4"/>
          <a:srcRect l="1404"/>
          <a:stretch/>
        </p:blipFill>
        <p:spPr>
          <a:xfrm>
            <a:off x="4042124" y="4077072"/>
            <a:ext cx="4645569" cy="2247900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7316682" y="5733256"/>
            <a:ext cx="18273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Comic Sans MS"/>
                <a:cs typeface="Comic Sans MS"/>
              </a:rPr>
              <a:t>Al cooling plate</a:t>
            </a:r>
            <a:endParaRPr kumimoji="1" lang="ja-JP" altLang="en-US" sz="1800" dirty="0">
              <a:latin typeface="Comic Sans MS"/>
              <a:cs typeface="Comic Sans M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048002" y="6093296"/>
            <a:ext cx="135753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Pancake coil</a:t>
            </a:r>
            <a:endParaRPr kumimoji="1" lang="ja-JP" altLang="en-US" sz="18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1618" y="4509120"/>
            <a:ext cx="154678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Comic Sans MS"/>
                <a:cs typeface="Comic Sans MS"/>
              </a:rPr>
              <a:t>Cooling plate</a:t>
            </a:r>
            <a:endParaRPr kumimoji="1" lang="ja-JP" altLang="en-US" sz="1800" dirty="0">
              <a:latin typeface="Comic Sans MS"/>
              <a:cs typeface="Comic Sans MS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7562" y="4869160"/>
            <a:ext cx="1872208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800" dirty="0" smtClean="0">
                <a:latin typeface="Comic Sans MS"/>
                <a:cs typeface="Comic Sans MS"/>
              </a:rPr>
              <a:t>F coated polyimide tape</a:t>
            </a:r>
            <a:endParaRPr kumimoji="1" lang="ja-JP" altLang="en-US" sz="1800" dirty="0">
              <a:latin typeface="Comic Sans MS"/>
              <a:cs typeface="Comic Sans MS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1618" y="5517232"/>
            <a:ext cx="148850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Comic Sans MS"/>
                <a:cs typeface="Comic Sans MS"/>
              </a:rPr>
              <a:t>REBCO tape</a:t>
            </a:r>
            <a:endParaRPr kumimoji="1" lang="ja-JP" altLang="en-US" sz="1800" dirty="0">
              <a:latin typeface="Comic Sans MS"/>
              <a:cs typeface="Comic Sans MS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38034" y="5877272"/>
            <a:ext cx="143429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Comic Sans MS"/>
                <a:cs typeface="Comic Sans MS"/>
              </a:rPr>
              <a:t>Epoxy resin</a:t>
            </a:r>
            <a:endParaRPr kumimoji="1" lang="ja-JP" altLang="en-US" sz="1800" dirty="0">
              <a:latin typeface="Comic Sans MS"/>
              <a:cs typeface="Comic Sans MS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0" y="6451236"/>
            <a:ext cx="9233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Comic Sans MS"/>
                <a:cs typeface="Comic Sans MS"/>
              </a:rPr>
              <a:t>A</a:t>
            </a:r>
            <a:r>
              <a:rPr kumimoji="1" lang="en-US" altLang="ja-JP" sz="2000" dirty="0" smtClean="0">
                <a:latin typeface="Comic Sans MS"/>
                <a:cs typeface="Comic Sans MS"/>
              </a:rPr>
              <a:t>ll turns are un-bonded but the edge part is connected to the cooling plate. 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1124744"/>
            <a:ext cx="3505200" cy="276860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9632" y="1700808"/>
            <a:ext cx="2501900" cy="23241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27584" y="1052736"/>
            <a:ext cx="3096344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>
                <a:latin typeface="Comic Sans MS"/>
                <a:cs typeface="Comic Sans MS"/>
              </a:rPr>
              <a:t>3 sections : </a:t>
            </a:r>
            <a:r>
              <a:rPr kumimoji="1" lang="en-US" altLang="ja-JP" sz="1800" i="1" dirty="0" err="1" smtClean="0">
                <a:latin typeface="Comic Sans MS"/>
                <a:cs typeface="Comic Sans MS"/>
              </a:rPr>
              <a:t>r</a:t>
            </a:r>
            <a:r>
              <a:rPr kumimoji="1" lang="en-US" altLang="ja-JP" sz="1800" baseline="-25000" dirty="0" err="1" smtClean="0">
                <a:latin typeface="Comic Sans MS"/>
                <a:cs typeface="Comic Sans MS"/>
              </a:rPr>
              <a:t>i</a:t>
            </a:r>
            <a:r>
              <a:rPr kumimoji="1" lang="en-US" altLang="ja-JP" sz="1800" baseline="30000" dirty="0" err="1" smtClean="0">
                <a:latin typeface="Comic Sans MS"/>
                <a:cs typeface="Comic Sans MS"/>
              </a:rPr>
              <a:t>out</a:t>
            </a:r>
            <a:r>
              <a:rPr kumimoji="1" lang="en-US" altLang="ja-JP" sz="1800" dirty="0" smtClean="0">
                <a:latin typeface="Comic Sans MS"/>
                <a:cs typeface="Comic Sans MS"/>
              </a:rPr>
              <a:t>/</a:t>
            </a:r>
            <a:r>
              <a:rPr kumimoji="1" lang="en-US" altLang="ja-JP" sz="1800" i="1" dirty="0" err="1" smtClean="0">
                <a:latin typeface="Comic Sans MS"/>
                <a:cs typeface="Comic Sans MS"/>
              </a:rPr>
              <a:t>r</a:t>
            </a:r>
            <a:r>
              <a:rPr kumimoji="1" lang="en-US" altLang="ja-JP" sz="1800" baseline="-25000" dirty="0" err="1" smtClean="0">
                <a:latin typeface="Comic Sans MS"/>
                <a:cs typeface="Comic Sans MS"/>
              </a:rPr>
              <a:t>i</a:t>
            </a:r>
            <a:r>
              <a:rPr kumimoji="1" lang="en-US" altLang="ja-JP" sz="1800" baseline="30000" dirty="0" err="1" smtClean="0">
                <a:latin typeface="Comic Sans MS"/>
                <a:cs typeface="Comic Sans MS"/>
              </a:rPr>
              <a:t>in</a:t>
            </a:r>
            <a:r>
              <a:rPr kumimoji="1" lang="en-US" altLang="ja-JP" sz="1800" dirty="0" smtClean="0">
                <a:latin typeface="Comic Sans MS"/>
                <a:cs typeface="Comic Sans MS"/>
              </a:rPr>
              <a:t> ≈ 1.26</a:t>
            </a:r>
          </a:p>
          <a:p>
            <a:r>
              <a:rPr kumimoji="1" lang="en-US" altLang="ja-JP" sz="1800" dirty="0" smtClean="0">
                <a:latin typeface="Comic Sans MS"/>
                <a:cs typeface="Comic Sans MS"/>
              </a:rPr>
              <a:t>5 </a:t>
            </a:r>
            <a:r>
              <a:rPr kumimoji="1" lang="en-US" altLang="ja-JP" sz="1800" dirty="0">
                <a:latin typeface="Comic Sans MS"/>
                <a:cs typeface="Comic Sans MS"/>
              </a:rPr>
              <a:t>sections : </a:t>
            </a:r>
            <a:r>
              <a:rPr kumimoji="1" lang="en-US" altLang="ja-JP" sz="1800" i="1" dirty="0" err="1">
                <a:latin typeface="Comic Sans MS"/>
                <a:cs typeface="Comic Sans MS"/>
              </a:rPr>
              <a:t>r</a:t>
            </a:r>
            <a:r>
              <a:rPr kumimoji="1" lang="en-US" altLang="ja-JP" sz="1800" baseline="-25000" dirty="0" err="1">
                <a:latin typeface="Comic Sans MS"/>
                <a:cs typeface="Comic Sans MS"/>
              </a:rPr>
              <a:t>i</a:t>
            </a:r>
            <a:r>
              <a:rPr kumimoji="1" lang="en-US" altLang="ja-JP" sz="1800" baseline="30000" dirty="0" err="1">
                <a:latin typeface="Comic Sans MS"/>
                <a:cs typeface="Comic Sans MS"/>
              </a:rPr>
              <a:t>out</a:t>
            </a:r>
            <a:r>
              <a:rPr kumimoji="1" lang="en-US" altLang="ja-JP" sz="1800" dirty="0">
                <a:latin typeface="Comic Sans MS"/>
                <a:cs typeface="Comic Sans MS"/>
              </a:rPr>
              <a:t>/</a:t>
            </a:r>
            <a:r>
              <a:rPr kumimoji="1" lang="en-US" altLang="ja-JP" sz="1800" i="1" dirty="0" err="1">
                <a:latin typeface="Comic Sans MS"/>
                <a:cs typeface="Comic Sans MS"/>
              </a:rPr>
              <a:t>r</a:t>
            </a:r>
            <a:r>
              <a:rPr kumimoji="1" lang="en-US" altLang="ja-JP" sz="1800" baseline="-25000" dirty="0" err="1">
                <a:latin typeface="Comic Sans MS"/>
                <a:cs typeface="Comic Sans MS"/>
              </a:rPr>
              <a:t>i</a:t>
            </a:r>
            <a:r>
              <a:rPr kumimoji="1" lang="en-US" altLang="ja-JP" sz="1800" baseline="30000" dirty="0" err="1">
                <a:latin typeface="Comic Sans MS"/>
                <a:cs typeface="Comic Sans MS"/>
              </a:rPr>
              <a:t>in</a:t>
            </a:r>
            <a:r>
              <a:rPr kumimoji="1" lang="en-US" altLang="ja-JP" sz="1800" dirty="0">
                <a:latin typeface="Comic Sans MS"/>
                <a:cs typeface="Comic Sans MS"/>
              </a:rPr>
              <a:t> ≈ </a:t>
            </a:r>
            <a:r>
              <a:rPr kumimoji="1" lang="en-US" altLang="ja-JP" sz="1800" dirty="0" smtClean="0">
                <a:latin typeface="Comic Sans MS"/>
                <a:cs typeface="Comic Sans MS"/>
              </a:rPr>
              <a:t>1.15</a:t>
            </a:r>
            <a:endParaRPr kumimoji="1" lang="ja-JP" altLang="en-US" sz="1800" dirty="0">
              <a:latin typeface="Comic Sans MS"/>
              <a:cs typeface="Comic Sans M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524328" y="3789040"/>
            <a:ext cx="115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Comic Sans MS"/>
                <a:cs typeface="Comic Sans MS"/>
              </a:rPr>
              <a:t>2</a:t>
            </a:r>
            <a:r>
              <a:rPr kumimoji="1" lang="en-US" altLang="ja-JP" sz="1800" baseline="30000" dirty="0" smtClean="0">
                <a:latin typeface="Comic Sans MS"/>
                <a:cs typeface="Comic Sans MS"/>
              </a:rPr>
              <a:t>nd</a:t>
            </a:r>
            <a:r>
              <a:rPr kumimoji="1" lang="en-US" altLang="ja-JP" sz="1800" dirty="0" smtClean="0">
                <a:latin typeface="Comic Sans MS"/>
                <a:cs typeface="Comic Sans MS"/>
              </a:rPr>
              <a:t> stage</a:t>
            </a:r>
            <a:endParaRPr kumimoji="1" lang="ja-JP" altLang="en-US" sz="18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4715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R&amp;D test @LNCMI, Grenoble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24266-B86C-FD48-B52E-F6A535D43975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68300"/>
            <a:ext cx="3528392" cy="5889700"/>
          </a:xfrm>
          <a:prstGeom prst="rect">
            <a:avLst/>
          </a:prstGeom>
        </p:spPr>
      </p:pic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610762"/>
              </p:ext>
            </p:extLst>
          </p:nvPr>
        </p:nvGraphicFramePr>
        <p:xfrm>
          <a:off x="6012160" y="1052736"/>
          <a:ext cx="3096344" cy="5684555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08329"/>
                <a:gridCol w="1888015"/>
              </a:tblGrid>
              <a:tr h="3600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Gd123 coil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Fujikura Cu-plated Gd123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05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Tape </a:t>
                      </a:r>
                      <a:r>
                        <a:rPr kumimoji="1" lang="en-US" altLang="ja-JP" dirty="0" err="1" smtClean="0"/>
                        <a:t>Ic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297 A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33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Tape</a:t>
                      </a:r>
                      <a:r>
                        <a:rPr kumimoji="1" lang="en-US" altLang="ja-JP" baseline="0" dirty="0" smtClean="0"/>
                        <a:t> 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 mm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1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Tape tick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0.12 mm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89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Turn</a:t>
                      </a:r>
                      <a:r>
                        <a:rPr kumimoji="1" lang="en-US" altLang="ja-JP" baseline="0" dirty="0" smtClean="0"/>
                        <a:t> tick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0.18 mm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18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Coil D</a:t>
                      </a:r>
                      <a:r>
                        <a:rPr kumimoji="1" lang="en-US" altLang="ja-JP" baseline="-25000" dirty="0" smtClean="0"/>
                        <a:t>in</a:t>
                      </a:r>
                      <a:endParaRPr kumimoji="1" lang="ja-JP" altLang="en-US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96 mm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Coil </a:t>
                      </a:r>
                      <a:r>
                        <a:rPr kumimoji="1" lang="en-US" altLang="ja-JP" dirty="0" err="1" smtClean="0"/>
                        <a:t>D</a:t>
                      </a:r>
                      <a:r>
                        <a:rPr kumimoji="1" lang="en-US" altLang="ja-JP" baseline="-25000" dirty="0" err="1" smtClean="0"/>
                        <a:t>out</a:t>
                      </a:r>
                      <a:endParaRPr kumimoji="1" lang="ja-JP" altLang="en-US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119.7 mm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Coil h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10.7 mm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28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Turn</a:t>
                      </a:r>
                      <a:r>
                        <a:rPr kumimoji="1" lang="en-US" altLang="ja-JP" baseline="0" dirty="0" smtClean="0"/>
                        <a:t> No.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58 x 2 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7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Tape</a:t>
                      </a:r>
                      <a:r>
                        <a:rPr kumimoji="1" lang="en-US" altLang="ja-JP" baseline="0" dirty="0" smtClean="0"/>
                        <a:t> L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 x 2 m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Ic@77K,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sf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109 A (upper) 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108 A (lower)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n-values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28 (upper)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29 (lower)</a:t>
                      </a:r>
                      <a:endParaRPr kumimoji="1" lang="ja-JP" altLang="en-US" dirty="0" smtClean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376053"/>
            <a:ext cx="2738388" cy="2509331"/>
          </a:xfrm>
          <a:prstGeom prst="rect">
            <a:avLst/>
          </a:prstGeom>
          <a:solidFill>
            <a:srgbClr val="333399"/>
          </a:solidFill>
          <a:ln w="28575" cmpd="sng">
            <a:solidFill>
              <a:schemeClr val="tx1"/>
            </a:solidFill>
          </a:ln>
        </p:spPr>
      </p:pic>
      <p:cxnSp>
        <p:nvCxnSpPr>
          <p:cNvPr id="9" name="直線コネクタ 8"/>
          <p:cNvCxnSpPr/>
          <p:nvPr/>
        </p:nvCxnSpPr>
        <p:spPr bwMode="auto">
          <a:xfrm flipV="1">
            <a:off x="1979712" y="4365104"/>
            <a:ext cx="1224136" cy="19442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線コネクタ 10"/>
          <p:cNvCxnSpPr/>
          <p:nvPr/>
        </p:nvCxnSpPr>
        <p:spPr bwMode="auto">
          <a:xfrm>
            <a:off x="1979712" y="6597352"/>
            <a:ext cx="1224136" cy="26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テキスト ボックス 11"/>
          <p:cNvSpPr txBox="1"/>
          <p:nvPr/>
        </p:nvSpPr>
        <p:spPr>
          <a:xfrm>
            <a:off x="3203848" y="980728"/>
            <a:ext cx="2836984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M10@LNCMI, </a:t>
            </a:r>
          </a:p>
          <a:p>
            <a:r>
              <a:rPr kumimoji="1" lang="en-US" altLang="ja-JP" dirty="0" smtClean="0"/>
              <a:t>Grenoble, France</a:t>
            </a:r>
          </a:p>
          <a:p>
            <a:r>
              <a:rPr kumimoji="1" lang="en-US" altLang="ja-JP" dirty="0" smtClean="0"/>
              <a:t>19 T-170mm RT bore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563888" y="3645024"/>
            <a:ext cx="1846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Comic Sans MS"/>
                <a:ea typeface="ヒラギノ角ゴ Pro W3"/>
                <a:cs typeface="Comic Sans MS"/>
              </a:rPr>
              <a:t>section</a:t>
            </a:r>
            <a:r>
              <a:rPr kumimoji="1" lang="ja-JP" altLang="en-US" sz="2000" dirty="0" smtClean="0">
                <a:latin typeface="Comic Sans MS"/>
                <a:ea typeface="ヒラギノ角ゴ Pro W3"/>
                <a:cs typeface="Comic Sans MS"/>
              </a:rPr>
              <a:t>　</a:t>
            </a:r>
            <a:r>
              <a:rPr kumimoji="1" lang="en-US" altLang="ja-JP" sz="2000" dirty="0" smtClean="0">
                <a:latin typeface="Comic Sans MS"/>
                <a:ea typeface="ヒラギノ角ゴ Pro W3"/>
                <a:cs typeface="Comic Sans MS"/>
              </a:rPr>
              <a:t>2</a:t>
            </a:r>
          </a:p>
          <a:p>
            <a:r>
              <a:rPr kumimoji="1" lang="en-US" altLang="ja-JP" sz="2000" dirty="0" err="1" smtClean="0">
                <a:latin typeface="Comic Sans MS"/>
                <a:ea typeface="ヒラギノ角ゴ Pro W3"/>
                <a:cs typeface="Comic Sans MS"/>
              </a:rPr>
              <a:t>D</a:t>
            </a:r>
            <a:r>
              <a:rPr kumimoji="1" lang="en-US" altLang="ja-JP" sz="2000" baseline="-25000" dirty="0" err="1" smtClean="0">
                <a:latin typeface="Comic Sans MS"/>
                <a:ea typeface="ヒラギノ角ゴ Pro W3"/>
                <a:cs typeface="Comic Sans MS"/>
              </a:rPr>
              <a:t>out</a:t>
            </a:r>
            <a:r>
              <a:rPr kumimoji="1" lang="en-US" altLang="ja-JP" sz="2000" dirty="0" smtClean="0">
                <a:latin typeface="Comic Sans MS"/>
                <a:ea typeface="ヒラギノ角ゴ Pro W3"/>
                <a:cs typeface="Comic Sans MS"/>
              </a:rPr>
              <a:t>/D</a:t>
            </a:r>
            <a:r>
              <a:rPr kumimoji="1" lang="en-US" altLang="ja-JP" sz="2000" baseline="-25000" dirty="0" smtClean="0">
                <a:latin typeface="Comic Sans MS"/>
                <a:ea typeface="ヒラギノ角ゴ Pro W3"/>
                <a:cs typeface="Comic Sans MS"/>
              </a:rPr>
              <a:t>in</a:t>
            </a:r>
            <a:r>
              <a:rPr kumimoji="1" lang="en-US" altLang="ja-JP" sz="2000" dirty="0" smtClean="0">
                <a:latin typeface="Comic Sans MS"/>
                <a:ea typeface="ヒラギノ角ゴ Pro W3"/>
                <a:cs typeface="Comic Sans MS"/>
              </a:rPr>
              <a:t> ≈ 1.10</a:t>
            </a:r>
            <a:endParaRPr kumimoji="1" lang="ja-JP" altLang="en-US" sz="2000" dirty="0">
              <a:latin typeface="Comic Sans MS"/>
              <a:ea typeface="ヒラギノ角ゴ Pro W3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9984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 smtClean="0">
                <a:latin typeface="Comic Sans MS"/>
                <a:cs typeface="Comic Sans MS"/>
              </a:rPr>
              <a:t>6 stacked coil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24266-B86C-FD48-B52E-F6A535D43975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068960"/>
            <a:ext cx="3263900" cy="26289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/>
          <a:srcRect r="10533"/>
          <a:stretch/>
        </p:blipFill>
        <p:spPr>
          <a:xfrm>
            <a:off x="0" y="5589240"/>
            <a:ext cx="4340410" cy="93980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4572000" y="5661248"/>
            <a:ext cx="89264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Cu-plated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716016" y="6165304"/>
            <a:ext cx="114695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Cu laminated</a:t>
            </a:r>
            <a:endParaRPr kumimoji="1" lang="ja-JP" altLang="en-US" sz="1400" dirty="0"/>
          </a:p>
        </p:txBody>
      </p:sp>
      <p:cxnSp>
        <p:nvCxnSpPr>
          <p:cNvPr id="16" name="直線矢印コネクタ 15"/>
          <p:cNvCxnSpPr>
            <a:stCxn id="13" idx="1"/>
          </p:cNvCxnSpPr>
          <p:nvPr/>
        </p:nvCxnSpPr>
        <p:spPr bwMode="auto">
          <a:xfrm flipH="1" flipV="1">
            <a:off x="4355976" y="5733256"/>
            <a:ext cx="216024" cy="818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直線矢印コネクタ 17"/>
          <p:cNvCxnSpPr>
            <a:stCxn id="13" idx="1"/>
            <a:endCxn id="8" idx="3"/>
          </p:cNvCxnSpPr>
          <p:nvPr/>
        </p:nvCxnSpPr>
        <p:spPr bwMode="auto">
          <a:xfrm flipH="1">
            <a:off x="4340410" y="5815137"/>
            <a:ext cx="231590" cy="2440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直線矢印コネクタ 19"/>
          <p:cNvCxnSpPr>
            <a:stCxn id="13" idx="1"/>
          </p:cNvCxnSpPr>
          <p:nvPr/>
        </p:nvCxnSpPr>
        <p:spPr bwMode="auto">
          <a:xfrm flipH="1">
            <a:off x="4355976" y="5815137"/>
            <a:ext cx="216024" cy="4941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直線矢印コネクタ 21"/>
          <p:cNvCxnSpPr>
            <a:stCxn id="14" idx="1"/>
          </p:cNvCxnSpPr>
          <p:nvPr/>
        </p:nvCxnSpPr>
        <p:spPr bwMode="auto">
          <a:xfrm flipH="1" flipV="1">
            <a:off x="4283968" y="5877272"/>
            <a:ext cx="432048" cy="4419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直線矢印コネクタ 23"/>
          <p:cNvCxnSpPr>
            <a:stCxn id="14" idx="1"/>
          </p:cNvCxnSpPr>
          <p:nvPr/>
        </p:nvCxnSpPr>
        <p:spPr bwMode="auto">
          <a:xfrm flipH="1" flipV="1">
            <a:off x="4355976" y="6165304"/>
            <a:ext cx="360040" cy="1538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直線矢印コネクタ 25"/>
          <p:cNvCxnSpPr>
            <a:stCxn id="14" idx="1"/>
          </p:cNvCxnSpPr>
          <p:nvPr/>
        </p:nvCxnSpPr>
        <p:spPr bwMode="auto">
          <a:xfrm flipH="1">
            <a:off x="4355976" y="6319193"/>
            <a:ext cx="360040" cy="1341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テキスト ボックス 30"/>
          <p:cNvSpPr txBox="1"/>
          <p:nvPr/>
        </p:nvSpPr>
        <p:spPr>
          <a:xfrm>
            <a:off x="3491880" y="3933056"/>
            <a:ext cx="154678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Comic Sans MS"/>
                <a:cs typeface="Comic Sans MS"/>
              </a:rPr>
              <a:t>Cooling plate</a:t>
            </a:r>
            <a:endParaRPr kumimoji="1" lang="ja-JP" altLang="en-US" sz="1800" dirty="0">
              <a:latin typeface="Comic Sans MS"/>
              <a:cs typeface="Comic Sans MS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491880" y="4365104"/>
            <a:ext cx="66492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Comic Sans MS"/>
                <a:cs typeface="Comic Sans MS"/>
              </a:rPr>
              <a:t>coils</a:t>
            </a:r>
            <a:endParaRPr kumimoji="1" lang="ja-JP" altLang="en-US" sz="1800" dirty="0">
              <a:latin typeface="Comic Sans MS"/>
              <a:cs typeface="Comic Sans MS"/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03348"/>
              </p:ext>
            </p:extLst>
          </p:nvPr>
        </p:nvGraphicFramePr>
        <p:xfrm>
          <a:off x="5076056" y="1196752"/>
          <a:ext cx="3888432" cy="3505199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296144"/>
                <a:gridCol w="1296144"/>
                <a:gridCol w="1296144"/>
              </a:tblGrid>
              <a:tr h="243905">
                <a:tc>
                  <a:txBody>
                    <a:bodyPr/>
                    <a:lstStyle/>
                    <a:p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#1, #3,</a:t>
                      </a:r>
                      <a:r>
                        <a:rPr kumimoji="1" lang="en-US" altLang="ja-JP" sz="1400" b="0" baseline="0" dirty="0" smtClean="0"/>
                        <a:t> #5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#2, #4,</a:t>
                      </a:r>
                      <a:r>
                        <a:rPr kumimoji="1" lang="en-US" altLang="ja-JP" sz="1400" b="0" baseline="0" dirty="0" smtClean="0"/>
                        <a:t> #6</a:t>
                      </a:r>
                      <a:endParaRPr kumimoji="1" lang="ja-JP" altLang="en-US" sz="1400" b="0" dirty="0"/>
                    </a:p>
                  </a:txBody>
                  <a:tcPr anchor="ctr"/>
                </a:tc>
              </a:tr>
              <a:tr h="380894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Tape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Cu-plated Gd123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Cu</a:t>
                      </a:r>
                      <a:r>
                        <a:rPr kumimoji="1" lang="en-US" altLang="ja-JP" sz="1400" b="0" baseline="0" dirty="0" smtClean="0"/>
                        <a:t> lamination on Cu plated Gd123</a:t>
                      </a:r>
                      <a:endParaRPr kumimoji="1" lang="ja-JP" altLang="en-US" sz="1400" b="0" dirty="0"/>
                    </a:p>
                  </a:txBody>
                  <a:tcPr anchor="ctr"/>
                </a:tc>
              </a:tr>
              <a:tr h="243905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Tape width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smtClean="0"/>
                        <a:t>5 mm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600" b="0" dirty="0"/>
                    </a:p>
                  </a:txBody>
                  <a:tcPr/>
                </a:tc>
              </a:tr>
              <a:tr h="243905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Tape thickness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smtClean="0"/>
                        <a:t>0.12 mm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smtClean="0"/>
                        <a:t>0.17 mm</a:t>
                      </a:r>
                      <a:endParaRPr kumimoji="1" lang="ja-JP" altLang="en-US" sz="1400" b="0" dirty="0"/>
                    </a:p>
                  </a:txBody>
                  <a:tcPr anchor="ctr"/>
                </a:tc>
              </a:tr>
              <a:tr h="243905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Inner</a:t>
                      </a:r>
                      <a:r>
                        <a:rPr kumimoji="1" lang="en-US" altLang="ja-JP" sz="1400" b="0" baseline="0" dirty="0" smtClean="0"/>
                        <a:t> diameter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smtClean="0"/>
                        <a:t>96 mm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600" b="0" dirty="0"/>
                    </a:p>
                  </a:txBody>
                  <a:tcPr/>
                </a:tc>
              </a:tr>
              <a:tr h="243905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Outer diameter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smtClean="0"/>
                        <a:t>172 mm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/>
                    </a:p>
                  </a:txBody>
                  <a:tcPr/>
                </a:tc>
              </a:tr>
              <a:tr h="243905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No of turns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smtClean="0"/>
                        <a:t>208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smtClean="0"/>
                        <a:t>160</a:t>
                      </a:r>
                      <a:endParaRPr kumimoji="1" lang="ja-JP" altLang="en-US" sz="1400" b="0" dirty="0"/>
                    </a:p>
                  </a:txBody>
                  <a:tcPr anchor="ctr"/>
                </a:tc>
              </a:tr>
              <a:tr h="243905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/>
                        <a:t>Tape length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smtClean="0"/>
                        <a:t>87 m</a:t>
                      </a:r>
                      <a:endParaRPr kumimoji="1" lang="ja-JP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0" dirty="0" smtClean="0"/>
                        <a:t>68</a:t>
                      </a:r>
                      <a:r>
                        <a:rPr kumimoji="1" lang="en-US" altLang="ja-JP" sz="1400" b="0" baseline="0" dirty="0" smtClean="0"/>
                        <a:t> m</a:t>
                      </a:r>
                      <a:endParaRPr kumimoji="1" lang="ja-JP" altLang="en-US" sz="1400" b="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3" name="図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1340768"/>
            <a:ext cx="1633526" cy="1574924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5437" y="5013176"/>
            <a:ext cx="3588563" cy="909601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2160" y="6237312"/>
            <a:ext cx="2232248" cy="558062"/>
          </a:xfrm>
          <a:prstGeom prst="rect">
            <a:avLst/>
          </a:prstGeom>
        </p:spPr>
      </p:pic>
      <p:sp>
        <p:nvSpPr>
          <p:cNvPr id="37" name="テキスト ボックス 36"/>
          <p:cNvSpPr txBox="1"/>
          <p:nvPr/>
        </p:nvSpPr>
        <p:spPr>
          <a:xfrm>
            <a:off x="7164288" y="5949280"/>
            <a:ext cx="801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aseline="30000" dirty="0" smtClean="0"/>
              <a:t>t</a:t>
            </a:r>
            <a:r>
              <a:rPr kumimoji="1" lang="en-US" altLang="ja-JP" sz="1400" dirty="0" smtClean="0"/>
              <a:t>0.05-Cu</a:t>
            </a:r>
            <a:endParaRPr kumimoji="1" lang="ja-JP" altLang="en-US" sz="14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187624" y="6396335"/>
            <a:ext cx="903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Joints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334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Test results -6 </a:t>
            </a:r>
            <a:r>
              <a:rPr lang="en-US" altLang="ja-JP" dirty="0"/>
              <a:t>stacked </a:t>
            </a:r>
            <a:r>
              <a:rPr lang="en-US" altLang="ja-JP" dirty="0" smtClean="0"/>
              <a:t>coil-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24266-B86C-FD48-B52E-F6A535D43975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96752"/>
            <a:ext cx="4032448" cy="321102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268760"/>
            <a:ext cx="3527152" cy="305894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67544" y="4077072"/>
            <a:ext cx="2967379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Comic Sans MS"/>
                <a:cs typeface="Comic Sans MS"/>
              </a:rPr>
              <a:t>Magnetic field @462 A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51920" y="3933056"/>
            <a:ext cx="620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0.51T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23928" y="1124744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7.6T</a:t>
            </a:r>
            <a:endParaRPr kumimoji="1" lang="ja-JP" altLang="en-US" sz="1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96336" y="1412776"/>
            <a:ext cx="714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20K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4149184" y="2436633"/>
            <a:ext cx="1163280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/>
              <a:t>E </a:t>
            </a:r>
            <a:r>
              <a:rPr kumimoji="1" lang="en-US" altLang="ja-JP" sz="2000" dirty="0" smtClean="0"/>
              <a:t>(V/cm)</a:t>
            </a:r>
            <a:endParaRPr kumimoji="1" lang="ja-JP" altLang="en-US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96325" y="3933056"/>
            <a:ext cx="707426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/>
              <a:t>I </a:t>
            </a:r>
            <a:r>
              <a:rPr kumimoji="1" lang="en-US" altLang="ja-JP" sz="2000" dirty="0" smtClean="0"/>
              <a:t>(A)</a:t>
            </a:r>
            <a:endParaRPr kumimoji="1" lang="ja-JP" altLang="en-US" sz="2000" dirty="0"/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094400"/>
              </p:ext>
            </p:extLst>
          </p:nvPr>
        </p:nvGraphicFramePr>
        <p:xfrm>
          <a:off x="755576" y="4725144"/>
          <a:ext cx="7704866" cy="185420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008116"/>
                <a:gridCol w="669675"/>
                <a:gridCol w="669675"/>
                <a:gridCol w="669675"/>
                <a:gridCol w="669675"/>
                <a:gridCol w="669675"/>
                <a:gridCol w="669675"/>
                <a:gridCol w="669675"/>
                <a:gridCol w="669675"/>
                <a:gridCol w="669675"/>
                <a:gridCol w="66967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60 K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50 K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40</a:t>
                      </a:r>
                      <a:r>
                        <a:rPr kumimoji="1" lang="en-US" altLang="ja-JP" baseline="0" dirty="0" smtClean="0"/>
                        <a:t> K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30 K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 K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I</a:t>
                      </a:r>
                      <a:r>
                        <a:rPr kumimoji="1" lang="en-US" altLang="ja-JP" sz="1600" baseline="-25000" dirty="0" smtClean="0"/>
                        <a:t>C</a:t>
                      </a:r>
                      <a:r>
                        <a:rPr kumimoji="1" lang="en-US" altLang="ja-JP" sz="1600" dirty="0" smtClean="0"/>
                        <a:t>(A)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N</a:t>
                      </a:r>
                      <a:endParaRPr kumimoji="1" lang="ja-JP" alt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I</a:t>
                      </a:r>
                      <a:r>
                        <a:rPr kumimoji="1" lang="en-US" altLang="ja-JP" sz="1600" baseline="-25000" dirty="0" smtClean="0"/>
                        <a:t>C</a:t>
                      </a:r>
                      <a:r>
                        <a:rPr kumimoji="1" lang="en-US" altLang="ja-JP" sz="1600" dirty="0" smtClean="0"/>
                        <a:t>(A)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N</a:t>
                      </a:r>
                      <a:endParaRPr kumimoji="1" lang="ja-JP" alt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I</a:t>
                      </a:r>
                      <a:r>
                        <a:rPr kumimoji="1" lang="en-US" altLang="ja-JP" sz="1600" baseline="-25000" dirty="0" smtClean="0"/>
                        <a:t>C</a:t>
                      </a:r>
                      <a:r>
                        <a:rPr kumimoji="1" lang="en-US" altLang="ja-JP" sz="1600" dirty="0" smtClean="0"/>
                        <a:t>(A)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N</a:t>
                      </a:r>
                      <a:endParaRPr kumimoji="1" lang="ja-JP" alt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I</a:t>
                      </a:r>
                      <a:r>
                        <a:rPr kumimoji="1" lang="en-US" altLang="ja-JP" sz="1600" baseline="-25000" dirty="0" smtClean="0"/>
                        <a:t>C</a:t>
                      </a:r>
                      <a:r>
                        <a:rPr kumimoji="1" lang="en-US" altLang="ja-JP" sz="1600" dirty="0" smtClean="0"/>
                        <a:t>(A)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N</a:t>
                      </a:r>
                      <a:endParaRPr kumimoji="1" lang="ja-JP" alt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I</a:t>
                      </a:r>
                      <a:r>
                        <a:rPr kumimoji="1" lang="en-US" altLang="ja-JP" sz="1600" baseline="-25000" dirty="0" smtClean="0"/>
                        <a:t>C</a:t>
                      </a:r>
                      <a:r>
                        <a:rPr kumimoji="1" lang="en-US" altLang="ja-JP" sz="1600" dirty="0" smtClean="0"/>
                        <a:t>(A)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N</a:t>
                      </a:r>
                      <a:endParaRPr kumimoji="1" lang="ja-JP" altLang="en-US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#1-#2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260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337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416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#3-#4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#5-#6</a:t>
                      </a:r>
                      <a:endParaRPr kumimoji="1" lang="ja-JP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420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521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33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3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AC loss of Gd123 tape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8183"/>
            <a:ext cx="5349950" cy="507531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971600" y="1052736"/>
            <a:ext cx="78156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Comic Sans MS"/>
                <a:cs typeface="Comic Sans MS"/>
              </a:rPr>
              <a:t>Experimental data were provided by Prof. </a:t>
            </a:r>
            <a:r>
              <a:rPr kumimoji="1" lang="en-US" altLang="ja-JP" dirty="0" err="1" smtClean="0">
                <a:latin typeface="Comic Sans MS"/>
                <a:cs typeface="Comic Sans MS"/>
              </a:rPr>
              <a:t>Iwakuma</a:t>
            </a:r>
            <a:r>
              <a:rPr kumimoji="1" lang="en-US" altLang="ja-JP" dirty="0" smtClean="0">
                <a:latin typeface="Comic Sans MS"/>
                <a:cs typeface="Comic Sans MS"/>
              </a:rPr>
              <a:t> using the saddle-shaped pick-up coil.</a:t>
            </a:r>
            <a:endParaRPr kumimoji="1" lang="ja-JP" altLang="en-US" dirty="0">
              <a:latin typeface="Comic Sans MS"/>
              <a:cs typeface="Comic Sans M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64088" y="2204864"/>
            <a:ext cx="36573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Comic Sans MS"/>
                <a:cs typeface="Comic Sans MS"/>
              </a:rPr>
              <a:t>Very good agreement can be seen, but 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Comic Sans MS"/>
                <a:cs typeface="Comic Sans MS"/>
              </a:rPr>
              <a:t>we have to take the effects of stacking into account!</a:t>
            </a:r>
            <a:endParaRPr kumimoji="1" lang="ja-JP" altLang="en-US" sz="20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0" name="円柱 9"/>
          <p:cNvSpPr/>
          <p:nvPr/>
        </p:nvSpPr>
        <p:spPr bwMode="auto">
          <a:xfrm>
            <a:off x="5868144" y="5805264"/>
            <a:ext cx="2376264" cy="648072"/>
          </a:xfrm>
          <a:prstGeom prst="can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sp>
        <p:nvSpPr>
          <p:cNvPr id="11" name="円/楕円 10"/>
          <p:cNvSpPr/>
          <p:nvPr/>
        </p:nvSpPr>
        <p:spPr bwMode="auto">
          <a:xfrm>
            <a:off x="6804248" y="5891080"/>
            <a:ext cx="576064" cy="7200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7596336" y="4941169"/>
            <a:ext cx="864096" cy="360040"/>
          </a:xfrm>
          <a:prstGeom prst="rect">
            <a:avLst/>
          </a:prstGeom>
          <a:pattFill prst="dkVert">
            <a:fgClr>
              <a:schemeClr val="tx1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sp>
        <p:nvSpPr>
          <p:cNvPr id="13" name="正方形/長方形 12"/>
          <p:cNvSpPr/>
          <p:nvPr/>
        </p:nvSpPr>
        <p:spPr bwMode="auto">
          <a:xfrm>
            <a:off x="7380312" y="5949280"/>
            <a:ext cx="864096" cy="36004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cxnSp>
        <p:nvCxnSpPr>
          <p:cNvPr id="14" name="直線矢印コネクタ 13"/>
          <p:cNvCxnSpPr/>
          <p:nvPr/>
        </p:nvCxnSpPr>
        <p:spPr bwMode="auto">
          <a:xfrm>
            <a:off x="7524328" y="3861048"/>
            <a:ext cx="108012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テキスト ボックス 14"/>
          <p:cNvSpPr txBox="1"/>
          <p:nvPr/>
        </p:nvSpPr>
        <p:spPr>
          <a:xfrm>
            <a:off x="7020277" y="3645027"/>
            <a:ext cx="475509" cy="461659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i="1" dirty="0" smtClean="0"/>
              <a:t>B</a:t>
            </a:r>
            <a:r>
              <a:rPr kumimoji="1" lang="en-US" altLang="ja-JP" baseline="-25000" dirty="0" smtClean="0"/>
              <a:t>r</a:t>
            </a:r>
            <a:endParaRPr kumimoji="1" lang="ja-JP" altLang="en-US" baseline="-25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52120" y="4869160"/>
            <a:ext cx="1783046" cy="461659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dirty="0" smtClean="0"/>
              <a:t>Stacked strip</a:t>
            </a:r>
          </a:p>
        </p:txBody>
      </p:sp>
      <p:cxnSp>
        <p:nvCxnSpPr>
          <p:cNvPr id="17" name="直線矢印コネクタ 16"/>
          <p:cNvCxnSpPr>
            <a:stCxn id="13" idx="0"/>
          </p:cNvCxnSpPr>
          <p:nvPr/>
        </p:nvCxnSpPr>
        <p:spPr bwMode="auto">
          <a:xfrm flipV="1">
            <a:off x="7812360" y="5373217"/>
            <a:ext cx="216024" cy="57606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正方形/長方形 17"/>
          <p:cNvSpPr/>
          <p:nvPr/>
        </p:nvSpPr>
        <p:spPr bwMode="auto">
          <a:xfrm>
            <a:off x="7956381" y="4149081"/>
            <a:ext cx="45719" cy="36004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cxnSp>
        <p:nvCxnSpPr>
          <p:cNvPr id="19" name="直線矢印コネクタ 18"/>
          <p:cNvCxnSpPr>
            <a:endCxn id="18" idx="2"/>
          </p:cNvCxnSpPr>
          <p:nvPr/>
        </p:nvCxnSpPr>
        <p:spPr bwMode="auto">
          <a:xfrm flipV="1">
            <a:off x="7812360" y="4509121"/>
            <a:ext cx="166876" cy="36004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テキスト ボックス 19"/>
          <p:cNvSpPr txBox="1"/>
          <p:nvPr/>
        </p:nvSpPr>
        <p:spPr>
          <a:xfrm>
            <a:off x="6156176" y="4149080"/>
            <a:ext cx="1595344" cy="461659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dirty="0" smtClean="0"/>
              <a:t>Single strip</a:t>
            </a:r>
          </a:p>
        </p:txBody>
      </p:sp>
    </p:spTree>
    <p:extLst>
      <p:ext uri="{BB962C8B-B14F-4D97-AF65-F5344CB8AC3E}">
        <p14:creationId xmlns:p14="http://schemas.microsoft.com/office/powerpoint/2010/main" val="3479806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Models of AC </a:t>
            </a:r>
            <a:r>
              <a:rPr lang="en-US" altLang="ja-JP" b="0" dirty="0" smtClean="0">
                <a:latin typeface="Comic Sans MS"/>
                <a:cs typeface="Comic Sans MS"/>
              </a:rPr>
              <a:t>loss 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5157192"/>
            <a:ext cx="3737665" cy="79208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628800"/>
            <a:ext cx="3240360" cy="462909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539552" y="6237312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i="1" dirty="0"/>
              <a:t>W</a:t>
            </a:r>
            <a:r>
              <a:rPr lang="en-US" altLang="ja-JP" sz="1800" baseline="-25000" dirty="0"/>
              <a:t>0</a:t>
            </a:r>
            <a:r>
              <a:rPr lang="en-US" altLang="ja-JP" sz="1800" dirty="0"/>
              <a:t> = m</a:t>
            </a:r>
            <a:r>
              <a:rPr lang="en-US" altLang="ja-JP" sz="1800" baseline="-25000" dirty="0"/>
              <a:t>0</a:t>
            </a:r>
            <a:r>
              <a:rPr lang="en-US" altLang="ja-JP" sz="1800" i="1" dirty="0"/>
              <a:t>J</a:t>
            </a:r>
            <a:r>
              <a:rPr lang="en-US" altLang="ja-JP" sz="1800" baseline="-25000" dirty="0"/>
              <a:t>c</a:t>
            </a:r>
            <a:r>
              <a:rPr lang="en-US" altLang="ja-JP" sz="1800" i="1" dirty="0"/>
              <a:t>wH</a:t>
            </a:r>
            <a:r>
              <a:rPr lang="en-US" altLang="ja-JP" sz="1800" baseline="-25000" dirty="0"/>
              <a:t>c</a:t>
            </a:r>
            <a:r>
              <a:rPr lang="en-US" altLang="ja-JP" sz="1800" dirty="0"/>
              <a:t>, </a:t>
            </a:r>
            <a:r>
              <a:rPr lang="en-US" altLang="ja-JP" sz="1800" i="1" dirty="0"/>
              <a:t>c</a:t>
            </a:r>
            <a:r>
              <a:rPr lang="en-US" altLang="ja-JP" sz="1800" dirty="0"/>
              <a:t> = </a:t>
            </a:r>
            <a:r>
              <a:rPr lang="en-US" altLang="ja-JP" sz="1800" dirty="0">
                <a:latin typeface="Symbol" charset="2"/>
                <a:cs typeface="Symbol" charset="2"/>
              </a:rPr>
              <a:t>p</a:t>
            </a:r>
            <a:r>
              <a:rPr lang="en-US" altLang="ja-JP" sz="1800" i="1" dirty="0"/>
              <a:t>w</a:t>
            </a:r>
            <a:r>
              <a:rPr lang="en-US" altLang="ja-JP" sz="1800" dirty="0"/>
              <a:t>/</a:t>
            </a:r>
            <a:r>
              <a:rPr lang="en-US" altLang="ja-JP" sz="1800" i="1" dirty="0"/>
              <a:t>D</a:t>
            </a:r>
            <a:r>
              <a:rPr lang="en-US" altLang="ja-JP" sz="1800" dirty="0"/>
              <a:t>, </a:t>
            </a:r>
            <a:r>
              <a:rPr lang="en-US" altLang="ja-JP" sz="1800" i="1" dirty="0"/>
              <a:t>h</a:t>
            </a:r>
            <a:r>
              <a:rPr lang="en-US" altLang="ja-JP" sz="1800" dirty="0"/>
              <a:t> = </a:t>
            </a:r>
            <a:r>
              <a:rPr lang="en-US" altLang="ja-JP" sz="1800" i="1" dirty="0" err="1"/>
              <a:t>H</a:t>
            </a:r>
            <a:r>
              <a:rPr lang="en-US" altLang="ja-JP" sz="1800" baseline="-25000" dirty="0" err="1"/>
              <a:t>m</a:t>
            </a:r>
            <a:r>
              <a:rPr lang="en-US" altLang="ja-JP" sz="1800" dirty="0"/>
              <a:t>/</a:t>
            </a:r>
            <a:r>
              <a:rPr lang="en-US" altLang="ja-JP" sz="1800" i="1" dirty="0" err="1"/>
              <a:t>H</a:t>
            </a:r>
            <a:r>
              <a:rPr lang="en-US" altLang="ja-JP" sz="1800" baseline="-25000" dirty="0" err="1"/>
              <a:t>c</a:t>
            </a:r>
            <a:r>
              <a:rPr lang="en-US" altLang="ja-JP" sz="1800" dirty="0"/>
              <a:t> </a:t>
            </a:r>
            <a:r>
              <a:rPr lang="en-US" altLang="ja-JP" sz="1800" dirty="0" err="1" smtClean="0"/>
              <a:t>and</a:t>
            </a:r>
            <a:r>
              <a:rPr lang="en-US" altLang="ja-JP" sz="1800" i="1" dirty="0" err="1"/>
              <a:t>H</a:t>
            </a:r>
            <a:r>
              <a:rPr lang="en-US" altLang="ja-JP" sz="1800" baseline="-25000" dirty="0" err="1"/>
              <a:t>m</a:t>
            </a:r>
            <a:r>
              <a:rPr lang="en-US" altLang="ja-JP" sz="1800" dirty="0"/>
              <a:t> is an amplitude of applied magnetic field. </a:t>
            </a:r>
            <a:endParaRPr lang="ja-JP" altLang="en-US" sz="1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7504" y="1052736"/>
            <a:ext cx="7401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Brandt model for a strip</a:t>
            </a:r>
            <a:r>
              <a:rPr kumimoji="1" lang="en-US" altLang="ja-JP" sz="2000" dirty="0" smtClean="0"/>
              <a:t> (</a:t>
            </a:r>
            <a:r>
              <a:rPr lang="en-US" altLang="ja-JP" sz="2000" dirty="0" smtClean="0"/>
              <a:t>H</a:t>
            </a:r>
            <a:r>
              <a:rPr lang="en-US" altLang="ja-JP" sz="2000" dirty="0"/>
              <a:t>. </a:t>
            </a:r>
            <a:r>
              <a:rPr lang="en-US" altLang="ja-JP" sz="2000" dirty="0" smtClean="0"/>
              <a:t>Brandt </a:t>
            </a:r>
            <a:r>
              <a:rPr lang="en-US" altLang="ja-JP" sz="2000" i="1" dirty="0" smtClean="0"/>
              <a:t>et al. </a:t>
            </a:r>
            <a:r>
              <a:rPr lang="en-US" altLang="ja-JP" sz="2000" dirty="0" smtClean="0"/>
              <a:t>, </a:t>
            </a:r>
            <a:r>
              <a:rPr lang="en-US" altLang="ja-JP" sz="2000" i="1" dirty="0" smtClean="0"/>
              <a:t>PRB</a:t>
            </a:r>
            <a:r>
              <a:rPr lang="en-US" altLang="ja-JP" sz="2000" dirty="0" smtClean="0"/>
              <a:t>, 48(1993)12893.)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4581128"/>
            <a:ext cx="8001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ja-JP" dirty="0" err="1" smtClean="0"/>
              <a:t>Mawatari</a:t>
            </a:r>
            <a:r>
              <a:rPr kumimoji="1" lang="en-US" altLang="ja-JP" dirty="0" smtClean="0"/>
              <a:t> model for stacked strips</a:t>
            </a:r>
            <a:r>
              <a:rPr kumimoji="1" lang="en-US" altLang="ja-JP" sz="1800" dirty="0" smtClean="0"/>
              <a:t> (</a:t>
            </a:r>
            <a:r>
              <a:rPr lang="en-US" altLang="ja-JP" sz="1800" dirty="0" smtClean="0"/>
              <a:t>Y</a:t>
            </a:r>
            <a:r>
              <a:rPr lang="en-US" altLang="ja-JP" sz="1800" dirty="0"/>
              <a:t>. </a:t>
            </a:r>
            <a:r>
              <a:rPr lang="en-US" altLang="ja-JP" sz="1800" dirty="0" err="1"/>
              <a:t>Mawatari</a:t>
            </a:r>
            <a:r>
              <a:rPr lang="en-US" altLang="ja-JP" sz="1800" dirty="0"/>
              <a:t>, </a:t>
            </a:r>
            <a:r>
              <a:rPr lang="en-US" altLang="ja-JP" sz="1800" i="1" dirty="0"/>
              <a:t>PRB,</a:t>
            </a:r>
            <a:r>
              <a:rPr lang="en-US" altLang="ja-JP" sz="1800" dirty="0"/>
              <a:t> 54 (1996) 13215</a:t>
            </a:r>
            <a:r>
              <a:rPr lang="en-US" altLang="ja-JP" sz="1800" dirty="0" smtClean="0"/>
              <a:t>.)</a:t>
            </a:r>
            <a:endParaRPr lang="ja-JP" altLang="ja-JP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996952"/>
            <a:ext cx="5200008" cy="129614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136" y="4122691"/>
            <a:ext cx="2784871" cy="314421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29164" y="2420888"/>
            <a:ext cx="9627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dirty="0" err="1"/>
              <a:t>Kajikawa</a:t>
            </a:r>
            <a:r>
              <a:rPr lang="ja-JP" altLang="ja-JP" dirty="0"/>
              <a:t> </a:t>
            </a:r>
            <a:r>
              <a:rPr lang="en-US" altLang="ja-JP" dirty="0" smtClean="0"/>
              <a:t>model for a slab</a:t>
            </a:r>
            <a:r>
              <a:rPr lang="en-US" altLang="ja-JP" sz="2000" dirty="0" smtClean="0"/>
              <a:t> </a:t>
            </a:r>
            <a:r>
              <a:rPr lang="en-US" altLang="ja-JP" sz="1800" dirty="0" smtClean="0"/>
              <a:t>(</a:t>
            </a:r>
            <a:r>
              <a:rPr lang="en-US" altLang="ja-JP" sz="1800" dirty="0" err="1" smtClean="0"/>
              <a:t>Kajikawa</a:t>
            </a:r>
            <a:r>
              <a:rPr lang="en-US" altLang="ja-JP" sz="1800" dirty="0" smtClean="0"/>
              <a:t> et al., </a:t>
            </a:r>
            <a:r>
              <a:rPr lang="en-US" altLang="ja-JP" sz="1800" dirty="0"/>
              <a:t>4LPo2B-</a:t>
            </a:r>
            <a:r>
              <a:rPr lang="en-US" altLang="ja-JP" sz="1800" dirty="0" smtClean="0"/>
              <a:t>06, http</a:t>
            </a:r>
            <a:r>
              <a:rPr lang="en-US" altLang="ja-JP" sz="1800" dirty="0"/>
              <a:t>://</a:t>
            </a:r>
            <a:r>
              <a:rPr lang="en-US" altLang="ja-JP" sz="1800" dirty="0" err="1"/>
              <a:t>arxiv.org</a:t>
            </a:r>
            <a:r>
              <a:rPr lang="en-US" altLang="ja-JP" sz="1800" dirty="0"/>
              <a:t>/abs/1405.7765</a:t>
            </a:r>
            <a:r>
              <a:rPr lang="en-US" altLang="ja-JP" sz="1800" dirty="0" smtClean="0"/>
              <a:t>.)</a:t>
            </a:r>
            <a:endParaRPr lang="ja-JP" altLang="ja-JP" sz="1800" dirty="0"/>
          </a:p>
          <a:p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 bwMode="auto">
          <a:xfrm rot="16200000">
            <a:off x="8010384" y="5535234"/>
            <a:ext cx="792088" cy="180019"/>
          </a:xfrm>
          <a:prstGeom prst="rect">
            <a:avLst/>
          </a:prstGeom>
          <a:pattFill prst="dkHorz">
            <a:fgClr>
              <a:schemeClr val="tx1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 dirty="0"/>
          </a:p>
        </p:txBody>
      </p:sp>
      <p:sp>
        <p:nvSpPr>
          <p:cNvPr id="16" name="正方形/長方形 15"/>
          <p:cNvSpPr/>
          <p:nvPr/>
        </p:nvSpPr>
        <p:spPr bwMode="auto">
          <a:xfrm rot="16200000">
            <a:off x="8406424" y="1754816"/>
            <a:ext cx="36008" cy="216024"/>
          </a:xfrm>
          <a:prstGeom prst="rect">
            <a:avLst/>
          </a:prstGeom>
          <a:pattFill prst="dkHorz">
            <a:fgClr>
              <a:schemeClr val="tx1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 bwMode="auto">
          <a:xfrm rot="16200000">
            <a:off x="8010383" y="3302986"/>
            <a:ext cx="792088" cy="18001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cxnSp>
        <p:nvCxnSpPr>
          <p:cNvPr id="10" name="直線矢印コネクタ 9"/>
          <p:cNvCxnSpPr/>
          <p:nvPr/>
        </p:nvCxnSpPr>
        <p:spPr bwMode="auto">
          <a:xfrm flipV="1">
            <a:off x="8748464" y="1556792"/>
            <a:ext cx="0" cy="6480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テキスト ボックス 10"/>
          <p:cNvSpPr txBox="1"/>
          <p:nvPr/>
        </p:nvSpPr>
        <p:spPr>
          <a:xfrm>
            <a:off x="8585494" y="1124744"/>
            <a:ext cx="451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B</a:t>
            </a:r>
            <a:endParaRPr kumimoji="1" lang="ja-JP" altLang="en-US" i="1" dirty="0"/>
          </a:p>
        </p:txBody>
      </p:sp>
      <p:cxnSp>
        <p:nvCxnSpPr>
          <p:cNvPr id="18" name="直線矢印コネクタ 17"/>
          <p:cNvCxnSpPr/>
          <p:nvPr/>
        </p:nvCxnSpPr>
        <p:spPr bwMode="auto">
          <a:xfrm flipV="1">
            <a:off x="8676456" y="3140968"/>
            <a:ext cx="0" cy="6480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テキスト ボックス 18"/>
          <p:cNvSpPr txBox="1"/>
          <p:nvPr/>
        </p:nvSpPr>
        <p:spPr>
          <a:xfrm>
            <a:off x="8513486" y="2708920"/>
            <a:ext cx="451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B</a:t>
            </a:r>
            <a:endParaRPr kumimoji="1" lang="ja-JP" altLang="en-US" i="1" dirty="0"/>
          </a:p>
        </p:txBody>
      </p:sp>
      <p:cxnSp>
        <p:nvCxnSpPr>
          <p:cNvPr id="20" name="直線矢印コネクタ 19"/>
          <p:cNvCxnSpPr/>
          <p:nvPr/>
        </p:nvCxnSpPr>
        <p:spPr bwMode="auto">
          <a:xfrm flipV="1">
            <a:off x="8748464" y="5373216"/>
            <a:ext cx="0" cy="6480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テキスト ボックス 20"/>
          <p:cNvSpPr txBox="1"/>
          <p:nvPr/>
        </p:nvSpPr>
        <p:spPr>
          <a:xfrm>
            <a:off x="8585494" y="4941168"/>
            <a:ext cx="451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B</a:t>
            </a:r>
            <a:endParaRPr kumimoji="1" lang="ja-JP" altLang="en-US" i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236296" y="2132856"/>
            <a:ext cx="202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thickness &lt;&lt; width</a:t>
            </a:r>
            <a:endParaRPr kumimoji="1" lang="ja-JP" altLang="en-US" sz="1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290921" y="3789040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thickness &gt;&gt;width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644976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Effect of tape stacking on AC-loss 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grpSp>
        <p:nvGrpSpPr>
          <p:cNvPr id="11" name="図形グループ 10"/>
          <p:cNvGrpSpPr/>
          <p:nvPr/>
        </p:nvGrpSpPr>
        <p:grpSpPr>
          <a:xfrm>
            <a:off x="323528" y="980728"/>
            <a:ext cx="8712968" cy="5832648"/>
            <a:chOff x="323528" y="1124744"/>
            <a:chExt cx="8712968" cy="5832648"/>
          </a:xfrm>
        </p:grpSpPr>
        <p:grpSp>
          <p:nvGrpSpPr>
            <p:cNvPr id="9" name="図形グループ 8"/>
            <p:cNvGrpSpPr/>
            <p:nvPr/>
          </p:nvGrpSpPr>
          <p:grpSpPr>
            <a:xfrm>
              <a:off x="323528" y="1124744"/>
              <a:ext cx="8712968" cy="5832648"/>
              <a:chOff x="323528" y="1124744"/>
              <a:chExt cx="8712968" cy="5832648"/>
            </a:xfrm>
          </p:grpSpPr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355976" y="1124744"/>
                <a:ext cx="4104456" cy="4338996"/>
              </a:xfrm>
              <a:prstGeom prst="rect">
                <a:avLst/>
              </a:prstGeom>
            </p:spPr>
          </p:pic>
          <p:sp>
            <p:nvSpPr>
              <p:cNvPr id="5" name="テキスト ボックス 4"/>
              <p:cNvSpPr txBox="1"/>
              <p:nvPr/>
            </p:nvSpPr>
            <p:spPr>
              <a:xfrm>
                <a:off x="5216219" y="5322694"/>
                <a:ext cx="382027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err="1" smtClean="0"/>
                  <a:t>Kajikawa</a:t>
                </a:r>
                <a:r>
                  <a:rPr kumimoji="1" lang="en-US" altLang="ja-JP" sz="1600" dirty="0" smtClean="0"/>
                  <a:t> et al., </a:t>
                </a:r>
                <a:r>
                  <a:rPr lang="es-ES_tradnl" altLang="ja-JP" sz="1600" dirty="0" err="1"/>
                  <a:t>Physica</a:t>
                </a:r>
                <a:r>
                  <a:rPr lang="es-ES_tradnl" altLang="ja-JP" sz="1600" dirty="0"/>
                  <a:t> C 469 (2009) </a:t>
                </a:r>
                <a:r>
                  <a:rPr lang="es-ES_tradnl" altLang="ja-JP" sz="1600" dirty="0" smtClean="0"/>
                  <a:t>1436</a:t>
                </a:r>
                <a:r>
                  <a:rPr lang="es-ES_tradnl" altLang="ja-JP" sz="1600" dirty="0"/>
                  <a:t>.</a:t>
                </a:r>
                <a:endParaRPr kumimoji="1" lang="ja-JP" altLang="en-US" sz="1600" dirty="0"/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323528" y="5633953"/>
                <a:ext cx="856895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kumimoji="1" lang="en-US" altLang="ja-JP" sz="2000" dirty="0" smtClean="0">
                    <a:latin typeface="Comic Sans MS"/>
                    <a:cs typeface="Comic Sans MS"/>
                  </a:rPr>
                  <a:t>The AC-loss approaches from the strip model to the slab model, when the number of stacks increases.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kumimoji="1" lang="en-US" altLang="ja-JP" sz="2000" dirty="0" smtClean="0">
                    <a:latin typeface="Comic Sans MS"/>
                    <a:cs typeface="Comic Sans MS"/>
                  </a:rPr>
                  <a:t>Due to an increase of </a:t>
                </a:r>
                <a:r>
                  <a:rPr kumimoji="1" lang="en-US" altLang="ja-JP" sz="2000" i="1" dirty="0" err="1" smtClean="0">
                    <a:latin typeface="Comic Sans MS"/>
                    <a:cs typeface="Comic Sans MS"/>
                  </a:rPr>
                  <a:t>B</a:t>
                </a:r>
                <a:r>
                  <a:rPr kumimoji="1" lang="en-US" altLang="ja-JP" sz="2000" baseline="-25000" dirty="0" err="1" smtClean="0">
                    <a:latin typeface="Comic Sans MS"/>
                    <a:cs typeface="Comic Sans MS"/>
                  </a:rPr>
                  <a:t>p</a:t>
                </a:r>
                <a:r>
                  <a:rPr kumimoji="1" lang="en-US" altLang="ja-JP" sz="2000" dirty="0" smtClean="0">
                    <a:latin typeface="Comic Sans MS"/>
                    <a:cs typeface="Comic Sans MS"/>
                  </a:rPr>
                  <a:t> by tape stacking, AC losses in low field region decreases.</a:t>
                </a:r>
                <a:endParaRPr kumimoji="1" lang="ja-JP" altLang="en-US" sz="2000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7" name="V 字形矢印 6"/>
            <p:cNvSpPr/>
            <p:nvPr/>
          </p:nvSpPr>
          <p:spPr bwMode="auto">
            <a:xfrm rot="1740948">
              <a:off x="5820189" y="3783166"/>
              <a:ext cx="1008112" cy="360040"/>
            </a:xfrm>
            <a:prstGeom prst="notchedRightArrow">
              <a:avLst/>
            </a:prstGeom>
            <a:gradFill flip="none" rotWithShape="1">
              <a:gsLst>
                <a:gs pos="0">
                  <a:schemeClr val="accent2">
                    <a:tint val="50000"/>
                    <a:satMod val="300000"/>
                    <a:alpha val="37000"/>
                  </a:schemeClr>
                </a:gs>
                <a:gs pos="35000">
                  <a:schemeClr val="accent2">
                    <a:tint val="37000"/>
                    <a:satMod val="300000"/>
                    <a:alpha val="37000"/>
                  </a:schemeClr>
                </a:gs>
                <a:gs pos="100000">
                  <a:schemeClr val="accent2">
                    <a:tint val="15000"/>
                    <a:satMod val="350000"/>
                    <a:alpha val="37000"/>
                  </a:schemeClr>
                </a:gs>
              </a:gsLst>
              <a:lin ang="16200000" scaled="1"/>
              <a:tileRect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Osaka" charset="-128"/>
                <a:cs typeface="Osaka" charset="-128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364088" y="3356992"/>
              <a:ext cx="4069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N </a:t>
              </a:r>
              <a:endParaRPr kumimoji="1" lang="ja-JP" altLang="en-US" dirty="0"/>
            </a:p>
          </p:txBody>
        </p:sp>
        <p:cxnSp>
          <p:nvCxnSpPr>
            <p:cNvPr id="10" name="直線矢印コネクタ 9"/>
            <p:cNvCxnSpPr/>
            <p:nvPr/>
          </p:nvCxnSpPr>
          <p:spPr bwMode="auto">
            <a:xfrm flipV="1">
              <a:off x="5724128" y="3429000"/>
              <a:ext cx="72008" cy="3600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3" name="テキスト ボックス 12"/>
            <p:cNvSpPr txBox="1"/>
            <p:nvPr/>
          </p:nvSpPr>
          <p:spPr>
            <a:xfrm>
              <a:off x="5076056" y="4149080"/>
              <a:ext cx="6406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008000"/>
                  </a:solidFill>
                </a:rPr>
                <a:t>strip</a:t>
              </a:r>
              <a:endParaRPr kumimoji="1" lang="ja-JP" altLang="en-US" sz="2000" dirty="0">
                <a:solidFill>
                  <a:srgbClr val="008000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228184" y="4437112"/>
              <a:ext cx="597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0000FF"/>
                  </a:solidFill>
                </a:rPr>
                <a:t>slab</a:t>
              </a:r>
              <a:endParaRPr kumimoji="1" lang="ja-JP" alt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5574316" y="2119402"/>
              <a:ext cx="2633990" cy="2528024"/>
            </a:xfrm>
            <a:custGeom>
              <a:avLst/>
              <a:gdLst>
                <a:gd name="connsiteX0" fmla="*/ 0 w 2633990"/>
                <a:gd name="connsiteY0" fmla="*/ 2528024 h 2528024"/>
                <a:gd name="connsiteX1" fmla="*/ 188142 w 2633990"/>
                <a:gd name="connsiteY1" fmla="*/ 2198793 h 2528024"/>
                <a:gd name="connsiteX2" fmla="*/ 246937 w 2633990"/>
                <a:gd name="connsiteY2" fmla="*/ 2116485 h 2528024"/>
                <a:gd name="connsiteX3" fmla="*/ 540909 w 2633990"/>
                <a:gd name="connsiteY3" fmla="*/ 1587364 h 2528024"/>
                <a:gd name="connsiteX4" fmla="*/ 870157 w 2633990"/>
                <a:gd name="connsiteY4" fmla="*/ 1117034 h 2528024"/>
                <a:gd name="connsiteX5" fmla="*/ 1222924 w 2633990"/>
                <a:gd name="connsiteY5" fmla="*/ 787803 h 2528024"/>
                <a:gd name="connsiteX6" fmla="*/ 1716797 w 2633990"/>
                <a:gd name="connsiteY6" fmla="*/ 493847 h 2528024"/>
                <a:gd name="connsiteX7" fmla="*/ 2245946 w 2633990"/>
                <a:gd name="connsiteY7" fmla="*/ 199890 h 2528024"/>
                <a:gd name="connsiteX8" fmla="*/ 2633990 w 2633990"/>
                <a:gd name="connsiteY8" fmla="*/ 0 h 2528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33990" h="2528024">
                  <a:moveTo>
                    <a:pt x="0" y="2528024"/>
                  </a:moveTo>
                  <a:cubicBezTo>
                    <a:pt x="73493" y="2397703"/>
                    <a:pt x="146986" y="2267383"/>
                    <a:pt x="188142" y="2198793"/>
                  </a:cubicBezTo>
                  <a:cubicBezTo>
                    <a:pt x="229298" y="2130203"/>
                    <a:pt x="188143" y="2218390"/>
                    <a:pt x="246937" y="2116485"/>
                  </a:cubicBezTo>
                  <a:cubicBezTo>
                    <a:pt x="305731" y="2014580"/>
                    <a:pt x="437039" y="1753939"/>
                    <a:pt x="540909" y="1587364"/>
                  </a:cubicBezTo>
                  <a:cubicBezTo>
                    <a:pt x="644779" y="1420789"/>
                    <a:pt x="756488" y="1250294"/>
                    <a:pt x="870157" y="1117034"/>
                  </a:cubicBezTo>
                  <a:cubicBezTo>
                    <a:pt x="983826" y="983774"/>
                    <a:pt x="1081818" y="891667"/>
                    <a:pt x="1222924" y="787803"/>
                  </a:cubicBezTo>
                  <a:cubicBezTo>
                    <a:pt x="1364030" y="683939"/>
                    <a:pt x="1546293" y="591832"/>
                    <a:pt x="1716797" y="493847"/>
                  </a:cubicBezTo>
                  <a:cubicBezTo>
                    <a:pt x="1887301" y="395862"/>
                    <a:pt x="2093081" y="282198"/>
                    <a:pt x="2245946" y="199890"/>
                  </a:cubicBezTo>
                  <a:cubicBezTo>
                    <a:pt x="2398812" y="117582"/>
                    <a:pt x="2633990" y="0"/>
                    <a:pt x="2633990" y="0"/>
                  </a:cubicBezTo>
                </a:path>
              </a:pathLst>
            </a:custGeom>
            <a:ln w="28575" cmpd="sng">
              <a:solidFill>
                <a:srgbClr val="008000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Osaka" charset="-128"/>
                <a:cs typeface="Osaka" charset="-128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6032913" y="2142919"/>
              <a:ext cx="2198910" cy="2669123"/>
            </a:xfrm>
            <a:custGeom>
              <a:avLst/>
              <a:gdLst>
                <a:gd name="connsiteX0" fmla="*/ 0 w 2198910"/>
                <a:gd name="connsiteY0" fmla="*/ 2669123 h 2669123"/>
                <a:gd name="connsiteX1" fmla="*/ 517390 w 2198910"/>
                <a:gd name="connsiteY1" fmla="*/ 1916595 h 2669123"/>
                <a:gd name="connsiteX2" fmla="*/ 1105334 w 2198910"/>
                <a:gd name="connsiteY2" fmla="*/ 1022968 h 2669123"/>
                <a:gd name="connsiteX3" fmla="*/ 1422824 w 2198910"/>
                <a:gd name="connsiteY3" fmla="*/ 564396 h 2669123"/>
                <a:gd name="connsiteX4" fmla="*/ 1963733 w 2198910"/>
                <a:gd name="connsiteY4" fmla="*/ 164615 h 2669123"/>
                <a:gd name="connsiteX5" fmla="*/ 2198910 w 2198910"/>
                <a:gd name="connsiteY5" fmla="*/ 0 h 266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8910" h="2669123">
                  <a:moveTo>
                    <a:pt x="0" y="2669123"/>
                  </a:moveTo>
                  <a:cubicBezTo>
                    <a:pt x="166584" y="2430038"/>
                    <a:pt x="333168" y="2190954"/>
                    <a:pt x="517390" y="1916595"/>
                  </a:cubicBezTo>
                  <a:cubicBezTo>
                    <a:pt x="701612" y="1642236"/>
                    <a:pt x="954428" y="1248334"/>
                    <a:pt x="1105334" y="1022968"/>
                  </a:cubicBezTo>
                  <a:cubicBezTo>
                    <a:pt x="1256240" y="797602"/>
                    <a:pt x="1279758" y="707455"/>
                    <a:pt x="1422824" y="564396"/>
                  </a:cubicBezTo>
                  <a:cubicBezTo>
                    <a:pt x="1565890" y="421337"/>
                    <a:pt x="1834385" y="258681"/>
                    <a:pt x="1963733" y="164615"/>
                  </a:cubicBezTo>
                  <a:cubicBezTo>
                    <a:pt x="2093081" y="70549"/>
                    <a:pt x="2198910" y="0"/>
                    <a:pt x="2198910" y="0"/>
                  </a:cubicBezTo>
                </a:path>
              </a:pathLst>
            </a:custGeom>
            <a:ln w="28575" cmpd="sng">
              <a:solidFill>
                <a:srgbClr val="0000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Osaka" charset="-128"/>
                <a:cs typeface="Osaka" charset="-128"/>
              </a:endParaRPr>
            </a:p>
          </p:txBody>
        </p:sp>
      </p:grpSp>
      <p:pic>
        <p:nvPicPr>
          <p:cNvPr id="15" name="図 14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69"/>
          <a:stretch/>
        </p:blipFill>
        <p:spPr bwMode="auto">
          <a:xfrm>
            <a:off x="0" y="1412776"/>
            <a:ext cx="4174969" cy="3816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84242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369863"/>
              </p:ext>
            </p:extLst>
          </p:nvPr>
        </p:nvGraphicFramePr>
        <p:xfrm>
          <a:off x="539552" y="1340768"/>
          <a:ext cx="5511382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2" name="数式" r:id="rId3" imgW="2527300" imgH="825500" progId="Equation.3">
                  <p:embed/>
                </p:oleObj>
              </mc:Choice>
              <mc:Fallback>
                <p:oleObj name="数式" r:id="rId3" imgW="2527300" imgH="825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1340768"/>
                        <a:ext cx="5511382" cy="18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Calculation of AC loss power </a:t>
            </a:r>
            <a:br>
              <a:rPr kumimoji="1" lang="en-US" altLang="ja-JP" b="0" dirty="0" smtClean="0">
                <a:latin typeface="Comic Sans MS"/>
                <a:cs typeface="Comic Sans MS"/>
              </a:rPr>
            </a:br>
            <a:r>
              <a:rPr kumimoji="1" lang="en-US" altLang="ja-JP" b="0" dirty="0" smtClean="0">
                <a:latin typeface="Comic Sans MS"/>
                <a:cs typeface="Comic Sans MS"/>
              </a:rPr>
              <a:t>(time derivative)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z="1200" smtClean="0">
                <a:latin typeface="Comic Sans MS"/>
                <a:cs typeface="Comic Sans MS"/>
              </a:rPr>
              <a:pPr>
                <a:defRPr/>
              </a:pPr>
              <a:t>18</a:t>
            </a:fld>
            <a:endParaRPr lang="en-US" altLang="ja-JP" sz="1200">
              <a:latin typeface="Comic Sans MS"/>
              <a:cs typeface="Comic Sans M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7504" y="980728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kumimoji="1" lang="en-US" altLang="ja-JP" sz="2000" dirty="0" smtClean="0">
                <a:latin typeface="Comic Sans MS"/>
                <a:cs typeface="Comic Sans MS"/>
              </a:rPr>
              <a:t>Slab model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040" y="3730564"/>
            <a:ext cx="3960440" cy="850564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0" y="3140968"/>
            <a:ext cx="8199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kumimoji="1" lang="en-US" altLang="ja-JP" sz="2000" dirty="0" smtClean="0">
                <a:latin typeface="Comic Sans MS"/>
                <a:cs typeface="Comic Sans MS"/>
              </a:rPr>
              <a:t>Strip model (Brandt) w/o transport current (only external field)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pic>
        <p:nvPicPr>
          <p:cNvPr id="10" name="図 9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8" r="3353"/>
          <a:stretch/>
        </p:blipFill>
        <p:spPr bwMode="auto">
          <a:xfrm>
            <a:off x="4716016" y="3742557"/>
            <a:ext cx="4320480" cy="31474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832781" y="3429000"/>
            <a:ext cx="475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B</a:t>
            </a:r>
            <a:r>
              <a:rPr kumimoji="1" lang="en-US" altLang="ja-JP" baseline="-25000" dirty="0" smtClean="0"/>
              <a:t>r</a:t>
            </a:r>
            <a:endParaRPr kumimoji="1" lang="ja-JP" altLang="en-US" baseline="-25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08104" y="3429000"/>
            <a:ext cx="498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 smtClean="0"/>
              <a:t>B</a:t>
            </a:r>
            <a:r>
              <a:rPr kumimoji="1" lang="en-US" altLang="ja-JP" baseline="-25000" dirty="0" err="1"/>
              <a:t>z</a:t>
            </a:r>
            <a:endParaRPr kumimoji="1" lang="ja-JP" altLang="en-US" baseline="-25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157729" y="3399383"/>
            <a:ext cx="446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 smtClean="0"/>
              <a:t>J</a:t>
            </a:r>
            <a:r>
              <a:rPr kumimoji="1" lang="en-US" altLang="ja-JP" baseline="-25000" dirty="0" err="1"/>
              <a:t>c</a:t>
            </a:r>
            <a:endParaRPr kumimoji="1" lang="ja-JP" alt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601889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Perpendicular-field loss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80728"/>
            <a:ext cx="4534892" cy="3693577"/>
          </a:xfrm>
          <a:prstGeom prst="rect">
            <a:avLst/>
          </a:prstGeom>
        </p:spPr>
      </p:pic>
      <p:pic>
        <p:nvPicPr>
          <p:cNvPr id="7" name="図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1588" y="980728"/>
            <a:ext cx="4442412" cy="3789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テキスト ボックス 7"/>
          <p:cNvSpPr txBox="1"/>
          <p:nvPr/>
        </p:nvSpPr>
        <p:spPr>
          <a:xfrm>
            <a:off x="107504" y="5445224"/>
            <a:ext cx="8892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2000" dirty="0" smtClean="0">
                <a:latin typeface="Comic Sans MS"/>
                <a:cs typeface="Comic Sans MS"/>
              </a:rPr>
              <a:t>The perpendicular-field ac loss of about 5 W estimated, if the effect of tape stacking, although it is about the twice of loss without the stacking effects (stripe model). In particular, the field dependency are much different each other.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3779912" y="3897052"/>
            <a:ext cx="432048" cy="180020"/>
          </a:xfrm>
          <a:prstGeom prst="rect">
            <a:avLst/>
          </a:prstGeom>
          <a:pattFill prst="dkVert">
            <a:fgClr>
              <a:schemeClr val="tx1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sp>
        <p:nvSpPr>
          <p:cNvPr id="17" name="正方形/長方形 16"/>
          <p:cNvSpPr/>
          <p:nvPr/>
        </p:nvSpPr>
        <p:spPr bwMode="auto">
          <a:xfrm>
            <a:off x="3167840" y="2420888"/>
            <a:ext cx="36008" cy="216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5479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696200" cy="608856"/>
          </a:xfrm>
        </p:spPr>
        <p:txBody>
          <a:bodyPr/>
          <a:lstStyle/>
          <a:p>
            <a:r>
              <a:rPr lang="en-US" altLang="ja-JP" dirty="0" smtClean="0"/>
              <a:t>Collaborators</a:t>
            </a:r>
            <a:endParaRPr kumimoji="1" lang="ja-JP" altLang="en-US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2132856"/>
            <a:ext cx="8640960" cy="1392560"/>
          </a:xfrm>
        </p:spPr>
        <p:txBody>
          <a:bodyPr/>
          <a:lstStyle/>
          <a:p>
            <a:pPr algn="l"/>
            <a:r>
              <a:rPr lang="en-US" altLang="ja-JP" sz="2000" dirty="0" smtClean="0">
                <a:latin typeface="Comic Sans MS"/>
                <a:cs typeface="Comic Sans MS"/>
              </a:rPr>
              <a:t>HFLSM, IMR, Tohoku Univ.	H.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Oguro</a:t>
            </a:r>
            <a:r>
              <a:rPr lang="en-US" altLang="ja-JP" sz="2000" dirty="0" smtClean="0">
                <a:latin typeface="Comic Sans MS"/>
                <a:cs typeface="Comic Sans MS"/>
              </a:rPr>
              <a:t>, Y.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Tuchiya</a:t>
            </a:r>
            <a:r>
              <a:rPr lang="en-US" altLang="ja-JP" sz="2000" dirty="0" smtClean="0">
                <a:latin typeface="Comic Sans MS"/>
                <a:cs typeface="Comic Sans MS"/>
              </a:rPr>
              <a:t>, K. Watanabe</a:t>
            </a:r>
          </a:p>
          <a:p>
            <a:pPr algn="l"/>
            <a:r>
              <a:rPr lang="en-US" altLang="ja-JP" sz="2000" dirty="0">
                <a:latin typeface="Comic Sans MS"/>
                <a:cs typeface="Comic Sans MS"/>
              </a:rPr>
              <a:t>Toshiba</a:t>
            </a:r>
            <a:r>
              <a:rPr lang="ja-JP" altLang="en-US" sz="2000" dirty="0">
                <a:latin typeface="Comic Sans MS"/>
                <a:cs typeface="Comic Sans MS"/>
              </a:rPr>
              <a:t>　</a:t>
            </a:r>
            <a:r>
              <a:rPr lang="en-US" altLang="ja-JP" sz="2000" dirty="0">
                <a:latin typeface="Comic Sans MS"/>
                <a:cs typeface="Comic Sans MS"/>
              </a:rPr>
              <a:t>			H. Miyazaki, M. Takahashi, Y. </a:t>
            </a:r>
            <a:r>
              <a:rPr lang="en-US" altLang="ja-JP" sz="2000" dirty="0" err="1">
                <a:latin typeface="Comic Sans MS"/>
                <a:cs typeface="Comic Sans MS"/>
              </a:rPr>
              <a:t>Tosaka</a:t>
            </a:r>
            <a:r>
              <a:rPr lang="en-US" altLang="ja-JP" sz="2000" dirty="0">
                <a:latin typeface="Comic Sans MS"/>
                <a:cs typeface="Comic Sans MS"/>
              </a:rPr>
              <a:t>, 	</a:t>
            </a:r>
          </a:p>
          <a:p>
            <a:pPr algn="l"/>
            <a:r>
              <a:rPr lang="en-US" altLang="ja-JP" sz="2000" dirty="0">
                <a:latin typeface="Comic Sans MS"/>
                <a:cs typeface="Comic Sans MS"/>
              </a:rPr>
              <a:t>				K. Tasaki, </a:t>
            </a:r>
            <a:r>
              <a:rPr lang="en-US" altLang="ja-JP" sz="2000" dirty="0" smtClean="0">
                <a:latin typeface="Comic Sans MS"/>
                <a:cs typeface="Comic Sans MS"/>
              </a:rPr>
              <a:t>S.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Hanai</a:t>
            </a:r>
            <a:r>
              <a:rPr lang="en-US" altLang="ja-JP" sz="2000" dirty="0" smtClean="0">
                <a:latin typeface="Comic Sans MS"/>
                <a:cs typeface="Comic Sans MS"/>
              </a:rPr>
              <a:t>, S</a:t>
            </a:r>
            <a:r>
              <a:rPr lang="en-US" altLang="ja-JP" sz="2000" dirty="0">
                <a:latin typeface="Comic Sans MS"/>
                <a:cs typeface="Comic Sans MS"/>
              </a:rPr>
              <a:t>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Ioka</a:t>
            </a:r>
            <a:endParaRPr lang="en-US" altLang="ja-JP" sz="2000" dirty="0" smtClean="0">
              <a:latin typeface="Comic Sans MS"/>
              <a:cs typeface="Comic Sans MS"/>
            </a:endParaRPr>
          </a:p>
          <a:p>
            <a:pPr algn="l"/>
            <a:r>
              <a:rPr lang="en-US" altLang="ja-JP" sz="2000" dirty="0">
                <a:latin typeface="Comic Sans MS"/>
                <a:cs typeface="Comic Sans MS"/>
              </a:rPr>
              <a:t>Fujikura</a:t>
            </a:r>
            <a:r>
              <a:rPr lang="ja-JP" altLang="en-US" sz="2000" dirty="0">
                <a:latin typeface="Comic Sans MS"/>
                <a:cs typeface="Comic Sans MS"/>
              </a:rPr>
              <a:t>　</a:t>
            </a:r>
            <a:r>
              <a:rPr lang="en-US" altLang="ja-JP" sz="2000" dirty="0">
                <a:latin typeface="Comic Sans MS"/>
                <a:cs typeface="Comic Sans MS"/>
              </a:rPr>
              <a:t>			S. Fujita, M. </a:t>
            </a:r>
            <a:r>
              <a:rPr lang="en-US" altLang="ja-JP" sz="2000" dirty="0" err="1">
                <a:latin typeface="Comic Sans MS"/>
                <a:cs typeface="Comic Sans MS"/>
              </a:rPr>
              <a:t>Daibo</a:t>
            </a:r>
            <a:r>
              <a:rPr lang="en-US" altLang="ja-JP" sz="2000" dirty="0">
                <a:latin typeface="Comic Sans MS"/>
                <a:cs typeface="Comic Sans MS"/>
              </a:rPr>
              <a:t>, H. </a:t>
            </a:r>
            <a:r>
              <a:rPr lang="en-US" altLang="ja-JP" sz="2000" dirty="0" err="1">
                <a:latin typeface="Comic Sans MS"/>
                <a:cs typeface="Comic Sans MS"/>
              </a:rPr>
              <a:t>Iijima</a:t>
            </a:r>
            <a:endParaRPr lang="en-US" altLang="ja-JP" sz="2000" dirty="0">
              <a:latin typeface="Comic Sans MS"/>
              <a:cs typeface="Comic Sans MS"/>
            </a:endParaRPr>
          </a:p>
          <a:p>
            <a:pPr algn="l"/>
            <a:r>
              <a:rPr lang="en-US" altLang="ja-JP" sz="2000" dirty="0">
                <a:latin typeface="Comic Sans MS"/>
                <a:cs typeface="Comic Sans MS"/>
              </a:rPr>
              <a:t>Furukawa 			M. Sugimoto, H.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Tsubouchi</a:t>
            </a:r>
            <a:endParaRPr lang="en-US" altLang="ja-JP" sz="2000" dirty="0" smtClean="0">
              <a:latin typeface="Comic Sans MS"/>
              <a:cs typeface="Comic Sans MS"/>
            </a:endParaRPr>
          </a:p>
          <a:p>
            <a:pPr algn="l"/>
            <a:endParaRPr lang="en-US" altLang="ja-JP" sz="2000" dirty="0" smtClean="0">
              <a:latin typeface="Comic Sans MS"/>
              <a:cs typeface="Comic Sans MS"/>
            </a:endParaRPr>
          </a:p>
          <a:p>
            <a:pPr algn="l"/>
            <a:r>
              <a:rPr lang="en-US" altLang="ja-JP" sz="2000" dirty="0" smtClean="0">
                <a:latin typeface="Comic Sans MS"/>
                <a:cs typeface="Comic Sans MS"/>
              </a:rPr>
              <a:t>NIMS</a:t>
            </a:r>
            <a:r>
              <a:rPr lang="ja-JP" altLang="en-US" sz="2000" dirty="0" smtClean="0">
                <a:latin typeface="Comic Sans MS"/>
                <a:cs typeface="Comic Sans MS"/>
              </a:rPr>
              <a:t>　</a:t>
            </a:r>
            <a:r>
              <a:rPr lang="en-US" altLang="ja-JP" sz="2000" dirty="0" smtClean="0">
                <a:latin typeface="Comic Sans MS"/>
                <a:cs typeface="Comic Sans MS"/>
              </a:rPr>
              <a:t>			G.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Nishijima</a:t>
            </a:r>
            <a:r>
              <a:rPr lang="ja-JP" altLang="en-US" sz="2000" dirty="0" smtClean="0">
                <a:latin typeface="Comic Sans MS"/>
                <a:cs typeface="Comic Sans MS"/>
              </a:rPr>
              <a:t>，</a:t>
            </a:r>
            <a:r>
              <a:rPr lang="en-US" altLang="ja-JP" sz="2000" dirty="0" smtClean="0">
                <a:latin typeface="Comic Sans MS"/>
                <a:cs typeface="Comic Sans MS"/>
              </a:rPr>
              <a:t>S. Matsumoto</a:t>
            </a:r>
            <a:r>
              <a:rPr lang="ja-JP" altLang="en-US" sz="2000" dirty="0" smtClean="0">
                <a:latin typeface="Comic Sans MS"/>
                <a:cs typeface="Comic Sans MS"/>
              </a:rPr>
              <a:t>，</a:t>
            </a:r>
            <a:r>
              <a:rPr lang="en-US" altLang="ja-JP" sz="2000" dirty="0" smtClean="0">
                <a:latin typeface="Comic Sans MS"/>
                <a:cs typeface="Comic Sans MS"/>
              </a:rPr>
              <a:t>S.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Nimori</a:t>
            </a:r>
            <a:r>
              <a:rPr lang="ja-JP" altLang="en-US" sz="2000" dirty="0" smtClean="0">
                <a:latin typeface="Comic Sans MS"/>
                <a:cs typeface="Comic Sans MS"/>
              </a:rPr>
              <a:t>，</a:t>
            </a:r>
            <a:endParaRPr lang="en-US" altLang="ja-JP" sz="2000" dirty="0" smtClean="0">
              <a:latin typeface="Comic Sans MS"/>
              <a:cs typeface="Comic Sans MS"/>
            </a:endParaRPr>
          </a:p>
          <a:p>
            <a:pPr algn="l"/>
            <a:r>
              <a:rPr lang="en-US" altLang="ja-JP" sz="2000" dirty="0">
                <a:latin typeface="Comic Sans MS"/>
                <a:cs typeface="Comic Sans MS"/>
              </a:rPr>
              <a:t>	</a:t>
            </a:r>
            <a:r>
              <a:rPr lang="en-US" altLang="ja-JP" sz="2000" dirty="0" smtClean="0">
                <a:latin typeface="Comic Sans MS"/>
                <a:cs typeface="Comic Sans MS"/>
              </a:rPr>
              <a:t>			H.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Kumakura</a:t>
            </a:r>
            <a:r>
              <a:rPr lang="en-US" altLang="ja-JP" sz="2000" dirty="0" smtClean="0">
                <a:latin typeface="Comic Sans MS"/>
                <a:cs typeface="Comic Sans MS"/>
              </a:rPr>
              <a:t>, T. Shimizu</a:t>
            </a:r>
          </a:p>
          <a:p>
            <a:pPr algn="l"/>
            <a:r>
              <a:rPr lang="en-US" altLang="ja-JP" sz="2000" dirty="0" smtClean="0">
                <a:latin typeface="Comic Sans MS"/>
                <a:cs typeface="Comic Sans MS"/>
              </a:rPr>
              <a:t>LNCMI-CNRS</a:t>
            </a:r>
            <a:r>
              <a:rPr lang="ja-JP" altLang="en-US" sz="2000" dirty="0" smtClean="0">
                <a:latin typeface="Comic Sans MS"/>
                <a:cs typeface="Comic Sans MS"/>
              </a:rPr>
              <a:t>　</a:t>
            </a:r>
            <a:r>
              <a:rPr lang="en-US" altLang="ja-JP" sz="2000" dirty="0" smtClean="0">
                <a:latin typeface="Comic Sans MS"/>
                <a:cs typeface="Comic Sans MS"/>
              </a:rPr>
              <a:t>		Y</a:t>
            </a:r>
            <a:r>
              <a:rPr lang="en-US" altLang="ja-JP" sz="2000" dirty="0">
                <a:latin typeface="Comic Sans MS"/>
                <a:cs typeface="Comic Sans MS"/>
              </a:rPr>
              <a:t>. </a:t>
            </a:r>
            <a:r>
              <a:rPr lang="en-US" altLang="ja-JP" sz="2000" dirty="0" smtClean="0">
                <a:latin typeface="Comic Sans MS"/>
                <a:cs typeface="Comic Sans MS"/>
              </a:rPr>
              <a:t>Miyoshi, </a:t>
            </a:r>
            <a:r>
              <a:rPr lang="en-US" altLang="ja-JP" sz="2000" dirty="0">
                <a:latin typeface="Comic Sans MS"/>
                <a:cs typeface="Comic Sans MS"/>
              </a:rPr>
              <a:t>X.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Chaud</a:t>
            </a:r>
            <a:r>
              <a:rPr lang="en-US" altLang="ja-JP" sz="2000" dirty="0" smtClean="0">
                <a:latin typeface="Comic Sans MS"/>
                <a:cs typeface="Comic Sans MS"/>
              </a:rPr>
              <a:t>, </a:t>
            </a:r>
            <a:r>
              <a:rPr lang="en-US" altLang="ja-JP" sz="2000" dirty="0">
                <a:latin typeface="Comic Sans MS"/>
                <a:cs typeface="Comic Sans MS"/>
              </a:rPr>
              <a:t>F. </a:t>
            </a:r>
            <a:r>
              <a:rPr lang="en-US" altLang="ja-JP" sz="2000" dirty="0" err="1" smtClean="0">
                <a:latin typeface="Comic Sans MS"/>
                <a:cs typeface="Comic Sans MS"/>
              </a:rPr>
              <a:t>Debray</a:t>
            </a:r>
            <a:endParaRPr lang="en-US" altLang="ja-JP" sz="2000" dirty="0" smtClean="0">
              <a:latin typeface="Comic Sans MS"/>
              <a:cs typeface="Comic Sans MS"/>
            </a:endParaRPr>
          </a:p>
        </p:txBody>
      </p:sp>
      <p:sp>
        <p:nvSpPr>
          <p:cNvPr id="14338" name="Rectangle 39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  <a:noFill/>
        </p:spPr>
        <p:txBody>
          <a:bodyPr/>
          <a:lstStyle/>
          <a:p>
            <a:fld id="{F5805B20-07AA-D64D-A489-E10541C925BE}" type="slidenum">
              <a:rPr lang="en-US" altLang="ja-JP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6210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 smtClean="0">
                <a:latin typeface="Comic Sans MS"/>
                <a:cs typeface="Comic Sans MS"/>
              </a:rPr>
              <a:t>Cooling the HTS coil in the 25T-CSM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954" y="764703"/>
            <a:ext cx="6038113" cy="4229225"/>
          </a:xfrm>
          <a:prstGeom prst="rect">
            <a:avLst/>
          </a:prstGeom>
        </p:spPr>
      </p:pic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803144"/>
              </p:ext>
            </p:extLst>
          </p:nvPr>
        </p:nvGraphicFramePr>
        <p:xfrm>
          <a:off x="4932363" y="4813300"/>
          <a:ext cx="6096000" cy="204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" name="文書" r:id="rId4" imgW="6096000" imgH="2044700" progId="Word.Document.12">
                  <p:embed/>
                </p:oleObj>
              </mc:Choice>
              <mc:Fallback>
                <p:oleObj name="文書" r:id="rId4" imgW="6096000" imgH="2044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32363" y="4813300"/>
                        <a:ext cx="6096000" cy="204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79512" y="5157192"/>
            <a:ext cx="468052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If the temperature rise to about 10 K is allowed, the heat load of 20 W</a:t>
            </a:r>
          </a:p>
          <a:p>
            <a:r>
              <a:rPr kumimoji="1" lang="en-US" altLang="ja-JP" dirty="0" smtClean="0"/>
              <a:t>(10 W/cooler) can be permitted.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0183" y="1124744"/>
            <a:ext cx="5885871" cy="3384376"/>
          </a:xfrm>
          <a:prstGeom prst="rect">
            <a:avLst/>
          </a:prstGeom>
        </p:spPr>
      </p:pic>
      <p:grpSp>
        <p:nvGrpSpPr>
          <p:cNvPr id="11" name="図形グループ 10"/>
          <p:cNvGrpSpPr/>
          <p:nvPr/>
        </p:nvGrpSpPr>
        <p:grpSpPr>
          <a:xfrm>
            <a:off x="4716016" y="2636912"/>
            <a:ext cx="1296144" cy="504056"/>
            <a:chOff x="4716016" y="2636912"/>
            <a:chExt cx="1296144" cy="50405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4716016" y="3140968"/>
              <a:ext cx="129614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上矢印 9"/>
            <p:cNvSpPr/>
            <p:nvPr/>
          </p:nvSpPr>
          <p:spPr bwMode="auto">
            <a:xfrm>
              <a:off x="5292080" y="2636912"/>
              <a:ext cx="432048" cy="504056"/>
            </a:xfrm>
            <a:prstGeom prst="up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Osaka" charset="-128"/>
                <a:cs typeface="Osaka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6081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317" y="1196752"/>
            <a:ext cx="3888431" cy="259228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Comic Sans MS"/>
                <a:cs typeface="Comic Sans MS"/>
              </a:rPr>
              <a:t>Cooling the </a:t>
            </a:r>
            <a:r>
              <a:rPr lang="en-US" altLang="ja-JP" b="0" dirty="0" smtClean="0">
                <a:latin typeface="Comic Sans MS"/>
                <a:cs typeface="Comic Sans MS"/>
              </a:rPr>
              <a:t>LTS </a:t>
            </a:r>
            <a:r>
              <a:rPr lang="en-US" altLang="ja-JP" b="0" dirty="0">
                <a:latin typeface="Comic Sans MS"/>
                <a:cs typeface="Comic Sans MS"/>
              </a:rPr>
              <a:t>coil in the 25T-CSM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96752"/>
            <a:ext cx="5544616" cy="372869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076056" y="4581128"/>
            <a:ext cx="3698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1600" dirty="0"/>
              <a:t>Heat load to the GM/JT </a:t>
            </a:r>
            <a:r>
              <a:rPr lang="en-GB" altLang="ja-JP" sz="1600" dirty="0" err="1"/>
              <a:t>cryocoolers</a:t>
            </a:r>
            <a:r>
              <a:rPr lang="en-GB" altLang="ja-JP" sz="1600" dirty="0"/>
              <a:t> at 4 K</a:t>
            </a:r>
            <a:r>
              <a:rPr lang="ja-JP" altLang="ja-JP" sz="1600" dirty="0"/>
              <a:t> </a:t>
            </a:r>
            <a:endParaRPr kumimoji="1" lang="ja-JP" altLang="en-US" sz="1600" dirty="0"/>
          </a:p>
        </p:txBody>
      </p:sp>
      <p:pic>
        <p:nvPicPr>
          <p:cNvPr id="8" name="図 7" descr="スクリーンショット 2014-09-27 17.33.2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9840" y="4869160"/>
            <a:ext cx="5292080" cy="169858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53107" y="5484133"/>
            <a:ext cx="2603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solidFill>
                  <a:srgbClr val="0000FF"/>
                </a:solidFill>
              </a:rPr>
              <a:t>mode 1 (300–50 K</a:t>
            </a:r>
            <a:r>
              <a:rPr lang="en-GB" altLang="ja-JP" dirty="0" smtClean="0">
                <a:solidFill>
                  <a:srgbClr val="0000FF"/>
                </a:solidFill>
              </a:rPr>
              <a:t>)</a:t>
            </a:r>
          </a:p>
        </p:txBody>
      </p:sp>
      <p:cxnSp>
        <p:nvCxnSpPr>
          <p:cNvPr id="12" name="直線コネクタ 11"/>
          <p:cNvCxnSpPr/>
          <p:nvPr/>
        </p:nvCxnSpPr>
        <p:spPr bwMode="auto">
          <a:xfrm flipH="1">
            <a:off x="3707904" y="1700808"/>
            <a:ext cx="720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フリーフォーム 14"/>
          <p:cNvSpPr/>
          <p:nvPr/>
        </p:nvSpPr>
        <p:spPr>
          <a:xfrm>
            <a:off x="1403350" y="1682750"/>
            <a:ext cx="2622550" cy="2368550"/>
          </a:xfrm>
          <a:custGeom>
            <a:avLst/>
            <a:gdLst>
              <a:gd name="connsiteX0" fmla="*/ 2540000 w 2622550"/>
              <a:gd name="connsiteY0" fmla="*/ 0 h 2368550"/>
              <a:gd name="connsiteX1" fmla="*/ 2622550 w 2622550"/>
              <a:gd name="connsiteY1" fmla="*/ 12700 h 2368550"/>
              <a:gd name="connsiteX2" fmla="*/ 2616200 w 2622550"/>
              <a:gd name="connsiteY2" fmla="*/ 2362200 h 2368550"/>
              <a:gd name="connsiteX3" fmla="*/ 0 w 2622550"/>
              <a:gd name="connsiteY3" fmla="*/ 2368550 h 2368550"/>
              <a:gd name="connsiteX4" fmla="*/ 0 w 2622550"/>
              <a:gd name="connsiteY4" fmla="*/ 2241550 h 2368550"/>
              <a:gd name="connsiteX5" fmla="*/ 1854200 w 2622550"/>
              <a:gd name="connsiteY5" fmla="*/ 2222500 h 2368550"/>
              <a:gd name="connsiteX6" fmla="*/ 1847850 w 2622550"/>
              <a:gd name="connsiteY6" fmla="*/ 1327150 h 2368550"/>
              <a:gd name="connsiteX7" fmla="*/ 901700 w 2622550"/>
              <a:gd name="connsiteY7" fmla="*/ 1327150 h 2368550"/>
              <a:gd name="connsiteX8" fmla="*/ 901700 w 2622550"/>
              <a:gd name="connsiteY8" fmla="*/ 1041400 h 2368550"/>
              <a:gd name="connsiteX9" fmla="*/ 2520950 w 2622550"/>
              <a:gd name="connsiteY9" fmla="*/ 1041400 h 2368550"/>
              <a:gd name="connsiteX10" fmla="*/ 2520950 w 2622550"/>
              <a:gd name="connsiteY10" fmla="*/ 273050 h 2368550"/>
              <a:gd name="connsiteX11" fmla="*/ 2317750 w 2622550"/>
              <a:gd name="connsiteY11" fmla="*/ 273050 h 2368550"/>
              <a:gd name="connsiteX12" fmla="*/ 2324100 w 2622550"/>
              <a:gd name="connsiteY12" fmla="*/ 6350 h 2368550"/>
              <a:gd name="connsiteX13" fmla="*/ 2622550 w 2622550"/>
              <a:gd name="connsiteY13" fmla="*/ 0 h 2368550"/>
              <a:gd name="connsiteX14" fmla="*/ 2622550 w 2622550"/>
              <a:gd name="connsiteY14" fmla="*/ 0 h 236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2550" h="2368550">
                <a:moveTo>
                  <a:pt x="2540000" y="0"/>
                </a:moveTo>
                <a:lnTo>
                  <a:pt x="2622550" y="12700"/>
                </a:lnTo>
                <a:cubicBezTo>
                  <a:pt x="2620433" y="795867"/>
                  <a:pt x="2618317" y="1579033"/>
                  <a:pt x="2616200" y="2362200"/>
                </a:cubicBezTo>
                <a:lnTo>
                  <a:pt x="0" y="2368550"/>
                </a:lnTo>
                <a:lnTo>
                  <a:pt x="0" y="2241550"/>
                </a:lnTo>
                <a:lnTo>
                  <a:pt x="1854200" y="2222500"/>
                </a:lnTo>
                <a:cubicBezTo>
                  <a:pt x="1852083" y="1924050"/>
                  <a:pt x="1849967" y="1625600"/>
                  <a:pt x="1847850" y="1327150"/>
                </a:cubicBezTo>
                <a:lnTo>
                  <a:pt x="901700" y="1327150"/>
                </a:lnTo>
                <a:lnTo>
                  <a:pt x="901700" y="1041400"/>
                </a:lnTo>
                <a:lnTo>
                  <a:pt x="2520950" y="1041400"/>
                </a:lnTo>
                <a:lnTo>
                  <a:pt x="2520950" y="273050"/>
                </a:lnTo>
                <a:lnTo>
                  <a:pt x="2317750" y="273050"/>
                </a:lnTo>
                <a:lnTo>
                  <a:pt x="2324100" y="6350"/>
                </a:lnTo>
                <a:lnTo>
                  <a:pt x="2622550" y="0"/>
                </a:lnTo>
                <a:lnTo>
                  <a:pt x="2622550" y="0"/>
                </a:lnTo>
              </a:path>
            </a:pathLst>
          </a:custGeom>
          <a:ln w="38100" cmpd="sng"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charset="-128"/>
              <a:cs typeface="Osaka" charset="-128"/>
            </a:endParaRPr>
          </a:p>
        </p:txBody>
      </p:sp>
      <p:sp>
        <p:nvSpPr>
          <p:cNvPr id="19" name="フリーフォーム 18"/>
          <p:cNvSpPr/>
          <p:nvPr/>
        </p:nvSpPr>
        <p:spPr>
          <a:xfrm>
            <a:off x="577850" y="1689100"/>
            <a:ext cx="4121150" cy="2597150"/>
          </a:xfrm>
          <a:custGeom>
            <a:avLst/>
            <a:gdLst>
              <a:gd name="connsiteX0" fmla="*/ 3816350 w 4121150"/>
              <a:gd name="connsiteY0" fmla="*/ 0 h 2597150"/>
              <a:gd name="connsiteX1" fmla="*/ 3822700 w 4121150"/>
              <a:gd name="connsiteY1" fmla="*/ 273050 h 2597150"/>
              <a:gd name="connsiteX2" fmla="*/ 4025900 w 4121150"/>
              <a:gd name="connsiteY2" fmla="*/ 279400 h 2597150"/>
              <a:gd name="connsiteX3" fmla="*/ 4025900 w 4121150"/>
              <a:gd name="connsiteY3" fmla="*/ 1041400 h 2597150"/>
              <a:gd name="connsiteX4" fmla="*/ 3543300 w 4121150"/>
              <a:gd name="connsiteY4" fmla="*/ 1035050 h 2597150"/>
              <a:gd name="connsiteX5" fmla="*/ 3543300 w 4121150"/>
              <a:gd name="connsiteY5" fmla="*/ 1206500 h 2597150"/>
              <a:gd name="connsiteX6" fmla="*/ 4019550 w 4121150"/>
              <a:gd name="connsiteY6" fmla="*/ 1206500 h 2597150"/>
              <a:gd name="connsiteX7" fmla="*/ 4038600 w 4121150"/>
              <a:gd name="connsiteY7" fmla="*/ 1409700 h 2597150"/>
              <a:gd name="connsiteX8" fmla="*/ 3600450 w 4121150"/>
              <a:gd name="connsiteY8" fmla="*/ 1416050 h 2597150"/>
              <a:gd name="connsiteX9" fmla="*/ 3600450 w 4121150"/>
              <a:gd name="connsiteY9" fmla="*/ 2476500 h 2597150"/>
              <a:gd name="connsiteX10" fmla="*/ 654050 w 4121150"/>
              <a:gd name="connsiteY10" fmla="*/ 2495550 h 2597150"/>
              <a:gd name="connsiteX11" fmla="*/ 647700 w 4121150"/>
              <a:gd name="connsiteY11" fmla="*/ 2235200 h 2597150"/>
              <a:gd name="connsiteX12" fmla="*/ 0 w 4121150"/>
              <a:gd name="connsiteY12" fmla="*/ 2235200 h 2597150"/>
              <a:gd name="connsiteX13" fmla="*/ 0 w 4121150"/>
              <a:gd name="connsiteY13" fmla="*/ 2597150 h 2597150"/>
              <a:gd name="connsiteX14" fmla="*/ 4121150 w 4121150"/>
              <a:gd name="connsiteY14" fmla="*/ 2584450 h 2597150"/>
              <a:gd name="connsiteX15" fmla="*/ 4121150 w 4121150"/>
              <a:gd name="connsiteY15" fmla="*/ 0 h 2597150"/>
              <a:gd name="connsiteX16" fmla="*/ 3816350 w 4121150"/>
              <a:gd name="connsiteY16" fmla="*/ 0 h 259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121150" h="2597150">
                <a:moveTo>
                  <a:pt x="3816350" y="0"/>
                </a:moveTo>
                <a:lnTo>
                  <a:pt x="3822700" y="273050"/>
                </a:lnTo>
                <a:lnTo>
                  <a:pt x="4025900" y="279400"/>
                </a:lnTo>
                <a:lnTo>
                  <a:pt x="4025900" y="1041400"/>
                </a:lnTo>
                <a:lnTo>
                  <a:pt x="3543300" y="1035050"/>
                </a:lnTo>
                <a:lnTo>
                  <a:pt x="3543300" y="1206500"/>
                </a:lnTo>
                <a:lnTo>
                  <a:pt x="4019550" y="1206500"/>
                </a:lnTo>
                <a:lnTo>
                  <a:pt x="4038600" y="1409700"/>
                </a:lnTo>
                <a:lnTo>
                  <a:pt x="3600450" y="1416050"/>
                </a:lnTo>
                <a:lnTo>
                  <a:pt x="3600450" y="2476500"/>
                </a:lnTo>
                <a:lnTo>
                  <a:pt x="654050" y="2495550"/>
                </a:lnTo>
                <a:lnTo>
                  <a:pt x="647700" y="2235200"/>
                </a:lnTo>
                <a:lnTo>
                  <a:pt x="0" y="2235200"/>
                </a:lnTo>
                <a:lnTo>
                  <a:pt x="0" y="2597150"/>
                </a:lnTo>
                <a:lnTo>
                  <a:pt x="4121150" y="2584450"/>
                </a:lnTo>
                <a:lnTo>
                  <a:pt x="4121150" y="0"/>
                </a:lnTo>
                <a:lnTo>
                  <a:pt x="3816350" y="0"/>
                </a:lnTo>
                <a:close/>
              </a:path>
            </a:pathLst>
          </a:custGeom>
          <a:ln w="38100" cmpd="sng">
            <a:solidFill>
              <a:srgbClr val="008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charset="-128"/>
              <a:cs typeface="Osaka" charset="-128"/>
            </a:endParaRPr>
          </a:p>
        </p:txBody>
      </p:sp>
      <p:grpSp>
        <p:nvGrpSpPr>
          <p:cNvPr id="21" name="図形グループ 20"/>
          <p:cNvGrpSpPr/>
          <p:nvPr/>
        </p:nvGrpSpPr>
        <p:grpSpPr>
          <a:xfrm>
            <a:off x="577850" y="1670050"/>
            <a:ext cx="4114800" cy="2616200"/>
            <a:chOff x="577850" y="1670050"/>
            <a:chExt cx="4114800" cy="2616200"/>
          </a:xfrm>
        </p:grpSpPr>
        <p:sp>
          <p:nvSpPr>
            <p:cNvPr id="18" name="フリーフォーム 17"/>
            <p:cNvSpPr/>
            <p:nvPr/>
          </p:nvSpPr>
          <p:spPr>
            <a:xfrm>
              <a:off x="1397000" y="1670050"/>
              <a:ext cx="2622550" cy="2374900"/>
            </a:xfrm>
            <a:custGeom>
              <a:avLst/>
              <a:gdLst>
                <a:gd name="connsiteX0" fmla="*/ 2622550 w 2622550"/>
                <a:gd name="connsiteY0" fmla="*/ 6350 h 2374900"/>
                <a:gd name="connsiteX1" fmla="*/ 2616200 w 2622550"/>
                <a:gd name="connsiteY1" fmla="*/ 2368550 h 2374900"/>
                <a:gd name="connsiteX2" fmla="*/ 6350 w 2622550"/>
                <a:gd name="connsiteY2" fmla="*/ 2374900 h 2374900"/>
                <a:gd name="connsiteX3" fmla="*/ 0 w 2622550"/>
                <a:gd name="connsiteY3" fmla="*/ 2254250 h 2374900"/>
                <a:gd name="connsiteX4" fmla="*/ 2533650 w 2622550"/>
                <a:gd name="connsiteY4" fmla="*/ 2254250 h 2374900"/>
                <a:gd name="connsiteX5" fmla="*/ 2527300 w 2622550"/>
                <a:gd name="connsiteY5" fmla="*/ 1587500 h 2374900"/>
                <a:gd name="connsiteX6" fmla="*/ 2038350 w 2622550"/>
                <a:gd name="connsiteY6" fmla="*/ 1562100 h 2374900"/>
                <a:gd name="connsiteX7" fmla="*/ 2044700 w 2622550"/>
                <a:gd name="connsiteY7" fmla="*/ 1416050 h 2374900"/>
                <a:gd name="connsiteX8" fmla="*/ 2527300 w 2622550"/>
                <a:gd name="connsiteY8" fmla="*/ 1416050 h 2374900"/>
                <a:gd name="connsiteX9" fmla="*/ 2527300 w 2622550"/>
                <a:gd name="connsiteY9" fmla="*/ 1212850 h 2374900"/>
                <a:gd name="connsiteX10" fmla="*/ 2044700 w 2622550"/>
                <a:gd name="connsiteY10" fmla="*/ 1212850 h 2374900"/>
                <a:gd name="connsiteX11" fmla="*/ 2044700 w 2622550"/>
                <a:gd name="connsiteY11" fmla="*/ 1047750 h 2374900"/>
                <a:gd name="connsiteX12" fmla="*/ 2520950 w 2622550"/>
                <a:gd name="connsiteY12" fmla="*/ 1047750 h 2374900"/>
                <a:gd name="connsiteX13" fmla="*/ 2520950 w 2622550"/>
                <a:gd name="connsiteY13" fmla="*/ 279400 h 2374900"/>
                <a:gd name="connsiteX14" fmla="*/ 2324100 w 2622550"/>
                <a:gd name="connsiteY14" fmla="*/ 279400 h 2374900"/>
                <a:gd name="connsiteX15" fmla="*/ 2324100 w 2622550"/>
                <a:gd name="connsiteY15" fmla="*/ 0 h 2374900"/>
                <a:gd name="connsiteX16" fmla="*/ 2622550 w 2622550"/>
                <a:gd name="connsiteY16" fmla="*/ 635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22550" h="2374900">
                  <a:moveTo>
                    <a:pt x="2622550" y="6350"/>
                  </a:moveTo>
                  <a:cubicBezTo>
                    <a:pt x="2620433" y="793750"/>
                    <a:pt x="2618317" y="1581150"/>
                    <a:pt x="2616200" y="2368550"/>
                  </a:cubicBezTo>
                  <a:lnTo>
                    <a:pt x="6350" y="2374900"/>
                  </a:lnTo>
                  <a:lnTo>
                    <a:pt x="0" y="2254250"/>
                  </a:lnTo>
                  <a:lnTo>
                    <a:pt x="2533650" y="2254250"/>
                  </a:lnTo>
                  <a:cubicBezTo>
                    <a:pt x="2531533" y="2032000"/>
                    <a:pt x="2529417" y="1809750"/>
                    <a:pt x="2527300" y="1587500"/>
                  </a:cubicBezTo>
                  <a:lnTo>
                    <a:pt x="2038350" y="1562100"/>
                  </a:lnTo>
                  <a:lnTo>
                    <a:pt x="2044700" y="1416050"/>
                  </a:lnTo>
                  <a:lnTo>
                    <a:pt x="2527300" y="1416050"/>
                  </a:lnTo>
                  <a:lnTo>
                    <a:pt x="2527300" y="1212850"/>
                  </a:lnTo>
                  <a:lnTo>
                    <a:pt x="2044700" y="1212850"/>
                  </a:lnTo>
                  <a:lnTo>
                    <a:pt x="2044700" y="1047750"/>
                  </a:lnTo>
                  <a:lnTo>
                    <a:pt x="2520950" y="1047750"/>
                  </a:lnTo>
                  <a:lnTo>
                    <a:pt x="2520950" y="279400"/>
                  </a:lnTo>
                  <a:lnTo>
                    <a:pt x="2324100" y="279400"/>
                  </a:lnTo>
                  <a:lnTo>
                    <a:pt x="2324100" y="0"/>
                  </a:lnTo>
                  <a:lnTo>
                    <a:pt x="2622550" y="6350"/>
                  </a:lnTo>
                  <a:close/>
                </a:path>
              </a:pathLst>
            </a:custGeom>
            <a:ln w="38100" cmpd="sng">
              <a:solidFill>
                <a:srgbClr val="E1060A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Osaka" charset="-128"/>
                <a:cs typeface="Osaka" charset="-128"/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577850" y="1682750"/>
              <a:ext cx="4114800" cy="2603500"/>
            </a:xfrm>
            <a:custGeom>
              <a:avLst/>
              <a:gdLst>
                <a:gd name="connsiteX0" fmla="*/ 3816350 w 4114800"/>
                <a:gd name="connsiteY0" fmla="*/ 0 h 2603500"/>
                <a:gd name="connsiteX1" fmla="*/ 3822700 w 4114800"/>
                <a:gd name="connsiteY1" fmla="*/ 279400 h 2603500"/>
                <a:gd name="connsiteX2" fmla="*/ 4025900 w 4114800"/>
                <a:gd name="connsiteY2" fmla="*/ 273050 h 2603500"/>
                <a:gd name="connsiteX3" fmla="*/ 4019550 w 4114800"/>
                <a:gd name="connsiteY3" fmla="*/ 1035050 h 2603500"/>
                <a:gd name="connsiteX4" fmla="*/ 3536950 w 4114800"/>
                <a:gd name="connsiteY4" fmla="*/ 1041400 h 2603500"/>
                <a:gd name="connsiteX5" fmla="*/ 3536950 w 4114800"/>
                <a:gd name="connsiteY5" fmla="*/ 1200150 h 2603500"/>
                <a:gd name="connsiteX6" fmla="*/ 4025900 w 4114800"/>
                <a:gd name="connsiteY6" fmla="*/ 1200150 h 2603500"/>
                <a:gd name="connsiteX7" fmla="*/ 4032250 w 4114800"/>
                <a:gd name="connsiteY7" fmla="*/ 1390650 h 2603500"/>
                <a:gd name="connsiteX8" fmla="*/ 3600450 w 4114800"/>
                <a:gd name="connsiteY8" fmla="*/ 1422400 h 2603500"/>
                <a:gd name="connsiteX9" fmla="*/ 3600450 w 4114800"/>
                <a:gd name="connsiteY9" fmla="*/ 1574800 h 2603500"/>
                <a:gd name="connsiteX10" fmla="*/ 4025900 w 4114800"/>
                <a:gd name="connsiteY10" fmla="*/ 1568450 h 2603500"/>
                <a:gd name="connsiteX11" fmla="*/ 4032250 w 4114800"/>
                <a:gd name="connsiteY11" fmla="*/ 2489200 h 2603500"/>
                <a:gd name="connsiteX12" fmla="*/ 647700 w 4114800"/>
                <a:gd name="connsiteY12" fmla="*/ 2501900 h 2603500"/>
                <a:gd name="connsiteX13" fmla="*/ 641350 w 4114800"/>
                <a:gd name="connsiteY13" fmla="*/ 2235200 h 2603500"/>
                <a:gd name="connsiteX14" fmla="*/ 0 w 4114800"/>
                <a:gd name="connsiteY14" fmla="*/ 2241550 h 2603500"/>
                <a:gd name="connsiteX15" fmla="*/ 0 w 4114800"/>
                <a:gd name="connsiteY15" fmla="*/ 2603500 h 2603500"/>
                <a:gd name="connsiteX16" fmla="*/ 4114800 w 4114800"/>
                <a:gd name="connsiteY16" fmla="*/ 2578100 h 2603500"/>
                <a:gd name="connsiteX17" fmla="*/ 4114800 w 4114800"/>
                <a:gd name="connsiteY17" fmla="*/ 6350 h 2603500"/>
                <a:gd name="connsiteX18" fmla="*/ 3816350 w 4114800"/>
                <a:gd name="connsiteY18" fmla="*/ 0 h 260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4800" h="2603500">
                  <a:moveTo>
                    <a:pt x="3816350" y="0"/>
                  </a:moveTo>
                  <a:lnTo>
                    <a:pt x="3822700" y="279400"/>
                  </a:lnTo>
                  <a:lnTo>
                    <a:pt x="4025900" y="273050"/>
                  </a:lnTo>
                  <a:cubicBezTo>
                    <a:pt x="4023783" y="527050"/>
                    <a:pt x="4021667" y="781050"/>
                    <a:pt x="4019550" y="1035050"/>
                  </a:cubicBezTo>
                  <a:lnTo>
                    <a:pt x="3536950" y="1041400"/>
                  </a:lnTo>
                  <a:lnTo>
                    <a:pt x="3536950" y="1200150"/>
                  </a:lnTo>
                  <a:lnTo>
                    <a:pt x="4025900" y="1200150"/>
                  </a:lnTo>
                  <a:lnTo>
                    <a:pt x="4032250" y="1390650"/>
                  </a:lnTo>
                  <a:lnTo>
                    <a:pt x="3600450" y="1422400"/>
                  </a:lnTo>
                  <a:lnTo>
                    <a:pt x="3600450" y="1574800"/>
                  </a:lnTo>
                  <a:lnTo>
                    <a:pt x="4025900" y="1568450"/>
                  </a:lnTo>
                  <a:cubicBezTo>
                    <a:pt x="4028017" y="1875367"/>
                    <a:pt x="4030133" y="2182283"/>
                    <a:pt x="4032250" y="2489200"/>
                  </a:cubicBezTo>
                  <a:lnTo>
                    <a:pt x="647700" y="2501900"/>
                  </a:lnTo>
                  <a:lnTo>
                    <a:pt x="641350" y="2235200"/>
                  </a:lnTo>
                  <a:lnTo>
                    <a:pt x="0" y="2241550"/>
                  </a:lnTo>
                  <a:lnTo>
                    <a:pt x="0" y="2603500"/>
                  </a:lnTo>
                  <a:lnTo>
                    <a:pt x="4114800" y="2578100"/>
                  </a:lnTo>
                  <a:lnTo>
                    <a:pt x="4114800" y="6350"/>
                  </a:lnTo>
                  <a:lnTo>
                    <a:pt x="3816350" y="0"/>
                  </a:lnTo>
                  <a:close/>
                </a:path>
              </a:pathLst>
            </a:custGeom>
            <a:ln w="38100" cmpd="sng">
              <a:solidFill>
                <a:srgbClr val="E1060A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Osaka" charset="-128"/>
                <a:cs typeface="Osaka" charset="-128"/>
              </a:endParaRP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251520" y="5805264"/>
            <a:ext cx="2449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 smtClean="0">
                <a:solidFill>
                  <a:srgbClr val="008000"/>
                </a:solidFill>
              </a:rPr>
              <a:t>mode 2 (50–20 </a:t>
            </a:r>
            <a:r>
              <a:rPr lang="en-GB" altLang="ja-JP" dirty="0">
                <a:solidFill>
                  <a:srgbClr val="008000"/>
                </a:solidFill>
              </a:rPr>
              <a:t>K)</a:t>
            </a:r>
            <a:r>
              <a:rPr lang="ja-JP" altLang="ja-JP" dirty="0">
                <a:solidFill>
                  <a:srgbClr val="008000"/>
                </a:solidFill>
              </a:rPr>
              <a:t> </a:t>
            </a:r>
            <a:endParaRPr lang="en-US" altLang="ja-JP" dirty="0" smtClean="0">
              <a:solidFill>
                <a:srgbClr val="008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53107" y="6132205"/>
            <a:ext cx="229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solidFill>
                  <a:srgbClr val="E1060A"/>
                </a:solidFill>
              </a:rPr>
              <a:t>mode 3 (20–4 K)</a:t>
            </a:r>
            <a:r>
              <a:rPr lang="ja-JP" altLang="ja-JP" dirty="0">
                <a:solidFill>
                  <a:srgbClr val="E1060A"/>
                </a:solidFill>
              </a:rPr>
              <a:t>  </a:t>
            </a:r>
            <a:endParaRPr kumimoji="1" lang="ja-JP" altLang="en-US" dirty="0">
              <a:solidFill>
                <a:srgbClr val="E1060A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67544" y="5157192"/>
            <a:ext cx="2057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Cooling modes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1470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9" grpId="0" animBg="1"/>
      <p:bldP spid="1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Design of a 25T-CSM (modified)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>
                <a:solidFill>
                  <a:srgbClr val="FFFFFF"/>
                </a:solidFill>
              </a:rPr>
              <a:pPr>
                <a:defRPr/>
              </a:pPr>
              <a:t>22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02253" y="6473512"/>
            <a:ext cx="3339362" cy="369326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sz="1800" dirty="0">
                <a:solidFill>
                  <a:srgbClr val="000000"/>
                </a:solidFill>
              </a:rPr>
              <a:t>L ≈ 97H, Stored Energy ≈ 10.7MJ </a:t>
            </a:r>
            <a:endParaRPr kumimoji="1" lang="ja-JP" altLang="en-US" sz="1800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53777" y="6544033"/>
            <a:ext cx="4108590" cy="307770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ja-JP" altLang="en-US" sz="1400" dirty="0">
                <a:solidFill>
                  <a:srgbClr val="000000"/>
                </a:solidFill>
              </a:rPr>
              <a:t>（</a:t>
            </a:r>
            <a:r>
              <a:rPr kumimoji="1" lang="en-US" altLang="ja-JP" sz="1400" dirty="0">
                <a:solidFill>
                  <a:srgbClr val="000000"/>
                </a:solidFill>
              </a:rPr>
              <a:t>stress is for a whole cross-section of the conductors.</a:t>
            </a:r>
            <a:r>
              <a:rPr kumimoji="1" lang="ja-JP" altLang="en-US" sz="1400" dirty="0">
                <a:solidFill>
                  <a:srgbClr val="000000"/>
                </a:solidFill>
              </a:rPr>
              <a:t>）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448802"/>
              </p:ext>
            </p:extLst>
          </p:nvPr>
        </p:nvGraphicFramePr>
        <p:xfrm>
          <a:off x="611560" y="813306"/>
          <a:ext cx="8040010" cy="571203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939722"/>
                <a:gridCol w="744966"/>
                <a:gridCol w="744966"/>
                <a:gridCol w="744966"/>
                <a:gridCol w="744966"/>
                <a:gridCol w="744966"/>
                <a:gridCol w="885526"/>
                <a:gridCol w="744966"/>
                <a:gridCol w="744966"/>
              </a:tblGrid>
              <a:tr h="256927">
                <a:tc gridSpan="2">
                  <a:txBody>
                    <a:bodyPr/>
                    <a:lstStyle/>
                    <a:p>
                      <a:pPr algn="ctr" fontAlgn="b"/>
                      <a:endParaRPr lang="ja-JP" alt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YBCO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Nb3Sn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Nb3Sn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Nb3Sn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>
                          <a:solidFill>
                            <a:srgbClr val="FFFFFF"/>
                          </a:solidFill>
                          <a:effectLst/>
                        </a:rPr>
                        <a:t>NbTi</a:t>
                      </a:r>
                      <a:endParaRPr lang="en-US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rgbClr val="FFFFFF"/>
                          </a:solidFill>
                          <a:effectLst/>
                        </a:rPr>
                        <a:t>NbTi</a:t>
                      </a:r>
                      <a:endParaRPr lang="en-US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rgbClr val="FFFFFF"/>
                          </a:solidFill>
                          <a:effectLst/>
                        </a:rPr>
                        <a:t>NbTi</a:t>
                      </a:r>
                      <a:endParaRPr lang="en-US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Current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A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140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omic Sans MS"/>
                          <a:cs typeface="Comic Sans MS"/>
                        </a:rPr>
                        <a:t>851</a:t>
                      </a:r>
                      <a:endParaRPr lang="en-US" altLang="ja-JP" sz="1400" b="0" i="0" u="none" strike="noStrike" dirty="0">
                        <a:solidFill>
                          <a:schemeClr val="tx1"/>
                        </a:solidFill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Inner radius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51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150.0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185.9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229.2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272.5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301.3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313.9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Outer radius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138</a:t>
                      </a: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182.9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226.2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269.5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301.3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310.9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355.8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Height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408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540.0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627.8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627.8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627.0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628.1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628.1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Space current density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A/</a:t>
                      </a:r>
                      <a:r>
                        <a:rPr lang="en-US" altLang="ja-JP" sz="1400" u="none" strike="noStrike" dirty="0" smtClean="0">
                          <a:effectLst/>
                        </a:rPr>
                        <a:t>mm</a:t>
                      </a:r>
                      <a:r>
                        <a:rPr lang="en-US" altLang="ja-JP" sz="1400" u="none" strike="noStrike" baseline="30000" dirty="0" smtClean="0">
                          <a:effectLst/>
                        </a:rPr>
                        <a:t>2</a:t>
                      </a:r>
                      <a:endParaRPr lang="en-US" altLang="ja-JP" sz="1400" b="0" i="0" u="none" strike="noStrike" baseline="30000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110.8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68.9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68.9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68.9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71.6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90.0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90.0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No of turns/layer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</a:t>
                      </a:r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68</a:t>
                      </a:r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80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93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93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95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107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107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No of layer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</a:t>
                      </a:r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effectLst/>
                          <a:latin typeface="+mn-lt"/>
                        </a:rPr>
                        <a:t>435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18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22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22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16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26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Total No of turns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-</a:t>
                      </a:r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29580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1440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2046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2046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1520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642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2782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Bmax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T</a:t>
                      </a:r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25.68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13.77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11.35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8.37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6.83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6.22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5.84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Br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T</a:t>
                      </a:r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4.80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4.65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5.58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5.71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5.71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5.71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5.52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B0</a:t>
                      </a:r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T</a:t>
                      </a:r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11.5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2.43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2.91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2.73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1.91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0.78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3.24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Width of conductor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5.00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6.45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6.45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6.45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6.30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5.57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5.57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4696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Thickness of conductor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0.13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1.83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1.83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1.83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1.80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1.61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1.61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4879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Thickness of layer insulation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0.070 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0.075 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0.075 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0.075 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0.075 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0.075 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0.075 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Jcon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A/</a:t>
                      </a:r>
                      <a:r>
                        <a:rPr lang="en-US" altLang="ja-JP" sz="1400" u="none" strike="noStrike" dirty="0" smtClean="0">
                          <a:effectLst/>
                        </a:rPr>
                        <a:t>mm</a:t>
                      </a:r>
                      <a:r>
                        <a:rPr lang="en-US" altLang="ja-JP" sz="1400" u="none" strike="noStrike" baseline="30000" dirty="0" smtClean="0">
                          <a:effectLst/>
                        </a:rPr>
                        <a:t>2</a:t>
                      </a:r>
                      <a:endParaRPr lang="en-US" altLang="ja-JP" sz="1400" b="0" i="0" u="none" strike="noStrike" baseline="30000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effectLst/>
                          <a:latin typeface="+mn-lt"/>
                        </a:rPr>
                        <a:t>217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105.8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105.8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105.8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105.8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138.1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138.1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Tcs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K</a:t>
                      </a:r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400" u="none" strike="noStrike" dirty="0">
                          <a:effectLst/>
                        </a:rPr>
                        <a:t>　</a:t>
                      </a:r>
                      <a:endParaRPr lang="ja-JP" alt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5.87 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7.28 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8.58 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5.92 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6.12 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6.32 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4879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Averaged </a:t>
                      </a:r>
                      <a:r>
                        <a:rPr lang="en-US" sz="1400" u="none" strike="noStrike" dirty="0" smtClean="0">
                          <a:effectLst/>
                        </a:rPr>
                        <a:t>compressive </a:t>
                      </a:r>
                      <a:r>
                        <a:rPr lang="en-US" sz="1400" u="none" strike="noStrike" dirty="0">
                          <a:effectLst/>
                        </a:rPr>
                        <a:t>stress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MPa</a:t>
                      </a:r>
                      <a:endParaRPr lang="en-US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-35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-39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-51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-50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-49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-59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-53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Hoop Stress BJR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>
                          <a:effectLst/>
                        </a:rPr>
                        <a:t>MPa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417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219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223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203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154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solidFill>
                            <a:srgbClr val="FFFFFF"/>
                          </a:solidFill>
                          <a:effectLst/>
                        </a:rPr>
                        <a:t>129</a:t>
                      </a:r>
                      <a:endParaRPr lang="en-US" altLang="ja-JP" sz="1400" b="0" i="0" u="none" strike="noStrike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92</a:t>
                      </a:r>
                      <a:endParaRPr lang="en-US" altLang="ja-JP" sz="1400" b="0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008000"/>
                    </a:solidFill>
                  </a:tcPr>
                </a:tc>
              </a:tr>
              <a:tr h="256927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</a:rPr>
                        <a:t>Hoop stress Wilson </a:t>
                      </a:r>
                      <a:endParaRPr lang="el-GR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>
                          <a:effectLst/>
                        </a:rPr>
                        <a:t>MPa</a:t>
                      </a:r>
                      <a:endParaRPr lang="en-US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455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251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243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200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138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112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52</a:t>
                      </a:r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77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Protection circuit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052736"/>
            <a:ext cx="4824536" cy="138718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780928"/>
            <a:ext cx="1296144" cy="118343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79512" y="889690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LTS part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512" y="2564904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HTS part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55776" y="1935862"/>
            <a:ext cx="1267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i="1" dirty="0" smtClean="0"/>
              <a:t>R</a:t>
            </a:r>
            <a:r>
              <a:rPr kumimoji="1" lang="en-US" altLang="ja-JP" sz="1800" baseline="-25000" dirty="0"/>
              <a:t>A</a:t>
            </a:r>
            <a:r>
              <a:rPr kumimoji="1" lang="en-US" altLang="ja-JP" sz="1800" dirty="0" smtClean="0"/>
              <a:t>=</a:t>
            </a:r>
            <a:r>
              <a:rPr kumimoji="1" lang="en-US" altLang="ja-JP" sz="1800" i="1" dirty="0" smtClean="0"/>
              <a:t>R</a:t>
            </a:r>
            <a:r>
              <a:rPr kumimoji="1" lang="en-US" altLang="ja-JP" sz="1800" baseline="-25000" dirty="0" smtClean="0"/>
              <a:t>A</a:t>
            </a:r>
            <a:r>
              <a:rPr kumimoji="1" lang="en-US" altLang="ja-JP" sz="1800" dirty="0" smtClean="0"/>
              <a:t>=1</a:t>
            </a:r>
            <a:r>
              <a:rPr kumimoji="1" lang="en-US" altLang="ja-JP" sz="1800" dirty="0" smtClean="0">
                <a:latin typeface="Symbol" charset="2"/>
                <a:cs typeface="Symbol" charset="2"/>
              </a:rPr>
              <a:t>W</a:t>
            </a:r>
            <a:endParaRPr kumimoji="1" lang="ja-JP" altLang="en-US" sz="1800" dirty="0">
              <a:latin typeface="Symbol" charset="2"/>
              <a:cs typeface="Symbol" charset="2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763" y="5938356"/>
            <a:ext cx="76178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quench is detected by the balance voltage of LTS.</a:t>
            </a:r>
          </a:p>
          <a:p>
            <a:r>
              <a:rPr kumimoji="1" lang="en-US" altLang="ja-JP" dirty="0" smtClean="0"/>
              <a:t>The quench of HTS is not cared because of its high stability.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321" y="2492896"/>
            <a:ext cx="6074103" cy="3528392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835696" y="3573016"/>
            <a:ext cx="526632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140A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660232" y="2852936"/>
            <a:ext cx="766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HTS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8344962" y="3838381"/>
            <a:ext cx="113641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I</a:t>
            </a:r>
            <a:r>
              <a:rPr kumimoji="1" lang="en-US" altLang="ja-JP" baseline="-25000" dirty="0" smtClean="0"/>
              <a:t>HTS</a:t>
            </a:r>
            <a:r>
              <a:rPr kumimoji="1" lang="en-US" altLang="ja-JP" dirty="0" smtClean="0"/>
              <a:t>(A)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 rot="16200000">
            <a:off x="2527274" y="3838381"/>
            <a:ext cx="109473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I</a:t>
            </a:r>
            <a:r>
              <a:rPr kumimoji="1" lang="en-US" altLang="ja-JP" baseline="-25000" dirty="0" smtClean="0"/>
              <a:t>LTS</a:t>
            </a:r>
            <a:r>
              <a:rPr kumimoji="1" lang="en-US" altLang="ja-JP" dirty="0" smtClean="0"/>
              <a:t>(A)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27784" y="3212976"/>
            <a:ext cx="992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i="1" dirty="0" smtClean="0"/>
              <a:t>R</a:t>
            </a:r>
            <a:r>
              <a:rPr kumimoji="1" lang="en-US" altLang="ja-JP" sz="1800" baseline="-25000" dirty="0" smtClean="0"/>
              <a:t>H</a:t>
            </a:r>
            <a:r>
              <a:rPr kumimoji="1" lang="en-US" altLang="ja-JP" sz="1800" dirty="0" smtClean="0"/>
              <a:t>=11</a:t>
            </a:r>
            <a:r>
              <a:rPr kumimoji="1" lang="en-US" altLang="ja-JP" sz="1800" dirty="0" smtClean="0">
                <a:latin typeface="Symbol" charset="2"/>
                <a:cs typeface="Symbol" charset="2"/>
              </a:rPr>
              <a:t>W</a:t>
            </a:r>
            <a:endParaRPr kumimoji="1" lang="ja-JP" altLang="en-US" sz="1800" dirty="0">
              <a:latin typeface="Symbol" charset="2"/>
              <a:cs typeface="Symbol" charset="2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932040" y="4797152"/>
            <a:ext cx="1028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LTS-A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012160" y="4365104"/>
            <a:ext cx="1028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LTS-B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300192" y="1124744"/>
            <a:ext cx="1694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err="1" smtClean="0"/>
              <a:t>V</a:t>
            </a:r>
            <a:r>
              <a:rPr kumimoji="1" lang="en-US" altLang="ja-JP" sz="2000" baseline="-25000" dirty="0" err="1" smtClean="0"/>
              <a:t>max</a:t>
            </a:r>
            <a:r>
              <a:rPr kumimoji="1" lang="en-US" altLang="ja-JP" sz="2000" dirty="0" smtClean="0"/>
              <a:t> ≈ 1.87kV</a:t>
            </a:r>
            <a:endParaRPr kumimoji="1" lang="ja-JP" altLang="en-US" sz="2000" dirty="0"/>
          </a:p>
        </p:txBody>
      </p:sp>
      <p:cxnSp>
        <p:nvCxnSpPr>
          <p:cNvPr id="22" name="直線矢印コネクタ 21"/>
          <p:cNvCxnSpPr>
            <a:stCxn id="14" idx="3"/>
          </p:cNvCxnSpPr>
          <p:nvPr/>
        </p:nvCxnSpPr>
        <p:spPr bwMode="auto">
          <a:xfrm flipV="1">
            <a:off x="7426337" y="3068960"/>
            <a:ext cx="602047" cy="1480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直線矢印コネクタ 23"/>
          <p:cNvCxnSpPr/>
          <p:nvPr/>
        </p:nvCxnSpPr>
        <p:spPr bwMode="auto">
          <a:xfrm flipH="1">
            <a:off x="4716016" y="4509120"/>
            <a:ext cx="720080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91955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59832" y="1124744"/>
            <a:ext cx="2757037" cy="3892687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Shape 84"/>
          <p:cNvSpPr/>
          <p:nvPr/>
        </p:nvSpPr>
        <p:spPr>
          <a:xfrm>
            <a:off x="3491880" y="1196752"/>
            <a:ext cx="1735301" cy="276999"/>
          </a:xfrm>
          <a:prstGeom prst="rect">
            <a:avLst/>
          </a:prstGeom>
          <a:solidFill>
            <a:srgbClr val="FFFFFF">
              <a:alpha val="25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51A7F9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 smtClean="0"/>
              <a:t>Outer </a:t>
            </a:r>
            <a:r>
              <a:rPr dirty="0" smtClean="0"/>
              <a:t>LTS</a:t>
            </a:r>
            <a:r>
              <a:rPr lang="en-US" dirty="0" smtClean="0"/>
              <a:t> Magnet</a:t>
            </a:r>
            <a:endParaRPr dirty="0"/>
          </a:p>
        </p:txBody>
      </p:sp>
      <p:sp>
        <p:nvSpPr>
          <p:cNvPr id="85" name="Shape 85"/>
          <p:cNvSpPr/>
          <p:nvPr/>
        </p:nvSpPr>
        <p:spPr>
          <a:xfrm>
            <a:off x="3275856" y="2348880"/>
            <a:ext cx="1707129" cy="523220"/>
          </a:xfrm>
          <a:prstGeom prst="rect">
            <a:avLst/>
          </a:prstGeom>
          <a:solidFill>
            <a:srgbClr val="FFFFFF">
              <a:alpha val="3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1700" dirty="0" smtClean="0">
                <a:solidFill>
                  <a:srgbClr val="EC5D57"/>
                </a:solidFill>
              </a:rPr>
              <a:t>REBCO</a:t>
            </a:r>
            <a:endParaRPr sz="1700" dirty="0">
              <a:solidFill>
                <a:srgbClr val="EC5D57"/>
              </a:solidFill>
            </a:endParaRPr>
          </a:p>
          <a:p>
            <a:pPr lvl="0">
              <a:defRPr sz="1800"/>
            </a:pPr>
            <a:r>
              <a:rPr lang="en-US" sz="1700" dirty="0" smtClean="0">
                <a:solidFill>
                  <a:srgbClr val="EC5D57"/>
                </a:solidFill>
              </a:rPr>
              <a:t>Single pancake coil</a:t>
            </a:r>
            <a:endParaRPr sz="1700" dirty="0">
              <a:solidFill>
                <a:srgbClr val="EC5D57"/>
              </a:solidFill>
            </a:endParaRPr>
          </a:p>
        </p:txBody>
      </p:sp>
      <p:graphicFrame>
        <p:nvGraphicFramePr>
          <p:cNvPr id="103" name="Table 103"/>
          <p:cNvGraphicFramePr/>
          <p:nvPr>
            <p:extLst>
              <p:ext uri="{D42A27DB-BD31-4B8C-83A1-F6EECF244321}">
                <p14:modId xmlns:p14="http://schemas.microsoft.com/office/powerpoint/2010/main" val="4144415704"/>
              </p:ext>
            </p:extLst>
          </p:nvPr>
        </p:nvGraphicFramePr>
        <p:xfrm>
          <a:off x="107504" y="1700808"/>
          <a:ext cx="2736304" cy="2857504"/>
        </p:xfrm>
        <a:graphic>
          <a:graphicData uri="http://schemas.openxmlformats.org/drawingml/2006/table">
            <a:tbl>
              <a:tblPr firstRow="1"/>
              <a:tblGrid>
                <a:gridCol w="1456752"/>
                <a:gridCol w="478744"/>
                <a:gridCol w="800808"/>
              </a:tblGrid>
              <a:tr h="300038">
                <a:tc>
                  <a:txBody>
                    <a:bodyPr/>
                    <a:lstStyle/>
                    <a:p>
                      <a:pPr lvl="0" defTabSz="914400">
                        <a:defRPr sz="2100" b="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endParaRPr sz="1500" dirty="0"/>
                    </a:p>
                  </a:txBody>
                  <a:tcPr marL="35719" marR="35719" marT="35719" marB="35719" anchor="ctr" horzOverflow="overflow"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LTS</a:t>
                      </a:r>
                    </a:p>
                  </a:txBody>
                  <a:tcPr marL="35719" marR="35719" marT="35719" marB="35719" anchor="ctr" horzOverflow="overflow"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REBCO</a:t>
                      </a:r>
                    </a:p>
                  </a:txBody>
                  <a:tcPr marL="35719" marR="35719" marT="35719" marB="35719" anchor="ctr" horzOverflow="overflow"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 out</a:t>
                      </a:r>
                      <a:r>
                        <a:rPr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</a:t>
                      </a:r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mm)</a:t>
                      </a:r>
                    </a:p>
                  </a:txBody>
                  <a:tcPr marL="35719" marR="35719" marT="35719" marB="35719" anchor="ctr" horzOverflow="overflow"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380</a:t>
                      </a:r>
                    </a:p>
                  </a:txBody>
                  <a:tcPr marL="35719" marR="35719" marT="35719" marB="35719" anchor="ctr" horzOverflow="overflow"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156</a:t>
                      </a:r>
                    </a:p>
                  </a:txBody>
                  <a:tcPr marL="35719" marR="35719" marT="35719" marB="35719" anchor="ctr" horzOverflow="overflow"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 in</a:t>
                      </a:r>
                      <a:r>
                        <a:rPr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(mm)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317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96</a:t>
                      </a:r>
                    </a:p>
                  </a:txBody>
                  <a:tcPr marL="35719" marR="35719" marT="35719" marB="35719" anchor="ctr" horzOverflow="overflow"/>
                </a:tc>
              </a:tr>
              <a:tr h="300038"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Height</a:t>
                      </a:r>
                      <a:r>
                        <a:rPr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</a:t>
                      </a:r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mm)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377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4.1</a:t>
                      </a:r>
                    </a:p>
                  </a:txBody>
                  <a:tcPr marL="35719" marR="35719" marT="35719" marB="35719" anchor="ctr" horzOverflow="overflow"/>
                </a:tc>
              </a:tr>
              <a:tr h="300038">
                <a:tc>
                  <a:txBody>
                    <a:bodyPr/>
                    <a:lstStyle/>
                    <a:p>
                      <a:pPr lvl="0" defTabSz="914400"/>
                      <a:r>
                        <a:rPr sz="1500" i="1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</a:t>
                      </a:r>
                      <a:r>
                        <a:rPr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(mH)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24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1.73</a:t>
                      </a:r>
                    </a:p>
                  </a:txBody>
                  <a:tcPr marL="35719" marR="35719" marT="35719" marB="35719" anchor="ctr" horzOverflow="overflow"/>
                </a:tc>
              </a:tr>
              <a:tr h="300038">
                <a:tc>
                  <a:txBody>
                    <a:bodyPr/>
                    <a:lstStyle/>
                    <a:p>
                      <a:pPr lvl="0" defTabSz="914400"/>
                      <a:r>
                        <a:rPr sz="1500" i="1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</a:t>
                      </a:r>
                      <a:r>
                        <a:rPr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(mH)</a:t>
                      </a:r>
                    </a:p>
                  </a:txBody>
                  <a:tcPr marL="35719" marR="35719" marT="35719" marB="35719" anchor="ctr" horzOverflow="overflow"/>
                </a:tc>
                <a:tc gridSpan="2">
                  <a:txBody>
                    <a:bodyPr/>
                    <a:lstStyle/>
                    <a:p>
                      <a:pPr lvl="0" algn="ctr" defTabSz="914400"/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34</a:t>
                      </a:r>
                    </a:p>
                  </a:txBody>
                  <a:tcPr marL="35719" marR="35719" marT="35719" marB="35719" anchor="ctr" horzOverflow="overflow"/>
                </a:tc>
                <a:tc hMerge="1">
                  <a:txBody>
                    <a:bodyPr/>
                    <a:lstStyle/>
                    <a:p>
                      <a:pPr lvl="0" algn="ctr" defTabSz="914400"/>
                      <a:endParaRPr sz="15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/>
                </a:tc>
              </a:tr>
              <a:tr h="300038"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SC</a:t>
                      </a:r>
                      <a:r>
                        <a:rPr lang="en-US" sz="1500" baseline="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thickness</a:t>
                      </a:r>
                      <a:r>
                        <a:rPr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</a:t>
                      </a:r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μm)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1.5</a:t>
                      </a:r>
                    </a:p>
                  </a:txBody>
                  <a:tcPr marL="35719" marR="35719" marT="35719" marB="35719" anchor="ctr" horzOverflow="overflow"/>
                </a:tc>
              </a:tr>
              <a:tr h="300038"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Cu thickness</a:t>
                      </a:r>
                      <a:r>
                        <a:rPr sz="15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</a:t>
                      </a:r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μm)</a:t>
                      </a:r>
                    </a:p>
                  </a:txBody>
                  <a:tcPr marL="35719" marR="35719" marT="35719" marB="35719" anchor="ctr" horzOverflow="overflow">
                    <a:lnB w="381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35719" marR="35719" marT="35719" marB="35719" anchor="ctr" horzOverflow="overflow">
                    <a:lnB w="381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 defTabSz="914400"/>
                      <a:r>
                        <a:rPr sz="15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100</a:t>
                      </a:r>
                    </a:p>
                  </a:txBody>
                  <a:tcPr marL="35719" marR="35719" marT="35719" marB="35719" anchor="ctr" horzOverflow="overflow">
                    <a:lnB w="38100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5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67530" y="1628800"/>
            <a:ext cx="3240360" cy="2714425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hape 107"/>
          <p:cNvSpPr/>
          <p:nvPr/>
        </p:nvSpPr>
        <p:spPr>
          <a:xfrm rot="5400000">
            <a:off x="7604928" y="3463810"/>
            <a:ext cx="1138826" cy="349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400">
                <a:solidFill>
                  <a:srgbClr val="FF26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 smtClean="0"/>
              <a:t>Resistive V</a:t>
            </a:r>
            <a:endParaRPr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Quench test of small coils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rot="5400000">
            <a:off x="8073242" y="2700983"/>
            <a:ext cx="180657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Dump Resistance</a:t>
            </a:r>
            <a:endParaRPr kumimoji="1" lang="ja-JP" altLang="en-US" sz="1800" dirty="0"/>
          </a:p>
        </p:txBody>
      </p:sp>
      <p:sp>
        <p:nvSpPr>
          <p:cNvPr id="10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534400" y="0"/>
            <a:ext cx="609600" cy="381000"/>
          </a:xfrm>
        </p:spPr>
        <p:txBody>
          <a:bodyPr/>
          <a:lstStyle/>
          <a:p>
            <a:pPr>
              <a:defRPr/>
            </a:pPr>
            <a:fld id="{C4B90E83-56E9-BC48-9CE0-9573C4943359}" type="slidenum">
              <a:rPr lang="en-US" altLang="ja-JP" smtClean="0"/>
              <a:pPr>
                <a:defRPr/>
              </a:pPr>
              <a:t>24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7573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402" y="1536321"/>
            <a:ext cx="3723680" cy="419695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531" y="1536321"/>
            <a:ext cx="3830836" cy="4348758"/>
          </a:xfrm>
          <a:prstGeom prst="rect">
            <a:avLst/>
          </a:prstGeom>
        </p:spPr>
      </p:pic>
      <p:sp>
        <p:nvSpPr>
          <p:cNvPr id="129" name="Shape 129"/>
          <p:cNvSpPr/>
          <p:nvPr/>
        </p:nvSpPr>
        <p:spPr>
          <a:xfrm rot="16200000">
            <a:off x="-103090" y="2434402"/>
            <a:ext cx="1690913" cy="26161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lang="en-US" sz="1700" dirty="0" smtClean="0">
                <a:latin typeface="Comic Sans MS"/>
                <a:cs typeface="Comic Sans MS"/>
              </a:rPr>
              <a:t>Resistive </a:t>
            </a:r>
            <a:r>
              <a:rPr sz="1700" i="1" dirty="0" err="1" smtClean="0">
                <a:latin typeface="Comic Sans MS"/>
                <a:ea typeface="Helvetica Neue"/>
                <a:cs typeface="Comic Sans MS"/>
                <a:sym typeface="Helvetica Neue"/>
              </a:rPr>
              <a:t>V</a:t>
            </a:r>
            <a:r>
              <a:rPr sz="1700" baseline="-5999" dirty="0" err="1" smtClean="0">
                <a:latin typeface="Comic Sans MS"/>
                <a:ea typeface="Helvetica Neue"/>
                <a:cs typeface="Comic Sans MS"/>
                <a:sym typeface="Helvetica Neue"/>
              </a:rPr>
              <a:t>res</a:t>
            </a:r>
            <a:r>
              <a:rPr lang="en-US" sz="1700" baseline="-5999" dirty="0" smtClean="0">
                <a:latin typeface="Comic Sans MS"/>
                <a:ea typeface="Helvetica Neue"/>
                <a:cs typeface="Comic Sans MS"/>
                <a:sym typeface="Helvetica Neue"/>
              </a:rPr>
              <a:t> </a:t>
            </a:r>
            <a:r>
              <a:rPr lang="en-US" sz="1700" dirty="0" smtClean="0">
                <a:latin typeface="Comic Sans MS"/>
                <a:ea typeface="Helvetica Neue"/>
                <a:cs typeface="Comic Sans MS"/>
                <a:sym typeface="Helvetica Neue"/>
              </a:rPr>
              <a:t>(V)</a:t>
            </a:r>
            <a:endParaRPr sz="1700" dirty="0">
              <a:latin typeface="Comic Sans MS"/>
              <a:ea typeface="Helvetica Neue"/>
              <a:cs typeface="Comic Sans MS"/>
              <a:sym typeface="Helvetica Neue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1331640" y="1340768"/>
            <a:ext cx="3046902" cy="261610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700" dirty="0" smtClean="0">
                <a:latin typeface="Comic Sans MS"/>
                <a:cs typeface="Comic Sans MS"/>
              </a:rPr>
              <a:t>Dump resistance dependence</a:t>
            </a:r>
            <a:endParaRPr sz="1700" dirty="0">
              <a:latin typeface="Comic Sans MS"/>
              <a:cs typeface="Comic Sans MS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5652120" y="1340768"/>
            <a:ext cx="2558192" cy="26161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700" dirty="0" smtClean="0">
                <a:latin typeface="Comic Sans MS"/>
                <a:cs typeface="Comic Sans MS"/>
              </a:rPr>
              <a:t>Initial Temp. dependence</a:t>
            </a:r>
            <a:endParaRPr sz="1700" dirty="0">
              <a:latin typeface="Comic Sans MS"/>
              <a:cs typeface="Comic Sans MS"/>
            </a:endParaRPr>
          </a:p>
        </p:txBody>
      </p:sp>
      <p:sp>
        <p:nvSpPr>
          <p:cNvPr id="132" name="Shape 132"/>
          <p:cNvSpPr/>
          <p:nvPr/>
        </p:nvSpPr>
        <p:spPr>
          <a:xfrm rot="16200000">
            <a:off x="26210" y="4505735"/>
            <a:ext cx="1432312" cy="26161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lang="en-US" sz="1700" dirty="0" smtClean="0">
                <a:solidFill>
                  <a:srgbClr val="000000"/>
                </a:solidFill>
                <a:latin typeface="Comic Sans MS"/>
                <a:cs typeface="Comic Sans MS"/>
              </a:rPr>
              <a:t>Maximum </a:t>
            </a:r>
            <a:r>
              <a:rPr sz="1700" i="1" dirty="0" err="1" smtClean="0">
                <a:solidFill>
                  <a:srgbClr val="000000"/>
                </a:solidFill>
                <a:latin typeface="Comic Sans MS"/>
                <a:ea typeface="Helvetica Neue"/>
                <a:cs typeface="Comic Sans MS"/>
                <a:sym typeface="Helvetica Neue"/>
              </a:rPr>
              <a:t>T</a:t>
            </a:r>
            <a:r>
              <a:rPr sz="1700" baseline="-5999" dirty="0" err="1" smtClean="0">
                <a:solidFill>
                  <a:srgbClr val="000000"/>
                </a:solidFill>
                <a:latin typeface="Comic Sans MS"/>
                <a:ea typeface="Helvetica Neue"/>
                <a:cs typeface="Comic Sans MS"/>
                <a:sym typeface="Helvetica Neue"/>
              </a:rPr>
              <a:t>max</a:t>
            </a:r>
            <a:endParaRPr sz="1700" baseline="-5999" dirty="0">
              <a:solidFill>
                <a:srgbClr val="000000"/>
              </a:solidFill>
              <a:latin typeface="Comic Sans MS"/>
              <a:ea typeface="Helvetica Neue"/>
              <a:cs typeface="Comic Sans MS"/>
              <a:sym typeface="Helvetica Neue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2928760" y="4275992"/>
            <a:ext cx="1679503" cy="26161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lang="en-US" sz="1700" dirty="0" smtClean="0"/>
              <a:t>w temperature rise</a:t>
            </a:r>
            <a:endParaRPr sz="1700" dirty="0"/>
          </a:p>
        </p:txBody>
      </p:sp>
      <p:sp>
        <p:nvSpPr>
          <p:cNvPr id="135" name="Shape 135"/>
          <p:cNvSpPr/>
          <p:nvPr/>
        </p:nvSpPr>
        <p:spPr>
          <a:xfrm>
            <a:off x="6331131" y="4525801"/>
            <a:ext cx="2591415" cy="26161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lang="en-US" sz="1700" dirty="0" smtClean="0"/>
              <a:t>Higher T for Lower Initial-T</a:t>
            </a:r>
            <a:endParaRPr sz="1700" dirty="0"/>
          </a:p>
        </p:txBody>
      </p:sp>
      <p:sp>
        <p:nvSpPr>
          <p:cNvPr id="138" name="Shape 138"/>
          <p:cNvSpPr/>
          <p:nvPr/>
        </p:nvSpPr>
        <p:spPr>
          <a:xfrm>
            <a:off x="2680768" y="5032993"/>
            <a:ext cx="1791757" cy="26161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lang="en-US" sz="1700" dirty="0" smtClean="0"/>
              <a:t>w/o temperature rise</a:t>
            </a:r>
            <a:endParaRPr sz="1700" dirty="0"/>
          </a:p>
        </p:txBody>
      </p:sp>
      <p:pic>
        <p:nvPicPr>
          <p:cNvPr id="139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06500" y="3767401"/>
            <a:ext cx="156469" cy="5188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53492" y="4675329"/>
            <a:ext cx="109769" cy="36399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Quench behavior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14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534400" y="0"/>
            <a:ext cx="609600" cy="381000"/>
          </a:xfrm>
        </p:spPr>
        <p:txBody>
          <a:bodyPr/>
          <a:lstStyle/>
          <a:p>
            <a:pPr>
              <a:defRPr/>
            </a:pPr>
            <a:fld id="{C4B90E83-56E9-BC48-9CE0-9573C4943359}" type="slidenum">
              <a:rPr lang="en-US" altLang="ja-JP" smtClean="0"/>
              <a:pPr>
                <a:defRPr/>
              </a:pPr>
              <a:t>25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8331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TincRT_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59632" y="1484784"/>
            <a:ext cx="6768751" cy="5112568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Shape 194"/>
          <p:cNvSpPr/>
          <p:nvPr/>
        </p:nvSpPr>
        <p:spPr>
          <a:xfrm>
            <a:off x="2339752" y="1988840"/>
            <a:ext cx="1944216" cy="1897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F900">
              <a:alpha val="33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95" name="Shape 195"/>
          <p:cNvSpPr/>
          <p:nvPr/>
        </p:nvSpPr>
        <p:spPr>
          <a:xfrm>
            <a:off x="2555776" y="2708920"/>
            <a:ext cx="1449115" cy="553998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lang="en-US" sz="1800" dirty="0">
                <a:latin typeface="Comic Sans MS"/>
                <a:cs typeface="Comic Sans MS"/>
              </a:rPr>
              <a:t>Protection by </a:t>
            </a:r>
          </a:p>
          <a:p>
            <a:pPr lvl="0">
              <a:defRPr sz="1800"/>
            </a:pPr>
            <a:r>
              <a:rPr lang="en-US" sz="1800" dirty="0">
                <a:latin typeface="Comic Sans MS"/>
                <a:cs typeface="Comic Sans MS"/>
              </a:rPr>
              <a:t>temp</a:t>
            </a:r>
            <a:r>
              <a:rPr lang="en-US" sz="1800" dirty="0" smtClean="0">
                <a:latin typeface="Comic Sans MS"/>
                <a:cs typeface="Comic Sans MS"/>
              </a:rPr>
              <a:t>. margin</a:t>
            </a:r>
            <a:endParaRPr sz="2000" dirty="0">
              <a:latin typeface="Comic Sans MS"/>
              <a:cs typeface="Comic Sans MS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2032466" y="5436268"/>
            <a:ext cx="1339811" cy="378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F900">
              <a:alpha val="33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6228184" y="5445224"/>
            <a:ext cx="905614" cy="378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F900">
              <a:alpha val="33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3059832" y="5301208"/>
            <a:ext cx="3131566" cy="276999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lang="en-US" sz="1800" dirty="0">
                <a:latin typeface="Comic Sans MS"/>
                <a:cs typeface="Comic Sans MS"/>
              </a:rPr>
              <a:t>Protection by Quench heater</a:t>
            </a:r>
            <a:endParaRPr sz="2000" dirty="0">
              <a:latin typeface="Comic Sans MS"/>
              <a:cs typeface="Comic Sans MS"/>
            </a:endParaRPr>
          </a:p>
        </p:txBody>
      </p:sp>
      <p:cxnSp>
        <p:nvCxnSpPr>
          <p:cNvPr id="199" name="Connector 199"/>
          <p:cNvCxnSpPr>
            <a:stCxn id="196" idx="0"/>
            <a:endCxn id="197" idx="0"/>
          </p:cNvCxnSpPr>
          <p:nvPr/>
        </p:nvCxnSpPr>
        <p:spPr>
          <a:xfrm>
            <a:off x="2702372" y="5625494"/>
            <a:ext cx="3978619" cy="8956"/>
          </a:xfrm>
          <a:prstGeom prst="straightConnector1">
            <a:avLst/>
          </a:prstGeom>
          <a:ln w="76200" cmpd="sng">
            <a:solidFill>
              <a:srgbClr val="0365C0"/>
            </a:solidFill>
            <a:miter lim="400000"/>
            <a:tailEnd type="triangle"/>
          </a:ln>
        </p:spPr>
      </p:cxnSp>
      <p:sp>
        <p:nvSpPr>
          <p:cNvPr id="201" name="Shape 201"/>
          <p:cNvSpPr/>
          <p:nvPr/>
        </p:nvSpPr>
        <p:spPr>
          <a:xfrm>
            <a:off x="5136754" y="1844824"/>
            <a:ext cx="803398" cy="333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1700" i="1" dirty="0"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r>
              <a:rPr sz="1700" baseline="-5999" dirty="0">
                <a:latin typeface="Helvetica Neue"/>
                <a:ea typeface="Helvetica Neue"/>
                <a:cs typeface="Helvetica Neue"/>
                <a:sym typeface="Helvetica Neue"/>
              </a:rPr>
              <a:t>max</a:t>
            </a:r>
            <a:r>
              <a:rPr sz="1700" dirty="0">
                <a:latin typeface="Helvetica Neue"/>
                <a:ea typeface="Helvetica Neue"/>
                <a:cs typeface="Helvetica Neue"/>
                <a:sym typeface="Helvetica Neue"/>
              </a:rPr>
              <a:t> = </a:t>
            </a:r>
            <a:r>
              <a:rPr sz="1700" i="1" dirty="0"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r>
              <a:rPr sz="1700" baseline="-5999" dirty="0"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</a:p>
        </p:txBody>
      </p:sp>
      <p:sp>
        <p:nvSpPr>
          <p:cNvPr id="202" name="Shape 202"/>
          <p:cNvSpPr/>
          <p:nvPr/>
        </p:nvSpPr>
        <p:spPr>
          <a:xfrm>
            <a:off x="4716016" y="3717032"/>
            <a:ext cx="940744" cy="333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1700" i="1" dirty="0"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sz="1700" baseline="-5999" dirty="0">
                <a:latin typeface="Helvetica Neue"/>
                <a:ea typeface="Helvetica Neue"/>
                <a:cs typeface="Helvetica Neue"/>
                <a:sym typeface="Helvetica Neue"/>
              </a:rPr>
              <a:t>max</a:t>
            </a:r>
            <a:r>
              <a:rPr sz="1700" dirty="0">
                <a:latin typeface="Helvetica Neue"/>
                <a:ea typeface="Helvetica Neue"/>
                <a:cs typeface="Helvetica Neue"/>
                <a:sym typeface="Helvetica Neue"/>
              </a:rPr>
              <a:t> = </a:t>
            </a:r>
            <a:r>
              <a:rPr sz="1700" i="1" dirty="0"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sz="1700" baseline="-5999" dirty="0"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</a:p>
        </p:txBody>
      </p:sp>
      <p:sp>
        <p:nvSpPr>
          <p:cNvPr id="203" name="Shape 203"/>
          <p:cNvSpPr/>
          <p:nvPr/>
        </p:nvSpPr>
        <p:spPr>
          <a:xfrm>
            <a:off x="2987824" y="1340768"/>
            <a:ext cx="3712821" cy="3265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lang="en-US" sz="1700" dirty="0">
                <a:solidFill>
                  <a:srgbClr val="000000"/>
                </a:solidFill>
                <a:latin typeface="Comic Sans MS"/>
                <a:cs typeface="Comic Sans MS"/>
              </a:rPr>
              <a:t>Temperature Increase </a:t>
            </a:r>
            <a:r>
              <a:rPr sz="1700" i="1" dirty="0" err="1">
                <a:solidFill>
                  <a:srgbClr val="000000"/>
                </a:solidFill>
                <a:latin typeface="Comic Sans MS"/>
                <a:ea typeface="Helvetica Neue"/>
                <a:cs typeface="Comic Sans MS"/>
                <a:sym typeface="Helvetica Neue"/>
              </a:rPr>
              <a:t>T</a:t>
            </a:r>
            <a:r>
              <a:rPr sz="1700" baseline="-5999" dirty="0" err="1">
                <a:solidFill>
                  <a:srgbClr val="000000"/>
                </a:solidFill>
                <a:latin typeface="Comic Sans MS"/>
                <a:ea typeface="Helvetica Neue"/>
                <a:cs typeface="Comic Sans MS"/>
                <a:sym typeface="Helvetica Neue"/>
              </a:rPr>
              <a:t>inc</a:t>
            </a:r>
            <a:r>
              <a:rPr sz="1600" dirty="0">
                <a:solidFill>
                  <a:srgbClr val="000000"/>
                </a:solidFill>
                <a:latin typeface="Comic Sans MS"/>
                <a:ea typeface="Helvetica Neue"/>
                <a:cs typeface="Comic Sans MS"/>
                <a:sym typeface="Helvetica Neue"/>
              </a:rPr>
              <a:t>(</a:t>
            </a:r>
            <a:r>
              <a:rPr sz="1700" i="1" dirty="0">
                <a:solidFill>
                  <a:srgbClr val="000000"/>
                </a:solidFill>
                <a:latin typeface="Comic Sans MS"/>
                <a:ea typeface="Helvetica Neue"/>
                <a:cs typeface="Comic Sans MS"/>
                <a:sym typeface="Helvetica Neue"/>
              </a:rPr>
              <a:t>T</a:t>
            </a:r>
            <a:r>
              <a:rPr sz="1700" baseline="-5999" dirty="0">
                <a:solidFill>
                  <a:srgbClr val="000000"/>
                </a:solidFill>
                <a:latin typeface="Comic Sans MS"/>
                <a:ea typeface="Helvetica Neue"/>
                <a:cs typeface="Comic Sans MS"/>
                <a:sym typeface="Helvetica Neue"/>
              </a:rPr>
              <a:t>ini</a:t>
            </a:r>
            <a:r>
              <a:rPr sz="1700" i="1" dirty="0">
                <a:solidFill>
                  <a:srgbClr val="000000"/>
                </a:solidFill>
                <a:latin typeface="Comic Sans MS"/>
                <a:ea typeface="Helvetica Neue"/>
                <a:cs typeface="Comic Sans MS"/>
                <a:sym typeface="Helvetica Neue"/>
              </a:rPr>
              <a:t>, R</a:t>
            </a:r>
            <a:r>
              <a:rPr sz="1700" dirty="0">
                <a:solidFill>
                  <a:srgbClr val="000000"/>
                </a:solidFill>
                <a:latin typeface="Comic Sans MS"/>
                <a:ea typeface="Helvetica Neue"/>
                <a:cs typeface="Comic Sans MS"/>
                <a:sym typeface="Helvetica Neue"/>
              </a:rPr>
              <a:t>)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11760" y="2276872"/>
            <a:ext cx="1770093" cy="331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fontAlgn="auto" latinLnBrk="1">
              <a:spcBef>
                <a:spcPts val="0"/>
              </a:spcBef>
              <a:spcAft>
                <a:spcPts val="0"/>
              </a:spcAft>
            </a:pPr>
            <a:r>
              <a:rPr lang="en-US" altLang="ja-JP" sz="1700" dirty="0">
                <a:solidFill>
                  <a:srgbClr val="000000"/>
                </a:solidFill>
                <a:latin typeface="Comic Sans MS"/>
                <a:ea typeface="+mn-ea"/>
                <a:cs typeface="Comic Sans MS"/>
                <a:sym typeface="ヒラギノ角ゴ ProN W3"/>
              </a:rPr>
              <a:t>Negligible T-rise</a:t>
            </a:r>
            <a:endParaRPr lang="ja-JP" altLang="en-US" sz="1700" dirty="0">
              <a:solidFill>
                <a:srgbClr val="000000"/>
              </a:solidFill>
              <a:latin typeface="Comic Sans MS"/>
              <a:ea typeface="+mn-ea"/>
              <a:cs typeface="Comic Sans MS"/>
              <a:sym typeface="ヒラギノ角ゴ ProN W3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Temperature rise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14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534400" y="0"/>
            <a:ext cx="609600" cy="381000"/>
          </a:xfrm>
        </p:spPr>
        <p:txBody>
          <a:bodyPr/>
          <a:lstStyle/>
          <a:p>
            <a:pPr>
              <a:defRPr/>
            </a:pPr>
            <a:fld id="{C4B90E83-56E9-BC48-9CE0-9573C4943359}" type="slidenum">
              <a:rPr lang="en-US" altLang="ja-JP" smtClean="0"/>
              <a:pPr>
                <a:defRPr/>
              </a:pPr>
              <a:t>26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2196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76286" y="4372566"/>
            <a:ext cx="2223493" cy="193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28777" y="4372566"/>
            <a:ext cx="2223493" cy="193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3335" y="5524734"/>
            <a:ext cx="371346" cy="8466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98499" y="5877403"/>
            <a:ext cx="182730" cy="4166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94952" y="5877403"/>
            <a:ext cx="182730" cy="4166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91405" y="5877403"/>
            <a:ext cx="182730" cy="4166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02045" y="5877403"/>
            <a:ext cx="182730" cy="4166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87859" y="5877403"/>
            <a:ext cx="182730" cy="416637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Shape 166"/>
          <p:cNvSpPr/>
          <p:nvPr/>
        </p:nvSpPr>
        <p:spPr>
          <a:xfrm>
            <a:off x="4835726" y="6423693"/>
            <a:ext cx="4138190" cy="26161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lang="en-US" sz="1700" dirty="0" smtClean="0"/>
              <a:t>Hot-spot at High-T is more </a:t>
            </a:r>
            <a:r>
              <a:rPr lang="en-US" sz="1700" dirty="0" err="1" smtClean="0"/>
              <a:t>safty</a:t>
            </a:r>
            <a:r>
              <a:rPr lang="en-US" sz="1700" dirty="0" smtClean="0"/>
              <a:t>!</a:t>
            </a:r>
            <a:endParaRPr sz="1700" dirty="0"/>
          </a:p>
        </p:txBody>
      </p:sp>
      <p:sp>
        <p:nvSpPr>
          <p:cNvPr id="167" name="Shape 167"/>
          <p:cNvSpPr/>
          <p:nvPr/>
        </p:nvSpPr>
        <p:spPr>
          <a:xfrm>
            <a:off x="5322858" y="5210861"/>
            <a:ext cx="1033783" cy="26161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lang="en-US" sz="1700" dirty="0" smtClean="0"/>
              <a:t>Low temp.</a:t>
            </a:r>
            <a:endParaRPr sz="1700" dirty="0"/>
          </a:p>
        </p:txBody>
      </p:sp>
      <p:sp>
        <p:nvSpPr>
          <p:cNvPr id="168" name="Shape 168"/>
          <p:cNvSpPr/>
          <p:nvPr/>
        </p:nvSpPr>
        <p:spPr>
          <a:xfrm>
            <a:off x="7467276" y="5210861"/>
            <a:ext cx="1074327" cy="26161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lang="en-US" sz="1700" dirty="0" smtClean="0"/>
              <a:t>High temp.</a:t>
            </a:r>
            <a:endParaRPr sz="1700" dirty="0"/>
          </a:p>
        </p:txBody>
      </p:sp>
      <p:sp>
        <p:nvSpPr>
          <p:cNvPr id="170" name="Shape 170"/>
          <p:cNvSpPr/>
          <p:nvPr/>
        </p:nvSpPr>
        <p:spPr>
          <a:xfrm>
            <a:off x="1403648" y="1124744"/>
            <a:ext cx="2144918" cy="326520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lang="en-US" sz="1700" dirty="0" smtClean="0">
                <a:latin typeface="Comic Sans MS"/>
                <a:cs typeface="Comic Sans MS"/>
              </a:rPr>
              <a:t>Temperature rise</a:t>
            </a:r>
            <a:endParaRPr sz="1600" dirty="0">
              <a:latin typeface="Comic Sans MS"/>
              <a:ea typeface="Helvetica Neue"/>
              <a:cs typeface="Comic Sans MS"/>
              <a:sym typeface="Helvetica Neue"/>
            </a:endParaRPr>
          </a:p>
        </p:txBody>
      </p:sp>
      <p:pic>
        <p:nvPicPr>
          <p:cNvPr id="171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42460" y="1392281"/>
            <a:ext cx="4632612" cy="3388425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/>
        </p:nvSpPr>
        <p:spPr>
          <a:xfrm>
            <a:off x="6381030" y="2059666"/>
            <a:ext cx="2488493" cy="52322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1700"/>
              <a:t>低温ほどホットスポットによる温度上昇は大きい</a:t>
            </a:r>
          </a:p>
        </p:txBody>
      </p:sp>
      <p:sp>
        <p:nvSpPr>
          <p:cNvPr id="173" name="Shape 173"/>
          <p:cNvSpPr/>
          <p:nvPr/>
        </p:nvSpPr>
        <p:spPr>
          <a:xfrm>
            <a:off x="424554" y="1669719"/>
            <a:ext cx="1576372" cy="333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1700"/>
              <a:t>←コイル内径</a:t>
            </a:r>
          </a:p>
        </p:txBody>
      </p:sp>
      <p:sp>
        <p:nvSpPr>
          <p:cNvPr id="174" name="Shape 174"/>
          <p:cNvSpPr/>
          <p:nvPr/>
        </p:nvSpPr>
        <p:spPr>
          <a:xfrm>
            <a:off x="2882476" y="1669719"/>
            <a:ext cx="1576371" cy="333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1700"/>
              <a:t>コイル外径→</a:t>
            </a:r>
          </a:p>
        </p:txBody>
      </p:sp>
      <p:sp>
        <p:nvSpPr>
          <p:cNvPr id="176" name="Shape 176"/>
          <p:cNvSpPr/>
          <p:nvPr/>
        </p:nvSpPr>
        <p:spPr>
          <a:xfrm>
            <a:off x="2224257" y="2059666"/>
            <a:ext cx="2488492" cy="52322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1700"/>
              <a:t>低温ほどホットスポット領域が狭い</a:t>
            </a:r>
          </a:p>
        </p:txBody>
      </p:sp>
      <p:sp>
        <p:nvSpPr>
          <p:cNvPr id="177" name="Shape 177"/>
          <p:cNvSpPr/>
          <p:nvPr/>
        </p:nvSpPr>
        <p:spPr>
          <a:xfrm>
            <a:off x="5724128" y="1124744"/>
            <a:ext cx="2764311" cy="3265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lang="en-US" sz="1700" dirty="0" smtClean="0">
                <a:solidFill>
                  <a:srgbClr val="000000"/>
                </a:solidFill>
                <a:latin typeface="Comic Sans MS"/>
                <a:cs typeface="Comic Sans MS"/>
              </a:rPr>
              <a:t>Initial-</a:t>
            </a:r>
            <a:r>
              <a:rPr lang="en-US" sz="1700" i="1" dirty="0" smtClean="0">
                <a:solidFill>
                  <a:srgbClr val="000000"/>
                </a:solidFill>
                <a:latin typeface="Comic Sans MS"/>
                <a:cs typeface="Comic Sans MS"/>
              </a:rPr>
              <a:t>T</a:t>
            </a:r>
            <a:r>
              <a:rPr lang="en-US" sz="1700" dirty="0" smtClean="0">
                <a:solidFill>
                  <a:srgbClr val="000000"/>
                </a:solidFill>
                <a:latin typeface="Comic Sans MS"/>
                <a:cs typeface="Comic Sans MS"/>
              </a:rPr>
              <a:t> dependence</a:t>
            </a:r>
            <a:endParaRPr sz="1600" dirty="0">
              <a:solidFill>
                <a:srgbClr val="000000"/>
              </a:solidFill>
              <a:latin typeface="Comic Sans MS"/>
              <a:ea typeface="Helvetica Neue"/>
              <a:cs typeface="Comic Sans MS"/>
              <a:sym typeface="Helvetica Neue"/>
            </a:endParaRPr>
          </a:p>
        </p:txBody>
      </p:sp>
      <p:graphicFrame>
        <p:nvGraphicFramePr>
          <p:cNvPr id="178" name="Table 178"/>
          <p:cNvGraphicFramePr/>
          <p:nvPr>
            <p:extLst>
              <p:ext uri="{D42A27DB-BD31-4B8C-83A1-F6EECF244321}">
                <p14:modId xmlns:p14="http://schemas.microsoft.com/office/powerpoint/2010/main" val="3020097141"/>
              </p:ext>
            </p:extLst>
          </p:nvPr>
        </p:nvGraphicFramePr>
        <p:xfrm>
          <a:off x="467544" y="5157192"/>
          <a:ext cx="3493840" cy="1347980"/>
        </p:xfrm>
        <a:graphic>
          <a:graphicData uri="http://schemas.openxmlformats.org/drawingml/2006/table">
            <a:tbl>
              <a:tblPr firstRow="1"/>
              <a:tblGrid>
                <a:gridCol w="2000250"/>
                <a:gridCol w="746795"/>
                <a:gridCol w="746795"/>
              </a:tblGrid>
              <a:tr h="354330"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7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Initial-T</a:t>
                      </a:r>
                      <a:endParaRPr sz="17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lnT w="381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700" dirty="0" smtClean="0">
                          <a:solidFill>
                            <a:srgbClr val="0365C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low</a:t>
                      </a:r>
                      <a:endParaRPr sz="1700" dirty="0">
                        <a:solidFill>
                          <a:srgbClr val="0365C0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lnT w="381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lnSpc>
                          <a:spcPct val="110000"/>
                        </a:lnSpc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700" dirty="0" smtClean="0">
                          <a:solidFill>
                            <a:srgbClr val="C82506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high</a:t>
                      </a:r>
                      <a:endParaRPr sz="1700" dirty="0">
                        <a:solidFill>
                          <a:srgbClr val="C82506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lnT w="38100">
                      <a:solidFill>
                        <a:srgbClr val="000000"/>
                      </a:solidFill>
                      <a:miter lim="400000"/>
                    </a:lnT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7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Temperature rise</a:t>
                      </a:r>
                      <a:endParaRPr sz="17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700" dirty="0" smtClean="0">
                          <a:solidFill>
                            <a:srgbClr val="C82506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large</a:t>
                      </a:r>
                      <a:endParaRPr sz="1700" dirty="0">
                        <a:solidFill>
                          <a:srgbClr val="C82506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700" dirty="0" smtClean="0">
                          <a:solidFill>
                            <a:srgbClr val="0365C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small</a:t>
                      </a:r>
                      <a:endParaRPr sz="1700" dirty="0">
                        <a:solidFill>
                          <a:srgbClr val="0365C0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7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Hot-spot</a:t>
                      </a:r>
                      <a:r>
                        <a:rPr lang="en-US" sz="1700" baseline="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area</a:t>
                      </a:r>
                      <a:endParaRPr sz="17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700" dirty="0" smtClean="0">
                          <a:solidFill>
                            <a:srgbClr val="0365C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narrow</a:t>
                      </a:r>
                      <a:endParaRPr sz="1700" dirty="0">
                        <a:solidFill>
                          <a:srgbClr val="0365C0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700" dirty="0" smtClean="0">
                          <a:solidFill>
                            <a:srgbClr val="C82506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wide</a:t>
                      </a:r>
                      <a:endParaRPr sz="1700" dirty="0">
                        <a:solidFill>
                          <a:srgbClr val="C82506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700" dirty="0" smtClean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Risk of burn-out</a:t>
                      </a:r>
                      <a:endParaRPr sz="17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700" dirty="0" smtClean="0">
                          <a:solidFill>
                            <a:srgbClr val="C82506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large</a:t>
                      </a:r>
                      <a:endParaRPr sz="1700" dirty="0">
                        <a:solidFill>
                          <a:srgbClr val="C82506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/>
                      <a:r>
                        <a:rPr lang="en-US" sz="1700" dirty="0" smtClean="0">
                          <a:solidFill>
                            <a:srgbClr val="0365C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small</a:t>
                      </a:r>
                      <a:endParaRPr sz="1700" dirty="0">
                        <a:solidFill>
                          <a:srgbClr val="0365C0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5719" marR="35719" marT="35719" marB="35719" anchor="ctr" horzOverflow="overflow"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95" y="1392281"/>
            <a:ext cx="4634508" cy="3384352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Quench analysis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1628800"/>
            <a:ext cx="1080120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  Inner             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15816" y="1628800"/>
            <a:ext cx="1008112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/>
              <a:t>Outer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95736" y="1988840"/>
            <a:ext cx="2520280" cy="707886"/>
          </a:xfrm>
          <a:prstGeom prst="rect">
            <a:avLst/>
          </a:prstGeom>
          <a:solidFill>
            <a:srgbClr val="FFF707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Comic Sans MS"/>
                <a:cs typeface="Comic Sans MS"/>
              </a:rPr>
              <a:t>Smaller hot-spot at lower-</a:t>
            </a:r>
            <a:r>
              <a:rPr kumimoji="1" lang="en-US" altLang="ja-JP" sz="2000" i="1" dirty="0" smtClean="0">
                <a:latin typeface="Comic Sans MS"/>
                <a:cs typeface="Comic Sans MS"/>
              </a:rPr>
              <a:t>T</a:t>
            </a:r>
            <a:endParaRPr kumimoji="1" lang="ja-JP" altLang="en-US" sz="2000" i="1" dirty="0">
              <a:latin typeface="Comic Sans MS"/>
              <a:cs typeface="Comic Sans MS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372200" y="1916832"/>
            <a:ext cx="2520280" cy="707886"/>
          </a:xfrm>
          <a:prstGeom prst="rect">
            <a:avLst/>
          </a:prstGeom>
          <a:solidFill>
            <a:srgbClr val="FFF707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Comic Sans MS"/>
                <a:cs typeface="Comic Sans MS"/>
              </a:rPr>
              <a:t>Higher Temp rise at lower-</a:t>
            </a:r>
            <a:r>
              <a:rPr kumimoji="1" lang="en-US" altLang="ja-JP" sz="2000" i="1" dirty="0" smtClean="0">
                <a:latin typeface="Comic Sans MS"/>
                <a:cs typeface="Comic Sans MS"/>
              </a:rPr>
              <a:t>T</a:t>
            </a:r>
            <a:endParaRPr kumimoji="1" lang="ja-JP" altLang="en-US" sz="2000" i="1" dirty="0">
              <a:latin typeface="Comic Sans MS"/>
              <a:cs typeface="Comic Sans MS"/>
            </a:endParaRPr>
          </a:p>
        </p:txBody>
      </p:sp>
      <p:sp>
        <p:nvSpPr>
          <p:cNvPr id="28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534400" y="0"/>
            <a:ext cx="609600" cy="381000"/>
          </a:xfrm>
        </p:spPr>
        <p:txBody>
          <a:bodyPr/>
          <a:lstStyle/>
          <a:p>
            <a:pPr>
              <a:defRPr/>
            </a:pPr>
            <a:fld id="{C4B90E83-56E9-BC48-9CE0-9573C4943359}" type="slidenum">
              <a:rPr lang="en-US" altLang="ja-JP" smtClean="0"/>
              <a:pPr>
                <a:defRPr/>
              </a:pPr>
              <a:t>27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61353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Performance of HTS tapes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24266-B86C-FD48-B52E-F6A535D43975}" type="slidenum">
              <a:rPr lang="en-US" altLang="ja-JP" smtClean="0"/>
              <a:pPr>
                <a:defRPr/>
              </a:pPr>
              <a:t>28</a:t>
            </a:fld>
            <a:endParaRPr lang="en-US" altLang="ja-JP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504" y="1412776"/>
            <a:ext cx="4464496" cy="405365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484784"/>
            <a:ext cx="4683469" cy="403244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517445" y="1196752"/>
            <a:ext cx="3405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ヒラギノ角ゴ Pro W3"/>
                <a:ea typeface="ヒラギノ角ゴ Pro W3"/>
                <a:cs typeface="ヒラギノ角ゴ Pro W3"/>
              </a:rPr>
              <a:t>淡路　智，まぐね，</a:t>
            </a:r>
            <a:r>
              <a:rPr kumimoji="1" lang="en-US" altLang="ja-JP" sz="1400" dirty="0">
                <a:latin typeface="ヒラギノ角ゴ Pro W3"/>
                <a:ea typeface="ヒラギノ角ゴ Pro W3"/>
                <a:cs typeface="ヒラギノ角ゴ Pro W3"/>
              </a:rPr>
              <a:t> </a:t>
            </a:r>
            <a:r>
              <a:rPr kumimoji="1" lang="en-US" altLang="ja-JP" sz="1400" dirty="0" smtClean="0">
                <a:latin typeface="ヒラギノ角ゴ Pro W3"/>
                <a:ea typeface="ヒラギノ角ゴ Pro W3"/>
                <a:cs typeface="ヒラギノ角ゴ Pro W3"/>
              </a:rPr>
              <a:t>vol.9, No4 (2014)</a:t>
            </a:r>
            <a:endParaRPr kumimoji="1" lang="ja-JP" altLang="en-US" sz="1400" dirty="0">
              <a:latin typeface="ヒラギノ角ゴ Pro W3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626832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Comic Sans MS"/>
                <a:cs typeface="Comic Sans MS"/>
              </a:rPr>
              <a:t>HTS insert for 25T-CSM (modified)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>
                <a:solidFill>
                  <a:srgbClr val="FFFFFF"/>
                </a:solidFill>
              </a:rPr>
              <a:pPr>
                <a:defRPr/>
              </a:pPr>
              <a:t>29</a:t>
            </a:fld>
            <a:endParaRPr lang="en-US" altLang="ja-JP">
              <a:solidFill>
                <a:srgbClr val="FFFFFF"/>
              </a:solidFill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632215"/>
              </p:ext>
            </p:extLst>
          </p:nvPr>
        </p:nvGraphicFramePr>
        <p:xfrm>
          <a:off x="683569" y="1291728"/>
          <a:ext cx="7704855" cy="516160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22570"/>
                <a:gridCol w="885942"/>
                <a:gridCol w="1538057"/>
                <a:gridCol w="1558286"/>
              </a:tblGrid>
              <a:tr h="256927">
                <a:tc gridSpan="2">
                  <a:txBody>
                    <a:bodyPr/>
                    <a:lstStyle/>
                    <a:p>
                      <a:pPr algn="ctr" fontAlgn="b"/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YBCO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Bi2223</a:t>
                      </a:r>
                      <a:endParaRPr lang="en-US" sz="1800" b="1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0000FF"/>
                    </a:solidFill>
                  </a:tcPr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Current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</a:rPr>
                        <a:t>A</a:t>
                      </a:r>
                      <a:endParaRPr lang="en-US" altLang="ja-JP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 smtClean="0">
                          <a:effectLst/>
                          <a:latin typeface="Comic Sans MS"/>
                          <a:cs typeface="Comic Sans MS"/>
                        </a:rPr>
                        <a:t>140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224</a:t>
                      </a: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Inner radius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 smtClean="0">
                          <a:effectLst/>
                          <a:latin typeface="Comic Sans MS"/>
                          <a:cs typeface="Comic Sans MS"/>
                        </a:rPr>
                        <a:t>51.1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48.0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Outer radius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 smtClean="0">
                          <a:effectLst/>
                          <a:latin typeface="Comic Sans MS"/>
                          <a:cs typeface="Comic Sans MS"/>
                        </a:rPr>
                        <a:t>140.0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 smtClean="0">
                          <a:effectLst/>
                          <a:latin typeface="Comic Sans MS"/>
                          <a:cs typeface="Comic Sans MS"/>
                        </a:rPr>
                        <a:t>139.3</a:t>
                      </a: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Height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  <a:latin typeface="Comic Sans MS"/>
                          <a:cs typeface="Comic Sans MS"/>
                        </a:rPr>
                        <a:t>394.4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391.4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Space current density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</a:rPr>
                        <a:t>A/</a:t>
                      </a:r>
                      <a:r>
                        <a:rPr lang="en-US" altLang="ja-JP" sz="1800" u="none" strike="noStrike" dirty="0" smtClean="0">
                          <a:effectLst/>
                        </a:rPr>
                        <a:t>mm</a:t>
                      </a:r>
                      <a:r>
                        <a:rPr lang="en-US" altLang="ja-JP" sz="1800" u="none" strike="noStrike" baseline="30000" dirty="0" smtClean="0">
                          <a:effectLst/>
                        </a:rPr>
                        <a:t>2</a:t>
                      </a:r>
                      <a:endParaRPr lang="en-US" altLang="ja-JP" sz="1800" b="0" i="0" u="none" strike="noStrike" baseline="30000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 smtClean="0">
                          <a:effectLst/>
                          <a:latin typeface="Comic Sans MS"/>
                          <a:cs typeface="Comic Sans MS"/>
                        </a:rPr>
                        <a:t>117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112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No of turns/layer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>
                          <a:effectLst/>
                        </a:rPr>
                        <a:t>-</a:t>
                      </a:r>
                      <a:endParaRPr lang="en-US" altLang="ja-JP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>
                          <a:effectLst/>
                          <a:latin typeface="Comic Sans MS"/>
                          <a:cs typeface="Comic Sans MS"/>
                        </a:rPr>
                        <a:t>68</a:t>
                      </a:r>
                      <a:endParaRPr lang="en-US" altLang="ja-JP" sz="18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76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No of layer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>
                          <a:effectLst/>
                        </a:rPr>
                        <a:t>-</a:t>
                      </a:r>
                      <a:endParaRPr lang="en-US" altLang="ja-JP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435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234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Total No of turns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</a:rPr>
                        <a:t>-</a:t>
                      </a:r>
                      <a:endParaRPr lang="en-US" altLang="ja-JP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 smtClean="0">
                          <a:effectLst/>
                          <a:latin typeface="Comic Sans MS"/>
                          <a:cs typeface="Comic Sans MS"/>
                        </a:rPr>
                        <a:t>29580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17784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Bmax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>
                          <a:effectLst/>
                        </a:rPr>
                        <a:t>T</a:t>
                      </a:r>
                      <a:endParaRPr lang="en-US" altLang="ja-JP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  <a:latin typeface="Comic Sans MS"/>
                          <a:cs typeface="Comic Sans MS"/>
                        </a:rPr>
                        <a:t>25.66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25.62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Br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>
                          <a:effectLst/>
                        </a:rPr>
                        <a:t>T</a:t>
                      </a:r>
                      <a:endParaRPr lang="en-US" altLang="ja-JP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5.11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4.95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>
                          <a:effectLst/>
                        </a:rPr>
                        <a:t>B0</a:t>
                      </a:r>
                      <a:endParaRPr lang="en-US" altLang="ja-JP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>
                          <a:effectLst/>
                        </a:rPr>
                        <a:t>T</a:t>
                      </a:r>
                      <a:endParaRPr lang="en-US" altLang="ja-JP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 smtClean="0">
                          <a:effectLst/>
                          <a:latin typeface="Comic Sans MS"/>
                          <a:cs typeface="Comic Sans MS"/>
                        </a:rPr>
                        <a:t>11.5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11.50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Width of conductor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  <a:latin typeface="Comic Sans MS"/>
                          <a:cs typeface="Comic Sans MS"/>
                        </a:rPr>
                        <a:t>5.00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5.15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1972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Thickness of conductor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  <a:latin typeface="Comic Sans MS"/>
                          <a:cs typeface="Comic Sans MS"/>
                        </a:rPr>
                        <a:t>0.13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0.32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317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Thickness of layer insulation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  <a:latin typeface="Comic Sans MS"/>
                          <a:cs typeface="Comic Sans MS"/>
                        </a:rPr>
                        <a:t>0.080 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0.07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01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Jcon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</a:rPr>
                        <a:t>A/</a:t>
                      </a:r>
                      <a:r>
                        <a:rPr lang="en-US" altLang="ja-JP" sz="1800" u="none" strike="noStrike" dirty="0" smtClean="0">
                          <a:effectLst/>
                        </a:rPr>
                        <a:t>mm</a:t>
                      </a:r>
                      <a:r>
                        <a:rPr lang="en-US" altLang="ja-JP" sz="1800" u="none" strike="noStrike" baseline="30000" dirty="0" smtClean="0">
                          <a:effectLst/>
                        </a:rPr>
                        <a:t>2</a:t>
                      </a:r>
                      <a:endParaRPr lang="en-US" altLang="ja-JP" sz="1800" b="0" i="0" u="none" strike="noStrike" baseline="30000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+mn-lt"/>
                        </a:rPr>
                        <a:t>215</a:t>
                      </a:r>
                      <a:endParaRPr lang="en-US" altLang="ja-JP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157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15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Averaged </a:t>
                      </a:r>
                      <a:r>
                        <a:rPr lang="en-US" sz="1800" u="none" strike="noStrike" dirty="0" smtClean="0">
                          <a:effectLst/>
                        </a:rPr>
                        <a:t>compressive </a:t>
                      </a:r>
                      <a:r>
                        <a:rPr lang="en-US" sz="1800" u="none" strike="noStrike" dirty="0">
                          <a:effectLst/>
                        </a:rPr>
                        <a:t>stress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MPa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u="none" strike="noStrike" dirty="0" smtClean="0">
                          <a:effectLst/>
                          <a:latin typeface="+mn-lt"/>
                          <a:cs typeface="Comic Sans MS"/>
                        </a:rPr>
                        <a:t>-35</a:t>
                      </a:r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-32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6927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</a:rPr>
                        <a:t>Hoop stress Wilson </a:t>
                      </a:r>
                      <a:endParaRPr lang="el-GR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MPa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455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330</a:t>
                      </a:r>
                      <a:endParaRPr lang="en-US" altLang="ja-JP" sz="18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2869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8-20TCSM線材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1412776"/>
            <a:ext cx="1979712" cy="248202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691" y="1328338"/>
            <a:ext cx="5475429" cy="526901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Comic Sans MS"/>
                <a:cs typeface="Comic Sans MS"/>
              </a:rPr>
              <a:t>Progress of </a:t>
            </a:r>
            <a:r>
              <a:rPr lang="en-US" altLang="ja-JP" b="0" dirty="0" smtClean="0">
                <a:latin typeface="Comic Sans MS"/>
                <a:cs typeface="Comic Sans MS"/>
              </a:rPr>
              <a:t>Superconducting Magnets</a:t>
            </a:r>
            <a:endParaRPr kumimoji="1" lang="ja-JP" altLang="en-US" b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24266-B86C-FD48-B52E-F6A535D43975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7394284" y="3984180"/>
            <a:ext cx="1749717" cy="2873820"/>
            <a:chOff x="3784" y="1129"/>
            <a:chExt cx="1482" cy="2433"/>
          </a:xfrm>
        </p:grpSpPr>
        <p:pic>
          <p:nvPicPr>
            <p:cNvPr id="17" name="Picture 1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4" y="1129"/>
              <a:ext cx="1482" cy="2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3894" y="3202"/>
              <a:ext cx="1285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9pPr>
            </a:lstStyle>
            <a:p>
              <a:r>
                <a:rPr lang="en-US" altLang="ja-JP" sz="2000" b="1" dirty="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15T-</a:t>
              </a:r>
              <a:r>
                <a:rPr lang="en-US" altLang="ja-JP" sz="2000" b="1" dirty="0">
                  <a:solidFill>
                    <a:schemeClr val="tx2"/>
                  </a:solidFill>
                  <a:latin typeface="Symbol" charset="0"/>
                  <a:ea typeface="ＭＳ Ｐゴシック" charset="0"/>
                  <a:cs typeface="ＭＳ Ｐゴシック" charset="0"/>
                </a:rPr>
                <a:t></a:t>
              </a:r>
              <a:r>
                <a:rPr lang="en-US" altLang="ja-JP" sz="2000" b="1" dirty="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52</a:t>
              </a:r>
            </a:p>
          </p:txBody>
        </p:sp>
      </p:grp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5756793" y="4292869"/>
            <a:ext cx="1701975" cy="1674961"/>
            <a:chOff x="2183" y="2102"/>
            <a:chExt cx="1357" cy="1336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6" y="2102"/>
              <a:ext cx="1344" cy="1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2183" y="3121"/>
              <a:ext cx="846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0"/>
                  <a:cs typeface="Osaka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0" lang="en-US" altLang="ja-JP" sz="2000" b="1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4T-</a:t>
              </a:r>
              <a:r>
                <a:rPr kumimoji="0" lang="en-US" altLang="ja-JP" sz="2000" b="1">
                  <a:solidFill>
                    <a:schemeClr val="tx2"/>
                  </a:solidFill>
                  <a:latin typeface="Symbol" charset="0"/>
                  <a:ea typeface="ＭＳ Ｐゴシック" charset="0"/>
                  <a:cs typeface="ＭＳ Ｐゴシック" charset="0"/>
                </a:rPr>
                <a:t></a:t>
              </a:r>
              <a:r>
                <a:rPr kumimoji="0" lang="en-US" altLang="ja-JP" sz="2000" b="1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rPr>
                <a:t>36</a:t>
              </a:r>
            </a:p>
          </p:txBody>
        </p:sp>
      </p:grpSp>
      <p:sp>
        <p:nvSpPr>
          <p:cNvPr id="10" name="Line 7"/>
          <p:cNvSpPr>
            <a:spLocks noChangeShapeType="1"/>
          </p:cNvSpPr>
          <p:nvPr/>
        </p:nvSpPr>
        <p:spPr bwMode="auto">
          <a:xfrm flipH="1" flipV="1">
            <a:off x="1835150" y="5477122"/>
            <a:ext cx="3888723" cy="72014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H="1">
            <a:off x="3779912" y="2204864"/>
            <a:ext cx="1800200" cy="100811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7541005" y="1052736"/>
            <a:ext cx="1279467" cy="400110"/>
          </a:xfrm>
          <a:prstGeom prst="rect">
            <a:avLst/>
          </a:prstGeom>
          <a:solidFill>
            <a:srgbClr val="FFFFFF">
              <a:alpha val="46000"/>
            </a:srgbClr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pPr algn="ctr" eaLnBrk="1" hangingPunct="1"/>
            <a:r>
              <a:rPr kumimoji="0" lang="en-US" altLang="ja-JP" sz="2000" b="1" dirty="0" smtClean="0">
                <a:solidFill>
                  <a:srgbClr val="FF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20T</a:t>
            </a:r>
            <a:r>
              <a:rPr kumimoji="0" lang="en-US" altLang="ja-JP" sz="2000" b="1" dirty="0">
                <a:solidFill>
                  <a:srgbClr val="FF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-</a:t>
            </a:r>
            <a:r>
              <a:rPr kumimoji="0" lang="en-US" altLang="ja-JP" sz="2000" b="1" dirty="0">
                <a:solidFill>
                  <a:srgbClr val="FF0000"/>
                </a:solidFill>
                <a:latin typeface="Symbol" charset="0"/>
                <a:ea typeface="ＭＳ Ｐゴシック" charset="0"/>
                <a:cs typeface="ＭＳ Ｐゴシック" charset="0"/>
              </a:rPr>
              <a:t></a:t>
            </a:r>
            <a:r>
              <a:rPr kumimoji="0" lang="en-US" altLang="ja-JP" sz="2000" b="1" dirty="0">
                <a:solidFill>
                  <a:srgbClr val="FF0000"/>
                </a:solidFill>
                <a:latin typeface="Comic Sans MS" charset="0"/>
                <a:ea typeface="ＭＳ Ｐゴシック" charset="0"/>
                <a:cs typeface="ＭＳ Ｐゴシック" charset="0"/>
              </a:rPr>
              <a:t>52</a:t>
            </a: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H="1">
            <a:off x="2483768" y="4149080"/>
            <a:ext cx="4968552" cy="98744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1468319"/>
            <a:ext cx="1217082" cy="2536745"/>
          </a:xfrm>
          <a:prstGeom prst="rect">
            <a:avLst/>
          </a:prstGeom>
        </p:spPr>
      </p:pic>
      <p:sp>
        <p:nvSpPr>
          <p:cNvPr id="23" name="Line 10"/>
          <p:cNvSpPr>
            <a:spLocks noChangeShapeType="1"/>
          </p:cNvSpPr>
          <p:nvPr/>
        </p:nvSpPr>
        <p:spPr bwMode="auto">
          <a:xfrm flipH="1">
            <a:off x="4427984" y="2996952"/>
            <a:ext cx="2736304" cy="70063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508104" y="980728"/>
            <a:ext cx="142498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1GHz-NMR</a:t>
            </a:r>
          </a:p>
          <a:p>
            <a:r>
              <a:rPr kumimoji="1" lang="en-US" altLang="ja-JP" sz="16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(23.5T-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f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54)</a:t>
            </a:r>
            <a:endParaRPr kumimoji="1" lang="ja-JP" altLang="en-US" sz="1600" b="1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95936" y="2564904"/>
            <a:ext cx="1404802" cy="461665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25T-CSM</a:t>
            </a:r>
            <a:endParaRPr kumimoji="1" lang="ja-JP" altLang="en-US" dirty="0"/>
          </a:p>
        </p:txBody>
      </p:sp>
      <p:sp>
        <p:nvSpPr>
          <p:cNvPr id="5" name="星 5 4"/>
          <p:cNvSpPr/>
          <p:nvPr/>
        </p:nvSpPr>
        <p:spPr bwMode="auto">
          <a:xfrm>
            <a:off x="4499992" y="2924944"/>
            <a:ext cx="360040" cy="360040"/>
          </a:xfrm>
          <a:prstGeom prst="star5">
            <a:avLst>
              <a:gd name="adj" fmla="val 23933"/>
              <a:gd name="hf" fmla="val 105146"/>
              <a:gd name="vf" fmla="val 110557"/>
            </a:avLst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charset="-128"/>
              <a:cs typeface="Osaka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 bwMode="auto">
          <a:xfrm flipV="1">
            <a:off x="4399121" y="3284984"/>
            <a:ext cx="216024" cy="3600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5398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152400"/>
            <a:ext cx="7626424" cy="685800"/>
          </a:xfrm>
        </p:spPr>
        <p:txBody>
          <a:bodyPr/>
          <a:lstStyle/>
          <a:p>
            <a:r>
              <a:rPr lang="en-US" altLang="ja-JP" b="0" dirty="0">
                <a:latin typeface="Comic Sans MS"/>
                <a:cs typeface="Comic Sans MS"/>
              </a:rPr>
              <a:t>HFLSM annex </a:t>
            </a:r>
            <a:r>
              <a:rPr lang="en-US" altLang="ja-JP" b="0" dirty="0" smtClean="0">
                <a:latin typeface="Comic Sans MS"/>
                <a:cs typeface="Comic Sans MS"/>
              </a:rPr>
              <a:t>building and 25T-CSM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30</a:t>
            </a:fld>
            <a:endParaRPr lang="en-US" altLang="ja-JP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124744"/>
            <a:ext cx="4036800" cy="266436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1052736"/>
            <a:ext cx="1080120" cy="1051117"/>
          </a:xfrm>
          <a:prstGeom prst="rect">
            <a:avLst/>
          </a:prstGeom>
        </p:spPr>
      </p:pic>
      <p:grpSp>
        <p:nvGrpSpPr>
          <p:cNvPr id="100" name="図形グループ 601"/>
          <p:cNvGrpSpPr>
            <a:grpSpLocks/>
          </p:cNvGrpSpPr>
          <p:nvPr/>
        </p:nvGrpSpPr>
        <p:grpSpPr bwMode="auto">
          <a:xfrm>
            <a:off x="615950" y="1395413"/>
            <a:ext cx="3600450" cy="3611562"/>
            <a:chOff x="717550" y="746598"/>
            <a:chExt cx="3600450" cy="3612212"/>
          </a:xfrm>
        </p:grpSpPr>
        <p:sp>
          <p:nvSpPr>
            <p:cNvPr id="101" name="フリーフォーム 100"/>
            <p:cNvSpPr/>
            <p:nvPr/>
          </p:nvSpPr>
          <p:spPr>
            <a:xfrm>
              <a:off x="717550" y="746598"/>
              <a:ext cx="3600450" cy="3607449"/>
            </a:xfrm>
            <a:custGeom>
              <a:avLst/>
              <a:gdLst>
                <a:gd name="connsiteX0" fmla="*/ 901700 w 3600450"/>
                <a:gd name="connsiteY0" fmla="*/ 6350 h 3606800"/>
                <a:gd name="connsiteX1" fmla="*/ 901700 w 3600450"/>
                <a:gd name="connsiteY1" fmla="*/ 901700 h 3606800"/>
                <a:gd name="connsiteX2" fmla="*/ 0 w 3600450"/>
                <a:gd name="connsiteY2" fmla="*/ 901700 h 3606800"/>
                <a:gd name="connsiteX3" fmla="*/ 0 w 3600450"/>
                <a:gd name="connsiteY3" fmla="*/ 3606800 h 3606800"/>
                <a:gd name="connsiteX4" fmla="*/ 1797050 w 3600450"/>
                <a:gd name="connsiteY4" fmla="*/ 3606800 h 3606800"/>
                <a:gd name="connsiteX5" fmla="*/ 1803400 w 3600450"/>
                <a:gd name="connsiteY5" fmla="*/ 2698750 h 3606800"/>
                <a:gd name="connsiteX6" fmla="*/ 2698750 w 3600450"/>
                <a:gd name="connsiteY6" fmla="*/ 2705100 h 3606800"/>
                <a:gd name="connsiteX7" fmla="*/ 2698750 w 3600450"/>
                <a:gd name="connsiteY7" fmla="*/ 1803400 h 3606800"/>
                <a:gd name="connsiteX8" fmla="*/ 3600450 w 3600450"/>
                <a:gd name="connsiteY8" fmla="*/ 1803400 h 3606800"/>
                <a:gd name="connsiteX9" fmla="*/ 3600450 w 3600450"/>
                <a:gd name="connsiteY9" fmla="*/ 0 h 3606800"/>
                <a:gd name="connsiteX10" fmla="*/ 901700 w 3600450"/>
                <a:gd name="connsiteY10" fmla="*/ 6350 h 36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0450" h="3606800">
                  <a:moveTo>
                    <a:pt x="901700" y="6350"/>
                  </a:moveTo>
                  <a:lnTo>
                    <a:pt x="901700" y="901700"/>
                  </a:lnTo>
                  <a:lnTo>
                    <a:pt x="0" y="901700"/>
                  </a:lnTo>
                  <a:lnTo>
                    <a:pt x="0" y="3606800"/>
                  </a:lnTo>
                  <a:lnTo>
                    <a:pt x="1797050" y="3606800"/>
                  </a:lnTo>
                  <a:cubicBezTo>
                    <a:pt x="1799167" y="3304117"/>
                    <a:pt x="1801283" y="3001433"/>
                    <a:pt x="1803400" y="2698750"/>
                  </a:cubicBezTo>
                  <a:lnTo>
                    <a:pt x="2698750" y="2705100"/>
                  </a:lnTo>
                  <a:lnTo>
                    <a:pt x="2698750" y="1803400"/>
                  </a:lnTo>
                  <a:lnTo>
                    <a:pt x="3600450" y="1803400"/>
                  </a:lnTo>
                  <a:lnTo>
                    <a:pt x="3600450" y="0"/>
                  </a:lnTo>
                  <a:lnTo>
                    <a:pt x="901700" y="63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35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0"/>
              <a:tileRect/>
            </a:gradFill>
            <a:ln w="952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717550" y="1653223"/>
              <a:ext cx="901700" cy="1082870"/>
            </a:xfrm>
            <a:prstGeom prst="rect">
              <a:avLst/>
            </a:prstGeom>
            <a:gradFill>
              <a:lin ang="2700000" scaled="0"/>
            </a:gra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1619250" y="752949"/>
              <a:ext cx="901700" cy="1803725"/>
            </a:xfrm>
            <a:prstGeom prst="rect">
              <a:avLst/>
            </a:prstGeom>
            <a:gradFill>
              <a:lin ang="2700000" scaled="0"/>
            </a:gra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2520950" y="752949"/>
              <a:ext cx="1797050" cy="1803725"/>
            </a:xfrm>
            <a:prstGeom prst="rect">
              <a:avLst/>
            </a:prstGeom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3500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717550" y="2736093"/>
              <a:ext cx="482600" cy="5414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1978025" y="3174322"/>
              <a:ext cx="541338" cy="277863"/>
            </a:xfrm>
            <a:prstGeom prst="rect">
              <a:avLst/>
            </a:prstGeom>
            <a:solidFill>
              <a:srgbClr val="F2F2F2"/>
            </a:soli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723900" y="3277528"/>
              <a:ext cx="1016000" cy="1081282"/>
            </a:xfrm>
            <a:prstGeom prst="rect">
              <a:avLst/>
            </a:prstGeom>
            <a:gradFill>
              <a:lin ang="2700000" scaled="0"/>
            </a:gra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1978025" y="3450597"/>
              <a:ext cx="541338" cy="371542"/>
            </a:xfrm>
            <a:prstGeom prst="rect">
              <a:avLst/>
            </a:prstGeom>
            <a:solidFill>
              <a:srgbClr val="F2F2F2"/>
            </a:soli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1978025" y="3822138"/>
              <a:ext cx="541338" cy="273099"/>
            </a:xfrm>
            <a:prstGeom prst="rect">
              <a:avLst/>
            </a:prstGeom>
            <a:solidFill>
              <a:srgbClr val="F2F2F2"/>
            </a:soli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1978025" y="4095238"/>
              <a:ext cx="541338" cy="263572"/>
            </a:xfrm>
            <a:prstGeom prst="rect">
              <a:avLst/>
            </a:prstGeom>
            <a:solidFill>
              <a:srgbClr val="F2F2F2"/>
            </a:soli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2519363" y="3174322"/>
              <a:ext cx="719137" cy="279450"/>
            </a:xfrm>
            <a:prstGeom prst="rect">
              <a:avLst/>
            </a:prstGeom>
            <a:solidFill>
              <a:srgbClr val="F2F2F2"/>
            </a:soli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cxnSp>
          <p:nvCxnSpPr>
            <p:cNvPr id="112" name="直線コネクタ 111"/>
            <p:cNvCxnSpPr/>
            <p:nvPr/>
          </p:nvCxnSpPr>
          <p:spPr>
            <a:xfrm flipH="1">
              <a:off x="2770188" y="3177497"/>
              <a:ext cx="0" cy="273099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/>
            <p:cNvCxnSpPr/>
            <p:nvPr/>
          </p:nvCxnSpPr>
          <p:spPr>
            <a:xfrm flipH="1">
              <a:off x="2827338" y="3177497"/>
              <a:ext cx="0" cy="273099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/>
            <p:cNvCxnSpPr/>
            <p:nvPr/>
          </p:nvCxnSpPr>
          <p:spPr>
            <a:xfrm flipH="1">
              <a:off x="2884488" y="3177497"/>
              <a:ext cx="0" cy="273099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/>
            <p:cNvCxnSpPr/>
            <p:nvPr/>
          </p:nvCxnSpPr>
          <p:spPr>
            <a:xfrm flipH="1">
              <a:off x="3114675" y="3177497"/>
              <a:ext cx="0" cy="273099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/>
            <p:cNvCxnSpPr/>
            <p:nvPr/>
          </p:nvCxnSpPr>
          <p:spPr>
            <a:xfrm flipH="1">
              <a:off x="2941638" y="3177497"/>
              <a:ext cx="0" cy="273099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/>
            <p:cNvCxnSpPr/>
            <p:nvPr/>
          </p:nvCxnSpPr>
          <p:spPr>
            <a:xfrm flipH="1">
              <a:off x="3000375" y="3177497"/>
              <a:ext cx="0" cy="273099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/>
            <p:cNvCxnSpPr/>
            <p:nvPr/>
          </p:nvCxnSpPr>
          <p:spPr>
            <a:xfrm flipH="1">
              <a:off x="3057525" y="3177497"/>
              <a:ext cx="0" cy="273099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フリーフォーム 118"/>
            <p:cNvSpPr>
              <a:spLocks/>
            </p:cNvSpPr>
            <p:nvPr/>
          </p:nvSpPr>
          <p:spPr bwMode="auto">
            <a:xfrm>
              <a:off x="717550" y="749774"/>
              <a:ext cx="3600450" cy="3605861"/>
            </a:xfrm>
            <a:custGeom>
              <a:avLst/>
              <a:gdLst>
                <a:gd name="T0" fmla="*/ 901700 w 3600450"/>
                <a:gd name="T1" fmla="*/ 6348 h 3606800"/>
                <a:gd name="T2" fmla="*/ 901700 w 3600450"/>
                <a:gd name="T3" fmla="*/ 901465 h 3606800"/>
                <a:gd name="T4" fmla="*/ 0 w 3600450"/>
                <a:gd name="T5" fmla="*/ 901465 h 3606800"/>
                <a:gd name="T6" fmla="*/ 0 w 3600450"/>
                <a:gd name="T7" fmla="*/ 3605861 h 3606800"/>
                <a:gd name="T8" fmla="*/ 1797050 w 3600450"/>
                <a:gd name="T9" fmla="*/ 3605861 h 3606800"/>
                <a:gd name="T10" fmla="*/ 1803400 w 3600450"/>
                <a:gd name="T11" fmla="*/ 2698047 h 3606800"/>
                <a:gd name="T12" fmla="*/ 2698750 w 3600450"/>
                <a:gd name="T13" fmla="*/ 2704396 h 3606800"/>
                <a:gd name="T14" fmla="*/ 2698750 w 3600450"/>
                <a:gd name="T15" fmla="*/ 1802931 h 3606800"/>
                <a:gd name="T16" fmla="*/ 3600450 w 3600450"/>
                <a:gd name="T17" fmla="*/ 1802931 h 3606800"/>
                <a:gd name="T18" fmla="*/ 3600450 w 3600450"/>
                <a:gd name="T19" fmla="*/ 0 h 3606800"/>
                <a:gd name="T20" fmla="*/ 901700 w 3600450"/>
                <a:gd name="T21" fmla="*/ 6348 h 36068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00450" h="3606800">
                  <a:moveTo>
                    <a:pt x="901700" y="6350"/>
                  </a:moveTo>
                  <a:lnTo>
                    <a:pt x="901700" y="901700"/>
                  </a:lnTo>
                  <a:lnTo>
                    <a:pt x="0" y="901700"/>
                  </a:lnTo>
                  <a:lnTo>
                    <a:pt x="0" y="3606800"/>
                  </a:lnTo>
                  <a:lnTo>
                    <a:pt x="1797050" y="3606800"/>
                  </a:lnTo>
                  <a:cubicBezTo>
                    <a:pt x="1799167" y="3304117"/>
                    <a:pt x="1801283" y="3001433"/>
                    <a:pt x="1803400" y="2698750"/>
                  </a:cubicBezTo>
                  <a:lnTo>
                    <a:pt x="2698750" y="2705100"/>
                  </a:lnTo>
                  <a:lnTo>
                    <a:pt x="2698750" y="1803400"/>
                  </a:lnTo>
                  <a:lnTo>
                    <a:pt x="3600450" y="1803400"/>
                  </a:lnTo>
                  <a:lnTo>
                    <a:pt x="3600450" y="0"/>
                  </a:lnTo>
                  <a:lnTo>
                    <a:pt x="901700" y="6350"/>
                  </a:lnTo>
                  <a:close/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2859088" y="2556674"/>
              <a:ext cx="379412" cy="617648"/>
            </a:xfrm>
            <a:prstGeom prst="rect">
              <a:avLst/>
            </a:prstGeom>
            <a:solidFill>
              <a:srgbClr val="F2F2F2"/>
            </a:solidFill>
            <a:ln w="6350" cmpd="sng">
              <a:solidFill>
                <a:srgbClr val="000000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cxnSp>
          <p:nvCxnSpPr>
            <p:cNvPr id="121" name="直線コネクタ 120"/>
            <p:cNvCxnSpPr>
              <a:endCxn id="119" idx="5"/>
            </p:cNvCxnSpPr>
            <p:nvPr/>
          </p:nvCxnSpPr>
          <p:spPr>
            <a:xfrm flipH="1">
              <a:off x="2520950" y="3180673"/>
              <a:ext cx="250825" cy="266748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図形グループ 369"/>
            <p:cNvGrpSpPr>
              <a:grpSpLocks/>
            </p:cNvGrpSpPr>
            <p:nvPr/>
          </p:nvGrpSpPr>
          <p:grpSpPr bwMode="auto">
            <a:xfrm rot="6569177">
              <a:off x="2539684" y="826809"/>
              <a:ext cx="359999" cy="344617"/>
              <a:chOff x="6939960" y="4971176"/>
              <a:chExt cx="359999" cy="344617"/>
            </a:xfrm>
          </p:grpSpPr>
          <p:sp>
            <p:nvSpPr>
              <p:cNvPr id="186" name="パイ 185"/>
              <p:cNvSpPr/>
              <p:nvPr/>
            </p:nvSpPr>
            <p:spPr>
              <a:xfrm>
                <a:off x="6940360" y="4971057"/>
                <a:ext cx="357252" cy="344487"/>
              </a:xfrm>
              <a:prstGeom prst="pie">
                <a:avLst>
                  <a:gd name="adj1" fmla="val 0"/>
                  <a:gd name="adj2" fmla="val 12027128"/>
                </a:avLst>
              </a:prstGeom>
              <a:solidFill>
                <a:srgbClr val="F2F2F2"/>
              </a:solidFill>
              <a:ln w="6350" cmpd="sng"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7" name="直線コネクタ 186"/>
              <p:cNvCxnSpPr/>
              <p:nvPr/>
            </p:nvCxnSpPr>
            <p:spPr>
              <a:xfrm flipV="1">
                <a:off x="6939761" y="5152004"/>
                <a:ext cx="171481" cy="1587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線コネクタ 187"/>
              <p:cNvCxnSpPr/>
              <p:nvPr/>
            </p:nvCxnSpPr>
            <p:spPr>
              <a:xfrm flipV="1">
                <a:off x="6965178" y="5151136"/>
                <a:ext cx="149252" cy="84138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線コネクタ 188"/>
              <p:cNvCxnSpPr/>
              <p:nvPr/>
            </p:nvCxnSpPr>
            <p:spPr>
              <a:xfrm flipV="1">
                <a:off x="7028967" y="5149213"/>
                <a:ext cx="90504" cy="144462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/>
              <p:cNvCxnSpPr/>
              <p:nvPr/>
            </p:nvCxnSpPr>
            <p:spPr>
              <a:xfrm>
                <a:off x="7098030" y="5119717"/>
                <a:ext cx="0" cy="171450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/>
              <p:cNvCxnSpPr/>
              <p:nvPr/>
            </p:nvCxnSpPr>
            <p:spPr>
              <a:xfrm>
                <a:off x="7111925" y="5137217"/>
                <a:ext cx="87329" cy="142875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線コネクタ 191"/>
              <p:cNvCxnSpPr/>
              <p:nvPr/>
            </p:nvCxnSpPr>
            <p:spPr>
              <a:xfrm>
                <a:off x="7100157" y="5159089"/>
                <a:ext cx="147665" cy="79375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図形グループ 390"/>
            <p:cNvGrpSpPr>
              <a:grpSpLocks/>
            </p:cNvGrpSpPr>
            <p:nvPr/>
          </p:nvGrpSpPr>
          <p:grpSpPr bwMode="auto">
            <a:xfrm>
              <a:off x="2999670" y="1520448"/>
              <a:ext cx="539999" cy="266865"/>
              <a:chOff x="3346960" y="4048754"/>
              <a:chExt cx="539999" cy="266865"/>
            </a:xfrm>
          </p:grpSpPr>
          <p:sp>
            <p:nvSpPr>
              <p:cNvPr id="182" name="角丸四角形 181"/>
              <p:cNvSpPr>
                <a:spLocks noChangeArrowheads="1"/>
              </p:cNvSpPr>
              <p:nvPr/>
            </p:nvSpPr>
            <p:spPr bwMode="auto">
              <a:xfrm>
                <a:off x="3347665" y="4048155"/>
                <a:ext cx="539750" cy="2667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8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ln>
                    <a:solidFill>
                      <a:srgbClr val="000000"/>
                    </a:solidFill>
                  </a:ln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183" name="図形グループ 389"/>
              <p:cNvGrpSpPr>
                <a:grpSpLocks/>
              </p:cNvGrpSpPr>
              <p:nvPr/>
            </p:nvGrpSpPr>
            <p:grpSpPr bwMode="auto">
              <a:xfrm>
                <a:off x="3635415" y="4075038"/>
                <a:ext cx="221573" cy="214296"/>
                <a:chOff x="3635415" y="4075038"/>
                <a:chExt cx="221573" cy="214296"/>
              </a:xfrm>
            </p:grpSpPr>
            <p:sp>
              <p:nvSpPr>
                <p:cNvPr id="184" name="円/楕円 183"/>
                <p:cNvSpPr/>
                <p:nvPr/>
              </p:nvSpPr>
              <p:spPr>
                <a:xfrm>
                  <a:off x="3635415" y="4075038"/>
                  <a:ext cx="221573" cy="21429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BFBFBF"/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1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>
                    <a:ln>
                      <a:solidFill>
                        <a:srgbClr val="000000"/>
                      </a:solidFill>
                    </a:ln>
                  </a:endParaRPr>
                </a:p>
              </p:txBody>
            </p:sp>
            <p:sp>
              <p:nvSpPr>
                <p:cNvPr id="185" name="円/楕円 184"/>
                <p:cNvSpPr>
                  <a:spLocks/>
                </p:cNvSpPr>
                <p:nvPr/>
              </p:nvSpPr>
              <p:spPr bwMode="auto">
                <a:xfrm>
                  <a:off x="3728665" y="4164064"/>
                  <a:ext cx="36513" cy="34931"/>
                </a:xfrm>
                <a:prstGeom prst="ellipse">
                  <a:avLst/>
                </a:prstGeom>
                <a:solidFill>
                  <a:srgbClr val="404040"/>
                </a:solidFill>
                <a:ln w="9525">
                  <a:solidFill>
                    <a:srgbClr val="7F7F7F"/>
                  </a:solidFill>
                  <a:round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4998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ja-JP" altLang="en-US">
                    <a:ln>
                      <a:solidFill>
                        <a:srgbClr val="000000"/>
                      </a:solidFill>
                    </a:ln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24" name="正方形/長方形 123"/>
            <p:cNvSpPr>
              <a:spLocks noChangeArrowheads="1"/>
            </p:cNvSpPr>
            <p:nvPr/>
          </p:nvSpPr>
          <p:spPr bwMode="auto">
            <a:xfrm>
              <a:off x="2300288" y="1605590"/>
              <a:ext cx="700087" cy="95267"/>
            </a:xfrm>
            <a:prstGeom prst="rect">
              <a:avLst/>
            </a:prstGeom>
            <a:solidFill>
              <a:srgbClr val="D9D9D9">
                <a:alpha val="50195"/>
              </a:srgbClr>
            </a:solidFill>
            <a:ln w="6350">
              <a:solidFill>
                <a:schemeClr val="tx1"/>
              </a:solidFill>
              <a:prstDash val="sysDash"/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5" name="フリーフォーム 124"/>
            <p:cNvSpPr>
              <a:spLocks/>
            </p:cNvSpPr>
            <p:nvPr/>
          </p:nvSpPr>
          <p:spPr bwMode="auto">
            <a:xfrm>
              <a:off x="2025650" y="1573834"/>
              <a:ext cx="1174750" cy="204825"/>
            </a:xfrm>
            <a:custGeom>
              <a:avLst/>
              <a:gdLst>
                <a:gd name="T0" fmla="*/ 0 w 1174750"/>
                <a:gd name="T1" fmla="*/ 204825 h 204011"/>
                <a:gd name="T2" fmla="*/ 101600 w 1174750"/>
                <a:gd name="T3" fmla="*/ 192074 h 204011"/>
                <a:gd name="T4" fmla="*/ 139700 w 1174750"/>
                <a:gd name="T5" fmla="*/ 179324 h 204011"/>
                <a:gd name="T6" fmla="*/ 146050 w 1174750"/>
                <a:gd name="T7" fmla="*/ 160198 h 204011"/>
                <a:gd name="T8" fmla="*/ 171450 w 1174750"/>
                <a:gd name="T9" fmla="*/ 121946 h 204011"/>
                <a:gd name="T10" fmla="*/ 177800 w 1174750"/>
                <a:gd name="T11" fmla="*/ 102820 h 204011"/>
                <a:gd name="T12" fmla="*/ 234950 w 1174750"/>
                <a:gd name="T13" fmla="*/ 70943 h 204011"/>
                <a:gd name="T14" fmla="*/ 254000 w 1174750"/>
                <a:gd name="T15" fmla="*/ 58192 h 204011"/>
                <a:gd name="T16" fmla="*/ 901700 w 1174750"/>
                <a:gd name="T17" fmla="*/ 58192 h 204011"/>
                <a:gd name="T18" fmla="*/ 977900 w 1174750"/>
                <a:gd name="T19" fmla="*/ 39066 h 204011"/>
                <a:gd name="T20" fmla="*/ 996950 w 1174750"/>
                <a:gd name="T21" fmla="*/ 32691 h 204011"/>
                <a:gd name="T22" fmla="*/ 1054100 w 1174750"/>
                <a:gd name="T23" fmla="*/ 814 h 204011"/>
                <a:gd name="T24" fmla="*/ 1174750 w 1174750"/>
                <a:gd name="T25" fmla="*/ 814 h 2040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74750" h="204011">
                  <a:moveTo>
                    <a:pt x="0" y="204011"/>
                  </a:moveTo>
                  <a:cubicBezTo>
                    <a:pt x="22080" y="201803"/>
                    <a:pt x="75341" y="197876"/>
                    <a:pt x="101600" y="191311"/>
                  </a:cubicBezTo>
                  <a:cubicBezTo>
                    <a:pt x="114587" y="188064"/>
                    <a:pt x="139700" y="178611"/>
                    <a:pt x="139700" y="178611"/>
                  </a:cubicBezTo>
                  <a:cubicBezTo>
                    <a:pt x="141817" y="172261"/>
                    <a:pt x="142799" y="165412"/>
                    <a:pt x="146050" y="159561"/>
                  </a:cubicBezTo>
                  <a:cubicBezTo>
                    <a:pt x="153463" y="146218"/>
                    <a:pt x="166623" y="135941"/>
                    <a:pt x="171450" y="121461"/>
                  </a:cubicBezTo>
                  <a:cubicBezTo>
                    <a:pt x="173567" y="115111"/>
                    <a:pt x="173067" y="107144"/>
                    <a:pt x="177800" y="102411"/>
                  </a:cubicBezTo>
                  <a:cubicBezTo>
                    <a:pt x="217843" y="62368"/>
                    <a:pt x="203010" y="86631"/>
                    <a:pt x="234950" y="70661"/>
                  </a:cubicBezTo>
                  <a:cubicBezTo>
                    <a:pt x="241776" y="67248"/>
                    <a:pt x="247650" y="62194"/>
                    <a:pt x="254000" y="57961"/>
                  </a:cubicBezTo>
                  <a:cubicBezTo>
                    <a:pt x="564670" y="64301"/>
                    <a:pt x="583284" y="68755"/>
                    <a:pt x="901700" y="57961"/>
                  </a:cubicBezTo>
                  <a:cubicBezTo>
                    <a:pt x="930256" y="56993"/>
                    <a:pt x="951238" y="47798"/>
                    <a:pt x="977900" y="38911"/>
                  </a:cubicBezTo>
                  <a:cubicBezTo>
                    <a:pt x="984250" y="36794"/>
                    <a:pt x="991381" y="36274"/>
                    <a:pt x="996950" y="32561"/>
                  </a:cubicBezTo>
                  <a:cubicBezTo>
                    <a:pt x="1005186" y="27070"/>
                    <a:pt x="1036108" y="1629"/>
                    <a:pt x="1054100" y="811"/>
                  </a:cubicBezTo>
                  <a:cubicBezTo>
                    <a:pt x="1094275" y="-1015"/>
                    <a:pt x="1134533" y="811"/>
                    <a:pt x="1174750" y="81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26" name="フリーフォーム 125"/>
            <p:cNvSpPr>
              <a:spLocks/>
            </p:cNvSpPr>
            <p:nvPr/>
          </p:nvSpPr>
          <p:spPr bwMode="auto">
            <a:xfrm>
              <a:off x="2025650" y="1592887"/>
              <a:ext cx="1174750" cy="231817"/>
            </a:xfrm>
            <a:custGeom>
              <a:avLst/>
              <a:gdLst>
                <a:gd name="T0" fmla="*/ 0 w 1174750"/>
                <a:gd name="T1" fmla="*/ 262720 h 204011"/>
                <a:gd name="T2" fmla="*/ 101600 w 1174750"/>
                <a:gd name="T3" fmla="*/ 246365 h 204011"/>
                <a:gd name="T4" fmla="*/ 139700 w 1174750"/>
                <a:gd name="T5" fmla="*/ 230010 h 204011"/>
                <a:gd name="T6" fmla="*/ 146050 w 1174750"/>
                <a:gd name="T7" fmla="*/ 205479 h 204011"/>
                <a:gd name="T8" fmla="*/ 171450 w 1174750"/>
                <a:gd name="T9" fmla="*/ 156415 h 204011"/>
                <a:gd name="T10" fmla="*/ 177800 w 1174750"/>
                <a:gd name="T11" fmla="*/ 131882 h 204011"/>
                <a:gd name="T12" fmla="*/ 234950 w 1174750"/>
                <a:gd name="T13" fmla="*/ 90996 h 204011"/>
                <a:gd name="T14" fmla="*/ 254000 w 1174750"/>
                <a:gd name="T15" fmla="*/ 74641 h 204011"/>
                <a:gd name="T16" fmla="*/ 901700 w 1174750"/>
                <a:gd name="T17" fmla="*/ 74641 h 204011"/>
                <a:gd name="T18" fmla="*/ 977900 w 1174750"/>
                <a:gd name="T19" fmla="*/ 50108 h 204011"/>
                <a:gd name="T20" fmla="*/ 996950 w 1174750"/>
                <a:gd name="T21" fmla="*/ 41932 h 204011"/>
                <a:gd name="T22" fmla="*/ 1054100 w 1174750"/>
                <a:gd name="T23" fmla="*/ 1044 h 204011"/>
                <a:gd name="T24" fmla="*/ 1174750 w 1174750"/>
                <a:gd name="T25" fmla="*/ 1044 h 2040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74750" h="204011">
                  <a:moveTo>
                    <a:pt x="0" y="204011"/>
                  </a:moveTo>
                  <a:cubicBezTo>
                    <a:pt x="22080" y="201803"/>
                    <a:pt x="75341" y="197876"/>
                    <a:pt x="101600" y="191311"/>
                  </a:cubicBezTo>
                  <a:cubicBezTo>
                    <a:pt x="114587" y="188064"/>
                    <a:pt x="139700" y="178611"/>
                    <a:pt x="139700" y="178611"/>
                  </a:cubicBezTo>
                  <a:cubicBezTo>
                    <a:pt x="141817" y="172261"/>
                    <a:pt x="142799" y="165412"/>
                    <a:pt x="146050" y="159561"/>
                  </a:cubicBezTo>
                  <a:cubicBezTo>
                    <a:pt x="153463" y="146218"/>
                    <a:pt x="166623" y="135941"/>
                    <a:pt x="171450" y="121461"/>
                  </a:cubicBezTo>
                  <a:cubicBezTo>
                    <a:pt x="173567" y="115111"/>
                    <a:pt x="173067" y="107144"/>
                    <a:pt x="177800" y="102411"/>
                  </a:cubicBezTo>
                  <a:cubicBezTo>
                    <a:pt x="217843" y="62368"/>
                    <a:pt x="203010" y="86631"/>
                    <a:pt x="234950" y="70661"/>
                  </a:cubicBezTo>
                  <a:cubicBezTo>
                    <a:pt x="241776" y="67248"/>
                    <a:pt x="247650" y="62194"/>
                    <a:pt x="254000" y="57961"/>
                  </a:cubicBezTo>
                  <a:cubicBezTo>
                    <a:pt x="564670" y="64301"/>
                    <a:pt x="583284" y="68755"/>
                    <a:pt x="901700" y="57961"/>
                  </a:cubicBezTo>
                  <a:cubicBezTo>
                    <a:pt x="930256" y="56993"/>
                    <a:pt x="951238" y="47798"/>
                    <a:pt x="977900" y="38911"/>
                  </a:cubicBezTo>
                  <a:cubicBezTo>
                    <a:pt x="984250" y="36794"/>
                    <a:pt x="991381" y="36274"/>
                    <a:pt x="996950" y="32561"/>
                  </a:cubicBezTo>
                  <a:cubicBezTo>
                    <a:pt x="1005186" y="27070"/>
                    <a:pt x="1036108" y="1629"/>
                    <a:pt x="1054100" y="811"/>
                  </a:cubicBezTo>
                  <a:cubicBezTo>
                    <a:pt x="1094275" y="-1015"/>
                    <a:pt x="1134533" y="811"/>
                    <a:pt x="1174750" y="81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27" name="フリーフォーム 126"/>
            <p:cNvSpPr>
              <a:spLocks/>
            </p:cNvSpPr>
            <p:nvPr/>
          </p:nvSpPr>
          <p:spPr bwMode="auto">
            <a:xfrm>
              <a:off x="2028825" y="1667514"/>
              <a:ext cx="1165225" cy="558901"/>
            </a:xfrm>
            <a:custGeom>
              <a:avLst/>
              <a:gdLst>
                <a:gd name="T0" fmla="*/ 1165225 w 1165225"/>
                <a:gd name="T1" fmla="*/ 62930 h 517931"/>
                <a:gd name="T2" fmla="*/ 1038225 w 1165225"/>
                <a:gd name="T3" fmla="*/ 59228 h 517931"/>
                <a:gd name="T4" fmla="*/ 1022350 w 1165225"/>
                <a:gd name="T5" fmla="*/ 40719 h 517931"/>
                <a:gd name="T6" fmla="*/ 1003300 w 1165225"/>
                <a:gd name="T7" fmla="*/ 22210 h 517931"/>
                <a:gd name="T8" fmla="*/ 958850 w 1165225"/>
                <a:gd name="T9" fmla="*/ 18509 h 517931"/>
                <a:gd name="T10" fmla="*/ 841375 w 1165225"/>
                <a:gd name="T11" fmla="*/ 3701 h 517931"/>
                <a:gd name="T12" fmla="*/ 771525 w 1165225"/>
                <a:gd name="T13" fmla="*/ 0 h 517931"/>
                <a:gd name="T14" fmla="*/ 361950 w 1165225"/>
                <a:gd name="T15" fmla="*/ 7404 h 517931"/>
                <a:gd name="T16" fmla="*/ 260350 w 1165225"/>
                <a:gd name="T17" fmla="*/ 11105 h 517931"/>
                <a:gd name="T18" fmla="*/ 250825 w 1165225"/>
                <a:gd name="T19" fmla="*/ 22210 h 517931"/>
                <a:gd name="T20" fmla="*/ 234950 w 1165225"/>
                <a:gd name="T21" fmla="*/ 40719 h 517931"/>
                <a:gd name="T22" fmla="*/ 219075 w 1165225"/>
                <a:gd name="T23" fmla="*/ 77736 h 517931"/>
                <a:gd name="T24" fmla="*/ 212725 w 1165225"/>
                <a:gd name="T25" fmla="*/ 285035 h 517931"/>
                <a:gd name="T26" fmla="*/ 209550 w 1165225"/>
                <a:gd name="T27" fmla="*/ 362772 h 517931"/>
                <a:gd name="T28" fmla="*/ 206375 w 1165225"/>
                <a:gd name="T29" fmla="*/ 521948 h 517931"/>
                <a:gd name="T30" fmla="*/ 203200 w 1165225"/>
                <a:gd name="T31" fmla="*/ 544158 h 517931"/>
                <a:gd name="T32" fmla="*/ 196850 w 1165225"/>
                <a:gd name="T33" fmla="*/ 558966 h 517931"/>
                <a:gd name="T34" fmla="*/ 187325 w 1165225"/>
                <a:gd name="T35" fmla="*/ 581176 h 517931"/>
                <a:gd name="T36" fmla="*/ 161925 w 1165225"/>
                <a:gd name="T37" fmla="*/ 592281 h 517931"/>
                <a:gd name="T38" fmla="*/ 120650 w 1165225"/>
                <a:gd name="T39" fmla="*/ 603386 h 517931"/>
                <a:gd name="T40" fmla="*/ 0 w 1165225"/>
                <a:gd name="T41" fmla="*/ 603386 h 5179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65225" h="517931">
                  <a:moveTo>
                    <a:pt x="1165225" y="53975"/>
                  </a:moveTo>
                  <a:cubicBezTo>
                    <a:pt x="1122892" y="52917"/>
                    <a:pt x="1080469" y="53747"/>
                    <a:pt x="1038225" y="50800"/>
                  </a:cubicBezTo>
                  <a:cubicBezTo>
                    <a:pt x="1029985" y="50225"/>
                    <a:pt x="1026357" y="39733"/>
                    <a:pt x="1022350" y="34925"/>
                  </a:cubicBezTo>
                  <a:cubicBezTo>
                    <a:pt x="1019988" y="32091"/>
                    <a:pt x="1008180" y="19911"/>
                    <a:pt x="1003300" y="19050"/>
                  </a:cubicBezTo>
                  <a:cubicBezTo>
                    <a:pt x="988672" y="16469"/>
                    <a:pt x="973667" y="16933"/>
                    <a:pt x="958850" y="15875"/>
                  </a:cubicBezTo>
                  <a:cubicBezTo>
                    <a:pt x="907010" y="1064"/>
                    <a:pt x="940261" y="8880"/>
                    <a:pt x="841375" y="3175"/>
                  </a:cubicBezTo>
                  <a:cubicBezTo>
                    <a:pt x="818106" y="1833"/>
                    <a:pt x="794808" y="1058"/>
                    <a:pt x="771525" y="0"/>
                  </a:cubicBezTo>
                  <a:lnTo>
                    <a:pt x="361950" y="6350"/>
                  </a:lnTo>
                  <a:cubicBezTo>
                    <a:pt x="328073" y="6981"/>
                    <a:pt x="294014" y="5678"/>
                    <a:pt x="260350" y="9525"/>
                  </a:cubicBezTo>
                  <a:cubicBezTo>
                    <a:pt x="255889" y="10035"/>
                    <a:pt x="253700" y="15601"/>
                    <a:pt x="250825" y="19050"/>
                  </a:cubicBezTo>
                  <a:cubicBezTo>
                    <a:pt x="237596" y="34925"/>
                    <a:pt x="252412" y="23283"/>
                    <a:pt x="234950" y="34925"/>
                  </a:cubicBezTo>
                  <a:cubicBezTo>
                    <a:pt x="219829" y="57606"/>
                    <a:pt x="224101" y="46571"/>
                    <a:pt x="219075" y="66675"/>
                  </a:cubicBezTo>
                  <a:cubicBezTo>
                    <a:pt x="211127" y="154098"/>
                    <a:pt x="218033" y="69305"/>
                    <a:pt x="212725" y="244475"/>
                  </a:cubicBezTo>
                  <a:cubicBezTo>
                    <a:pt x="212051" y="266715"/>
                    <a:pt x="210608" y="288925"/>
                    <a:pt x="209550" y="311150"/>
                  </a:cubicBezTo>
                  <a:cubicBezTo>
                    <a:pt x="208492" y="356658"/>
                    <a:pt x="208231" y="402192"/>
                    <a:pt x="206375" y="447675"/>
                  </a:cubicBezTo>
                  <a:cubicBezTo>
                    <a:pt x="206112" y="454107"/>
                    <a:pt x="205050" y="460559"/>
                    <a:pt x="203200" y="466725"/>
                  </a:cubicBezTo>
                  <a:cubicBezTo>
                    <a:pt x="201840" y="471258"/>
                    <a:pt x="198714" y="475075"/>
                    <a:pt x="196850" y="479425"/>
                  </a:cubicBezTo>
                  <a:cubicBezTo>
                    <a:pt x="192977" y="488463"/>
                    <a:pt x="194952" y="490848"/>
                    <a:pt x="187325" y="498475"/>
                  </a:cubicBezTo>
                  <a:cubicBezTo>
                    <a:pt x="178614" y="507186"/>
                    <a:pt x="174040" y="504971"/>
                    <a:pt x="161925" y="508000"/>
                  </a:cubicBezTo>
                  <a:cubicBezTo>
                    <a:pt x="149246" y="511170"/>
                    <a:pt x="134152" y="517218"/>
                    <a:pt x="120650" y="517525"/>
                  </a:cubicBezTo>
                  <a:cubicBezTo>
                    <a:pt x="80444" y="518439"/>
                    <a:pt x="40217" y="517525"/>
                    <a:pt x="0" y="517525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28" name="フリーフォーム 127"/>
            <p:cNvSpPr>
              <a:spLocks/>
            </p:cNvSpPr>
            <p:nvPr/>
          </p:nvSpPr>
          <p:spPr bwMode="auto">
            <a:xfrm>
              <a:off x="2025650" y="1645285"/>
              <a:ext cx="1168400" cy="519205"/>
            </a:xfrm>
            <a:custGeom>
              <a:avLst/>
              <a:gdLst>
                <a:gd name="T0" fmla="*/ 1178003 w 1158875"/>
                <a:gd name="T1" fmla="*/ 62860 h 495300"/>
                <a:gd name="T2" fmla="*/ 1145729 w 1158875"/>
                <a:gd name="T3" fmla="*/ 59368 h 495300"/>
                <a:gd name="T4" fmla="*/ 1058589 w 1158875"/>
                <a:gd name="T5" fmla="*/ 55876 h 495300"/>
                <a:gd name="T6" fmla="*/ 1039225 w 1158875"/>
                <a:gd name="T7" fmla="*/ 41906 h 495300"/>
                <a:gd name="T8" fmla="*/ 1019860 w 1158875"/>
                <a:gd name="T9" fmla="*/ 34922 h 495300"/>
                <a:gd name="T10" fmla="*/ 1000496 w 1158875"/>
                <a:gd name="T11" fmla="*/ 31430 h 495300"/>
                <a:gd name="T12" fmla="*/ 984359 w 1158875"/>
                <a:gd name="T13" fmla="*/ 27938 h 495300"/>
                <a:gd name="T14" fmla="*/ 955312 w 1158875"/>
                <a:gd name="T15" fmla="*/ 24446 h 495300"/>
                <a:gd name="T16" fmla="*/ 929493 w 1158875"/>
                <a:gd name="T17" fmla="*/ 20954 h 495300"/>
                <a:gd name="T18" fmla="*/ 848808 w 1158875"/>
                <a:gd name="T19" fmla="*/ 17461 h 495300"/>
                <a:gd name="T20" fmla="*/ 768123 w 1158875"/>
                <a:gd name="T21" fmla="*/ 10476 h 495300"/>
                <a:gd name="T22" fmla="*/ 687437 w 1158875"/>
                <a:gd name="T23" fmla="*/ 3492 h 495300"/>
                <a:gd name="T24" fmla="*/ 580933 w 1158875"/>
                <a:gd name="T25" fmla="*/ 0 h 495300"/>
                <a:gd name="T26" fmla="*/ 306603 w 1158875"/>
                <a:gd name="T27" fmla="*/ 3492 h 495300"/>
                <a:gd name="T28" fmla="*/ 277557 w 1158875"/>
                <a:gd name="T29" fmla="*/ 13969 h 495300"/>
                <a:gd name="T30" fmla="*/ 267875 w 1158875"/>
                <a:gd name="T31" fmla="*/ 20954 h 495300"/>
                <a:gd name="T32" fmla="*/ 251737 w 1158875"/>
                <a:gd name="T33" fmla="*/ 45399 h 495300"/>
                <a:gd name="T34" fmla="*/ 242055 w 1158875"/>
                <a:gd name="T35" fmla="*/ 52384 h 495300"/>
                <a:gd name="T36" fmla="*/ 225919 w 1158875"/>
                <a:gd name="T37" fmla="*/ 73337 h 495300"/>
                <a:gd name="T38" fmla="*/ 213008 w 1158875"/>
                <a:gd name="T39" fmla="*/ 80321 h 495300"/>
                <a:gd name="T40" fmla="*/ 206554 w 1158875"/>
                <a:gd name="T41" fmla="*/ 101275 h 495300"/>
                <a:gd name="T42" fmla="*/ 203327 w 1158875"/>
                <a:gd name="T43" fmla="*/ 118736 h 495300"/>
                <a:gd name="T44" fmla="*/ 193645 w 1158875"/>
                <a:gd name="T45" fmla="*/ 157150 h 495300"/>
                <a:gd name="T46" fmla="*/ 190417 w 1158875"/>
                <a:gd name="T47" fmla="*/ 244456 h 495300"/>
                <a:gd name="T48" fmla="*/ 187190 w 1158875"/>
                <a:gd name="T49" fmla="*/ 279379 h 495300"/>
                <a:gd name="T50" fmla="*/ 183962 w 1158875"/>
                <a:gd name="T51" fmla="*/ 412084 h 495300"/>
                <a:gd name="T52" fmla="*/ 177507 w 1158875"/>
                <a:gd name="T53" fmla="*/ 485421 h 495300"/>
                <a:gd name="T54" fmla="*/ 174280 w 1158875"/>
                <a:gd name="T55" fmla="*/ 506374 h 495300"/>
                <a:gd name="T56" fmla="*/ 171052 w 1158875"/>
                <a:gd name="T57" fmla="*/ 520343 h 495300"/>
                <a:gd name="T58" fmla="*/ 154916 w 1158875"/>
                <a:gd name="T59" fmla="*/ 537804 h 495300"/>
                <a:gd name="T60" fmla="*/ 145233 w 1158875"/>
                <a:gd name="T61" fmla="*/ 541297 h 495300"/>
                <a:gd name="T62" fmla="*/ 83912 w 1158875"/>
                <a:gd name="T63" fmla="*/ 544789 h 495300"/>
                <a:gd name="T64" fmla="*/ 0 w 1158875"/>
                <a:gd name="T65" fmla="*/ 541297 h 4953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58875" h="495300">
                  <a:moveTo>
                    <a:pt x="1158875" y="57150"/>
                  </a:moveTo>
                  <a:cubicBezTo>
                    <a:pt x="1148292" y="56092"/>
                    <a:pt x="1137746" y="54549"/>
                    <a:pt x="1127125" y="53975"/>
                  </a:cubicBezTo>
                  <a:cubicBezTo>
                    <a:pt x="1098572" y="52432"/>
                    <a:pt x="1069672" y="55084"/>
                    <a:pt x="1041400" y="50800"/>
                  </a:cubicBezTo>
                  <a:cubicBezTo>
                    <a:pt x="1033854" y="49657"/>
                    <a:pt x="1029590" y="40513"/>
                    <a:pt x="1022350" y="38100"/>
                  </a:cubicBezTo>
                  <a:cubicBezTo>
                    <a:pt x="1016000" y="35983"/>
                    <a:pt x="1009902" y="32850"/>
                    <a:pt x="1003300" y="31750"/>
                  </a:cubicBezTo>
                  <a:lnTo>
                    <a:pt x="984250" y="28575"/>
                  </a:lnTo>
                  <a:cubicBezTo>
                    <a:pt x="978941" y="27610"/>
                    <a:pt x="973717" y="26163"/>
                    <a:pt x="968375" y="25400"/>
                  </a:cubicBezTo>
                  <a:cubicBezTo>
                    <a:pt x="958888" y="24045"/>
                    <a:pt x="949318" y="23345"/>
                    <a:pt x="939800" y="22225"/>
                  </a:cubicBezTo>
                  <a:cubicBezTo>
                    <a:pt x="931326" y="21228"/>
                    <a:pt x="922917" y="19566"/>
                    <a:pt x="914400" y="19050"/>
                  </a:cubicBezTo>
                  <a:cubicBezTo>
                    <a:pt x="887969" y="17448"/>
                    <a:pt x="861483" y="16933"/>
                    <a:pt x="835025" y="15875"/>
                  </a:cubicBezTo>
                  <a:cubicBezTo>
                    <a:pt x="774466" y="9819"/>
                    <a:pt x="833300" y="15349"/>
                    <a:pt x="755650" y="9525"/>
                  </a:cubicBezTo>
                  <a:cubicBezTo>
                    <a:pt x="729181" y="7540"/>
                    <a:pt x="702782" y="4546"/>
                    <a:pt x="676275" y="3175"/>
                  </a:cubicBezTo>
                  <a:cubicBezTo>
                    <a:pt x="641381" y="1370"/>
                    <a:pt x="606425" y="1058"/>
                    <a:pt x="571500" y="0"/>
                  </a:cubicBezTo>
                  <a:lnTo>
                    <a:pt x="301625" y="3175"/>
                  </a:lnTo>
                  <a:cubicBezTo>
                    <a:pt x="290349" y="3426"/>
                    <a:pt x="282473" y="7316"/>
                    <a:pt x="273050" y="12700"/>
                  </a:cubicBezTo>
                  <a:cubicBezTo>
                    <a:pt x="269737" y="14593"/>
                    <a:pt x="266456" y="16607"/>
                    <a:pt x="263525" y="19050"/>
                  </a:cubicBezTo>
                  <a:cubicBezTo>
                    <a:pt x="239204" y="39317"/>
                    <a:pt x="268077" y="16763"/>
                    <a:pt x="247650" y="41275"/>
                  </a:cubicBezTo>
                  <a:cubicBezTo>
                    <a:pt x="245207" y="44206"/>
                    <a:pt x="241300" y="45508"/>
                    <a:pt x="238125" y="47625"/>
                  </a:cubicBezTo>
                  <a:cubicBezTo>
                    <a:pt x="233062" y="55220"/>
                    <a:pt x="230028" y="61119"/>
                    <a:pt x="222250" y="66675"/>
                  </a:cubicBezTo>
                  <a:cubicBezTo>
                    <a:pt x="218399" y="69426"/>
                    <a:pt x="213783" y="70908"/>
                    <a:pt x="209550" y="73025"/>
                  </a:cubicBezTo>
                  <a:cubicBezTo>
                    <a:pt x="207433" y="79375"/>
                    <a:pt x="204513" y="85511"/>
                    <a:pt x="203200" y="92075"/>
                  </a:cubicBezTo>
                  <a:cubicBezTo>
                    <a:pt x="202142" y="97367"/>
                    <a:pt x="201196" y="102682"/>
                    <a:pt x="200025" y="107950"/>
                  </a:cubicBezTo>
                  <a:cubicBezTo>
                    <a:pt x="197503" y="119298"/>
                    <a:pt x="193596" y="132039"/>
                    <a:pt x="190500" y="142875"/>
                  </a:cubicBezTo>
                  <a:cubicBezTo>
                    <a:pt x="189442" y="169333"/>
                    <a:pt x="188836" y="195814"/>
                    <a:pt x="187325" y="222250"/>
                  </a:cubicBezTo>
                  <a:cubicBezTo>
                    <a:pt x="186718" y="232869"/>
                    <a:pt x="184593" y="243373"/>
                    <a:pt x="184150" y="254000"/>
                  </a:cubicBezTo>
                  <a:cubicBezTo>
                    <a:pt x="182475" y="294196"/>
                    <a:pt x="183018" y="334471"/>
                    <a:pt x="180975" y="374650"/>
                  </a:cubicBezTo>
                  <a:cubicBezTo>
                    <a:pt x="179841" y="396947"/>
                    <a:pt x="177090" y="419136"/>
                    <a:pt x="174625" y="441325"/>
                  </a:cubicBezTo>
                  <a:cubicBezTo>
                    <a:pt x="173914" y="447723"/>
                    <a:pt x="172713" y="454062"/>
                    <a:pt x="171450" y="460375"/>
                  </a:cubicBezTo>
                  <a:cubicBezTo>
                    <a:pt x="170594" y="464654"/>
                    <a:pt x="169994" y="469064"/>
                    <a:pt x="168275" y="473075"/>
                  </a:cubicBezTo>
                  <a:cubicBezTo>
                    <a:pt x="164811" y="481157"/>
                    <a:pt x="160097" y="485102"/>
                    <a:pt x="152400" y="488950"/>
                  </a:cubicBezTo>
                  <a:cubicBezTo>
                    <a:pt x="149407" y="490447"/>
                    <a:pt x="146208" y="491822"/>
                    <a:pt x="142875" y="492125"/>
                  </a:cubicBezTo>
                  <a:cubicBezTo>
                    <a:pt x="122822" y="493948"/>
                    <a:pt x="102658" y="494242"/>
                    <a:pt x="82550" y="495300"/>
                  </a:cubicBezTo>
                  <a:lnTo>
                    <a:pt x="0" y="492125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29" name="フリーフォーム 128"/>
            <p:cNvSpPr>
              <a:spLocks/>
            </p:cNvSpPr>
            <p:nvPr/>
          </p:nvSpPr>
          <p:spPr bwMode="auto">
            <a:xfrm>
              <a:off x="1914525" y="883148"/>
              <a:ext cx="1228725" cy="755786"/>
            </a:xfrm>
            <a:custGeom>
              <a:avLst/>
              <a:gdLst>
                <a:gd name="T0" fmla="*/ 0 w 1228725"/>
                <a:gd name="T1" fmla="*/ 0 h 755650"/>
                <a:gd name="T2" fmla="*/ 50800 w 1228725"/>
                <a:gd name="T3" fmla="*/ 6351 h 755650"/>
                <a:gd name="T4" fmla="*/ 60325 w 1228725"/>
                <a:gd name="T5" fmla="*/ 12702 h 755650"/>
                <a:gd name="T6" fmla="*/ 69850 w 1228725"/>
                <a:gd name="T7" fmla="*/ 66687 h 755650"/>
                <a:gd name="T8" fmla="*/ 73025 w 1228725"/>
                <a:gd name="T9" fmla="*/ 88916 h 755650"/>
                <a:gd name="T10" fmla="*/ 82550 w 1228725"/>
                <a:gd name="T11" fmla="*/ 336611 h 755650"/>
                <a:gd name="T12" fmla="*/ 85725 w 1228725"/>
                <a:gd name="T13" fmla="*/ 377893 h 755650"/>
                <a:gd name="T14" fmla="*/ 88900 w 1228725"/>
                <a:gd name="T15" fmla="*/ 552549 h 755650"/>
                <a:gd name="T16" fmla="*/ 92075 w 1228725"/>
                <a:gd name="T17" fmla="*/ 577954 h 755650"/>
                <a:gd name="T18" fmla="*/ 98425 w 1228725"/>
                <a:gd name="T19" fmla="*/ 616061 h 755650"/>
                <a:gd name="T20" fmla="*/ 101600 w 1228725"/>
                <a:gd name="T21" fmla="*/ 635114 h 755650"/>
                <a:gd name="T22" fmla="*/ 104775 w 1228725"/>
                <a:gd name="T23" fmla="*/ 644641 h 755650"/>
                <a:gd name="T24" fmla="*/ 123825 w 1228725"/>
                <a:gd name="T25" fmla="*/ 657343 h 755650"/>
                <a:gd name="T26" fmla="*/ 133350 w 1228725"/>
                <a:gd name="T27" fmla="*/ 663694 h 755650"/>
                <a:gd name="T28" fmla="*/ 158750 w 1228725"/>
                <a:gd name="T29" fmla="*/ 676397 h 755650"/>
                <a:gd name="T30" fmla="*/ 168275 w 1228725"/>
                <a:gd name="T31" fmla="*/ 685923 h 755650"/>
                <a:gd name="T32" fmla="*/ 193675 w 1228725"/>
                <a:gd name="T33" fmla="*/ 692275 h 755650"/>
                <a:gd name="T34" fmla="*/ 206375 w 1228725"/>
                <a:gd name="T35" fmla="*/ 698626 h 755650"/>
                <a:gd name="T36" fmla="*/ 244475 w 1228725"/>
                <a:gd name="T37" fmla="*/ 704977 h 755650"/>
                <a:gd name="T38" fmla="*/ 257175 w 1228725"/>
                <a:gd name="T39" fmla="*/ 711328 h 755650"/>
                <a:gd name="T40" fmla="*/ 301625 w 1228725"/>
                <a:gd name="T41" fmla="*/ 717679 h 755650"/>
                <a:gd name="T42" fmla="*/ 327025 w 1228725"/>
                <a:gd name="T43" fmla="*/ 724030 h 755650"/>
                <a:gd name="T44" fmla="*/ 336550 w 1228725"/>
                <a:gd name="T45" fmla="*/ 727206 h 755650"/>
                <a:gd name="T46" fmla="*/ 352425 w 1228725"/>
                <a:gd name="T47" fmla="*/ 730381 h 755650"/>
                <a:gd name="T48" fmla="*/ 365125 w 1228725"/>
                <a:gd name="T49" fmla="*/ 733557 h 755650"/>
                <a:gd name="T50" fmla="*/ 390525 w 1228725"/>
                <a:gd name="T51" fmla="*/ 736733 h 755650"/>
                <a:gd name="T52" fmla="*/ 406400 w 1228725"/>
                <a:gd name="T53" fmla="*/ 739908 h 755650"/>
                <a:gd name="T54" fmla="*/ 454025 w 1228725"/>
                <a:gd name="T55" fmla="*/ 743084 h 755650"/>
                <a:gd name="T56" fmla="*/ 479425 w 1228725"/>
                <a:gd name="T57" fmla="*/ 746259 h 755650"/>
                <a:gd name="T58" fmla="*/ 498475 w 1228725"/>
                <a:gd name="T59" fmla="*/ 749435 h 755650"/>
                <a:gd name="T60" fmla="*/ 619125 w 1228725"/>
                <a:gd name="T61" fmla="*/ 755786 h 755650"/>
                <a:gd name="T62" fmla="*/ 812800 w 1228725"/>
                <a:gd name="T63" fmla="*/ 752610 h 755650"/>
                <a:gd name="T64" fmla="*/ 923925 w 1228725"/>
                <a:gd name="T65" fmla="*/ 739908 h 755650"/>
                <a:gd name="T66" fmla="*/ 1228725 w 1228725"/>
                <a:gd name="T67" fmla="*/ 736733 h 7556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28725" h="755650">
                  <a:moveTo>
                    <a:pt x="0" y="0"/>
                  </a:moveTo>
                  <a:cubicBezTo>
                    <a:pt x="4587" y="382"/>
                    <a:pt x="38700" y="1164"/>
                    <a:pt x="50800" y="6350"/>
                  </a:cubicBezTo>
                  <a:cubicBezTo>
                    <a:pt x="54307" y="7853"/>
                    <a:pt x="57150" y="10583"/>
                    <a:pt x="60325" y="12700"/>
                  </a:cubicBezTo>
                  <a:cubicBezTo>
                    <a:pt x="68233" y="36424"/>
                    <a:pt x="63027" y="18912"/>
                    <a:pt x="69850" y="66675"/>
                  </a:cubicBezTo>
                  <a:lnTo>
                    <a:pt x="73025" y="88900"/>
                  </a:lnTo>
                  <a:cubicBezTo>
                    <a:pt x="75679" y="163221"/>
                    <a:pt x="79321" y="268734"/>
                    <a:pt x="82550" y="336550"/>
                  </a:cubicBezTo>
                  <a:cubicBezTo>
                    <a:pt x="83206" y="350333"/>
                    <a:pt x="84667" y="364067"/>
                    <a:pt x="85725" y="377825"/>
                  </a:cubicBezTo>
                  <a:cubicBezTo>
                    <a:pt x="86783" y="436033"/>
                    <a:pt x="87053" y="494261"/>
                    <a:pt x="88900" y="552450"/>
                  </a:cubicBezTo>
                  <a:cubicBezTo>
                    <a:pt x="89171" y="560978"/>
                    <a:pt x="90947" y="569392"/>
                    <a:pt x="92075" y="577850"/>
                  </a:cubicBezTo>
                  <a:cubicBezTo>
                    <a:pt x="96638" y="612074"/>
                    <a:pt x="93332" y="587937"/>
                    <a:pt x="98425" y="615950"/>
                  </a:cubicBezTo>
                  <a:cubicBezTo>
                    <a:pt x="99577" y="622284"/>
                    <a:pt x="100203" y="628716"/>
                    <a:pt x="101600" y="635000"/>
                  </a:cubicBezTo>
                  <a:cubicBezTo>
                    <a:pt x="102326" y="638267"/>
                    <a:pt x="102408" y="642158"/>
                    <a:pt x="104775" y="644525"/>
                  </a:cubicBezTo>
                  <a:cubicBezTo>
                    <a:pt x="110171" y="649921"/>
                    <a:pt x="117475" y="652992"/>
                    <a:pt x="123825" y="657225"/>
                  </a:cubicBezTo>
                  <a:cubicBezTo>
                    <a:pt x="127000" y="659342"/>
                    <a:pt x="129937" y="661868"/>
                    <a:pt x="133350" y="663575"/>
                  </a:cubicBezTo>
                  <a:cubicBezTo>
                    <a:pt x="141817" y="667808"/>
                    <a:pt x="152057" y="669582"/>
                    <a:pt x="158750" y="676275"/>
                  </a:cubicBezTo>
                  <a:cubicBezTo>
                    <a:pt x="161925" y="679450"/>
                    <a:pt x="164539" y="683309"/>
                    <a:pt x="168275" y="685800"/>
                  </a:cubicBezTo>
                  <a:cubicBezTo>
                    <a:pt x="172459" y="688589"/>
                    <a:pt x="191385" y="691692"/>
                    <a:pt x="193675" y="692150"/>
                  </a:cubicBezTo>
                  <a:cubicBezTo>
                    <a:pt x="197908" y="694267"/>
                    <a:pt x="201943" y="696838"/>
                    <a:pt x="206375" y="698500"/>
                  </a:cubicBezTo>
                  <a:cubicBezTo>
                    <a:pt x="216864" y="702433"/>
                    <a:pt x="235255" y="703697"/>
                    <a:pt x="244475" y="704850"/>
                  </a:cubicBezTo>
                  <a:cubicBezTo>
                    <a:pt x="248708" y="706967"/>
                    <a:pt x="252743" y="709538"/>
                    <a:pt x="257175" y="711200"/>
                  </a:cubicBezTo>
                  <a:cubicBezTo>
                    <a:pt x="269731" y="715908"/>
                    <a:pt x="291036" y="716491"/>
                    <a:pt x="301625" y="717550"/>
                  </a:cubicBezTo>
                  <a:cubicBezTo>
                    <a:pt x="323398" y="724808"/>
                    <a:pt x="296374" y="716237"/>
                    <a:pt x="327025" y="723900"/>
                  </a:cubicBezTo>
                  <a:cubicBezTo>
                    <a:pt x="330272" y="724712"/>
                    <a:pt x="333303" y="726263"/>
                    <a:pt x="336550" y="727075"/>
                  </a:cubicBezTo>
                  <a:cubicBezTo>
                    <a:pt x="341785" y="728384"/>
                    <a:pt x="347157" y="729079"/>
                    <a:pt x="352425" y="730250"/>
                  </a:cubicBezTo>
                  <a:cubicBezTo>
                    <a:pt x="356685" y="731197"/>
                    <a:pt x="360821" y="732708"/>
                    <a:pt x="365125" y="733425"/>
                  </a:cubicBezTo>
                  <a:cubicBezTo>
                    <a:pt x="373541" y="734828"/>
                    <a:pt x="382092" y="735303"/>
                    <a:pt x="390525" y="736600"/>
                  </a:cubicBezTo>
                  <a:cubicBezTo>
                    <a:pt x="395859" y="737421"/>
                    <a:pt x="401030" y="739238"/>
                    <a:pt x="406400" y="739775"/>
                  </a:cubicBezTo>
                  <a:cubicBezTo>
                    <a:pt x="422231" y="741358"/>
                    <a:pt x="438175" y="741572"/>
                    <a:pt x="454025" y="742950"/>
                  </a:cubicBezTo>
                  <a:cubicBezTo>
                    <a:pt x="462525" y="743689"/>
                    <a:pt x="470978" y="744918"/>
                    <a:pt x="479425" y="746125"/>
                  </a:cubicBezTo>
                  <a:cubicBezTo>
                    <a:pt x="485798" y="747035"/>
                    <a:pt x="492052" y="748862"/>
                    <a:pt x="498475" y="749300"/>
                  </a:cubicBezTo>
                  <a:cubicBezTo>
                    <a:pt x="538654" y="752039"/>
                    <a:pt x="578908" y="753533"/>
                    <a:pt x="619125" y="755650"/>
                  </a:cubicBezTo>
                  <a:cubicBezTo>
                    <a:pt x="683683" y="754592"/>
                    <a:pt x="748306" y="755546"/>
                    <a:pt x="812800" y="752475"/>
                  </a:cubicBezTo>
                  <a:cubicBezTo>
                    <a:pt x="890045" y="748797"/>
                    <a:pt x="865732" y="741098"/>
                    <a:pt x="923925" y="739775"/>
                  </a:cubicBezTo>
                  <a:cubicBezTo>
                    <a:pt x="1075878" y="736322"/>
                    <a:pt x="1113864" y="736600"/>
                    <a:pt x="1228725" y="73660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0" name="フリーフォーム 129"/>
            <p:cNvSpPr>
              <a:spLocks/>
            </p:cNvSpPr>
            <p:nvPr/>
          </p:nvSpPr>
          <p:spPr bwMode="auto">
            <a:xfrm>
              <a:off x="1917700" y="908552"/>
              <a:ext cx="1222375" cy="755786"/>
            </a:xfrm>
            <a:custGeom>
              <a:avLst/>
              <a:gdLst>
                <a:gd name="T0" fmla="*/ 0 w 1222375"/>
                <a:gd name="T1" fmla="*/ 0 h 756352"/>
                <a:gd name="T2" fmla="*/ 15875 w 1222375"/>
                <a:gd name="T3" fmla="*/ 3173 h 756352"/>
                <a:gd name="T4" fmla="*/ 38100 w 1222375"/>
                <a:gd name="T5" fmla="*/ 6345 h 756352"/>
                <a:gd name="T6" fmla="*/ 47625 w 1222375"/>
                <a:gd name="T7" fmla="*/ 9518 h 756352"/>
                <a:gd name="T8" fmla="*/ 57150 w 1222375"/>
                <a:gd name="T9" fmla="*/ 38071 h 756352"/>
                <a:gd name="T10" fmla="*/ 60325 w 1222375"/>
                <a:gd name="T11" fmla="*/ 47589 h 756352"/>
                <a:gd name="T12" fmla="*/ 63500 w 1222375"/>
                <a:gd name="T13" fmla="*/ 63452 h 756352"/>
                <a:gd name="T14" fmla="*/ 66675 w 1222375"/>
                <a:gd name="T15" fmla="*/ 101524 h 756352"/>
                <a:gd name="T16" fmla="*/ 69850 w 1222375"/>
                <a:gd name="T17" fmla="*/ 123732 h 756352"/>
                <a:gd name="T18" fmla="*/ 79375 w 1222375"/>
                <a:gd name="T19" fmla="*/ 260155 h 756352"/>
                <a:gd name="T20" fmla="*/ 82550 w 1222375"/>
                <a:gd name="T21" fmla="*/ 396578 h 756352"/>
                <a:gd name="T22" fmla="*/ 85725 w 1222375"/>
                <a:gd name="T23" fmla="*/ 460030 h 756352"/>
                <a:gd name="T24" fmla="*/ 95250 w 1222375"/>
                <a:gd name="T25" fmla="*/ 529828 h 756352"/>
                <a:gd name="T26" fmla="*/ 98425 w 1222375"/>
                <a:gd name="T27" fmla="*/ 558382 h 756352"/>
                <a:gd name="T28" fmla="*/ 101600 w 1222375"/>
                <a:gd name="T29" fmla="*/ 571072 h 756352"/>
                <a:gd name="T30" fmla="*/ 107950 w 1222375"/>
                <a:gd name="T31" fmla="*/ 580590 h 756352"/>
                <a:gd name="T32" fmla="*/ 111125 w 1222375"/>
                <a:gd name="T33" fmla="*/ 590108 h 756352"/>
                <a:gd name="T34" fmla="*/ 117475 w 1222375"/>
                <a:gd name="T35" fmla="*/ 612316 h 756352"/>
                <a:gd name="T36" fmla="*/ 123825 w 1222375"/>
                <a:gd name="T37" fmla="*/ 631352 h 756352"/>
                <a:gd name="T38" fmla="*/ 127000 w 1222375"/>
                <a:gd name="T39" fmla="*/ 640870 h 756352"/>
                <a:gd name="T40" fmla="*/ 133350 w 1222375"/>
                <a:gd name="T41" fmla="*/ 650388 h 756352"/>
                <a:gd name="T42" fmla="*/ 139700 w 1222375"/>
                <a:gd name="T43" fmla="*/ 663078 h 756352"/>
                <a:gd name="T44" fmla="*/ 161925 w 1222375"/>
                <a:gd name="T45" fmla="*/ 672596 h 756352"/>
                <a:gd name="T46" fmla="*/ 190500 w 1222375"/>
                <a:gd name="T47" fmla="*/ 688459 h 756352"/>
                <a:gd name="T48" fmla="*/ 200025 w 1222375"/>
                <a:gd name="T49" fmla="*/ 694805 h 756352"/>
                <a:gd name="T50" fmla="*/ 219075 w 1222375"/>
                <a:gd name="T51" fmla="*/ 701150 h 756352"/>
                <a:gd name="T52" fmla="*/ 254000 w 1222375"/>
                <a:gd name="T53" fmla="*/ 710668 h 756352"/>
                <a:gd name="T54" fmla="*/ 266700 w 1222375"/>
                <a:gd name="T55" fmla="*/ 713840 h 756352"/>
                <a:gd name="T56" fmla="*/ 298450 w 1222375"/>
                <a:gd name="T57" fmla="*/ 717013 h 756352"/>
                <a:gd name="T58" fmla="*/ 330200 w 1222375"/>
                <a:gd name="T59" fmla="*/ 723358 h 756352"/>
                <a:gd name="T60" fmla="*/ 358775 w 1222375"/>
                <a:gd name="T61" fmla="*/ 726531 h 756352"/>
                <a:gd name="T62" fmla="*/ 374650 w 1222375"/>
                <a:gd name="T63" fmla="*/ 732876 h 756352"/>
                <a:gd name="T64" fmla="*/ 406400 w 1222375"/>
                <a:gd name="T65" fmla="*/ 739221 h 756352"/>
                <a:gd name="T66" fmla="*/ 428625 w 1222375"/>
                <a:gd name="T67" fmla="*/ 742394 h 756352"/>
                <a:gd name="T68" fmla="*/ 457200 w 1222375"/>
                <a:gd name="T69" fmla="*/ 745567 h 756352"/>
                <a:gd name="T70" fmla="*/ 593725 w 1222375"/>
                <a:gd name="T71" fmla="*/ 751912 h 756352"/>
                <a:gd name="T72" fmla="*/ 619125 w 1222375"/>
                <a:gd name="T73" fmla="*/ 755085 h 756352"/>
                <a:gd name="T74" fmla="*/ 977900 w 1222375"/>
                <a:gd name="T75" fmla="*/ 748739 h 756352"/>
                <a:gd name="T76" fmla="*/ 993775 w 1222375"/>
                <a:gd name="T77" fmla="*/ 745567 h 756352"/>
                <a:gd name="T78" fmla="*/ 1006475 w 1222375"/>
                <a:gd name="T79" fmla="*/ 742394 h 756352"/>
                <a:gd name="T80" fmla="*/ 1041400 w 1222375"/>
                <a:gd name="T81" fmla="*/ 736049 h 756352"/>
                <a:gd name="T82" fmla="*/ 1104900 w 1222375"/>
                <a:gd name="T83" fmla="*/ 729704 h 756352"/>
                <a:gd name="T84" fmla="*/ 1222375 w 1222375"/>
                <a:gd name="T85" fmla="*/ 732876 h 7563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22375" h="756352">
                  <a:moveTo>
                    <a:pt x="0" y="0"/>
                  </a:moveTo>
                  <a:cubicBezTo>
                    <a:pt x="5292" y="1058"/>
                    <a:pt x="10552" y="2288"/>
                    <a:pt x="15875" y="3175"/>
                  </a:cubicBezTo>
                  <a:cubicBezTo>
                    <a:pt x="23257" y="4405"/>
                    <a:pt x="30762" y="4882"/>
                    <a:pt x="38100" y="6350"/>
                  </a:cubicBezTo>
                  <a:cubicBezTo>
                    <a:pt x="41382" y="7006"/>
                    <a:pt x="44450" y="8467"/>
                    <a:pt x="47625" y="9525"/>
                  </a:cubicBezTo>
                  <a:lnTo>
                    <a:pt x="57150" y="38100"/>
                  </a:lnTo>
                  <a:cubicBezTo>
                    <a:pt x="58208" y="41275"/>
                    <a:pt x="59669" y="44343"/>
                    <a:pt x="60325" y="47625"/>
                  </a:cubicBezTo>
                  <a:lnTo>
                    <a:pt x="63500" y="63500"/>
                  </a:lnTo>
                  <a:cubicBezTo>
                    <a:pt x="64558" y="76200"/>
                    <a:pt x="65341" y="88926"/>
                    <a:pt x="66675" y="101600"/>
                  </a:cubicBezTo>
                  <a:cubicBezTo>
                    <a:pt x="67458" y="109042"/>
                    <a:pt x="69151" y="116374"/>
                    <a:pt x="69850" y="123825"/>
                  </a:cubicBezTo>
                  <a:cubicBezTo>
                    <a:pt x="75754" y="186797"/>
                    <a:pt x="76142" y="202160"/>
                    <a:pt x="79375" y="260350"/>
                  </a:cubicBezTo>
                  <a:cubicBezTo>
                    <a:pt x="80433" y="305858"/>
                    <a:pt x="81106" y="351377"/>
                    <a:pt x="82550" y="396875"/>
                  </a:cubicBezTo>
                  <a:cubicBezTo>
                    <a:pt x="83222" y="418057"/>
                    <a:pt x="83716" y="439277"/>
                    <a:pt x="85725" y="460375"/>
                  </a:cubicBezTo>
                  <a:cubicBezTo>
                    <a:pt x="87953" y="483768"/>
                    <a:pt x="92655" y="506870"/>
                    <a:pt x="95250" y="530225"/>
                  </a:cubicBezTo>
                  <a:cubicBezTo>
                    <a:pt x="96308" y="539750"/>
                    <a:pt x="96968" y="549328"/>
                    <a:pt x="98425" y="558800"/>
                  </a:cubicBezTo>
                  <a:cubicBezTo>
                    <a:pt x="99089" y="563113"/>
                    <a:pt x="99881" y="567489"/>
                    <a:pt x="101600" y="571500"/>
                  </a:cubicBezTo>
                  <a:cubicBezTo>
                    <a:pt x="103103" y="575007"/>
                    <a:pt x="106243" y="577612"/>
                    <a:pt x="107950" y="581025"/>
                  </a:cubicBezTo>
                  <a:cubicBezTo>
                    <a:pt x="109447" y="584018"/>
                    <a:pt x="110163" y="587344"/>
                    <a:pt x="111125" y="590550"/>
                  </a:cubicBezTo>
                  <a:cubicBezTo>
                    <a:pt x="113339" y="597930"/>
                    <a:pt x="115209" y="605411"/>
                    <a:pt x="117475" y="612775"/>
                  </a:cubicBezTo>
                  <a:cubicBezTo>
                    <a:pt x="119443" y="619172"/>
                    <a:pt x="121708" y="625475"/>
                    <a:pt x="123825" y="631825"/>
                  </a:cubicBezTo>
                  <a:cubicBezTo>
                    <a:pt x="124883" y="635000"/>
                    <a:pt x="125144" y="638565"/>
                    <a:pt x="127000" y="641350"/>
                  </a:cubicBezTo>
                  <a:cubicBezTo>
                    <a:pt x="129117" y="644525"/>
                    <a:pt x="131457" y="647562"/>
                    <a:pt x="133350" y="650875"/>
                  </a:cubicBezTo>
                  <a:cubicBezTo>
                    <a:pt x="135698" y="654984"/>
                    <a:pt x="136353" y="660228"/>
                    <a:pt x="139700" y="663575"/>
                  </a:cubicBezTo>
                  <a:cubicBezTo>
                    <a:pt x="143623" y="667498"/>
                    <a:pt x="156233" y="671203"/>
                    <a:pt x="161925" y="673100"/>
                  </a:cubicBezTo>
                  <a:cubicBezTo>
                    <a:pt x="191820" y="702995"/>
                    <a:pt x="143881" y="657895"/>
                    <a:pt x="190500" y="688975"/>
                  </a:cubicBezTo>
                  <a:cubicBezTo>
                    <a:pt x="193675" y="691092"/>
                    <a:pt x="196538" y="693775"/>
                    <a:pt x="200025" y="695325"/>
                  </a:cubicBezTo>
                  <a:cubicBezTo>
                    <a:pt x="206142" y="698043"/>
                    <a:pt x="212725" y="699558"/>
                    <a:pt x="219075" y="701675"/>
                  </a:cubicBezTo>
                  <a:cubicBezTo>
                    <a:pt x="236879" y="707610"/>
                    <a:pt x="225353" y="704038"/>
                    <a:pt x="254000" y="711200"/>
                  </a:cubicBezTo>
                  <a:cubicBezTo>
                    <a:pt x="258233" y="712258"/>
                    <a:pt x="262358" y="713941"/>
                    <a:pt x="266700" y="714375"/>
                  </a:cubicBezTo>
                  <a:cubicBezTo>
                    <a:pt x="277283" y="715433"/>
                    <a:pt x="287932" y="715972"/>
                    <a:pt x="298450" y="717550"/>
                  </a:cubicBezTo>
                  <a:cubicBezTo>
                    <a:pt x="309124" y="719151"/>
                    <a:pt x="319473" y="722708"/>
                    <a:pt x="330200" y="723900"/>
                  </a:cubicBezTo>
                  <a:lnTo>
                    <a:pt x="358775" y="727075"/>
                  </a:lnTo>
                  <a:cubicBezTo>
                    <a:pt x="364067" y="729192"/>
                    <a:pt x="369243" y="731623"/>
                    <a:pt x="374650" y="733425"/>
                  </a:cubicBezTo>
                  <a:cubicBezTo>
                    <a:pt x="383669" y="736431"/>
                    <a:pt x="397691" y="738435"/>
                    <a:pt x="406400" y="739775"/>
                  </a:cubicBezTo>
                  <a:cubicBezTo>
                    <a:pt x="413797" y="740913"/>
                    <a:pt x="421199" y="742022"/>
                    <a:pt x="428625" y="742950"/>
                  </a:cubicBezTo>
                  <a:cubicBezTo>
                    <a:pt x="438135" y="744139"/>
                    <a:pt x="447632" y="745573"/>
                    <a:pt x="457200" y="746125"/>
                  </a:cubicBezTo>
                  <a:cubicBezTo>
                    <a:pt x="502682" y="748749"/>
                    <a:pt x="593725" y="752475"/>
                    <a:pt x="593725" y="752475"/>
                  </a:cubicBezTo>
                  <a:cubicBezTo>
                    <a:pt x="602192" y="753533"/>
                    <a:pt x="610592" y="755650"/>
                    <a:pt x="619125" y="755650"/>
                  </a:cubicBezTo>
                  <a:cubicBezTo>
                    <a:pt x="901753" y="755650"/>
                    <a:pt x="835535" y="759469"/>
                    <a:pt x="977900" y="749300"/>
                  </a:cubicBezTo>
                  <a:cubicBezTo>
                    <a:pt x="983192" y="748242"/>
                    <a:pt x="988507" y="747296"/>
                    <a:pt x="993775" y="746125"/>
                  </a:cubicBezTo>
                  <a:cubicBezTo>
                    <a:pt x="998035" y="745178"/>
                    <a:pt x="1002215" y="743897"/>
                    <a:pt x="1006475" y="742950"/>
                  </a:cubicBezTo>
                  <a:cubicBezTo>
                    <a:pt x="1014241" y="741224"/>
                    <a:pt x="1034231" y="737427"/>
                    <a:pt x="1041400" y="736600"/>
                  </a:cubicBezTo>
                  <a:cubicBezTo>
                    <a:pt x="1062532" y="734162"/>
                    <a:pt x="1104900" y="730250"/>
                    <a:pt x="1104900" y="730250"/>
                  </a:cubicBezTo>
                  <a:cubicBezTo>
                    <a:pt x="1199083" y="733872"/>
                    <a:pt x="1159913" y="733425"/>
                    <a:pt x="1222375" y="733425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1" name="フリーフォーム 130"/>
            <p:cNvSpPr>
              <a:spLocks/>
            </p:cNvSpPr>
            <p:nvPr/>
          </p:nvSpPr>
          <p:spPr bwMode="auto">
            <a:xfrm>
              <a:off x="1917700" y="1054628"/>
              <a:ext cx="1222375" cy="600183"/>
            </a:xfrm>
            <a:custGeom>
              <a:avLst/>
              <a:gdLst>
                <a:gd name="T0" fmla="*/ 0 w 1222375"/>
                <a:gd name="T1" fmla="*/ 0 h 600075"/>
                <a:gd name="T2" fmla="*/ 15875 w 1222375"/>
                <a:gd name="T3" fmla="*/ 3176 h 600075"/>
                <a:gd name="T4" fmla="*/ 25400 w 1222375"/>
                <a:gd name="T5" fmla="*/ 6351 h 600075"/>
                <a:gd name="T6" fmla="*/ 50800 w 1222375"/>
                <a:gd name="T7" fmla="*/ 12702 h 600075"/>
                <a:gd name="T8" fmla="*/ 57150 w 1222375"/>
                <a:gd name="T9" fmla="*/ 22229 h 600075"/>
                <a:gd name="T10" fmla="*/ 63500 w 1222375"/>
                <a:gd name="T11" fmla="*/ 44458 h 600075"/>
                <a:gd name="T12" fmla="*/ 69850 w 1222375"/>
                <a:gd name="T13" fmla="*/ 66687 h 600075"/>
                <a:gd name="T14" fmla="*/ 76200 w 1222375"/>
                <a:gd name="T15" fmla="*/ 123847 h 600075"/>
                <a:gd name="T16" fmla="*/ 79375 w 1222375"/>
                <a:gd name="T17" fmla="*/ 133374 h 600075"/>
                <a:gd name="T18" fmla="*/ 82550 w 1222375"/>
                <a:gd name="T19" fmla="*/ 146076 h 600075"/>
                <a:gd name="T20" fmla="*/ 88900 w 1222375"/>
                <a:gd name="T21" fmla="*/ 155603 h 600075"/>
                <a:gd name="T22" fmla="*/ 92075 w 1222375"/>
                <a:gd name="T23" fmla="*/ 181008 h 600075"/>
                <a:gd name="T24" fmla="*/ 98425 w 1222375"/>
                <a:gd name="T25" fmla="*/ 200061 h 600075"/>
                <a:gd name="T26" fmla="*/ 101600 w 1222375"/>
                <a:gd name="T27" fmla="*/ 215939 h 600075"/>
                <a:gd name="T28" fmla="*/ 111125 w 1222375"/>
                <a:gd name="T29" fmla="*/ 323908 h 600075"/>
                <a:gd name="T30" fmla="*/ 114300 w 1222375"/>
                <a:gd name="T31" fmla="*/ 352488 h 600075"/>
                <a:gd name="T32" fmla="*/ 120650 w 1222375"/>
                <a:gd name="T33" fmla="*/ 374717 h 600075"/>
                <a:gd name="T34" fmla="*/ 123825 w 1222375"/>
                <a:gd name="T35" fmla="*/ 384244 h 600075"/>
                <a:gd name="T36" fmla="*/ 130175 w 1222375"/>
                <a:gd name="T37" fmla="*/ 406473 h 600075"/>
                <a:gd name="T38" fmla="*/ 133350 w 1222375"/>
                <a:gd name="T39" fmla="*/ 419175 h 600075"/>
                <a:gd name="T40" fmla="*/ 142875 w 1222375"/>
                <a:gd name="T41" fmla="*/ 438229 h 600075"/>
                <a:gd name="T42" fmla="*/ 155575 w 1222375"/>
                <a:gd name="T43" fmla="*/ 482687 h 600075"/>
                <a:gd name="T44" fmla="*/ 158750 w 1222375"/>
                <a:gd name="T45" fmla="*/ 492214 h 600075"/>
                <a:gd name="T46" fmla="*/ 168275 w 1222375"/>
                <a:gd name="T47" fmla="*/ 498565 h 600075"/>
                <a:gd name="T48" fmla="*/ 184150 w 1222375"/>
                <a:gd name="T49" fmla="*/ 517618 h 600075"/>
                <a:gd name="T50" fmla="*/ 196850 w 1222375"/>
                <a:gd name="T51" fmla="*/ 523969 h 600075"/>
                <a:gd name="T52" fmla="*/ 228600 w 1222375"/>
                <a:gd name="T53" fmla="*/ 539847 h 600075"/>
                <a:gd name="T54" fmla="*/ 238125 w 1222375"/>
                <a:gd name="T55" fmla="*/ 546198 h 600075"/>
                <a:gd name="T56" fmla="*/ 263525 w 1222375"/>
                <a:gd name="T57" fmla="*/ 552549 h 600075"/>
                <a:gd name="T58" fmla="*/ 285750 w 1222375"/>
                <a:gd name="T59" fmla="*/ 562076 h 600075"/>
                <a:gd name="T60" fmla="*/ 298450 w 1222375"/>
                <a:gd name="T61" fmla="*/ 568427 h 600075"/>
                <a:gd name="T62" fmla="*/ 320675 w 1222375"/>
                <a:gd name="T63" fmla="*/ 571603 h 600075"/>
                <a:gd name="T64" fmla="*/ 336550 w 1222375"/>
                <a:gd name="T65" fmla="*/ 577954 h 600075"/>
                <a:gd name="T66" fmla="*/ 349250 w 1222375"/>
                <a:gd name="T67" fmla="*/ 581130 h 600075"/>
                <a:gd name="T68" fmla="*/ 361950 w 1222375"/>
                <a:gd name="T69" fmla="*/ 587481 h 600075"/>
                <a:gd name="T70" fmla="*/ 431800 w 1222375"/>
                <a:gd name="T71" fmla="*/ 593832 h 600075"/>
                <a:gd name="T72" fmla="*/ 488950 w 1222375"/>
                <a:gd name="T73" fmla="*/ 600183 h 600075"/>
                <a:gd name="T74" fmla="*/ 793750 w 1222375"/>
                <a:gd name="T75" fmla="*/ 597007 h 600075"/>
                <a:gd name="T76" fmla="*/ 993775 w 1222375"/>
                <a:gd name="T77" fmla="*/ 593832 h 600075"/>
                <a:gd name="T78" fmla="*/ 1063625 w 1222375"/>
                <a:gd name="T79" fmla="*/ 590656 h 600075"/>
                <a:gd name="T80" fmla="*/ 1108075 w 1222375"/>
                <a:gd name="T81" fmla="*/ 584305 h 600075"/>
                <a:gd name="T82" fmla="*/ 1139825 w 1222375"/>
                <a:gd name="T83" fmla="*/ 577954 h 600075"/>
                <a:gd name="T84" fmla="*/ 1222375 w 1222375"/>
                <a:gd name="T85" fmla="*/ 577954 h 60007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22375" h="600075">
                  <a:moveTo>
                    <a:pt x="0" y="0"/>
                  </a:moveTo>
                  <a:cubicBezTo>
                    <a:pt x="5292" y="1058"/>
                    <a:pt x="10640" y="1866"/>
                    <a:pt x="15875" y="3175"/>
                  </a:cubicBezTo>
                  <a:cubicBezTo>
                    <a:pt x="19122" y="3987"/>
                    <a:pt x="22153" y="5538"/>
                    <a:pt x="25400" y="6350"/>
                  </a:cubicBezTo>
                  <a:lnTo>
                    <a:pt x="50800" y="12700"/>
                  </a:lnTo>
                  <a:cubicBezTo>
                    <a:pt x="52917" y="15875"/>
                    <a:pt x="55443" y="18812"/>
                    <a:pt x="57150" y="22225"/>
                  </a:cubicBezTo>
                  <a:cubicBezTo>
                    <a:pt x="59688" y="27300"/>
                    <a:pt x="62144" y="39703"/>
                    <a:pt x="63500" y="44450"/>
                  </a:cubicBezTo>
                  <a:cubicBezTo>
                    <a:pt x="72610" y="76334"/>
                    <a:pt x="59924" y="26973"/>
                    <a:pt x="69850" y="66675"/>
                  </a:cubicBezTo>
                  <a:cubicBezTo>
                    <a:pt x="71473" y="86152"/>
                    <a:pt x="71984" y="104853"/>
                    <a:pt x="76200" y="123825"/>
                  </a:cubicBezTo>
                  <a:cubicBezTo>
                    <a:pt x="76926" y="127092"/>
                    <a:pt x="78456" y="130132"/>
                    <a:pt x="79375" y="133350"/>
                  </a:cubicBezTo>
                  <a:cubicBezTo>
                    <a:pt x="80574" y="137546"/>
                    <a:pt x="80831" y="142039"/>
                    <a:pt x="82550" y="146050"/>
                  </a:cubicBezTo>
                  <a:cubicBezTo>
                    <a:pt x="84053" y="149557"/>
                    <a:pt x="86783" y="152400"/>
                    <a:pt x="88900" y="155575"/>
                  </a:cubicBezTo>
                  <a:cubicBezTo>
                    <a:pt x="89958" y="164042"/>
                    <a:pt x="90287" y="172632"/>
                    <a:pt x="92075" y="180975"/>
                  </a:cubicBezTo>
                  <a:cubicBezTo>
                    <a:pt x="93477" y="187520"/>
                    <a:pt x="96664" y="193567"/>
                    <a:pt x="98425" y="200025"/>
                  </a:cubicBezTo>
                  <a:cubicBezTo>
                    <a:pt x="99845" y="205231"/>
                    <a:pt x="100542" y="210608"/>
                    <a:pt x="101600" y="215900"/>
                  </a:cubicBezTo>
                  <a:cubicBezTo>
                    <a:pt x="105934" y="280917"/>
                    <a:pt x="103345" y="251238"/>
                    <a:pt x="111125" y="323850"/>
                  </a:cubicBezTo>
                  <a:cubicBezTo>
                    <a:pt x="112146" y="333379"/>
                    <a:pt x="111269" y="343333"/>
                    <a:pt x="114300" y="352425"/>
                  </a:cubicBezTo>
                  <a:cubicBezTo>
                    <a:pt x="121913" y="375263"/>
                    <a:pt x="112677" y="346743"/>
                    <a:pt x="120650" y="374650"/>
                  </a:cubicBezTo>
                  <a:cubicBezTo>
                    <a:pt x="121569" y="377868"/>
                    <a:pt x="122863" y="380969"/>
                    <a:pt x="123825" y="384175"/>
                  </a:cubicBezTo>
                  <a:cubicBezTo>
                    <a:pt x="126039" y="391555"/>
                    <a:pt x="128148" y="398967"/>
                    <a:pt x="130175" y="406400"/>
                  </a:cubicBezTo>
                  <a:cubicBezTo>
                    <a:pt x="131323" y="410610"/>
                    <a:pt x="131631" y="415089"/>
                    <a:pt x="133350" y="419100"/>
                  </a:cubicBezTo>
                  <a:cubicBezTo>
                    <a:pt x="144188" y="444388"/>
                    <a:pt x="136186" y="413623"/>
                    <a:pt x="142875" y="438150"/>
                  </a:cubicBezTo>
                  <a:cubicBezTo>
                    <a:pt x="154835" y="482004"/>
                    <a:pt x="143408" y="446098"/>
                    <a:pt x="155575" y="482600"/>
                  </a:cubicBezTo>
                  <a:cubicBezTo>
                    <a:pt x="156633" y="485775"/>
                    <a:pt x="155965" y="490269"/>
                    <a:pt x="158750" y="492125"/>
                  </a:cubicBezTo>
                  <a:lnTo>
                    <a:pt x="168275" y="498475"/>
                  </a:lnTo>
                  <a:cubicBezTo>
                    <a:pt x="173338" y="506070"/>
                    <a:pt x="176372" y="511969"/>
                    <a:pt x="184150" y="517525"/>
                  </a:cubicBezTo>
                  <a:cubicBezTo>
                    <a:pt x="188001" y="520276"/>
                    <a:pt x="192791" y="521440"/>
                    <a:pt x="196850" y="523875"/>
                  </a:cubicBezTo>
                  <a:cubicBezTo>
                    <a:pt x="223851" y="540076"/>
                    <a:pt x="206026" y="534106"/>
                    <a:pt x="228600" y="539750"/>
                  </a:cubicBezTo>
                  <a:cubicBezTo>
                    <a:pt x="231775" y="541867"/>
                    <a:pt x="234539" y="544796"/>
                    <a:pt x="238125" y="546100"/>
                  </a:cubicBezTo>
                  <a:cubicBezTo>
                    <a:pt x="246327" y="549082"/>
                    <a:pt x="255719" y="548547"/>
                    <a:pt x="263525" y="552450"/>
                  </a:cubicBezTo>
                  <a:cubicBezTo>
                    <a:pt x="305646" y="573510"/>
                    <a:pt x="253048" y="547960"/>
                    <a:pt x="285750" y="561975"/>
                  </a:cubicBezTo>
                  <a:cubicBezTo>
                    <a:pt x="290100" y="563839"/>
                    <a:pt x="293884" y="567080"/>
                    <a:pt x="298450" y="568325"/>
                  </a:cubicBezTo>
                  <a:cubicBezTo>
                    <a:pt x="305670" y="570294"/>
                    <a:pt x="313267" y="570442"/>
                    <a:pt x="320675" y="571500"/>
                  </a:cubicBezTo>
                  <a:cubicBezTo>
                    <a:pt x="325967" y="573617"/>
                    <a:pt x="331143" y="576048"/>
                    <a:pt x="336550" y="577850"/>
                  </a:cubicBezTo>
                  <a:cubicBezTo>
                    <a:pt x="340690" y="579230"/>
                    <a:pt x="345164" y="579493"/>
                    <a:pt x="349250" y="581025"/>
                  </a:cubicBezTo>
                  <a:cubicBezTo>
                    <a:pt x="353682" y="582687"/>
                    <a:pt x="357272" y="586655"/>
                    <a:pt x="361950" y="587375"/>
                  </a:cubicBezTo>
                  <a:cubicBezTo>
                    <a:pt x="385057" y="590930"/>
                    <a:pt x="431800" y="593725"/>
                    <a:pt x="431800" y="593725"/>
                  </a:cubicBezTo>
                  <a:cubicBezTo>
                    <a:pt x="454815" y="599479"/>
                    <a:pt x="454091" y="600075"/>
                    <a:pt x="488950" y="600075"/>
                  </a:cubicBezTo>
                  <a:cubicBezTo>
                    <a:pt x="590556" y="600075"/>
                    <a:pt x="692153" y="598178"/>
                    <a:pt x="793750" y="596900"/>
                  </a:cubicBezTo>
                  <a:lnTo>
                    <a:pt x="993775" y="593725"/>
                  </a:lnTo>
                  <a:cubicBezTo>
                    <a:pt x="1017058" y="592667"/>
                    <a:pt x="1040398" y="592486"/>
                    <a:pt x="1063625" y="590550"/>
                  </a:cubicBezTo>
                  <a:cubicBezTo>
                    <a:pt x="1078540" y="589307"/>
                    <a:pt x="1093399" y="587135"/>
                    <a:pt x="1108075" y="584200"/>
                  </a:cubicBezTo>
                  <a:cubicBezTo>
                    <a:pt x="1118658" y="582083"/>
                    <a:pt x="1129049" y="578449"/>
                    <a:pt x="1139825" y="577850"/>
                  </a:cubicBezTo>
                  <a:cubicBezTo>
                    <a:pt x="1167299" y="576324"/>
                    <a:pt x="1194858" y="577850"/>
                    <a:pt x="1222375" y="57785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2" name="フリーフォーム 131"/>
            <p:cNvSpPr>
              <a:spLocks/>
            </p:cNvSpPr>
            <p:nvPr/>
          </p:nvSpPr>
          <p:spPr bwMode="auto">
            <a:xfrm>
              <a:off x="1914525" y="1080033"/>
              <a:ext cx="1222375" cy="574778"/>
            </a:xfrm>
            <a:custGeom>
              <a:avLst/>
              <a:gdLst>
                <a:gd name="T0" fmla="*/ 0 w 1222375"/>
                <a:gd name="T1" fmla="*/ 0 h 574675"/>
                <a:gd name="T2" fmla="*/ 19050 w 1222375"/>
                <a:gd name="T3" fmla="*/ 3176 h 574675"/>
                <a:gd name="T4" fmla="*/ 28575 w 1222375"/>
                <a:gd name="T5" fmla="*/ 6351 h 574675"/>
                <a:gd name="T6" fmla="*/ 41275 w 1222375"/>
                <a:gd name="T7" fmla="*/ 9527 h 574675"/>
                <a:gd name="T8" fmla="*/ 60325 w 1222375"/>
                <a:gd name="T9" fmla="*/ 31756 h 574675"/>
                <a:gd name="T10" fmla="*/ 66675 w 1222375"/>
                <a:gd name="T11" fmla="*/ 41282 h 574675"/>
                <a:gd name="T12" fmla="*/ 69850 w 1222375"/>
                <a:gd name="T13" fmla="*/ 50809 h 574675"/>
                <a:gd name="T14" fmla="*/ 76200 w 1222375"/>
                <a:gd name="T15" fmla="*/ 120672 h 574675"/>
                <a:gd name="T16" fmla="*/ 79375 w 1222375"/>
                <a:gd name="T17" fmla="*/ 139725 h 574675"/>
                <a:gd name="T18" fmla="*/ 82550 w 1222375"/>
                <a:gd name="T19" fmla="*/ 168305 h 574675"/>
                <a:gd name="T20" fmla="*/ 85725 w 1222375"/>
                <a:gd name="T21" fmla="*/ 228641 h 574675"/>
                <a:gd name="T22" fmla="*/ 88900 w 1222375"/>
                <a:gd name="T23" fmla="*/ 276275 h 574675"/>
                <a:gd name="T24" fmla="*/ 95250 w 1222375"/>
                <a:gd name="T25" fmla="*/ 308030 h 574675"/>
                <a:gd name="T26" fmla="*/ 101600 w 1222375"/>
                <a:gd name="T27" fmla="*/ 339786 h 574675"/>
                <a:gd name="T28" fmla="*/ 107950 w 1222375"/>
                <a:gd name="T29" fmla="*/ 358839 h 574675"/>
                <a:gd name="T30" fmla="*/ 117475 w 1222375"/>
                <a:gd name="T31" fmla="*/ 393771 h 574675"/>
                <a:gd name="T32" fmla="*/ 120650 w 1222375"/>
                <a:gd name="T33" fmla="*/ 403297 h 574675"/>
                <a:gd name="T34" fmla="*/ 130175 w 1222375"/>
                <a:gd name="T35" fmla="*/ 419175 h 574675"/>
                <a:gd name="T36" fmla="*/ 136525 w 1222375"/>
                <a:gd name="T37" fmla="*/ 428702 h 574675"/>
                <a:gd name="T38" fmla="*/ 146050 w 1222375"/>
                <a:gd name="T39" fmla="*/ 447755 h 574675"/>
                <a:gd name="T40" fmla="*/ 155575 w 1222375"/>
                <a:gd name="T41" fmla="*/ 450931 h 574675"/>
                <a:gd name="T42" fmla="*/ 177800 w 1222375"/>
                <a:gd name="T43" fmla="*/ 466809 h 574675"/>
                <a:gd name="T44" fmla="*/ 187325 w 1222375"/>
                <a:gd name="T45" fmla="*/ 476335 h 574675"/>
                <a:gd name="T46" fmla="*/ 196850 w 1222375"/>
                <a:gd name="T47" fmla="*/ 482686 h 574675"/>
                <a:gd name="T48" fmla="*/ 215900 w 1222375"/>
                <a:gd name="T49" fmla="*/ 501740 h 574675"/>
                <a:gd name="T50" fmla="*/ 244475 w 1222375"/>
                <a:gd name="T51" fmla="*/ 511267 h 574675"/>
                <a:gd name="T52" fmla="*/ 266700 w 1222375"/>
                <a:gd name="T53" fmla="*/ 530320 h 574675"/>
                <a:gd name="T54" fmla="*/ 288925 w 1222375"/>
                <a:gd name="T55" fmla="*/ 539847 h 574675"/>
                <a:gd name="T56" fmla="*/ 298450 w 1222375"/>
                <a:gd name="T57" fmla="*/ 546198 h 574675"/>
                <a:gd name="T58" fmla="*/ 311150 w 1222375"/>
                <a:gd name="T59" fmla="*/ 549373 h 574675"/>
                <a:gd name="T60" fmla="*/ 339725 w 1222375"/>
                <a:gd name="T61" fmla="*/ 562076 h 574675"/>
                <a:gd name="T62" fmla="*/ 355600 w 1222375"/>
                <a:gd name="T63" fmla="*/ 565251 h 574675"/>
                <a:gd name="T64" fmla="*/ 374650 w 1222375"/>
                <a:gd name="T65" fmla="*/ 571602 h 574675"/>
                <a:gd name="T66" fmla="*/ 650875 w 1222375"/>
                <a:gd name="T67" fmla="*/ 574778 h 574675"/>
                <a:gd name="T68" fmla="*/ 863600 w 1222375"/>
                <a:gd name="T69" fmla="*/ 568427 h 574675"/>
                <a:gd name="T70" fmla="*/ 942975 w 1222375"/>
                <a:gd name="T71" fmla="*/ 562076 h 574675"/>
                <a:gd name="T72" fmla="*/ 990600 w 1222375"/>
                <a:gd name="T73" fmla="*/ 558900 h 574675"/>
                <a:gd name="T74" fmla="*/ 1222375 w 1222375"/>
                <a:gd name="T75" fmla="*/ 562076 h 57467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22375" h="574675">
                  <a:moveTo>
                    <a:pt x="0" y="0"/>
                  </a:moveTo>
                  <a:cubicBezTo>
                    <a:pt x="6350" y="1058"/>
                    <a:pt x="12766" y="1778"/>
                    <a:pt x="19050" y="3175"/>
                  </a:cubicBezTo>
                  <a:cubicBezTo>
                    <a:pt x="22317" y="3901"/>
                    <a:pt x="25357" y="5431"/>
                    <a:pt x="28575" y="6350"/>
                  </a:cubicBezTo>
                  <a:cubicBezTo>
                    <a:pt x="32771" y="7549"/>
                    <a:pt x="37042" y="8467"/>
                    <a:pt x="41275" y="9525"/>
                  </a:cubicBezTo>
                  <a:cubicBezTo>
                    <a:pt x="52814" y="21064"/>
                    <a:pt x="50142" y="17494"/>
                    <a:pt x="60325" y="31750"/>
                  </a:cubicBezTo>
                  <a:cubicBezTo>
                    <a:pt x="62543" y="34855"/>
                    <a:pt x="64968" y="37862"/>
                    <a:pt x="66675" y="41275"/>
                  </a:cubicBezTo>
                  <a:cubicBezTo>
                    <a:pt x="68172" y="44268"/>
                    <a:pt x="68792" y="47625"/>
                    <a:pt x="69850" y="50800"/>
                  </a:cubicBezTo>
                  <a:cubicBezTo>
                    <a:pt x="77496" y="104323"/>
                    <a:pt x="67805" y="32503"/>
                    <a:pt x="76200" y="120650"/>
                  </a:cubicBezTo>
                  <a:cubicBezTo>
                    <a:pt x="76810" y="127059"/>
                    <a:pt x="78524" y="133319"/>
                    <a:pt x="79375" y="139700"/>
                  </a:cubicBezTo>
                  <a:cubicBezTo>
                    <a:pt x="80642" y="149200"/>
                    <a:pt x="81492" y="158750"/>
                    <a:pt x="82550" y="168275"/>
                  </a:cubicBezTo>
                  <a:cubicBezTo>
                    <a:pt x="83608" y="188383"/>
                    <a:pt x="84543" y="208499"/>
                    <a:pt x="85725" y="228600"/>
                  </a:cubicBezTo>
                  <a:cubicBezTo>
                    <a:pt x="86659" y="244483"/>
                    <a:pt x="87460" y="260380"/>
                    <a:pt x="88900" y="276225"/>
                  </a:cubicBezTo>
                  <a:cubicBezTo>
                    <a:pt x="92838" y="319538"/>
                    <a:pt x="89579" y="283401"/>
                    <a:pt x="95250" y="307975"/>
                  </a:cubicBezTo>
                  <a:cubicBezTo>
                    <a:pt x="97677" y="318492"/>
                    <a:pt x="98187" y="329486"/>
                    <a:pt x="101600" y="339725"/>
                  </a:cubicBezTo>
                  <a:cubicBezTo>
                    <a:pt x="103717" y="346075"/>
                    <a:pt x="106637" y="352211"/>
                    <a:pt x="107950" y="358775"/>
                  </a:cubicBezTo>
                  <a:cubicBezTo>
                    <a:pt x="112438" y="381214"/>
                    <a:pt x="109418" y="369530"/>
                    <a:pt x="117475" y="393700"/>
                  </a:cubicBezTo>
                  <a:cubicBezTo>
                    <a:pt x="118533" y="396875"/>
                    <a:pt x="118928" y="400355"/>
                    <a:pt x="120650" y="403225"/>
                  </a:cubicBezTo>
                  <a:cubicBezTo>
                    <a:pt x="123825" y="408517"/>
                    <a:pt x="126904" y="413867"/>
                    <a:pt x="130175" y="419100"/>
                  </a:cubicBezTo>
                  <a:cubicBezTo>
                    <a:pt x="132197" y="422336"/>
                    <a:pt x="134818" y="425212"/>
                    <a:pt x="136525" y="428625"/>
                  </a:cubicBezTo>
                  <a:cubicBezTo>
                    <a:pt x="140360" y="436294"/>
                    <a:pt x="138467" y="441609"/>
                    <a:pt x="146050" y="447675"/>
                  </a:cubicBezTo>
                  <a:cubicBezTo>
                    <a:pt x="148663" y="449766"/>
                    <a:pt x="152400" y="449792"/>
                    <a:pt x="155575" y="450850"/>
                  </a:cubicBezTo>
                  <a:cubicBezTo>
                    <a:pt x="176842" y="479206"/>
                    <a:pt x="152443" y="452235"/>
                    <a:pt x="177800" y="466725"/>
                  </a:cubicBezTo>
                  <a:cubicBezTo>
                    <a:pt x="181699" y="468953"/>
                    <a:pt x="183876" y="473375"/>
                    <a:pt x="187325" y="476250"/>
                  </a:cubicBezTo>
                  <a:cubicBezTo>
                    <a:pt x="190256" y="478693"/>
                    <a:pt x="193998" y="480065"/>
                    <a:pt x="196850" y="482600"/>
                  </a:cubicBezTo>
                  <a:cubicBezTo>
                    <a:pt x="203562" y="488566"/>
                    <a:pt x="207562" y="498315"/>
                    <a:pt x="215900" y="501650"/>
                  </a:cubicBezTo>
                  <a:cubicBezTo>
                    <a:pt x="235827" y="509621"/>
                    <a:pt x="226246" y="506618"/>
                    <a:pt x="244475" y="511175"/>
                  </a:cubicBezTo>
                  <a:cubicBezTo>
                    <a:pt x="253134" y="519834"/>
                    <a:pt x="255839" y="523437"/>
                    <a:pt x="266700" y="530225"/>
                  </a:cubicBezTo>
                  <a:cubicBezTo>
                    <a:pt x="293127" y="546742"/>
                    <a:pt x="267320" y="528947"/>
                    <a:pt x="288925" y="539750"/>
                  </a:cubicBezTo>
                  <a:cubicBezTo>
                    <a:pt x="292338" y="541457"/>
                    <a:pt x="294943" y="544597"/>
                    <a:pt x="298450" y="546100"/>
                  </a:cubicBezTo>
                  <a:cubicBezTo>
                    <a:pt x="302461" y="547819"/>
                    <a:pt x="307064" y="547743"/>
                    <a:pt x="311150" y="549275"/>
                  </a:cubicBezTo>
                  <a:cubicBezTo>
                    <a:pt x="336166" y="558656"/>
                    <a:pt x="310763" y="553286"/>
                    <a:pt x="339725" y="561975"/>
                  </a:cubicBezTo>
                  <a:cubicBezTo>
                    <a:pt x="344894" y="563526"/>
                    <a:pt x="350394" y="563730"/>
                    <a:pt x="355600" y="565150"/>
                  </a:cubicBezTo>
                  <a:cubicBezTo>
                    <a:pt x="362058" y="566911"/>
                    <a:pt x="367960" y="571284"/>
                    <a:pt x="374650" y="571500"/>
                  </a:cubicBezTo>
                  <a:cubicBezTo>
                    <a:pt x="466683" y="574469"/>
                    <a:pt x="558800" y="573617"/>
                    <a:pt x="650875" y="574675"/>
                  </a:cubicBezTo>
                  <a:cubicBezTo>
                    <a:pt x="751281" y="572492"/>
                    <a:pt x="779306" y="573142"/>
                    <a:pt x="863600" y="568325"/>
                  </a:cubicBezTo>
                  <a:cubicBezTo>
                    <a:pt x="923858" y="564882"/>
                    <a:pt x="889992" y="566051"/>
                    <a:pt x="942975" y="561975"/>
                  </a:cubicBezTo>
                  <a:cubicBezTo>
                    <a:pt x="958838" y="560755"/>
                    <a:pt x="974725" y="559858"/>
                    <a:pt x="990600" y="558800"/>
                  </a:cubicBezTo>
                  <a:lnTo>
                    <a:pt x="1222375" y="561975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3" name="フリーフォーム 132"/>
            <p:cNvSpPr>
              <a:spLocks/>
            </p:cNvSpPr>
            <p:nvPr/>
          </p:nvSpPr>
          <p:spPr bwMode="auto">
            <a:xfrm>
              <a:off x="1920875" y="1213407"/>
              <a:ext cx="1222375" cy="438229"/>
            </a:xfrm>
            <a:custGeom>
              <a:avLst/>
              <a:gdLst>
                <a:gd name="T0" fmla="*/ 0 w 1222375"/>
                <a:gd name="T1" fmla="*/ 0 h 438150"/>
                <a:gd name="T2" fmla="*/ 31750 w 1222375"/>
                <a:gd name="T3" fmla="*/ 6351 h 438150"/>
                <a:gd name="T4" fmla="*/ 44450 w 1222375"/>
                <a:gd name="T5" fmla="*/ 9527 h 438150"/>
                <a:gd name="T6" fmla="*/ 53975 w 1222375"/>
                <a:gd name="T7" fmla="*/ 19053 h 438150"/>
                <a:gd name="T8" fmla="*/ 63500 w 1222375"/>
                <a:gd name="T9" fmla="*/ 66687 h 438150"/>
                <a:gd name="T10" fmla="*/ 69850 w 1222375"/>
                <a:gd name="T11" fmla="*/ 101618 h 438150"/>
                <a:gd name="T12" fmla="*/ 73025 w 1222375"/>
                <a:gd name="T13" fmla="*/ 127023 h 438150"/>
                <a:gd name="T14" fmla="*/ 76200 w 1222375"/>
                <a:gd name="T15" fmla="*/ 146076 h 438150"/>
                <a:gd name="T16" fmla="*/ 85725 w 1222375"/>
                <a:gd name="T17" fmla="*/ 187359 h 438150"/>
                <a:gd name="T18" fmla="*/ 88900 w 1222375"/>
                <a:gd name="T19" fmla="*/ 212763 h 438150"/>
                <a:gd name="T20" fmla="*/ 95250 w 1222375"/>
                <a:gd name="T21" fmla="*/ 276275 h 438150"/>
                <a:gd name="T22" fmla="*/ 98425 w 1222375"/>
                <a:gd name="T23" fmla="*/ 301679 h 438150"/>
                <a:gd name="T24" fmla="*/ 117475 w 1222375"/>
                <a:gd name="T25" fmla="*/ 333435 h 438150"/>
                <a:gd name="T26" fmla="*/ 133350 w 1222375"/>
                <a:gd name="T27" fmla="*/ 349313 h 438150"/>
                <a:gd name="T28" fmla="*/ 142875 w 1222375"/>
                <a:gd name="T29" fmla="*/ 352489 h 438150"/>
                <a:gd name="T30" fmla="*/ 165100 w 1222375"/>
                <a:gd name="T31" fmla="*/ 368366 h 438150"/>
                <a:gd name="T32" fmla="*/ 174625 w 1222375"/>
                <a:gd name="T33" fmla="*/ 371542 h 438150"/>
                <a:gd name="T34" fmla="*/ 190500 w 1222375"/>
                <a:gd name="T35" fmla="*/ 377893 h 438150"/>
                <a:gd name="T36" fmla="*/ 203200 w 1222375"/>
                <a:gd name="T37" fmla="*/ 384244 h 438150"/>
                <a:gd name="T38" fmla="*/ 212725 w 1222375"/>
                <a:gd name="T39" fmla="*/ 387420 h 438150"/>
                <a:gd name="T40" fmla="*/ 222250 w 1222375"/>
                <a:gd name="T41" fmla="*/ 393771 h 438150"/>
                <a:gd name="T42" fmla="*/ 234950 w 1222375"/>
                <a:gd name="T43" fmla="*/ 396947 h 438150"/>
                <a:gd name="T44" fmla="*/ 247650 w 1222375"/>
                <a:gd name="T45" fmla="*/ 403298 h 438150"/>
                <a:gd name="T46" fmla="*/ 266700 w 1222375"/>
                <a:gd name="T47" fmla="*/ 406473 h 438150"/>
                <a:gd name="T48" fmla="*/ 279400 w 1222375"/>
                <a:gd name="T49" fmla="*/ 409649 h 438150"/>
                <a:gd name="T50" fmla="*/ 288925 w 1222375"/>
                <a:gd name="T51" fmla="*/ 416000 h 438150"/>
                <a:gd name="T52" fmla="*/ 393700 w 1222375"/>
                <a:gd name="T53" fmla="*/ 431878 h 438150"/>
                <a:gd name="T54" fmla="*/ 533400 w 1222375"/>
                <a:gd name="T55" fmla="*/ 438229 h 438150"/>
                <a:gd name="T56" fmla="*/ 1222375 w 1222375"/>
                <a:gd name="T57" fmla="*/ 435053 h 43815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22375" h="438150">
                  <a:moveTo>
                    <a:pt x="0" y="0"/>
                  </a:moveTo>
                  <a:lnTo>
                    <a:pt x="31750" y="6350"/>
                  </a:lnTo>
                  <a:cubicBezTo>
                    <a:pt x="36017" y="7264"/>
                    <a:pt x="40661" y="7360"/>
                    <a:pt x="44450" y="9525"/>
                  </a:cubicBezTo>
                  <a:cubicBezTo>
                    <a:pt x="48349" y="11753"/>
                    <a:pt x="50800" y="15875"/>
                    <a:pt x="53975" y="19050"/>
                  </a:cubicBezTo>
                  <a:cubicBezTo>
                    <a:pt x="65095" y="52411"/>
                    <a:pt x="57095" y="23975"/>
                    <a:pt x="63500" y="66675"/>
                  </a:cubicBezTo>
                  <a:cubicBezTo>
                    <a:pt x="65255" y="78377"/>
                    <a:pt x="68005" y="89912"/>
                    <a:pt x="69850" y="101600"/>
                  </a:cubicBezTo>
                  <a:cubicBezTo>
                    <a:pt x="71181" y="110028"/>
                    <a:pt x="71818" y="118553"/>
                    <a:pt x="73025" y="127000"/>
                  </a:cubicBezTo>
                  <a:cubicBezTo>
                    <a:pt x="73935" y="133373"/>
                    <a:pt x="75290" y="139677"/>
                    <a:pt x="76200" y="146050"/>
                  </a:cubicBezTo>
                  <a:cubicBezTo>
                    <a:pt x="80945" y="179262"/>
                    <a:pt x="75630" y="162087"/>
                    <a:pt x="85725" y="187325"/>
                  </a:cubicBezTo>
                  <a:cubicBezTo>
                    <a:pt x="86783" y="195792"/>
                    <a:pt x="87991" y="204241"/>
                    <a:pt x="88900" y="212725"/>
                  </a:cubicBezTo>
                  <a:cubicBezTo>
                    <a:pt x="91166" y="233876"/>
                    <a:pt x="92984" y="255074"/>
                    <a:pt x="95250" y="276225"/>
                  </a:cubicBezTo>
                  <a:cubicBezTo>
                    <a:pt x="96159" y="284709"/>
                    <a:pt x="96356" y="293347"/>
                    <a:pt x="98425" y="301625"/>
                  </a:cubicBezTo>
                  <a:cubicBezTo>
                    <a:pt x="100378" y="309435"/>
                    <a:pt x="114744" y="329278"/>
                    <a:pt x="117475" y="333375"/>
                  </a:cubicBezTo>
                  <a:cubicBezTo>
                    <a:pt x="123825" y="342900"/>
                    <a:pt x="122767" y="343958"/>
                    <a:pt x="133350" y="349250"/>
                  </a:cubicBezTo>
                  <a:cubicBezTo>
                    <a:pt x="136343" y="350747"/>
                    <a:pt x="139700" y="351367"/>
                    <a:pt x="142875" y="352425"/>
                  </a:cubicBezTo>
                  <a:cubicBezTo>
                    <a:pt x="145751" y="354582"/>
                    <a:pt x="160457" y="365979"/>
                    <a:pt x="165100" y="368300"/>
                  </a:cubicBezTo>
                  <a:cubicBezTo>
                    <a:pt x="168093" y="369797"/>
                    <a:pt x="171491" y="370300"/>
                    <a:pt x="174625" y="371475"/>
                  </a:cubicBezTo>
                  <a:cubicBezTo>
                    <a:pt x="179961" y="373476"/>
                    <a:pt x="185292" y="375510"/>
                    <a:pt x="190500" y="377825"/>
                  </a:cubicBezTo>
                  <a:cubicBezTo>
                    <a:pt x="194825" y="379747"/>
                    <a:pt x="198850" y="382311"/>
                    <a:pt x="203200" y="384175"/>
                  </a:cubicBezTo>
                  <a:cubicBezTo>
                    <a:pt x="206276" y="385493"/>
                    <a:pt x="209732" y="385853"/>
                    <a:pt x="212725" y="387350"/>
                  </a:cubicBezTo>
                  <a:cubicBezTo>
                    <a:pt x="216138" y="389057"/>
                    <a:pt x="218743" y="392197"/>
                    <a:pt x="222250" y="393700"/>
                  </a:cubicBezTo>
                  <a:cubicBezTo>
                    <a:pt x="226261" y="395419"/>
                    <a:pt x="230864" y="395343"/>
                    <a:pt x="234950" y="396875"/>
                  </a:cubicBezTo>
                  <a:cubicBezTo>
                    <a:pt x="239382" y="398537"/>
                    <a:pt x="243117" y="401865"/>
                    <a:pt x="247650" y="403225"/>
                  </a:cubicBezTo>
                  <a:cubicBezTo>
                    <a:pt x="253816" y="405075"/>
                    <a:pt x="260387" y="405137"/>
                    <a:pt x="266700" y="406400"/>
                  </a:cubicBezTo>
                  <a:cubicBezTo>
                    <a:pt x="270979" y="407256"/>
                    <a:pt x="275167" y="408517"/>
                    <a:pt x="279400" y="409575"/>
                  </a:cubicBezTo>
                  <a:cubicBezTo>
                    <a:pt x="282575" y="411692"/>
                    <a:pt x="285403" y="414457"/>
                    <a:pt x="288925" y="415925"/>
                  </a:cubicBezTo>
                  <a:cubicBezTo>
                    <a:pt x="328491" y="432411"/>
                    <a:pt x="340975" y="427406"/>
                    <a:pt x="393700" y="431800"/>
                  </a:cubicBezTo>
                  <a:cubicBezTo>
                    <a:pt x="465566" y="437789"/>
                    <a:pt x="419062" y="434577"/>
                    <a:pt x="533400" y="438150"/>
                  </a:cubicBezTo>
                  <a:lnTo>
                    <a:pt x="1222375" y="434975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4" name="フリーフォーム 133"/>
            <p:cNvSpPr>
              <a:spLocks/>
            </p:cNvSpPr>
            <p:nvPr/>
          </p:nvSpPr>
          <p:spPr bwMode="auto">
            <a:xfrm>
              <a:off x="1917700" y="1248338"/>
              <a:ext cx="1216025" cy="406473"/>
            </a:xfrm>
            <a:custGeom>
              <a:avLst/>
              <a:gdLst>
                <a:gd name="T0" fmla="*/ 0 w 1216025"/>
                <a:gd name="T1" fmla="*/ 0 h 406400"/>
                <a:gd name="T2" fmla="*/ 25400 w 1216025"/>
                <a:gd name="T3" fmla="*/ 3176 h 406400"/>
                <a:gd name="T4" fmla="*/ 47625 w 1216025"/>
                <a:gd name="T5" fmla="*/ 9527 h 406400"/>
                <a:gd name="T6" fmla="*/ 60325 w 1216025"/>
                <a:gd name="T7" fmla="*/ 38107 h 406400"/>
                <a:gd name="T8" fmla="*/ 63500 w 1216025"/>
                <a:gd name="T9" fmla="*/ 73038 h 406400"/>
                <a:gd name="T10" fmla="*/ 66675 w 1216025"/>
                <a:gd name="T11" fmla="*/ 82565 h 406400"/>
                <a:gd name="T12" fmla="*/ 73025 w 1216025"/>
                <a:gd name="T13" fmla="*/ 206412 h 406400"/>
                <a:gd name="T14" fmla="*/ 76200 w 1216025"/>
                <a:gd name="T15" fmla="*/ 219114 h 406400"/>
                <a:gd name="T16" fmla="*/ 79375 w 1216025"/>
                <a:gd name="T17" fmla="*/ 238168 h 406400"/>
                <a:gd name="T18" fmla="*/ 82550 w 1216025"/>
                <a:gd name="T19" fmla="*/ 269923 h 406400"/>
                <a:gd name="T20" fmla="*/ 88900 w 1216025"/>
                <a:gd name="T21" fmla="*/ 288977 h 406400"/>
                <a:gd name="T22" fmla="*/ 92075 w 1216025"/>
                <a:gd name="T23" fmla="*/ 304855 h 406400"/>
                <a:gd name="T24" fmla="*/ 98425 w 1216025"/>
                <a:gd name="T25" fmla="*/ 314381 h 406400"/>
                <a:gd name="T26" fmla="*/ 123825 w 1216025"/>
                <a:gd name="T27" fmla="*/ 333435 h 406400"/>
                <a:gd name="T28" fmla="*/ 136525 w 1216025"/>
                <a:gd name="T29" fmla="*/ 339786 h 406400"/>
                <a:gd name="T30" fmla="*/ 158750 w 1216025"/>
                <a:gd name="T31" fmla="*/ 352488 h 406400"/>
                <a:gd name="T32" fmla="*/ 168275 w 1216025"/>
                <a:gd name="T33" fmla="*/ 355664 h 406400"/>
                <a:gd name="T34" fmla="*/ 209550 w 1216025"/>
                <a:gd name="T35" fmla="*/ 371542 h 406400"/>
                <a:gd name="T36" fmla="*/ 250825 w 1216025"/>
                <a:gd name="T37" fmla="*/ 377893 h 406400"/>
                <a:gd name="T38" fmla="*/ 260350 w 1216025"/>
                <a:gd name="T39" fmla="*/ 381068 h 406400"/>
                <a:gd name="T40" fmla="*/ 276225 w 1216025"/>
                <a:gd name="T41" fmla="*/ 384244 h 406400"/>
                <a:gd name="T42" fmla="*/ 288925 w 1216025"/>
                <a:gd name="T43" fmla="*/ 387420 h 406400"/>
                <a:gd name="T44" fmla="*/ 314325 w 1216025"/>
                <a:gd name="T45" fmla="*/ 390595 h 406400"/>
                <a:gd name="T46" fmla="*/ 339725 w 1216025"/>
                <a:gd name="T47" fmla="*/ 396946 h 406400"/>
                <a:gd name="T48" fmla="*/ 365125 w 1216025"/>
                <a:gd name="T49" fmla="*/ 400122 h 406400"/>
                <a:gd name="T50" fmla="*/ 434975 w 1216025"/>
                <a:gd name="T51" fmla="*/ 406473 h 406400"/>
                <a:gd name="T52" fmla="*/ 749300 w 1216025"/>
                <a:gd name="T53" fmla="*/ 400122 h 406400"/>
                <a:gd name="T54" fmla="*/ 873125 w 1216025"/>
                <a:gd name="T55" fmla="*/ 393771 h 406400"/>
                <a:gd name="T56" fmla="*/ 942975 w 1216025"/>
                <a:gd name="T57" fmla="*/ 390595 h 406400"/>
                <a:gd name="T58" fmla="*/ 1216025 w 1216025"/>
                <a:gd name="T59" fmla="*/ 393771 h 4064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16025" h="406400">
                  <a:moveTo>
                    <a:pt x="0" y="0"/>
                  </a:moveTo>
                  <a:cubicBezTo>
                    <a:pt x="8467" y="1058"/>
                    <a:pt x="16984" y="1772"/>
                    <a:pt x="25400" y="3175"/>
                  </a:cubicBezTo>
                  <a:cubicBezTo>
                    <a:pt x="33373" y="4504"/>
                    <a:pt x="40076" y="7009"/>
                    <a:pt x="47625" y="9525"/>
                  </a:cubicBezTo>
                  <a:cubicBezTo>
                    <a:pt x="55182" y="32195"/>
                    <a:pt x="50262" y="23006"/>
                    <a:pt x="60325" y="38100"/>
                  </a:cubicBezTo>
                  <a:cubicBezTo>
                    <a:pt x="61383" y="49742"/>
                    <a:pt x="61847" y="61453"/>
                    <a:pt x="63500" y="73025"/>
                  </a:cubicBezTo>
                  <a:cubicBezTo>
                    <a:pt x="63973" y="76338"/>
                    <a:pt x="66428" y="79212"/>
                    <a:pt x="66675" y="82550"/>
                  </a:cubicBezTo>
                  <a:cubicBezTo>
                    <a:pt x="69895" y="126014"/>
                    <a:pt x="68546" y="163821"/>
                    <a:pt x="73025" y="206375"/>
                  </a:cubicBezTo>
                  <a:cubicBezTo>
                    <a:pt x="73482" y="210715"/>
                    <a:pt x="75344" y="214796"/>
                    <a:pt x="76200" y="219075"/>
                  </a:cubicBezTo>
                  <a:cubicBezTo>
                    <a:pt x="77463" y="225388"/>
                    <a:pt x="78577" y="231737"/>
                    <a:pt x="79375" y="238125"/>
                  </a:cubicBezTo>
                  <a:cubicBezTo>
                    <a:pt x="80694" y="248679"/>
                    <a:pt x="80590" y="259421"/>
                    <a:pt x="82550" y="269875"/>
                  </a:cubicBezTo>
                  <a:cubicBezTo>
                    <a:pt x="83784" y="276454"/>
                    <a:pt x="87587" y="282361"/>
                    <a:pt x="88900" y="288925"/>
                  </a:cubicBezTo>
                  <a:cubicBezTo>
                    <a:pt x="89958" y="294217"/>
                    <a:pt x="90180" y="299747"/>
                    <a:pt x="92075" y="304800"/>
                  </a:cubicBezTo>
                  <a:cubicBezTo>
                    <a:pt x="93415" y="308373"/>
                    <a:pt x="95982" y="311394"/>
                    <a:pt x="98425" y="314325"/>
                  </a:cubicBezTo>
                  <a:cubicBezTo>
                    <a:pt x="107014" y="324631"/>
                    <a:pt x="111384" y="326463"/>
                    <a:pt x="123825" y="333375"/>
                  </a:cubicBezTo>
                  <a:cubicBezTo>
                    <a:pt x="127962" y="335674"/>
                    <a:pt x="132416" y="337377"/>
                    <a:pt x="136525" y="339725"/>
                  </a:cubicBezTo>
                  <a:cubicBezTo>
                    <a:pt x="152468" y="348835"/>
                    <a:pt x="139561" y="344201"/>
                    <a:pt x="158750" y="352425"/>
                  </a:cubicBezTo>
                  <a:cubicBezTo>
                    <a:pt x="161826" y="353743"/>
                    <a:pt x="165199" y="354282"/>
                    <a:pt x="168275" y="355600"/>
                  </a:cubicBezTo>
                  <a:cubicBezTo>
                    <a:pt x="184984" y="362761"/>
                    <a:pt x="187031" y="368258"/>
                    <a:pt x="209550" y="371475"/>
                  </a:cubicBezTo>
                  <a:cubicBezTo>
                    <a:pt x="216640" y="372488"/>
                    <a:pt x="242895" y="376063"/>
                    <a:pt x="250825" y="377825"/>
                  </a:cubicBezTo>
                  <a:cubicBezTo>
                    <a:pt x="254092" y="378551"/>
                    <a:pt x="257103" y="380188"/>
                    <a:pt x="260350" y="381000"/>
                  </a:cubicBezTo>
                  <a:cubicBezTo>
                    <a:pt x="265585" y="382309"/>
                    <a:pt x="270957" y="383004"/>
                    <a:pt x="276225" y="384175"/>
                  </a:cubicBezTo>
                  <a:cubicBezTo>
                    <a:pt x="280485" y="385122"/>
                    <a:pt x="284621" y="386633"/>
                    <a:pt x="288925" y="387350"/>
                  </a:cubicBezTo>
                  <a:cubicBezTo>
                    <a:pt x="297341" y="388753"/>
                    <a:pt x="305939" y="388953"/>
                    <a:pt x="314325" y="390525"/>
                  </a:cubicBezTo>
                  <a:cubicBezTo>
                    <a:pt x="322903" y="392133"/>
                    <a:pt x="331147" y="395267"/>
                    <a:pt x="339725" y="396875"/>
                  </a:cubicBezTo>
                  <a:cubicBezTo>
                    <a:pt x="348111" y="398447"/>
                    <a:pt x="356635" y="399201"/>
                    <a:pt x="365125" y="400050"/>
                  </a:cubicBezTo>
                  <a:lnTo>
                    <a:pt x="434975" y="406400"/>
                  </a:lnTo>
                  <a:lnTo>
                    <a:pt x="749300" y="400050"/>
                  </a:lnTo>
                  <a:cubicBezTo>
                    <a:pt x="790612" y="398853"/>
                    <a:pt x="831846" y="395730"/>
                    <a:pt x="873125" y="393700"/>
                  </a:cubicBezTo>
                  <a:lnTo>
                    <a:pt x="942975" y="390525"/>
                  </a:lnTo>
                  <a:lnTo>
                    <a:pt x="1216025" y="393700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5" name="フリーフォーム 134"/>
            <p:cNvSpPr>
              <a:spLocks/>
            </p:cNvSpPr>
            <p:nvPr/>
          </p:nvSpPr>
          <p:spPr bwMode="auto">
            <a:xfrm>
              <a:off x="2235200" y="1000644"/>
              <a:ext cx="904875" cy="673221"/>
            </a:xfrm>
            <a:custGeom>
              <a:avLst/>
              <a:gdLst>
                <a:gd name="T0" fmla="*/ 0 w 904875"/>
                <a:gd name="T1" fmla="*/ 0 h 674069"/>
                <a:gd name="T2" fmla="*/ 31750 w 904875"/>
                <a:gd name="T3" fmla="*/ 3171 h 674069"/>
                <a:gd name="T4" fmla="*/ 41275 w 904875"/>
                <a:gd name="T5" fmla="*/ 9513 h 674069"/>
                <a:gd name="T6" fmla="*/ 60325 w 904875"/>
                <a:gd name="T7" fmla="*/ 19026 h 674069"/>
                <a:gd name="T8" fmla="*/ 60325 w 904875"/>
                <a:gd name="T9" fmla="*/ 313930 h 674069"/>
                <a:gd name="T10" fmla="*/ 57150 w 904875"/>
                <a:gd name="T11" fmla="*/ 418573 h 674069"/>
                <a:gd name="T12" fmla="*/ 53975 w 904875"/>
                <a:gd name="T13" fmla="*/ 466138 h 674069"/>
                <a:gd name="T14" fmla="*/ 47625 w 904875"/>
                <a:gd name="T15" fmla="*/ 507361 h 674069"/>
                <a:gd name="T16" fmla="*/ 41275 w 904875"/>
                <a:gd name="T17" fmla="*/ 523216 h 674069"/>
                <a:gd name="T18" fmla="*/ 38100 w 904875"/>
                <a:gd name="T19" fmla="*/ 561268 h 674069"/>
                <a:gd name="T20" fmla="*/ 41275 w 904875"/>
                <a:gd name="T21" fmla="*/ 605662 h 674069"/>
                <a:gd name="T22" fmla="*/ 47625 w 904875"/>
                <a:gd name="T23" fmla="*/ 615175 h 674069"/>
                <a:gd name="T24" fmla="*/ 66675 w 904875"/>
                <a:gd name="T25" fmla="*/ 631030 h 674069"/>
                <a:gd name="T26" fmla="*/ 76200 w 904875"/>
                <a:gd name="T27" fmla="*/ 634201 h 674069"/>
                <a:gd name="T28" fmla="*/ 88900 w 904875"/>
                <a:gd name="T29" fmla="*/ 640543 h 674069"/>
                <a:gd name="T30" fmla="*/ 111125 w 904875"/>
                <a:gd name="T31" fmla="*/ 643714 h 674069"/>
                <a:gd name="T32" fmla="*/ 120650 w 904875"/>
                <a:gd name="T33" fmla="*/ 646885 h 674069"/>
                <a:gd name="T34" fmla="*/ 523875 w 904875"/>
                <a:gd name="T35" fmla="*/ 646885 h 674069"/>
                <a:gd name="T36" fmla="*/ 882650 w 904875"/>
                <a:gd name="T37" fmla="*/ 646885 h 674069"/>
                <a:gd name="T38" fmla="*/ 904875 w 904875"/>
                <a:gd name="T39" fmla="*/ 646885 h 6740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04875" h="674069">
                  <a:moveTo>
                    <a:pt x="0" y="0"/>
                  </a:moveTo>
                  <a:cubicBezTo>
                    <a:pt x="10583" y="1058"/>
                    <a:pt x="21386" y="783"/>
                    <a:pt x="31750" y="3175"/>
                  </a:cubicBezTo>
                  <a:cubicBezTo>
                    <a:pt x="35468" y="4033"/>
                    <a:pt x="37862" y="7818"/>
                    <a:pt x="41275" y="9525"/>
                  </a:cubicBezTo>
                  <a:cubicBezTo>
                    <a:pt x="67565" y="22670"/>
                    <a:pt x="33028" y="852"/>
                    <a:pt x="60325" y="19050"/>
                  </a:cubicBezTo>
                  <a:cubicBezTo>
                    <a:pt x="81687" y="125862"/>
                    <a:pt x="64920" y="36323"/>
                    <a:pt x="60325" y="314325"/>
                  </a:cubicBezTo>
                  <a:cubicBezTo>
                    <a:pt x="59748" y="349261"/>
                    <a:pt x="58605" y="384189"/>
                    <a:pt x="57150" y="419100"/>
                  </a:cubicBezTo>
                  <a:cubicBezTo>
                    <a:pt x="56488" y="434996"/>
                    <a:pt x="55353" y="450875"/>
                    <a:pt x="53975" y="466725"/>
                  </a:cubicBezTo>
                  <a:cubicBezTo>
                    <a:pt x="53343" y="473996"/>
                    <a:pt x="50442" y="498610"/>
                    <a:pt x="47625" y="508000"/>
                  </a:cubicBezTo>
                  <a:cubicBezTo>
                    <a:pt x="45987" y="513459"/>
                    <a:pt x="43392" y="518583"/>
                    <a:pt x="41275" y="523875"/>
                  </a:cubicBezTo>
                  <a:cubicBezTo>
                    <a:pt x="40217" y="536575"/>
                    <a:pt x="38100" y="549231"/>
                    <a:pt x="38100" y="561975"/>
                  </a:cubicBezTo>
                  <a:cubicBezTo>
                    <a:pt x="38100" y="576829"/>
                    <a:pt x="38694" y="591797"/>
                    <a:pt x="41275" y="606425"/>
                  </a:cubicBezTo>
                  <a:cubicBezTo>
                    <a:pt x="41938" y="610183"/>
                    <a:pt x="45182" y="613019"/>
                    <a:pt x="47625" y="615950"/>
                  </a:cubicBezTo>
                  <a:cubicBezTo>
                    <a:pt x="52641" y="621969"/>
                    <a:pt x="59539" y="628257"/>
                    <a:pt x="66675" y="631825"/>
                  </a:cubicBezTo>
                  <a:cubicBezTo>
                    <a:pt x="69668" y="633322"/>
                    <a:pt x="73124" y="633682"/>
                    <a:pt x="76200" y="635000"/>
                  </a:cubicBezTo>
                  <a:cubicBezTo>
                    <a:pt x="80550" y="636864"/>
                    <a:pt x="84334" y="640105"/>
                    <a:pt x="88900" y="641350"/>
                  </a:cubicBezTo>
                  <a:cubicBezTo>
                    <a:pt x="96120" y="643319"/>
                    <a:pt x="103717" y="643467"/>
                    <a:pt x="111125" y="644525"/>
                  </a:cubicBezTo>
                  <a:cubicBezTo>
                    <a:pt x="114300" y="645583"/>
                    <a:pt x="117516" y="646525"/>
                    <a:pt x="120650" y="647700"/>
                  </a:cubicBezTo>
                  <a:cubicBezTo>
                    <a:pt x="265095" y="701867"/>
                    <a:pt x="-65672" y="657365"/>
                    <a:pt x="523875" y="647700"/>
                  </a:cubicBezTo>
                  <a:cubicBezTo>
                    <a:pt x="677740" y="640373"/>
                    <a:pt x="612378" y="642184"/>
                    <a:pt x="882650" y="647700"/>
                  </a:cubicBezTo>
                  <a:cubicBezTo>
                    <a:pt x="906118" y="648179"/>
                    <a:pt x="896464" y="656111"/>
                    <a:pt x="904875" y="64770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6" name="フリーフォーム 135"/>
            <p:cNvSpPr>
              <a:spLocks/>
            </p:cNvSpPr>
            <p:nvPr/>
          </p:nvSpPr>
          <p:spPr bwMode="auto">
            <a:xfrm>
              <a:off x="2235200" y="1035575"/>
              <a:ext cx="892175" cy="628763"/>
            </a:xfrm>
            <a:custGeom>
              <a:avLst/>
              <a:gdLst>
                <a:gd name="T0" fmla="*/ 0 w 892175"/>
                <a:gd name="T1" fmla="*/ 0 h 628923"/>
                <a:gd name="T2" fmla="*/ 15875 w 892175"/>
                <a:gd name="T3" fmla="*/ 3174 h 628923"/>
                <a:gd name="T4" fmla="*/ 25400 w 892175"/>
                <a:gd name="T5" fmla="*/ 6348 h 628923"/>
                <a:gd name="T6" fmla="*/ 41275 w 892175"/>
                <a:gd name="T7" fmla="*/ 9523 h 628923"/>
                <a:gd name="T8" fmla="*/ 53975 w 892175"/>
                <a:gd name="T9" fmla="*/ 12697 h 628923"/>
                <a:gd name="T10" fmla="*/ 63500 w 892175"/>
                <a:gd name="T11" fmla="*/ 38090 h 628923"/>
                <a:gd name="T12" fmla="*/ 60325 w 892175"/>
                <a:gd name="T13" fmla="*/ 250761 h 628923"/>
                <a:gd name="T14" fmla="*/ 53975 w 892175"/>
                <a:gd name="T15" fmla="*/ 295200 h 628923"/>
                <a:gd name="T16" fmla="*/ 47625 w 892175"/>
                <a:gd name="T17" fmla="*/ 320593 h 628923"/>
                <a:gd name="T18" fmla="*/ 41275 w 892175"/>
                <a:gd name="T19" fmla="*/ 330116 h 628923"/>
                <a:gd name="T20" fmla="*/ 31750 w 892175"/>
                <a:gd name="T21" fmla="*/ 349161 h 628923"/>
                <a:gd name="T22" fmla="*/ 28575 w 892175"/>
                <a:gd name="T23" fmla="*/ 361858 h 628923"/>
                <a:gd name="T24" fmla="*/ 31750 w 892175"/>
                <a:gd name="T25" fmla="*/ 545961 h 628923"/>
                <a:gd name="T26" fmla="*/ 41275 w 892175"/>
                <a:gd name="T27" fmla="*/ 574529 h 628923"/>
                <a:gd name="T28" fmla="*/ 50800 w 892175"/>
                <a:gd name="T29" fmla="*/ 587226 h 628923"/>
                <a:gd name="T30" fmla="*/ 66675 w 892175"/>
                <a:gd name="T31" fmla="*/ 590400 h 628923"/>
                <a:gd name="T32" fmla="*/ 127000 w 892175"/>
                <a:gd name="T33" fmla="*/ 603097 h 628923"/>
                <a:gd name="T34" fmla="*/ 171450 w 892175"/>
                <a:gd name="T35" fmla="*/ 606271 h 628923"/>
                <a:gd name="T36" fmla="*/ 314325 w 892175"/>
                <a:gd name="T37" fmla="*/ 612619 h 628923"/>
                <a:gd name="T38" fmla="*/ 749300 w 892175"/>
                <a:gd name="T39" fmla="*/ 615793 h 628923"/>
                <a:gd name="T40" fmla="*/ 819150 w 892175"/>
                <a:gd name="T41" fmla="*/ 618967 h 628923"/>
                <a:gd name="T42" fmla="*/ 854075 w 892175"/>
                <a:gd name="T43" fmla="*/ 625316 h 628923"/>
                <a:gd name="T44" fmla="*/ 869950 w 892175"/>
                <a:gd name="T45" fmla="*/ 628490 h 628923"/>
                <a:gd name="T46" fmla="*/ 892175 w 892175"/>
                <a:gd name="T47" fmla="*/ 628490 h 6289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92175" h="628923">
                  <a:moveTo>
                    <a:pt x="0" y="0"/>
                  </a:moveTo>
                  <a:cubicBezTo>
                    <a:pt x="5292" y="1058"/>
                    <a:pt x="10640" y="1866"/>
                    <a:pt x="15875" y="3175"/>
                  </a:cubicBezTo>
                  <a:cubicBezTo>
                    <a:pt x="19122" y="3987"/>
                    <a:pt x="22153" y="5538"/>
                    <a:pt x="25400" y="6350"/>
                  </a:cubicBezTo>
                  <a:cubicBezTo>
                    <a:pt x="30635" y="7659"/>
                    <a:pt x="36007" y="8354"/>
                    <a:pt x="41275" y="9525"/>
                  </a:cubicBezTo>
                  <a:cubicBezTo>
                    <a:pt x="45535" y="10472"/>
                    <a:pt x="49742" y="11642"/>
                    <a:pt x="53975" y="12700"/>
                  </a:cubicBezTo>
                  <a:cubicBezTo>
                    <a:pt x="60544" y="22554"/>
                    <a:pt x="63500" y="24368"/>
                    <a:pt x="63500" y="38100"/>
                  </a:cubicBezTo>
                  <a:cubicBezTo>
                    <a:pt x="63500" y="109016"/>
                    <a:pt x="62215" y="179934"/>
                    <a:pt x="60325" y="250825"/>
                  </a:cubicBezTo>
                  <a:cubicBezTo>
                    <a:pt x="60168" y="256713"/>
                    <a:pt x="55673" y="287350"/>
                    <a:pt x="53975" y="295275"/>
                  </a:cubicBezTo>
                  <a:cubicBezTo>
                    <a:pt x="52146" y="303809"/>
                    <a:pt x="52466" y="313413"/>
                    <a:pt x="47625" y="320675"/>
                  </a:cubicBezTo>
                  <a:cubicBezTo>
                    <a:pt x="45508" y="323850"/>
                    <a:pt x="42982" y="326787"/>
                    <a:pt x="41275" y="330200"/>
                  </a:cubicBezTo>
                  <a:cubicBezTo>
                    <a:pt x="28130" y="356490"/>
                    <a:pt x="49948" y="321953"/>
                    <a:pt x="31750" y="349250"/>
                  </a:cubicBezTo>
                  <a:cubicBezTo>
                    <a:pt x="30692" y="353483"/>
                    <a:pt x="29356" y="357657"/>
                    <a:pt x="28575" y="361950"/>
                  </a:cubicBezTo>
                  <a:cubicBezTo>
                    <a:pt x="17350" y="423688"/>
                    <a:pt x="28073" y="477466"/>
                    <a:pt x="31750" y="546100"/>
                  </a:cubicBezTo>
                  <a:cubicBezTo>
                    <a:pt x="32333" y="556987"/>
                    <a:pt x="35599" y="565593"/>
                    <a:pt x="41275" y="574675"/>
                  </a:cubicBezTo>
                  <a:cubicBezTo>
                    <a:pt x="44080" y="579162"/>
                    <a:pt x="46313" y="584570"/>
                    <a:pt x="50800" y="587375"/>
                  </a:cubicBezTo>
                  <a:cubicBezTo>
                    <a:pt x="55376" y="590235"/>
                    <a:pt x="61383" y="589492"/>
                    <a:pt x="66675" y="590550"/>
                  </a:cubicBezTo>
                  <a:cubicBezTo>
                    <a:pt x="92535" y="603480"/>
                    <a:pt x="78626" y="598246"/>
                    <a:pt x="127000" y="603250"/>
                  </a:cubicBezTo>
                  <a:cubicBezTo>
                    <a:pt x="141776" y="604779"/>
                    <a:pt x="156620" y="605578"/>
                    <a:pt x="171450" y="606425"/>
                  </a:cubicBezTo>
                  <a:cubicBezTo>
                    <a:pt x="187575" y="607346"/>
                    <a:pt x="302664" y="612630"/>
                    <a:pt x="314325" y="612775"/>
                  </a:cubicBezTo>
                  <a:lnTo>
                    <a:pt x="749300" y="615950"/>
                  </a:lnTo>
                  <a:cubicBezTo>
                    <a:pt x="772583" y="617008"/>
                    <a:pt x="795938" y="617015"/>
                    <a:pt x="819150" y="619125"/>
                  </a:cubicBezTo>
                  <a:cubicBezTo>
                    <a:pt x="830934" y="620196"/>
                    <a:pt x="842445" y="623294"/>
                    <a:pt x="854075" y="625475"/>
                  </a:cubicBezTo>
                  <a:cubicBezTo>
                    <a:pt x="859379" y="626470"/>
                    <a:pt x="864572" y="628202"/>
                    <a:pt x="869950" y="628650"/>
                  </a:cubicBezTo>
                  <a:cubicBezTo>
                    <a:pt x="877333" y="629265"/>
                    <a:pt x="884767" y="628650"/>
                    <a:pt x="892175" y="62865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7" name="フリーフォーム 136"/>
            <p:cNvSpPr>
              <a:spLocks/>
            </p:cNvSpPr>
            <p:nvPr/>
          </p:nvSpPr>
          <p:spPr bwMode="auto">
            <a:xfrm>
              <a:off x="2233613" y="1162598"/>
              <a:ext cx="909637" cy="501740"/>
            </a:xfrm>
            <a:custGeom>
              <a:avLst/>
              <a:gdLst>
                <a:gd name="T0" fmla="*/ 0 w 908050"/>
                <a:gd name="T1" fmla="*/ 0 h 501650"/>
                <a:gd name="T2" fmla="*/ 25500 w 908050"/>
                <a:gd name="T3" fmla="*/ 6351 h 501650"/>
                <a:gd name="T4" fmla="*/ 35063 w 908050"/>
                <a:gd name="T5" fmla="*/ 12702 h 501650"/>
                <a:gd name="T6" fmla="*/ 47813 w 908050"/>
                <a:gd name="T7" fmla="*/ 28580 h 501650"/>
                <a:gd name="T8" fmla="*/ 54189 w 908050"/>
                <a:gd name="T9" fmla="*/ 50809 h 501650"/>
                <a:gd name="T10" fmla="*/ 57376 w 908050"/>
                <a:gd name="T11" fmla="*/ 60336 h 501650"/>
                <a:gd name="T12" fmla="*/ 66939 w 908050"/>
                <a:gd name="T13" fmla="*/ 111145 h 501650"/>
                <a:gd name="T14" fmla="*/ 70126 w 908050"/>
                <a:gd name="T15" fmla="*/ 206412 h 501650"/>
                <a:gd name="T16" fmla="*/ 63751 w 908050"/>
                <a:gd name="T17" fmla="*/ 330259 h 501650"/>
                <a:gd name="T18" fmla="*/ 54189 w 908050"/>
                <a:gd name="T19" fmla="*/ 393771 h 501650"/>
                <a:gd name="T20" fmla="*/ 51001 w 908050"/>
                <a:gd name="T21" fmla="*/ 406473 h 501650"/>
                <a:gd name="T22" fmla="*/ 54189 w 908050"/>
                <a:gd name="T23" fmla="*/ 435053 h 501650"/>
                <a:gd name="T24" fmla="*/ 82877 w 908050"/>
                <a:gd name="T25" fmla="*/ 460458 h 501650"/>
                <a:gd name="T26" fmla="*/ 92440 w 908050"/>
                <a:gd name="T27" fmla="*/ 469984 h 501650"/>
                <a:gd name="T28" fmla="*/ 105191 w 908050"/>
                <a:gd name="T29" fmla="*/ 476335 h 501650"/>
                <a:gd name="T30" fmla="*/ 124316 w 908050"/>
                <a:gd name="T31" fmla="*/ 479511 h 501650"/>
                <a:gd name="T32" fmla="*/ 200817 w 908050"/>
                <a:gd name="T33" fmla="*/ 482687 h 501650"/>
                <a:gd name="T34" fmla="*/ 290070 w 908050"/>
                <a:gd name="T35" fmla="*/ 485862 h 501650"/>
                <a:gd name="T36" fmla="*/ 640704 w 908050"/>
                <a:gd name="T37" fmla="*/ 489038 h 501650"/>
                <a:gd name="T38" fmla="*/ 726768 w 908050"/>
                <a:gd name="T39" fmla="*/ 492213 h 501650"/>
                <a:gd name="T40" fmla="*/ 876584 w 908050"/>
                <a:gd name="T41" fmla="*/ 501740 h 501650"/>
                <a:gd name="T42" fmla="*/ 911648 w 908050"/>
                <a:gd name="T43" fmla="*/ 501740 h 5016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08050" h="501650">
                  <a:moveTo>
                    <a:pt x="0" y="0"/>
                  </a:moveTo>
                  <a:cubicBezTo>
                    <a:pt x="6038" y="1208"/>
                    <a:pt x="18891" y="3096"/>
                    <a:pt x="25400" y="6350"/>
                  </a:cubicBezTo>
                  <a:cubicBezTo>
                    <a:pt x="28813" y="8057"/>
                    <a:pt x="31750" y="10583"/>
                    <a:pt x="34925" y="12700"/>
                  </a:cubicBezTo>
                  <a:cubicBezTo>
                    <a:pt x="49503" y="56435"/>
                    <a:pt x="23690" y="-14509"/>
                    <a:pt x="47625" y="28575"/>
                  </a:cubicBezTo>
                  <a:cubicBezTo>
                    <a:pt x="51367" y="35310"/>
                    <a:pt x="51761" y="43420"/>
                    <a:pt x="53975" y="50800"/>
                  </a:cubicBezTo>
                  <a:cubicBezTo>
                    <a:pt x="54937" y="54006"/>
                    <a:pt x="56461" y="57050"/>
                    <a:pt x="57150" y="60325"/>
                  </a:cubicBezTo>
                  <a:cubicBezTo>
                    <a:pt x="60699" y="77184"/>
                    <a:pt x="66675" y="111125"/>
                    <a:pt x="66675" y="111125"/>
                  </a:cubicBezTo>
                  <a:cubicBezTo>
                    <a:pt x="67733" y="142875"/>
                    <a:pt x="69850" y="174607"/>
                    <a:pt x="69850" y="206375"/>
                  </a:cubicBezTo>
                  <a:cubicBezTo>
                    <a:pt x="69850" y="244767"/>
                    <a:pt x="68504" y="290167"/>
                    <a:pt x="63500" y="330200"/>
                  </a:cubicBezTo>
                  <a:cubicBezTo>
                    <a:pt x="63027" y="333982"/>
                    <a:pt x="56691" y="380119"/>
                    <a:pt x="53975" y="393700"/>
                  </a:cubicBezTo>
                  <a:cubicBezTo>
                    <a:pt x="53119" y="397979"/>
                    <a:pt x="51858" y="402167"/>
                    <a:pt x="50800" y="406400"/>
                  </a:cubicBezTo>
                  <a:cubicBezTo>
                    <a:pt x="51858" y="415925"/>
                    <a:pt x="49922" y="426290"/>
                    <a:pt x="53975" y="434975"/>
                  </a:cubicBezTo>
                  <a:cubicBezTo>
                    <a:pt x="61834" y="451816"/>
                    <a:pt x="71455" y="451129"/>
                    <a:pt x="82550" y="460375"/>
                  </a:cubicBezTo>
                  <a:cubicBezTo>
                    <a:pt x="85999" y="463250"/>
                    <a:pt x="88421" y="467290"/>
                    <a:pt x="92075" y="469900"/>
                  </a:cubicBezTo>
                  <a:cubicBezTo>
                    <a:pt x="95926" y="472651"/>
                    <a:pt x="100242" y="474890"/>
                    <a:pt x="104775" y="476250"/>
                  </a:cubicBezTo>
                  <a:cubicBezTo>
                    <a:pt x="110941" y="478100"/>
                    <a:pt x="117402" y="478997"/>
                    <a:pt x="123825" y="479425"/>
                  </a:cubicBezTo>
                  <a:cubicBezTo>
                    <a:pt x="149191" y="481116"/>
                    <a:pt x="174622" y="481623"/>
                    <a:pt x="200025" y="482600"/>
                  </a:cubicBezTo>
                  <a:cubicBezTo>
                    <a:pt x="229655" y="483740"/>
                    <a:pt x="259276" y="485345"/>
                    <a:pt x="288925" y="485775"/>
                  </a:cubicBezTo>
                  <a:lnTo>
                    <a:pt x="638175" y="488950"/>
                  </a:lnTo>
                  <a:lnTo>
                    <a:pt x="723900" y="492125"/>
                  </a:lnTo>
                  <a:cubicBezTo>
                    <a:pt x="777005" y="494716"/>
                    <a:pt x="815341" y="501650"/>
                    <a:pt x="873125" y="501650"/>
                  </a:cubicBezTo>
                  <a:lnTo>
                    <a:pt x="908050" y="501650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8" name="フリーフォーム 137"/>
            <p:cNvSpPr>
              <a:spLocks/>
            </p:cNvSpPr>
            <p:nvPr/>
          </p:nvSpPr>
          <p:spPr bwMode="auto">
            <a:xfrm>
              <a:off x="2235200" y="1197529"/>
              <a:ext cx="904875" cy="482687"/>
            </a:xfrm>
            <a:custGeom>
              <a:avLst/>
              <a:gdLst>
                <a:gd name="T0" fmla="*/ 0 w 904875"/>
                <a:gd name="T1" fmla="*/ 0 h 482805"/>
                <a:gd name="T2" fmla="*/ 34925 w 904875"/>
                <a:gd name="T3" fmla="*/ 9523 h 482805"/>
                <a:gd name="T4" fmla="*/ 41275 w 904875"/>
                <a:gd name="T5" fmla="*/ 28568 h 482805"/>
                <a:gd name="T6" fmla="*/ 44450 w 904875"/>
                <a:gd name="T7" fmla="*/ 82530 h 482805"/>
                <a:gd name="T8" fmla="*/ 41275 w 904875"/>
                <a:gd name="T9" fmla="*/ 215847 h 482805"/>
                <a:gd name="T10" fmla="*/ 38100 w 904875"/>
                <a:gd name="T11" fmla="*/ 247589 h 482805"/>
                <a:gd name="T12" fmla="*/ 34925 w 904875"/>
                <a:gd name="T13" fmla="*/ 295203 h 482805"/>
                <a:gd name="T14" fmla="*/ 31750 w 904875"/>
                <a:gd name="T15" fmla="*/ 333294 h 482805"/>
                <a:gd name="T16" fmla="*/ 34925 w 904875"/>
                <a:gd name="T17" fmla="*/ 412649 h 482805"/>
                <a:gd name="T18" fmla="*/ 41275 w 904875"/>
                <a:gd name="T19" fmla="*/ 422172 h 482805"/>
                <a:gd name="T20" fmla="*/ 60325 w 904875"/>
                <a:gd name="T21" fmla="*/ 434869 h 482805"/>
                <a:gd name="T22" fmla="*/ 82550 w 904875"/>
                <a:gd name="T23" fmla="*/ 441217 h 482805"/>
                <a:gd name="T24" fmla="*/ 111125 w 904875"/>
                <a:gd name="T25" fmla="*/ 444391 h 482805"/>
                <a:gd name="T26" fmla="*/ 206375 w 904875"/>
                <a:gd name="T27" fmla="*/ 450740 h 482805"/>
                <a:gd name="T28" fmla="*/ 288925 w 904875"/>
                <a:gd name="T29" fmla="*/ 457088 h 482805"/>
                <a:gd name="T30" fmla="*/ 333375 w 904875"/>
                <a:gd name="T31" fmla="*/ 460262 h 482805"/>
                <a:gd name="T32" fmla="*/ 482600 w 904875"/>
                <a:gd name="T33" fmla="*/ 463437 h 482805"/>
                <a:gd name="T34" fmla="*/ 565150 w 904875"/>
                <a:gd name="T35" fmla="*/ 466611 h 482805"/>
                <a:gd name="T36" fmla="*/ 685800 w 904875"/>
                <a:gd name="T37" fmla="*/ 469785 h 482805"/>
                <a:gd name="T38" fmla="*/ 730250 w 904875"/>
                <a:gd name="T39" fmla="*/ 472959 h 482805"/>
                <a:gd name="T40" fmla="*/ 800100 w 904875"/>
                <a:gd name="T41" fmla="*/ 476134 h 482805"/>
                <a:gd name="T42" fmla="*/ 904875 w 904875"/>
                <a:gd name="T43" fmla="*/ 482482 h 4828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04875" h="482805">
                  <a:moveTo>
                    <a:pt x="0" y="0"/>
                  </a:moveTo>
                  <a:cubicBezTo>
                    <a:pt x="5664" y="708"/>
                    <a:pt x="28820" y="-243"/>
                    <a:pt x="34925" y="9525"/>
                  </a:cubicBezTo>
                  <a:cubicBezTo>
                    <a:pt x="38473" y="15201"/>
                    <a:pt x="41275" y="28575"/>
                    <a:pt x="41275" y="28575"/>
                  </a:cubicBezTo>
                  <a:cubicBezTo>
                    <a:pt x="42333" y="46567"/>
                    <a:pt x="44450" y="64527"/>
                    <a:pt x="44450" y="82550"/>
                  </a:cubicBezTo>
                  <a:cubicBezTo>
                    <a:pt x="44450" y="127013"/>
                    <a:pt x="42984" y="171470"/>
                    <a:pt x="41275" y="215900"/>
                  </a:cubicBezTo>
                  <a:cubicBezTo>
                    <a:pt x="40866" y="226528"/>
                    <a:pt x="38948" y="237048"/>
                    <a:pt x="38100" y="247650"/>
                  </a:cubicBezTo>
                  <a:cubicBezTo>
                    <a:pt x="36831" y="263510"/>
                    <a:pt x="36100" y="279408"/>
                    <a:pt x="34925" y="295275"/>
                  </a:cubicBezTo>
                  <a:cubicBezTo>
                    <a:pt x="33984" y="307984"/>
                    <a:pt x="32808" y="320675"/>
                    <a:pt x="31750" y="333375"/>
                  </a:cubicBezTo>
                  <a:cubicBezTo>
                    <a:pt x="32808" y="359833"/>
                    <a:pt x="32104" y="386421"/>
                    <a:pt x="34925" y="412750"/>
                  </a:cubicBezTo>
                  <a:cubicBezTo>
                    <a:pt x="35332" y="416544"/>
                    <a:pt x="38403" y="419762"/>
                    <a:pt x="41275" y="422275"/>
                  </a:cubicBezTo>
                  <a:cubicBezTo>
                    <a:pt x="47018" y="427301"/>
                    <a:pt x="53085" y="432562"/>
                    <a:pt x="60325" y="434975"/>
                  </a:cubicBezTo>
                  <a:cubicBezTo>
                    <a:pt x="67438" y="437346"/>
                    <a:pt x="75146" y="440186"/>
                    <a:pt x="82550" y="441325"/>
                  </a:cubicBezTo>
                  <a:cubicBezTo>
                    <a:pt x="92022" y="442782"/>
                    <a:pt x="101570" y="443765"/>
                    <a:pt x="111125" y="444500"/>
                  </a:cubicBezTo>
                  <a:cubicBezTo>
                    <a:pt x="142852" y="446941"/>
                    <a:pt x="174628" y="448685"/>
                    <a:pt x="206375" y="450850"/>
                  </a:cubicBezTo>
                  <a:lnTo>
                    <a:pt x="288925" y="457200"/>
                  </a:lnTo>
                  <a:cubicBezTo>
                    <a:pt x="303736" y="458339"/>
                    <a:pt x="318529" y="459888"/>
                    <a:pt x="333375" y="460375"/>
                  </a:cubicBezTo>
                  <a:cubicBezTo>
                    <a:pt x="383101" y="462005"/>
                    <a:pt x="432866" y="462187"/>
                    <a:pt x="482600" y="463550"/>
                  </a:cubicBezTo>
                  <a:cubicBezTo>
                    <a:pt x="510127" y="464304"/>
                    <a:pt x="537626" y="465865"/>
                    <a:pt x="565150" y="466725"/>
                  </a:cubicBezTo>
                  <a:lnTo>
                    <a:pt x="685800" y="469900"/>
                  </a:lnTo>
                  <a:lnTo>
                    <a:pt x="730250" y="473075"/>
                  </a:lnTo>
                  <a:cubicBezTo>
                    <a:pt x="753521" y="474368"/>
                    <a:pt x="776861" y="474462"/>
                    <a:pt x="800100" y="476250"/>
                  </a:cubicBezTo>
                  <a:cubicBezTo>
                    <a:pt x="908371" y="484579"/>
                    <a:pt x="800927" y="482600"/>
                    <a:pt x="904875" y="48260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39" name="フリーフォーム 138"/>
            <p:cNvSpPr>
              <a:spLocks/>
            </p:cNvSpPr>
            <p:nvPr/>
          </p:nvSpPr>
          <p:spPr bwMode="auto">
            <a:xfrm>
              <a:off x="2232025" y="1327728"/>
              <a:ext cx="911225" cy="346137"/>
            </a:xfrm>
            <a:custGeom>
              <a:avLst/>
              <a:gdLst>
                <a:gd name="T0" fmla="*/ 0 w 911225"/>
                <a:gd name="T1" fmla="*/ 0 h 346395"/>
                <a:gd name="T2" fmla="*/ 22225 w 911225"/>
                <a:gd name="T3" fmla="*/ 6345 h 346395"/>
                <a:gd name="T4" fmla="*/ 31750 w 911225"/>
                <a:gd name="T5" fmla="*/ 12691 h 346395"/>
                <a:gd name="T6" fmla="*/ 47625 w 911225"/>
                <a:gd name="T7" fmla="*/ 31726 h 346395"/>
                <a:gd name="T8" fmla="*/ 57150 w 911225"/>
                <a:gd name="T9" fmla="*/ 50762 h 346395"/>
                <a:gd name="T10" fmla="*/ 50800 w 911225"/>
                <a:gd name="T11" fmla="*/ 161804 h 346395"/>
                <a:gd name="T12" fmla="*/ 47625 w 911225"/>
                <a:gd name="T13" fmla="*/ 177668 h 346395"/>
                <a:gd name="T14" fmla="*/ 41275 w 911225"/>
                <a:gd name="T15" fmla="*/ 190358 h 346395"/>
                <a:gd name="T16" fmla="*/ 38100 w 911225"/>
                <a:gd name="T17" fmla="*/ 206221 h 346395"/>
                <a:gd name="T18" fmla="*/ 31750 w 911225"/>
                <a:gd name="T19" fmla="*/ 222084 h 346395"/>
                <a:gd name="T20" fmla="*/ 34925 w 911225"/>
                <a:gd name="T21" fmla="*/ 285537 h 346395"/>
                <a:gd name="T22" fmla="*/ 57150 w 911225"/>
                <a:gd name="T23" fmla="*/ 301400 h 346395"/>
                <a:gd name="T24" fmla="*/ 66675 w 911225"/>
                <a:gd name="T25" fmla="*/ 310918 h 346395"/>
                <a:gd name="T26" fmla="*/ 136525 w 911225"/>
                <a:gd name="T27" fmla="*/ 320436 h 346395"/>
                <a:gd name="T28" fmla="*/ 368300 w 911225"/>
                <a:gd name="T29" fmla="*/ 326781 h 346395"/>
                <a:gd name="T30" fmla="*/ 676275 w 911225"/>
                <a:gd name="T31" fmla="*/ 336299 h 346395"/>
                <a:gd name="T32" fmla="*/ 803275 w 911225"/>
                <a:gd name="T33" fmla="*/ 345817 h 346395"/>
                <a:gd name="T34" fmla="*/ 911225 w 911225"/>
                <a:gd name="T35" fmla="*/ 345817 h 3463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11225" h="346395">
                  <a:moveTo>
                    <a:pt x="0" y="0"/>
                  </a:moveTo>
                  <a:cubicBezTo>
                    <a:pt x="7408" y="2117"/>
                    <a:pt x="15071" y="3489"/>
                    <a:pt x="22225" y="6350"/>
                  </a:cubicBezTo>
                  <a:cubicBezTo>
                    <a:pt x="25768" y="7767"/>
                    <a:pt x="28819" y="10257"/>
                    <a:pt x="31750" y="12700"/>
                  </a:cubicBezTo>
                  <a:cubicBezTo>
                    <a:pt x="37769" y="17716"/>
                    <a:pt x="44057" y="24614"/>
                    <a:pt x="47625" y="31750"/>
                  </a:cubicBezTo>
                  <a:cubicBezTo>
                    <a:pt x="60770" y="58040"/>
                    <a:pt x="38952" y="23503"/>
                    <a:pt x="57150" y="50800"/>
                  </a:cubicBezTo>
                  <a:cubicBezTo>
                    <a:pt x="55033" y="87842"/>
                    <a:pt x="53575" y="124927"/>
                    <a:pt x="50800" y="161925"/>
                  </a:cubicBezTo>
                  <a:cubicBezTo>
                    <a:pt x="50396" y="167306"/>
                    <a:pt x="49332" y="172680"/>
                    <a:pt x="47625" y="177800"/>
                  </a:cubicBezTo>
                  <a:cubicBezTo>
                    <a:pt x="46128" y="182290"/>
                    <a:pt x="43392" y="186267"/>
                    <a:pt x="41275" y="190500"/>
                  </a:cubicBezTo>
                  <a:cubicBezTo>
                    <a:pt x="40217" y="195792"/>
                    <a:pt x="39651" y="201206"/>
                    <a:pt x="38100" y="206375"/>
                  </a:cubicBezTo>
                  <a:cubicBezTo>
                    <a:pt x="36462" y="211834"/>
                    <a:pt x="31978" y="216555"/>
                    <a:pt x="31750" y="222250"/>
                  </a:cubicBezTo>
                  <a:cubicBezTo>
                    <a:pt x="30903" y="243426"/>
                    <a:pt x="31294" y="264870"/>
                    <a:pt x="34925" y="285750"/>
                  </a:cubicBezTo>
                  <a:cubicBezTo>
                    <a:pt x="36330" y="293830"/>
                    <a:pt x="52521" y="298318"/>
                    <a:pt x="57150" y="301625"/>
                  </a:cubicBezTo>
                  <a:cubicBezTo>
                    <a:pt x="60804" y="304235"/>
                    <a:pt x="62587" y="309292"/>
                    <a:pt x="66675" y="311150"/>
                  </a:cubicBezTo>
                  <a:cubicBezTo>
                    <a:pt x="84913" y="319440"/>
                    <a:pt x="120088" y="319708"/>
                    <a:pt x="136525" y="320675"/>
                  </a:cubicBezTo>
                  <a:cubicBezTo>
                    <a:pt x="229660" y="326154"/>
                    <a:pt x="248712" y="324769"/>
                    <a:pt x="368300" y="327025"/>
                  </a:cubicBezTo>
                  <a:cubicBezTo>
                    <a:pt x="520985" y="343990"/>
                    <a:pt x="352052" y="327107"/>
                    <a:pt x="676275" y="336550"/>
                  </a:cubicBezTo>
                  <a:cubicBezTo>
                    <a:pt x="789058" y="339835"/>
                    <a:pt x="713940" y="344288"/>
                    <a:pt x="803275" y="346075"/>
                  </a:cubicBezTo>
                  <a:cubicBezTo>
                    <a:pt x="839251" y="346795"/>
                    <a:pt x="875242" y="346075"/>
                    <a:pt x="911225" y="346075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0" name="フリーフォーム 139"/>
            <p:cNvSpPr>
              <a:spLocks/>
            </p:cNvSpPr>
            <p:nvPr/>
          </p:nvSpPr>
          <p:spPr bwMode="auto">
            <a:xfrm>
              <a:off x="2235200" y="1362659"/>
              <a:ext cx="908050" cy="292153"/>
            </a:xfrm>
            <a:custGeom>
              <a:avLst/>
              <a:gdLst>
                <a:gd name="T0" fmla="*/ 0 w 908050"/>
                <a:gd name="T1" fmla="*/ 0 h 292693"/>
                <a:gd name="T2" fmla="*/ 15875 w 908050"/>
                <a:gd name="T3" fmla="*/ 9507 h 292693"/>
                <a:gd name="T4" fmla="*/ 28575 w 908050"/>
                <a:gd name="T5" fmla="*/ 12677 h 292693"/>
                <a:gd name="T6" fmla="*/ 34925 w 908050"/>
                <a:gd name="T7" fmla="*/ 31691 h 292693"/>
                <a:gd name="T8" fmla="*/ 38100 w 908050"/>
                <a:gd name="T9" fmla="*/ 41199 h 292693"/>
                <a:gd name="T10" fmla="*/ 34925 w 908050"/>
                <a:gd name="T11" fmla="*/ 139442 h 292693"/>
                <a:gd name="T12" fmla="*/ 31750 w 908050"/>
                <a:gd name="T13" fmla="*/ 171134 h 292693"/>
                <a:gd name="T14" fmla="*/ 25400 w 908050"/>
                <a:gd name="T15" fmla="*/ 190149 h 292693"/>
                <a:gd name="T16" fmla="*/ 22225 w 908050"/>
                <a:gd name="T17" fmla="*/ 215502 h 292693"/>
                <a:gd name="T18" fmla="*/ 25400 w 908050"/>
                <a:gd name="T19" fmla="*/ 266208 h 292693"/>
                <a:gd name="T20" fmla="*/ 31750 w 908050"/>
                <a:gd name="T21" fmla="*/ 275715 h 292693"/>
                <a:gd name="T22" fmla="*/ 41275 w 908050"/>
                <a:gd name="T23" fmla="*/ 278885 h 292693"/>
                <a:gd name="T24" fmla="*/ 69850 w 908050"/>
                <a:gd name="T25" fmla="*/ 282054 h 292693"/>
                <a:gd name="T26" fmla="*/ 196850 w 908050"/>
                <a:gd name="T27" fmla="*/ 291561 h 292693"/>
                <a:gd name="T28" fmla="*/ 581025 w 908050"/>
                <a:gd name="T29" fmla="*/ 288392 h 292693"/>
                <a:gd name="T30" fmla="*/ 908050 w 908050"/>
                <a:gd name="T31" fmla="*/ 288392 h 2926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8050" h="292693">
                  <a:moveTo>
                    <a:pt x="0" y="0"/>
                  </a:moveTo>
                  <a:cubicBezTo>
                    <a:pt x="5292" y="3175"/>
                    <a:pt x="10236" y="7019"/>
                    <a:pt x="15875" y="9525"/>
                  </a:cubicBezTo>
                  <a:cubicBezTo>
                    <a:pt x="19863" y="11297"/>
                    <a:pt x="25735" y="9387"/>
                    <a:pt x="28575" y="12700"/>
                  </a:cubicBezTo>
                  <a:cubicBezTo>
                    <a:pt x="32931" y="17782"/>
                    <a:pt x="32808" y="25400"/>
                    <a:pt x="34925" y="31750"/>
                  </a:cubicBezTo>
                  <a:lnTo>
                    <a:pt x="38100" y="41275"/>
                  </a:lnTo>
                  <a:cubicBezTo>
                    <a:pt x="37042" y="74083"/>
                    <a:pt x="36524" y="106914"/>
                    <a:pt x="34925" y="139700"/>
                  </a:cubicBezTo>
                  <a:cubicBezTo>
                    <a:pt x="34407" y="150323"/>
                    <a:pt x="33710" y="160996"/>
                    <a:pt x="31750" y="171450"/>
                  </a:cubicBezTo>
                  <a:cubicBezTo>
                    <a:pt x="30516" y="178029"/>
                    <a:pt x="27517" y="184150"/>
                    <a:pt x="25400" y="190500"/>
                  </a:cubicBezTo>
                  <a:cubicBezTo>
                    <a:pt x="24342" y="198967"/>
                    <a:pt x="22225" y="207367"/>
                    <a:pt x="22225" y="215900"/>
                  </a:cubicBezTo>
                  <a:cubicBezTo>
                    <a:pt x="22225" y="232866"/>
                    <a:pt x="22754" y="249941"/>
                    <a:pt x="25400" y="266700"/>
                  </a:cubicBezTo>
                  <a:cubicBezTo>
                    <a:pt x="25995" y="270469"/>
                    <a:pt x="28770" y="273841"/>
                    <a:pt x="31750" y="276225"/>
                  </a:cubicBezTo>
                  <a:cubicBezTo>
                    <a:pt x="34363" y="278316"/>
                    <a:pt x="37974" y="278850"/>
                    <a:pt x="41275" y="279400"/>
                  </a:cubicBezTo>
                  <a:cubicBezTo>
                    <a:pt x="50728" y="280976"/>
                    <a:pt x="60325" y="281517"/>
                    <a:pt x="69850" y="282575"/>
                  </a:cubicBezTo>
                  <a:cubicBezTo>
                    <a:pt x="124570" y="296255"/>
                    <a:pt x="100317" y="292100"/>
                    <a:pt x="196850" y="292100"/>
                  </a:cubicBezTo>
                  <a:lnTo>
                    <a:pt x="581025" y="288925"/>
                  </a:lnTo>
                  <a:lnTo>
                    <a:pt x="908050" y="288925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1" name="フリーフォーム 140"/>
            <p:cNvSpPr>
              <a:spLocks/>
            </p:cNvSpPr>
            <p:nvPr/>
          </p:nvSpPr>
          <p:spPr bwMode="auto">
            <a:xfrm>
              <a:off x="1657350" y="845041"/>
              <a:ext cx="76200" cy="101618"/>
            </a:xfrm>
            <a:custGeom>
              <a:avLst/>
              <a:gdLst>
                <a:gd name="T0" fmla="*/ 76200 w 76200"/>
                <a:gd name="T1" fmla="*/ 0 h 102170"/>
                <a:gd name="T2" fmla="*/ 60325 w 76200"/>
                <a:gd name="T3" fmla="*/ 3158 h 102170"/>
                <a:gd name="T4" fmla="*/ 41275 w 76200"/>
                <a:gd name="T5" fmla="*/ 41052 h 102170"/>
                <a:gd name="T6" fmla="*/ 31750 w 76200"/>
                <a:gd name="T7" fmla="*/ 59999 h 102170"/>
                <a:gd name="T8" fmla="*/ 28575 w 76200"/>
                <a:gd name="T9" fmla="*/ 85262 h 102170"/>
                <a:gd name="T10" fmla="*/ 15875 w 76200"/>
                <a:gd name="T11" fmla="*/ 101051 h 102170"/>
                <a:gd name="T12" fmla="*/ 0 w 76200"/>
                <a:gd name="T13" fmla="*/ 101051 h 102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200" h="102170">
                  <a:moveTo>
                    <a:pt x="76200" y="0"/>
                  </a:moveTo>
                  <a:cubicBezTo>
                    <a:pt x="70908" y="1058"/>
                    <a:pt x="64585" y="-138"/>
                    <a:pt x="60325" y="3175"/>
                  </a:cubicBezTo>
                  <a:cubicBezTo>
                    <a:pt x="39573" y="19316"/>
                    <a:pt x="53844" y="22421"/>
                    <a:pt x="41275" y="41275"/>
                  </a:cubicBezTo>
                  <a:cubicBezTo>
                    <a:pt x="33069" y="53585"/>
                    <a:pt x="36132" y="47180"/>
                    <a:pt x="31750" y="60325"/>
                  </a:cubicBezTo>
                  <a:cubicBezTo>
                    <a:pt x="30692" y="68792"/>
                    <a:pt x="30101" y="77330"/>
                    <a:pt x="28575" y="85725"/>
                  </a:cubicBezTo>
                  <a:cubicBezTo>
                    <a:pt x="27137" y="93636"/>
                    <a:pt x="24829" y="99362"/>
                    <a:pt x="15875" y="101600"/>
                  </a:cubicBezTo>
                  <a:cubicBezTo>
                    <a:pt x="10741" y="102883"/>
                    <a:pt x="5292" y="101600"/>
                    <a:pt x="0" y="101600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2" name="フリーフォーム 141"/>
            <p:cNvSpPr>
              <a:spLocks/>
            </p:cNvSpPr>
            <p:nvPr/>
          </p:nvSpPr>
          <p:spPr bwMode="auto">
            <a:xfrm>
              <a:off x="1657350" y="999055"/>
              <a:ext cx="79375" cy="17466"/>
            </a:xfrm>
            <a:custGeom>
              <a:avLst/>
              <a:gdLst>
                <a:gd name="T0" fmla="*/ 79375 w 79375"/>
                <a:gd name="T1" fmla="*/ 7653 h 16953"/>
                <a:gd name="T2" fmla="*/ 22225 w 79375"/>
                <a:gd name="T3" fmla="*/ 7653 h 16953"/>
                <a:gd name="T4" fmla="*/ 0 w 79375"/>
                <a:gd name="T5" fmla="*/ 17466 h 169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9375" h="16953">
                  <a:moveTo>
                    <a:pt x="79375" y="7428"/>
                  </a:moveTo>
                  <a:cubicBezTo>
                    <a:pt x="52358" y="-3379"/>
                    <a:pt x="64778" y="-1531"/>
                    <a:pt x="22225" y="7428"/>
                  </a:cubicBezTo>
                  <a:cubicBezTo>
                    <a:pt x="4939" y="11067"/>
                    <a:pt x="7196" y="9757"/>
                    <a:pt x="0" y="16953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3" name="フリーフォーム 142"/>
            <p:cNvSpPr>
              <a:spLocks/>
            </p:cNvSpPr>
            <p:nvPr/>
          </p:nvSpPr>
          <p:spPr bwMode="auto">
            <a:xfrm>
              <a:off x="1651000" y="1092735"/>
              <a:ext cx="88900" cy="79389"/>
            </a:xfrm>
            <a:custGeom>
              <a:avLst/>
              <a:gdLst>
                <a:gd name="T0" fmla="*/ 88900 w 88900"/>
                <a:gd name="T1" fmla="*/ 79389 h 79375"/>
                <a:gd name="T2" fmla="*/ 79375 w 88900"/>
                <a:gd name="T3" fmla="*/ 63511 h 79375"/>
                <a:gd name="T4" fmla="*/ 57150 w 88900"/>
                <a:gd name="T5" fmla="*/ 50809 h 79375"/>
                <a:gd name="T6" fmla="*/ 47625 w 88900"/>
                <a:gd name="T7" fmla="*/ 38107 h 79375"/>
                <a:gd name="T8" fmla="*/ 38100 w 88900"/>
                <a:gd name="T9" fmla="*/ 31756 h 79375"/>
                <a:gd name="T10" fmla="*/ 25400 w 88900"/>
                <a:gd name="T11" fmla="*/ 12702 h 79375"/>
                <a:gd name="T12" fmla="*/ 19050 w 88900"/>
                <a:gd name="T13" fmla="*/ 3176 h 79375"/>
                <a:gd name="T14" fmla="*/ 0 w 88900"/>
                <a:gd name="T15" fmla="*/ 0 h 793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900" h="79375">
                  <a:moveTo>
                    <a:pt x="88900" y="79375"/>
                  </a:moveTo>
                  <a:cubicBezTo>
                    <a:pt x="85725" y="74083"/>
                    <a:pt x="83391" y="68185"/>
                    <a:pt x="79375" y="63500"/>
                  </a:cubicBezTo>
                  <a:cubicBezTo>
                    <a:pt x="76009" y="59573"/>
                    <a:pt x="60739" y="52594"/>
                    <a:pt x="57150" y="50800"/>
                  </a:cubicBezTo>
                  <a:cubicBezTo>
                    <a:pt x="53975" y="46567"/>
                    <a:pt x="51367" y="41842"/>
                    <a:pt x="47625" y="38100"/>
                  </a:cubicBezTo>
                  <a:cubicBezTo>
                    <a:pt x="44927" y="35402"/>
                    <a:pt x="40613" y="34622"/>
                    <a:pt x="38100" y="31750"/>
                  </a:cubicBezTo>
                  <a:cubicBezTo>
                    <a:pt x="33074" y="26007"/>
                    <a:pt x="29633" y="19050"/>
                    <a:pt x="25400" y="12700"/>
                  </a:cubicBezTo>
                  <a:cubicBezTo>
                    <a:pt x="23283" y="9525"/>
                    <a:pt x="22814" y="3802"/>
                    <a:pt x="19050" y="3175"/>
                  </a:cubicBezTo>
                  <a:lnTo>
                    <a:pt x="0" y="0"/>
                  </a:ln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4" name="フリーフォーム 143"/>
            <p:cNvSpPr>
              <a:spLocks/>
            </p:cNvSpPr>
            <p:nvPr/>
          </p:nvSpPr>
          <p:spPr bwMode="auto">
            <a:xfrm>
              <a:off x="1651000" y="951422"/>
              <a:ext cx="406400" cy="46046"/>
            </a:xfrm>
            <a:custGeom>
              <a:avLst/>
              <a:gdLst>
                <a:gd name="T0" fmla="*/ 406400 w 406400"/>
                <a:gd name="T1" fmla="*/ 23023 h 38100"/>
                <a:gd name="T2" fmla="*/ 292100 w 406400"/>
                <a:gd name="T3" fmla="*/ 18418 h 38100"/>
                <a:gd name="T4" fmla="*/ 273050 w 406400"/>
                <a:gd name="T5" fmla="*/ 9209 h 38100"/>
                <a:gd name="T6" fmla="*/ 187325 w 406400"/>
                <a:gd name="T7" fmla="*/ 0 h 38100"/>
                <a:gd name="T8" fmla="*/ 50800 w 406400"/>
                <a:gd name="T9" fmla="*/ 4605 h 38100"/>
                <a:gd name="T10" fmla="*/ 31750 w 406400"/>
                <a:gd name="T11" fmla="*/ 13814 h 38100"/>
                <a:gd name="T12" fmla="*/ 19050 w 406400"/>
                <a:gd name="T13" fmla="*/ 18418 h 38100"/>
                <a:gd name="T14" fmla="*/ 6350 w 406400"/>
                <a:gd name="T15" fmla="*/ 50649 h 38100"/>
                <a:gd name="T16" fmla="*/ 0 w 406400"/>
                <a:gd name="T17" fmla="*/ 55254 h 381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6400" h="38100">
                  <a:moveTo>
                    <a:pt x="406400" y="15875"/>
                  </a:moveTo>
                  <a:cubicBezTo>
                    <a:pt x="368300" y="14817"/>
                    <a:pt x="330118" y="15416"/>
                    <a:pt x="292100" y="12700"/>
                  </a:cubicBezTo>
                  <a:cubicBezTo>
                    <a:pt x="285424" y="12223"/>
                    <a:pt x="279695" y="7155"/>
                    <a:pt x="273050" y="6350"/>
                  </a:cubicBezTo>
                  <a:cubicBezTo>
                    <a:pt x="244605" y="2902"/>
                    <a:pt x="215900" y="2117"/>
                    <a:pt x="187325" y="0"/>
                  </a:cubicBezTo>
                  <a:cubicBezTo>
                    <a:pt x="141817" y="1058"/>
                    <a:pt x="96236" y="393"/>
                    <a:pt x="50800" y="3175"/>
                  </a:cubicBezTo>
                  <a:cubicBezTo>
                    <a:pt x="44119" y="3584"/>
                    <a:pt x="38244" y="7902"/>
                    <a:pt x="31750" y="9525"/>
                  </a:cubicBezTo>
                  <a:lnTo>
                    <a:pt x="19050" y="12700"/>
                  </a:lnTo>
                  <a:cubicBezTo>
                    <a:pt x="15417" y="23598"/>
                    <a:pt x="15961" y="25314"/>
                    <a:pt x="6350" y="34925"/>
                  </a:cubicBezTo>
                  <a:cubicBezTo>
                    <a:pt x="4677" y="36598"/>
                    <a:pt x="2117" y="37042"/>
                    <a:pt x="0" y="38100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5" name="フリーフォーム 144"/>
            <p:cNvSpPr>
              <a:spLocks/>
            </p:cNvSpPr>
            <p:nvPr/>
          </p:nvSpPr>
          <p:spPr bwMode="auto">
            <a:xfrm>
              <a:off x="1657350" y="1060980"/>
              <a:ext cx="393700" cy="69863"/>
            </a:xfrm>
            <a:custGeom>
              <a:avLst/>
              <a:gdLst>
                <a:gd name="T0" fmla="*/ 393700 w 393700"/>
                <a:gd name="T1" fmla="*/ 69863 h 69850"/>
                <a:gd name="T2" fmla="*/ 339725 w 393700"/>
                <a:gd name="T3" fmla="*/ 53985 h 69850"/>
                <a:gd name="T4" fmla="*/ 57150 w 393700"/>
                <a:gd name="T5" fmla="*/ 47634 h 69850"/>
                <a:gd name="T6" fmla="*/ 44450 w 393700"/>
                <a:gd name="T7" fmla="*/ 44458 h 69850"/>
                <a:gd name="T8" fmla="*/ 25400 w 393700"/>
                <a:gd name="T9" fmla="*/ 31756 h 69850"/>
                <a:gd name="T10" fmla="*/ 19050 w 393700"/>
                <a:gd name="T11" fmla="*/ 15878 h 69850"/>
                <a:gd name="T12" fmla="*/ 15875 w 393700"/>
                <a:gd name="T13" fmla="*/ 6351 h 69850"/>
                <a:gd name="T14" fmla="*/ 6350 w 393700"/>
                <a:gd name="T15" fmla="*/ 3176 h 69850"/>
                <a:gd name="T16" fmla="*/ 0 w 393700"/>
                <a:gd name="T17" fmla="*/ 0 h 698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93700" h="69850">
                  <a:moveTo>
                    <a:pt x="393700" y="69850"/>
                  </a:moveTo>
                  <a:cubicBezTo>
                    <a:pt x="353548" y="45759"/>
                    <a:pt x="411529" y="77910"/>
                    <a:pt x="339725" y="53975"/>
                  </a:cubicBezTo>
                  <a:cubicBezTo>
                    <a:pt x="243848" y="22016"/>
                    <a:pt x="333547" y="50839"/>
                    <a:pt x="57150" y="47625"/>
                  </a:cubicBezTo>
                  <a:cubicBezTo>
                    <a:pt x="52917" y="46567"/>
                    <a:pt x="48353" y="46401"/>
                    <a:pt x="44450" y="44450"/>
                  </a:cubicBezTo>
                  <a:cubicBezTo>
                    <a:pt x="37624" y="41037"/>
                    <a:pt x="25400" y="31750"/>
                    <a:pt x="25400" y="31750"/>
                  </a:cubicBezTo>
                  <a:cubicBezTo>
                    <a:pt x="23283" y="26458"/>
                    <a:pt x="21051" y="21211"/>
                    <a:pt x="19050" y="15875"/>
                  </a:cubicBezTo>
                  <a:cubicBezTo>
                    <a:pt x="17875" y="12741"/>
                    <a:pt x="18242" y="8717"/>
                    <a:pt x="15875" y="6350"/>
                  </a:cubicBezTo>
                  <a:cubicBezTo>
                    <a:pt x="13508" y="3983"/>
                    <a:pt x="9457" y="4418"/>
                    <a:pt x="6350" y="3175"/>
                  </a:cubicBezTo>
                  <a:cubicBezTo>
                    <a:pt x="4153" y="2296"/>
                    <a:pt x="2117" y="105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6" name="フリーフォーム 145"/>
            <p:cNvSpPr>
              <a:spLocks/>
            </p:cNvSpPr>
            <p:nvPr/>
          </p:nvSpPr>
          <p:spPr bwMode="auto">
            <a:xfrm>
              <a:off x="1651000" y="1149896"/>
              <a:ext cx="400050" cy="146076"/>
            </a:xfrm>
            <a:custGeom>
              <a:avLst/>
              <a:gdLst>
                <a:gd name="T0" fmla="*/ 400050 w 400050"/>
                <a:gd name="T1" fmla="*/ 146076 h 146052"/>
                <a:gd name="T2" fmla="*/ 266700 w 400050"/>
                <a:gd name="T3" fmla="*/ 142900 h 146052"/>
                <a:gd name="T4" fmla="*/ 190500 w 400050"/>
                <a:gd name="T5" fmla="*/ 139725 h 146052"/>
                <a:gd name="T6" fmla="*/ 98425 w 400050"/>
                <a:gd name="T7" fmla="*/ 136549 h 146052"/>
                <a:gd name="T8" fmla="*/ 76200 w 400050"/>
                <a:gd name="T9" fmla="*/ 127023 h 146052"/>
                <a:gd name="T10" fmla="*/ 69850 w 400050"/>
                <a:gd name="T11" fmla="*/ 101619 h 146052"/>
                <a:gd name="T12" fmla="*/ 66675 w 400050"/>
                <a:gd name="T13" fmla="*/ 92092 h 146052"/>
                <a:gd name="T14" fmla="*/ 63500 w 400050"/>
                <a:gd name="T15" fmla="*/ 41284 h 146052"/>
                <a:gd name="T16" fmla="*/ 57150 w 400050"/>
                <a:gd name="T17" fmla="*/ 22231 h 146052"/>
                <a:gd name="T18" fmla="*/ 34925 w 400050"/>
                <a:gd name="T19" fmla="*/ 9529 h 146052"/>
                <a:gd name="T20" fmla="*/ 22225 w 400050"/>
                <a:gd name="T21" fmla="*/ 6353 h 146052"/>
                <a:gd name="T22" fmla="*/ 0 w 400050"/>
                <a:gd name="T23" fmla="*/ 2 h 1460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0050" h="146052">
                  <a:moveTo>
                    <a:pt x="400050" y="146052"/>
                  </a:moveTo>
                  <a:lnTo>
                    <a:pt x="266700" y="142877"/>
                  </a:lnTo>
                  <a:cubicBezTo>
                    <a:pt x="241290" y="142107"/>
                    <a:pt x="215904" y="140661"/>
                    <a:pt x="190500" y="139702"/>
                  </a:cubicBezTo>
                  <a:lnTo>
                    <a:pt x="98425" y="136527"/>
                  </a:lnTo>
                  <a:cubicBezTo>
                    <a:pt x="93485" y="135292"/>
                    <a:pt x="79332" y="133267"/>
                    <a:pt x="76200" y="127002"/>
                  </a:cubicBezTo>
                  <a:cubicBezTo>
                    <a:pt x="72297" y="119196"/>
                    <a:pt x="72610" y="109881"/>
                    <a:pt x="69850" y="101602"/>
                  </a:cubicBezTo>
                  <a:lnTo>
                    <a:pt x="66675" y="92077"/>
                  </a:lnTo>
                  <a:cubicBezTo>
                    <a:pt x="65617" y="75144"/>
                    <a:pt x="65792" y="58088"/>
                    <a:pt x="63500" y="41277"/>
                  </a:cubicBezTo>
                  <a:cubicBezTo>
                    <a:pt x="62596" y="34645"/>
                    <a:pt x="62719" y="25940"/>
                    <a:pt x="57150" y="22227"/>
                  </a:cubicBezTo>
                  <a:cubicBezTo>
                    <a:pt x="49254" y="16963"/>
                    <a:pt x="44132" y="12980"/>
                    <a:pt x="34925" y="9527"/>
                  </a:cubicBezTo>
                  <a:cubicBezTo>
                    <a:pt x="30839" y="7995"/>
                    <a:pt x="26405" y="7606"/>
                    <a:pt x="22225" y="6352"/>
                  </a:cubicBezTo>
                  <a:cubicBezTo>
                    <a:pt x="-57" y="-333"/>
                    <a:pt x="10221" y="2"/>
                    <a:pt x="0" y="2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7" name="フリーフォーム 146"/>
            <p:cNvSpPr>
              <a:spLocks/>
            </p:cNvSpPr>
            <p:nvPr/>
          </p:nvSpPr>
          <p:spPr bwMode="auto">
            <a:xfrm>
              <a:off x="1698625" y="879972"/>
              <a:ext cx="38100" cy="165130"/>
            </a:xfrm>
            <a:custGeom>
              <a:avLst/>
              <a:gdLst>
                <a:gd name="T0" fmla="*/ 38100 w 38100"/>
                <a:gd name="T1" fmla="*/ 0 h 165100"/>
                <a:gd name="T2" fmla="*/ 22225 w 38100"/>
                <a:gd name="T3" fmla="*/ 3176 h 165100"/>
                <a:gd name="T4" fmla="*/ 19050 w 38100"/>
                <a:gd name="T5" fmla="*/ 12702 h 165100"/>
                <a:gd name="T6" fmla="*/ 12700 w 38100"/>
                <a:gd name="T7" fmla="*/ 22229 h 165100"/>
                <a:gd name="T8" fmla="*/ 9525 w 38100"/>
                <a:gd name="T9" fmla="*/ 73038 h 165100"/>
                <a:gd name="T10" fmla="*/ 0 w 38100"/>
                <a:gd name="T11" fmla="*/ 165130 h 165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100" h="165100">
                  <a:moveTo>
                    <a:pt x="38100" y="0"/>
                  </a:moveTo>
                  <a:cubicBezTo>
                    <a:pt x="32808" y="1058"/>
                    <a:pt x="26715" y="182"/>
                    <a:pt x="22225" y="3175"/>
                  </a:cubicBezTo>
                  <a:cubicBezTo>
                    <a:pt x="19440" y="5031"/>
                    <a:pt x="20547" y="9707"/>
                    <a:pt x="19050" y="12700"/>
                  </a:cubicBezTo>
                  <a:cubicBezTo>
                    <a:pt x="17343" y="16113"/>
                    <a:pt x="14817" y="19050"/>
                    <a:pt x="12700" y="22225"/>
                  </a:cubicBezTo>
                  <a:cubicBezTo>
                    <a:pt x="11642" y="39158"/>
                    <a:pt x="10706" y="56100"/>
                    <a:pt x="9525" y="73025"/>
                  </a:cubicBezTo>
                  <a:cubicBezTo>
                    <a:pt x="3441" y="160228"/>
                    <a:pt x="15953" y="133195"/>
                    <a:pt x="0" y="165100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8" name="フリーフォーム 147"/>
            <p:cNvSpPr>
              <a:spLocks/>
            </p:cNvSpPr>
            <p:nvPr/>
          </p:nvSpPr>
          <p:spPr bwMode="auto">
            <a:xfrm>
              <a:off x="1695450" y="1035575"/>
              <a:ext cx="44450" cy="60336"/>
            </a:xfrm>
            <a:custGeom>
              <a:avLst/>
              <a:gdLst>
                <a:gd name="T0" fmla="*/ 44450 w 44450"/>
                <a:gd name="T1" fmla="*/ 0 h 60325"/>
                <a:gd name="T2" fmla="*/ 28575 w 44450"/>
                <a:gd name="T3" fmla="*/ 6351 h 60325"/>
                <a:gd name="T4" fmla="*/ 22225 w 44450"/>
                <a:gd name="T5" fmla="*/ 25405 h 60325"/>
                <a:gd name="T6" fmla="*/ 15875 w 44450"/>
                <a:gd name="T7" fmla="*/ 41283 h 60325"/>
                <a:gd name="T8" fmla="*/ 12700 w 44450"/>
                <a:gd name="T9" fmla="*/ 50809 h 60325"/>
                <a:gd name="T10" fmla="*/ 3175 w 44450"/>
                <a:gd name="T11" fmla="*/ 57160 h 60325"/>
                <a:gd name="T12" fmla="*/ 0 w 44450"/>
                <a:gd name="T13" fmla="*/ 60336 h 603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450" h="60325">
                  <a:moveTo>
                    <a:pt x="44450" y="0"/>
                  </a:moveTo>
                  <a:cubicBezTo>
                    <a:pt x="39158" y="2117"/>
                    <a:pt x="32328" y="2061"/>
                    <a:pt x="28575" y="6350"/>
                  </a:cubicBezTo>
                  <a:cubicBezTo>
                    <a:pt x="24167" y="11387"/>
                    <a:pt x="24711" y="19185"/>
                    <a:pt x="22225" y="25400"/>
                  </a:cubicBezTo>
                  <a:cubicBezTo>
                    <a:pt x="20108" y="30692"/>
                    <a:pt x="17876" y="35939"/>
                    <a:pt x="15875" y="41275"/>
                  </a:cubicBezTo>
                  <a:cubicBezTo>
                    <a:pt x="14700" y="44409"/>
                    <a:pt x="14791" y="48187"/>
                    <a:pt x="12700" y="50800"/>
                  </a:cubicBezTo>
                  <a:cubicBezTo>
                    <a:pt x="10316" y="53780"/>
                    <a:pt x="6228" y="54860"/>
                    <a:pt x="3175" y="57150"/>
                  </a:cubicBezTo>
                  <a:cubicBezTo>
                    <a:pt x="1978" y="58048"/>
                    <a:pt x="1058" y="59267"/>
                    <a:pt x="0" y="60325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49" name="フリーフォーム 148"/>
            <p:cNvSpPr>
              <a:spLocks/>
            </p:cNvSpPr>
            <p:nvPr/>
          </p:nvSpPr>
          <p:spPr bwMode="auto">
            <a:xfrm>
              <a:off x="1687513" y="1145132"/>
              <a:ext cx="49212" cy="46046"/>
            </a:xfrm>
            <a:custGeom>
              <a:avLst/>
              <a:gdLst>
                <a:gd name="T0" fmla="*/ 49212 w 49662"/>
                <a:gd name="T1" fmla="*/ 46046 h 45654"/>
                <a:gd name="T2" fmla="*/ 2019 w 49662"/>
                <a:gd name="T3" fmla="*/ 4417 h 45654"/>
                <a:gd name="T4" fmla="*/ 8311 w 49662"/>
                <a:gd name="T5" fmla="*/ 1214 h 45654"/>
                <a:gd name="T6" fmla="*/ 5165 w 49662"/>
                <a:gd name="T7" fmla="*/ 4417 h 456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662" h="45654">
                  <a:moveTo>
                    <a:pt x="49662" y="45654"/>
                  </a:moveTo>
                  <a:cubicBezTo>
                    <a:pt x="29289" y="28720"/>
                    <a:pt x="8916" y="11787"/>
                    <a:pt x="2037" y="4379"/>
                  </a:cubicBezTo>
                  <a:cubicBezTo>
                    <a:pt x="-4842" y="-3029"/>
                    <a:pt x="7858" y="1204"/>
                    <a:pt x="8387" y="1204"/>
                  </a:cubicBezTo>
                  <a:cubicBezTo>
                    <a:pt x="8916" y="1204"/>
                    <a:pt x="5212" y="4379"/>
                    <a:pt x="5212" y="4379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50" name="フリーフォーム 149"/>
            <p:cNvSpPr>
              <a:spLocks/>
            </p:cNvSpPr>
            <p:nvPr/>
          </p:nvSpPr>
          <p:spPr bwMode="auto">
            <a:xfrm>
              <a:off x="1695450" y="949835"/>
              <a:ext cx="355600" cy="152427"/>
            </a:xfrm>
            <a:custGeom>
              <a:avLst/>
              <a:gdLst>
                <a:gd name="T0" fmla="*/ 355600 w 355600"/>
                <a:gd name="T1" fmla="*/ 50809 h 152400"/>
                <a:gd name="T2" fmla="*/ 317500 w 355600"/>
                <a:gd name="T3" fmla="*/ 47633 h 152400"/>
                <a:gd name="T4" fmla="*/ 307975 w 355600"/>
                <a:gd name="T5" fmla="*/ 44458 h 152400"/>
                <a:gd name="T6" fmla="*/ 301625 w 355600"/>
                <a:gd name="T7" fmla="*/ 34931 h 152400"/>
                <a:gd name="T8" fmla="*/ 279400 w 355600"/>
                <a:gd name="T9" fmla="*/ 25405 h 152400"/>
                <a:gd name="T10" fmla="*/ 254000 w 355600"/>
                <a:gd name="T11" fmla="*/ 9527 h 152400"/>
                <a:gd name="T12" fmla="*/ 225425 w 355600"/>
                <a:gd name="T13" fmla="*/ 0 h 152400"/>
                <a:gd name="T14" fmla="*/ 73025 w 355600"/>
                <a:gd name="T15" fmla="*/ 6351 h 152400"/>
                <a:gd name="T16" fmla="*/ 60325 w 355600"/>
                <a:gd name="T17" fmla="*/ 12702 h 152400"/>
                <a:gd name="T18" fmla="*/ 44450 w 355600"/>
                <a:gd name="T19" fmla="*/ 31756 h 152400"/>
                <a:gd name="T20" fmla="*/ 41275 w 355600"/>
                <a:gd name="T21" fmla="*/ 44458 h 152400"/>
                <a:gd name="T22" fmla="*/ 31750 w 355600"/>
                <a:gd name="T23" fmla="*/ 73038 h 152400"/>
                <a:gd name="T24" fmla="*/ 28575 w 355600"/>
                <a:gd name="T25" fmla="*/ 95267 h 152400"/>
                <a:gd name="T26" fmla="*/ 22225 w 355600"/>
                <a:gd name="T27" fmla="*/ 104794 h 152400"/>
                <a:gd name="T28" fmla="*/ 6350 w 355600"/>
                <a:gd name="T29" fmla="*/ 149251 h 152400"/>
                <a:gd name="T30" fmla="*/ 0 w 355600"/>
                <a:gd name="T31" fmla="*/ 152427 h 1524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5600" h="152400">
                  <a:moveTo>
                    <a:pt x="355600" y="50800"/>
                  </a:moveTo>
                  <a:cubicBezTo>
                    <a:pt x="342900" y="49742"/>
                    <a:pt x="330132" y="49309"/>
                    <a:pt x="317500" y="47625"/>
                  </a:cubicBezTo>
                  <a:cubicBezTo>
                    <a:pt x="314183" y="47183"/>
                    <a:pt x="310588" y="46541"/>
                    <a:pt x="307975" y="44450"/>
                  </a:cubicBezTo>
                  <a:cubicBezTo>
                    <a:pt x="304995" y="42066"/>
                    <a:pt x="304556" y="37368"/>
                    <a:pt x="301625" y="34925"/>
                  </a:cubicBezTo>
                  <a:cubicBezTo>
                    <a:pt x="289498" y="24820"/>
                    <a:pt x="290893" y="31669"/>
                    <a:pt x="279400" y="25400"/>
                  </a:cubicBezTo>
                  <a:cubicBezTo>
                    <a:pt x="270635" y="20619"/>
                    <a:pt x="263270" y="13233"/>
                    <a:pt x="254000" y="9525"/>
                  </a:cubicBezTo>
                  <a:cubicBezTo>
                    <a:pt x="234073" y="1554"/>
                    <a:pt x="243654" y="4557"/>
                    <a:pt x="225425" y="0"/>
                  </a:cubicBezTo>
                  <a:cubicBezTo>
                    <a:pt x="174625" y="2117"/>
                    <a:pt x="123719" y="2450"/>
                    <a:pt x="73025" y="6350"/>
                  </a:cubicBezTo>
                  <a:cubicBezTo>
                    <a:pt x="68306" y="6713"/>
                    <a:pt x="64176" y="9949"/>
                    <a:pt x="60325" y="12700"/>
                  </a:cubicBezTo>
                  <a:cubicBezTo>
                    <a:pt x="52547" y="18256"/>
                    <a:pt x="49513" y="24155"/>
                    <a:pt x="44450" y="31750"/>
                  </a:cubicBezTo>
                  <a:cubicBezTo>
                    <a:pt x="43392" y="35983"/>
                    <a:pt x="42558" y="40279"/>
                    <a:pt x="41275" y="44450"/>
                  </a:cubicBezTo>
                  <a:cubicBezTo>
                    <a:pt x="38322" y="54046"/>
                    <a:pt x="31750" y="73025"/>
                    <a:pt x="31750" y="73025"/>
                  </a:cubicBezTo>
                  <a:cubicBezTo>
                    <a:pt x="30692" y="80433"/>
                    <a:pt x="30725" y="88082"/>
                    <a:pt x="28575" y="95250"/>
                  </a:cubicBezTo>
                  <a:cubicBezTo>
                    <a:pt x="27479" y="98905"/>
                    <a:pt x="23208" y="101088"/>
                    <a:pt x="22225" y="104775"/>
                  </a:cubicBezTo>
                  <a:cubicBezTo>
                    <a:pt x="11709" y="144210"/>
                    <a:pt x="27637" y="136453"/>
                    <a:pt x="6350" y="149225"/>
                  </a:cubicBezTo>
                  <a:cubicBezTo>
                    <a:pt x="4321" y="150443"/>
                    <a:pt x="2117" y="151342"/>
                    <a:pt x="0" y="152400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51" name="フリーフォーム 150"/>
            <p:cNvSpPr>
              <a:spLocks/>
            </p:cNvSpPr>
            <p:nvPr/>
          </p:nvSpPr>
          <p:spPr bwMode="auto">
            <a:xfrm>
              <a:off x="1695450" y="1111789"/>
              <a:ext cx="355600" cy="47634"/>
            </a:xfrm>
            <a:custGeom>
              <a:avLst/>
              <a:gdLst>
                <a:gd name="T0" fmla="*/ 355600 w 355600"/>
                <a:gd name="T1" fmla="*/ 47634 h 47625"/>
                <a:gd name="T2" fmla="*/ 307975 w 355600"/>
                <a:gd name="T3" fmla="*/ 44458 h 47625"/>
                <a:gd name="T4" fmla="*/ 288925 w 355600"/>
                <a:gd name="T5" fmla="*/ 31756 h 47625"/>
                <a:gd name="T6" fmla="*/ 269875 w 355600"/>
                <a:gd name="T7" fmla="*/ 15878 h 47625"/>
                <a:gd name="T8" fmla="*/ 257175 w 355600"/>
                <a:gd name="T9" fmla="*/ 0 h 47625"/>
                <a:gd name="T10" fmla="*/ 28575 w 355600"/>
                <a:gd name="T11" fmla="*/ 3176 h 47625"/>
                <a:gd name="T12" fmla="*/ 19050 w 355600"/>
                <a:gd name="T13" fmla="*/ 6351 h 47625"/>
                <a:gd name="T14" fmla="*/ 12700 w 355600"/>
                <a:gd name="T15" fmla="*/ 25405 h 47625"/>
                <a:gd name="T16" fmla="*/ 0 w 355600"/>
                <a:gd name="T17" fmla="*/ 28580 h 476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5600" h="47625">
                  <a:moveTo>
                    <a:pt x="355600" y="47625"/>
                  </a:moveTo>
                  <a:cubicBezTo>
                    <a:pt x="339725" y="46567"/>
                    <a:pt x="323788" y="46207"/>
                    <a:pt x="307975" y="44450"/>
                  </a:cubicBezTo>
                  <a:cubicBezTo>
                    <a:pt x="296386" y="43162"/>
                    <a:pt x="297870" y="39204"/>
                    <a:pt x="288925" y="31750"/>
                  </a:cubicBezTo>
                  <a:cubicBezTo>
                    <a:pt x="262403" y="9648"/>
                    <a:pt x="297702" y="43702"/>
                    <a:pt x="269875" y="15875"/>
                  </a:cubicBezTo>
                  <a:cubicBezTo>
                    <a:pt x="267855" y="9815"/>
                    <a:pt x="266792" y="128"/>
                    <a:pt x="257175" y="0"/>
                  </a:cubicBezTo>
                  <a:lnTo>
                    <a:pt x="28575" y="3175"/>
                  </a:lnTo>
                  <a:cubicBezTo>
                    <a:pt x="25400" y="4233"/>
                    <a:pt x="20995" y="3627"/>
                    <a:pt x="19050" y="6350"/>
                  </a:cubicBezTo>
                  <a:cubicBezTo>
                    <a:pt x="15159" y="11797"/>
                    <a:pt x="19194" y="23777"/>
                    <a:pt x="12700" y="25400"/>
                  </a:cubicBezTo>
                  <a:lnTo>
                    <a:pt x="0" y="28575"/>
                  </a:ln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52" name="フリーフォーム 151"/>
            <p:cNvSpPr>
              <a:spLocks/>
            </p:cNvSpPr>
            <p:nvPr/>
          </p:nvSpPr>
          <p:spPr bwMode="auto">
            <a:xfrm>
              <a:off x="1679575" y="1214994"/>
              <a:ext cx="374650" cy="125436"/>
            </a:xfrm>
            <a:custGeom>
              <a:avLst/>
              <a:gdLst>
                <a:gd name="T0" fmla="*/ 374650 w 374650"/>
                <a:gd name="T1" fmla="*/ 125436 h 124103"/>
                <a:gd name="T2" fmla="*/ 333375 w 374650"/>
                <a:gd name="T3" fmla="*/ 122227 h 124103"/>
                <a:gd name="T4" fmla="*/ 279400 w 374650"/>
                <a:gd name="T5" fmla="*/ 119018 h 124103"/>
                <a:gd name="T6" fmla="*/ 165100 w 374650"/>
                <a:gd name="T7" fmla="*/ 106181 h 124103"/>
                <a:gd name="T8" fmla="*/ 146050 w 374650"/>
                <a:gd name="T9" fmla="*/ 102972 h 124103"/>
                <a:gd name="T10" fmla="*/ 111125 w 374650"/>
                <a:gd name="T11" fmla="*/ 96554 h 124103"/>
                <a:gd name="T12" fmla="*/ 88900 w 374650"/>
                <a:gd name="T13" fmla="*/ 83718 h 124103"/>
                <a:gd name="T14" fmla="*/ 76200 w 374650"/>
                <a:gd name="T15" fmla="*/ 77299 h 124103"/>
                <a:gd name="T16" fmla="*/ 63500 w 374650"/>
                <a:gd name="T17" fmla="*/ 58045 h 124103"/>
                <a:gd name="T18" fmla="*/ 57150 w 374650"/>
                <a:gd name="T19" fmla="*/ 38790 h 124103"/>
                <a:gd name="T20" fmla="*/ 53975 w 374650"/>
                <a:gd name="T21" fmla="*/ 29163 h 124103"/>
                <a:gd name="T22" fmla="*/ 34925 w 374650"/>
                <a:gd name="T23" fmla="*/ 13117 h 124103"/>
                <a:gd name="T24" fmla="*/ 25400 w 374650"/>
                <a:gd name="T25" fmla="*/ 3490 h 124103"/>
                <a:gd name="T26" fmla="*/ 0 w 374650"/>
                <a:gd name="T27" fmla="*/ 281 h 124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74650" h="124103">
                  <a:moveTo>
                    <a:pt x="374650" y="124103"/>
                  </a:moveTo>
                  <a:lnTo>
                    <a:pt x="333375" y="120928"/>
                  </a:lnTo>
                  <a:cubicBezTo>
                    <a:pt x="315392" y="119729"/>
                    <a:pt x="297306" y="119799"/>
                    <a:pt x="279400" y="117753"/>
                  </a:cubicBezTo>
                  <a:cubicBezTo>
                    <a:pt x="135673" y="101327"/>
                    <a:pt x="308471" y="113018"/>
                    <a:pt x="165100" y="105053"/>
                  </a:cubicBezTo>
                  <a:lnTo>
                    <a:pt x="146050" y="101878"/>
                  </a:lnTo>
                  <a:cubicBezTo>
                    <a:pt x="137534" y="100568"/>
                    <a:pt x="120572" y="99071"/>
                    <a:pt x="111125" y="95528"/>
                  </a:cubicBezTo>
                  <a:cubicBezTo>
                    <a:pt x="97169" y="90295"/>
                    <a:pt x="100624" y="89527"/>
                    <a:pt x="88900" y="82828"/>
                  </a:cubicBezTo>
                  <a:cubicBezTo>
                    <a:pt x="84791" y="80480"/>
                    <a:pt x="80433" y="78595"/>
                    <a:pt x="76200" y="76478"/>
                  </a:cubicBezTo>
                  <a:cubicBezTo>
                    <a:pt x="71967" y="70128"/>
                    <a:pt x="65913" y="64668"/>
                    <a:pt x="63500" y="57428"/>
                  </a:cubicBezTo>
                  <a:lnTo>
                    <a:pt x="57150" y="38378"/>
                  </a:lnTo>
                  <a:cubicBezTo>
                    <a:pt x="56092" y="35203"/>
                    <a:pt x="56342" y="31220"/>
                    <a:pt x="53975" y="28853"/>
                  </a:cubicBezTo>
                  <a:cubicBezTo>
                    <a:pt x="26148" y="1026"/>
                    <a:pt x="61447" y="35080"/>
                    <a:pt x="34925" y="12978"/>
                  </a:cubicBezTo>
                  <a:cubicBezTo>
                    <a:pt x="31476" y="10103"/>
                    <a:pt x="29136" y="5944"/>
                    <a:pt x="25400" y="3453"/>
                  </a:cubicBezTo>
                  <a:cubicBezTo>
                    <a:pt x="18127" y="-1395"/>
                    <a:pt x="7723" y="278"/>
                    <a:pt x="0" y="278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53" name="フリーフォーム 152"/>
            <p:cNvSpPr>
              <a:spLocks/>
            </p:cNvSpPr>
            <p:nvPr/>
          </p:nvSpPr>
          <p:spPr bwMode="auto">
            <a:xfrm>
              <a:off x="1654175" y="1794537"/>
              <a:ext cx="79375" cy="31756"/>
            </a:xfrm>
            <a:custGeom>
              <a:avLst/>
              <a:gdLst>
                <a:gd name="T0" fmla="*/ 79375 w 79375"/>
                <a:gd name="T1" fmla="*/ 0 h 31750"/>
                <a:gd name="T2" fmla="*/ 50800 w 79375"/>
                <a:gd name="T3" fmla="*/ 9527 h 31750"/>
                <a:gd name="T4" fmla="*/ 28575 w 79375"/>
                <a:gd name="T5" fmla="*/ 25405 h 31750"/>
                <a:gd name="T6" fmla="*/ 9525 w 79375"/>
                <a:gd name="T7" fmla="*/ 31756 h 31750"/>
                <a:gd name="T8" fmla="*/ 0 w 79375"/>
                <a:gd name="T9" fmla="*/ 31756 h 317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9375" h="31750">
                  <a:moveTo>
                    <a:pt x="79375" y="0"/>
                  </a:moveTo>
                  <a:cubicBezTo>
                    <a:pt x="69850" y="3175"/>
                    <a:pt x="58832" y="3501"/>
                    <a:pt x="50800" y="9525"/>
                  </a:cubicBezTo>
                  <a:cubicBezTo>
                    <a:pt x="49094" y="10804"/>
                    <a:pt x="32374" y="23712"/>
                    <a:pt x="28575" y="25400"/>
                  </a:cubicBezTo>
                  <a:cubicBezTo>
                    <a:pt x="22458" y="28118"/>
                    <a:pt x="16218" y="31750"/>
                    <a:pt x="9525" y="31750"/>
                  </a:cubicBezTo>
                  <a:lnTo>
                    <a:pt x="0" y="31750"/>
                  </a:ln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54" name="フリーフォーム 153"/>
            <p:cNvSpPr>
              <a:spLocks/>
            </p:cNvSpPr>
            <p:nvPr/>
          </p:nvSpPr>
          <p:spPr bwMode="auto">
            <a:xfrm>
              <a:off x="1654175" y="1980307"/>
              <a:ext cx="85725" cy="208000"/>
            </a:xfrm>
            <a:custGeom>
              <a:avLst/>
              <a:gdLst>
                <a:gd name="T0" fmla="*/ 85725 w 85725"/>
                <a:gd name="T1" fmla="*/ 208000 h 206724"/>
                <a:gd name="T2" fmla="*/ 79375 w 85725"/>
                <a:gd name="T3" fmla="*/ 188832 h 206724"/>
                <a:gd name="T4" fmla="*/ 66675 w 85725"/>
                <a:gd name="T5" fmla="*/ 147303 h 206724"/>
                <a:gd name="T6" fmla="*/ 60325 w 85725"/>
                <a:gd name="T7" fmla="*/ 115357 h 206724"/>
                <a:gd name="T8" fmla="*/ 44450 w 85725"/>
                <a:gd name="T9" fmla="*/ 92994 h 206724"/>
                <a:gd name="T10" fmla="*/ 34925 w 85725"/>
                <a:gd name="T11" fmla="*/ 73827 h 206724"/>
                <a:gd name="T12" fmla="*/ 28575 w 85725"/>
                <a:gd name="T13" fmla="*/ 61049 h 206724"/>
                <a:gd name="T14" fmla="*/ 25400 w 85725"/>
                <a:gd name="T15" fmla="*/ 48270 h 206724"/>
                <a:gd name="T16" fmla="*/ 19050 w 85725"/>
                <a:gd name="T17" fmla="*/ 19519 h 206724"/>
                <a:gd name="T18" fmla="*/ 6350 w 85725"/>
                <a:gd name="T19" fmla="*/ 351 h 206724"/>
                <a:gd name="T20" fmla="*/ 0 w 85725"/>
                <a:gd name="T21" fmla="*/ 351 h 2067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5725" h="206724">
                  <a:moveTo>
                    <a:pt x="85725" y="206724"/>
                  </a:moveTo>
                  <a:cubicBezTo>
                    <a:pt x="83608" y="200374"/>
                    <a:pt x="81662" y="193964"/>
                    <a:pt x="79375" y="187674"/>
                  </a:cubicBezTo>
                  <a:cubicBezTo>
                    <a:pt x="72784" y="169549"/>
                    <a:pt x="69813" y="168366"/>
                    <a:pt x="66675" y="146399"/>
                  </a:cubicBezTo>
                  <a:cubicBezTo>
                    <a:pt x="64797" y="133252"/>
                    <a:pt x="65075" y="125732"/>
                    <a:pt x="60325" y="114649"/>
                  </a:cubicBezTo>
                  <a:cubicBezTo>
                    <a:pt x="52031" y="95296"/>
                    <a:pt x="57261" y="107797"/>
                    <a:pt x="44450" y="92424"/>
                  </a:cubicBezTo>
                  <a:cubicBezTo>
                    <a:pt x="35477" y="81657"/>
                    <a:pt x="39979" y="85166"/>
                    <a:pt x="34925" y="73374"/>
                  </a:cubicBezTo>
                  <a:cubicBezTo>
                    <a:pt x="33061" y="69024"/>
                    <a:pt x="30237" y="65106"/>
                    <a:pt x="28575" y="60674"/>
                  </a:cubicBezTo>
                  <a:cubicBezTo>
                    <a:pt x="27043" y="56588"/>
                    <a:pt x="26381" y="52226"/>
                    <a:pt x="25400" y="47974"/>
                  </a:cubicBezTo>
                  <a:cubicBezTo>
                    <a:pt x="23206" y="38467"/>
                    <a:pt x="21244" y="28906"/>
                    <a:pt x="19050" y="19399"/>
                  </a:cubicBezTo>
                  <a:cubicBezTo>
                    <a:pt x="16317" y="7556"/>
                    <a:pt x="18310" y="5133"/>
                    <a:pt x="6350" y="349"/>
                  </a:cubicBezTo>
                  <a:cubicBezTo>
                    <a:pt x="4385" y="-437"/>
                    <a:pt x="2117" y="349"/>
                    <a:pt x="0" y="349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55" name="フリーフォーム 154"/>
            <p:cNvSpPr>
              <a:spLocks/>
            </p:cNvSpPr>
            <p:nvPr/>
          </p:nvSpPr>
          <p:spPr bwMode="auto">
            <a:xfrm>
              <a:off x="1695450" y="1842170"/>
              <a:ext cx="41275" cy="98443"/>
            </a:xfrm>
            <a:custGeom>
              <a:avLst/>
              <a:gdLst>
                <a:gd name="T0" fmla="*/ 41275 w 41275"/>
                <a:gd name="T1" fmla="*/ 0 h 98429"/>
                <a:gd name="T2" fmla="*/ 28575 w 41275"/>
                <a:gd name="T3" fmla="*/ 34930 h 98429"/>
                <a:gd name="T4" fmla="*/ 22225 w 41275"/>
                <a:gd name="T5" fmla="*/ 57158 h 98429"/>
                <a:gd name="T6" fmla="*/ 19050 w 41275"/>
                <a:gd name="T7" fmla="*/ 85737 h 98429"/>
                <a:gd name="T8" fmla="*/ 15875 w 41275"/>
                <a:gd name="T9" fmla="*/ 95264 h 98429"/>
                <a:gd name="T10" fmla="*/ 0 w 41275"/>
                <a:gd name="T11" fmla="*/ 98439 h 984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275" h="98429">
                  <a:moveTo>
                    <a:pt x="41275" y="0"/>
                  </a:moveTo>
                  <a:cubicBezTo>
                    <a:pt x="37067" y="10521"/>
                    <a:pt x="31292" y="24055"/>
                    <a:pt x="28575" y="34925"/>
                  </a:cubicBezTo>
                  <a:cubicBezTo>
                    <a:pt x="24588" y="50872"/>
                    <a:pt x="26780" y="43485"/>
                    <a:pt x="22225" y="57150"/>
                  </a:cubicBezTo>
                  <a:cubicBezTo>
                    <a:pt x="21167" y="66675"/>
                    <a:pt x="20626" y="76272"/>
                    <a:pt x="19050" y="85725"/>
                  </a:cubicBezTo>
                  <a:cubicBezTo>
                    <a:pt x="18500" y="89026"/>
                    <a:pt x="18488" y="93159"/>
                    <a:pt x="15875" y="95250"/>
                  </a:cubicBezTo>
                  <a:cubicBezTo>
                    <a:pt x="11585" y="98682"/>
                    <a:pt x="5250" y="98425"/>
                    <a:pt x="0" y="98425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56" name="フリーフォーム 155"/>
            <p:cNvSpPr>
              <a:spLocks/>
            </p:cNvSpPr>
            <p:nvPr/>
          </p:nvSpPr>
          <p:spPr bwMode="auto">
            <a:xfrm>
              <a:off x="1695450" y="1994598"/>
              <a:ext cx="47625" cy="247695"/>
            </a:xfrm>
            <a:custGeom>
              <a:avLst/>
              <a:gdLst>
                <a:gd name="T0" fmla="*/ 47625 w 47625"/>
                <a:gd name="T1" fmla="*/ 247695 h 247650"/>
                <a:gd name="T2" fmla="*/ 34925 w 47625"/>
                <a:gd name="T3" fmla="*/ 212764 h 247650"/>
                <a:gd name="T4" fmla="*/ 31750 w 47625"/>
                <a:gd name="T5" fmla="*/ 203237 h 247650"/>
                <a:gd name="T6" fmla="*/ 28575 w 47625"/>
                <a:gd name="T7" fmla="*/ 190535 h 247650"/>
                <a:gd name="T8" fmla="*/ 22225 w 47625"/>
                <a:gd name="T9" fmla="*/ 73038 h 247650"/>
                <a:gd name="T10" fmla="*/ 19050 w 47625"/>
                <a:gd name="T11" fmla="*/ 15878 h 247650"/>
                <a:gd name="T12" fmla="*/ 3175 w 47625"/>
                <a:gd name="T13" fmla="*/ 3176 h 247650"/>
                <a:gd name="T14" fmla="*/ 0 w 47625"/>
                <a:gd name="T15" fmla="*/ 0 h 24765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625" h="247650">
                  <a:moveTo>
                    <a:pt x="47625" y="247650"/>
                  </a:moveTo>
                  <a:cubicBezTo>
                    <a:pt x="38789" y="225560"/>
                    <a:pt x="43077" y="237182"/>
                    <a:pt x="34925" y="212725"/>
                  </a:cubicBezTo>
                  <a:cubicBezTo>
                    <a:pt x="33867" y="209550"/>
                    <a:pt x="32562" y="206447"/>
                    <a:pt x="31750" y="203200"/>
                  </a:cubicBezTo>
                  <a:lnTo>
                    <a:pt x="28575" y="190500"/>
                  </a:lnTo>
                  <a:cubicBezTo>
                    <a:pt x="22785" y="103656"/>
                    <a:pt x="27681" y="182154"/>
                    <a:pt x="22225" y="73025"/>
                  </a:cubicBezTo>
                  <a:cubicBezTo>
                    <a:pt x="21272" y="53969"/>
                    <a:pt x="21748" y="34763"/>
                    <a:pt x="19050" y="15875"/>
                  </a:cubicBezTo>
                  <a:cubicBezTo>
                    <a:pt x="17403" y="4347"/>
                    <a:pt x="10567" y="6871"/>
                    <a:pt x="3175" y="3175"/>
                  </a:cubicBezTo>
                  <a:cubicBezTo>
                    <a:pt x="1836" y="2506"/>
                    <a:pt x="1058" y="105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80FF"/>
              </a:solidFill>
              <a:prstDash val="solid"/>
              <a:round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57" name="正方形/長方形 156"/>
            <p:cNvSpPr>
              <a:spLocks noChangeArrowheads="1"/>
            </p:cNvSpPr>
            <p:nvPr/>
          </p:nvSpPr>
          <p:spPr bwMode="auto">
            <a:xfrm>
              <a:off x="1739900" y="803758"/>
              <a:ext cx="179388" cy="138137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F2F2F2"/>
                </a:gs>
              </a:gsLst>
              <a:lin ang="2400000"/>
            </a:gradFill>
            <a:ln w="9525">
              <a:solidFill>
                <a:srgbClr val="7F7F7F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8" name="正方形/長方形 157"/>
            <p:cNvSpPr>
              <a:spLocks noChangeArrowheads="1"/>
            </p:cNvSpPr>
            <p:nvPr/>
          </p:nvSpPr>
          <p:spPr bwMode="auto">
            <a:xfrm>
              <a:off x="1739900" y="967300"/>
              <a:ext cx="179388" cy="136550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F2F2F2"/>
                </a:gs>
              </a:gsLst>
              <a:lin ang="2400000"/>
            </a:gradFill>
            <a:ln w="9525">
              <a:solidFill>
                <a:srgbClr val="7F7F7F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9" name="正方形/長方形 158"/>
            <p:cNvSpPr>
              <a:spLocks noChangeArrowheads="1"/>
            </p:cNvSpPr>
            <p:nvPr/>
          </p:nvSpPr>
          <p:spPr bwMode="auto">
            <a:xfrm>
              <a:off x="1739900" y="1129254"/>
              <a:ext cx="179388" cy="138138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F2F2F2"/>
                </a:gs>
              </a:gsLst>
              <a:lin ang="2400000"/>
            </a:gradFill>
            <a:ln w="9525">
              <a:solidFill>
                <a:srgbClr val="7F7F7F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0" name="正方形/長方形 159"/>
            <p:cNvSpPr>
              <a:spLocks noChangeArrowheads="1"/>
            </p:cNvSpPr>
            <p:nvPr/>
          </p:nvSpPr>
          <p:spPr bwMode="auto">
            <a:xfrm>
              <a:off x="2052638" y="924430"/>
              <a:ext cx="180975" cy="136550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F2F2F2"/>
                </a:gs>
              </a:gsLst>
              <a:lin ang="2400000"/>
            </a:gradFill>
            <a:ln w="9525">
              <a:solidFill>
                <a:srgbClr val="7F7F7F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1" name="正方形/長方形 160"/>
            <p:cNvSpPr>
              <a:spLocks noChangeArrowheads="1"/>
            </p:cNvSpPr>
            <p:nvPr/>
          </p:nvSpPr>
          <p:spPr bwMode="auto">
            <a:xfrm>
              <a:off x="2052638" y="1086384"/>
              <a:ext cx="180975" cy="138137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F2F2F2"/>
                </a:gs>
              </a:gsLst>
              <a:lin ang="2400000"/>
            </a:gradFill>
            <a:ln w="9525">
              <a:solidFill>
                <a:srgbClr val="7F7F7F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2" name="正方形/長方形 161"/>
            <p:cNvSpPr>
              <a:spLocks noChangeArrowheads="1"/>
            </p:cNvSpPr>
            <p:nvPr/>
          </p:nvSpPr>
          <p:spPr bwMode="auto">
            <a:xfrm>
              <a:off x="2052638" y="1249926"/>
              <a:ext cx="180975" cy="136550"/>
            </a:xfrm>
            <a:prstGeom prst="rect">
              <a:avLst/>
            </a:prstGeom>
            <a:gradFill rotWithShape="1">
              <a:gsLst>
                <a:gs pos="0">
                  <a:srgbClr val="BFBFBF"/>
                </a:gs>
                <a:gs pos="100000">
                  <a:srgbClr val="F2F2F2"/>
                </a:gs>
              </a:gsLst>
              <a:lin ang="2400000"/>
            </a:gradFill>
            <a:ln w="9525">
              <a:solidFill>
                <a:srgbClr val="7F7F7F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3" name="図形グループ 401"/>
            <p:cNvGrpSpPr>
              <a:grpSpLocks/>
            </p:cNvGrpSpPr>
            <p:nvPr/>
          </p:nvGrpSpPr>
          <p:grpSpPr bwMode="auto">
            <a:xfrm>
              <a:off x="1739900" y="1734993"/>
              <a:ext cx="290383" cy="715097"/>
              <a:chOff x="2062721" y="1683327"/>
              <a:chExt cx="290383" cy="715097"/>
            </a:xfrm>
          </p:grpSpPr>
          <p:sp>
            <p:nvSpPr>
              <p:cNvPr id="180" name="正方形/長方形 179"/>
              <p:cNvSpPr>
                <a:spLocks noChangeArrowheads="1"/>
              </p:cNvSpPr>
              <p:nvPr/>
            </p:nvSpPr>
            <p:spPr bwMode="auto">
              <a:xfrm>
                <a:off x="2062721" y="1682535"/>
                <a:ext cx="290513" cy="325496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F2F2F2"/>
                  </a:gs>
                </a:gsLst>
                <a:lin ang="2400000"/>
              </a:gradFill>
              <a:ln w="9525">
                <a:solidFill>
                  <a:srgbClr val="7F7F7F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8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1" name="正方形/長方形 180"/>
              <p:cNvSpPr>
                <a:spLocks noChangeArrowheads="1"/>
              </p:cNvSpPr>
              <p:nvPr/>
            </p:nvSpPr>
            <p:spPr bwMode="auto">
              <a:xfrm>
                <a:off x="2062721" y="2073130"/>
                <a:ext cx="290513" cy="325496"/>
              </a:xfrm>
              <a:prstGeom prst="rect">
                <a:avLst/>
              </a:prstGeom>
              <a:gradFill rotWithShape="1">
                <a:gsLst>
                  <a:gs pos="0">
                    <a:srgbClr val="BFBFBF"/>
                  </a:gs>
                  <a:gs pos="100000">
                    <a:srgbClr val="F2F2F2"/>
                  </a:gs>
                </a:gsLst>
                <a:lin ang="2400000"/>
              </a:gradFill>
              <a:ln w="9525">
                <a:solidFill>
                  <a:srgbClr val="7F7F7F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8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64" name="図形グループ 426"/>
            <p:cNvGrpSpPr>
              <a:grpSpLocks/>
            </p:cNvGrpSpPr>
            <p:nvPr/>
          </p:nvGrpSpPr>
          <p:grpSpPr bwMode="auto">
            <a:xfrm>
              <a:off x="1654175" y="893756"/>
              <a:ext cx="38100" cy="445030"/>
              <a:chOff x="1654175" y="893756"/>
              <a:chExt cx="38100" cy="445030"/>
            </a:xfrm>
          </p:grpSpPr>
          <p:cxnSp>
            <p:nvCxnSpPr>
              <p:cNvPr id="178" name="直線コネクタ 177"/>
              <p:cNvCxnSpPr>
                <a:cxnSpLocks noChangeShapeType="1"/>
              </p:cNvCxnSpPr>
              <p:nvPr/>
            </p:nvCxnSpPr>
            <p:spPr bwMode="auto">
              <a:xfrm flipH="1">
                <a:off x="1654175" y="894261"/>
                <a:ext cx="3175" cy="338199"/>
              </a:xfrm>
              <a:prstGeom prst="line">
                <a:avLst/>
              </a:prstGeom>
              <a:noFill/>
              <a:ln w="19050">
                <a:solidFill>
                  <a:srgbClr val="7F7F7F"/>
                </a:solidFill>
                <a:round/>
                <a:headEnd/>
                <a:tailEnd/>
              </a:ln>
              <a:effectLst>
                <a:outerShdw blurRad="40000"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9" name="直線コネクタ 178"/>
              <p:cNvCxnSpPr>
                <a:cxnSpLocks noChangeShapeType="1"/>
              </p:cNvCxnSpPr>
              <p:nvPr/>
            </p:nvCxnSpPr>
            <p:spPr bwMode="auto">
              <a:xfrm flipH="1">
                <a:off x="1689100" y="1000643"/>
                <a:ext cx="3175" cy="338198"/>
              </a:xfrm>
              <a:prstGeom prst="line">
                <a:avLst/>
              </a:prstGeom>
              <a:noFill/>
              <a:ln w="19050">
                <a:solidFill>
                  <a:srgbClr val="7F7F7F"/>
                </a:solidFill>
                <a:round/>
                <a:headEnd/>
                <a:tailEnd/>
              </a:ln>
              <a:effectLst>
                <a:outerShdw blurRad="40000"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5" name="図形グループ 427"/>
            <p:cNvGrpSpPr>
              <a:grpSpLocks/>
            </p:cNvGrpSpPr>
            <p:nvPr/>
          </p:nvGrpSpPr>
          <p:grpSpPr bwMode="auto">
            <a:xfrm>
              <a:off x="1654175" y="1790700"/>
              <a:ext cx="38100" cy="445030"/>
              <a:chOff x="1654175" y="893756"/>
              <a:chExt cx="38100" cy="445030"/>
            </a:xfrm>
          </p:grpSpPr>
          <p:cxnSp>
            <p:nvCxnSpPr>
              <p:cNvPr id="176" name="直線コネクタ 175"/>
              <p:cNvCxnSpPr>
                <a:cxnSpLocks noChangeShapeType="1"/>
              </p:cNvCxnSpPr>
              <p:nvPr/>
            </p:nvCxnSpPr>
            <p:spPr bwMode="auto">
              <a:xfrm flipH="1">
                <a:off x="1654175" y="894417"/>
                <a:ext cx="3175" cy="338198"/>
              </a:xfrm>
              <a:prstGeom prst="line">
                <a:avLst/>
              </a:prstGeom>
              <a:noFill/>
              <a:ln w="19050">
                <a:solidFill>
                  <a:srgbClr val="7F7F7F"/>
                </a:solidFill>
                <a:round/>
                <a:headEnd/>
                <a:tailEnd/>
              </a:ln>
              <a:effectLst>
                <a:outerShdw blurRad="40000"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7" name="直線コネクタ 176"/>
              <p:cNvCxnSpPr>
                <a:cxnSpLocks noChangeShapeType="1"/>
              </p:cNvCxnSpPr>
              <p:nvPr/>
            </p:nvCxnSpPr>
            <p:spPr bwMode="auto">
              <a:xfrm flipH="1">
                <a:off x="1689100" y="1000798"/>
                <a:ext cx="3175" cy="338199"/>
              </a:xfrm>
              <a:prstGeom prst="line">
                <a:avLst/>
              </a:prstGeom>
              <a:noFill/>
              <a:ln w="19050">
                <a:solidFill>
                  <a:srgbClr val="7F7F7F"/>
                </a:solidFill>
                <a:round/>
                <a:headEnd/>
                <a:tailEnd/>
              </a:ln>
              <a:effectLst>
                <a:outerShdw blurRad="40000"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66" name="テキスト ボックス 209"/>
            <p:cNvSpPr txBox="1">
              <a:spLocks noChangeArrowheads="1"/>
            </p:cNvSpPr>
            <p:nvPr/>
          </p:nvSpPr>
          <p:spPr bwMode="auto">
            <a:xfrm>
              <a:off x="746652" y="3644465"/>
              <a:ext cx="1010148" cy="646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200">
                  <a:latin typeface="Calibri" charset="0"/>
                </a:rPr>
                <a:t>Experimental</a:t>
              </a:r>
            </a:p>
            <a:p>
              <a:pPr eaLnBrk="1" hangingPunct="1"/>
              <a:r>
                <a:rPr lang="en-US" altLang="ja-JP" sz="1200">
                  <a:latin typeface="Calibri" charset="0"/>
                </a:rPr>
                <a:t>preparation</a:t>
              </a:r>
            </a:p>
            <a:p>
              <a:pPr eaLnBrk="1" hangingPunct="1"/>
              <a:r>
                <a:rPr lang="en-US" altLang="ja-JP" sz="1200">
                  <a:latin typeface="Calibri" charset="0"/>
                </a:rPr>
                <a:t>room</a:t>
              </a:r>
              <a:endParaRPr lang="ja-JP" altLang="en-US" sz="1200">
                <a:latin typeface="Calibri" charset="0"/>
              </a:endParaRPr>
            </a:p>
          </p:txBody>
        </p:sp>
        <p:sp>
          <p:nvSpPr>
            <p:cNvPr id="167" name="テキスト ボックス 211"/>
            <p:cNvSpPr txBox="1">
              <a:spLocks noChangeArrowheads="1"/>
            </p:cNvSpPr>
            <p:nvPr/>
          </p:nvSpPr>
          <p:spPr bwMode="auto">
            <a:xfrm>
              <a:off x="1957598" y="2216149"/>
              <a:ext cx="850682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200">
                  <a:latin typeface="Calibri" charset="0"/>
                </a:rPr>
                <a:t>Machinery</a:t>
              </a:r>
              <a:endParaRPr lang="ja-JP" altLang="en-US" sz="1200">
                <a:latin typeface="Calibri" charset="0"/>
              </a:endParaRPr>
            </a:p>
          </p:txBody>
        </p:sp>
        <p:sp>
          <p:nvSpPr>
            <p:cNvPr id="168" name="テキスト ボックス 212"/>
            <p:cNvSpPr txBox="1">
              <a:spLocks noChangeArrowheads="1"/>
            </p:cNvSpPr>
            <p:nvPr/>
          </p:nvSpPr>
          <p:spPr bwMode="auto">
            <a:xfrm>
              <a:off x="717550" y="1922872"/>
              <a:ext cx="894797" cy="646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200">
                  <a:latin typeface="Calibri" charset="0"/>
                </a:rPr>
                <a:t>Measuring-</a:t>
              </a:r>
            </a:p>
            <a:p>
              <a:pPr eaLnBrk="1" hangingPunct="1"/>
              <a:r>
                <a:rPr lang="en-US" altLang="ja-JP" sz="1200">
                  <a:latin typeface="Calibri" charset="0"/>
                </a:rPr>
                <a:t>equipment</a:t>
              </a:r>
            </a:p>
            <a:p>
              <a:pPr eaLnBrk="1" hangingPunct="1"/>
              <a:r>
                <a:rPr lang="en-US" altLang="ja-JP" sz="1200">
                  <a:latin typeface="Calibri" charset="0"/>
                </a:rPr>
                <a:t>storage</a:t>
              </a:r>
            </a:p>
          </p:txBody>
        </p:sp>
        <p:sp>
          <p:nvSpPr>
            <p:cNvPr id="169" name="テキスト ボックス 213"/>
            <p:cNvSpPr txBox="1">
              <a:spLocks noChangeArrowheads="1"/>
            </p:cNvSpPr>
            <p:nvPr/>
          </p:nvSpPr>
          <p:spPr bwMode="auto">
            <a:xfrm>
              <a:off x="1943627" y="4087283"/>
              <a:ext cx="367408" cy="246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Calibri" charset="0"/>
                </a:rPr>
                <a:t>WC</a:t>
              </a:r>
              <a:endParaRPr lang="ja-JP" altLang="en-US" sz="1000">
                <a:latin typeface="Calibri" charset="0"/>
              </a:endParaRPr>
            </a:p>
          </p:txBody>
        </p:sp>
        <p:sp>
          <p:nvSpPr>
            <p:cNvPr id="170" name="テキスト ボックス 214"/>
            <p:cNvSpPr txBox="1">
              <a:spLocks noChangeArrowheads="1"/>
            </p:cNvSpPr>
            <p:nvPr/>
          </p:nvSpPr>
          <p:spPr bwMode="auto">
            <a:xfrm>
              <a:off x="1943627" y="3515202"/>
              <a:ext cx="367408" cy="246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Calibri" charset="0"/>
                </a:rPr>
                <a:t>WC</a:t>
              </a:r>
              <a:endParaRPr lang="ja-JP" altLang="en-US" sz="1000">
                <a:latin typeface="Calibri" charset="0"/>
              </a:endParaRPr>
            </a:p>
          </p:txBody>
        </p:sp>
        <p:sp>
          <p:nvSpPr>
            <p:cNvPr id="171" name="テキスト ボックス 215"/>
            <p:cNvSpPr txBox="1">
              <a:spLocks noChangeArrowheads="1"/>
            </p:cNvSpPr>
            <p:nvPr/>
          </p:nvSpPr>
          <p:spPr bwMode="auto">
            <a:xfrm>
              <a:off x="1787824" y="2766251"/>
              <a:ext cx="425116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200">
                  <a:latin typeface="Calibri" charset="0"/>
                </a:rPr>
                <a:t>Hall</a:t>
              </a:r>
              <a:endParaRPr lang="ja-JP" altLang="en-US" sz="1200">
                <a:latin typeface="Calibri" charset="0"/>
              </a:endParaRPr>
            </a:p>
          </p:txBody>
        </p:sp>
        <p:sp>
          <p:nvSpPr>
            <p:cNvPr id="172" name="テキスト ボックス 216"/>
            <p:cNvSpPr txBox="1">
              <a:spLocks noChangeArrowheads="1"/>
            </p:cNvSpPr>
            <p:nvPr/>
          </p:nvSpPr>
          <p:spPr bwMode="auto">
            <a:xfrm>
              <a:off x="2788048" y="2634622"/>
              <a:ext cx="552652" cy="461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200">
                  <a:latin typeface="Calibri" charset="0"/>
                </a:rPr>
                <a:t>Front </a:t>
              </a:r>
            </a:p>
            <a:p>
              <a:pPr eaLnBrk="1" hangingPunct="1"/>
              <a:r>
                <a:rPr lang="en-US" altLang="ja-JP" sz="1200">
                  <a:latin typeface="Calibri" charset="0"/>
                </a:rPr>
                <a:t>door</a:t>
              </a:r>
              <a:endParaRPr lang="ja-JP" altLang="en-US" sz="1200">
                <a:latin typeface="Calibri" charset="0"/>
              </a:endParaRPr>
            </a:p>
          </p:txBody>
        </p:sp>
        <p:sp>
          <p:nvSpPr>
            <p:cNvPr id="173" name="テキスト ボックス 172"/>
            <p:cNvSpPr txBox="1"/>
            <p:nvPr/>
          </p:nvSpPr>
          <p:spPr bwMode="auto">
            <a:xfrm>
              <a:off x="2916238" y="1867575"/>
              <a:ext cx="815975" cy="2762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200">
                  <a:latin typeface="ＭＳ Ｐゴシック" charset="0"/>
                </a:rPr>
                <a:t>25T-CSM</a:t>
              </a:r>
              <a:endParaRPr lang="ja-JP" altLang="en-US" sz="1200">
                <a:latin typeface="ＭＳ Ｐゴシック" charset="0"/>
              </a:endParaRPr>
            </a:p>
          </p:txBody>
        </p:sp>
        <p:sp>
          <p:nvSpPr>
            <p:cNvPr id="174" name="テキスト ボックス 214"/>
            <p:cNvSpPr txBox="1">
              <a:spLocks noChangeArrowheads="1"/>
            </p:cNvSpPr>
            <p:nvPr/>
          </p:nvSpPr>
          <p:spPr bwMode="auto">
            <a:xfrm>
              <a:off x="1970740" y="3840590"/>
              <a:ext cx="397866" cy="246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Calibri" charset="0"/>
                </a:rPr>
                <a:t>Sink</a:t>
              </a:r>
              <a:endParaRPr lang="ja-JP" altLang="en-US" sz="1000">
                <a:latin typeface="Calibri" charset="0"/>
              </a:endParaRPr>
            </a:p>
          </p:txBody>
        </p:sp>
        <p:sp>
          <p:nvSpPr>
            <p:cNvPr id="175" name="テキスト ボックス 214"/>
            <p:cNvSpPr txBox="1">
              <a:spLocks noChangeArrowheads="1"/>
            </p:cNvSpPr>
            <p:nvPr/>
          </p:nvSpPr>
          <p:spPr bwMode="auto">
            <a:xfrm>
              <a:off x="1983442" y="3185357"/>
              <a:ext cx="506870" cy="246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1000">
                  <a:latin typeface="Calibri" charset="0"/>
                </a:rPr>
                <a:t>Closet</a:t>
              </a:r>
              <a:endParaRPr lang="ja-JP" altLang="en-US" sz="1000">
                <a:latin typeface="Calibri" charset="0"/>
              </a:endParaRPr>
            </a:p>
          </p:txBody>
        </p:sp>
      </p:grpSp>
      <p:sp>
        <p:nvSpPr>
          <p:cNvPr id="242" name="テキスト ボックス 58"/>
          <p:cNvSpPr txBox="1">
            <a:spLocks noChangeArrowheads="1"/>
          </p:cNvSpPr>
          <p:nvPr/>
        </p:nvSpPr>
        <p:spPr bwMode="auto">
          <a:xfrm>
            <a:off x="1404541" y="1052736"/>
            <a:ext cx="16616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 smtClean="0">
                <a:latin typeface="Calibri" charset="0"/>
              </a:rPr>
              <a:t>HFLSM </a:t>
            </a:r>
            <a:r>
              <a:rPr lang="en-US" altLang="ja-JP" sz="1600" dirty="0">
                <a:latin typeface="Calibri" charset="0"/>
              </a:rPr>
              <a:t>Annex  </a:t>
            </a:r>
            <a:r>
              <a:rPr lang="ja-JP" altLang="en-US" sz="1600" b="1" dirty="0">
                <a:solidFill>
                  <a:srgbClr val="FF0000"/>
                </a:solidFill>
                <a:latin typeface="Calibri" charset="0"/>
              </a:rPr>
              <a:t>１</a:t>
            </a:r>
            <a:r>
              <a:rPr lang="en-US" altLang="ja-JP" sz="1600" b="1" dirty="0">
                <a:solidFill>
                  <a:srgbClr val="FF0000"/>
                </a:solidFill>
                <a:latin typeface="Calibri" charset="0"/>
              </a:rPr>
              <a:t>F</a:t>
            </a:r>
            <a:endParaRPr lang="ja-JP" altLang="en-US" sz="1600" b="1" dirty="0">
              <a:solidFill>
                <a:srgbClr val="FF0000"/>
              </a:solidFill>
              <a:latin typeface="Calibri" charset="0"/>
            </a:endParaRPr>
          </a:p>
        </p:txBody>
      </p:sp>
      <p:pic>
        <p:nvPicPr>
          <p:cNvPr id="244" name="図 243" descr="25TCSM_ASM1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005064"/>
            <a:ext cx="3384376" cy="2763965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 bwMode="auto">
          <a:xfrm flipH="1" flipV="1">
            <a:off x="3419872" y="2852936"/>
            <a:ext cx="648072" cy="151216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3" name="テキスト ボックス 192"/>
          <p:cNvSpPr txBox="1"/>
          <p:nvPr/>
        </p:nvSpPr>
        <p:spPr>
          <a:xfrm>
            <a:off x="5364088" y="6461910"/>
            <a:ext cx="2357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1390</a:t>
            </a:r>
            <a:r>
              <a:rPr kumimoji="1" lang="en-US" altLang="ja-JP" sz="1800" baseline="300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W</a:t>
            </a:r>
            <a:r>
              <a:rPr kumimoji="1" lang="en-US" altLang="ja-JP" sz="18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X2840</a:t>
            </a:r>
            <a:r>
              <a:rPr kumimoji="1" lang="en-US" altLang="ja-JP" sz="1800" baseline="300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L</a:t>
            </a:r>
            <a:r>
              <a:rPr kumimoji="1" lang="en-US" altLang="ja-JP" sz="18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X1190</a:t>
            </a:r>
            <a:r>
              <a:rPr kumimoji="1" lang="en-US" altLang="ja-JP" sz="1800" baseline="300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H</a:t>
            </a:r>
            <a:endParaRPr kumimoji="1" lang="ja-JP" altLang="en-US" sz="1800" baseline="300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6922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0" dirty="0" smtClean="0">
                <a:latin typeface="+mj-lt"/>
              </a:rPr>
              <a:t>Summary</a:t>
            </a:r>
            <a:endParaRPr kumimoji="1" lang="ja-JP" altLang="en-US" b="0" dirty="0">
              <a:latin typeface="+mj-lt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B90E83-56E9-BC48-9CE0-9573C4943359}" type="slidenum">
              <a:rPr lang="en-US" altLang="ja-JP" smtClean="0"/>
              <a:pPr>
                <a:defRPr/>
              </a:pPr>
              <a:t>31</a:t>
            </a:fld>
            <a:endParaRPr lang="en-US" altLang="ja-JP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5536" y="1124744"/>
            <a:ext cx="8496944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Comic Sans MS"/>
                <a:cs typeface="Comic Sans MS"/>
              </a:rPr>
              <a:t>The 25T-CSM project is going on now at the </a:t>
            </a:r>
            <a:r>
              <a:rPr kumimoji="1" lang="en-US" altLang="ja-JP" sz="2800" dirty="0" smtClean="0">
                <a:latin typeface="Comic Sans MS"/>
                <a:cs typeface="Comic Sans MS"/>
              </a:rPr>
              <a:t>HFLSM, Sendai, Japan.  </a:t>
            </a:r>
          </a:p>
          <a:p>
            <a:endParaRPr kumimoji="1" lang="en-US" altLang="ja-JP" sz="2800" dirty="0">
              <a:latin typeface="Comic Sans MS"/>
              <a:cs typeface="Comic Sans MS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dirty="0">
                <a:latin typeface="Comic Sans MS"/>
                <a:cs typeface="Comic Sans MS"/>
              </a:rPr>
              <a:t>W</a:t>
            </a:r>
            <a:r>
              <a:rPr kumimoji="1" lang="en-US" altLang="ja-JP" sz="2800" dirty="0" smtClean="0">
                <a:latin typeface="Comic Sans MS"/>
                <a:cs typeface="Comic Sans MS"/>
              </a:rPr>
              <a:t>e adopted a high stress design for both of LTS and HTS coils.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dirty="0" smtClean="0">
                <a:latin typeface="Comic Sans MS"/>
                <a:cs typeface="Comic Sans MS"/>
              </a:rPr>
              <a:t>The issues of impregnation, </a:t>
            </a:r>
            <a:r>
              <a:rPr kumimoji="1" lang="en-US" altLang="ja-JP" sz="2800" dirty="0" smtClean="0">
                <a:latin typeface="Comic Sans MS"/>
                <a:cs typeface="Comic Sans MS"/>
              </a:rPr>
              <a:t>AC losses, </a:t>
            </a:r>
            <a:r>
              <a:rPr kumimoji="1" lang="en-US" altLang="ja-JP" sz="2800" dirty="0" smtClean="0">
                <a:latin typeface="Comic Sans MS"/>
                <a:cs typeface="Comic Sans MS"/>
              </a:rPr>
              <a:t>quench protection </a:t>
            </a:r>
            <a:r>
              <a:rPr kumimoji="1" lang="en-US" altLang="ja-JP" sz="2800" dirty="0" smtClean="0">
                <a:latin typeface="Comic Sans MS"/>
                <a:cs typeface="Comic Sans MS"/>
              </a:rPr>
              <a:t>are being overcome. </a:t>
            </a:r>
            <a:endParaRPr kumimoji="1" lang="en-US" altLang="ja-JP" sz="2800" dirty="0" smtClean="0">
              <a:latin typeface="Comic Sans MS"/>
              <a:cs typeface="Comic Sans MS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dirty="0" smtClean="0">
                <a:latin typeface="Comic Sans MS"/>
                <a:cs typeface="Comic Sans MS"/>
              </a:rPr>
              <a:t>However, we just start to consider the possibility of high strength Bi2223 tape (HT-XX) for the HTS insert. </a:t>
            </a:r>
            <a:endParaRPr kumimoji="1" lang="en-US" altLang="ja-JP" sz="2800" dirty="0" smtClean="0">
              <a:latin typeface="Comic Sans MS"/>
              <a:cs typeface="Comic Sans MS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dirty="0" smtClean="0">
                <a:latin typeface="Comic Sans MS"/>
                <a:cs typeface="Comic Sans MS"/>
              </a:rPr>
              <a:t>The construction must be finished by March, 2015.</a:t>
            </a:r>
          </a:p>
        </p:txBody>
      </p:sp>
    </p:spTree>
    <p:extLst>
      <p:ext uri="{BB962C8B-B14F-4D97-AF65-F5344CB8AC3E}">
        <p14:creationId xmlns:p14="http://schemas.microsoft.com/office/powerpoint/2010/main" val="2713715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696200" cy="994792"/>
          </a:xfrm>
        </p:spPr>
        <p:txBody>
          <a:bodyPr/>
          <a:lstStyle/>
          <a:p>
            <a:r>
              <a:rPr kumimoji="1" lang="en-US" altLang="ja-JP" dirty="0" smtClean="0"/>
              <a:t>Content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600" y="1916832"/>
            <a:ext cx="7272808" cy="4104456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en-US" altLang="ja-JP" sz="2800" dirty="0" smtClean="0">
                <a:solidFill>
                  <a:srgbClr val="FFFFFF"/>
                </a:solidFill>
                <a:latin typeface="Comic Sans MS"/>
                <a:cs typeface="Comic Sans MS"/>
              </a:rPr>
              <a:t>Development </a:t>
            </a:r>
            <a:r>
              <a:rPr lang="en-US" altLang="ja-JP" sz="2800" dirty="0" smtClean="0">
                <a:solidFill>
                  <a:srgbClr val="FFFFFF"/>
                </a:solidFill>
                <a:latin typeface="Comic Sans MS"/>
                <a:cs typeface="Comic Sans MS"/>
              </a:rPr>
              <a:t>of 25T-CSM</a:t>
            </a:r>
          </a:p>
          <a:p>
            <a:pPr marL="1257300" lvl="1" indent="-514350">
              <a:buClrTx/>
              <a:buFont typeface="+mj-lt"/>
              <a:buAutoNum type="alphaLcPeriod"/>
            </a:pPr>
            <a:r>
              <a:rPr lang="en-US" altLang="ja-JP" sz="2400" dirty="0" smtClean="0">
                <a:solidFill>
                  <a:srgbClr val="FFFFFF"/>
                </a:solidFill>
                <a:latin typeface="Comic Sans MS"/>
                <a:cs typeface="Comic Sans MS"/>
              </a:rPr>
              <a:t>Overview</a:t>
            </a:r>
          </a:p>
          <a:p>
            <a:pPr marL="1257300" lvl="1" indent="-514350">
              <a:buClrTx/>
              <a:buFont typeface="+mj-lt"/>
              <a:buAutoNum type="alphaLcPeriod"/>
            </a:pPr>
            <a:r>
              <a:rPr lang="en-US" altLang="ja-JP" sz="2400" dirty="0" smtClean="0">
                <a:solidFill>
                  <a:srgbClr val="FFFFFF"/>
                </a:solidFill>
                <a:latin typeface="Comic Sans MS"/>
                <a:cs typeface="Comic Sans MS"/>
              </a:rPr>
              <a:t>Key technology of LTS coils (</a:t>
            </a:r>
            <a:r>
              <a:rPr lang="en-US" altLang="ja-JP" sz="2400" dirty="0" err="1" smtClean="0">
                <a:solidFill>
                  <a:srgbClr val="FFFFFF"/>
                </a:solidFill>
                <a:latin typeface="Comic Sans MS"/>
                <a:cs typeface="Comic Sans MS"/>
              </a:rPr>
              <a:t>CuNb</a:t>
            </a:r>
            <a:r>
              <a:rPr lang="en-US" altLang="ja-JP" sz="2400" dirty="0" smtClean="0">
                <a:solidFill>
                  <a:srgbClr val="FFFFFF"/>
                </a:solidFill>
                <a:latin typeface="Comic Sans MS"/>
                <a:cs typeface="Comic Sans MS"/>
              </a:rPr>
              <a:t>/Nb</a:t>
            </a:r>
            <a:r>
              <a:rPr lang="en-US" altLang="ja-JP" sz="2400" baseline="-25000" dirty="0" smtClean="0">
                <a:solidFill>
                  <a:srgbClr val="FFFFFF"/>
                </a:solidFill>
                <a:latin typeface="Comic Sans MS"/>
                <a:cs typeface="Comic Sans MS"/>
              </a:rPr>
              <a:t>3</a:t>
            </a:r>
            <a:r>
              <a:rPr lang="en-US" altLang="ja-JP" sz="2400" dirty="0" smtClean="0">
                <a:solidFill>
                  <a:srgbClr val="FFFFFF"/>
                </a:solidFill>
                <a:latin typeface="Comic Sans MS"/>
                <a:cs typeface="Comic Sans MS"/>
              </a:rPr>
              <a:t>Sn Rutherford )</a:t>
            </a:r>
          </a:p>
          <a:p>
            <a:pPr marL="1257300" lvl="1" indent="-514350">
              <a:buClrTx/>
              <a:buFont typeface="+mj-lt"/>
              <a:buAutoNum type="alphaLcPeriod"/>
            </a:pPr>
            <a:r>
              <a:rPr kumimoji="1" lang="en-US" altLang="ja-JP" sz="2400" dirty="0" smtClean="0">
                <a:solidFill>
                  <a:srgbClr val="FFFFFF"/>
                </a:solidFill>
                <a:latin typeface="Comic Sans MS"/>
                <a:cs typeface="Comic Sans MS"/>
              </a:rPr>
              <a:t>HTS coils (Gd123 CC )</a:t>
            </a:r>
          </a:p>
          <a:p>
            <a:pPr lvl="2" indent="0">
              <a:buNone/>
            </a:pPr>
            <a:r>
              <a:rPr lang="en-US" altLang="ja-JP" sz="2000" dirty="0" smtClean="0">
                <a:solidFill>
                  <a:srgbClr val="FFFFFF"/>
                </a:solidFill>
                <a:latin typeface="Comic Sans MS"/>
                <a:cs typeface="Comic Sans MS"/>
              </a:rPr>
              <a:t>Load line and mechanical stress</a:t>
            </a:r>
            <a:endParaRPr lang="en-US" altLang="ja-JP" sz="2000" dirty="0" smtClean="0">
              <a:solidFill>
                <a:srgbClr val="FFFFFF"/>
              </a:solidFill>
              <a:latin typeface="Comic Sans MS"/>
              <a:cs typeface="Comic Sans MS"/>
            </a:endParaRPr>
          </a:p>
          <a:p>
            <a:pPr lvl="2" indent="0">
              <a:buNone/>
            </a:pPr>
            <a:r>
              <a:rPr lang="en-US" altLang="ja-JP" sz="2000" dirty="0" smtClean="0">
                <a:solidFill>
                  <a:srgbClr val="FFFFFF"/>
                </a:solidFill>
                <a:latin typeface="Comic Sans MS"/>
                <a:cs typeface="Comic Sans MS"/>
              </a:rPr>
              <a:t>Epoxy impregnation (Deamination)</a:t>
            </a:r>
            <a:endParaRPr lang="en-US" altLang="ja-JP" sz="2000" dirty="0" smtClean="0">
              <a:solidFill>
                <a:srgbClr val="FFFFFF"/>
              </a:solidFill>
              <a:latin typeface="Comic Sans MS"/>
              <a:cs typeface="Comic Sans MS"/>
            </a:endParaRPr>
          </a:p>
          <a:p>
            <a:pPr lvl="2" indent="0">
              <a:buNone/>
            </a:pPr>
            <a:r>
              <a:rPr lang="en-US" altLang="ja-JP" sz="2000" dirty="0" smtClean="0">
                <a:solidFill>
                  <a:srgbClr val="FFFFFF"/>
                </a:solidFill>
                <a:latin typeface="Comic Sans MS"/>
                <a:cs typeface="Comic Sans MS"/>
              </a:rPr>
              <a:t>AC-loss</a:t>
            </a:r>
          </a:p>
          <a:p>
            <a:pPr lvl="2" indent="0">
              <a:buNone/>
            </a:pPr>
            <a:r>
              <a:rPr kumimoji="1" lang="en-US" altLang="ja-JP" sz="2000" dirty="0" smtClean="0">
                <a:solidFill>
                  <a:srgbClr val="FFFFFF"/>
                </a:solidFill>
                <a:latin typeface="Comic Sans MS"/>
                <a:cs typeface="Comic Sans MS"/>
              </a:rPr>
              <a:t>Quench protection</a:t>
            </a:r>
            <a:endParaRPr kumimoji="1" lang="ja-JP" altLang="en-US" sz="2000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1763688" y="1556792"/>
            <a:ext cx="684076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31167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 descr="mt_05_01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50" y="4221093"/>
            <a:ext cx="3779912" cy="1196605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 bwMode="auto">
          <a:xfrm>
            <a:off x="5724128" y="3284984"/>
            <a:ext cx="2376264" cy="936104"/>
          </a:xfrm>
          <a:prstGeom prst="round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>
              <a:solidFill>
                <a:schemeClr val="tx1"/>
              </a:solidFill>
              <a:latin typeface="Times" charset="0"/>
              <a:ea typeface="Osaka" charset="-128"/>
              <a:cs typeface="Osaka" charset="-128"/>
            </a:endParaRPr>
          </a:p>
        </p:txBody>
      </p:sp>
      <p:sp>
        <p:nvSpPr>
          <p:cNvPr id="16391" name="正方形/長方形 16390"/>
          <p:cNvSpPr/>
          <p:nvPr/>
        </p:nvSpPr>
        <p:spPr bwMode="auto">
          <a:xfrm>
            <a:off x="1213870" y="2420889"/>
            <a:ext cx="3168352" cy="3168352"/>
          </a:xfrm>
          <a:prstGeom prst="rect">
            <a:avLst/>
          </a:prstGeom>
          <a:noFill/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sp>
        <p:nvSpPr>
          <p:cNvPr id="16386" name="スライド番号プレースホルダ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6B0F6DD-27E4-AF42-96DD-C52FF04D57E7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 smtClean="0">
                <a:latin typeface="Comic Sans MS"/>
                <a:cs typeface="Comic Sans MS"/>
              </a:rPr>
              <a:t>Overview of the 25T-CSM</a:t>
            </a:r>
            <a:endParaRPr lang="en-US" altLang="ja-JP" dirty="0">
              <a:latin typeface="Comic Sans MS"/>
              <a:cs typeface="Comic Sans MS"/>
            </a:endParaRPr>
          </a:p>
        </p:txBody>
      </p:sp>
      <p:grpSp>
        <p:nvGrpSpPr>
          <p:cNvPr id="16" name="図形グループ 15"/>
          <p:cNvGrpSpPr/>
          <p:nvPr/>
        </p:nvGrpSpPr>
        <p:grpSpPr>
          <a:xfrm>
            <a:off x="539553" y="2420892"/>
            <a:ext cx="3624358" cy="3250540"/>
            <a:chOff x="539551" y="3059668"/>
            <a:chExt cx="3624358" cy="3250539"/>
          </a:xfrm>
        </p:grpSpPr>
        <p:grpSp>
          <p:nvGrpSpPr>
            <p:cNvPr id="3" name="図形グループ 2"/>
            <p:cNvGrpSpPr/>
            <p:nvPr/>
          </p:nvGrpSpPr>
          <p:grpSpPr>
            <a:xfrm>
              <a:off x="1403648" y="3212976"/>
              <a:ext cx="2760261" cy="3097231"/>
              <a:chOff x="1523707" y="2420888"/>
              <a:chExt cx="3504627" cy="3932468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38500" y="2420888"/>
                <a:ext cx="1789834" cy="3929112"/>
              </a:xfrm>
              <a:prstGeom prst="rect">
                <a:avLst/>
              </a:prstGeom>
            </p:spPr>
          </p:pic>
          <p:pic>
            <p:nvPicPr>
              <p:cNvPr id="5" name="図 4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9989"/>
              <a:stretch/>
            </p:blipFill>
            <p:spPr>
              <a:xfrm rot="10800000">
                <a:off x="1523707" y="2424244"/>
                <a:ext cx="1611052" cy="3929112"/>
              </a:xfrm>
              <a:prstGeom prst="rect">
                <a:avLst/>
              </a:prstGeom>
            </p:spPr>
          </p:pic>
        </p:grpSp>
        <p:cxnSp>
          <p:nvCxnSpPr>
            <p:cNvPr id="6" name="直線矢印コネクタ 5"/>
            <p:cNvCxnSpPr/>
            <p:nvPr/>
          </p:nvCxnSpPr>
          <p:spPr bwMode="auto">
            <a:xfrm>
              <a:off x="1403648" y="3419708"/>
              <a:ext cx="2736304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7" name="テキスト ボックス 6"/>
            <p:cNvSpPr txBox="1"/>
            <p:nvPr/>
          </p:nvSpPr>
          <p:spPr>
            <a:xfrm>
              <a:off x="2267744" y="3059668"/>
              <a:ext cx="9290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>
                  <a:latin typeface="Comic Sans MS"/>
                  <a:cs typeface="Comic Sans MS"/>
                </a:rPr>
                <a:t>712mm</a:t>
              </a:r>
              <a:endParaRPr kumimoji="1" lang="ja-JP" altLang="en-US" sz="1800" dirty="0">
                <a:latin typeface="Comic Sans MS"/>
                <a:cs typeface="Comic Sans MS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2411760" y="3635731"/>
              <a:ext cx="82509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>
                  <a:latin typeface="Comic Sans MS"/>
                  <a:cs typeface="Comic Sans MS"/>
                </a:rPr>
                <a:t>96mm</a:t>
              </a:r>
              <a:endParaRPr kumimoji="1" lang="ja-JP" altLang="en-US" sz="1800" dirty="0">
                <a:latin typeface="Comic Sans MS"/>
                <a:cs typeface="Comic Sans MS"/>
              </a:endParaRPr>
            </a:p>
          </p:txBody>
        </p:sp>
        <p:cxnSp>
          <p:nvCxnSpPr>
            <p:cNvPr id="10" name="直線矢印コネクタ 9"/>
            <p:cNvCxnSpPr/>
            <p:nvPr/>
          </p:nvCxnSpPr>
          <p:spPr bwMode="auto">
            <a:xfrm>
              <a:off x="2604902" y="4149080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" name="テキスト ボックス 12"/>
            <p:cNvSpPr txBox="1"/>
            <p:nvPr/>
          </p:nvSpPr>
          <p:spPr>
            <a:xfrm rot="16200000">
              <a:off x="241227" y="4591421"/>
              <a:ext cx="9659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>
                  <a:latin typeface="Comic Sans MS"/>
                  <a:cs typeface="Comic Sans MS"/>
                </a:rPr>
                <a:t>628mm</a:t>
              </a:r>
              <a:endParaRPr kumimoji="1" lang="ja-JP" altLang="en-US" sz="1800" dirty="0">
                <a:latin typeface="Comic Sans MS"/>
                <a:cs typeface="Comic Sans MS"/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 bwMode="auto">
            <a:xfrm>
              <a:off x="1043608" y="3573016"/>
              <a:ext cx="0" cy="237626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sp>
        <p:nvSpPr>
          <p:cNvPr id="11" name="テキスト ボックス 10"/>
          <p:cNvSpPr txBox="1"/>
          <p:nvPr/>
        </p:nvSpPr>
        <p:spPr>
          <a:xfrm>
            <a:off x="3511068" y="1484788"/>
            <a:ext cx="5301187" cy="461659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  <a:latin typeface="Comic Sans MS"/>
                <a:cs typeface="Comic Sans MS"/>
              </a:rPr>
              <a:t>3 </a:t>
            </a:r>
            <a:r>
              <a:rPr kumimoji="1" lang="en-US" altLang="ja-JP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CuNb</a:t>
            </a:r>
            <a:r>
              <a:rPr kumimoji="1" lang="en-US" altLang="ja-JP" dirty="0" smtClean="0">
                <a:solidFill>
                  <a:srgbClr val="008000"/>
                </a:solidFill>
                <a:latin typeface="Comic Sans MS"/>
                <a:cs typeface="Comic Sans MS"/>
              </a:rPr>
              <a:t>/Nb</a:t>
            </a:r>
            <a:r>
              <a:rPr kumimoji="1" lang="en-US" altLang="ja-JP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3</a:t>
            </a:r>
            <a:r>
              <a:rPr kumimoji="1" lang="en-US" altLang="ja-JP" dirty="0" smtClean="0">
                <a:solidFill>
                  <a:srgbClr val="008000"/>
                </a:solidFill>
                <a:latin typeface="Comic Sans MS"/>
                <a:cs typeface="Comic Sans MS"/>
              </a:rPr>
              <a:t>Sn Rutherford solenoid</a:t>
            </a:r>
            <a:endParaRPr kumimoji="1" lang="ja-JP" altLang="en-US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30165" y="1874447"/>
            <a:ext cx="4166060" cy="461659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Comic Sans MS"/>
                <a:cs typeface="Comic Sans MS"/>
              </a:rPr>
              <a:t>3 </a:t>
            </a:r>
            <a:r>
              <a:rPr kumimoji="1" lang="en-US" altLang="ja-JP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NbTi</a:t>
            </a:r>
            <a:r>
              <a:rPr kumimoji="1" lang="en-US" altLang="ja-JP" dirty="0" smtClean="0">
                <a:solidFill>
                  <a:srgbClr val="0000FF"/>
                </a:solidFill>
                <a:latin typeface="Comic Sans MS"/>
                <a:cs typeface="Comic Sans MS"/>
              </a:rPr>
              <a:t> Rutherford solenoid</a:t>
            </a:r>
            <a:endParaRPr kumimoji="1" lang="ja-JP" altLang="en-US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95736" y="1124750"/>
            <a:ext cx="3948302" cy="461659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Comic Sans MS"/>
                <a:cs typeface="Comic Sans MS"/>
              </a:rPr>
              <a:t>68 </a:t>
            </a:r>
            <a:r>
              <a:rPr kumimoji="1" lang="en-US" altLang="ja-JP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GdBCO</a:t>
            </a:r>
            <a:r>
              <a:rPr kumimoji="1" lang="en-US" altLang="ja-JP" dirty="0" smtClean="0">
                <a:solidFill>
                  <a:srgbClr val="FF0000"/>
                </a:solidFill>
                <a:latin typeface="Comic Sans MS"/>
                <a:cs typeface="Comic Sans MS"/>
              </a:rPr>
              <a:t> single pancakes </a:t>
            </a:r>
            <a:endParaRPr kumimoji="1" lang="ja-JP" altLang="en-US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627786" y="5733262"/>
            <a:ext cx="5409640" cy="461659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Comic Sans MS"/>
                <a:cs typeface="Comic Sans MS"/>
              </a:rPr>
              <a:t>2 x GM/JT </a:t>
            </a:r>
            <a:r>
              <a:rPr kumimoji="1" lang="en-US" altLang="ja-JP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cryocooler</a:t>
            </a:r>
            <a:r>
              <a:rPr kumimoji="1" lang="en-US" altLang="ja-JP" dirty="0" smtClean="0">
                <a:solidFill>
                  <a:srgbClr val="0000FF"/>
                </a:solidFill>
                <a:latin typeface="Comic Sans MS"/>
                <a:cs typeface="Comic Sans MS"/>
              </a:rPr>
              <a:t> (8.6W@4.3K)</a:t>
            </a:r>
            <a:endParaRPr kumimoji="1" lang="ja-JP" altLang="en-US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547668" y="6237319"/>
            <a:ext cx="5077818" cy="461659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Comic Sans MS"/>
                <a:cs typeface="Comic Sans MS"/>
              </a:rPr>
              <a:t>2 x 4K-GM </a:t>
            </a:r>
            <a:r>
              <a:rPr kumimoji="1" lang="en-US" altLang="ja-JP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cryocooler</a:t>
            </a:r>
            <a:r>
              <a:rPr kumimoji="1" lang="en-US" altLang="ja-JP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  <a:latin typeface="Comic Sans MS"/>
                <a:cs typeface="Comic Sans MS"/>
              </a:rPr>
              <a:t>(3W@4.2K)</a:t>
            </a:r>
            <a:endParaRPr kumimoji="1" lang="ja-JP" altLang="en-US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44007" y="5229206"/>
            <a:ext cx="3602354" cy="461659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dirty="0" smtClean="0">
                <a:latin typeface="Comic Sans MS"/>
                <a:cs typeface="Comic Sans MS"/>
              </a:rPr>
              <a:t>2 x 1 </a:t>
            </a:r>
            <a:r>
              <a:rPr kumimoji="1" lang="en-US" altLang="ja-JP" dirty="0" err="1" smtClean="0">
                <a:latin typeface="Comic Sans MS"/>
                <a:cs typeface="Comic Sans MS"/>
              </a:rPr>
              <a:t>stg</a:t>
            </a:r>
            <a:r>
              <a:rPr kumimoji="1" lang="en-US" altLang="ja-JP" dirty="0" smtClean="0">
                <a:latin typeface="Comic Sans MS"/>
                <a:cs typeface="Comic Sans MS"/>
              </a:rPr>
              <a:t> GM </a:t>
            </a:r>
            <a:r>
              <a:rPr kumimoji="1" lang="en-US" altLang="ja-JP" dirty="0" err="1" smtClean="0">
                <a:latin typeface="Comic Sans MS"/>
                <a:cs typeface="Comic Sans MS"/>
              </a:rPr>
              <a:t>cryocooler</a:t>
            </a:r>
            <a:endParaRPr kumimoji="1" lang="ja-JP" altLang="en-US" dirty="0">
              <a:latin typeface="Comic Sans MS"/>
              <a:cs typeface="Comic Sans MS"/>
            </a:endParaRPr>
          </a:p>
        </p:txBody>
      </p:sp>
      <p:sp>
        <p:nvSpPr>
          <p:cNvPr id="22" name="左大かっこ 21"/>
          <p:cNvSpPr/>
          <p:nvPr/>
        </p:nvSpPr>
        <p:spPr bwMode="auto">
          <a:xfrm rot="5400000">
            <a:off x="3948504" y="2468327"/>
            <a:ext cx="94868" cy="288032"/>
          </a:xfrm>
          <a:prstGeom prst="leftBracket">
            <a:avLst/>
          </a:prstGeom>
          <a:solidFill>
            <a:srgbClr val="FFFF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sp>
        <p:nvSpPr>
          <p:cNvPr id="25" name="左大かっこ 24"/>
          <p:cNvSpPr/>
          <p:nvPr/>
        </p:nvSpPr>
        <p:spPr bwMode="auto">
          <a:xfrm rot="5400000">
            <a:off x="3516456" y="2396315"/>
            <a:ext cx="94868" cy="432048"/>
          </a:xfrm>
          <a:prstGeom prst="leftBracket">
            <a:avLst/>
          </a:prstGeom>
          <a:solidFill>
            <a:srgbClr val="FFFFFF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sp>
        <p:nvSpPr>
          <p:cNvPr id="26" name="左大かっこ 25"/>
          <p:cNvSpPr/>
          <p:nvPr/>
        </p:nvSpPr>
        <p:spPr bwMode="auto">
          <a:xfrm rot="16200000">
            <a:off x="3719357" y="4964043"/>
            <a:ext cx="94868" cy="792088"/>
          </a:xfrm>
          <a:prstGeom prst="leftBracket">
            <a:avLst/>
          </a:prstGeom>
          <a:solidFill>
            <a:srgbClr val="FFFF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7" rIns="91433" bIns="45717" numCol="1" rtlCol="0" anchor="t" anchorCtr="0" compatLnSpc="1">
            <a:prstTxWarp prst="textNoShape">
              <a:avLst/>
            </a:prstTxWarp>
          </a:bodyPr>
          <a:lstStyle/>
          <a:p>
            <a:pPr defTabSz="914331"/>
            <a:endParaRPr lang="ja-JP" altLang="en-US"/>
          </a:p>
        </p:txBody>
      </p:sp>
      <p:cxnSp>
        <p:nvCxnSpPr>
          <p:cNvPr id="28" name="直線矢印コネクタ 27"/>
          <p:cNvCxnSpPr/>
          <p:nvPr/>
        </p:nvCxnSpPr>
        <p:spPr bwMode="auto">
          <a:xfrm flipH="1">
            <a:off x="3131842" y="1556793"/>
            <a:ext cx="144016" cy="1800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直線矢印コネクタ 30"/>
          <p:cNvCxnSpPr/>
          <p:nvPr/>
        </p:nvCxnSpPr>
        <p:spPr bwMode="auto">
          <a:xfrm flipH="1">
            <a:off x="3563890" y="1916832"/>
            <a:ext cx="360040" cy="6480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直線矢印コネクタ 32"/>
          <p:cNvCxnSpPr>
            <a:stCxn id="17" idx="1"/>
            <a:endCxn id="22" idx="1"/>
          </p:cNvCxnSpPr>
          <p:nvPr/>
        </p:nvCxnSpPr>
        <p:spPr bwMode="auto">
          <a:xfrm flipH="1">
            <a:off x="3995938" y="2105277"/>
            <a:ext cx="434227" cy="45963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直線矢印コネクタ 34"/>
          <p:cNvCxnSpPr/>
          <p:nvPr/>
        </p:nvCxnSpPr>
        <p:spPr bwMode="auto">
          <a:xfrm flipV="1">
            <a:off x="2123728" y="4941168"/>
            <a:ext cx="288032" cy="129614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直線矢印コネクタ 38"/>
          <p:cNvCxnSpPr>
            <a:endCxn id="26" idx="1"/>
          </p:cNvCxnSpPr>
          <p:nvPr/>
        </p:nvCxnSpPr>
        <p:spPr bwMode="auto">
          <a:xfrm flipV="1">
            <a:off x="3707904" y="5407526"/>
            <a:ext cx="58886" cy="39774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直線矢印コネクタ 42"/>
          <p:cNvCxnSpPr>
            <a:stCxn id="21" idx="1"/>
          </p:cNvCxnSpPr>
          <p:nvPr/>
        </p:nvCxnSpPr>
        <p:spPr bwMode="auto">
          <a:xfrm flipH="1" flipV="1">
            <a:off x="4355982" y="5445229"/>
            <a:ext cx="288025" cy="1480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403" name="テキスト ボックス 16402"/>
          <p:cNvSpPr txBox="1"/>
          <p:nvPr/>
        </p:nvSpPr>
        <p:spPr>
          <a:xfrm>
            <a:off x="5796139" y="3356998"/>
            <a:ext cx="2199326" cy="830991"/>
          </a:xfrm>
          <a:prstGeom prst="rect">
            <a:avLst/>
          </a:prstGeom>
          <a:noFill/>
        </p:spPr>
        <p:txBody>
          <a:bodyPr wrap="none" lIns="91433" tIns="45717" rIns="91433" bIns="45717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LTS part: 14T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HTS part: 11.5T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32" name="図 12" descr="ラザフォード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3" y="2276878"/>
            <a:ext cx="360040" cy="102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図 9" descr="Rutherford_cable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1" y="2312877"/>
            <a:ext cx="3475665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817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 smtClean="0">
                <a:latin typeface="Comic Sans MS"/>
                <a:cs typeface="Comic Sans MS"/>
              </a:rPr>
              <a:t>Conceptual design of 25T-CSM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02251" y="6473512"/>
            <a:ext cx="3339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L ≈ 97H, Stored Energy ≈ 10.7MJ </a:t>
            </a:r>
            <a:endParaRPr kumimoji="1" lang="ja-JP" altLang="en-US" sz="1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53779" y="6544028"/>
            <a:ext cx="4108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（</a:t>
            </a:r>
            <a:r>
              <a:rPr kumimoji="1" lang="en-US" altLang="ja-JP" sz="1400" dirty="0" smtClean="0"/>
              <a:t>stress is for a whole cross-section of the conductors.</a:t>
            </a:r>
            <a:r>
              <a:rPr kumimoji="1" lang="ja-JP" altLang="en-US" sz="1400" dirty="0" smtClean="0"/>
              <a:t>）</a:t>
            </a:r>
            <a:endParaRPr kumimoji="1" lang="ja-JP" altLang="en-US" sz="1400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49338"/>
              </p:ext>
            </p:extLst>
          </p:nvPr>
        </p:nvGraphicFramePr>
        <p:xfrm>
          <a:off x="611560" y="1052736"/>
          <a:ext cx="8040010" cy="547111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939722"/>
                <a:gridCol w="744966"/>
                <a:gridCol w="744966"/>
                <a:gridCol w="744966"/>
                <a:gridCol w="744966"/>
                <a:gridCol w="744966"/>
                <a:gridCol w="885526"/>
                <a:gridCol w="744966"/>
                <a:gridCol w="744966"/>
              </a:tblGrid>
              <a:tr h="256927">
                <a:tc gridSpan="2">
                  <a:txBody>
                    <a:bodyPr/>
                    <a:lstStyle/>
                    <a:p>
                      <a:pPr algn="ctr" fontAlgn="b"/>
                      <a:endParaRPr lang="ja-JP" alt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REBCO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Nb3Sn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Nb3Sn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Nb3Sn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NbTi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NbTi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NbTi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Current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A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135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851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Inner radius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48.0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150.0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185.9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229.2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272.5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301.3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313.9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Outer radius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140.0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182.9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226.2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269.5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301.3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310.9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355.8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Height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394.4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540.0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627.8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627.8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627.0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628.1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628.1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Coil </a:t>
                      </a:r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current density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A/</a:t>
                      </a:r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mm</a:t>
                      </a:r>
                      <a:r>
                        <a:rPr lang="en-US" altLang="ja-JP" sz="1400" u="none" strike="noStrike" baseline="30000" dirty="0" smtClean="0">
                          <a:effectLst/>
                          <a:latin typeface="Comic Sans MS"/>
                          <a:cs typeface="Comic Sans MS"/>
                        </a:rPr>
                        <a:t>2</a:t>
                      </a:r>
                      <a:endParaRPr lang="en-US" altLang="ja-JP" sz="1400" b="0" i="0" u="none" strike="noStrike" baseline="30000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110.8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68.9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68.9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68.9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71.6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90.0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90.0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No of turns/layer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-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80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93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93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95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107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107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No of layer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-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effectLst/>
                          <a:latin typeface="Comic Sans MS"/>
                          <a:cs typeface="Comic Sans MS"/>
                        </a:rPr>
                        <a:t>438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16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26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Total No of turns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-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29784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1440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2046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2046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1520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642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2782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Bmax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T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25.66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13.77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11.35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8.37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6.83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6.22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5.84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Br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T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4.80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4.65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5.58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5.71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5.71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5.71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5.52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B0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T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11.56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2.43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2.91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2.73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1.91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0.78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3.24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Width of conductor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5.00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6.45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6.45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6.45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6.30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5.57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5.57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Thickness of conductor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0.13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1.83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1.83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1.83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1.80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1.61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1.61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3991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Thickness of layer insulation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mm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0.080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0.075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0.075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0.075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0.075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0.075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0.075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Jcon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A/</a:t>
                      </a:r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mm</a:t>
                      </a:r>
                      <a:r>
                        <a:rPr lang="en-US" altLang="ja-JP" sz="1400" u="none" strike="noStrike" baseline="30000" dirty="0" smtClean="0">
                          <a:effectLst/>
                          <a:latin typeface="Comic Sans MS"/>
                          <a:cs typeface="Comic Sans MS"/>
                        </a:rPr>
                        <a:t>2</a:t>
                      </a:r>
                      <a:endParaRPr lang="en-US" altLang="ja-JP" sz="1400" b="0" i="0" u="none" strike="noStrike" baseline="30000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207.7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105.8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105.8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105.8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105.8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138.1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138.1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Tcs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K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400" u="none" strike="noStrike">
                          <a:effectLst/>
                          <a:latin typeface="Comic Sans MS"/>
                          <a:cs typeface="Comic Sans MS"/>
                        </a:rPr>
                        <a:t>　</a:t>
                      </a:r>
                      <a:endParaRPr lang="ja-JP" alt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5.87 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7.28 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8.58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5.92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6.12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6.32 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3991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Averaged </a:t>
                      </a:r>
                      <a:r>
                        <a:rPr lang="en-US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compressive </a:t>
                      </a:r>
                      <a:r>
                        <a:rPr lang="en-US" sz="1400" u="none" strike="noStrike" dirty="0">
                          <a:effectLst/>
                          <a:latin typeface="Comic Sans MS"/>
                          <a:cs typeface="Comic Sans MS"/>
                        </a:rPr>
                        <a:t>stress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MPa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-35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-39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-51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-50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-49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-59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-53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4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Hoop Stress BJR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>
                          <a:effectLst/>
                          <a:latin typeface="Comic Sans MS"/>
                          <a:cs typeface="Comic Sans MS"/>
                        </a:rPr>
                        <a:t>MPa</a:t>
                      </a:r>
                      <a:endParaRPr lang="en-US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376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219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223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203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154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129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92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  <a:tr h="256927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Hoop stress Wilson </a:t>
                      </a:r>
                      <a:endParaRPr lang="el-GR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omic Sans MS"/>
                          <a:cs typeface="Comic Sans MS"/>
                        </a:rPr>
                        <a:t>MPa</a:t>
                      </a:r>
                      <a:endParaRPr lang="en-US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  <a:latin typeface="Comic Sans MS"/>
                          <a:cs typeface="Comic Sans MS"/>
                        </a:rPr>
                        <a:t>461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>
                    <a:solidFill>
                      <a:srgbClr val="FF6FC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251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243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200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138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Comic Sans MS"/>
                          <a:cs typeface="Comic Sans MS"/>
                        </a:rPr>
                        <a:t>112</a:t>
                      </a:r>
                      <a:endParaRPr lang="en-US" altLang="ja-JP" sz="1400" b="0" i="0" u="none" strike="noStrike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  <a:latin typeface="Comic Sans MS"/>
                          <a:cs typeface="Comic Sans MS"/>
                        </a:rPr>
                        <a:t>52</a:t>
                      </a:r>
                      <a:endParaRPr lang="en-US" altLang="ja-JP" sz="1400" b="0" i="0" u="none" strike="noStrike" dirty="0">
                        <a:effectLst/>
                        <a:latin typeface="Comic Sans MS"/>
                        <a:cs typeface="Comic Sans MS"/>
                      </a:endParaRPr>
                    </a:p>
                  </a:txBody>
                  <a:tcPr marL="12436" marR="12436" marT="1243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166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60848"/>
            <a:ext cx="4572000" cy="334210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2051952"/>
            <a:ext cx="4644008" cy="3465280"/>
          </a:xfrm>
          <a:prstGeom prst="rect">
            <a:avLst/>
          </a:prstGeom>
        </p:spPr>
      </p:pic>
      <p:sp>
        <p:nvSpPr>
          <p:cNvPr id="17" name="下矢印 16"/>
          <p:cNvSpPr/>
          <p:nvPr/>
        </p:nvSpPr>
        <p:spPr bwMode="auto">
          <a:xfrm>
            <a:off x="5666139" y="1772816"/>
            <a:ext cx="360040" cy="43204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charset="-128"/>
              <a:cs typeface="Osaka" charset="-128"/>
            </a:endParaRPr>
          </a:p>
        </p:txBody>
      </p:sp>
      <p:sp>
        <p:nvSpPr>
          <p:cNvPr id="12" name="下矢印 11"/>
          <p:cNvSpPr/>
          <p:nvPr/>
        </p:nvSpPr>
        <p:spPr bwMode="auto">
          <a:xfrm>
            <a:off x="2099459" y="1812886"/>
            <a:ext cx="360040" cy="43204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charset="-128"/>
              <a:cs typeface="Osaka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Comic Sans MS"/>
                <a:cs typeface="Comic Sans MS"/>
              </a:rPr>
              <a:t>Mechanical stress effects</a:t>
            </a:r>
            <a:br>
              <a:rPr lang="en-US" altLang="ja-JP" b="0" dirty="0">
                <a:latin typeface="Comic Sans MS"/>
                <a:cs typeface="Comic Sans MS"/>
              </a:rPr>
            </a:br>
            <a:r>
              <a:rPr lang="en-US" altLang="ja-JP" b="0" dirty="0">
                <a:latin typeface="Comic Sans MS"/>
                <a:cs typeface="Comic Sans MS"/>
              </a:rPr>
              <a:t>– </a:t>
            </a:r>
            <a:r>
              <a:rPr lang="en-US" altLang="ja-JP" b="0" dirty="0" smtClean="0">
                <a:latin typeface="Comic Sans MS"/>
                <a:cs typeface="Comic Sans MS"/>
              </a:rPr>
              <a:t>strand in Rutherford cable–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382926-C080-FE45-AE57-09244F2CBD7D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3688" y="1412776"/>
            <a:ext cx="1632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Comic Sans MS"/>
                <a:cs typeface="Comic Sans MS"/>
              </a:rPr>
              <a:t>Axial stress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94131" y="1412776"/>
            <a:ext cx="2362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Comic Sans MS"/>
                <a:cs typeface="Comic Sans MS"/>
              </a:rPr>
              <a:t>Transverse stress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65205" y="1012666"/>
            <a:ext cx="3879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Comic Sans MS"/>
                <a:cs typeface="Comic Sans MS"/>
              </a:rPr>
              <a:t>CuNb</a:t>
            </a:r>
            <a:r>
              <a:rPr kumimoji="1" lang="en-US" altLang="ja-JP" sz="2000" dirty="0" smtClean="0">
                <a:latin typeface="Comic Sans MS"/>
                <a:cs typeface="Comic Sans MS"/>
              </a:rPr>
              <a:t>/Nb</a:t>
            </a:r>
            <a:r>
              <a:rPr kumimoji="1" lang="en-US" altLang="ja-JP" sz="2000" baseline="-25000" dirty="0" smtClean="0">
                <a:latin typeface="Comic Sans MS"/>
                <a:cs typeface="Comic Sans MS"/>
              </a:rPr>
              <a:t>3</a:t>
            </a:r>
            <a:r>
              <a:rPr kumimoji="1" lang="en-US" altLang="ja-JP" sz="2000" dirty="0" smtClean="0">
                <a:latin typeface="Comic Sans MS"/>
                <a:cs typeface="Comic Sans MS"/>
              </a:rPr>
              <a:t>Sn Rutherford cable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pic>
        <p:nvPicPr>
          <p:cNvPr id="10" name="図 9" descr="Rutherford_cable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5507" y="5445224"/>
            <a:ext cx="3475665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1739419" y="1700808"/>
            <a:ext cx="1104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Comic Sans MS"/>
                <a:cs typeface="Comic Sans MS"/>
              </a:rPr>
              <a:t>251MPa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29546" y="1660738"/>
            <a:ext cx="984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Comic Sans MS"/>
                <a:cs typeface="Comic Sans MS"/>
              </a:rPr>
              <a:t>5</a:t>
            </a:r>
            <a:r>
              <a:rPr kumimoji="1" lang="ja-JP" altLang="en-US" sz="2000" dirty="0" smtClean="0">
                <a:latin typeface="Comic Sans MS"/>
                <a:cs typeface="Comic Sans MS"/>
              </a:rPr>
              <a:t>０</a:t>
            </a:r>
            <a:r>
              <a:rPr kumimoji="1" lang="en-US" altLang="ja-JP" sz="2000" dirty="0" err="1" smtClean="0">
                <a:latin typeface="Comic Sans MS"/>
                <a:cs typeface="Comic Sans MS"/>
              </a:rPr>
              <a:t>MPa</a:t>
            </a:r>
            <a:endParaRPr kumimoji="1" lang="ja-JP" altLang="en-US" sz="2000" dirty="0">
              <a:latin typeface="Comic Sans MS"/>
              <a:cs typeface="Comic Sans MS"/>
            </a:endParaRPr>
          </a:p>
        </p:txBody>
      </p:sp>
      <p:graphicFrame>
        <p:nvGraphicFramePr>
          <p:cNvPr id="20" name="オブジェクト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314506"/>
              </p:ext>
            </p:extLst>
          </p:nvPr>
        </p:nvGraphicFramePr>
        <p:xfrm>
          <a:off x="-323850" y="4462463"/>
          <a:ext cx="11190288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文書" r:id="rId6" imgW="6578600" imgH="139700" progId="Word.Document.12">
                  <p:embed/>
                </p:oleObj>
              </mc:Choice>
              <mc:Fallback>
                <p:oleObj name="文書" r:id="rId6" imgW="6578600" imgH="139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323850" y="4462463"/>
                        <a:ext cx="11190288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1"/>
          <p:cNvGrpSpPr>
            <a:grpSpLocks/>
          </p:cNvGrpSpPr>
          <p:nvPr/>
        </p:nvGrpSpPr>
        <p:grpSpPr bwMode="auto">
          <a:xfrm>
            <a:off x="107504" y="5336596"/>
            <a:ext cx="5472608" cy="1521403"/>
            <a:chOff x="1226" y="10195"/>
            <a:chExt cx="4307" cy="1197"/>
          </a:xfrm>
        </p:grpSpPr>
        <p:sp>
          <p:nvSpPr>
            <p:cNvPr id="22" name="テキスト ボックス 2"/>
            <p:cNvSpPr txBox="1">
              <a:spLocks noChangeArrowheads="1"/>
            </p:cNvSpPr>
            <p:nvPr/>
          </p:nvSpPr>
          <p:spPr bwMode="auto">
            <a:xfrm>
              <a:off x="2406" y="11029"/>
              <a:ext cx="3127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entury" charset="0"/>
                  <a:ea typeface="ＭＳ Ｐ明朝" charset="0"/>
                </a:rPr>
                <a:t>(b) Strand and pre-bent cable for 25T-CSM</a:t>
              </a:r>
              <a:endParaRPr kumimoji="1" lang="en-US" altLang="ja-JP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pic>
          <p:nvPicPr>
            <p:cNvPr id="1027" name="図 9" descr="SY0005出荷下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4" y="10269"/>
              <a:ext cx="3109" cy="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6" y="10195"/>
              <a:ext cx="1148" cy="1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4424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B90E83-56E9-BC48-9CE0-9573C4943359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914400" y="152400"/>
            <a:ext cx="7467600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bg1"/>
                </a:solidFill>
                <a:latin typeface="ヒラギノ丸ゴ Pro W4"/>
                <a:ea typeface="ヒラギノ丸ゴ Pro W4"/>
                <a:cs typeface="ヒラギノ丸ゴ Pro W4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bg1"/>
                </a:solidFill>
                <a:latin typeface="Comic Sans MS" charset="0"/>
                <a:ea typeface="ＭＳ ゴシック" charset="-128"/>
                <a:cs typeface="ＭＳ 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bg1"/>
                </a:solidFill>
                <a:latin typeface="Comic Sans MS" charset="0"/>
                <a:ea typeface="ＭＳ ゴシック" charset="-128"/>
                <a:cs typeface="ＭＳ 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bg1"/>
                </a:solidFill>
                <a:latin typeface="Comic Sans MS" charset="0"/>
                <a:ea typeface="ＭＳ ゴシック" charset="-128"/>
                <a:cs typeface="ＭＳ 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bg1"/>
                </a:solidFill>
                <a:latin typeface="Comic Sans MS" charset="0"/>
                <a:ea typeface="ＭＳ ゴシック" charset="-128"/>
                <a:cs typeface="ＭＳ 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bg1"/>
                </a:solidFill>
                <a:latin typeface="Comic Sans MS" charset="0"/>
                <a:ea typeface="ＭＳ ゴシック" charset="-128"/>
                <a:cs typeface="ＭＳ ゴシック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bg1"/>
                </a:solidFill>
                <a:latin typeface="Comic Sans MS" charset="0"/>
                <a:ea typeface="ＭＳ ゴシック" charset="-128"/>
                <a:cs typeface="ＭＳ ゴシック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bg1"/>
                </a:solidFill>
                <a:latin typeface="Comic Sans MS" charset="0"/>
                <a:ea typeface="ＭＳ ゴシック" charset="-128"/>
                <a:cs typeface="ＭＳ ゴシック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bg1"/>
                </a:solidFill>
                <a:latin typeface="Comic Sans MS" charset="0"/>
                <a:ea typeface="ＭＳ ゴシック" charset="-128"/>
                <a:cs typeface="ＭＳ ゴシック" charset="-128"/>
              </a:defRPr>
            </a:lvl9pPr>
          </a:lstStyle>
          <a:p>
            <a:r>
              <a:rPr lang="en-US" altLang="ja-JP" b="0" dirty="0" smtClean="0">
                <a:latin typeface="Comic Sans MS"/>
                <a:cs typeface="Comic Sans MS"/>
              </a:rPr>
              <a:t>Performance of Gd123 CC</a:t>
            </a:r>
            <a:endParaRPr lang="ja-JP" altLang="en-US" b="0" dirty="0">
              <a:latin typeface="Comic Sans MS"/>
              <a:cs typeface="Comic Sans MS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784"/>
            <a:ext cx="4413136" cy="3888432"/>
          </a:xfrm>
          <a:prstGeom prst="rect">
            <a:avLst/>
          </a:prstGeom>
        </p:spPr>
      </p:pic>
      <p:grpSp>
        <p:nvGrpSpPr>
          <p:cNvPr id="7" name="図形グループ 6"/>
          <p:cNvGrpSpPr/>
          <p:nvPr/>
        </p:nvGrpSpPr>
        <p:grpSpPr>
          <a:xfrm>
            <a:off x="4512874" y="1052736"/>
            <a:ext cx="4614045" cy="4281769"/>
            <a:chOff x="4512874" y="1052736"/>
            <a:chExt cx="4614045" cy="4281769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2874" y="1484784"/>
              <a:ext cx="4614045" cy="3849721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4" name="下矢印 3"/>
            <p:cNvSpPr/>
            <p:nvPr/>
          </p:nvSpPr>
          <p:spPr bwMode="auto">
            <a:xfrm>
              <a:off x="6516216" y="1196752"/>
              <a:ext cx="288032" cy="432048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Osaka" charset="-128"/>
                <a:cs typeface="Osaka" charset="-128"/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6012160" y="1052736"/>
              <a:ext cx="12362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455MPa</a:t>
              </a:r>
              <a:endParaRPr kumimoji="1" lang="ja-JP" altLang="en-US" dirty="0"/>
            </a:p>
          </p:txBody>
        </p:sp>
      </p:grp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84784"/>
            <a:ext cx="4392488" cy="387023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91403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i="1" dirty="0" err="1" smtClean="0">
                <a:latin typeface="Comic Sans MS"/>
                <a:cs typeface="Comic Sans MS"/>
              </a:rPr>
              <a:t>J</a:t>
            </a:r>
            <a:r>
              <a:rPr lang="en-US" altLang="ja-JP" b="0" baseline="-25000" dirty="0" err="1" smtClean="0">
                <a:latin typeface="Comic Sans MS"/>
                <a:cs typeface="Comic Sans MS"/>
              </a:rPr>
              <a:t>c</a:t>
            </a:r>
            <a:r>
              <a:rPr lang="en-US" altLang="ja-JP" b="0" baseline="-25000" dirty="0" smtClean="0">
                <a:latin typeface="Comic Sans MS"/>
                <a:cs typeface="Comic Sans MS"/>
              </a:rPr>
              <a:t> </a:t>
            </a:r>
            <a:r>
              <a:rPr lang="en-US" altLang="ja-JP" b="0" dirty="0" smtClean="0">
                <a:latin typeface="Comic Sans MS"/>
                <a:cs typeface="Comic Sans MS"/>
              </a:rPr>
              <a:t>(</a:t>
            </a:r>
            <a:r>
              <a:rPr lang="en-US" altLang="ja-JP" b="0" i="1" dirty="0" smtClean="0">
                <a:latin typeface="Comic Sans MS"/>
                <a:cs typeface="Comic Sans MS"/>
              </a:rPr>
              <a:t>B, </a:t>
            </a:r>
            <a:r>
              <a:rPr lang="en-US" altLang="ja-JP" b="0" i="1" dirty="0" smtClean="0">
                <a:latin typeface="Symbol" charset="2"/>
                <a:cs typeface="Symbol" charset="2"/>
              </a:rPr>
              <a:t>q</a:t>
            </a:r>
            <a:r>
              <a:rPr lang="en-US" altLang="ja-JP" b="0" dirty="0" smtClean="0">
                <a:latin typeface="Comic Sans MS"/>
                <a:cs typeface="Comic Sans MS"/>
              </a:rPr>
              <a:t>) at 4.2 K</a:t>
            </a:r>
            <a:endParaRPr kumimoji="1" lang="ja-JP" altLang="en-US" b="0" dirty="0">
              <a:latin typeface="Comic Sans MS"/>
              <a:cs typeface="Comic Sans M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24266-B86C-FD48-B52E-F6A535D43975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9" y="1196752"/>
            <a:ext cx="4229989" cy="395032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856" y="1268760"/>
            <a:ext cx="4116592" cy="381642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6732240" y="980728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Measured by Fujikura </a:t>
            </a:r>
            <a:endParaRPr kumimoji="1" lang="ja-JP" altLang="en-US" sz="1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48275" y="5301208"/>
            <a:ext cx="8892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mic Sans MS"/>
                <a:ea typeface="ヒラギノ丸ゴ Pro W4"/>
                <a:cs typeface="Comic Sans MS"/>
              </a:rPr>
              <a:t>The c-axis component </a:t>
            </a:r>
            <a:r>
              <a:rPr kumimoji="1" lang="en-US" altLang="ja-JP" dirty="0" smtClean="0">
                <a:latin typeface="Comic Sans MS"/>
                <a:ea typeface="ヒラギノ丸ゴ Pro W4"/>
                <a:cs typeface="Comic Sans MS"/>
              </a:rPr>
              <a:t>of magnetic field determines </a:t>
            </a:r>
            <a:r>
              <a:rPr kumimoji="1" lang="en-US" altLang="ja-JP" i="1" dirty="0" err="1" smtClean="0">
                <a:latin typeface="Comic Sans MS"/>
                <a:ea typeface="ヒラギノ丸ゴ Pro W4"/>
                <a:cs typeface="Comic Sans MS"/>
              </a:rPr>
              <a:t>J</a:t>
            </a:r>
            <a:r>
              <a:rPr kumimoji="1" lang="en-US" altLang="ja-JP" baseline="-25000" dirty="0" err="1" smtClean="0">
                <a:latin typeface="Comic Sans MS"/>
                <a:ea typeface="ヒラギノ丸ゴ Pro W4"/>
                <a:cs typeface="Comic Sans MS"/>
              </a:rPr>
              <a:t>c</a:t>
            </a:r>
            <a:r>
              <a:rPr kumimoji="1" lang="en-US" altLang="ja-JP" dirty="0" smtClean="0">
                <a:latin typeface="Comic Sans MS"/>
                <a:ea typeface="ヒラギノ丸ゴ Pro W4"/>
                <a:cs typeface="Comic Sans MS"/>
              </a:rPr>
              <a:t> (</a:t>
            </a:r>
            <a:r>
              <a:rPr kumimoji="1" lang="en-US" altLang="ja-JP" i="1" dirty="0" smtClean="0">
                <a:latin typeface="Comic Sans MS"/>
                <a:ea typeface="ヒラギノ丸ゴ Pro W4"/>
                <a:cs typeface="Comic Sans MS"/>
              </a:rPr>
              <a:t>B, </a:t>
            </a:r>
            <a:r>
              <a:rPr kumimoji="1" lang="en-US" altLang="ja-JP" i="1" dirty="0" smtClean="0">
                <a:latin typeface="Symbol" charset="2"/>
                <a:ea typeface="ヒラギノ丸ゴ Pro W4"/>
                <a:cs typeface="Symbol" charset="2"/>
              </a:rPr>
              <a:t>q</a:t>
            </a:r>
            <a:r>
              <a:rPr kumimoji="1" lang="en-US" altLang="ja-JP" dirty="0" smtClean="0">
                <a:latin typeface="Comic Sans MS"/>
                <a:ea typeface="ヒラギノ丸ゴ Pro W4"/>
                <a:cs typeface="Comic Sans MS"/>
              </a:rPr>
              <a:t>).</a:t>
            </a:r>
            <a:endParaRPr kumimoji="1" lang="ja-JP" altLang="en-US" dirty="0">
              <a:latin typeface="Comic Sans MS"/>
              <a:ea typeface="ヒラギノ丸ゴ Pro W4"/>
              <a:cs typeface="Comic Sans M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27984" y="5877272"/>
            <a:ext cx="44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omic Sans MS"/>
                <a:ea typeface="ヒラギノ丸ゴ Pro W4"/>
                <a:cs typeface="Comic Sans MS"/>
              </a:rPr>
              <a:t>Intrinsic </a:t>
            </a:r>
            <a:r>
              <a:rPr kumimoji="1" lang="en-US" altLang="ja-JP" dirty="0" smtClean="0">
                <a:latin typeface="Comic Sans MS"/>
                <a:ea typeface="ヒラギノ丸ゴ Pro W4"/>
                <a:cs typeface="Comic Sans MS"/>
              </a:rPr>
              <a:t>pinning is dominant.</a:t>
            </a:r>
            <a:endParaRPr kumimoji="1" lang="ja-JP" altLang="en-US" dirty="0">
              <a:latin typeface="Comic Sans MS"/>
              <a:ea typeface="ヒラギノ丸ゴ Pro W4"/>
              <a:cs typeface="Comic Sans MS"/>
            </a:endParaRPr>
          </a:p>
        </p:txBody>
      </p:sp>
      <p:sp>
        <p:nvSpPr>
          <p:cNvPr id="14" name="右矢印 13"/>
          <p:cNvSpPr/>
          <p:nvPr/>
        </p:nvSpPr>
        <p:spPr bwMode="auto">
          <a:xfrm>
            <a:off x="3275856" y="5949280"/>
            <a:ext cx="936104" cy="432048"/>
          </a:xfrm>
          <a:prstGeom prst="rightArrow">
            <a:avLst>
              <a:gd name="adj1" fmla="val 50000"/>
              <a:gd name="adj2" fmla="val 9236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charset="-128"/>
              <a:cs typeface="Osaka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7331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FLSM">
  <a:themeElements>
    <a:clrScheme name="">
      <a:dk1>
        <a:srgbClr val="000000"/>
      </a:dk1>
      <a:lt1>
        <a:srgbClr val="FFFFFF"/>
      </a:lt1>
      <a:dk2>
        <a:srgbClr val="FF7518"/>
      </a:dk2>
      <a:lt2>
        <a:srgbClr val="808080"/>
      </a:lt2>
      <a:accent1>
        <a:srgbClr val="AAAAAA"/>
      </a:accent1>
      <a:accent2>
        <a:srgbClr val="5918BB"/>
      </a:accent2>
      <a:accent3>
        <a:srgbClr val="FFFFFF"/>
      </a:accent3>
      <a:accent4>
        <a:srgbClr val="000000"/>
      </a:accent4>
      <a:accent5>
        <a:srgbClr val="D2D2D2"/>
      </a:accent5>
      <a:accent6>
        <a:srgbClr val="5015A9"/>
      </a:accent6>
      <a:hlink>
        <a:srgbClr val="FF9456"/>
      </a:hlink>
      <a:folHlink>
        <a:srgbClr val="555555"/>
      </a:folHlink>
    </a:clrScheme>
    <a:fontScheme name="Office テーマ">
      <a:majorFont>
        <a:latin typeface="Comic Sans MS"/>
        <a:ea typeface="ＭＳ ゴシック"/>
        <a:cs typeface="ＭＳ ゴシック"/>
      </a:majorFont>
      <a:minorFont>
        <a:latin typeface="Comic Sans MS"/>
        <a:ea typeface="ＭＳ ゴシック"/>
        <a:cs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  <a:cs typeface="Osaka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  <a:cs typeface="Osaka" charset="-128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EEEEEE"/>
        </a:lt1>
        <a:dk2>
          <a:srgbClr val="5DBACA"/>
        </a:dk2>
        <a:lt2>
          <a:srgbClr val="808080"/>
        </a:lt2>
        <a:accent1>
          <a:srgbClr val="AAAAAA"/>
        </a:accent1>
        <a:accent2>
          <a:srgbClr val="5918BB"/>
        </a:accent2>
        <a:accent3>
          <a:srgbClr val="F5F5F5"/>
        </a:accent3>
        <a:accent4>
          <a:srgbClr val="000000"/>
        </a:accent4>
        <a:accent5>
          <a:srgbClr val="D2D2D2"/>
        </a:accent5>
        <a:accent6>
          <a:srgbClr val="5015A9"/>
        </a:accent6>
        <a:hlink>
          <a:srgbClr val="5DBACA"/>
        </a:hlink>
        <a:folHlink>
          <a:srgbClr val="55555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EEEEEE"/>
        </a:lt1>
        <a:dk2>
          <a:srgbClr val="DA456B"/>
        </a:dk2>
        <a:lt2>
          <a:srgbClr val="808080"/>
        </a:lt2>
        <a:accent1>
          <a:srgbClr val="AAAAAA"/>
        </a:accent1>
        <a:accent2>
          <a:srgbClr val="5918BB"/>
        </a:accent2>
        <a:accent3>
          <a:srgbClr val="F5F5F5"/>
        </a:accent3>
        <a:accent4>
          <a:srgbClr val="000000"/>
        </a:accent4>
        <a:accent5>
          <a:srgbClr val="D2D2D2"/>
        </a:accent5>
        <a:accent6>
          <a:srgbClr val="5015A9"/>
        </a:accent6>
        <a:hlink>
          <a:srgbClr val="DA456B"/>
        </a:hlink>
        <a:folHlink>
          <a:srgbClr val="55555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EEEEEE"/>
        </a:lt1>
        <a:dk2>
          <a:srgbClr val="6C18B0"/>
        </a:dk2>
        <a:lt2>
          <a:srgbClr val="808080"/>
        </a:lt2>
        <a:accent1>
          <a:srgbClr val="AAAAAA"/>
        </a:accent1>
        <a:accent2>
          <a:srgbClr val="5918BB"/>
        </a:accent2>
        <a:accent3>
          <a:srgbClr val="F5F5F5"/>
        </a:accent3>
        <a:accent4>
          <a:srgbClr val="000000"/>
        </a:accent4>
        <a:accent5>
          <a:srgbClr val="D2D2D2"/>
        </a:accent5>
        <a:accent6>
          <a:srgbClr val="5015A9"/>
        </a:accent6>
        <a:hlink>
          <a:srgbClr val="DA456B"/>
        </a:hlink>
        <a:folHlink>
          <a:srgbClr val="55555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EEEEEE"/>
        </a:lt1>
        <a:dk2>
          <a:srgbClr val="2F8B20"/>
        </a:dk2>
        <a:lt2>
          <a:srgbClr val="808080"/>
        </a:lt2>
        <a:accent1>
          <a:srgbClr val="AAAAAA"/>
        </a:accent1>
        <a:accent2>
          <a:srgbClr val="5918BB"/>
        </a:accent2>
        <a:accent3>
          <a:srgbClr val="F5F5F5"/>
        </a:accent3>
        <a:accent4>
          <a:srgbClr val="000000"/>
        </a:accent4>
        <a:accent5>
          <a:srgbClr val="D2D2D2"/>
        </a:accent5>
        <a:accent6>
          <a:srgbClr val="5015A9"/>
        </a:accent6>
        <a:hlink>
          <a:srgbClr val="5DA31E"/>
        </a:hlink>
        <a:folHlink>
          <a:srgbClr val="55555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EEEEEE"/>
        </a:lt1>
        <a:dk2>
          <a:srgbClr val="777777"/>
        </a:dk2>
        <a:lt2>
          <a:srgbClr val="808080"/>
        </a:lt2>
        <a:accent1>
          <a:srgbClr val="AAAAAA"/>
        </a:accent1>
        <a:accent2>
          <a:srgbClr val="5918BB"/>
        </a:accent2>
        <a:accent3>
          <a:srgbClr val="F5F5F5"/>
        </a:accent3>
        <a:accent4>
          <a:srgbClr val="000000"/>
        </a:accent4>
        <a:accent5>
          <a:srgbClr val="D2D2D2"/>
        </a:accent5>
        <a:accent6>
          <a:srgbClr val="5015A9"/>
        </a:accent6>
        <a:hlink>
          <a:srgbClr val="777777"/>
        </a:hlink>
        <a:folHlink>
          <a:srgbClr val="55555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0000"/>
        </a:dk1>
        <a:lt1>
          <a:srgbClr val="EEEEEE"/>
        </a:lt1>
        <a:dk2>
          <a:srgbClr val="5B87F2"/>
        </a:dk2>
        <a:lt2>
          <a:srgbClr val="808080"/>
        </a:lt2>
        <a:accent1>
          <a:srgbClr val="AAAAAA"/>
        </a:accent1>
        <a:accent2>
          <a:srgbClr val="5918BB"/>
        </a:accent2>
        <a:accent3>
          <a:srgbClr val="F5F5F5"/>
        </a:accent3>
        <a:accent4>
          <a:srgbClr val="000000"/>
        </a:accent4>
        <a:accent5>
          <a:srgbClr val="D2D2D2"/>
        </a:accent5>
        <a:accent6>
          <a:srgbClr val="5015A9"/>
        </a:accent6>
        <a:hlink>
          <a:srgbClr val="5B87F2"/>
        </a:hlink>
        <a:folHlink>
          <a:srgbClr val="55555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HFLSM.potx</Template>
  <TotalTime>13011</TotalTime>
  <Words>1978</Words>
  <Application>Microsoft Macintosh PowerPoint</Application>
  <PresentationFormat>画面に合わせる (4:3)</PresentationFormat>
  <Paragraphs>798</Paragraphs>
  <Slides>31</Slides>
  <Notes>5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31</vt:i4>
      </vt:variant>
    </vt:vector>
  </HeadingPairs>
  <TitlesOfParts>
    <vt:vector size="34" baseType="lpstr">
      <vt:lpstr>HFLSM</vt:lpstr>
      <vt:lpstr>文書</vt:lpstr>
      <vt:lpstr>数式</vt:lpstr>
      <vt:lpstr>Deatailed design of a 25 T Cryogen-free Superconducting Magnet (25T-CSM)</vt:lpstr>
      <vt:lpstr>Collaborators</vt:lpstr>
      <vt:lpstr>Progress of Superconducting Magnets</vt:lpstr>
      <vt:lpstr>Content</vt:lpstr>
      <vt:lpstr>Overview of the 25T-CSM</vt:lpstr>
      <vt:lpstr>Conceptual design of 25T-CSM</vt:lpstr>
      <vt:lpstr>Mechanical stress effects – strand in Rutherford cable–</vt:lpstr>
      <vt:lpstr>PowerPoint プレゼンテーション</vt:lpstr>
      <vt:lpstr>Jc (B, q) at 4.2 K</vt:lpstr>
      <vt:lpstr>Field and Jc distribution（@25.5T）</vt:lpstr>
      <vt:lpstr>Epoxy Impregnation (Delamination)</vt:lpstr>
      <vt:lpstr>R&amp;D test @LNCMI, Grenoble</vt:lpstr>
      <vt:lpstr>6 stacked coil</vt:lpstr>
      <vt:lpstr>Test results -6 stacked coil-</vt:lpstr>
      <vt:lpstr>AC loss of Gd123 tape</vt:lpstr>
      <vt:lpstr>Models of AC loss </vt:lpstr>
      <vt:lpstr>Effect of tape stacking on AC-loss </vt:lpstr>
      <vt:lpstr>Calculation of AC loss power  (time derivative)</vt:lpstr>
      <vt:lpstr>Perpendicular-field loss</vt:lpstr>
      <vt:lpstr>Cooling the HTS coil in the 25T-CSM</vt:lpstr>
      <vt:lpstr>Cooling the LTS coil in the 25T-CSM</vt:lpstr>
      <vt:lpstr>Design of a 25T-CSM (modified)</vt:lpstr>
      <vt:lpstr>Protection circuit</vt:lpstr>
      <vt:lpstr>Quench test of small coils</vt:lpstr>
      <vt:lpstr>Quench behavior</vt:lpstr>
      <vt:lpstr>Temperature rise</vt:lpstr>
      <vt:lpstr>Quench analysis</vt:lpstr>
      <vt:lpstr>Performance of HTS tapes</vt:lpstr>
      <vt:lpstr>HTS insert for 25T-CSM (modified)</vt:lpstr>
      <vt:lpstr>HFLSM annex building and 25T-CSM</vt:lpstr>
      <vt:lpstr>Summary</vt:lpstr>
    </vt:vector>
  </TitlesOfParts>
  <Company>東北大学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高Jcを有するLTG-SmBCO膜における 不可逆磁場 </dc:title>
  <dc:creator>淡路 智</dc:creator>
  <cp:lastModifiedBy>淡路 智</cp:lastModifiedBy>
  <cp:revision>193</cp:revision>
  <cp:lastPrinted>2014-09-23T03:11:49Z</cp:lastPrinted>
  <dcterms:created xsi:type="dcterms:W3CDTF">2010-09-26T23:04:46Z</dcterms:created>
  <dcterms:modified xsi:type="dcterms:W3CDTF">2014-11-13T05:34:32Z</dcterms:modified>
</cp:coreProperties>
</file>