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Default Extension="xlsx" ContentType="application/vnd.openxmlformats-officedocument.spreadsheetml.sheet"/>
  <Default Extension="xml" ContentType="application/xml"/>
  <Override PartName="/ppt/tableStyles.xml" ContentType="application/vnd.openxmlformats-officedocument.presentationml.tableStyles+xml"/>
  <Override PartName="/ppt/slideLayouts/slideLayout3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25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9.xml" ContentType="application/vnd.openxmlformats-officedocument.presentationml.slide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Layouts/slideLayout32.xml" ContentType="application/vnd.openxmlformats-officedocument.presentationml.slideLayout+xml"/>
  <Override PartName="/ppt/slideLayouts/slideLayout15.xml" ContentType="application/vnd.openxmlformats-officedocument.presentationml.slideLayout+xml"/>
  <Default Extension="vml" ContentType="application/vnd.openxmlformats-officedocument.vmlDrawing"/>
  <Override PartName="/ppt/slideLayouts/slideLayout4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24.xml" ContentType="application/vnd.openxmlformats-officedocument.presentationml.slideLayout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notesSlides/notesSlide8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38.xml" ContentType="application/vnd.openxmlformats-officedocument.presentationml.slideLayout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31.xml" ContentType="application/vnd.openxmlformats-officedocument.presentationml.slideLayout+xml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Layouts/slideLayout37.xml" ContentType="application/vnd.openxmlformats-officedocument.presentationml.slideLayout+xml"/>
  <Override PartName="/ppt/notesSlides/notesSlide5.xml" ContentType="application/vnd.openxmlformats-officedocument.presentationml.notesSlide+xml"/>
  <Override PartName="/ppt/embeddings/Microsoft_Equation2.bin" ContentType="application/vnd.openxmlformats-officedocument.oleObject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Default Extension="wmf" ContentType="image/x-wmf"/>
  <Override PartName="/ppt/slideLayouts/slideLayout36.xml" ContentType="application/vnd.openxmlformats-officedocument.presentationml.slideLayout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Layouts/slideLayout19.xml" ContentType="application/vnd.openxmlformats-officedocument.presentationml.slideLayout+xml"/>
  <Override PartName="/ppt/embeddings/Microsoft_Equation1.bin" ContentType="application/vnd.openxmlformats-officedocument.oleObject"/>
  <Override PartName="/ppt/slideLayouts/slideLayout4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Layouts/slideLayout35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Layouts/slideLayout3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6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62" r:id="rId4"/>
    <p:sldId id="357" r:id="rId5"/>
    <p:sldId id="358" r:id="rId6"/>
    <p:sldId id="273" r:id="rId7"/>
    <p:sldId id="317" r:id="rId8"/>
    <p:sldId id="267" r:id="rId9"/>
    <p:sldId id="266" r:id="rId10"/>
    <p:sldId id="280" r:id="rId11"/>
    <p:sldId id="344" r:id="rId12"/>
    <p:sldId id="325" r:id="rId13"/>
    <p:sldId id="346" r:id="rId14"/>
    <p:sldId id="345" r:id="rId15"/>
    <p:sldId id="347" r:id="rId16"/>
    <p:sldId id="348" r:id="rId17"/>
    <p:sldId id="351" r:id="rId18"/>
    <p:sldId id="354" r:id="rId19"/>
    <p:sldId id="287" r:id="rId20"/>
    <p:sldId id="340" r:id="rId21"/>
    <p:sldId id="288" r:id="rId22"/>
    <p:sldId id="275" r:id="rId23"/>
    <p:sldId id="353" r:id="rId24"/>
    <p:sldId id="359" r:id="rId25"/>
    <p:sldId id="284" r:id="rId26"/>
    <p:sldId id="309" r:id="rId27"/>
  </p:sldIdLst>
  <p:sldSz cx="9144000" cy="6858000" type="screen4x3"/>
  <p:notesSz cx="6946900" cy="9207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606BA"/>
  </p:clrMru>
  <p:extLst>
    <p:ext uri="{E76CE94A-603C-4142-B9EB-6D1370010A27}">
      <p14:discardImageEditData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0"/>
    </p:ext>
    <p:ext uri="{D31A062A-798A-4329-ABDD-BBA856620510}">
      <p14:defaultImageDpi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30" autoAdjust="0"/>
    <p:restoredTop sz="94717" autoAdjust="0"/>
  </p:normalViewPr>
  <p:slideViewPr>
    <p:cSldViewPr>
      <p:cViewPr varScale="1">
        <p:scale>
          <a:sx n="92" d="100"/>
          <a:sy n="92" d="100"/>
        </p:scale>
        <p:origin x="-7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10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Relationship Id="rId2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037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69" y="0"/>
            <a:ext cx="3010323" cy="46037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0BE4D2BB-80F5-4267-B51B-506442F17FC2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0563"/>
            <a:ext cx="4603750" cy="3452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3563"/>
            <a:ext cx="5557520" cy="4143375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45527"/>
            <a:ext cx="3010323" cy="46037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69" y="8745527"/>
            <a:ext cx="3010323" cy="46037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99B8AFB1-4135-457B-9FD3-240FA0C857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700988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8B5D81-DB48-4DEA-B765-3C289C1C364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152400" y="6324600"/>
            <a:ext cx="8763000" cy="1588"/>
          </a:xfrm>
          <a:prstGeom prst="line">
            <a:avLst/>
          </a:prstGeom>
          <a:ln w="19050">
            <a:solidFill>
              <a:srgbClr val="173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66800" y="838200"/>
            <a:ext cx="777240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1" descr="sm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48" y="263324"/>
            <a:ext cx="108966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99BABBE-8C37-4EA0-B4C8-2876D6EC680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3" cstate="print"/>
          <a:srcRect l="26813" t="20612" r="41884" b="25510"/>
          <a:stretch>
            <a:fillRect/>
          </a:stretch>
        </p:blipFill>
        <p:spPr bwMode="auto">
          <a:xfrm>
            <a:off x="8457991" y="76200"/>
            <a:ext cx="56059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402530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4073877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244145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000743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790246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246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11/11/2014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472915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4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728493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20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246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11/11/2014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430414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2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246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11/11/2014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424901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2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246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11/11/2014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617041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426198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99BABBE-8C37-4EA0-B4C8-2876D6EC680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066800" y="838200"/>
            <a:ext cx="777240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152400" y="6324600"/>
            <a:ext cx="8763000" cy="1588"/>
          </a:xfrm>
          <a:prstGeom prst="line">
            <a:avLst/>
          </a:prstGeom>
          <a:ln w="19050">
            <a:solidFill>
              <a:srgbClr val="173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sm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48" y="263324"/>
            <a:ext cx="108966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3" cstate="print"/>
          <a:srcRect l="26813" t="20612" r="41884" b="25510"/>
          <a:stretch>
            <a:fillRect/>
          </a:stretch>
        </p:blipFill>
        <p:spPr bwMode="auto">
          <a:xfrm>
            <a:off x="8457991" y="76200"/>
            <a:ext cx="56059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2809495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832720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5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200743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855172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9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2444412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40563571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1182949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0969978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246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11/11/2014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157204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6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432070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3245055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1D5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114617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81D5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CB343CF3-F788-43C9-ABFA-D1AFE057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613746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 userDrawn="1"/>
        </p:nvPicPr>
        <p:blipFill>
          <a:blip r:embed="rId2" cstate="print"/>
          <a:srcRect l="26813" t="20612" r="41884" b="25510"/>
          <a:stretch>
            <a:fillRect/>
          </a:stretch>
        </p:blipFill>
        <p:spPr bwMode="auto">
          <a:xfrm>
            <a:off x="161925" y="85725"/>
            <a:ext cx="78898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1" descr="sm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94438"/>
            <a:ext cx="83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6" name="Line 3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Helvetica" pitchFamily="34" charset="0"/>
              <a:ea typeface="+mn-ea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613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662" tIns="46038" rIns="93662" bIns="46038">
            <a:normAutofit/>
          </a:bodyPr>
          <a:lstStyle>
            <a:lvl1pPr>
              <a:defRPr sz="4000">
                <a:solidFill>
                  <a:srgbClr val="081D58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fld id="{B05EAD25-AAAB-42FC-905B-388DAEFD3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733800" cy="365125"/>
          </a:xfrm>
        </p:spPr>
        <p:txBody>
          <a:bodyPr/>
          <a:lstStyle>
            <a:lvl1pPr>
              <a:defRPr b="0" dirty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Shlomo Caspi</a:t>
            </a:r>
            <a:endParaRPr lang="en-US" sz="1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447800" y="6356350"/>
            <a:ext cx="1143000" cy="365125"/>
          </a:xfrm>
        </p:spPr>
        <p:txBody>
          <a:bodyPr/>
          <a:lstStyle>
            <a:lvl1pPr algn="l">
              <a:defRPr sz="1200" b="0" smtClean="0">
                <a:solidFill>
                  <a:srgbClr val="081D58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11/11/2014</a:t>
            </a:r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214780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094848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90713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351782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16807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396589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Shlomo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28E4C-5B31-4B2F-B25D-36FA97E4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89759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jpeg"/><Relationship Id="rId3" Type="http://schemas.openxmlformats.org/officeDocument/2006/relationships/image" Target="../media/image7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4" Type="http://schemas.openxmlformats.org/officeDocument/2006/relationships/image" Target="../media/image77.jpeg"/><Relationship Id="rId5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4" Type="http://schemas.openxmlformats.org/officeDocument/2006/relationships/image" Target="../media/image80.jpeg"/><Relationship Id="rId5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package" Target="../embeddings/Microsoft_Excel_Sheet1.xlsx"/><Relationship Id="rId5" Type="http://schemas.openxmlformats.org/officeDocument/2006/relationships/image" Target="../media/image83.jpeg"/><Relationship Id="rId6" Type="http://schemas.openxmlformats.org/officeDocument/2006/relationships/image" Target="../media/image84.jpeg"/><Relationship Id="rId7" Type="http://schemas.openxmlformats.org/officeDocument/2006/relationships/image" Target="../media/image85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4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4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4" Type="http://schemas.openxmlformats.org/officeDocument/2006/relationships/image" Target="../media/image90.jpeg"/><Relationship Id="rId5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6" Type="http://schemas.openxmlformats.org/officeDocument/2006/relationships/image" Target="../media/image97.jpeg"/><Relationship Id="rId7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oleObject" Target="../embeddings/Microsoft_Equation1.bin"/><Relationship Id="rId6" Type="http://schemas.openxmlformats.org/officeDocument/2006/relationships/oleObject" Target="../embeddings/Microsoft_Equation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7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1.jpeg"/><Relationship Id="rId14" Type="http://schemas.openxmlformats.org/officeDocument/2006/relationships/image" Target="../media/image32.jpeg"/><Relationship Id="rId15" Type="http://schemas.openxmlformats.org/officeDocument/2006/relationships/image" Target="../media/image33.jpeg"/><Relationship Id="rId16" Type="http://schemas.openxmlformats.org/officeDocument/2006/relationships/image" Target="../media/image34.jpeg"/><Relationship Id="rId17" Type="http://schemas.openxmlformats.org/officeDocument/2006/relationships/image" Target="../media/image35.jpeg"/><Relationship Id="rId18" Type="http://schemas.openxmlformats.org/officeDocument/2006/relationships/image" Target="../media/image36.jpeg"/><Relationship Id="rId19" Type="http://schemas.openxmlformats.org/officeDocument/2006/relationships/image" Target="../media/image37.jpeg"/><Relationship Id="rId50" Type="http://schemas.openxmlformats.org/officeDocument/2006/relationships/image" Target="../media/image68.jpeg"/><Relationship Id="rId51" Type="http://schemas.openxmlformats.org/officeDocument/2006/relationships/image" Target="../media/image69.jpeg"/><Relationship Id="rId52" Type="http://schemas.openxmlformats.org/officeDocument/2006/relationships/image" Target="../media/image70.jpeg"/><Relationship Id="rId53" Type="http://schemas.openxmlformats.org/officeDocument/2006/relationships/image" Target="../media/image71.jpeg"/><Relationship Id="rId54" Type="http://schemas.openxmlformats.org/officeDocument/2006/relationships/image" Target="../media/image72.jpeg"/><Relationship Id="rId40" Type="http://schemas.openxmlformats.org/officeDocument/2006/relationships/image" Target="../media/image58.jpeg"/><Relationship Id="rId41" Type="http://schemas.openxmlformats.org/officeDocument/2006/relationships/image" Target="../media/image59.jpeg"/><Relationship Id="rId42" Type="http://schemas.openxmlformats.org/officeDocument/2006/relationships/image" Target="../media/image60.jpeg"/><Relationship Id="rId43" Type="http://schemas.openxmlformats.org/officeDocument/2006/relationships/image" Target="../media/image61.jpeg"/><Relationship Id="rId44" Type="http://schemas.openxmlformats.org/officeDocument/2006/relationships/image" Target="../media/image62.jpeg"/><Relationship Id="rId45" Type="http://schemas.openxmlformats.org/officeDocument/2006/relationships/image" Target="../media/image63.jpeg"/><Relationship Id="rId46" Type="http://schemas.openxmlformats.org/officeDocument/2006/relationships/image" Target="../media/image64.jpeg"/><Relationship Id="rId47" Type="http://schemas.openxmlformats.org/officeDocument/2006/relationships/image" Target="../media/image65.jpeg"/><Relationship Id="rId48" Type="http://schemas.openxmlformats.org/officeDocument/2006/relationships/image" Target="../media/image66.jpeg"/><Relationship Id="rId49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8" Type="http://schemas.openxmlformats.org/officeDocument/2006/relationships/image" Target="../media/image26.jpeg"/><Relationship Id="rId9" Type="http://schemas.openxmlformats.org/officeDocument/2006/relationships/image" Target="../media/image27.jpeg"/><Relationship Id="rId30" Type="http://schemas.openxmlformats.org/officeDocument/2006/relationships/image" Target="../media/image48.jpeg"/><Relationship Id="rId31" Type="http://schemas.openxmlformats.org/officeDocument/2006/relationships/image" Target="../media/image49.jpeg"/><Relationship Id="rId32" Type="http://schemas.openxmlformats.org/officeDocument/2006/relationships/image" Target="../media/image50.jpeg"/><Relationship Id="rId33" Type="http://schemas.openxmlformats.org/officeDocument/2006/relationships/image" Target="../media/image51.jpeg"/><Relationship Id="rId34" Type="http://schemas.openxmlformats.org/officeDocument/2006/relationships/image" Target="../media/image52.jpeg"/><Relationship Id="rId35" Type="http://schemas.openxmlformats.org/officeDocument/2006/relationships/image" Target="../media/image53.jpeg"/><Relationship Id="rId36" Type="http://schemas.openxmlformats.org/officeDocument/2006/relationships/image" Target="../media/image54.jpeg"/><Relationship Id="rId37" Type="http://schemas.openxmlformats.org/officeDocument/2006/relationships/image" Target="../media/image55.jpeg"/><Relationship Id="rId38" Type="http://schemas.openxmlformats.org/officeDocument/2006/relationships/image" Target="../media/image56.jpeg"/><Relationship Id="rId39" Type="http://schemas.openxmlformats.org/officeDocument/2006/relationships/image" Target="../media/image57.jpeg"/><Relationship Id="rId20" Type="http://schemas.openxmlformats.org/officeDocument/2006/relationships/image" Target="../media/image38.jpeg"/><Relationship Id="rId21" Type="http://schemas.openxmlformats.org/officeDocument/2006/relationships/image" Target="../media/image39.jpeg"/><Relationship Id="rId22" Type="http://schemas.openxmlformats.org/officeDocument/2006/relationships/image" Target="../media/image40.jpeg"/><Relationship Id="rId23" Type="http://schemas.openxmlformats.org/officeDocument/2006/relationships/image" Target="../media/image41.jpeg"/><Relationship Id="rId24" Type="http://schemas.openxmlformats.org/officeDocument/2006/relationships/image" Target="../media/image42.jpeg"/><Relationship Id="rId25" Type="http://schemas.openxmlformats.org/officeDocument/2006/relationships/image" Target="../media/image43.jpeg"/><Relationship Id="rId26" Type="http://schemas.openxmlformats.org/officeDocument/2006/relationships/image" Target="../media/image44.jpeg"/><Relationship Id="rId27" Type="http://schemas.openxmlformats.org/officeDocument/2006/relationships/image" Target="../media/image45.jpeg"/><Relationship Id="rId28" Type="http://schemas.openxmlformats.org/officeDocument/2006/relationships/image" Target="../media/image46.jpeg"/><Relationship Id="rId29" Type="http://schemas.openxmlformats.org/officeDocument/2006/relationships/image" Target="../media/image47.jpeg"/><Relationship Id="rId10" Type="http://schemas.openxmlformats.org/officeDocument/2006/relationships/image" Target="../media/image28.jpeg"/><Relationship Id="rId11" Type="http://schemas.openxmlformats.org/officeDocument/2006/relationships/image" Target="../media/image29.jpeg"/><Relationship Id="rId12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2667000"/>
            <a:ext cx="6400800" cy="1295400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Shlomo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Caspi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Superconducting Magnet Group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Lawrence Berkeley National Laboratory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Canted-Cosine-Theta (CCT) magnets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228600" y="4114800"/>
            <a:ext cx="8458200" cy="838200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4500" b="1" dirty="0" smtClean="0"/>
              <a:t>Kyoto Japan, November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13-14, 2014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en-US" sz="4000" dirty="0" smtClean="0"/>
              <a:t>2014 Kyoto Workshop on HTS Magnet Technology for High Energy Physics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en-US" sz="4000" dirty="0" smtClean="0"/>
              <a:t>The 2nd Workshop on Accelerator Magnet in HTS (WAMHTS-2)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10540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For the superconducting magnet group: </a:t>
            </a:r>
          </a:p>
          <a:p>
            <a:pPr algn="ctr"/>
            <a:r>
              <a:rPr lang="en-GB" dirty="0" smtClean="0"/>
              <a:t>D. </a:t>
            </a:r>
            <a:r>
              <a:rPr lang="en-GB" dirty="0" err="1" smtClean="0"/>
              <a:t>Arbelaez</a:t>
            </a:r>
            <a:r>
              <a:rPr lang="en-GB" dirty="0" smtClean="0"/>
              <a:t>,</a:t>
            </a:r>
            <a:r>
              <a:rPr lang="en-US" dirty="0" smtClean="0"/>
              <a:t> L. </a:t>
            </a:r>
            <a:r>
              <a:rPr lang="en-US" dirty="0" err="1" smtClean="0"/>
              <a:t>Brouwer</a:t>
            </a:r>
            <a:r>
              <a:rPr lang="en-US" dirty="0" smtClean="0"/>
              <a:t>,</a:t>
            </a:r>
            <a:r>
              <a:rPr lang="en-GB" dirty="0" smtClean="0"/>
              <a:t> </a:t>
            </a:r>
            <a:r>
              <a:rPr lang="en-US" dirty="0" smtClean="0"/>
              <a:t>D. </a:t>
            </a:r>
            <a:r>
              <a:rPr lang="en-US" dirty="0" err="1" smtClean="0"/>
              <a:t>Dietderich</a:t>
            </a:r>
            <a:r>
              <a:rPr lang="en-US" dirty="0" smtClean="0"/>
              <a:t>, H. </a:t>
            </a:r>
            <a:r>
              <a:rPr lang="en-US" dirty="0" err="1" smtClean="0"/>
              <a:t>Felice</a:t>
            </a:r>
            <a:r>
              <a:rPr lang="en-US" dirty="0" smtClean="0"/>
              <a:t>, A. </a:t>
            </a:r>
            <a:r>
              <a:rPr lang="en-US" dirty="0" err="1" smtClean="0"/>
              <a:t>Godeke</a:t>
            </a:r>
            <a:r>
              <a:rPr lang="en-US" dirty="0" smtClean="0"/>
              <a:t>, S. </a:t>
            </a:r>
            <a:r>
              <a:rPr lang="en-US" dirty="0" err="1" smtClean="0"/>
              <a:t>Gourlay</a:t>
            </a:r>
            <a:r>
              <a:rPr lang="en-US" dirty="0" smtClean="0"/>
              <a:t>, A. </a:t>
            </a:r>
            <a:r>
              <a:rPr lang="en-US" dirty="0" err="1" smtClean="0"/>
              <a:t>Hafalia</a:t>
            </a:r>
            <a:r>
              <a:rPr lang="en-US" dirty="0" smtClean="0"/>
              <a:t> </a:t>
            </a:r>
            <a:r>
              <a:rPr lang="en-US" dirty="0" err="1" smtClean="0"/>
              <a:t>Jr</a:t>
            </a:r>
            <a:r>
              <a:rPr lang="en-US" dirty="0" smtClean="0"/>
              <a:t>, M. </a:t>
            </a:r>
            <a:r>
              <a:rPr lang="en-US" dirty="0" err="1" smtClean="0"/>
              <a:t>Marchevsky</a:t>
            </a:r>
            <a:r>
              <a:rPr lang="en-US" dirty="0" smtClean="0"/>
              <a:t>, </a:t>
            </a:r>
            <a:r>
              <a:rPr lang="en-GB" dirty="0" smtClean="0"/>
              <a:t>H. Pan, </a:t>
            </a:r>
            <a:r>
              <a:rPr lang="en-US" dirty="0" smtClean="0"/>
              <a:t>S. </a:t>
            </a:r>
            <a:r>
              <a:rPr lang="en-US" dirty="0" err="1" smtClean="0"/>
              <a:t>Prestemon</a:t>
            </a:r>
            <a:r>
              <a:rPr lang="en-US" dirty="0" smtClean="0"/>
              <a:t>, X. Wang</a:t>
            </a:r>
          </a:p>
          <a:p>
            <a:pPr algn="ctr"/>
            <a:endParaRPr lang="en-GB" u="sng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62944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Summary – Nb3Sn Magnets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676400"/>
          <a:ext cx="8458200" cy="409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35052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Operation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CCT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CCT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911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Winding tooling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Mandrel, clamps, tension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Mandrel</a:t>
                      </a:r>
                      <a:endParaRPr lang="en-US" strike="dblStrike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Coil parts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islands, “end” spacers, wedges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Winding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binding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trike="sng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Curing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cavity tooling, press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trike="sng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Reaction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Cavity tooling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noStrike" dirty="0" smtClean="0">
                          <a:solidFill>
                            <a:schemeClr val="tx1"/>
                          </a:solidFill>
                        </a:rPr>
                        <a:t>Wrap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Potting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Cavity tooling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noStrike" baseline="0" dirty="0" smtClean="0">
                          <a:solidFill>
                            <a:schemeClr val="tx1"/>
                          </a:solidFill>
                        </a:rPr>
                        <a:t>Wrap</a:t>
                      </a:r>
                      <a:endParaRPr lang="en-US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Pre-assembly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assemble poles with pads,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align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Final-assembly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Outer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structure -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Iron, Shell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Nest and align layers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Pre-stress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azimuthally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trike="sng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Pre-stress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axially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trike="sng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36551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A High Field CCT Dipole Design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48585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A 18T CCT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pic>
        <p:nvPicPr>
          <p:cNvPr id="1026" name="Picture 2" descr="C:\Users\caspi\Desktop\Magnets\High-Fields\HighField-2014\CCT-20-Nb3Sn-HTS\12layer-graded-vtk\12lay-hybrid-vtk\12layers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667000"/>
            <a:ext cx="4796530" cy="3355975"/>
          </a:xfrm>
          <a:prstGeom prst="rect">
            <a:avLst/>
          </a:prstGeom>
          <a:noFill/>
        </p:spPr>
      </p:pic>
      <p:pic>
        <p:nvPicPr>
          <p:cNvPr id="1029" name="Picture 5" descr="C:\Users\caspi\Desktop\Magnets\High-Fields\HighField-2014\CCT-20-Nb3Sn-HTS\12layer-graded-vtk\12lay-hybrid-vtk\12layersFro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4482027" cy="4038600"/>
          </a:xfrm>
          <a:prstGeom prst="rect">
            <a:avLst/>
          </a:prstGeom>
          <a:noFill/>
        </p:spPr>
      </p:pic>
      <p:grpSp>
        <p:nvGrpSpPr>
          <p:cNvPr id="21" name="Group 20"/>
          <p:cNvGrpSpPr/>
          <p:nvPr/>
        </p:nvGrpSpPr>
        <p:grpSpPr>
          <a:xfrm>
            <a:off x="457200" y="1447800"/>
            <a:ext cx="7467600" cy="4652665"/>
            <a:chOff x="457200" y="1447800"/>
            <a:chExt cx="7467600" cy="4652665"/>
          </a:xfrm>
        </p:grpSpPr>
        <p:sp>
          <p:nvSpPr>
            <p:cNvPr id="11" name="TextBox 10"/>
            <p:cNvSpPr txBox="1"/>
            <p:nvPr/>
          </p:nvSpPr>
          <p:spPr>
            <a:xfrm>
              <a:off x="4724400" y="1447800"/>
              <a:ext cx="3200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8 layers Nb</a:t>
              </a:r>
              <a:r>
                <a:rPr lang="en-US" sz="2400" baseline="-25000" dirty="0" smtClean="0"/>
                <a:t>3</a:t>
              </a:r>
              <a:r>
                <a:rPr lang="en-US" sz="2400" dirty="0" smtClean="0"/>
                <a:t>Sn</a:t>
              </a:r>
              <a:endParaRPr lang="en-US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7200" y="5638800"/>
              <a:ext cx="3200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4 layers Bi2212 insert</a:t>
              </a:r>
              <a:endParaRPr lang="en-US" sz="2400" dirty="0"/>
            </a:p>
          </p:txBody>
        </p:sp>
        <p:cxnSp>
          <p:nvCxnSpPr>
            <p:cNvPr id="14" name="Straight Arrow Connector 13"/>
            <p:cNvCxnSpPr>
              <a:stCxn id="11" idx="2"/>
            </p:cNvCxnSpPr>
            <p:nvPr/>
          </p:nvCxnSpPr>
          <p:spPr>
            <a:xfrm flipH="1">
              <a:off x="4114800" y="1909465"/>
              <a:ext cx="2209800" cy="75753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1" idx="2"/>
            </p:cNvCxnSpPr>
            <p:nvPr/>
          </p:nvCxnSpPr>
          <p:spPr>
            <a:xfrm>
              <a:off x="6324600" y="1909465"/>
              <a:ext cx="914400" cy="68133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2" idx="3"/>
            </p:cNvCxnSpPr>
            <p:nvPr/>
          </p:nvCxnSpPr>
          <p:spPr>
            <a:xfrm flipV="1">
              <a:off x="3657600" y="5105400"/>
              <a:ext cx="1219200" cy="7642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2" idx="3"/>
            </p:cNvCxnSpPr>
            <p:nvPr/>
          </p:nvCxnSpPr>
          <p:spPr>
            <a:xfrm flipH="1" flipV="1">
              <a:off x="1905000" y="3581400"/>
              <a:ext cx="1752600" cy="2288233"/>
            </a:xfrm>
            <a:prstGeom prst="straightConnector1">
              <a:avLst/>
            </a:prstGeom>
            <a:ln w="19050" cap="flat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6553200" y="9144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Clear bore  ID=40mm,</a:t>
            </a:r>
          </a:p>
          <a:p>
            <a:r>
              <a:rPr lang="en-US" dirty="0" smtClean="0"/>
              <a:t>             OD=274.3mm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04406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 12 layers Nb</a:t>
            </a:r>
            <a:r>
              <a:rPr lang="en-US" baseline="-250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Sn-Bi2212 CCT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pic>
        <p:nvPicPr>
          <p:cNvPr id="186370" name="Picture 2" descr="C:\Users\caspi\Desktop\Reviews-Talks-conference\ASC2014\18T\plots\jeloadline.jpg"/>
          <p:cNvPicPr>
            <a:picLocks noChangeAspect="1" noChangeArrowheads="1"/>
          </p:cNvPicPr>
          <p:nvPr/>
        </p:nvPicPr>
        <p:blipFill>
          <a:blip r:embed="rId2" cstate="print"/>
          <a:srcRect l="505" t="9477" r="7576" b="2941"/>
          <a:stretch>
            <a:fillRect/>
          </a:stretch>
        </p:blipFill>
        <p:spPr bwMode="auto">
          <a:xfrm>
            <a:off x="2514600" y="1066800"/>
            <a:ext cx="6476999" cy="47687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10668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Nb3Sn double layers graded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Bi2212 not graded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Field &gt; 10T, cannot use </a:t>
            </a:r>
            <a:r>
              <a:rPr lang="en-US" dirty="0" err="1" smtClean="0"/>
              <a:t>NbTi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43449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8 layers Nb</a:t>
            </a:r>
            <a:r>
              <a:rPr lang="en-US" sz="3200" baseline="-25000" dirty="0" smtClean="0">
                <a:solidFill>
                  <a:schemeClr val="tx1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Sn + 4 layers Bi2212</a:t>
            </a:r>
          </a:p>
        </p:txBody>
      </p:sp>
      <p:sp>
        <p:nvSpPr>
          <p:cNvPr id="56326" name="Date Placeholder 7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F5CCB7-1629-459B-B540-1EB84366ED55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0" y="990600"/>
            <a:ext cx="5410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0" dirty="0" smtClean="0"/>
              <a:t> </a:t>
            </a:r>
            <a:r>
              <a:rPr lang="en-US" sz="1800" b="1" dirty="0" smtClean="0"/>
              <a:t>8 layers of Nb</a:t>
            </a:r>
            <a:r>
              <a:rPr lang="en-US" sz="1800" b="1" baseline="-25000" dirty="0" smtClean="0"/>
              <a:t>3</a:t>
            </a:r>
            <a:r>
              <a:rPr lang="en-US" sz="1800" b="1" dirty="0" smtClean="0"/>
              <a:t>Sn</a:t>
            </a:r>
            <a:r>
              <a:rPr lang="en-US" dirty="0" smtClean="0"/>
              <a:t> </a:t>
            </a:r>
            <a:r>
              <a:rPr lang="en-US" sz="1800" b="0" dirty="0" smtClean="0"/>
              <a:t>contributing </a:t>
            </a:r>
            <a:r>
              <a:rPr lang="en-US" b="1" dirty="0" smtClean="0"/>
              <a:t>1.9</a:t>
            </a:r>
            <a:r>
              <a:rPr lang="en-US" sz="1800" b="1" dirty="0" smtClean="0"/>
              <a:t>T/layer</a:t>
            </a:r>
            <a:r>
              <a:rPr lang="en-US" sz="1800" b="0" dirty="0" smtClean="0"/>
              <a:t> (7580A)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4 layers of Bi2212</a:t>
            </a:r>
            <a:r>
              <a:rPr lang="en-US" dirty="0" smtClean="0"/>
              <a:t>, contributing </a:t>
            </a:r>
            <a:r>
              <a:rPr lang="en-US" b="1" dirty="0" smtClean="0"/>
              <a:t>0.7T/layer</a:t>
            </a:r>
            <a:r>
              <a:rPr lang="en-US" dirty="0" smtClean="0"/>
              <a:t> (2620A)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Each layer has the same number of turns and angle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Same magnetic length </a:t>
            </a:r>
            <a:r>
              <a:rPr lang="en-US" dirty="0" smtClean="0"/>
              <a:t>each layer 1m=</a:t>
            </a:r>
            <a:r>
              <a:rPr lang="en-US" dirty="0" err="1" smtClean="0"/>
              <a:t>pitchXturns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magnet has </a:t>
            </a:r>
            <a:r>
              <a:rPr lang="en-US" b="1" dirty="0" smtClean="0"/>
              <a:t>no-iron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Conductor |</a:t>
            </a:r>
            <a:r>
              <a:rPr lang="en-US" dirty="0" err="1" smtClean="0"/>
              <a:t>Bmod</a:t>
            </a:r>
            <a:r>
              <a:rPr lang="en-US" dirty="0" smtClean="0"/>
              <a:t>| is at the magnet center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Bore field is 17.7T |</a:t>
            </a:r>
            <a:r>
              <a:rPr lang="en-US" dirty="0" err="1" smtClean="0"/>
              <a:t>Bmod|max</a:t>
            </a:r>
            <a:r>
              <a:rPr lang="en-US" dirty="0" smtClean="0"/>
              <a:t>=18.1T (2.2% higher))</a:t>
            </a:r>
            <a:endParaRPr lang="en-US" sz="1800" b="0" dirty="0" smtClean="0"/>
          </a:p>
          <a:p>
            <a:r>
              <a:rPr lang="en-US" sz="1800" b="0" dirty="0" smtClean="0"/>
              <a:t>Pitch=7.63mm, 131 turns</a:t>
            </a:r>
          </a:p>
        </p:txBody>
      </p:sp>
      <p:pic>
        <p:nvPicPr>
          <p:cNvPr id="187394" name="Picture 2" descr="C:\Users\caspi\Desktop\Reviews-Talks-conference\ASC2014\18T\plots\BTot.jpg"/>
          <p:cNvPicPr>
            <a:picLocks noChangeAspect="1" noChangeArrowheads="1"/>
          </p:cNvPicPr>
          <p:nvPr/>
        </p:nvPicPr>
        <p:blipFill>
          <a:blip r:embed="rId3" cstate="print"/>
          <a:srcRect t="12999" r="8586" b="2941"/>
          <a:stretch>
            <a:fillRect/>
          </a:stretch>
        </p:blipFill>
        <p:spPr bwMode="auto">
          <a:xfrm>
            <a:off x="-1" y="914400"/>
            <a:ext cx="3860589" cy="2743200"/>
          </a:xfrm>
          <a:prstGeom prst="rect">
            <a:avLst/>
          </a:prstGeom>
          <a:noFill/>
        </p:spPr>
      </p:pic>
      <p:pic>
        <p:nvPicPr>
          <p:cNvPr id="187395" name="Picture 3" descr="C:\Users\caspi\Desktop\Reviews-Talks-conference\ASC2014\18T\plots\ByAll.jpg"/>
          <p:cNvPicPr>
            <a:picLocks noChangeAspect="1" noChangeArrowheads="1"/>
          </p:cNvPicPr>
          <p:nvPr/>
        </p:nvPicPr>
        <p:blipFill>
          <a:blip r:embed="rId4" cstate="print"/>
          <a:srcRect l="1515" t="12963" r="9596" b="4248"/>
          <a:stretch>
            <a:fillRect/>
          </a:stretch>
        </p:blipFill>
        <p:spPr bwMode="auto">
          <a:xfrm>
            <a:off x="152400" y="3614882"/>
            <a:ext cx="3733800" cy="2687205"/>
          </a:xfrm>
          <a:prstGeom prst="rect">
            <a:avLst/>
          </a:prstGeom>
          <a:noFill/>
        </p:spPr>
      </p:pic>
      <p:cxnSp>
        <p:nvCxnSpPr>
          <p:cNvPr id="10" name="Straight Arrow Connector 9"/>
          <p:cNvCxnSpPr/>
          <p:nvPr/>
        </p:nvCxnSpPr>
        <p:spPr>
          <a:xfrm>
            <a:off x="2514600" y="3200400"/>
            <a:ext cx="685800" cy="7620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3" descr="C:\Users\caspi\Desktop\Reviews-Talks-conference\ASC2014\18T\plots\BmodAllASC2014-2.jpg"/>
          <p:cNvPicPr>
            <a:picLocks noChangeAspect="1" noChangeArrowheads="1"/>
          </p:cNvPicPr>
          <p:nvPr/>
        </p:nvPicPr>
        <p:blipFill>
          <a:blip r:embed="rId5" cstate="print"/>
          <a:srcRect l="1515" t="13342" r="6566" b="2941"/>
          <a:stretch>
            <a:fillRect/>
          </a:stretch>
        </p:blipFill>
        <p:spPr bwMode="auto">
          <a:xfrm>
            <a:off x="5105400" y="3352800"/>
            <a:ext cx="3886201" cy="273501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6705600" y="51054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|</a:t>
            </a:r>
            <a:r>
              <a:rPr lang="en-US" sz="2000" dirty="0" err="1" smtClean="0"/>
              <a:t>B|cond</a:t>
            </a:r>
            <a:r>
              <a:rPr lang="en-US" sz="2000" dirty="0" smtClean="0"/>
              <a:t> </a:t>
            </a:r>
            <a:endParaRPr lang="en-US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2895600" y="9906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B</a:t>
            </a:r>
            <a:r>
              <a:rPr lang="en-US" sz="1600" dirty="0" err="1" smtClean="0"/>
              <a:t>y</a:t>
            </a:r>
            <a:r>
              <a:rPr lang="en-US" sz="2000" dirty="0" err="1" smtClean="0"/>
              <a:t>bore</a:t>
            </a:r>
            <a:r>
              <a:rPr lang="en-US" sz="2000" b="1" dirty="0" smtClean="0"/>
              <a:t> </a:t>
            </a:r>
            <a:endParaRPr lang="en-US" b="1" dirty="0" smtClean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53840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~18T CCT with 8 layers Nb</a:t>
            </a:r>
            <a:r>
              <a:rPr lang="en-US" baseline="-250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Sn + 4 layers Bi2212</a:t>
            </a:r>
          </a:p>
        </p:txBody>
      </p:sp>
      <p:sp>
        <p:nvSpPr>
          <p:cNvPr id="56326" name="Date Placeholder 7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F5CCB7-1629-459B-B540-1EB84366ED55}" type="slidenum">
              <a:rPr lang="en-US"/>
              <a:pPr/>
              <a:t>15</a:t>
            </a:fld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609600" y="1066800"/>
          <a:ext cx="7072211" cy="3581395"/>
        </p:xfrm>
        <a:graphic>
          <a:graphicData uri="http://schemas.openxmlformats.org/drawingml/2006/table">
            <a:tbl>
              <a:tblPr/>
              <a:tblGrid>
                <a:gridCol w="517343"/>
                <a:gridCol w="802268"/>
                <a:gridCol w="442731"/>
                <a:gridCol w="680856"/>
                <a:gridCol w="680856"/>
                <a:gridCol w="703081"/>
                <a:gridCol w="1049156"/>
                <a:gridCol w="684031"/>
                <a:gridCol w="579256"/>
                <a:gridCol w="932633"/>
              </a:tblGrid>
              <a:tr h="70889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Layer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Material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(A)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 err="1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r>
                        <a:rPr lang="en-US" sz="1200" cap="small" baseline="-25000" dirty="0" err="1">
                          <a:latin typeface="Times New Roman"/>
                          <a:ea typeface="Times New Roman"/>
                          <a:cs typeface="Times New Roman"/>
                        </a:rPr>
                        <a:t>sc</a:t>
                      </a: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2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A/mm</a:t>
                      </a:r>
                      <a:r>
                        <a:rPr lang="en-US" sz="1200" cap="small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 err="1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r>
                        <a:rPr lang="en-US" sz="1200" cap="small" baseline="-25000" dirty="0" err="1">
                          <a:latin typeface="Times New Roman"/>
                          <a:ea typeface="Times New Roman"/>
                          <a:cs typeface="Times New Roman"/>
                        </a:rPr>
                        <a:t>strand</a:t>
                      </a:r>
                      <a:endParaRPr lang="en-US" sz="1200" cap="small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(A/mm</a:t>
                      </a:r>
                      <a:r>
                        <a:rPr lang="en-US" sz="1200" cap="small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 err="1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r>
                        <a:rPr lang="en-US" sz="1200" cap="small" baseline="-25000" dirty="0" err="1">
                          <a:latin typeface="Times New Roman"/>
                          <a:ea typeface="Times New Roman"/>
                          <a:cs typeface="Times New Roman"/>
                        </a:rPr>
                        <a:t>channel</a:t>
                      </a:r>
                      <a:endParaRPr lang="en-US" sz="1200" cap="small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(A/mm</a:t>
                      </a:r>
                      <a:r>
                        <a:rPr lang="en-US" sz="1200" cap="small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|B-</a:t>
                      </a:r>
                      <a:r>
                        <a:rPr lang="en-US" sz="1200" cap="small" dirty="0" err="1">
                          <a:latin typeface="Times New Roman"/>
                          <a:ea typeface="Times New Roman"/>
                          <a:cs typeface="Times New Roman"/>
                        </a:rPr>
                        <a:t>cond</a:t>
                      </a: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-max|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(T)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strand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2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m/m)</a:t>
                      </a:r>
                      <a:endParaRPr lang="en-US" sz="1200" cap="small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Cable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(m/m)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Conductor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cap="small" dirty="0">
                          <a:latin typeface="Times New Roman"/>
                          <a:ea typeface="Times New Roman"/>
                          <a:cs typeface="Times New Roman"/>
                        </a:rPr>
                        <a:t> (Kg/m)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Bi-2212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2620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651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18.1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395.8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49.48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62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Bi-2212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2620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651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17.8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495.6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61.95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Bi-2212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2620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651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17.5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595.3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74.42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Bi-2212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2620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651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Times New Roman"/>
                          <a:ea typeface="Times New Roman"/>
                          <a:cs typeface="Times New Roman"/>
                        </a:rPr>
                        <a:t>17.1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695.1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86.9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1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7580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1395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655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16.3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2450.1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106.5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10.85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1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7580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1395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655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15.4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3046.0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132.4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13.49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1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7580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1887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887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14.4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2650.4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155.9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11.73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1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7580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1887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887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13.5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3007.9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176.9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13.32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1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7580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2673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1256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698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 New Roman"/>
                          <a:ea typeface="Times New Roman"/>
                          <a:cs typeface="Times New Roman"/>
                        </a:rPr>
                        <a:t>12.6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2351.1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195.9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10.41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1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7580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2673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1256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698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11.8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2554.7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212.8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11.31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1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7580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3565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1675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931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11.2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2057.7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228.6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9.11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2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1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7580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3565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1675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931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10.1</a:t>
                      </a: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2188.4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243.1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9.69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28" marR="6102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0" y="5486400"/>
            <a:ext cx="906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Total length of Nb3Sn strand (0.8mm) </a:t>
            </a:r>
            <a:r>
              <a:rPr lang="en-US" sz="2000" b="1" dirty="0" smtClean="0"/>
              <a:t>20.3Km/1m-magnetic-length </a:t>
            </a:r>
            <a:r>
              <a:rPr lang="en-US" sz="2000" dirty="0" smtClean="0"/>
              <a:t>(~180k$)</a:t>
            </a:r>
          </a:p>
          <a:p>
            <a:r>
              <a:rPr lang="en-US" sz="2000" dirty="0" smtClean="0"/>
              <a:t>Total length of Bi2212 strand (0.8mm)  </a:t>
            </a:r>
            <a:r>
              <a:rPr lang="en-US" sz="2000" b="1" dirty="0" smtClean="0"/>
              <a:t>2.2Km/1m-magnetic-length </a:t>
            </a:r>
            <a:r>
              <a:rPr lang="en-US" sz="2000" dirty="0" smtClean="0"/>
              <a:t>(factor of 10 ?)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4724401"/>
            <a:ext cx="8686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*|B-</a:t>
            </a:r>
            <a:r>
              <a:rPr lang="en-US" sz="1050" dirty="0" err="1" smtClean="0"/>
              <a:t>cond</a:t>
            </a:r>
            <a:r>
              <a:rPr lang="en-US" sz="1050" dirty="0" smtClean="0"/>
              <a:t>-max| is the maximum conductor field at the pole. </a:t>
            </a:r>
          </a:p>
          <a:p>
            <a:r>
              <a:rPr lang="en-US" sz="1050" cap="small" dirty="0" smtClean="0"/>
              <a:t>***strand, cable and conductor weight are per 1m magnetic length</a:t>
            </a:r>
          </a:p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53840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3D ANSYS Stress Analysis</a:t>
            </a:r>
          </a:p>
        </p:txBody>
      </p:sp>
      <p:sp>
        <p:nvSpPr>
          <p:cNvPr id="56326" name="Date Placeholder 7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F5CCB7-1629-459B-B540-1EB84366ED55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914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Conductor </a:t>
            </a:r>
            <a:r>
              <a:rPr lang="en-US" b="1" dirty="0" err="1" smtClean="0"/>
              <a:t>Azimutha</a:t>
            </a:r>
            <a:r>
              <a:rPr lang="en-US" dirty="0" err="1" smtClean="0"/>
              <a:t>l</a:t>
            </a:r>
            <a:r>
              <a:rPr lang="en-US" dirty="0" smtClean="0"/>
              <a:t> Stress</a:t>
            </a:r>
            <a:endParaRPr lang="en-US" dirty="0"/>
          </a:p>
        </p:txBody>
      </p:sp>
      <p:pic>
        <p:nvPicPr>
          <p:cNvPr id="9" name="Picture 8" descr="C:\Users\caspi\Desktop\Magnets\High-Fields\HighField-2014\CCT-20-Nb3Sn-HTS\ANSYS-12layers\CCT_2_180deg000.jpg"/>
          <p:cNvPicPr>
            <a:picLocks noChangeAspect="1"/>
          </p:cNvPicPr>
          <p:nvPr/>
        </p:nvPicPr>
        <p:blipFill>
          <a:blip r:embed="rId3" cstate="print"/>
          <a:srcRect l="46898" t="11769" r="19522" b="13359"/>
          <a:stretch>
            <a:fillRect/>
          </a:stretch>
        </p:blipFill>
        <p:spPr bwMode="auto">
          <a:xfrm>
            <a:off x="152400" y="1295400"/>
            <a:ext cx="3124200" cy="441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:\Users\caspi\Desktop\Reviews-Talks-conference\ASC2014\19T\plots\CCT_2_180deg003.jpg"/>
          <p:cNvPicPr>
            <a:picLocks noChangeAspect="1"/>
          </p:cNvPicPr>
          <p:nvPr/>
        </p:nvPicPr>
        <p:blipFill>
          <a:blip r:embed="rId4" cstate="print"/>
          <a:srcRect l="46481" t="5343" r="18931" b="7634"/>
          <a:stretch>
            <a:fillRect/>
          </a:stretch>
        </p:blipFill>
        <p:spPr bwMode="auto">
          <a:xfrm>
            <a:off x="5715000" y="1295400"/>
            <a:ext cx="2765209" cy="4412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257800" y="914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Structure </a:t>
            </a:r>
            <a:r>
              <a:rPr lang="en-US" b="1" dirty="0" err="1" smtClean="0"/>
              <a:t>Azimuthal</a:t>
            </a:r>
            <a:r>
              <a:rPr lang="en-US" dirty="0" smtClean="0"/>
              <a:t> Stress</a:t>
            </a:r>
            <a:endParaRPr lang="en-US" dirty="0"/>
          </a:p>
        </p:txBody>
      </p:sp>
      <p:pic>
        <p:nvPicPr>
          <p:cNvPr id="242690" name="Picture 2" descr="C:\Users\caspi\Desktop\CCT-PPT\stress_pictures_toShlomo-11-4-14\MT23\FIG1a.jpg"/>
          <p:cNvPicPr>
            <a:picLocks noChangeAspect="1" noChangeArrowheads="1"/>
          </p:cNvPicPr>
          <p:nvPr/>
        </p:nvPicPr>
        <p:blipFill>
          <a:blip r:embed="rId5" cstate="print"/>
          <a:srcRect l="7985"/>
          <a:stretch>
            <a:fillRect/>
          </a:stretch>
        </p:blipFill>
        <p:spPr bwMode="auto">
          <a:xfrm>
            <a:off x="3810000" y="1905000"/>
            <a:ext cx="1500765" cy="313563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962400" y="5181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Meshed layer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5638800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See  L. </a:t>
            </a:r>
            <a:r>
              <a:rPr lang="en-US" sz="1000" dirty="0" err="1" smtClean="0"/>
              <a:t>Brouwer</a:t>
            </a:r>
            <a:r>
              <a:rPr lang="en-US" sz="1000" dirty="0" smtClean="0"/>
              <a:t>, S. </a:t>
            </a:r>
            <a:r>
              <a:rPr lang="en-US" sz="1000" dirty="0" err="1" smtClean="0"/>
              <a:t>Caspi</a:t>
            </a:r>
            <a:r>
              <a:rPr lang="en-US" sz="1000" dirty="0" smtClean="0"/>
              <a:t>, and S. </a:t>
            </a:r>
            <a:r>
              <a:rPr lang="en-US" sz="1000" dirty="0" err="1" smtClean="0"/>
              <a:t>Prestemon</a:t>
            </a:r>
            <a:r>
              <a:rPr lang="en-US" sz="1000" dirty="0" smtClean="0"/>
              <a:t> “Structural Analysis of a 18 T Hybrid Canted-Cosine-Theta Superconducting Dipole”</a:t>
            </a:r>
          </a:p>
          <a:p>
            <a:r>
              <a:rPr lang="en-US" sz="1000" dirty="0" smtClean="0"/>
              <a:t>IEEE Transactions on Applied Superconductivity paper 4LPO2F-08 to be published ASC 2014</a:t>
            </a:r>
          </a:p>
          <a:p>
            <a:r>
              <a:rPr lang="en-US" sz="1000" dirty="0" smtClean="0"/>
              <a:t>See   L. </a:t>
            </a:r>
            <a:r>
              <a:rPr lang="en-US" sz="1000" dirty="0" err="1" smtClean="0"/>
              <a:t>Brouwer</a:t>
            </a:r>
            <a:r>
              <a:rPr lang="en-US" sz="1000" dirty="0" smtClean="0"/>
              <a:t>, D. </a:t>
            </a:r>
            <a:r>
              <a:rPr lang="en-US" sz="1000" dirty="0" err="1" smtClean="0"/>
              <a:t>Arbelaez</a:t>
            </a:r>
            <a:r>
              <a:rPr lang="en-US" sz="1000" dirty="0" smtClean="0"/>
              <a:t>, S. </a:t>
            </a:r>
            <a:r>
              <a:rPr lang="en-US" sz="1000" dirty="0" err="1" smtClean="0"/>
              <a:t>Caspi</a:t>
            </a:r>
            <a:r>
              <a:rPr lang="en-US" sz="1000" dirty="0" smtClean="0"/>
              <a:t>, H. </a:t>
            </a:r>
            <a:r>
              <a:rPr lang="en-US" sz="1000" dirty="0" err="1" smtClean="0"/>
              <a:t>Felice</a:t>
            </a:r>
            <a:r>
              <a:rPr lang="en-US" sz="1000" dirty="0" smtClean="0"/>
              <a:t>, S. </a:t>
            </a:r>
            <a:r>
              <a:rPr lang="en-US" sz="1000" dirty="0" err="1" smtClean="0"/>
              <a:t>Prestemon</a:t>
            </a:r>
            <a:r>
              <a:rPr lang="en-US" sz="1000" dirty="0" smtClean="0"/>
              <a:t>, and E. </a:t>
            </a:r>
            <a:r>
              <a:rPr lang="en-US" sz="1000" dirty="0" err="1" smtClean="0"/>
              <a:t>Rochepault</a:t>
            </a:r>
            <a:r>
              <a:rPr lang="en-US" sz="1000" dirty="0" smtClean="0"/>
              <a:t>  “Structural Design and Analysis of Canted–Cosine–Theta Dipoles”</a:t>
            </a:r>
          </a:p>
          <a:p>
            <a:r>
              <a:rPr lang="en-US" sz="1000" dirty="0" smtClean="0"/>
              <a:t>IEEE Transactions on Applied Superconductivity, vol. 24, no. 3, </a:t>
            </a:r>
            <a:r>
              <a:rPr lang="en-US" sz="1000" dirty="0" err="1" smtClean="0"/>
              <a:t>june</a:t>
            </a:r>
            <a:r>
              <a:rPr lang="en-US" sz="1000" dirty="0" smtClean="0"/>
              <a:t> 2014</a:t>
            </a:r>
            <a:endParaRPr lang="en-US" sz="10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53840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01000" cy="609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ANSYS ~18T with 8 layers Nb</a:t>
            </a:r>
            <a:r>
              <a:rPr lang="en-US" baseline="-250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Sn + 4 layers Bi2212</a:t>
            </a:r>
          </a:p>
        </p:txBody>
      </p:sp>
      <p:sp>
        <p:nvSpPr>
          <p:cNvPr id="56326" name="Date Placeholder 7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F5CCB7-1629-459B-B540-1EB84366ED55}" type="slidenum">
              <a:rPr lang="en-US"/>
              <a:pPr/>
              <a:t>17</a:t>
            </a:fld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0" y="990600"/>
          <a:ext cx="9021763" cy="2901950"/>
        </p:xfrm>
        <a:graphic>
          <a:graphicData uri="http://schemas.openxmlformats.org/presentationml/2006/ole">
            <p:oleObj spid="_x0000_s248834" name="Worksheet" r:id="rId4" imgW="16598900" imgH="5803900" progId="Excel.Sheet.12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3810000"/>
            <a:ext cx="4648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>
                <a:sym typeface="Symbol"/>
              </a:rPr>
              <a:t>t</a:t>
            </a:r>
            <a:r>
              <a:rPr lang="en-US" sz="1200" cap="small" dirty="0" smtClean="0"/>
              <a:t>, </a:t>
            </a:r>
            <a:r>
              <a:rPr lang="en-US" sz="1200" dirty="0" smtClean="0">
                <a:sym typeface="Symbol"/>
              </a:rPr>
              <a:t></a:t>
            </a:r>
            <a:r>
              <a:rPr lang="en-US" sz="1200" cap="small" dirty="0" smtClean="0">
                <a:sym typeface="Symbol"/>
              </a:rPr>
              <a:t>r</a:t>
            </a:r>
            <a:r>
              <a:rPr lang="en-US" sz="1200" cap="small" dirty="0" smtClean="0"/>
              <a:t>, </a:t>
            </a:r>
            <a:r>
              <a:rPr lang="en-US" sz="1200" dirty="0" smtClean="0">
                <a:sym typeface="Symbol"/>
              </a:rPr>
              <a:t></a:t>
            </a:r>
            <a:r>
              <a:rPr lang="en-US" sz="1200" cap="small" dirty="0" smtClean="0">
                <a:sym typeface="Symbol"/>
              </a:rPr>
              <a:t>b</a:t>
            </a:r>
            <a:r>
              <a:rPr lang="en-US" sz="1200" cap="small" dirty="0" smtClean="0"/>
              <a:t> </a:t>
            </a:r>
            <a:r>
              <a:rPr lang="en-US" sz="1200" dirty="0" smtClean="0"/>
              <a:t>are stress along the path, radial and  normal to the rib (bi-normal) </a:t>
            </a:r>
            <a:r>
              <a:rPr lang="en-US" sz="1200" b="1" dirty="0" smtClean="0"/>
              <a:t>ANSYS</a:t>
            </a:r>
          </a:p>
          <a:p>
            <a:endParaRPr lang="en-US" dirty="0"/>
          </a:p>
        </p:txBody>
      </p:sp>
      <p:pic>
        <p:nvPicPr>
          <p:cNvPr id="8" name="Picture 2" descr="C:\Users\caspi\Desktop\CCT-PPT\stress_pictures_toShlomo-11-4-14\ASC14\FIG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1525" y="3962400"/>
            <a:ext cx="4562475" cy="233838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55626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Stress plotted around a single turn for the innermost Bi2212 and Nb3Sn layer.</a:t>
            </a:r>
            <a:endParaRPr lang="en-US" dirty="0"/>
          </a:p>
        </p:txBody>
      </p:sp>
      <p:pic>
        <p:nvPicPr>
          <p:cNvPr id="248835" name="Picture 3" descr="C:\Users\caspi\Desktop\Reviews-Talks-conference\Kyoto2014\meeting\FIG3a.jpg"/>
          <p:cNvPicPr>
            <a:picLocks noChangeAspect="1" noChangeArrowheads="1"/>
          </p:cNvPicPr>
          <p:nvPr/>
        </p:nvPicPr>
        <p:blipFill>
          <a:blip r:embed="rId6" cstate="print"/>
          <a:srcRect t="4013" r="467" b="11706"/>
          <a:stretch>
            <a:fillRect/>
          </a:stretch>
        </p:blipFill>
        <p:spPr bwMode="auto">
          <a:xfrm>
            <a:off x="152400" y="4267200"/>
            <a:ext cx="1981200" cy="1386840"/>
          </a:xfrm>
          <a:prstGeom prst="rect">
            <a:avLst/>
          </a:prstGeom>
          <a:noFill/>
        </p:spPr>
      </p:pic>
      <p:pic>
        <p:nvPicPr>
          <p:cNvPr id="248836" name="Picture 4" descr="C:\Users\caspi\Desktop\Reviews-Talks-conference\Kyoto2014\meeting\FIG3b.jpg"/>
          <p:cNvPicPr>
            <a:picLocks noChangeAspect="1" noChangeArrowheads="1"/>
          </p:cNvPicPr>
          <p:nvPr/>
        </p:nvPicPr>
        <p:blipFill>
          <a:blip r:embed="rId7" cstate="print"/>
          <a:srcRect l="16354" t="8983" r="9312" b="11665"/>
          <a:stretch>
            <a:fillRect/>
          </a:stretch>
        </p:blipFill>
        <p:spPr bwMode="auto">
          <a:xfrm>
            <a:off x="2362200" y="4114800"/>
            <a:ext cx="1365849" cy="1447800"/>
          </a:xfrm>
          <a:prstGeom prst="rect">
            <a:avLst/>
          </a:prstGeom>
          <a:noFill/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53840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Conductor stress for different layers – ANSYS*</a:t>
            </a:r>
          </a:p>
        </p:txBody>
      </p:sp>
      <p:sp>
        <p:nvSpPr>
          <p:cNvPr id="56326" name="Date Placeholder 7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F5CCB7-1629-459B-B540-1EB84366ED55}" type="slidenum">
              <a:rPr lang="en-US"/>
              <a:pPr/>
              <a:t>18</a:t>
            </a:fld>
            <a:endParaRPr lang="en-US" dirty="0"/>
          </a:p>
        </p:txBody>
      </p:sp>
      <p:pic>
        <p:nvPicPr>
          <p:cNvPr id="248835" name="Picture 3" descr="C:\Users\caspi\Desktop\Reviews-Talks-conference\Kyoto2014\meeting\FIG3a.jpg"/>
          <p:cNvPicPr>
            <a:picLocks noChangeAspect="1" noChangeArrowheads="1"/>
          </p:cNvPicPr>
          <p:nvPr/>
        </p:nvPicPr>
        <p:blipFill>
          <a:blip r:embed="rId3" cstate="print"/>
          <a:srcRect t="4013" r="467" b="11706"/>
          <a:stretch>
            <a:fillRect/>
          </a:stretch>
        </p:blipFill>
        <p:spPr bwMode="auto">
          <a:xfrm>
            <a:off x="228600" y="1066800"/>
            <a:ext cx="1981200" cy="1386840"/>
          </a:xfrm>
          <a:prstGeom prst="rect">
            <a:avLst/>
          </a:prstGeom>
          <a:noFill/>
        </p:spPr>
      </p:pic>
      <p:pic>
        <p:nvPicPr>
          <p:cNvPr id="248836" name="Picture 4" descr="C:\Users\caspi\Desktop\Reviews-Talks-conference\Kyoto2014\meeting\FIG3b.jpg"/>
          <p:cNvPicPr>
            <a:picLocks noChangeAspect="1" noChangeArrowheads="1"/>
          </p:cNvPicPr>
          <p:nvPr/>
        </p:nvPicPr>
        <p:blipFill>
          <a:blip r:embed="rId4" cstate="print"/>
          <a:srcRect l="16354" t="8983" r="9312" b="11665"/>
          <a:stretch>
            <a:fillRect/>
          </a:stretch>
        </p:blipFill>
        <p:spPr bwMode="auto">
          <a:xfrm>
            <a:off x="2743200" y="990600"/>
            <a:ext cx="1365849" cy="1447800"/>
          </a:xfrm>
          <a:prstGeom prst="rect">
            <a:avLst/>
          </a:prstGeom>
          <a:noFill/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568053238"/>
              </p:ext>
            </p:extLst>
          </p:nvPr>
        </p:nvGraphicFramePr>
        <p:xfrm>
          <a:off x="1295400" y="2667000"/>
          <a:ext cx="6781799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4183"/>
                <a:gridCol w="1179523"/>
                <a:gridCol w="1183105"/>
                <a:gridCol w="1222494"/>
                <a:gridCol w="1222494"/>
              </a:tblGrid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Calibri"/>
                        </a:rPr>
                        <a:t>Stress</a:t>
                      </a:r>
                      <a:r>
                        <a:rPr lang="en-US" sz="1600" b="0" i="0" u="none" strike="noStrike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Calibri"/>
                        </a:rPr>
                        <a:t> at short-sample</a:t>
                      </a:r>
                      <a:endParaRPr lang="en-US" sz="16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Max/Min </a:t>
                      </a:r>
                      <a:r>
                        <a:rPr lang="el-GR" sz="16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σ</a:t>
                      </a:r>
                      <a:r>
                        <a:rPr lang="en-US" sz="1600" u="none" strike="noStrike" baseline="-25000" dirty="0">
                          <a:solidFill>
                            <a:sysClr val="windowText" lastClr="000000"/>
                          </a:solidFill>
                          <a:effectLst/>
                        </a:rPr>
                        <a:t>t</a:t>
                      </a:r>
                      <a:endParaRPr lang="en-US" sz="1600" b="0" i="0" u="none" strike="noStrike" baseline="-25000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Max/Min </a:t>
                      </a:r>
                      <a:r>
                        <a:rPr lang="el-GR" sz="16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σ</a:t>
                      </a:r>
                      <a:r>
                        <a:rPr lang="en-US" sz="1600" u="none" strike="noStrike" baseline="-25000" dirty="0">
                          <a:solidFill>
                            <a:sysClr val="windowText" lastClr="000000"/>
                          </a:solidFill>
                          <a:effectLst/>
                        </a:rPr>
                        <a:t>r</a:t>
                      </a:r>
                      <a:endParaRPr lang="en-US" sz="1600" b="0" i="0" u="none" strike="noStrike" baseline="-25000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Max/Min </a:t>
                      </a:r>
                      <a:r>
                        <a:rPr lang="el-GR" sz="16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σ</a:t>
                      </a:r>
                      <a:r>
                        <a:rPr lang="en-US" sz="1600" u="none" strike="noStrike" baseline="-25000" dirty="0">
                          <a:solidFill>
                            <a:sysClr val="windowText" lastClr="000000"/>
                          </a:solidFill>
                          <a:effectLst/>
                        </a:rPr>
                        <a:t>b</a:t>
                      </a:r>
                      <a:endParaRPr lang="en-US" sz="1600" b="0" i="0" u="none" strike="noStrike" baseline="-25000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Layer</a:t>
                      </a:r>
                      <a:endParaRPr lang="en-US" sz="1600" b="0" i="0" u="none" strike="noStrike" baseline="-25000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2 </a:t>
                      </a:r>
                      <a:r>
                        <a:rPr lang="en-US" sz="1600" u="none" strike="noStrike" dirty="0" smtClean="0">
                          <a:effectLst/>
                        </a:rPr>
                        <a:t>Layer:  </a:t>
                      </a:r>
                      <a:r>
                        <a:rPr lang="en-US" sz="1600" u="none" strike="noStrike" dirty="0">
                          <a:effectLst/>
                        </a:rPr>
                        <a:t>10 T (Nb</a:t>
                      </a:r>
                      <a:r>
                        <a:rPr lang="en-US" sz="1600" u="none" strike="noStrike" baseline="-25000" dirty="0">
                          <a:effectLst/>
                        </a:rPr>
                        <a:t>3</a:t>
                      </a:r>
                      <a:r>
                        <a:rPr lang="en-US" sz="1600" u="none" strike="noStrike" dirty="0">
                          <a:effectLst/>
                        </a:rPr>
                        <a:t>Sn)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60/-38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18/-42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27/-67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inner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8 </a:t>
                      </a:r>
                      <a:r>
                        <a:rPr lang="en-US" sz="1600" u="none" strike="noStrike" dirty="0" smtClean="0">
                          <a:effectLst/>
                        </a:rPr>
                        <a:t>Layer:  </a:t>
                      </a:r>
                      <a:r>
                        <a:rPr lang="en-US" sz="1600" u="none" strike="noStrike" dirty="0">
                          <a:effectLst/>
                        </a:rPr>
                        <a:t>16 T (Nb</a:t>
                      </a:r>
                      <a:r>
                        <a:rPr lang="en-US" sz="1600" u="none" strike="noStrike" baseline="-25000" dirty="0">
                          <a:effectLst/>
                        </a:rPr>
                        <a:t>3</a:t>
                      </a:r>
                      <a:r>
                        <a:rPr lang="en-US" sz="1600" u="none" strike="noStrike" dirty="0">
                          <a:effectLst/>
                        </a:rPr>
                        <a:t>Sn)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102/-45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28/-51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72/-76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inner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12 </a:t>
                      </a:r>
                      <a:r>
                        <a:rPr lang="en-US" sz="1600" u="none" strike="noStrike" dirty="0" smtClean="0">
                          <a:effectLst/>
                        </a:rPr>
                        <a:t>Layer: </a:t>
                      </a:r>
                      <a:r>
                        <a:rPr lang="en-US" sz="1600" u="none" strike="noStrike" dirty="0">
                          <a:effectLst/>
                        </a:rPr>
                        <a:t>18 T (Nb</a:t>
                      </a:r>
                      <a:r>
                        <a:rPr lang="en-US" sz="1600" u="none" strike="noStrike" baseline="-25000" dirty="0">
                          <a:effectLst/>
                        </a:rPr>
                        <a:t>3</a:t>
                      </a:r>
                      <a:r>
                        <a:rPr lang="en-US" sz="1600" u="none" strike="noStrike" dirty="0">
                          <a:effectLst/>
                        </a:rPr>
                        <a:t>Sn)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41/-28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27/-29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36/-48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5’th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12 </a:t>
                      </a:r>
                      <a:r>
                        <a:rPr lang="en-US" sz="1600" u="none" strike="noStrike" dirty="0" smtClean="0">
                          <a:effectLst/>
                        </a:rPr>
                        <a:t>Layer: </a:t>
                      </a:r>
                      <a:r>
                        <a:rPr lang="en-US" sz="1600" u="none" strike="noStrike" dirty="0">
                          <a:effectLst/>
                        </a:rPr>
                        <a:t>18 T </a:t>
                      </a:r>
                      <a:r>
                        <a:rPr lang="en-US" sz="1600" u="none" strike="noStrike" dirty="0" smtClean="0">
                          <a:effectLst/>
                        </a:rPr>
                        <a:t>(Bi2212)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74/-35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43/-48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60/-59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inner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572000" y="12192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σ</a:t>
            </a:r>
            <a:r>
              <a:rPr lang="en-US" baseline="-25000" dirty="0"/>
              <a:t>t </a:t>
            </a:r>
            <a:r>
              <a:rPr lang="en-US" dirty="0"/>
              <a:t> : Tangential  Stress (along cable)</a:t>
            </a:r>
          </a:p>
          <a:p>
            <a:r>
              <a:rPr lang="el-GR" dirty="0"/>
              <a:t>σ</a:t>
            </a:r>
            <a:r>
              <a:rPr lang="en-US" baseline="-25000" dirty="0"/>
              <a:t>r </a:t>
            </a:r>
            <a:r>
              <a:rPr lang="en-US" dirty="0"/>
              <a:t> : Radial Stress </a:t>
            </a:r>
            <a:endParaRPr lang="en-US" baseline="-25000" dirty="0"/>
          </a:p>
          <a:p>
            <a:r>
              <a:rPr lang="el-GR" dirty="0"/>
              <a:t>σ</a:t>
            </a:r>
            <a:r>
              <a:rPr lang="en-US" baseline="-25000" dirty="0"/>
              <a:t>b </a:t>
            </a:r>
            <a:r>
              <a:rPr lang="en-US" dirty="0"/>
              <a:t>:  </a:t>
            </a:r>
            <a:r>
              <a:rPr lang="en-US" dirty="0" err="1"/>
              <a:t>Binormal</a:t>
            </a:r>
            <a:r>
              <a:rPr lang="en-US" dirty="0"/>
              <a:t>  Stress (perp. to rib)</a:t>
            </a:r>
            <a:endParaRPr lang="en-US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76200" y="4800600"/>
            <a:ext cx="906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Depending on how the Lorentz force density and rigidity scale, </a:t>
            </a:r>
          </a:p>
          <a:p>
            <a:r>
              <a:rPr lang="en-US" b="1" dirty="0" smtClean="0"/>
              <a:t>going to higher field by increasing the number of layers could have very little effect</a:t>
            </a:r>
            <a:r>
              <a:rPr lang="en-US" dirty="0" smtClean="0"/>
              <a:t>,</a:t>
            </a:r>
          </a:p>
          <a:p>
            <a:r>
              <a:rPr lang="en-US" dirty="0" smtClean="0"/>
              <a:t> or even improve the situation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52400" y="5867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Courtesy of  L. </a:t>
            </a:r>
            <a:r>
              <a:rPr lang="en-US" dirty="0" err="1" smtClean="0"/>
              <a:t>Brouwer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53840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Present and Future Plans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2971800"/>
            <a:ext cx="8686800" cy="10668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i="0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4558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Superconducting Magnet Beyond the LHC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1066801"/>
            <a:ext cx="899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2400" dirty="0" smtClean="0"/>
              <a:t>The Future-Circular-Collider (FCC) is a </a:t>
            </a:r>
            <a:r>
              <a:rPr lang="en-US" sz="2400" b="1" dirty="0" smtClean="0"/>
              <a:t>mandate for a change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1676400"/>
            <a:ext cx="8991600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/>
            <a:r>
              <a:rPr lang="en-US" sz="2800" u="sng" dirty="0" smtClean="0"/>
              <a:t>Some critical performance questions:</a:t>
            </a:r>
            <a:endParaRPr lang="en-US" sz="2400" dirty="0" smtClean="0"/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400" dirty="0" smtClean="0"/>
              <a:t>How much </a:t>
            </a:r>
            <a:r>
              <a:rPr lang="en-US" sz="2400" b="1" dirty="0" smtClean="0"/>
              <a:t>margin</a:t>
            </a:r>
            <a:r>
              <a:rPr lang="en-US" sz="2400" dirty="0" smtClean="0"/>
              <a:t> can we afford ?  short-sample?</a:t>
            </a: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400" dirty="0" smtClean="0"/>
              <a:t>How much </a:t>
            </a:r>
            <a:r>
              <a:rPr lang="en-US" sz="2400" b="1" dirty="0" smtClean="0"/>
              <a:t>training</a:t>
            </a:r>
            <a:r>
              <a:rPr lang="en-US" sz="2400" dirty="0" smtClean="0"/>
              <a:t> can we afford ? first quench is the last quench?</a:t>
            </a: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400" dirty="0" smtClean="0"/>
              <a:t> </a:t>
            </a:r>
            <a:r>
              <a:rPr lang="en-US" sz="2400" b="1" dirty="0" smtClean="0"/>
              <a:t>Technology </a:t>
            </a:r>
            <a:r>
              <a:rPr lang="en-US" sz="2400" dirty="0" smtClean="0"/>
              <a:t>– “magnet business” not as usual.</a:t>
            </a: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  <a:defRPr/>
            </a:pPr>
            <a:endParaRPr lang="en-US" sz="2400" b="1" u="sng" dirty="0" smtClean="0"/>
          </a:p>
          <a:p>
            <a:pPr lvl="1"/>
            <a:r>
              <a:rPr lang="en-US" sz="2800" u="sng" dirty="0" smtClean="0"/>
              <a:t>Technology</a:t>
            </a:r>
            <a:r>
              <a:rPr lang="en-US" sz="2800" u="sng" dirty="0" smtClean="0"/>
              <a:t> </a:t>
            </a:r>
            <a:r>
              <a:rPr lang="en-US" sz="2800" u="sng" dirty="0" smtClean="0"/>
              <a:t>wish list</a:t>
            </a:r>
            <a:r>
              <a:rPr lang="en-US" sz="2800" u="sng" dirty="0" smtClean="0"/>
              <a:t>:</a:t>
            </a:r>
            <a:endParaRPr lang="en-US" sz="2800" u="sng" dirty="0" smtClean="0"/>
          </a:p>
          <a:p>
            <a:pPr marL="457200" indent="-457200">
              <a:buFont typeface="+mj-lt"/>
              <a:buAutoNum type="arabicParenR"/>
            </a:pPr>
            <a:r>
              <a:rPr lang="en-US" sz="2400" dirty="0" smtClean="0"/>
              <a:t>Perfect </a:t>
            </a:r>
            <a:r>
              <a:rPr lang="en-US" sz="2400" b="1" dirty="0" smtClean="0"/>
              <a:t>field</a:t>
            </a:r>
            <a:r>
              <a:rPr lang="en-US" sz="2400" dirty="0" smtClean="0"/>
              <a:t> - a Cosine-n-Theta like - effective </a:t>
            </a:r>
            <a:r>
              <a:rPr lang="en-US" sz="2400" b="1" dirty="0" smtClean="0"/>
              <a:t>use of the bore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 smtClean="0"/>
              <a:t>Low conductor </a:t>
            </a:r>
            <a:r>
              <a:rPr lang="en-US" sz="2400" b="1" dirty="0" smtClean="0"/>
              <a:t>stress</a:t>
            </a:r>
            <a:r>
              <a:rPr lang="en-US" sz="2400" dirty="0" smtClean="0"/>
              <a:t> at any field – magnet is </a:t>
            </a:r>
            <a:r>
              <a:rPr lang="en-US" sz="2400" b="1" dirty="0" smtClean="0"/>
              <a:t>strain</a:t>
            </a:r>
            <a:r>
              <a:rPr lang="en-US" sz="2400" dirty="0" smtClean="0"/>
              <a:t> independent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 smtClean="0"/>
              <a:t>No need for </a:t>
            </a:r>
            <a:r>
              <a:rPr lang="en-US" sz="2400" b="1" dirty="0" smtClean="0"/>
              <a:t>pre-stress</a:t>
            </a:r>
            <a:r>
              <a:rPr lang="en-US" sz="2400" dirty="0" smtClean="0"/>
              <a:t> – easy assembly and cool-down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 smtClean="0"/>
              <a:t>Reduce </a:t>
            </a:r>
            <a:r>
              <a:rPr lang="en-US" sz="2400" b="1" dirty="0" smtClean="0"/>
              <a:t>cost</a:t>
            </a:r>
            <a:r>
              <a:rPr lang="en-US" sz="2400" dirty="0" smtClean="0"/>
              <a:t> – reduce number of parts, tooling, R&amp;D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 smtClean="0"/>
              <a:t>Reduce complexity – less </a:t>
            </a:r>
            <a:r>
              <a:rPr lang="en-US" sz="2400" b="1" dirty="0" smtClean="0"/>
              <a:t>analysis</a:t>
            </a:r>
            <a:r>
              <a:rPr lang="en-US" sz="2400" dirty="0" smtClean="0"/>
              <a:t>, less optimization</a:t>
            </a: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29572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Present and Future Plans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990600"/>
            <a:ext cx="838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What has been done and what is being done:</a:t>
            </a:r>
          </a:p>
          <a:p>
            <a:endParaRPr lang="en-US" u="sng" dirty="0" smtClean="0"/>
          </a:p>
          <a:p>
            <a:pPr marL="342900" indent="-342900">
              <a:buFont typeface="+mj-lt"/>
              <a:buAutoNum type="arabicParenR"/>
            </a:pPr>
            <a:r>
              <a:rPr lang="en-US" sz="1600" dirty="0" smtClean="0"/>
              <a:t>Tested a 2.4-T </a:t>
            </a:r>
            <a:r>
              <a:rPr lang="en-US" sz="1600" dirty="0" err="1" smtClean="0"/>
              <a:t>NbTi</a:t>
            </a:r>
            <a:r>
              <a:rPr lang="en-US" sz="1600" dirty="0" smtClean="0"/>
              <a:t> CCT dipole.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600" dirty="0" smtClean="0"/>
              <a:t>Designed a short 2 layer dipole  5T </a:t>
            </a:r>
            <a:r>
              <a:rPr lang="en-US" sz="1600" dirty="0" err="1" smtClean="0"/>
              <a:t>NbTi</a:t>
            </a:r>
            <a:r>
              <a:rPr lang="en-US" sz="1600" dirty="0" smtClean="0"/>
              <a:t> (CCT2) and a 10T Nb3Sn (CCT3)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600" dirty="0" smtClean="0"/>
              <a:t>Fabricate identical mandrels for both magnets</a:t>
            </a:r>
            <a:r>
              <a:rPr lang="en-US" dirty="0" smtClean="0"/>
              <a:t> </a:t>
            </a:r>
            <a:r>
              <a:rPr lang="en-US" sz="1400" dirty="0" smtClean="0"/>
              <a:t>(Q1 2015)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600" dirty="0" smtClean="0"/>
              <a:t>Designed an 18-T dipole -  field quality, loads and mechanical stresses for the various stages.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600" dirty="0" smtClean="0"/>
              <a:t>Develop fabrication processes and cost-effective tooling.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886200"/>
            <a:ext cx="8610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18T in sequential steps:</a:t>
            </a:r>
          </a:p>
          <a:p>
            <a:endParaRPr lang="en-US" sz="1600" u="sng" dirty="0" smtClean="0"/>
          </a:p>
          <a:p>
            <a:pPr marL="457200" indent="-457200">
              <a:buFont typeface="+mj-lt"/>
              <a:buAutoNum type="arabicParenR"/>
            </a:pPr>
            <a:r>
              <a:rPr lang="en-US" sz="1600" dirty="0" smtClean="0"/>
              <a:t>8 layers of 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 coils with progressive fields from 10T to 16T </a:t>
            </a:r>
            <a:r>
              <a:rPr lang="en-US" sz="1400" dirty="0" smtClean="0"/>
              <a:t>(several independent tests)) (2015-16)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1600" dirty="0" smtClean="0"/>
              <a:t>Develop a HTS insert raising the field to 18T </a:t>
            </a:r>
            <a:r>
              <a:rPr lang="en-US" sz="1400" dirty="0" smtClean="0"/>
              <a:t>(2016)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99934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CCT1</a:t>
            </a:r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F5CCB7-1629-459B-B540-1EB84366ED55}" type="slidenum">
              <a:rPr lang="en-US"/>
              <a:pPr/>
              <a:t>21</a:t>
            </a:fld>
            <a:endParaRPr lang="en-US" dirty="0"/>
          </a:p>
        </p:txBody>
      </p:sp>
      <p:pic>
        <p:nvPicPr>
          <p:cNvPr id="262146" name="Picture 2" descr="\\thunder\Supercon\Large Magnets\CCT\CCT1\CCT1D LHe COOLDOWN\CCT1D on Header\Test Prep-3_after fixing shorts\DSC04095.JPG"/>
          <p:cNvPicPr>
            <a:picLocks noChangeAspect="1" noChangeArrowheads="1"/>
          </p:cNvPicPr>
          <p:nvPr/>
        </p:nvPicPr>
        <p:blipFill>
          <a:blip r:embed="rId3" cstate="print"/>
          <a:srcRect l="18201" t="21173" r="32718" b="5013"/>
          <a:stretch>
            <a:fillRect/>
          </a:stretch>
        </p:blipFill>
        <p:spPr bwMode="auto">
          <a:xfrm>
            <a:off x="4946779" y="1066800"/>
            <a:ext cx="4121021" cy="4648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8600" y="914400"/>
            <a:ext cx="40386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0" dirty="0" smtClean="0"/>
              <a:t>NbTi Cable 1.3x3 mm </a:t>
            </a:r>
            <a:r>
              <a:rPr lang="en-US" sz="1400" b="0" dirty="0" smtClean="0"/>
              <a:t>(SSC outer strand)</a:t>
            </a:r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2 aluminum mandrels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No impregnation </a:t>
            </a:r>
            <a:r>
              <a:rPr lang="en-US" sz="1200" dirty="0" smtClean="0"/>
              <a:t>(cable free within the channel)</a:t>
            </a:r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56mm clear bore</a:t>
            </a:r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Magnet reached 2.5T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pic>
        <p:nvPicPr>
          <p:cNvPr id="3074" name="Picture 2" descr="C:\Users\caspi\Desktop\Magnets\High-Fields\HighField-2014\DOE-review2014\training2.jpg"/>
          <p:cNvPicPr>
            <a:picLocks noChangeAspect="1" noChangeArrowheads="1"/>
          </p:cNvPicPr>
          <p:nvPr/>
        </p:nvPicPr>
        <p:blipFill>
          <a:blip r:embed="rId4" cstate="print"/>
          <a:srcRect t="8170" r="9596" b="4248"/>
          <a:stretch>
            <a:fillRect/>
          </a:stretch>
        </p:blipFill>
        <p:spPr bwMode="auto">
          <a:xfrm>
            <a:off x="0" y="2362200"/>
            <a:ext cx="4647631" cy="347923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1000" y="5867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b3~7, b5~0, b7~0.5 units  at 3900A (Ref=66%)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81201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CCT Magnet Technology – in progress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1066800"/>
            <a:ext cx="8915400" cy="4953000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sz="2400" dirty="0" smtClean="0"/>
              <a:t> </a:t>
            </a:r>
          </a:p>
        </p:txBody>
      </p:sp>
      <p:pic>
        <p:nvPicPr>
          <p:cNvPr id="21" name="Picture 2" descr="C:\Users\caspi\Desktop\Magnets\High-Fields\HighField-2013\CCT1\15milRib\Photo\CCT1-layer1.JPG"/>
          <p:cNvPicPr>
            <a:picLocks noChangeAspect="1" noChangeArrowheads="1"/>
          </p:cNvPicPr>
          <p:nvPr/>
        </p:nvPicPr>
        <p:blipFill>
          <a:blip r:embed="rId2" cstate="print"/>
          <a:srcRect b="14943"/>
          <a:stretch>
            <a:fillRect/>
          </a:stretch>
        </p:blipFill>
        <p:spPr bwMode="auto">
          <a:xfrm>
            <a:off x="304800" y="1447800"/>
            <a:ext cx="3464010" cy="220980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533400" y="990600"/>
            <a:ext cx="2743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0" dirty="0" smtClean="0"/>
              <a:t>Winding, no tension n</a:t>
            </a:r>
            <a:r>
              <a:rPr lang="en-US" sz="1600" dirty="0" smtClean="0"/>
              <a:t>o curing</a:t>
            </a:r>
            <a:endParaRPr lang="en-US" sz="1600" b="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pic>
        <p:nvPicPr>
          <p:cNvPr id="26" name="Picture 2" descr="\\THUNDER\Supercon\Large Magnets\CCT\CCT 5 Turn\Photos\DSC04306.JPG"/>
          <p:cNvPicPr>
            <a:picLocks noChangeAspect="1" noChangeArrowheads="1"/>
          </p:cNvPicPr>
          <p:nvPr/>
        </p:nvPicPr>
        <p:blipFill>
          <a:blip r:embed="rId3" cstate="print"/>
          <a:srcRect l="5128"/>
          <a:stretch>
            <a:fillRect/>
          </a:stretch>
        </p:blipFill>
        <p:spPr bwMode="auto">
          <a:xfrm>
            <a:off x="5587349" y="1219200"/>
            <a:ext cx="3180862" cy="251460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5562600" y="838200"/>
            <a:ext cx="24384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Reaction tooling</a:t>
            </a:r>
            <a:endParaRPr lang="en-US" sz="1600" b="0" dirty="0" smtClean="0"/>
          </a:p>
        </p:txBody>
      </p:sp>
      <p:pic>
        <p:nvPicPr>
          <p:cNvPr id="28" name="Picture 1" descr="\\THUNDER\Supercon\Large Magnets\CCT\CCT 5 Turn\Photos\DSC04396.JPG"/>
          <p:cNvPicPr>
            <a:picLocks noChangeAspect="1" noChangeArrowheads="1"/>
          </p:cNvPicPr>
          <p:nvPr/>
        </p:nvPicPr>
        <p:blipFill>
          <a:blip r:embed="rId4" cstate="print"/>
          <a:srcRect l="37037" r="39815"/>
          <a:stretch>
            <a:fillRect/>
          </a:stretch>
        </p:blipFill>
        <p:spPr bwMode="auto">
          <a:xfrm>
            <a:off x="4114800" y="2743200"/>
            <a:ext cx="1054569" cy="3416807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4038600" y="2362200"/>
            <a:ext cx="15240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Potting tooling</a:t>
            </a:r>
            <a:endParaRPr lang="en-US" sz="1600" b="0" dirty="0" smtClean="0"/>
          </a:p>
        </p:txBody>
      </p:sp>
      <p:pic>
        <p:nvPicPr>
          <p:cNvPr id="17" name="Picture 2" descr="\\THUNDER\Supercon\Large Magnets\CCT\CCT 5 Turn\Photos\DSC043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3886200"/>
            <a:ext cx="3083560" cy="231267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858000" y="5562600"/>
            <a:ext cx="1447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Reacted coil</a:t>
            </a:r>
            <a:endParaRPr lang="en-US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0" y="4648200"/>
            <a:ext cx="4038600" cy="10668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1600" dirty="0" smtClean="0"/>
              <a:t>	Wind using a </a:t>
            </a:r>
            <a:r>
              <a:rPr lang="en-US" sz="1600" b="1" dirty="0" smtClean="0"/>
              <a:t>deeper channel </a:t>
            </a:r>
            <a:r>
              <a:rPr lang="en-US" sz="1600" dirty="0" smtClean="0"/>
              <a:t>--2x10mm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600" dirty="0" smtClean="0"/>
              <a:t>	Test </a:t>
            </a:r>
            <a:r>
              <a:rPr lang="en-US" sz="1600" b="1" dirty="0" smtClean="0"/>
              <a:t>reaction tooling </a:t>
            </a:r>
            <a:r>
              <a:rPr lang="en-US" sz="1600" dirty="0" smtClean="0"/>
              <a:t>and winding position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600" dirty="0" smtClean="0"/>
              <a:t>	Test </a:t>
            </a:r>
            <a:r>
              <a:rPr lang="en-US" sz="1600" b="1" dirty="0" smtClean="0"/>
              <a:t>potting tooling </a:t>
            </a:r>
            <a:r>
              <a:rPr lang="en-US" sz="1600" dirty="0" smtClean="0"/>
              <a:t>and winding position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37920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The CCT – Plans</a:t>
            </a:r>
          </a:p>
        </p:txBody>
      </p:sp>
      <p:sp>
        <p:nvSpPr>
          <p:cNvPr id="56326" name="Date Placeholder 7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F5CCB7-1629-459B-B540-1EB84366ED55}" type="slidenum">
              <a:rPr lang="en-US"/>
              <a:pPr/>
              <a:t>23</a:t>
            </a:fld>
            <a:endParaRPr lang="en-US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1371600" y="838200"/>
          <a:ext cx="7275455" cy="2090057"/>
        </p:xfrm>
        <a:graphic>
          <a:graphicData uri="http://schemas.openxmlformats.org/drawingml/2006/table">
            <a:tbl>
              <a:tblPr/>
              <a:tblGrid>
                <a:gridCol w="1262822"/>
                <a:gridCol w="968763"/>
                <a:gridCol w="724105"/>
                <a:gridCol w="1730212"/>
                <a:gridCol w="1053833"/>
                <a:gridCol w="1535720"/>
              </a:tblGrid>
              <a:tr h="457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# of layer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Material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en-US" sz="1400" cap="small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A)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|B-</a:t>
                      </a:r>
                      <a:r>
                        <a:rPr lang="en-US" sz="1400" cap="small" dirty="0" err="1">
                          <a:latin typeface="Times New Roman"/>
                          <a:ea typeface="Times New Roman"/>
                          <a:cs typeface="Times New Roman"/>
                        </a:rPr>
                        <a:t>cond</a:t>
                      </a: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-max</a:t>
                      </a:r>
                      <a:r>
                        <a:rPr lang="en-US" sz="14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|</a:t>
                      </a:r>
                      <a:r>
                        <a:rPr lang="en-US" sz="1400" cap="small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T)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B-bore</a:t>
                      </a:r>
                      <a:r>
                        <a:rPr lang="en-US" sz="1400" cap="small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(T</a:t>
                      </a:r>
                      <a:r>
                        <a:rPr lang="en-US" sz="1400" cap="small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JssXBss</a:t>
                      </a:r>
                      <a:r>
                        <a:rPr lang="en-US" sz="1400" cap="small" dirty="0" smtClean="0">
                          <a:latin typeface="Times New Roman"/>
                          <a:ea typeface="Times New Roman"/>
                          <a:cs typeface="Times New Roman"/>
                        </a:rPr>
                        <a:t> (N/mm^3)</a:t>
                      </a:r>
                      <a:endParaRPr lang="en-US" sz="1400" cap="small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latin typeface="Times New Roman"/>
                          <a:ea typeface="Times New Roman"/>
                          <a:cs typeface="Times New Roman"/>
                        </a:rPr>
                        <a:t>1-2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NbTi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10600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5.9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5.3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latin typeface="Times New Roman"/>
                          <a:ea typeface="Times New Roman"/>
                          <a:cs typeface="Times New Roman"/>
                        </a:rPr>
                        <a:t>1-2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4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20700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11.6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10.3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1-2-3-4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4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13550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13.8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13.1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1-2-3-4-5-6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400" baseline="-25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10100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15.2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14.7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1-2-3-4-5-6-7-8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Nb</a:t>
                      </a:r>
                      <a:r>
                        <a:rPr lang="en-US" sz="14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Sn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8100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16.2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15.8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21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1-2-3-4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Bi-2212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3950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4.9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4.4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304800" y="3200400"/>
            <a:ext cx="8661070" cy="2848276"/>
            <a:chOff x="154379" y="3343508"/>
            <a:chExt cx="8661070" cy="2848276"/>
          </a:xfrm>
        </p:grpSpPr>
        <p:pic>
          <p:nvPicPr>
            <p:cNvPr id="11" name="Picture 2" descr="\\thunder\Supercon\Large Magnets\CCT\Display Pix\DSC05060.JPG"/>
            <p:cNvPicPr>
              <a:picLocks noChangeAspect="1" noChangeArrowheads="1"/>
            </p:cNvPicPr>
            <p:nvPr/>
          </p:nvPicPr>
          <p:blipFill>
            <a:blip r:embed="rId3" cstate="print"/>
            <a:srcRect l="3858" t="15432" r="1235" b="5350"/>
            <a:stretch>
              <a:fillRect/>
            </a:stretch>
          </p:blipFill>
          <p:spPr bwMode="auto">
            <a:xfrm>
              <a:off x="4343400" y="3363332"/>
              <a:ext cx="4472049" cy="2799576"/>
            </a:xfrm>
            <a:prstGeom prst="rect">
              <a:avLst/>
            </a:prstGeom>
            <a:noFill/>
          </p:spPr>
        </p:pic>
        <p:pic>
          <p:nvPicPr>
            <p:cNvPr id="12" name="Picture 2" descr="C:\Users\caspi\Desktop\Magnets\High-Fields\HighField-2014\DOE-review2014\PhotosCCT2\IMG_0546.JPG"/>
            <p:cNvPicPr>
              <a:picLocks noChangeAspect="1" noChangeArrowheads="1"/>
            </p:cNvPicPr>
            <p:nvPr/>
          </p:nvPicPr>
          <p:blipFill>
            <a:blip r:embed="rId4" cstate="print"/>
            <a:srcRect l="8578" t="13072" r="16667" b="16667"/>
            <a:stretch>
              <a:fillRect/>
            </a:stretch>
          </p:blipFill>
          <p:spPr bwMode="auto">
            <a:xfrm>
              <a:off x="154379" y="3343508"/>
              <a:ext cx="4040579" cy="2848276"/>
            </a:xfrm>
            <a:prstGeom prst="rect">
              <a:avLst/>
            </a:prstGeom>
            <a:noFill/>
          </p:spPr>
        </p:pic>
      </p:grp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7800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Curved Accelerator Magnets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D94585-A4EC-433D-B038-0BDB7D0CB584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87393" y="3182568"/>
            <a:ext cx="48921" cy="241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0" rIns="91426" bIns="45710" anchor="ctr"/>
          <a:lstStyle/>
          <a:p>
            <a:pPr algn="ctr" defTabSz="438841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/>
          </a:p>
        </p:txBody>
      </p:sp>
      <p:pic>
        <p:nvPicPr>
          <p:cNvPr id="10" name="Picture 8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72000"/>
            <a:ext cx="5379012" cy="1686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/>
          <a:srcRect t="17241" r="7246" b="31035"/>
          <a:stretch>
            <a:fillRect/>
          </a:stretch>
        </p:blipFill>
        <p:spPr bwMode="auto">
          <a:xfrm>
            <a:off x="762000" y="3810000"/>
            <a:ext cx="4389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36"/>
          <p:cNvGrpSpPr/>
          <p:nvPr/>
        </p:nvGrpSpPr>
        <p:grpSpPr>
          <a:xfrm>
            <a:off x="1447800" y="4343400"/>
            <a:ext cx="3205538" cy="197145"/>
            <a:chOff x="2895600" y="4343400"/>
            <a:chExt cx="3205538" cy="197145"/>
          </a:xfrm>
        </p:grpSpPr>
        <p:cxnSp>
          <p:nvCxnSpPr>
            <p:cNvPr id="14" name="Straight Arrow Connector 13"/>
            <p:cNvCxnSpPr/>
            <p:nvPr/>
          </p:nvCxnSpPr>
          <p:spPr>
            <a:xfrm flipH="1">
              <a:off x="2895600" y="4419600"/>
              <a:ext cx="84874" cy="12094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4419600" y="4343400"/>
              <a:ext cx="0" cy="12238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6019800" y="4343400"/>
              <a:ext cx="81338" cy="1281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914400" y="1524000"/>
            <a:ext cx="2286000" cy="369312"/>
          </a:xfrm>
          <a:prstGeom prst="rect">
            <a:avLst/>
          </a:prstGeom>
          <a:noFill/>
        </p:spPr>
        <p:txBody>
          <a:bodyPr wrap="square" lIns="91426" tIns="45710" rIns="91426" bIns="45710">
            <a:spAutoFit/>
          </a:bodyPr>
          <a:lstStyle/>
          <a:p>
            <a:pPr defTabSz="438841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Linear configuration</a:t>
            </a:r>
            <a:endParaRPr lang="en-US" sz="1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0" name="TextBox 74"/>
          <p:cNvSpPr txBox="1">
            <a:spLocks noChangeArrowheads="1"/>
          </p:cNvSpPr>
          <p:nvPr/>
        </p:nvSpPr>
        <p:spPr bwMode="auto">
          <a:xfrm>
            <a:off x="304800" y="3124200"/>
            <a:ext cx="4615027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6" tIns="45710" rIns="91426" bIns="45710">
            <a:spAutoFit/>
          </a:bodyPr>
          <a:lstStyle/>
          <a:p>
            <a:pPr marL="284163" lvl="1" indent="-284163" eaLnBrk="0" hangingPunct="0">
              <a:buFont typeface="Arial" charset="0"/>
              <a:buChar char="•"/>
            </a:pPr>
            <a:r>
              <a:rPr lang="en-US" sz="900" dirty="0">
                <a:solidFill>
                  <a:srgbClr val="002060"/>
                </a:solidFill>
                <a:latin typeface="Calibri" pitchFamily="34" charset="0"/>
              </a:rPr>
              <a:t>A winding concept on a </a:t>
            </a:r>
            <a:r>
              <a:rPr lang="en-US" sz="900" dirty="0" smtClean="0">
                <a:solidFill>
                  <a:srgbClr val="002060"/>
                </a:solidFill>
                <a:latin typeface="Calibri" pitchFamily="34" charset="0"/>
              </a:rPr>
              <a:t>toroid that produces a combined function field and  </a:t>
            </a:r>
            <a:r>
              <a:rPr lang="en-US" sz="900" dirty="0">
                <a:solidFill>
                  <a:srgbClr val="002060"/>
                </a:solidFill>
                <a:latin typeface="Calibri" pitchFamily="34" charset="0"/>
              </a:rPr>
              <a:t>higher multipole fields </a:t>
            </a:r>
            <a:r>
              <a:rPr lang="en-US" sz="900" dirty="0" smtClean="0">
                <a:solidFill>
                  <a:srgbClr val="002060"/>
                </a:solidFill>
                <a:latin typeface="Calibri" pitchFamily="34" charset="0"/>
              </a:rPr>
              <a:t>(e.g. gantry magnets for proton-carbon beam therapy)</a:t>
            </a:r>
            <a:endParaRPr lang="en-US" sz="9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1" name="TextBox 75"/>
          <p:cNvSpPr txBox="1">
            <a:spLocks noChangeArrowheads="1"/>
          </p:cNvSpPr>
          <p:nvPr/>
        </p:nvSpPr>
        <p:spPr bwMode="auto">
          <a:xfrm>
            <a:off x="2590800" y="3581400"/>
            <a:ext cx="3170400" cy="23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6" tIns="45710" rIns="91426" bIns="45710">
            <a:spAutoFit/>
          </a:bodyPr>
          <a:lstStyle/>
          <a:p>
            <a:pPr marL="0" lvl="1" indent="0" algn="ctr" eaLnBrk="0" hangingPunct="0"/>
            <a:r>
              <a:rPr lang="en-US" sz="900" b="1" dirty="0">
                <a:solidFill>
                  <a:srgbClr val="002060"/>
                </a:solidFill>
                <a:latin typeface="Calibri" pitchFamily="34" charset="0"/>
              </a:rPr>
              <a:t>Multipole Winding Path</a:t>
            </a:r>
          </a:p>
        </p:txBody>
      </p:sp>
      <p:grpSp>
        <p:nvGrpSpPr>
          <p:cNvPr id="4" name="Group 30"/>
          <p:cNvGrpSpPr>
            <a:grpSpLocks noChangeAspect="1"/>
          </p:cNvGrpSpPr>
          <p:nvPr/>
        </p:nvGrpSpPr>
        <p:grpSpPr>
          <a:xfrm>
            <a:off x="533400" y="1905000"/>
            <a:ext cx="3488018" cy="1066800"/>
            <a:chOff x="2187914" y="1876647"/>
            <a:chExt cx="2404764" cy="735490"/>
          </a:xfrm>
        </p:grpSpPr>
        <p:pic>
          <p:nvPicPr>
            <p:cNvPr id="22" name="Picture 2" descr="C:\MyPrograms\ParaView\PlaneIntersecToroid\VeryLargeTorus\turn7sAll.png"/>
            <p:cNvPicPr>
              <a:picLocks noChangeAspect="1" noChangeArrowheads="1"/>
            </p:cNvPicPr>
            <p:nvPr/>
          </p:nvPicPr>
          <p:blipFill>
            <a:blip r:embed="rId4" cstate="print"/>
            <a:srcRect t="19810" b="21524"/>
            <a:stretch>
              <a:fillRect/>
            </a:stretch>
          </p:blipFill>
          <p:spPr bwMode="auto">
            <a:xfrm>
              <a:off x="2187914" y="1876647"/>
              <a:ext cx="1906719" cy="523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8" name="Straight Arrow Connector 27"/>
            <p:cNvCxnSpPr>
              <a:cxnSpLocks noChangeShapeType="1"/>
            </p:cNvCxnSpPr>
            <p:nvPr/>
          </p:nvCxnSpPr>
          <p:spPr bwMode="auto">
            <a:xfrm flipV="1">
              <a:off x="3686602" y="2143374"/>
              <a:ext cx="398011" cy="89208"/>
            </a:xfrm>
            <a:prstGeom prst="straightConnector1">
              <a:avLst/>
            </a:prstGeom>
            <a:noFill/>
            <a:ln w="22225" algn="ctr">
              <a:solidFill>
                <a:srgbClr val="FF00FF"/>
              </a:solidFill>
              <a:round/>
              <a:headEnd/>
              <a:tailEnd type="arrow" w="med" len="med"/>
            </a:ln>
          </p:spPr>
        </p:cxnSp>
        <p:cxnSp>
          <p:nvCxnSpPr>
            <p:cNvPr id="29" name="Straight Arrow Connector 28"/>
            <p:cNvCxnSpPr>
              <a:cxnSpLocks noChangeShapeType="1"/>
            </p:cNvCxnSpPr>
            <p:nvPr/>
          </p:nvCxnSpPr>
          <p:spPr bwMode="auto">
            <a:xfrm>
              <a:off x="3663190" y="2232582"/>
              <a:ext cx="351186" cy="148681"/>
            </a:xfrm>
            <a:prstGeom prst="straightConnector1">
              <a:avLst/>
            </a:prstGeom>
            <a:noFill/>
            <a:ln w="22225" algn="ctr">
              <a:solidFill>
                <a:srgbClr val="FF00FF"/>
              </a:solidFill>
              <a:round/>
              <a:headEnd/>
              <a:tailEnd type="arrow" w="med" len="med"/>
            </a:ln>
          </p:spPr>
        </p:cxnSp>
        <p:sp>
          <p:nvSpPr>
            <p:cNvPr id="24" name="TextBox 8"/>
            <p:cNvSpPr txBox="1">
              <a:spLocks noChangeArrowheads="1"/>
            </p:cNvSpPr>
            <p:nvPr/>
          </p:nvSpPr>
          <p:spPr bwMode="auto">
            <a:xfrm>
              <a:off x="2743200" y="2381305"/>
              <a:ext cx="1849478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900" b="1" dirty="0">
                  <a:solidFill>
                    <a:srgbClr val="FF00FF"/>
                  </a:solidFill>
                  <a:latin typeface="Helvetica" pitchFamily="34" charset="0"/>
                  <a:ea typeface="ＭＳ Ｐゴシック"/>
                  <a:cs typeface="ＭＳ Ｐゴシック"/>
                </a:rPr>
                <a:t>Direction of current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2726628" y="2143374"/>
              <a:ext cx="445000" cy="44635"/>
            </a:xfrm>
            <a:prstGeom prst="straightConnector1">
              <a:avLst/>
            </a:prstGeom>
            <a:ln w="22225">
              <a:solidFill>
                <a:schemeClr val="accent3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32"/>
          <p:cNvGrpSpPr/>
          <p:nvPr/>
        </p:nvGrpSpPr>
        <p:grpSpPr>
          <a:xfrm>
            <a:off x="6629400" y="3048000"/>
            <a:ext cx="1725773" cy="916612"/>
            <a:chOff x="5638800" y="2819400"/>
            <a:chExt cx="1725773" cy="916612"/>
          </a:xfrm>
        </p:grpSpPr>
        <p:pic>
          <p:nvPicPr>
            <p:cNvPr id="17" name="Picture 48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5867400" y="2819400"/>
              <a:ext cx="1379604" cy="784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5638800" y="3505200"/>
              <a:ext cx="1725773" cy="230812"/>
            </a:xfrm>
            <a:prstGeom prst="rect">
              <a:avLst/>
            </a:prstGeom>
            <a:noFill/>
          </p:spPr>
          <p:txBody>
            <a:bodyPr lIns="91426" tIns="45710" rIns="91426" bIns="45710">
              <a:spAutoFit/>
            </a:bodyPr>
            <a:lstStyle/>
            <a:p>
              <a:pPr defTabSz="438841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Toroidal coordinate system. </a:t>
              </a:r>
            </a:p>
          </p:txBody>
        </p:sp>
      </p:grpSp>
      <p:pic>
        <p:nvPicPr>
          <p:cNvPr id="30" name="Picture 2" descr="D:\Magnets\High-Fields\Presentations\CERNtalk2012\Images\curvedCC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1905000"/>
            <a:ext cx="2590800" cy="1091923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4953000" y="1447800"/>
            <a:ext cx="2971800" cy="369312"/>
          </a:xfrm>
          <a:prstGeom prst="rect">
            <a:avLst/>
          </a:prstGeom>
          <a:noFill/>
        </p:spPr>
        <p:txBody>
          <a:bodyPr wrap="square" lIns="91426" tIns="45710" rIns="91426" bIns="45710">
            <a:spAutoFit/>
          </a:bodyPr>
          <a:lstStyle/>
          <a:p>
            <a:pPr defTabSz="438841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Curved configuration</a:t>
            </a:r>
            <a:endParaRPr lang="en-US" sz="1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4" name="Picture 5" descr="C:\Documents and Settings\caspi\Desktop\Magnets\Toroidal\Torus-paraview\26mmBore\Presentations\DipoleQuadSextupole\BzDipoleQuadSextupole.png"/>
          <p:cNvPicPr>
            <a:picLocks noChangeAspect="1" noChangeArrowheads="1"/>
          </p:cNvPicPr>
          <p:nvPr/>
        </p:nvPicPr>
        <p:blipFill>
          <a:blip r:embed="rId7" cstate="print"/>
          <a:srcRect t="19946" b="18902"/>
          <a:stretch>
            <a:fillRect/>
          </a:stretch>
        </p:blipFill>
        <p:spPr bwMode="auto">
          <a:xfrm>
            <a:off x="6858000" y="4572000"/>
            <a:ext cx="1255586" cy="1269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7010400" y="5867400"/>
            <a:ext cx="1676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Combined function</a:t>
            </a:r>
            <a:endParaRPr lang="en-US" sz="9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15549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CCT - Summary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1447800"/>
            <a:ext cx="91440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New Magnet Type –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Canted-Cosine-Theta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81D58"/>
                </a:solidFill>
              </a:rPr>
              <a:t>Magnetic and structural elements </a:t>
            </a:r>
            <a:r>
              <a:rPr lang="en-US" sz="1200" dirty="0" smtClean="0">
                <a:solidFill>
                  <a:srgbClr val="081D58"/>
                </a:solidFill>
              </a:rPr>
              <a:t>(Islands, wedges, “end” spacers) </a:t>
            </a:r>
            <a:r>
              <a:rPr lang="en-US" sz="2000" b="1" dirty="0" smtClean="0">
                <a:solidFill>
                  <a:srgbClr val="081D58"/>
                </a:solidFill>
              </a:rPr>
              <a:t>replaced by spar and ribs</a:t>
            </a:r>
          </a:p>
          <a:p>
            <a:pPr marL="514350" lvl="0" indent="-514350">
              <a:spcBef>
                <a:spcPct val="20000"/>
              </a:spcBef>
              <a:buFont typeface="Helvetica" charset="0"/>
              <a:buAutoNum type="arabicPeriod"/>
              <a:defRPr/>
            </a:pPr>
            <a:r>
              <a:rPr lang="en-US" sz="2000" b="1" dirty="0" smtClean="0">
                <a:solidFill>
                  <a:srgbClr val="081D58"/>
                </a:solidFill>
              </a:rPr>
              <a:t>Stress interception</a:t>
            </a:r>
            <a:r>
              <a:rPr lang="en-US" sz="2000" dirty="0" smtClean="0">
                <a:solidFill>
                  <a:srgbClr val="081D58"/>
                </a:solidFill>
              </a:rPr>
              <a:t> with applied </a:t>
            </a:r>
            <a:r>
              <a:rPr lang="en-US" sz="2000" b="1" dirty="0" smtClean="0">
                <a:solidFill>
                  <a:srgbClr val="081D58"/>
                </a:solidFill>
              </a:rPr>
              <a:t>Lorentz Force </a:t>
            </a:r>
            <a:r>
              <a:rPr lang="en-US" sz="2000" dirty="0" smtClean="0">
                <a:solidFill>
                  <a:srgbClr val="081D58"/>
                </a:solidFill>
              </a:rPr>
              <a:t>(large bore ok)</a:t>
            </a:r>
          </a:p>
          <a:p>
            <a:pPr marL="514350" indent="-514350">
              <a:spcBef>
                <a:spcPct val="20000"/>
              </a:spcBef>
              <a:buFont typeface="Helvetica" charset="0"/>
              <a:buAutoNum type="arabicPeriod"/>
              <a:defRPr/>
            </a:pPr>
            <a:r>
              <a:rPr lang="en-US" sz="2000" dirty="0" smtClean="0">
                <a:solidFill>
                  <a:srgbClr val="081D58"/>
                </a:solidFill>
              </a:rPr>
              <a:t>Assembly and cool-down - </a:t>
            </a:r>
            <a:r>
              <a:rPr lang="en-US" sz="2000" b="1" dirty="0" smtClean="0">
                <a:solidFill>
                  <a:srgbClr val="081D58"/>
                </a:solidFill>
              </a:rPr>
              <a:t>no pre-stress </a:t>
            </a:r>
            <a:r>
              <a:rPr lang="en-US" sz="2000" dirty="0" smtClean="0">
                <a:solidFill>
                  <a:srgbClr val="081D58"/>
                </a:solidFill>
              </a:rPr>
              <a:t>required</a:t>
            </a:r>
          </a:p>
          <a:p>
            <a:pPr marL="514350" indent="-514350">
              <a:spcBef>
                <a:spcPct val="20000"/>
              </a:spcBef>
              <a:buFont typeface="Helvetica" charset="0"/>
              <a:buAutoNum type="arabicPeriod"/>
              <a:defRPr/>
            </a:pPr>
            <a:r>
              <a:rPr lang="en-US" sz="2000" b="1" dirty="0" smtClean="0">
                <a:solidFill>
                  <a:srgbClr val="081D58"/>
                </a:solidFill>
              </a:rPr>
              <a:t>Grading not limited,</a:t>
            </a:r>
            <a:r>
              <a:rPr lang="en-US" sz="2000" dirty="0" smtClean="0">
                <a:solidFill>
                  <a:srgbClr val="081D58"/>
                </a:solidFill>
              </a:rPr>
              <a:t> the </a:t>
            </a:r>
            <a:r>
              <a:rPr lang="en-US" sz="2000" b="1" dirty="0" smtClean="0">
                <a:solidFill>
                  <a:srgbClr val="081D58"/>
                </a:solidFill>
              </a:rPr>
              <a:t> same </a:t>
            </a:r>
            <a:r>
              <a:rPr lang="en-US" sz="2000" dirty="0" smtClean="0">
                <a:solidFill>
                  <a:srgbClr val="081D58"/>
                </a:solidFill>
              </a:rPr>
              <a:t>strand in all cables</a:t>
            </a:r>
            <a:endParaRPr lang="en-US" sz="2000" b="1" dirty="0" smtClean="0">
              <a:solidFill>
                <a:srgbClr val="081D58"/>
              </a:solidFill>
            </a:endParaRPr>
          </a:p>
          <a:p>
            <a:pPr marL="514350" lvl="0" indent="-514350">
              <a:spcBef>
                <a:spcPct val="20000"/>
              </a:spcBef>
              <a:buFont typeface="Helvetica" charset="0"/>
              <a:buAutoNum type="arabicPeriod"/>
              <a:defRPr/>
            </a:pPr>
            <a:r>
              <a:rPr lang="en-US" sz="2000" b="1" dirty="0" smtClean="0">
                <a:solidFill>
                  <a:srgbClr val="081D58"/>
                </a:solidFill>
              </a:rPr>
              <a:t>2D and 3D high field quality </a:t>
            </a:r>
            <a:r>
              <a:rPr lang="en-US" sz="2000" dirty="0" smtClean="0">
                <a:solidFill>
                  <a:srgbClr val="081D58"/>
                </a:solidFill>
              </a:rPr>
              <a:t>over an extended range </a:t>
            </a:r>
            <a:r>
              <a:rPr lang="en-US" sz="1600" dirty="0" smtClean="0">
                <a:solidFill>
                  <a:srgbClr val="081D58"/>
                </a:solidFill>
              </a:rPr>
              <a:t>(no optimization)</a:t>
            </a:r>
            <a:endParaRPr lang="en-US" sz="2000" b="1" dirty="0" smtClean="0">
              <a:solidFill>
                <a:srgbClr val="081D58"/>
              </a:solidFill>
            </a:endParaRPr>
          </a:p>
          <a:p>
            <a:pPr marL="514350" lvl="0" indent="-514350">
              <a:spcBef>
                <a:spcPct val="20000"/>
              </a:spcBef>
              <a:buFont typeface="Helvetica" charset="0"/>
              <a:buAutoNum type="arabicPeriod"/>
              <a:defRPr/>
            </a:pPr>
            <a:r>
              <a:rPr lang="en-US" sz="2000" b="1" dirty="0" smtClean="0">
                <a:solidFill>
                  <a:srgbClr val="081D58"/>
                </a:solidFill>
              </a:rPr>
              <a:t>Conductor insulation to ground only (</a:t>
            </a:r>
            <a:r>
              <a:rPr lang="en-US" sz="2000" dirty="0" smtClean="0">
                <a:solidFill>
                  <a:srgbClr val="081D58"/>
                </a:solidFill>
              </a:rPr>
              <a:t>ceramic coating=no cable insulation)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81D5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Helvetica" charset="0"/>
              <a:buAutoNum type="arabicPeriod"/>
              <a:tabLst/>
              <a:defRPr/>
            </a:pPr>
            <a:r>
              <a:rPr lang="en-US" sz="2000" b="1" noProof="0" dirty="0" smtClean="0">
                <a:solidFill>
                  <a:srgbClr val="081D58"/>
                </a:solidFill>
              </a:rPr>
              <a:t>Generic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design </a:t>
            </a:r>
            <a:r>
              <a:rPr lang="en-US" sz="2000" b="1" dirty="0" smtClean="0">
                <a:solidFill>
                  <a:srgbClr val="081D58"/>
                </a:solidFill>
              </a:rPr>
              <a:t>for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conductor types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NbTi, Nb3Sn, HTS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Helvetica" charset="0"/>
              <a:buAutoNum type="arabicPeriod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Simplified tooling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Helvetica" charset="0"/>
              <a:buAutoNum type="arabicPeriod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linear structure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(e.g. dominated by structure not conductor </a:t>
            </a:r>
            <a:r>
              <a:rPr lang="en-US" b="0" dirty="0" smtClean="0">
                <a:solidFill>
                  <a:srgbClr val="081D58"/>
                </a:solidFill>
                <a:latin typeface="+mn-lt"/>
                <a:ea typeface="+mn-ea"/>
              </a:rPr>
              <a:t>properties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Helvetica" charset="0"/>
              <a:buAutoNum type="arabicPeriod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Combined function field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(handle geometric errors)</a:t>
            </a:r>
            <a:endParaRPr lang="en-US" sz="2000" b="1" dirty="0" smtClean="0">
              <a:solidFill>
                <a:srgbClr val="081D58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Helvetica" charset="0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Extended technology to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curved coils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other</a:t>
            </a:r>
            <a:r>
              <a:rPr lang="en-US" sz="2000" dirty="0" smtClean="0">
                <a:solidFill>
                  <a:srgbClr val="081D58"/>
                </a:solidFill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magnet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types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81D5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sng" strike="noStrike" kern="1200" cap="none" spc="0" normalizeH="0" baseline="0" noProof="0" dirty="0" smtClean="0">
              <a:ln>
                <a:noFill/>
              </a:ln>
              <a:solidFill>
                <a:srgbClr val="081D5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03749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Conclusions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43CF3-F788-43C9-ABFA-D1AFE057D709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40673" name="Rectangle 1"/>
          <p:cNvSpPr>
            <a:spLocks noChangeArrowheads="1"/>
          </p:cNvSpPr>
          <p:nvPr/>
        </p:nvSpPr>
        <p:spPr bwMode="auto">
          <a:xfrm>
            <a:off x="152400" y="1447803"/>
            <a:ext cx="85344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effectLst/>
                <a:ea typeface="MS Mincho" pitchFamily="49" charset="-128"/>
                <a:cs typeface="Helvetica" pitchFamily="34" charset="0"/>
              </a:rPr>
              <a:t> 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342900" lvl="0" indent="-342900" eaLnBrk="0" hangingPunct="0">
              <a:buFont typeface="+mj-lt"/>
              <a:buAutoNum type="arabicPeriod"/>
            </a:pPr>
            <a:r>
              <a:rPr lang="en-US" altLang="ja-JP" sz="2000" dirty="0" smtClean="0">
                <a:ea typeface="MS Mincho" pitchFamily="49" charset="-128"/>
                <a:cs typeface="Helvetica" pitchFamily="34" charset="0"/>
              </a:rPr>
              <a:t> </a:t>
            </a:r>
            <a:r>
              <a:rPr lang="en-US" altLang="ja-JP" sz="2000" b="1" dirty="0" smtClean="0">
                <a:ea typeface="MS Mincho" pitchFamily="49" charset="-128"/>
                <a:cs typeface="Helvetica" pitchFamily="34" charset="0"/>
              </a:rPr>
              <a:t>The CCT is a paradigm shift in the design of high field SC magnets and the potential of high gain in SC magnet technology </a:t>
            </a:r>
            <a:r>
              <a:rPr lang="en-US" altLang="ja-JP" b="0" dirty="0" smtClean="0">
                <a:ea typeface="MS Mincho" pitchFamily="49" charset="-128"/>
                <a:cs typeface="Helvetica" pitchFamily="34" charset="0"/>
              </a:rPr>
              <a:t>(reduce stress, </a:t>
            </a:r>
            <a:r>
              <a:rPr lang="en-US" altLang="ja-JP" dirty="0" smtClean="0">
                <a:ea typeface="MS Mincho" pitchFamily="49" charset="-128"/>
                <a:cs typeface="Helvetica" pitchFamily="34" charset="0"/>
              </a:rPr>
              <a:t>improve</a:t>
            </a:r>
            <a:r>
              <a:rPr lang="en-US" altLang="ja-JP" b="0" dirty="0" smtClean="0">
                <a:ea typeface="MS Mincho" pitchFamily="49" charset="-128"/>
                <a:cs typeface="Helvetica" pitchFamily="34" charset="0"/>
              </a:rPr>
              <a:t> training</a:t>
            </a:r>
            <a:r>
              <a:rPr lang="en-US" altLang="ja-JP" dirty="0" smtClean="0">
                <a:ea typeface="MS Mincho" pitchFamily="49" charset="-128"/>
                <a:cs typeface="Helvetica" pitchFamily="34" charset="0"/>
              </a:rPr>
              <a:t> and </a:t>
            </a:r>
            <a:r>
              <a:rPr lang="en-US" altLang="ja-JP" b="0" dirty="0" smtClean="0">
                <a:ea typeface="MS Mincho" pitchFamily="49" charset="-128"/>
                <a:cs typeface="Helvetica" pitchFamily="34" charset="0"/>
              </a:rPr>
              <a:t> “short-sample” expectation, field quality etc)</a:t>
            </a:r>
            <a:endParaRPr kumimoji="0" lang="en-US" altLang="ja-JP" b="0" i="0" u="none" strike="noStrike" cap="none" normalizeH="0" baseline="0" dirty="0" smtClean="0">
              <a:ln>
                <a:noFill/>
              </a:ln>
              <a:effectLst/>
              <a:ea typeface="MS Mincho" pitchFamily="49" charset="-128"/>
              <a:cs typeface="Helvetica" pitchFamily="34" charset="0"/>
            </a:endParaRPr>
          </a:p>
          <a:p>
            <a:pPr marL="342900" lvl="0" indent="-342900" eaLnBrk="0" hangingPunct="0">
              <a:buFont typeface="+mj-lt"/>
              <a:buAutoNum type="arabicPeriod"/>
            </a:pPr>
            <a:endParaRPr kumimoji="0" lang="en-US" altLang="ja-JP" sz="1600" b="0" i="0" u="none" strike="noStrike" cap="none" normalizeH="0" baseline="0" dirty="0" smtClean="0">
              <a:ln>
                <a:noFill/>
              </a:ln>
              <a:effectLst/>
              <a:ea typeface="MS Mincho" pitchFamily="49" charset="-128"/>
              <a:cs typeface="Helvetica" pitchFamily="34" charset="0"/>
            </a:endParaRPr>
          </a:p>
          <a:p>
            <a:pPr marL="342900" lvl="0" indent="-342900" eaLnBrk="0" hangingPunct="0">
              <a:buFont typeface="+mj-lt"/>
              <a:buAutoNum type="arabicPeriod"/>
            </a:pP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effectLst/>
                <a:ea typeface="MS Mincho" pitchFamily="49" charset="-128"/>
                <a:cs typeface="Helvetica" pitchFamily="34" charset="0"/>
              </a:rPr>
              <a:t> </a:t>
            </a:r>
            <a:r>
              <a:rPr lang="en-US" altLang="ja-JP" sz="2000" b="1" dirty="0" smtClean="0">
                <a:ea typeface="MS Mincho" pitchFamily="49" charset="-128"/>
                <a:cs typeface="Helvetica" pitchFamily="34" charset="0"/>
              </a:rPr>
              <a:t>The CCT has the potential  of reducing cost </a:t>
            </a:r>
            <a:r>
              <a:rPr lang="en-US" altLang="ja-JP" sz="1600" b="0" dirty="0" smtClean="0">
                <a:ea typeface="MS Mincho" pitchFamily="49" charset="-128"/>
                <a:cs typeface="Helvetica" pitchFamily="34" charset="0"/>
              </a:rPr>
              <a:t>especially at high fields</a:t>
            </a:r>
          </a:p>
          <a:p>
            <a:pPr marL="342900" lvl="0" indent="-342900" eaLnBrk="0" hangingPunct="0">
              <a:buFont typeface="+mj-lt"/>
              <a:buAutoNum type="arabicPeriod"/>
            </a:pPr>
            <a:endParaRPr lang="en-US" altLang="ja-JP" sz="1600" b="0" dirty="0" smtClean="0">
              <a:ea typeface="MS Mincho" pitchFamily="49" charset="-128"/>
              <a:cs typeface="Helvetica" pitchFamily="34" charset="0"/>
            </a:endParaRPr>
          </a:p>
          <a:p>
            <a:pPr marL="342900" lvl="0" indent="-342900" eaLnBrk="0" hangingPunct="0">
              <a:buFont typeface="+mj-lt"/>
              <a:buAutoNum type="arabicPeriod"/>
            </a:pPr>
            <a:r>
              <a:rPr lang="en-US" altLang="ja-JP" sz="2000" b="0" dirty="0" smtClean="0">
                <a:ea typeface="MS Mincho" pitchFamily="49" charset="-128"/>
                <a:cs typeface="Helvetica" pitchFamily="34" charset="0"/>
              </a:rPr>
              <a:t>We proposed a R&amp;D program that </a:t>
            </a:r>
            <a:r>
              <a:rPr lang="en-US" altLang="ja-JP" sz="2000" b="1" dirty="0" smtClean="0">
                <a:ea typeface="MS Mincho" pitchFamily="49" charset="-128"/>
                <a:cs typeface="Helvetica" pitchFamily="34" charset="0"/>
              </a:rPr>
              <a:t>demonstrate  CCT  technology with </a:t>
            </a:r>
            <a:r>
              <a:rPr lang="en-US" altLang="ja-JP" sz="2000" b="1" dirty="0" err="1" smtClean="0">
                <a:ea typeface="MS Mincho" pitchFamily="49" charset="-128"/>
                <a:cs typeface="Helvetica" pitchFamily="34" charset="0"/>
              </a:rPr>
              <a:t>NbTi</a:t>
            </a:r>
            <a:r>
              <a:rPr lang="en-US" altLang="ja-JP" sz="2000" b="1" dirty="0" smtClean="0">
                <a:ea typeface="MS Mincho" pitchFamily="49" charset="-128"/>
                <a:cs typeface="Helvetica" pitchFamily="34" charset="0"/>
              </a:rPr>
              <a:t> , Nb3Sn and HTS </a:t>
            </a:r>
            <a:r>
              <a:rPr lang="en-US" altLang="ja-JP" b="0" dirty="0" smtClean="0">
                <a:ea typeface="MS Mincho" pitchFamily="49" charset="-128"/>
                <a:cs typeface="Helvetica" pitchFamily="34" charset="0"/>
              </a:rPr>
              <a:t>(we have addressed the choice of material, mandrel manufacturing, coil winding, reaction, impregnation and analysis)</a:t>
            </a:r>
          </a:p>
          <a:p>
            <a:pPr marL="342900" lvl="0" indent="-342900" eaLnBrk="0" hangingPunct="0">
              <a:buFont typeface="+mj-lt"/>
              <a:buAutoNum type="arabicPeriod"/>
            </a:pPr>
            <a:endParaRPr lang="en-US" altLang="ja-JP" b="0" dirty="0" smtClean="0">
              <a:ea typeface="MS Mincho" pitchFamily="49" charset="-128"/>
              <a:cs typeface="Helvetica" pitchFamily="34" charset="0"/>
            </a:endParaRPr>
          </a:p>
          <a:p>
            <a:pPr marL="342900" lvl="0" indent="-342900" eaLnBrk="0" hangingPunct="0">
              <a:buFont typeface="+mj-lt"/>
              <a:buAutoNum type="arabicPeriod"/>
            </a:pPr>
            <a:r>
              <a:rPr lang="en-US" altLang="ja-JP" sz="2000" dirty="0" smtClean="0">
                <a:ea typeface="MS Mincho" pitchFamily="49" charset="-128"/>
                <a:cs typeface="Helvetica" pitchFamily="34" charset="0"/>
              </a:rPr>
              <a:t>Part of a</a:t>
            </a:r>
            <a:r>
              <a:rPr lang="en-US" altLang="ja-JP" sz="2000" b="0" dirty="0" smtClean="0">
                <a:ea typeface="MS Mincho" pitchFamily="49" charset="-128"/>
                <a:cs typeface="Helvetica" pitchFamily="34" charset="0"/>
              </a:rPr>
              <a:t> </a:t>
            </a:r>
            <a:r>
              <a:rPr lang="en-US" altLang="ja-JP" sz="2000" b="1" dirty="0" smtClean="0">
                <a:ea typeface="MS Mincho" pitchFamily="49" charset="-128"/>
                <a:cs typeface="Helvetica" pitchFamily="34" charset="0"/>
              </a:rPr>
              <a:t>cost analysis of a high field option for the FCC</a:t>
            </a:r>
            <a:endParaRPr kumimoji="0" lang="en-US" altLang="ja-JP" sz="2000" b="1" i="0" u="none" strike="noStrike" cap="none" normalizeH="0" baseline="0" dirty="0" smtClean="0">
              <a:ln>
                <a:noFill/>
              </a:ln>
              <a:effectLst/>
              <a:ea typeface="MS Mincho" pitchFamily="49" charset="-128"/>
              <a:cs typeface="Helvetica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71912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The  Canted-Cosine-Theta (CCT) – a paradigm shift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9144000" cy="413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b="1" dirty="0" smtClean="0"/>
              <a:t>Perfect field: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As “true” a </a:t>
            </a:r>
            <a:r>
              <a:rPr lang="en-US" b="1" dirty="0" smtClean="0"/>
              <a:t>cosine-theta current density </a:t>
            </a:r>
            <a:r>
              <a:rPr lang="en-US" dirty="0" smtClean="0"/>
              <a:t>distribution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Field quality over the </a:t>
            </a:r>
            <a:r>
              <a:rPr lang="en-US" b="1" dirty="0" smtClean="0"/>
              <a:t>straight section and “ends”</a:t>
            </a:r>
            <a:endParaRPr lang="en-US" dirty="0" smtClean="0"/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b="1" dirty="0" smtClean="0"/>
              <a:t>Low conductor stress: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b="1" dirty="0" smtClean="0"/>
              <a:t>Structure intercepts Lorentz-Forces, reduced coil stress </a:t>
            </a:r>
            <a:r>
              <a:rPr lang="en-US" dirty="0" smtClean="0"/>
              <a:t>by an order of magnitude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No need for pre-stress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Small or large bores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Grading  - same strand in all cables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000" b="1" dirty="0" smtClean="0"/>
              <a:t>Cost-effective: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All poles inclusive – just </a:t>
            </a:r>
            <a:r>
              <a:rPr lang="en-US" b="1" dirty="0" smtClean="0"/>
              <a:t>like solenoids, </a:t>
            </a:r>
            <a:r>
              <a:rPr lang="en-US" dirty="0" smtClean="0"/>
              <a:t>Inherently a </a:t>
            </a:r>
            <a:r>
              <a:rPr lang="en-US" b="1" dirty="0" smtClean="0"/>
              <a:t>3D structure 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Fewer parts, simplified tooling and assembly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Compatibility between </a:t>
            </a:r>
            <a:r>
              <a:rPr lang="en-US" b="1" dirty="0" err="1" smtClean="0"/>
              <a:t>NbTi</a:t>
            </a:r>
            <a:r>
              <a:rPr lang="en-US" b="1" dirty="0" smtClean="0"/>
              <a:t>, Nb</a:t>
            </a:r>
            <a:r>
              <a:rPr lang="en-US" b="1" baseline="-25000" dirty="0" smtClean="0"/>
              <a:t>3</a:t>
            </a:r>
            <a:r>
              <a:rPr lang="en-US" b="1" dirty="0" smtClean="0"/>
              <a:t>Sn and HTS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8382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The </a:t>
            </a:r>
            <a:r>
              <a:rPr lang="en-US" sz="2000" b="1" dirty="0" smtClean="0"/>
              <a:t>CCT </a:t>
            </a:r>
            <a:r>
              <a:rPr lang="en-US" sz="2000" dirty="0" smtClean="0"/>
              <a:t>comes close to answer the technology</a:t>
            </a:r>
            <a:r>
              <a:rPr lang="en-US" sz="2000" dirty="0" smtClean="0"/>
              <a:t> </a:t>
            </a:r>
            <a:r>
              <a:rPr lang="en-US" sz="2000" dirty="0" smtClean="0"/>
              <a:t>wish list</a:t>
            </a: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The </a:t>
            </a:r>
            <a:r>
              <a:rPr lang="en-US" sz="2000" b="1" dirty="0" smtClean="0"/>
              <a:t>CCT </a:t>
            </a:r>
            <a:r>
              <a:rPr lang="en-US" sz="2000" dirty="0" smtClean="0"/>
              <a:t>is </a:t>
            </a:r>
            <a:r>
              <a:rPr lang="en-US" sz="2000" b="1" dirty="0" smtClean="0"/>
              <a:t>yet to prove </a:t>
            </a:r>
            <a:r>
              <a:rPr lang="en-US" sz="2000" dirty="0" smtClean="0"/>
              <a:t>it can meet the performance wish list</a:t>
            </a:r>
            <a:endParaRPr lang="en-US" sz="20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5791200"/>
            <a:ext cx="8915400" cy="4572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noProof="0" dirty="0" smtClean="0">
                <a:solidFill>
                  <a:schemeClr val="tx2">
                    <a:lumMod val="75000"/>
                  </a:schemeClr>
                </a:solidFill>
              </a:rPr>
              <a:t>Original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paper by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D.I. Meyer and R.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Flasck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“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new configuration for a dipole magnet for use in high energy physics application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”,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Nucl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Instr. and Methods 80, pp. 339-341, 1970.)</a:t>
            </a:r>
            <a:endParaRPr kumimoji="0" lang="en-US" sz="1400" b="0" i="0" u="sng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0" i="0" u="sng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0" i="0" u="sng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0" i="0" u="sng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0" i="0" u="sng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04406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What is the Canted-Cosine-Theta (CCT) Magnet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pic>
        <p:nvPicPr>
          <p:cNvPr id="10" name="Picture 2" descr="C:\Users\caspi\Desktop\Reviews-Talks-conference\Kyoto2014\meeting\concepts2.jpg"/>
          <p:cNvPicPr>
            <a:picLocks noChangeAspect="1" noChangeArrowheads="1"/>
          </p:cNvPicPr>
          <p:nvPr/>
        </p:nvPicPr>
        <p:blipFill>
          <a:blip r:embed="rId3" cstate="print"/>
          <a:srcRect l="12982" t="10538" r="37661" b="6951"/>
          <a:stretch>
            <a:fillRect/>
          </a:stretch>
        </p:blipFill>
        <p:spPr bwMode="auto">
          <a:xfrm>
            <a:off x="4157870" y="1219200"/>
            <a:ext cx="4452730" cy="3200400"/>
          </a:xfrm>
          <a:prstGeom prst="rect">
            <a:avLst/>
          </a:prstGeom>
          <a:noFill/>
        </p:spPr>
      </p:pic>
      <p:pic>
        <p:nvPicPr>
          <p:cNvPr id="12" name="Picture 7" descr="superpositiondiagram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4267200"/>
            <a:ext cx="2743200" cy="1938898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304800" y="1524000"/>
            <a:ext cx="3517900" cy="468312"/>
            <a:chOff x="381000" y="1752600"/>
            <a:chExt cx="3517900" cy="468312"/>
          </a:xfrm>
        </p:grpSpPr>
        <p:graphicFrame>
          <p:nvGraphicFramePr>
            <p:cNvPr id="14" name="Object 3"/>
            <p:cNvGraphicFramePr>
              <a:graphicFrameLocks noChangeAspect="1"/>
            </p:cNvGraphicFramePr>
            <p:nvPr/>
          </p:nvGraphicFramePr>
          <p:xfrm>
            <a:off x="2057400" y="1752600"/>
            <a:ext cx="1841500" cy="468312"/>
          </p:xfrm>
          <a:graphic>
            <a:graphicData uri="http://schemas.openxmlformats.org/presentationml/2006/ole">
              <p:oleObj spid="_x0000_s268290" name="Equation" r:id="rId5" imgW="901440" imgH="228600" progId="Equation.3">
                <p:embed/>
              </p:oleObj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>
              <a:off x="381000" y="1752600"/>
              <a:ext cx="1295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Solenoid</a:t>
              </a:r>
              <a:endParaRPr lang="en-US" sz="20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0" y="3429000"/>
            <a:ext cx="4127500" cy="936625"/>
            <a:chOff x="152400" y="3886200"/>
            <a:chExt cx="3670300" cy="936625"/>
          </a:xfrm>
        </p:grpSpPr>
        <p:graphicFrame>
          <p:nvGraphicFramePr>
            <p:cNvPr id="17" name="Object 4"/>
            <p:cNvGraphicFramePr>
              <a:graphicFrameLocks noChangeAspect="1"/>
            </p:cNvGraphicFramePr>
            <p:nvPr/>
          </p:nvGraphicFramePr>
          <p:xfrm>
            <a:off x="2320700" y="3886200"/>
            <a:ext cx="1502000" cy="936625"/>
          </p:xfrm>
          <a:graphic>
            <a:graphicData uri="http://schemas.openxmlformats.org/presentationml/2006/ole">
              <p:oleObj spid="_x0000_s268291" name="Equation" r:id="rId6" imgW="901440" imgH="457200" progId="Equation.3">
                <p:embed/>
              </p:oleObj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152400" y="4191000"/>
              <a:ext cx="2133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Canted-Cosine-Theta</a:t>
              </a:r>
              <a:endParaRPr lang="en-US" sz="2000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1295400" y="2590800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Canted solenoid</a:t>
            </a:r>
          </a:p>
          <a:p>
            <a:r>
              <a:rPr lang="en-US" dirty="0" smtClean="0"/>
              <a:t>Canted ~15 degrees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53340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r>
              <a:rPr lang="en-US" b="1" i="1" dirty="0" smtClean="0"/>
              <a:t>wo superimposed coils, oppositely skewed, achieve a pure cosine-theta field and eliminate axial field. </a:t>
            </a: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04406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The CCT Magnet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pic>
        <p:nvPicPr>
          <p:cNvPr id="16" name="Picture 2" descr="C:\Users\caspi\Desktop\Magnets\High-Fields\HighField-2013\CCT1\15milRib\CCT-slanted-cyl-octrta-3-22-13\layers-ribs-mp-vtk\lay12Rib.jpg"/>
          <p:cNvPicPr>
            <a:picLocks noChangeAspect="1" noChangeArrowheads="1"/>
          </p:cNvPicPr>
          <p:nvPr/>
        </p:nvPicPr>
        <p:blipFill>
          <a:blip r:embed="rId2" cstate="print"/>
          <a:srcRect l="12081" t="4972" r="8382" b="21482"/>
          <a:stretch>
            <a:fillRect/>
          </a:stretch>
        </p:blipFill>
        <p:spPr bwMode="auto">
          <a:xfrm>
            <a:off x="3962400" y="1981200"/>
            <a:ext cx="4814594" cy="2743200"/>
          </a:xfrm>
          <a:prstGeom prst="rect">
            <a:avLst/>
          </a:prstGeom>
          <a:noFill/>
        </p:spPr>
      </p:pic>
      <p:pic>
        <p:nvPicPr>
          <p:cNvPr id="21" name="Picture 1" descr="\\THUNDER\Supercon\Large Magnets\CCT\CCT1\CCT1-Images\cct1-l1l2_10_coils-front-xsect.jpg"/>
          <p:cNvPicPr>
            <a:picLocks noChangeAspect="1" noChangeArrowheads="1"/>
          </p:cNvPicPr>
          <p:nvPr/>
        </p:nvPicPr>
        <p:blipFill>
          <a:blip r:embed="rId3" cstate="print"/>
          <a:srcRect l="36364" t="3137" r="12727" b="40392"/>
          <a:stretch>
            <a:fillRect/>
          </a:stretch>
        </p:blipFill>
        <p:spPr bwMode="auto">
          <a:xfrm>
            <a:off x="228600" y="1981200"/>
            <a:ext cx="3810000" cy="3265715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0" y="1219200"/>
            <a:ext cx="8458200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Ribs (wedges) c</a:t>
            </a:r>
            <a:r>
              <a:rPr lang="en-US" sz="2000" b="1" dirty="0" smtClean="0"/>
              <a:t>reate a “perfect” magnetic field  and intercept the Lorentz forces</a:t>
            </a:r>
            <a:endParaRPr lang="en-US" sz="2000" b="1" dirty="0"/>
          </a:p>
        </p:txBody>
      </p:sp>
      <p:grpSp>
        <p:nvGrpSpPr>
          <p:cNvPr id="23" name="Group 36"/>
          <p:cNvGrpSpPr/>
          <p:nvPr/>
        </p:nvGrpSpPr>
        <p:grpSpPr>
          <a:xfrm>
            <a:off x="0" y="3276600"/>
            <a:ext cx="2819400" cy="1436132"/>
            <a:chOff x="0" y="3276600"/>
            <a:chExt cx="2819400" cy="1436132"/>
          </a:xfrm>
        </p:grpSpPr>
        <p:sp>
          <p:nvSpPr>
            <p:cNvPr id="24" name="TextBox 23"/>
            <p:cNvSpPr txBox="1"/>
            <p:nvPr/>
          </p:nvSpPr>
          <p:spPr>
            <a:xfrm>
              <a:off x="0" y="4343400"/>
              <a:ext cx="2819400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b="0" dirty="0" smtClean="0"/>
                <a:t>The </a:t>
              </a:r>
              <a:r>
                <a:rPr lang="en-US" sz="1800" dirty="0" smtClean="0"/>
                <a:t>Spar integrates </a:t>
              </a:r>
              <a:r>
                <a:rPr lang="en-US" sz="1800" b="0" dirty="0" smtClean="0"/>
                <a:t> forces </a:t>
              </a:r>
              <a:endParaRPr lang="en-US" sz="1800" b="0" dirty="0"/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flipV="1">
              <a:off x="1371600" y="3276600"/>
              <a:ext cx="1104900" cy="8382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grpSp>
        <p:nvGrpSpPr>
          <p:cNvPr id="26" name="Group 34"/>
          <p:cNvGrpSpPr/>
          <p:nvPr/>
        </p:nvGrpSpPr>
        <p:grpSpPr>
          <a:xfrm>
            <a:off x="990600" y="1600200"/>
            <a:ext cx="914400" cy="609600"/>
            <a:chOff x="990600" y="1600200"/>
            <a:chExt cx="914400" cy="609600"/>
          </a:xfrm>
        </p:grpSpPr>
        <p:sp>
          <p:nvSpPr>
            <p:cNvPr id="27" name="TextBox 26"/>
            <p:cNvSpPr txBox="1"/>
            <p:nvPr/>
          </p:nvSpPr>
          <p:spPr>
            <a:xfrm>
              <a:off x="990600" y="1600200"/>
              <a:ext cx="914400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</a:t>
              </a:r>
              <a:r>
                <a:rPr lang="en-US" b="0" dirty="0" smtClean="0"/>
                <a:t>urns</a:t>
              </a:r>
              <a:endParaRPr lang="en-US" sz="2000" b="0" dirty="0"/>
            </a:p>
          </p:txBody>
        </p:sp>
        <p:cxnSp>
          <p:nvCxnSpPr>
            <p:cNvPr id="28" name="Straight Arrow Connector 27"/>
            <p:cNvCxnSpPr>
              <a:stCxn id="27" idx="2"/>
            </p:cNvCxnSpPr>
            <p:nvPr/>
          </p:nvCxnSpPr>
          <p:spPr bwMode="auto">
            <a:xfrm>
              <a:off x="1447800" y="1969532"/>
              <a:ext cx="457200" cy="24026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sp>
        <p:nvSpPr>
          <p:cNvPr id="29" name="TextBox 28"/>
          <p:cNvSpPr txBox="1"/>
          <p:nvPr/>
        </p:nvSpPr>
        <p:spPr>
          <a:xfrm>
            <a:off x="5715000" y="5638800"/>
            <a:ext cx="342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Spiral channels are cut into a cylinder</a:t>
            </a:r>
            <a:r>
              <a:rPr lang="en-US" sz="1400" i="1" dirty="0" smtClean="0"/>
              <a:t>.</a:t>
            </a:r>
          </a:p>
        </p:txBody>
      </p:sp>
      <p:cxnSp>
        <p:nvCxnSpPr>
          <p:cNvPr id="30" name="Straight Arrow Connector 29"/>
          <p:cNvCxnSpPr>
            <a:stCxn id="31" idx="2"/>
          </p:cNvCxnSpPr>
          <p:nvPr/>
        </p:nvCxnSpPr>
        <p:spPr bwMode="auto">
          <a:xfrm flipH="1">
            <a:off x="2133600" y="2045732"/>
            <a:ext cx="990600" cy="24026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133600" y="1676400"/>
            <a:ext cx="19812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Ribs or</a:t>
            </a:r>
            <a:r>
              <a:rPr lang="en-US" b="0" dirty="0" smtClean="0"/>
              <a:t> </a:t>
            </a:r>
            <a:r>
              <a:rPr lang="en-US" dirty="0" smtClean="0"/>
              <a:t>“wedges”</a:t>
            </a:r>
            <a:endParaRPr lang="en-US" sz="2000" b="0" dirty="0"/>
          </a:p>
        </p:txBody>
      </p:sp>
      <p:pic>
        <p:nvPicPr>
          <p:cNvPr id="32" name="Picture 2" descr="\\thunder\Supercon\Large Magnets\CCT\Display Pix\DSC05060.JPG"/>
          <p:cNvPicPr>
            <a:picLocks noChangeAspect="1" noChangeArrowheads="1"/>
          </p:cNvPicPr>
          <p:nvPr/>
        </p:nvPicPr>
        <p:blipFill>
          <a:blip r:embed="rId4" cstate="print"/>
          <a:srcRect l="25631" t="17506" r="33934" b="55537"/>
          <a:stretch>
            <a:fillRect/>
          </a:stretch>
        </p:blipFill>
        <p:spPr bwMode="auto">
          <a:xfrm>
            <a:off x="6248400" y="4114800"/>
            <a:ext cx="2743200" cy="1371600"/>
          </a:xfrm>
          <a:prstGeom prst="rect">
            <a:avLst/>
          </a:prstGeom>
          <a:noFill/>
        </p:spPr>
      </p:pic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04406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caspi\Desktop\Magnets\High-Fields\HighField-2014\VeryShortLay5-6\layers-ribs-mp-vtk\vtk\2coilsCut.jpg"/>
          <p:cNvPicPr>
            <a:picLocks noChangeAspect="1" noChangeArrowheads="1"/>
          </p:cNvPicPr>
          <p:nvPr/>
        </p:nvPicPr>
        <p:blipFill>
          <a:blip r:embed="rId3" cstate="print"/>
          <a:srcRect t="9091" r="2318" b="15909"/>
          <a:stretch>
            <a:fillRect/>
          </a:stretch>
        </p:blipFill>
        <p:spPr bwMode="auto">
          <a:xfrm>
            <a:off x="6172200" y="4038600"/>
            <a:ext cx="2819400" cy="1261563"/>
          </a:xfrm>
          <a:prstGeom prst="rect">
            <a:avLst/>
          </a:prstGeom>
          <a:noFill/>
        </p:spPr>
      </p:pic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609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CCT Magnetic Length and “ends” </a:t>
            </a:r>
            <a:r>
              <a:rPr lang="en-US" sz="2000" dirty="0" smtClean="0">
                <a:solidFill>
                  <a:schemeClr val="tx1"/>
                </a:solidFill>
              </a:rPr>
              <a:t>(Nb</a:t>
            </a:r>
            <a:r>
              <a:rPr lang="en-US" sz="2000" baseline="-25000" dirty="0" smtClean="0">
                <a:solidFill>
                  <a:schemeClr val="tx1"/>
                </a:solidFill>
              </a:rPr>
              <a:t>3</a:t>
            </a:r>
            <a:r>
              <a:rPr lang="en-US" sz="2000" dirty="0" smtClean="0">
                <a:solidFill>
                  <a:schemeClr val="tx1"/>
                </a:solidFill>
              </a:rPr>
              <a:t>Sn)</a:t>
            </a:r>
          </a:p>
        </p:txBody>
      </p:sp>
      <p:sp>
        <p:nvSpPr>
          <p:cNvPr id="56326" name="Date Placeholder 7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F5CCB7-1629-459B-B540-1EB84366ED55}" type="slidenum">
              <a:rPr lang="en-US"/>
              <a:pPr/>
              <a:t>6</a:t>
            </a:fld>
            <a:endParaRPr lang="en-US" dirty="0"/>
          </a:p>
        </p:txBody>
      </p:sp>
      <p:pic>
        <p:nvPicPr>
          <p:cNvPr id="12" name="Picture 2" descr="C:\Users\caspi\Desktop\Magnets\High-Fields\HighField-2014\VeryShortLay5-6\harmonics\alongz-magneticlength\biot-savart\bHarmR_biotsavart.jpg"/>
          <p:cNvPicPr>
            <a:picLocks noChangeAspect="1" noChangeArrowheads="1"/>
          </p:cNvPicPr>
          <p:nvPr/>
        </p:nvPicPr>
        <p:blipFill>
          <a:blip r:embed="rId4" cstate="print"/>
          <a:srcRect l="2525" t="8170" r="9596" b="8170"/>
          <a:stretch>
            <a:fillRect/>
          </a:stretch>
        </p:blipFill>
        <p:spPr bwMode="auto">
          <a:xfrm>
            <a:off x="0" y="3733800"/>
            <a:ext cx="3429000" cy="252248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343400" y="5715000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Harmonics </a:t>
            </a:r>
            <a:r>
              <a:rPr lang="en-US" sz="1400" dirty="0" smtClean="0"/>
              <a:t>over</a:t>
            </a:r>
            <a:r>
              <a:rPr lang="en-US" sz="1400" b="0" dirty="0" smtClean="0"/>
              <a:t> each “end” integrate to zero</a:t>
            </a:r>
            <a:endParaRPr lang="en-US" sz="1400" b="0" dirty="0"/>
          </a:p>
        </p:txBody>
      </p:sp>
      <p:pic>
        <p:nvPicPr>
          <p:cNvPr id="14" name="Picture 1" descr="C:\Users\caspi\Desktop\Magnets\High-Fields\HighField-2014\VeryShortLay5-6\field-along-z-axis\allBy.jpg"/>
          <p:cNvPicPr>
            <a:picLocks noChangeAspect="1" noChangeArrowheads="1"/>
          </p:cNvPicPr>
          <p:nvPr/>
        </p:nvPicPr>
        <p:blipFill>
          <a:blip r:embed="rId5" cstate="print"/>
          <a:srcRect l="3535" t="9477" r="8586" b="8170"/>
          <a:stretch>
            <a:fillRect/>
          </a:stretch>
        </p:blipFill>
        <p:spPr bwMode="auto">
          <a:xfrm>
            <a:off x="0" y="1066799"/>
            <a:ext cx="3429000" cy="2483069"/>
          </a:xfrm>
          <a:prstGeom prst="rect">
            <a:avLst/>
          </a:prstGeom>
          <a:noFill/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3429000" y="838200"/>
            <a:ext cx="5486400" cy="2058718"/>
            <a:chOff x="2209800" y="1219200"/>
            <a:chExt cx="6934200" cy="2601992"/>
          </a:xfrm>
        </p:grpSpPr>
        <p:grpSp>
          <p:nvGrpSpPr>
            <p:cNvPr id="15" name="Group 15"/>
            <p:cNvGrpSpPr>
              <a:grpSpLocks noChangeAspect="1"/>
            </p:cNvGrpSpPr>
            <p:nvPr/>
          </p:nvGrpSpPr>
          <p:grpSpPr>
            <a:xfrm>
              <a:off x="2209800" y="1219200"/>
              <a:ext cx="6934200" cy="2601992"/>
              <a:chOff x="0" y="1521594"/>
              <a:chExt cx="9144000" cy="4067902"/>
            </a:xfrm>
          </p:grpSpPr>
          <p:pic>
            <p:nvPicPr>
              <p:cNvPr id="17" name="Picture 3" descr="C:\Users\caspi\Desktop\Magnets\High-Fields\HighField-2014\VeryShortEnds\shortA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t="4344" b="11342"/>
              <a:stretch>
                <a:fillRect/>
              </a:stretch>
            </p:blipFill>
            <p:spPr bwMode="auto">
              <a:xfrm>
                <a:off x="0" y="1521594"/>
                <a:ext cx="9144000" cy="3614689"/>
              </a:xfrm>
              <a:prstGeom prst="rect">
                <a:avLst/>
              </a:prstGeom>
              <a:noFill/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6096000" y="2438401"/>
                <a:ext cx="1524000" cy="408996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End-length</a:t>
                </a:r>
                <a:endParaRPr lang="en-US" sz="11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657600" y="2438402"/>
                <a:ext cx="1828800" cy="85140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Straight-section-length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818373" y="4738090"/>
                <a:ext cx="1828800" cy="851406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Magnetic-length</a:t>
                </a:r>
                <a:endParaRPr lang="en-US" sz="1100" dirty="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953000" y="1295400"/>
              <a:ext cx="1386840" cy="26161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Magnet length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371600" y="274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dipole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35814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harmonics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066800" y="5334000"/>
            <a:ext cx="15240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Straight-section</a:t>
            </a:r>
            <a:endParaRPr lang="en-US" sz="1600" dirty="0"/>
          </a:p>
        </p:txBody>
      </p:sp>
      <p:cxnSp>
        <p:nvCxnSpPr>
          <p:cNvPr id="25" name="Straight Arrow Connector 24"/>
          <p:cNvCxnSpPr>
            <a:stCxn id="23" idx="0"/>
          </p:cNvCxnSpPr>
          <p:nvPr/>
        </p:nvCxnSpPr>
        <p:spPr>
          <a:xfrm flipV="1">
            <a:off x="1828800" y="4800600"/>
            <a:ext cx="0" cy="53340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953000" y="2971800"/>
            <a:ext cx="28956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0" dirty="0" smtClean="0"/>
              <a:t>Magnetic-length = pitch*</a:t>
            </a:r>
            <a:r>
              <a:rPr lang="en-US" sz="1600" b="0" dirty="0" err="1" smtClean="0"/>
              <a:t>Nturns</a:t>
            </a:r>
            <a:endParaRPr lang="en-US" sz="1600" b="0" dirty="0" smtClean="0"/>
          </a:p>
        </p:txBody>
      </p:sp>
      <p:pic>
        <p:nvPicPr>
          <p:cNvPr id="26" name="Content Placeholder 4" descr="harmonics"/>
          <p:cNvPicPr>
            <a:picLocks noChangeAspect="1" noChangeArrowheads="1"/>
          </p:cNvPicPr>
          <p:nvPr/>
        </p:nvPicPr>
        <p:blipFill>
          <a:blip r:embed="rId7" cstate="print"/>
          <a:srcRect t="10769" r="8974" b="6154"/>
          <a:stretch>
            <a:fillRect/>
          </a:stretch>
        </p:blipFill>
        <p:spPr bwMode="auto">
          <a:xfrm>
            <a:off x="3429000" y="3657600"/>
            <a:ext cx="2744273" cy="1935382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419148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CCT – Stress Interception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3" name="Group 16"/>
          <p:cNvGrpSpPr/>
          <p:nvPr/>
        </p:nvGrpSpPr>
        <p:grpSpPr>
          <a:xfrm>
            <a:off x="3886200" y="1066800"/>
            <a:ext cx="5212451" cy="3355777"/>
            <a:chOff x="959945" y="1371599"/>
            <a:chExt cx="6770195" cy="5138534"/>
          </a:xfrm>
        </p:grpSpPr>
        <p:pic>
          <p:nvPicPr>
            <p:cNvPr id="6" name="Picture 5" descr="D:\Magnets\High-Fields\Presentations\CERNtalk2012\Images\interceptors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57890" y="1371599"/>
              <a:ext cx="6572250" cy="4667249"/>
            </a:xfrm>
            <a:prstGeom prst="rect">
              <a:avLst/>
            </a:prstGeom>
            <a:noFill/>
          </p:spPr>
        </p:pic>
        <p:cxnSp>
          <p:nvCxnSpPr>
            <p:cNvPr id="9" name="Straight Arrow Connector 8"/>
            <p:cNvCxnSpPr>
              <a:stCxn id="30" idx="2"/>
            </p:cNvCxnSpPr>
            <p:nvPr/>
          </p:nvCxnSpPr>
          <p:spPr bwMode="auto">
            <a:xfrm flipH="1">
              <a:off x="5383048" y="1445710"/>
              <a:ext cx="525518" cy="132606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grpSp>
          <p:nvGrpSpPr>
            <p:cNvPr id="11" name="Group 10"/>
            <p:cNvGrpSpPr/>
            <p:nvPr/>
          </p:nvGrpSpPr>
          <p:grpSpPr>
            <a:xfrm>
              <a:off x="959945" y="3705226"/>
              <a:ext cx="3266090" cy="1638093"/>
              <a:chOff x="959945" y="3705226"/>
              <a:chExt cx="3266090" cy="1638093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959945" y="4872035"/>
                <a:ext cx="2573283" cy="47128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Turn normal to cylinder</a:t>
                </a:r>
                <a:endParaRPr lang="en-US" sz="1400" b="1" dirty="0"/>
              </a:p>
            </p:txBody>
          </p:sp>
          <p:cxnSp>
            <p:nvCxnSpPr>
              <p:cNvPr id="13" name="Straight Arrow Connector 12"/>
              <p:cNvCxnSpPr>
                <a:stCxn id="12" idx="0"/>
              </p:cNvCxnSpPr>
              <p:nvPr/>
            </p:nvCxnSpPr>
            <p:spPr bwMode="auto">
              <a:xfrm flipV="1">
                <a:off x="2246587" y="3705226"/>
                <a:ext cx="1979448" cy="116680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</p:grpSp>
        <p:grpSp>
          <p:nvGrpSpPr>
            <p:cNvPr id="14" name="Group 13"/>
            <p:cNvGrpSpPr/>
            <p:nvPr/>
          </p:nvGrpSpPr>
          <p:grpSpPr>
            <a:xfrm>
              <a:off x="3335283" y="5338762"/>
              <a:ext cx="2672255" cy="1171371"/>
              <a:chOff x="2801883" y="5262562"/>
              <a:chExt cx="2672255" cy="1171371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2801883" y="5962649"/>
                <a:ext cx="2672255" cy="47128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Stress integrator (Spar)</a:t>
                </a:r>
                <a:endParaRPr lang="en-US" sz="1400" b="1" dirty="0"/>
              </a:p>
            </p:txBody>
          </p:sp>
          <p:cxnSp>
            <p:nvCxnSpPr>
              <p:cNvPr id="16" name="Straight Arrow Connector 15"/>
              <p:cNvCxnSpPr>
                <a:stCxn id="15" idx="0"/>
              </p:cNvCxnSpPr>
              <p:nvPr/>
            </p:nvCxnSpPr>
            <p:spPr bwMode="auto">
              <a:xfrm flipV="1">
                <a:off x="4138011" y="5262562"/>
                <a:ext cx="940238" cy="700088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</p:grpSp>
      </p:grpSp>
      <p:grpSp>
        <p:nvGrpSpPr>
          <p:cNvPr id="17" name="Group 31"/>
          <p:cNvGrpSpPr/>
          <p:nvPr/>
        </p:nvGrpSpPr>
        <p:grpSpPr>
          <a:xfrm>
            <a:off x="304800" y="4191000"/>
            <a:ext cx="8458201" cy="2133600"/>
            <a:chOff x="1783958" y="3060163"/>
            <a:chExt cx="9121476" cy="2918927"/>
          </a:xfrm>
        </p:grpSpPr>
        <p:pic>
          <p:nvPicPr>
            <p:cNvPr id="33" name="Content Placeholder 2" descr="D:\Magnets\High-Fields\LHC\LHC\NbTi\Multilayer_CCT_Fields_Shortsample_10_8_12\makeMPwithHeaders\2Turns3Ribs\sideview.jpg"/>
            <p:cNvPicPr>
              <a:picLocks noChangeAspect="1" noChangeArrowheads="1"/>
            </p:cNvPicPr>
            <p:nvPr/>
          </p:nvPicPr>
          <p:blipFill>
            <a:blip r:embed="rId3" cstate="print"/>
            <a:srcRect l="27954" t="28432" b="35898"/>
            <a:stretch>
              <a:fillRect/>
            </a:stretch>
          </p:blipFill>
          <p:spPr bwMode="auto">
            <a:xfrm>
              <a:off x="1783958" y="3894142"/>
              <a:ext cx="5930001" cy="2084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" name="Group 15"/>
            <p:cNvGrpSpPr/>
            <p:nvPr/>
          </p:nvGrpSpPr>
          <p:grpSpPr>
            <a:xfrm>
              <a:off x="2770064" y="3060163"/>
              <a:ext cx="8135370" cy="2780718"/>
              <a:chOff x="2770064" y="1688563"/>
              <a:chExt cx="8135370" cy="2780718"/>
            </a:xfrm>
          </p:grpSpPr>
          <p:grpSp>
            <p:nvGrpSpPr>
              <p:cNvPr id="19" name="Group 49"/>
              <p:cNvGrpSpPr/>
              <p:nvPr/>
            </p:nvGrpSpPr>
            <p:grpSpPr>
              <a:xfrm>
                <a:off x="3591818" y="2404369"/>
                <a:ext cx="4143144" cy="1264895"/>
                <a:chOff x="4037464" y="1589293"/>
                <a:chExt cx="4655218" cy="1626079"/>
              </a:xfrm>
            </p:grpSpPr>
            <p:cxnSp>
              <p:nvCxnSpPr>
                <p:cNvPr id="39" name="Straight Arrow Connector 38"/>
                <p:cNvCxnSpPr/>
                <p:nvPr/>
              </p:nvCxnSpPr>
              <p:spPr bwMode="auto">
                <a:xfrm>
                  <a:off x="8007738" y="2143256"/>
                  <a:ext cx="684944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arrow"/>
                </a:ln>
                <a:effectLst/>
              </p:spPr>
            </p:cxnSp>
            <p:cxnSp>
              <p:nvCxnSpPr>
                <p:cNvPr id="43" name="Straight Arrow Connector 42"/>
                <p:cNvCxnSpPr>
                  <a:stCxn id="36" idx="2"/>
                </p:cNvCxnSpPr>
                <p:nvPr/>
              </p:nvCxnSpPr>
              <p:spPr bwMode="auto">
                <a:xfrm flipH="1">
                  <a:off x="4037464" y="1589293"/>
                  <a:ext cx="507826" cy="1626079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2"/>
                  </a:solidFill>
                  <a:prstDash val="solid"/>
                  <a:round/>
                  <a:headEnd type="none" w="sm" len="sm"/>
                  <a:tailEnd type="arrow"/>
                </a:ln>
                <a:effectLst/>
              </p:spPr>
            </p:cxnSp>
          </p:grpSp>
          <p:sp>
            <p:nvSpPr>
              <p:cNvPr id="36" name="TextBox 35"/>
              <p:cNvSpPr txBox="1"/>
              <p:nvPr/>
            </p:nvSpPr>
            <p:spPr>
              <a:xfrm>
                <a:off x="2770064" y="1688563"/>
                <a:ext cx="2547439" cy="71580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Radial Stress </a:t>
                </a:r>
                <a:r>
                  <a:rPr lang="en-US" sz="1400" b="1" dirty="0" smtClean="0"/>
                  <a:t>Max</a:t>
                </a:r>
                <a:endParaRPr lang="en-US" sz="1400" b="1" dirty="0" smtClean="0">
                  <a:latin typeface="SansSerif" pitchFamily="2" charset="2"/>
                  <a:cs typeface="ItalicT" pitchFamily="2" charset="0"/>
                </a:endParaRPr>
              </a:p>
              <a:p>
                <a:r>
                  <a:rPr lang="en-US" sz="1400" dirty="0" smtClean="0"/>
                  <a:t>Bi-normal Stress </a:t>
                </a:r>
                <a:r>
                  <a:rPr lang="en-US" sz="1400" b="1" dirty="0" smtClean="0">
                    <a:latin typeface="SansSerif" pitchFamily="2" charset="2"/>
                    <a:cs typeface="ItalicT" pitchFamily="2" charset="0"/>
                  </a:rPr>
                  <a:t>0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7864942" y="3669264"/>
                <a:ext cx="3040492" cy="80001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/>
                  <a:t>Bi-normal Stress ~ Sin(theta)</a:t>
                </a:r>
              </a:p>
              <a:p>
                <a:r>
                  <a:rPr lang="en-US" sz="1600" b="1" dirty="0" smtClean="0"/>
                  <a:t>Radial Stress ~ Cos(theta</a:t>
                </a:r>
                <a:endParaRPr lang="en-US" sz="1600" b="1" dirty="0"/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0" y="1524000"/>
            <a:ext cx="40386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600" b="1" dirty="0" smtClean="0"/>
              <a:t>Tangential (bi-normal) forces are  intercepted by the channel walls that are held by the inner spar thereby intercepting the turn to turn force.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943600" y="4876800"/>
            <a:ext cx="2895600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Bi-normal Stress (z direction)  </a:t>
            </a:r>
            <a:r>
              <a:rPr lang="en-US" sz="1400" b="1" dirty="0" smtClean="0">
                <a:latin typeface="SansSerif" pitchFamily="2" charset="2"/>
                <a:cs typeface="ItalicT" pitchFamily="2" charset="0"/>
              </a:rPr>
              <a:t>Max</a:t>
            </a:r>
          </a:p>
          <a:p>
            <a:r>
              <a:rPr lang="en-US" sz="1400" dirty="0" smtClean="0"/>
              <a:t>Radial Stress </a:t>
            </a:r>
            <a:r>
              <a:rPr lang="en-US" sz="1400" b="1" dirty="0" smtClean="0">
                <a:latin typeface="SansSerif" pitchFamily="2" charset="2"/>
                <a:cs typeface="ItalicT" pitchFamily="2" charset="0"/>
              </a:rPr>
              <a:t>0</a:t>
            </a:r>
            <a:endParaRPr lang="en-US" sz="1400" b="1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6019800" y="838200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/>
            <a:r>
              <a:rPr lang="en-US" sz="1200" b="1" dirty="0" smtClean="0"/>
              <a:t>Where the force is large the rib is thick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85800" y="2667000"/>
            <a:ext cx="312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/>
            <a:r>
              <a:rPr lang="en-US" sz="1200" b="1" dirty="0" smtClean="0"/>
              <a:t>Where the force is small the rib is thin</a:t>
            </a:r>
          </a:p>
        </p:txBody>
      </p:sp>
      <p:cxnSp>
        <p:nvCxnSpPr>
          <p:cNvPr id="40" name="Straight Arrow Connector 39"/>
          <p:cNvCxnSpPr>
            <a:stCxn id="32" idx="3"/>
          </p:cNvCxnSpPr>
          <p:nvPr/>
        </p:nvCxnSpPr>
        <p:spPr bwMode="auto">
          <a:xfrm flipV="1">
            <a:off x="3810000" y="2590801"/>
            <a:ext cx="342900" cy="2146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0" y="990600"/>
            <a:ext cx="40386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600" b="1" dirty="0" smtClean="0"/>
              <a:t>The conductor (cable) is placed into a channel that is cut normal to a cylinder. 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 flipH="1">
            <a:off x="4953000" y="3657600"/>
            <a:ext cx="304800" cy="12192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9" name="Footer Placeholder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9759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Magnets\High-Fields\Presentations\CERNtalk2012\Images\CurvedLamination.jpg"/>
          <p:cNvPicPr>
            <a:picLocks noChangeAspect="1" noChangeArrowheads="1"/>
          </p:cNvPicPr>
          <p:nvPr/>
        </p:nvPicPr>
        <p:blipFill>
          <a:blip r:embed="rId2" cstate="print"/>
          <a:srcRect l="8875" t="42487" r="4913" b="30880"/>
          <a:stretch>
            <a:fillRect/>
          </a:stretch>
        </p:blipFill>
        <p:spPr bwMode="auto">
          <a:xfrm>
            <a:off x="76200" y="1371600"/>
            <a:ext cx="5867400" cy="1447800"/>
          </a:xfrm>
          <a:prstGeom prst="rect">
            <a:avLst/>
          </a:prstGeom>
          <a:noFill/>
        </p:spPr>
      </p:pic>
      <p:pic>
        <p:nvPicPr>
          <p:cNvPr id="7" name="Picture 4" descr="D:\Magnets\High-Fields\Presentations\CERNtalk2012\Images\cct-lhc_lamination-assy_xpld1.jpg"/>
          <p:cNvPicPr>
            <a:picLocks noChangeAspect="1" noChangeArrowheads="1"/>
          </p:cNvPicPr>
          <p:nvPr/>
        </p:nvPicPr>
        <p:blipFill>
          <a:blip r:embed="rId3" cstate="print"/>
          <a:srcRect l="16301" t="6491" r="10972" b="7505"/>
          <a:stretch>
            <a:fillRect/>
          </a:stretch>
        </p:blipFill>
        <p:spPr bwMode="auto">
          <a:xfrm>
            <a:off x="4648200" y="2590800"/>
            <a:ext cx="4038600" cy="369044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Lamination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2" descr="D:\Magnets\High-Fields\Presentations\CERNtalk2012\Images\cct-lhc_lamination-assy.jpg"/>
          <p:cNvPicPr>
            <a:picLocks noChangeAspect="1" noChangeArrowheads="1"/>
          </p:cNvPicPr>
          <p:nvPr/>
        </p:nvPicPr>
        <p:blipFill>
          <a:blip r:embed="rId4" cstate="print"/>
          <a:srcRect l="33175" t="20968" r="23203" b="11290"/>
          <a:stretch>
            <a:fillRect/>
          </a:stretch>
        </p:blipFill>
        <p:spPr bwMode="auto">
          <a:xfrm>
            <a:off x="1828800" y="2971800"/>
            <a:ext cx="2667000" cy="3200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2400" y="990600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Lamination</a:t>
            </a:r>
            <a:r>
              <a:rPr lang="en-US" sz="2000" dirty="0" smtClean="0"/>
              <a:t>s repeat every pitch length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429000"/>
            <a:ext cx="228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Impact:</a:t>
            </a:r>
          </a:p>
          <a:p>
            <a:r>
              <a:rPr lang="en-US" sz="2000" b="1" dirty="0" smtClean="0"/>
              <a:t>Construction</a:t>
            </a:r>
          </a:p>
          <a:p>
            <a:r>
              <a:rPr lang="en-US" sz="2000" b="1" dirty="0" smtClean="0"/>
              <a:t>Computation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96200" y="27432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Conductor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72200" y="16002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Mandrel</a:t>
            </a:r>
          </a:p>
          <a:p>
            <a:r>
              <a:rPr lang="en-US" dirty="0" smtClean="0"/>
              <a:t>= Internal structure </a:t>
            </a:r>
          </a:p>
          <a:p>
            <a:r>
              <a:rPr lang="en-US" dirty="0" smtClean="0"/>
              <a:t>= ribs and spar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" y="59436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r>
              <a:rPr lang="en-US" sz="2000" b="1" dirty="0" smtClean="0"/>
              <a:t>onductor and structure</a:t>
            </a:r>
            <a:endParaRPr lang="en-US" sz="2000" b="1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3" idx="0"/>
          </p:cNvCxnSpPr>
          <p:nvPr/>
        </p:nvCxnSpPr>
        <p:spPr>
          <a:xfrm flipV="1">
            <a:off x="1524000" y="5486400"/>
            <a:ext cx="457200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2" idx="2"/>
          </p:cNvCxnSpPr>
          <p:nvPr/>
        </p:nvCxnSpPr>
        <p:spPr>
          <a:xfrm flipH="1">
            <a:off x="6858000" y="2523530"/>
            <a:ext cx="381000" cy="2958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7772400" y="3124200"/>
            <a:ext cx="457200" cy="3810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67045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The CCT is a 3D object - lamination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11/11/2014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BAA10-D419-4A42-A53B-D115FA5A0B9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2" descr="D:\Magnets\High-Fields\LHC\LHC\NbTi\Multilayer_CCT_Fields_Shortsample_10_8_12\Multilayer_CCT_Stress_Harmonics_LaminationSlicing_gpp\temp\Lay1animation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19200"/>
            <a:ext cx="6572250" cy="4667250"/>
          </a:xfrm>
          <a:prstGeom prst="rect">
            <a:avLst/>
          </a:prstGeom>
          <a:noFill/>
        </p:spPr>
      </p:pic>
      <p:pic>
        <p:nvPicPr>
          <p:cNvPr id="7" name="Picture 4" descr="D:\Magnets\High-Fields\LHC\LHC\NbTi\Multilayer_CCT_Fields_Shortsample_10_8_12\Multilayer_CCT_Stress_Harmonics_LaminationSlicing_gpp\temp\Lay1animatio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0" y="1219200"/>
            <a:ext cx="9144000" cy="4876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5" descr="D:\Magnets\High-Fields\LHC\LHC\NbTi\Multilayer_CCT_Fields_Shortsample_10_8_12\Multilayer_CCT_Stress_Harmonics_LaminationSlicing_gpp\temp\Lay1animation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10" name="Picture 6" descr="D:\Magnets\High-Fields\LHC\LHC\NbTi\Multilayer_CCT_Fields_Shortsample_10_8_12\Multilayer_CCT_Stress_Harmonics_LaminationSlicing_gpp\temp\Lay1animation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11" name="Picture 7" descr="D:\Magnets\High-Fields\LHC\LHC\NbTi\Multilayer_CCT_Fields_Shortsample_10_8_12\Multilayer_CCT_Stress_Harmonics_LaminationSlicing_gpp\temp\Lay1animation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12" name="Picture 8" descr="D:\Magnets\High-Fields\LHC\LHC\NbTi\Multilayer_CCT_Fields_Shortsample_10_8_12\Multilayer_CCT_Stress_Harmonics_LaminationSlicing_gpp\temp\Lay1animation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13" name="Picture 9" descr="D:\Magnets\High-Fields\LHC\LHC\NbTi\Multilayer_CCT_Fields_Shortsample_10_8_12\Multilayer_CCT_Stress_Harmonics_LaminationSlicing_gpp\temp\Lay1animation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14" name="Picture 10" descr="D:\Magnets\High-Fields\LHC\LHC\NbTi\Multilayer_CCT_Fields_Shortsample_10_8_12\Multilayer_CCT_Stress_Harmonics_LaminationSlicing_gpp\temp\Lay1animation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15" name="Picture 11" descr="D:\Magnets\High-Fields\LHC\LHC\NbTi\Multilayer_CCT_Fields_Shortsample_10_8_12\Multilayer_CCT_Stress_Harmonics_LaminationSlicing_gpp\temp\Lay1animation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16" name="Picture 12" descr="D:\Magnets\High-Fields\LHC\LHC\NbTi\Multilayer_CCT_Fields_Shortsample_10_8_12\Multilayer_CCT_Stress_Harmonics_LaminationSlicing_gpp\temp\Lay1animation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17" name="Picture 13" descr="D:\Magnets\High-Fields\LHC\LHC\NbTi\Multilayer_CCT_Fields_Shortsample_10_8_12\Multilayer_CCT_Stress_Harmonics_LaminationSlicing_gpp\temp\Lay1animation1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18" name="Picture 14" descr="D:\Magnets\High-Fields\LHC\LHC\NbTi\Multilayer_CCT_Fields_Shortsample_10_8_12\Multilayer_CCT_Stress_Harmonics_LaminationSlicing_gpp\temp\Lay1animation1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19" name="Picture 15" descr="D:\Magnets\High-Fields\LHC\LHC\NbTi\Multilayer_CCT_Fields_Shortsample_10_8_12\Multilayer_CCT_Stress_Harmonics_LaminationSlicing_gpp\temp\Lay1animation12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20" name="Picture 16" descr="D:\Magnets\High-Fields\LHC\LHC\NbTi\Multilayer_CCT_Fields_Shortsample_10_8_12\Multilayer_CCT_Stress_Harmonics_LaminationSlicing_gpp\temp\Lay1animation13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21" name="Picture 17" descr="D:\Magnets\High-Fields\LHC\LHC\NbTi\Multilayer_CCT_Fields_Shortsample_10_8_12\Multilayer_CCT_Stress_Harmonics_LaminationSlicing_gpp\temp\Lay1animation14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22" name="Picture 18" descr="D:\Magnets\High-Fields\LHC\LHC\NbTi\Multilayer_CCT_Fields_Shortsample_10_8_12\Multilayer_CCT_Stress_Harmonics_LaminationSlicing_gpp\temp\Lay1animation15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23" name="Picture 19" descr="D:\Magnets\High-Fields\LHC\LHC\NbTi\Multilayer_CCT_Fields_Shortsample_10_8_12\Multilayer_CCT_Stress_Harmonics_LaminationSlicing_gpp\temp\Lay1animation16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24" name="Picture 20" descr="D:\Magnets\High-Fields\LHC\LHC\NbTi\Multilayer_CCT_Fields_Shortsample_10_8_12\Multilayer_CCT_Stress_Harmonics_LaminationSlicing_gpp\temp\Lay1animation17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25" name="Picture 21" descr="D:\Magnets\High-Fields\LHC\LHC\NbTi\Multilayer_CCT_Fields_Shortsample_10_8_12\Multilayer_CCT_Stress_Harmonics_LaminationSlicing_gpp\temp\Lay1animation18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26" name="Picture 22" descr="D:\Magnets\High-Fields\LHC\LHC\NbTi\Multilayer_CCT_Fields_Shortsample_10_8_12\Multilayer_CCT_Stress_Harmonics_LaminationSlicing_gpp\temp\Lay1animation19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27" name="Picture 23" descr="D:\Magnets\High-Fields\LHC\LHC\NbTi\Multilayer_CCT_Fields_Shortsample_10_8_12\Multilayer_CCT_Stress_Harmonics_LaminationSlicing_gpp\temp\Lay1animation20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28" name="Picture 27" descr="D:\Magnets\High-Fields\LHC\LHC\NbTi\Multilayer_CCT_Fields_Shortsample_10_8_12\Multilayer_CCT_Stress_Harmonics_LaminationSlicing_gpp\temp\Lay1animation22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29" name="Picture 28" descr="D:\Magnets\High-Fields\LHC\LHC\NbTi\Multilayer_CCT_Fields_Shortsample_10_8_12\Multilayer_CCT_Stress_Harmonics_LaminationSlicing_gpp\temp\Lay1animation23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30" name="Picture 29" descr="D:\Magnets\High-Fields\LHC\LHC\NbTi\Multilayer_CCT_Fields_Shortsample_10_8_12\Multilayer_CCT_Stress_Harmonics_LaminationSlicing_gpp\temp\Lay1animation24.jp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31" name="Picture 30" descr="D:\Magnets\High-Fields\LHC\LHC\NbTi\Multilayer_CCT_Fields_Shortsample_10_8_12\Multilayer_CCT_Stress_Harmonics_LaminationSlicing_gpp\temp\Lay1animation25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32" name="Picture 31" descr="D:\Magnets\High-Fields\LHC\LHC\NbTi\Multilayer_CCT_Fields_Shortsample_10_8_12\Multilayer_CCT_Stress_Harmonics_LaminationSlicing_gpp\temp\Lay1animation26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33" name="Picture 32" descr="D:\Magnets\High-Fields\LHC\LHC\NbTi\Multilayer_CCT_Fields_Shortsample_10_8_12\Multilayer_CCT_Stress_Harmonics_LaminationSlicing_gpp\temp\Lay1animation27.jpg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34" name="Picture 33" descr="D:\Magnets\High-Fields\LHC\LHC\NbTi\Multilayer_CCT_Fields_Shortsample_10_8_12\Multilayer_CCT_Stress_Harmonics_LaminationSlicing_gpp\temp\Lay1animation28.jpg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35" name="Picture 34" descr="D:\Magnets\High-Fields\LHC\LHC\NbTi\Multilayer_CCT_Fields_Shortsample_10_8_12\Multilayer_CCT_Stress_Harmonics_LaminationSlicing_gpp\temp\Lay1animation29.jpg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36" name="Picture 35" descr="D:\Magnets\High-Fields\LHC\LHC\NbTi\Multilayer_CCT_Fields_Shortsample_10_8_12\Multilayer_CCT_Stress_Harmonics_LaminationSlicing_gpp\temp\Lay1animation30.jpg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37" name="Picture 36" descr="D:\Magnets\High-Fields\LHC\LHC\NbTi\Multilayer_CCT_Fields_Shortsample_10_8_12\Multilayer_CCT_Stress_Harmonics_LaminationSlicing_gpp\temp\Lay1animation31.jpg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38" name="Picture 37" descr="D:\Magnets\High-Fields\LHC\LHC\NbTi\Multilayer_CCT_Fields_Shortsample_10_8_12\Multilayer_CCT_Stress_Harmonics_LaminationSlicing_gpp\temp\Lay1animation32.jpg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39" name="Picture 38" descr="D:\Magnets\High-Fields\LHC\LHC\NbTi\Multilayer_CCT_Fields_Shortsample_10_8_12\Multilayer_CCT_Stress_Harmonics_LaminationSlicing_gpp\temp\Lay1animation33.jpg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40" name="Picture 39" descr="D:\Magnets\High-Fields\LHC\LHC\NbTi\Multilayer_CCT_Fields_Shortsample_10_8_12\Multilayer_CCT_Stress_Harmonics_LaminationSlicing_gpp\temp\Lay1animation34.jpg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41" name="Picture 40" descr="D:\Magnets\High-Fields\LHC\LHC\NbTi\Multilayer_CCT_Fields_Shortsample_10_8_12\Multilayer_CCT_Stress_Harmonics_LaminationSlicing_gpp\temp\Lay1animation35.jpg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42" name="Picture 41" descr="D:\Magnets\High-Fields\LHC\LHC\NbTi\Multilayer_CCT_Fields_Shortsample_10_8_12\Multilayer_CCT_Stress_Harmonics_LaminationSlicing_gpp\temp\Lay1animation36.jpg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43" name="Picture 42" descr="D:\Magnets\High-Fields\LHC\LHC\NbTi\Multilayer_CCT_Fields_Shortsample_10_8_12\Multilayer_CCT_Stress_Harmonics_LaminationSlicing_gpp\temp\Lay1animation37.jpg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44" name="Picture 43" descr="D:\Magnets\High-Fields\LHC\LHC\NbTi\Multilayer_CCT_Fields_Shortsample_10_8_12\Multilayer_CCT_Stress_Harmonics_LaminationSlicing_gpp\temp\Lay1animation38.jpg"/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45" name="Picture 44" descr="D:\Magnets\High-Fields\LHC\LHC\NbTi\Multilayer_CCT_Fields_Shortsample_10_8_12\Multilayer_CCT_Stress_Harmonics_LaminationSlicing_gpp\temp\Lay1animation39.jpg"/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46" name="Picture 45" descr="D:\Magnets\High-Fields\LHC\LHC\NbTi\Multilayer_CCT_Fields_Shortsample_10_8_12\Multilayer_CCT_Stress_Harmonics_LaminationSlicing_gpp\temp\Lay1animation40.jpg"/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47" name="Picture 46" descr="D:\Magnets\High-Fields\LHC\LHC\NbTi\Multilayer_CCT_Fields_Shortsample_10_8_12\Multilayer_CCT_Stress_Harmonics_LaminationSlicing_gpp\temp\Lay1animation41.jpg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48" name="Picture 47" descr="D:\Magnets\High-Fields\LHC\LHC\NbTi\Multilayer_CCT_Fields_Shortsample_10_8_12\Multilayer_CCT_Stress_Harmonics_LaminationSlicing_gpp\temp\Lay1animation42.jpg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49" name="Picture 48" descr="D:\Magnets\High-Fields\LHC\LHC\NbTi\Multilayer_CCT_Fields_Shortsample_10_8_12\Multilayer_CCT_Stress_Harmonics_LaminationSlicing_gpp\temp\Lay1animation43.jpg"/>
          <p:cNvPicPr>
            <a:picLocks noChangeAspect="1" noChangeArrowheads="1"/>
          </p:cNvPicPr>
          <p:nvPr/>
        </p:nvPicPr>
        <p:blipFill>
          <a:blip r:embed="rId44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50" name="Picture 54" descr="D:\Magnets\High-Fields\LHC\LHC\NbTi\Multilayer_CCT_Fields_Shortsample_10_8_12\Multilayer_CCT_Stress_Harmonics_LaminationSlicing_gpp\temp\Lay1animation44.jpg"/>
          <p:cNvPicPr>
            <a:picLocks noChangeAspect="1" noChangeArrowheads="1"/>
          </p:cNvPicPr>
          <p:nvPr/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51" name="Picture 55" descr="D:\Magnets\High-Fields\LHC\LHC\NbTi\Multilayer_CCT_Fields_Shortsample_10_8_12\Multilayer_CCT_Stress_Harmonics_LaminationSlicing_gpp\temp\Lay1animation45.jpg"/>
          <p:cNvPicPr>
            <a:picLocks noChangeAspect="1" noChangeArrowheads="1"/>
          </p:cNvPicPr>
          <p:nvPr/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52" name="Picture 56" descr="D:\Magnets\High-Fields\LHC\LHC\NbTi\Multilayer_CCT_Fields_Shortsample_10_8_12\Multilayer_CCT_Stress_Harmonics_LaminationSlicing_gpp\temp\Lay1animation46.jpg"/>
          <p:cNvPicPr>
            <a:picLocks noChangeAspect="1" noChangeArrowheads="1"/>
          </p:cNvPicPr>
          <p:nvPr/>
        </p:nvPicPr>
        <p:blipFill>
          <a:blip r:embed="rId47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53" name="Picture 57" descr="D:\Magnets\High-Fields\LHC\LHC\NbTi\Multilayer_CCT_Fields_Shortsample_10_8_12\Multilayer_CCT_Stress_Harmonics_LaminationSlicing_gpp\temp\Lay1animation47.jpg"/>
          <p:cNvPicPr>
            <a:picLocks noChangeAspect="1" noChangeArrowheads="1"/>
          </p:cNvPicPr>
          <p:nvPr/>
        </p:nvPicPr>
        <p:blipFill>
          <a:blip r:embed="rId48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54" name="Picture 58" descr="D:\Magnets\High-Fields\LHC\LHC\NbTi\Multilayer_CCT_Fields_Shortsample_10_8_12\Multilayer_CCT_Stress_Harmonics_LaminationSlicing_gpp\temp\Lay1animation48.jpg"/>
          <p:cNvPicPr>
            <a:picLocks noChangeAspect="1" noChangeArrowheads="1"/>
          </p:cNvPicPr>
          <p:nvPr/>
        </p:nvPicPr>
        <p:blipFill>
          <a:blip r:embed="rId49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55" name="Picture 59" descr="D:\Magnets\High-Fields\LHC\LHC\NbTi\Multilayer_CCT_Fields_Shortsample_10_8_12\Multilayer_CCT_Stress_Harmonics_LaminationSlicing_gpp\temp\Lay1animation49.jpg"/>
          <p:cNvPicPr>
            <a:picLocks noChangeAspect="1" noChangeArrowheads="1"/>
          </p:cNvPicPr>
          <p:nvPr/>
        </p:nvPicPr>
        <p:blipFill>
          <a:blip r:embed="rId50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56" name="Picture 60" descr="D:\Magnets\High-Fields\LHC\LHC\NbTi\Multilayer_CCT_Fields_Shortsample_10_8_12\Multilayer_CCT_Stress_Harmonics_LaminationSlicing_gpp\temp\Lay1animation50.jpg"/>
          <p:cNvPicPr>
            <a:picLocks noChangeAspect="1" noChangeArrowheads="1"/>
          </p:cNvPicPr>
          <p:nvPr/>
        </p:nvPicPr>
        <p:blipFill>
          <a:blip r:embed="rId51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57" name="Picture 61" descr="D:\Magnets\High-Fields\LHC\LHC\NbTi\Multilayer_CCT_Fields_Shortsample_10_8_12\Multilayer_CCT_Stress_Harmonics_LaminationSlicing_gpp\temp\Lay1animation51.jpg"/>
          <p:cNvPicPr>
            <a:picLocks noChangeAspect="1" noChangeArrowheads="1"/>
          </p:cNvPicPr>
          <p:nvPr/>
        </p:nvPicPr>
        <p:blipFill>
          <a:blip r:embed="rId52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58" name="Picture 62" descr="D:\Magnets\High-Fields\LHC\LHC\NbTi\Multilayer_CCT_Fields_Shortsample_10_8_12\Multilayer_CCT_Stress_Harmonics_LaminationSlicing_gpp\temp\Lay1animation52.jpg"/>
          <p:cNvPicPr>
            <a:picLocks noChangeAspect="1" noChangeArrowheads="1"/>
          </p:cNvPicPr>
          <p:nvPr/>
        </p:nvPicPr>
        <p:blipFill>
          <a:blip r:embed="rId53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pic>
        <p:nvPicPr>
          <p:cNvPr id="59" name="Picture 63" descr="D:\Magnets\High-Fields\LHC\LHC\NbTi\Multilayer_CCT_Fields_Shortsample_10_8_12\Multilayer_CCT_Stress_Harmonics_LaminationSlicing_gpp\temp\Lay1animation53.jpg"/>
          <p:cNvPicPr>
            <a:picLocks noChangeAspect="1" noChangeArrowheads="1"/>
          </p:cNvPicPr>
          <p:nvPr/>
        </p:nvPicPr>
        <p:blipFill>
          <a:blip r:embed="rId54" cstate="print"/>
          <a:srcRect/>
          <a:stretch>
            <a:fillRect/>
          </a:stretch>
        </p:blipFill>
        <p:spPr bwMode="auto">
          <a:xfrm>
            <a:off x="1298448" y="1216152"/>
            <a:ext cx="6572250" cy="4667250"/>
          </a:xfrm>
          <a:prstGeom prst="rect">
            <a:avLst/>
          </a:prstGeom>
          <a:noFill/>
        </p:spPr>
      </p:pic>
      <p:sp>
        <p:nvSpPr>
          <p:cNvPr id="61" name="Footer Placeholder 6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Shlomo Caspi</a:t>
            </a:r>
            <a:endParaRPr lang="en-US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97540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25995</TotalTime>
  <Words>2301</Words>
  <Application>Microsoft Macintosh PowerPoint</Application>
  <PresentationFormat>On-screen Show (4:3)</PresentationFormat>
  <Paragraphs>500</Paragraphs>
  <Slides>26</Slides>
  <Notes>9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Office Theme</vt:lpstr>
      <vt:lpstr>Equation</vt:lpstr>
      <vt:lpstr>Worksheet</vt:lpstr>
      <vt:lpstr>Canted-Cosine-Theta (CCT) magnets</vt:lpstr>
      <vt:lpstr>Superconducting Magnet Beyond the LHC</vt:lpstr>
      <vt:lpstr>The  Canted-Cosine-Theta (CCT) – a paradigm shift</vt:lpstr>
      <vt:lpstr>What is the Canted-Cosine-Theta (CCT) Magnet</vt:lpstr>
      <vt:lpstr>The CCT Magnet</vt:lpstr>
      <vt:lpstr>CCT Magnetic Length and “ends” (Nb3Sn)</vt:lpstr>
      <vt:lpstr>CCT – Stress Interception</vt:lpstr>
      <vt:lpstr>Lamination</vt:lpstr>
      <vt:lpstr>The CCT is a 3D object - lamination</vt:lpstr>
      <vt:lpstr>Summary – Nb3Sn Magnets </vt:lpstr>
      <vt:lpstr>A High Field CCT Dipole Design </vt:lpstr>
      <vt:lpstr>A 18T CCT </vt:lpstr>
      <vt:lpstr>A 12 layers Nb3Sn-Bi2212 CCT</vt:lpstr>
      <vt:lpstr>8 layers Nb3Sn + 4 layers Bi2212</vt:lpstr>
      <vt:lpstr>~18T CCT with 8 layers Nb3Sn + 4 layers Bi2212</vt:lpstr>
      <vt:lpstr>3D ANSYS Stress Analysis</vt:lpstr>
      <vt:lpstr>ANSYS ~18T with 8 layers Nb3Sn + 4 layers Bi2212</vt:lpstr>
      <vt:lpstr>Conductor stress for different layers – ANSYS*</vt:lpstr>
      <vt:lpstr>Present and Future Plans</vt:lpstr>
      <vt:lpstr>Present and Future Plans</vt:lpstr>
      <vt:lpstr>CCT1</vt:lpstr>
      <vt:lpstr>CCT Magnet Technology – in progress </vt:lpstr>
      <vt:lpstr>The CCT – Plans</vt:lpstr>
      <vt:lpstr>Curved Accelerator Magnets</vt:lpstr>
      <vt:lpstr>CCT - Summary</vt:lpstr>
      <vt:lpstr>Conclusions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High Field Accelerator Magnets History-Challenges-Forecast</dc:title>
  <dc:creator>Helene Felice</dc:creator>
  <cp:lastModifiedBy>Shlomo Caspi</cp:lastModifiedBy>
  <cp:revision>524</cp:revision>
  <dcterms:created xsi:type="dcterms:W3CDTF">2014-11-12T23:57:16Z</dcterms:created>
  <dcterms:modified xsi:type="dcterms:W3CDTF">2014-11-13T23:41:57Z</dcterms:modified>
</cp:coreProperties>
</file>