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05" r:id="rId2"/>
    <p:sldId id="292" r:id="rId3"/>
    <p:sldId id="293" r:id="rId4"/>
    <p:sldId id="307" r:id="rId5"/>
    <p:sldId id="310" r:id="rId6"/>
    <p:sldId id="295" r:id="rId7"/>
    <p:sldId id="309" r:id="rId8"/>
    <p:sldId id="285" r:id="rId9"/>
    <p:sldId id="304" r:id="rId10"/>
    <p:sldId id="282" r:id="rId11"/>
    <p:sldId id="302" r:id="rId12"/>
    <p:sldId id="311" r:id="rId13"/>
    <p:sldId id="266" r:id="rId14"/>
    <p:sldId id="257" r:id="rId15"/>
    <p:sldId id="306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928">
          <p15:clr>
            <a:srgbClr val="A4A3A4"/>
          </p15:clr>
        </p15:guide>
        <p15:guide id="4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2929"/>
    <a:srgbClr val="FF7979"/>
    <a:srgbClr val="FF5757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79" autoAdjust="0"/>
    <p:restoredTop sz="99633" autoAdjust="0"/>
  </p:normalViewPr>
  <p:slideViewPr>
    <p:cSldViewPr>
      <p:cViewPr varScale="1">
        <p:scale>
          <a:sx n="71" d="100"/>
          <a:sy n="71" d="100"/>
        </p:scale>
        <p:origin x="123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56" y="-90"/>
      </p:cViewPr>
      <p:guideLst>
        <p:guide orient="horz" pos="2880"/>
        <p:guide pos="2160"/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D18F338-296F-4A8D-B7D4-862E37E143B7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BAEA4C6-5533-41DC-9C31-BB12238E4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550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4E235E7-1D40-4AEA-9EE3-62CF3E086B34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158F0F5-105C-4A8D-B521-E0A90346A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6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8A37CC3A-2D97-457B-B298-5636A3317FB1}" type="datetime1">
              <a:rPr lang="en-US" smtClean="0"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136AAB8B-C03A-4FFC-871D-0E4ADBCA4A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484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B1184-BC21-4B21-A4BD-C4D14647D733}" type="datetime1">
              <a:rPr lang="en-US" smtClean="0"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AB8B-C03A-4FFC-871D-0E4ADBCA4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04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0B4BE-E5FA-4908-945B-6DC201924970}" type="datetime1">
              <a:rPr lang="en-US" smtClean="0"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AB8B-C03A-4FFC-871D-0E4ADBCA4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07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89DFF-6D46-4C32-9EE6-8028FBB34CC7}" type="datetime1">
              <a:rPr lang="en-US" smtClean="0"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663144" y="6577620"/>
            <a:ext cx="8480856" cy="21727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609600" y="6538785"/>
            <a:ext cx="800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M. R. Matras –WAMHTS-2-2014</a:t>
            </a:r>
            <a:r>
              <a:rPr lang="en-US" sz="1200" b="1" baseline="0" dirty="0" smtClean="0">
                <a:solidFill>
                  <a:schemeClr val="bg1"/>
                </a:solidFill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</a:rPr>
              <a:t>– Kyoto, Japan – November 14, 2014</a:t>
            </a:r>
            <a:r>
              <a:rPr lang="en-US" sz="1200" b="1" baseline="0" dirty="0" smtClean="0">
                <a:solidFill>
                  <a:schemeClr val="bg1"/>
                </a:solidFill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13490" y="6497664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36AAB8B-C03A-4FFC-871D-0E4ADBCA4A5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1"/>
            <a:ext cx="9144000" cy="838199"/>
          </a:xfrm>
          <a:prstGeom prst="rect">
            <a:avLst/>
          </a:prstGeom>
          <a:solidFill>
            <a:srgbClr val="3C317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JustM_purpl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21" y="6224628"/>
            <a:ext cx="478824" cy="57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473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7170A-2BD0-4F2C-BB15-00F4B4B956F6}" type="datetime1">
              <a:rPr lang="en-US" smtClean="0"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AB8B-C03A-4FFC-871D-0E4ADBCA4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669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9A40F-3298-442E-AC10-5B171968CF62}" type="datetime1">
              <a:rPr lang="en-US" smtClean="0"/>
              <a:t>11/13/2014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AB8B-C03A-4FFC-871D-0E4ADBCA4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084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AE851-2133-4340-A8FB-0BE99686C67B}" type="datetime1">
              <a:rPr lang="en-US" smtClean="0"/>
              <a:t>11/13/2014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AB8B-C03A-4FFC-871D-0E4ADBCA4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988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55355-7943-4DB0-9C43-FF4753A2C1B4}" type="datetime1">
              <a:rPr lang="en-US" smtClean="0"/>
              <a:t>11/13/2014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AB8B-C03A-4FFC-871D-0E4ADBCA4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738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44B3F-90AD-4ABE-BDBC-33358053335B}" type="datetime1">
              <a:rPr lang="en-US" smtClean="0"/>
              <a:t>11/13/2014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AB8B-C03A-4FFC-871D-0E4ADBCA4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060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96DE-D6F8-444A-9349-A224316E6341}" type="datetime1">
              <a:rPr lang="en-US" smtClean="0"/>
              <a:t>11/13/2014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AB8B-C03A-4FFC-871D-0E4ADBCA4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220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0008-DA18-4559-9465-6C1FC89BF3AB}" type="datetime1">
              <a:rPr lang="en-US" smtClean="0"/>
              <a:t>11/13/2014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AB8B-C03A-4FFC-871D-0E4ADBCA4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44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AAE-506B-45E9-84BE-9AB8D7509905}" type="datetime1">
              <a:rPr lang="en-US" smtClean="0"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AAB8B-C03A-4FFC-871D-0E4ADBCA4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63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4.png"/><Relationship Id="rId7" Type="http://schemas.microsoft.com/office/2007/relationships/hdphoto" Target="../media/hdphoto3.wdp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38.jpeg"/><Relationship Id="rId4" Type="http://schemas.microsoft.com/office/2007/relationships/hdphoto" Target="../media/hdphoto2.wdp"/><Relationship Id="rId9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jpeg"/><Relationship Id="rId7" Type="http://schemas.openxmlformats.org/officeDocument/2006/relationships/image" Target="../media/image22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 txBox="1">
            <a:spLocks/>
          </p:cNvSpPr>
          <p:nvPr/>
        </p:nvSpPr>
        <p:spPr>
          <a:xfrm>
            <a:off x="457200" y="3911767"/>
            <a:ext cx="8153399" cy="18809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800" b="1" u="sng" dirty="0" err="1" smtClean="0">
                <a:solidFill>
                  <a:schemeClr val="tx1"/>
                </a:solidFill>
                <a:latin typeface="Open Sans"/>
                <a:cs typeface="Open Sans"/>
              </a:rPr>
              <a:t>Maxime</a:t>
            </a:r>
            <a:r>
              <a:rPr lang="en-US" sz="1800" b="1" u="sng" dirty="0" smtClean="0">
                <a:solidFill>
                  <a:schemeClr val="tx1"/>
                </a:solidFill>
                <a:latin typeface="Open Sans"/>
                <a:cs typeface="Open Sans"/>
              </a:rPr>
              <a:t> Matras</a:t>
            </a:r>
            <a:endParaRPr lang="en-US" sz="1800" dirty="0" smtClean="0">
              <a:solidFill>
                <a:schemeClr val="tx1"/>
              </a:solidFill>
              <a:latin typeface="Open Sans"/>
              <a:cs typeface="Open Sans"/>
            </a:endParaRPr>
          </a:p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chemeClr val="tx1"/>
                </a:solidFill>
                <a:latin typeface="Open Sans"/>
                <a:cs typeface="Open Sans"/>
              </a:rPr>
              <a:t>J. Jiang, N. C. Craig, P. Chen, F. Kametani, P. J. Lee, U. P. Trociewitz, </a:t>
            </a:r>
            <a:br>
              <a:rPr lang="en-US" sz="1800" dirty="0" smtClean="0">
                <a:solidFill>
                  <a:schemeClr val="tx1"/>
                </a:solidFill>
                <a:latin typeface="Open Sans"/>
                <a:cs typeface="Open Sans"/>
              </a:rPr>
            </a:br>
            <a:r>
              <a:rPr lang="en-US" sz="1800" dirty="0">
                <a:solidFill>
                  <a:schemeClr val="tx1"/>
                </a:solidFill>
                <a:latin typeface="Open Sans"/>
                <a:cs typeface="Open Sans"/>
              </a:rPr>
              <a:t>H. </a:t>
            </a:r>
            <a:r>
              <a:rPr lang="en-US" sz="1800" dirty="0" smtClean="0">
                <a:solidFill>
                  <a:schemeClr val="tx1"/>
                </a:solidFill>
                <a:latin typeface="Open Sans"/>
                <a:cs typeface="Open Sans"/>
              </a:rPr>
              <a:t>Kandel, C</a:t>
            </a:r>
            <a:r>
              <a:rPr lang="en-US" sz="1800" dirty="0">
                <a:solidFill>
                  <a:schemeClr val="tx1"/>
                </a:solidFill>
                <a:latin typeface="Open Sans"/>
                <a:cs typeface="Open Sans"/>
              </a:rPr>
              <a:t>. Scheuerlein</a:t>
            </a:r>
            <a:r>
              <a:rPr lang="en-US" sz="1800" baseline="30000" dirty="0">
                <a:solidFill>
                  <a:schemeClr val="tx1"/>
                </a:solidFill>
                <a:latin typeface="Open Sans"/>
                <a:cs typeface="Open Sans"/>
              </a:rPr>
              <a:t>* </a:t>
            </a:r>
            <a:r>
              <a:rPr lang="en-US" sz="1800" baseline="30000" dirty="0" smtClean="0">
                <a:solidFill>
                  <a:schemeClr val="tx1"/>
                </a:solidFill>
                <a:latin typeface="Open Sans"/>
                <a:cs typeface="Open Sans"/>
              </a:rPr>
              <a:t>, </a:t>
            </a:r>
            <a:r>
              <a:rPr lang="en-US" sz="1800" dirty="0" smtClean="0">
                <a:solidFill>
                  <a:schemeClr val="tx1"/>
                </a:solidFill>
                <a:latin typeface="Open Sans"/>
                <a:cs typeface="Open Sans"/>
              </a:rPr>
              <a:t>E. E. Hellstrom, and D. C. Larbalestier</a:t>
            </a:r>
          </a:p>
          <a:p>
            <a:endParaRPr lang="en-US" sz="900" dirty="0" smtClean="0">
              <a:solidFill>
                <a:schemeClr val="tx1"/>
              </a:solidFill>
              <a:latin typeface="Open Sans"/>
              <a:cs typeface="Open Sans"/>
            </a:endParaRPr>
          </a:p>
          <a:p>
            <a:r>
              <a:rPr lang="en-US" sz="1400" dirty="0" smtClean="0">
                <a:solidFill>
                  <a:schemeClr val="tx1"/>
                </a:solidFill>
                <a:latin typeface="Open Sans"/>
                <a:cs typeface="Open Sans"/>
              </a:rPr>
              <a:t>Applied Superconductivity Center, National High Magnetic Field Laboratory, Florida State University</a:t>
            </a:r>
          </a:p>
          <a:p>
            <a:r>
              <a:rPr lang="en-US" sz="1400" dirty="0" smtClean="0">
                <a:solidFill>
                  <a:schemeClr val="tx1"/>
                </a:solidFill>
                <a:latin typeface="Open Sans"/>
                <a:cs typeface="Open Sans"/>
              </a:rPr>
              <a:t>*CERN</a:t>
            </a:r>
          </a:p>
        </p:txBody>
      </p:sp>
      <p:sp>
        <p:nvSpPr>
          <p:cNvPr id="6" name="Rectangle 5"/>
          <p:cNvSpPr/>
          <p:nvPr/>
        </p:nvSpPr>
        <p:spPr>
          <a:xfrm>
            <a:off x="-14631" y="6281450"/>
            <a:ext cx="9158632" cy="576548"/>
          </a:xfrm>
          <a:prstGeom prst="rect">
            <a:avLst/>
          </a:prstGeom>
          <a:solidFill>
            <a:srgbClr val="3C317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752600"/>
            <a:ext cx="8305800" cy="1670476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  <a:latin typeface="Open Sans"/>
                <a:cs typeface="Open Sans"/>
              </a:rPr>
              <a:t>Reduction </a:t>
            </a:r>
            <a:r>
              <a:rPr lang="en-US" sz="3600" b="1" dirty="0">
                <a:solidFill>
                  <a:srgbClr val="0000FF"/>
                </a:solidFill>
                <a:latin typeface="Open Sans"/>
                <a:cs typeface="Open Sans"/>
              </a:rPr>
              <a:t>of internal porosity in </a:t>
            </a:r>
            <a:r>
              <a:rPr lang="en-US" sz="3600" b="1" dirty="0" smtClean="0">
                <a:solidFill>
                  <a:srgbClr val="0000FF"/>
                </a:solidFill>
                <a:latin typeface="Open Sans"/>
                <a:cs typeface="Open Sans"/>
              </a:rPr>
              <a:t>2212 </a:t>
            </a:r>
            <a:r>
              <a:rPr lang="en-US" sz="3600" b="1" dirty="0">
                <a:solidFill>
                  <a:srgbClr val="0000FF"/>
                </a:solidFill>
                <a:latin typeface="Open Sans"/>
                <a:cs typeface="Open Sans"/>
              </a:rPr>
              <a:t>round wires with overpressure </a:t>
            </a:r>
            <a:r>
              <a:rPr lang="en-US" sz="3600" b="1" dirty="0" smtClean="0">
                <a:solidFill>
                  <a:srgbClr val="0000FF"/>
                </a:solidFill>
                <a:latin typeface="Open Sans"/>
                <a:cs typeface="Open Sans"/>
              </a:rPr>
              <a:t>(OP) processing</a:t>
            </a:r>
            <a:endParaRPr lang="en-US" sz="3600" b="1" dirty="0">
              <a:solidFill>
                <a:srgbClr val="0000FF"/>
              </a:solidFill>
              <a:latin typeface="Open Sans"/>
              <a:cs typeface="Open Sans"/>
            </a:endParaRPr>
          </a:p>
        </p:txBody>
      </p:sp>
      <p:pic>
        <p:nvPicPr>
          <p:cNvPr id="10" name="Picture 9" descr="NationalMagLab_Primary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999" y="5875451"/>
            <a:ext cx="2209800" cy="74589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2" descr="The 2014 Kyoto Workshop on HTS Magnet Technology for High Energy Physics  – The 2nd Workshop on Accelerator Magnet in HTS (WAMHTS-2) –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596"/>
            <a:ext cx="1600199" cy="620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itm.kit.edu/cm/download/nsf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150" y="152597"/>
            <a:ext cx="620044" cy="620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FSUSig_Horizontal_Stacked_Color.ep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754" y="152596"/>
            <a:ext cx="1838246" cy="620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50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40"/>
          <a:stretch/>
        </p:blipFill>
        <p:spPr bwMode="auto">
          <a:xfrm>
            <a:off x="1896637" y="3171275"/>
            <a:ext cx="5030509" cy="338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6848435" y="1294797"/>
            <a:ext cx="1783080" cy="1783080"/>
          </a:xfrm>
          <a:prstGeom prst="ellipse">
            <a:avLst/>
          </a:prstGeom>
          <a:solidFill>
            <a:srgbClr val="FF2929"/>
          </a:solidFill>
          <a:ln>
            <a:solidFill>
              <a:srgbClr val="FF29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6327227" y="838200"/>
            <a:ext cx="2825496" cy="2333075"/>
            <a:chOff x="6327227" y="838200"/>
            <a:chExt cx="2825496" cy="2333075"/>
          </a:xfrm>
        </p:grpSpPr>
        <p:grpSp>
          <p:nvGrpSpPr>
            <p:cNvPr id="12" name="Group 11"/>
            <p:cNvGrpSpPr>
              <a:grpSpLocks noChangeAspect="1"/>
            </p:cNvGrpSpPr>
            <p:nvPr/>
          </p:nvGrpSpPr>
          <p:grpSpPr>
            <a:xfrm>
              <a:off x="6327227" y="1261056"/>
              <a:ext cx="2825496" cy="1910219"/>
              <a:chOff x="6166104" y="1132386"/>
              <a:chExt cx="2825496" cy="1910219"/>
            </a:xfrm>
          </p:grpSpPr>
          <p:pic>
            <p:nvPicPr>
              <p:cNvPr id="13" name="Picture 6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3264" b="89549" l="10000" r="97474"/>
                        </a14:imgEffect>
                        <a14:imgEffect>
                          <a14:brightnessContrast bright="7000" contrast="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9858"/>
              <a:stretch/>
            </p:blipFill>
            <p:spPr bwMode="auto">
              <a:xfrm>
                <a:off x="6166104" y="1132386"/>
                <a:ext cx="2825496" cy="19102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Picture 6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7000" contrast="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598" t="57048" r="37295" b="40048"/>
              <a:stretch/>
            </p:blipFill>
            <p:spPr bwMode="auto">
              <a:xfrm>
                <a:off x="7381875" y="2113862"/>
                <a:ext cx="59532" cy="615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15" name="Picture 6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7000" contrast="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669" t="40179" r="47137" b="56806"/>
              <a:stretch/>
            </p:blipFill>
            <p:spPr bwMode="auto">
              <a:xfrm>
                <a:off x="7540719" y="2198342"/>
                <a:ext cx="61978" cy="638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16" name="Picture 6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7000" contrast="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669" t="40179" r="47137" b="56806"/>
              <a:stretch/>
            </p:blipFill>
            <p:spPr bwMode="auto">
              <a:xfrm>
                <a:off x="7540719" y="2084303"/>
                <a:ext cx="61978" cy="638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17" name="Picture 6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7000" contrast="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627" t="25726" r="55351" b="71033"/>
              <a:stretch/>
            </p:blipFill>
            <p:spPr bwMode="auto">
              <a:xfrm>
                <a:off x="7220409" y="1959771"/>
                <a:ext cx="57151" cy="686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19" name="Picture 6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7000" contrast="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669" t="40179" r="47137" b="56806"/>
              <a:stretch/>
            </p:blipFill>
            <p:spPr bwMode="auto">
              <a:xfrm>
                <a:off x="7426453" y="2108153"/>
                <a:ext cx="61978" cy="638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  <p:sp>
          <p:nvSpPr>
            <p:cNvPr id="25" name="TextBox 24"/>
            <p:cNvSpPr txBox="1"/>
            <p:nvPr/>
          </p:nvSpPr>
          <p:spPr>
            <a:xfrm>
              <a:off x="6781800" y="838200"/>
              <a:ext cx="2047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b="1" dirty="0" smtClean="0"/>
                <a:t>100atm 821</a:t>
              </a:r>
              <a:r>
                <a:rPr lang="en-US" b="1" dirty="0" smtClean="0">
                  <a:latin typeface="Arial"/>
                  <a:cs typeface="Arial"/>
                </a:rPr>
                <a:t>°</a:t>
              </a:r>
              <a:r>
                <a:rPr lang="en-US" b="1" dirty="0" smtClean="0"/>
                <a:t>C-12h</a:t>
              </a:r>
            </a:p>
          </p:txBody>
        </p:sp>
      </p:grpSp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89375" l="10000" r="90000"/>
                    </a14:imgEffect>
                    <a14:imgEffect>
                      <a14:brightnessContrast bright="7000" contrast="5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8905"/>
          <a:stretch/>
        </p:blipFill>
        <p:spPr bwMode="auto">
          <a:xfrm>
            <a:off x="4353231" y="1241377"/>
            <a:ext cx="2824749" cy="1929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Aspect="1"/>
          </p:cNvCxnSpPr>
          <p:nvPr/>
        </p:nvCxnSpPr>
        <p:spPr>
          <a:xfrm>
            <a:off x="5715502" y="1273305"/>
            <a:ext cx="2472717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 noChangeAspect="1"/>
          </p:cNvCxnSpPr>
          <p:nvPr/>
        </p:nvCxnSpPr>
        <p:spPr>
          <a:xfrm>
            <a:off x="5753079" y="3099350"/>
            <a:ext cx="2472717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45" t="89551" r="8222"/>
          <a:stretch/>
        </p:blipFill>
        <p:spPr bwMode="auto">
          <a:xfrm>
            <a:off x="8543123" y="2892435"/>
            <a:ext cx="286305" cy="22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AB8B-C03A-4FFC-871D-0E4ADBCA4A5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34041"/>
            <a:ext cx="8394407" cy="6032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>
                <a:solidFill>
                  <a:schemeClr val="bg1"/>
                </a:solidFill>
                <a:latin typeface="Open Sans"/>
                <a:cs typeface="Open Sans"/>
              </a:rPr>
              <a:t>4.2 </a:t>
            </a:r>
            <a:r>
              <a:rPr lang="en-US" sz="3200" dirty="0">
                <a:solidFill>
                  <a:schemeClr val="bg1"/>
                </a:solidFill>
                <a:latin typeface="Open Sans"/>
                <a:cs typeface="Open Sans"/>
              </a:rPr>
              <a:t>% decrease in wire diameter at 100 atm</a:t>
            </a:r>
            <a:endParaRPr lang="en-US" sz="3200" baseline="-25000" dirty="0" smtClean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380514" y="4058504"/>
            <a:ext cx="4467591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901881" y="3873838"/>
            <a:ext cx="1272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4.2 ± 0.3% 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04800" y="1106269"/>
            <a:ext cx="40484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b="1" dirty="0" smtClean="0"/>
              <a:t>100 </a:t>
            </a:r>
            <a:r>
              <a:rPr lang="en-US" b="1" dirty="0" err="1" smtClean="0"/>
              <a:t>atm</a:t>
            </a:r>
            <a:r>
              <a:rPr lang="en-US" b="1" dirty="0" smtClean="0"/>
              <a:t> OP </a:t>
            </a:r>
            <a:r>
              <a:rPr lang="en-US" b="1" dirty="0"/>
              <a:t>significantly decreases the </a:t>
            </a:r>
            <a:r>
              <a:rPr lang="en-US" b="1" dirty="0" smtClean="0"/>
              <a:t>wire diameter.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04800" y="1752600"/>
            <a:ext cx="37225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u="sng" dirty="0" smtClean="0"/>
              <a:t>Issue:</a:t>
            </a:r>
          </a:p>
          <a:p>
            <a:r>
              <a:rPr lang="en-US" b="1" dirty="0" smtClean="0"/>
              <a:t>For magnet construction, this change in diameter poses an interesting challenge.  (See Peng talk).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39771" y="838200"/>
            <a:ext cx="1149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/>
              <a:t>As-drawn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750687" y="3345891"/>
            <a:ext cx="3002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100 </a:t>
            </a:r>
            <a:r>
              <a:rPr lang="en-US" b="1" dirty="0" err="1" smtClean="0"/>
              <a:t>atm</a:t>
            </a:r>
            <a:r>
              <a:rPr lang="en-US" b="1" dirty="0" smtClean="0"/>
              <a:t> full heat treatment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06297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822 -0.00023 L 3.88889E-6 -1.11111E-6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68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6" grpId="0"/>
      <p:bldP spid="23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7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72" r="28991"/>
          <a:stretch/>
        </p:blipFill>
        <p:spPr bwMode="auto">
          <a:xfrm>
            <a:off x="186801" y="1088084"/>
            <a:ext cx="5137367" cy="4772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72" r="28991"/>
          <a:stretch/>
        </p:blipFill>
        <p:spPr bwMode="auto">
          <a:xfrm>
            <a:off x="186801" y="1088084"/>
            <a:ext cx="5137367" cy="4772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72" r="28991"/>
          <a:stretch/>
        </p:blipFill>
        <p:spPr bwMode="auto">
          <a:xfrm>
            <a:off x="186801" y="1088084"/>
            <a:ext cx="5137367" cy="4772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52400" y="134041"/>
            <a:ext cx="8991600" cy="6032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>
                <a:solidFill>
                  <a:schemeClr val="bg1"/>
                </a:solidFill>
                <a:latin typeface="Open Sans"/>
                <a:cs typeface="Open Sans"/>
              </a:rPr>
              <a:t>CIPing</a:t>
            </a:r>
            <a:r>
              <a:rPr lang="en-US" sz="3600" dirty="0">
                <a:solidFill>
                  <a:schemeClr val="bg1"/>
                </a:solidFill>
                <a:latin typeface="Open Sans"/>
                <a:cs typeface="Open Sans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latin typeface="Open Sans"/>
                <a:cs typeface="Open Sans"/>
              </a:rPr>
              <a:t>densifies wires at room temperature</a:t>
            </a:r>
            <a:endParaRPr lang="en-US" sz="3600" baseline="-25000" dirty="0" smtClean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AB8B-C03A-4FFC-871D-0E4ADBCA4A52}" type="slidenum">
              <a:rPr lang="en-US" smtClean="0"/>
              <a:pPr/>
              <a:t>11</a:t>
            </a:fld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193478" y="1640916"/>
            <a:ext cx="0" cy="1371600"/>
          </a:xfrm>
          <a:prstGeom prst="straightConnector1">
            <a:avLst/>
          </a:prstGeom>
          <a:ln w="25400">
            <a:solidFill>
              <a:srgbClr val="0000FF"/>
            </a:solidFill>
            <a:headEnd type="non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93478" y="2235618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</a:rPr>
              <a:t>2.1 %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14861" y="4112307"/>
            <a:ext cx="33561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Results:</a:t>
            </a:r>
          </a:p>
          <a:p>
            <a:r>
              <a:rPr lang="en-US" b="1" dirty="0" smtClean="0"/>
              <a:t>Half of the OP densification can at least be reached at room temperature using a CIPing pressure of 20.4katm (300kpsi). 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742768" y="1640916"/>
            <a:ext cx="0" cy="3048000"/>
          </a:xfrm>
          <a:prstGeom prst="straightConnector1">
            <a:avLst/>
          </a:prstGeom>
          <a:ln w="25400">
            <a:solidFill>
              <a:srgbClr val="FF0000"/>
            </a:solidFill>
            <a:headEnd type="non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742768" y="3773753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4.2 %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86000" y="1271584"/>
            <a:ext cx="2819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Average as-drawn diameter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828800" y="442805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Average diameter 100atm OP HT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038168" y="2643184"/>
            <a:ext cx="2076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CIPed</a:t>
            </a:r>
            <a:r>
              <a:rPr lang="en-US" b="1" dirty="0" smtClean="0"/>
              <a:t> at 20.4 </a:t>
            </a:r>
            <a:r>
              <a:rPr lang="en-US" b="1" dirty="0" err="1" smtClean="0"/>
              <a:t>katm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614861" y="1524000"/>
            <a:ext cx="33561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Goal: </a:t>
            </a:r>
          </a:p>
          <a:p>
            <a:r>
              <a:rPr lang="en-US" b="1" dirty="0" smtClean="0"/>
              <a:t>We want to decrease wire diameter at room temperature before winding magnet to anticipate the diameter shrinkage of the wire during the 100 </a:t>
            </a:r>
            <a:r>
              <a:rPr lang="en-US" b="1" dirty="0" err="1" smtClean="0"/>
              <a:t>atm</a:t>
            </a:r>
            <a:r>
              <a:rPr lang="en-US" b="1" dirty="0" smtClean="0"/>
              <a:t> OP HT.</a:t>
            </a:r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43" t="60869" b="16100"/>
          <a:stretch/>
        </p:blipFill>
        <p:spPr bwMode="auto">
          <a:xfrm>
            <a:off x="645485" y="5575373"/>
            <a:ext cx="1785541" cy="993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058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  <p:bldP spid="18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2400" y="134041"/>
            <a:ext cx="8991600" cy="6032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>
                <a:solidFill>
                  <a:schemeClr val="bg1"/>
                </a:solidFill>
                <a:latin typeface="Open Sans"/>
                <a:cs typeface="Open Sans"/>
              </a:rPr>
              <a:t>Wire fully densifies about 1 m </a:t>
            </a:r>
            <a:r>
              <a:rPr lang="en-US" sz="2800" dirty="0" smtClean="0">
                <a:solidFill>
                  <a:schemeClr val="bg1"/>
                </a:solidFill>
                <a:latin typeface="Open Sans"/>
                <a:cs typeface="Open Sans"/>
              </a:rPr>
              <a:t>in </a:t>
            </a:r>
            <a:r>
              <a:rPr lang="en-US" sz="2800" dirty="0">
                <a:solidFill>
                  <a:schemeClr val="bg1"/>
                </a:solidFill>
                <a:latin typeface="Open Sans"/>
                <a:cs typeface="Open Sans"/>
              </a:rPr>
              <a:t>from the open end</a:t>
            </a:r>
            <a:endParaRPr lang="en-US" sz="2800" baseline="-25000" dirty="0" smtClean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AB8B-C03A-4FFC-871D-0E4ADBCA4A5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" t="7255" r="27885" b="20504"/>
          <a:stretch/>
        </p:blipFill>
        <p:spPr bwMode="auto">
          <a:xfrm>
            <a:off x="3024388" y="1771649"/>
            <a:ext cx="5943602" cy="4552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302913" y="942098"/>
            <a:ext cx="74156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2.2 m long sample fully heat treated at 100 </a:t>
            </a:r>
            <a:r>
              <a:rPr lang="en-US" sz="2400" b="1" dirty="0" err="1" smtClean="0"/>
              <a:t>atm</a:t>
            </a:r>
            <a:endParaRPr lang="en-US" sz="24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Both ends </a:t>
            </a:r>
            <a:r>
              <a:rPr lang="en-US" sz="2400" b="1" dirty="0" smtClean="0"/>
              <a:t>open (worth case)</a:t>
            </a:r>
            <a:endParaRPr lang="en-US" sz="2400" b="1" dirty="0"/>
          </a:p>
        </p:txBody>
      </p:sp>
      <p:sp>
        <p:nvSpPr>
          <p:cNvPr id="24" name="Rectangle 23"/>
          <p:cNvSpPr/>
          <p:nvPr/>
        </p:nvSpPr>
        <p:spPr>
          <a:xfrm>
            <a:off x="228449" y="2667000"/>
            <a:ext cx="26618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1 extra meter needs to be added to coil terminals when OP processed</a:t>
            </a:r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" t="7255" r="27886" b="20504"/>
          <a:stretch/>
        </p:blipFill>
        <p:spPr bwMode="auto">
          <a:xfrm>
            <a:off x="3024388" y="1771648"/>
            <a:ext cx="5943602" cy="4552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" t="7255" r="27885" b="20504"/>
          <a:stretch/>
        </p:blipFill>
        <p:spPr bwMode="auto">
          <a:xfrm>
            <a:off x="3024389" y="1771648"/>
            <a:ext cx="5943601" cy="455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9" name="Straight Arrow Connector 28"/>
          <p:cNvCxnSpPr/>
          <p:nvPr/>
        </p:nvCxnSpPr>
        <p:spPr>
          <a:xfrm>
            <a:off x="4038600" y="4246959"/>
            <a:ext cx="2057400" cy="0"/>
          </a:xfrm>
          <a:prstGeom prst="straightConnector1">
            <a:avLst/>
          </a:prstGeom>
          <a:ln w="38100">
            <a:solidFill>
              <a:srgbClr val="0000FF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629400" y="4246959"/>
            <a:ext cx="2133600" cy="0"/>
          </a:xfrm>
          <a:prstGeom prst="straightConnector1">
            <a:avLst/>
          </a:prstGeom>
          <a:ln w="38100">
            <a:solidFill>
              <a:srgbClr val="0000FF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343400" y="3931752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1 m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91400" y="3924166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1 m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799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39271" y="1295400"/>
            <a:ext cx="79510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US" sz="2400" b="1" dirty="0" smtClean="0">
                <a:latin typeface="Calibri" pitchFamily="34" charset="0"/>
              </a:rPr>
              <a:t>Wire densification with overpressure is the key for high J</a:t>
            </a:r>
            <a:r>
              <a:rPr lang="en-US" sz="2400" b="1" baseline="-25000" dirty="0" smtClean="0">
                <a:latin typeface="Calibri" pitchFamily="34" charset="0"/>
              </a:rPr>
              <a:t>E</a:t>
            </a:r>
            <a:r>
              <a:rPr lang="en-US" sz="2400" b="1" dirty="0" smtClean="0">
                <a:latin typeface="Calibri" pitchFamily="34" charset="0"/>
              </a:rPr>
              <a:t> and high J</a:t>
            </a:r>
            <a:r>
              <a:rPr lang="en-US" sz="2400" b="1" baseline="-25000" dirty="0" smtClean="0">
                <a:latin typeface="Calibri" pitchFamily="34" charset="0"/>
              </a:rPr>
              <a:t>c</a:t>
            </a:r>
            <a:r>
              <a:rPr lang="en-US" sz="2400" b="1" dirty="0" smtClean="0">
                <a:latin typeface="Calibri" pitchFamily="34" charset="0"/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US" sz="2400" b="1" dirty="0" smtClean="0">
                <a:latin typeface="Calibri" pitchFamily="34" charset="0"/>
              </a:rPr>
              <a:t>Filaments densify before 2212 melts, starting at about 800°C, high density (87%) occurring at about 821</a:t>
            </a:r>
            <a:r>
              <a:rPr lang="en-US" sz="2400" b="1" dirty="0" smtClean="0">
                <a:latin typeface="Arial"/>
                <a:cs typeface="Arial"/>
              </a:rPr>
              <a:t>°</a:t>
            </a:r>
            <a:r>
              <a:rPr lang="en-US" sz="2400" b="1" dirty="0" smtClean="0">
                <a:latin typeface="Calibri" pitchFamily="34" charset="0"/>
              </a:rPr>
              <a:t>C within 2 h.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US" sz="2400" b="1" dirty="0" smtClean="0">
                <a:latin typeface="Calibri" pitchFamily="34" charset="0"/>
              </a:rPr>
              <a:t>Wire diameter decreases by 4.2 ± 0.3% at 100 atm.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US" sz="2400" b="1" dirty="0" smtClean="0">
                <a:latin typeface="Calibri" pitchFamily="34" charset="0"/>
              </a:rPr>
              <a:t>CIPing at 20.4katm provides decrease in diameter of at least 2.1%.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SzPct val="75000"/>
              <a:buFont typeface="Arial" pitchFamily="34" charset="0"/>
              <a:buChar char="•"/>
            </a:pPr>
            <a:r>
              <a:rPr lang="en-US" sz="2400" b="1" dirty="0" smtClean="0">
                <a:latin typeface="Calibri" pitchFamily="34" charset="0"/>
              </a:rPr>
              <a:t>Without seal, wire fully densify about 1 m in from the open end.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AB8B-C03A-4FFC-871D-0E4ADBCA4A5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34041"/>
            <a:ext cx="8394407" cy="6032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chemeClr val="bg1"/>
                </a:solidFill>
                <a:latin typeface="Open Sans"/>
                <a:cs typeface="Open Sans"/>
              </a:rPr>
              <a:t>Conclusion</a:t>
            </a:r>
            <a:endParaRPr lang="en-US" sz="3600" baseline="-25000" dirty="0" smtClean="0">
              <a:solidFill>
                <a:schemeClr val="bg1"/>
              </a:solidFill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1631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8448" y="1447800"/>
            <a:ext cx="8153400" cy="350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20000"/>
              </a:spcBef>
              <a:spcAft>
                <a:spcPts val="1200"/>
              </a:spcAft>
              <a:buSzPct val="75000"/>
              <a:buFont typeface="Arial" pitchFamily="34" charset="0"/>
              <a:buChar char="•"/>
            </a:pPr>
            <a:r>
              <a:rPr lang="en-US" sz="2400" b="1" dirty="0">
                <a:latin typeface="Calibri" pitchFamily="34" charset="0"/>
              </a:rPr>
              <a:t>Collaborations with Y. Huang, H. Miao, S. Hong, and J. A. </a:t>
            </a:r>
            <a:r>
              <a:rPr lang="en-US" sz="2400" b="1" dirty="0" err="1">
                <a:latin typeface="Calibri" pitchFamily="34" charset="0"/>
              </a:rPr>
              <a:t>Parrell</a:t>
            </a:r>
            <a:r>
              <a:rPr lang="en-US" sz="2400" b="1" dirty="0">
                <a:latin typeface="Calibri" pitchFamily="34" charset="0"/>
              </a:rPr>
              <a:t> of Oxford Superconducting </a:t>
            </a:r>
            <a:r>
              <a:rPr lang="en-US" sz="2400" b="1" dirty="0" smtClean="0">
                <a:latin typeface="Calibri" pitchFamily="34" charset="0"/>
              </a:rPr>
              <a:t>Technology</a:t>
            </a:r>
            <a:endParaRPr lang="en-US" sz="24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342900" indent="-342900" algn="just">
              <a:spcBef>
                <a:spcPct val="20000"/>
              </a:spcBef>
              <a:spcAft>
                <a:spcPts val="1200"/>
              </a:spcAft>
              <a:buSzPct val="75000"/>
              <a:buFont typeface="Arial" pitchFamily="34" charset="0"/>
              <a:buChar char="•"/>
            </a:pPr>
            <a:r>
              <a:rPr lang="en-US" sz="2400" b="1" dirty="0" smtClean="0">
                <a:latin typeface="Calibri" pitchFamily="34" charset="0"/>
              </a:rPr>
              <a:t>Technical support from B. Chew, W. L. Starch, </a:t>
            </a:r>
            <a:r>
              <a:rPr lang="fr-FR" sz="2400" b="1" dirty="0" smtClean="0">
                <a:latin typeface="Calibri" pitchFamily="34" charset="0"/>
              </a:rPr>
              <a:t>V. S. Griffin, and J. </a:t>
            </a:r>
            <a:r>
              <a:rPr lang="fr-FR" sz="2400" b="1" dirty="0" err="1" smtClean="0">
                <a:latin typeface="Calibri" pitchFamily="34" charset="0"/>
              </a:rPr>
              <a:t>Craft</a:t>
            </a:r>
            <a:r>
              <a:rPr lang="en-US" sz="2400" b="1" dirty="0" smtClean="0">
                <a:latin typeface="Calibri" pitchFamily="34" charset="0"/>
              </a:rPr>
              <a:t> at FSU.</a:t>
            </a:r>
          </a:p>
          <a:p>
            <a:pPr marL="342900" indent="-342900" algn="just">
              <a:spcBef>
                <a:spcPct val="20000"/>
              </a:spcBef>
              <a:buSzPct val="75000"/>
              <a:buFont typeface="Arial" pitchFamily="34" charset="0"/>
              <a:buChar char="•"/>
            </a:pPr>
            <a:r>
              <a:rPr lang="en-US" sz="2400" b="1" dirty="0" smtClean="0">
                <a:latin typeface="Calibri" pitchFamily="34" charset="0"/>
              </a:rPr>
              <a:t>Support </a:t>
            </a:r>
            <a:r>
              <a:rPr lang="en-US" sz="2400" b="1" dirty="0">
                <a:latin typeface="Calibri" pitchFamily="34" charset="0"/>
              </a:rPr>
              <a:t>by </a:t>
            </a:r>
            <a:r>
              <a:rPr lang="en-US" sz="2400" b="1" dirty="0" smtClean="0">
                <a:latin typeface="Calibri" pitchFamily="34" charset="0"/>
              </a:rPr>
              <a:t>BSCCO strand and cable collaboration (BSCCo), a grant </a:t>
            </a:r>
            <a:r>
              <a:rPr lang="en-US" sz="2400" b="1" dirty="0">
                <a:latin typeface="Calibri" pitchFamily="34" charset="0"/>
              </a:rPr>
              <a:t>of the US Department of Energy and by the NHMFL, which is supported by the NSF under NSF/DMR-1157490 and by the State of Florida.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AB8B-C03A-4FFC-871D-0E4ADBCA4A5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134041"/>
            <a:ext cx="8394407" cy="6032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chemeClr val="bg1"/>
                </a:solidFill>
                <a:latin typeface="Open Sans"/>
                <a:cs typeface="Open Sans"/>
              </a:rPr>
              <a:t>Acknowledgement</a:t>
            </a:r>
            <a:endParaRPr lang="en-US" sz="3600" baseline="-25000" dirty="0" smtClean="0">
              <a:solidFill>
                <a:schemeClr val="bg1"/>
              </a:solidFill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27073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Pattern_pur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03328"/>
            <a:ext cx="4627380" cy="1787851"/>
          </a:xfrm>
          <a:prstGeom prst="rect">
            <a:avLst/>
          </a:prstGeom>
        </p:spPr>
      </p:pic>
      <p:pic>
        <p:nvPicPr>
          <p:cNvPr id="27" name="Picture 26" descr="Pattern_pur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700" y="5104192"/>
            <a:ext cx="4627380" cy="178785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307" y="3109461"/>
            <a:ext cx="6400800" cy="812108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Open Sans"/>
                <a:cs typeface="Open Sans"/>
              </a:rPr>
              <a:t>This is a Sub-title</a:t>
            </a:r>
            <a:endParaRPr lang="en-US" sz="3600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pic>
        <p:nvPicPr>
          <p:cNvPr id="18" name="Picture 17" descr="Pattern_pur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64"/>
            <a:ext cx="4627380" cy="1787851"/>
          </a:xfrm>
          <a:prstGeom prst="rect">
            <a:avLst/>
          </a:prstGeom>
        </p:spPr>
      </p:pic>
      <p:pic>
        <p:nvPicPr>
          <p:cNvPr id="19" name="Picture 18" descr="Pattern_pur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700" y="0"/>
            <a:ext cx="4627380" cy="1787851"/>
          </a:xfrm>
          <a:prstGeom prst="rect">
            <a:avLst/>
          </a:prstGeom>
        </p:spPr>
      </p:pic>
      <p:pic>
        <p:nvPicPr>
          <p:cNvPr id="22" name="Picture 21" descr="Pattern_pur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1062"/>
            <a:ext cx="4627380" cy="1787851"/>
          </a:xfrm>
          <a:prstGeom prst="rect">
            <a:avLst/>
          </a:prstGeom>
        </p:spPr>
      </p:pic>
      <p:pic>
        <p:nvPicPr>
          <p:cNvPr id="23" name="Picture 22" descr="Pattern_pur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700" y="1701062"/>
            <a:ext cx="4627380" cy="1787851"/>
          </a:xfrm>
          <a:prstGeom prst="rect">
            <a:avLst/>
          </a:prstGeom>
        </p:spPr>
      </p:pic>
      <p:pic>
        <p:nvPicPr>
          <p:cNvPr id="24" name="Picture 23" descr="Pattern_pur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98477"/>
            <a:ext cx="4627380" cy="1787851"/>
          </a:xfrm>
          <a:prstGeom prst="rect">
            <a:avLst/>
          </a:prstGeom>
        </p:spPr>
      </p:pic>
      <p:pic>
        <p:nvPicPr>
          <p:cNvPr id="25" name="Picture 24" descr="Pattern_pur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700" y="3398477"/>
            <a:ext cx="4627380" cy="178785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181203" y="904716"/>
            <a:ext cx="6820446" cy="5104593"/>
          </a:xfrm>
          <a:prstGeom prst="rect">
            <a:avLst/>
          </a:prstGeom>
          <a:solidFill>
            <a:schemeClr val="bg1"/>
          </a:solidFill>
          <a:ln>
            <a:solidFill>
              <a:srgbClr val="3C336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1180" y="1786536"/>
            <a:ext cx="7772400" cy="1670476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3C336F"/>
                </a:solidFill>
                <a:latin typeface="Open Sans"/>
                <a:cs typeface="Open Sans"/>
              </a:rPr>
              <a:t>Thank you for your attention</a:t>
            </a:r>
            <a:endParaRPr lang="en-US" sz="4800" dirty="0">
              <a:solidFill>
                <a:srgbClr val="3C336F"/>
              </a:solidFill>
              <a:latin typeface="Open Sans"/>
              <a:cs typeface="Open Sans"/>
            </a:endParaRPr>
          </a:p>
        </p:txBody>
      </p:sp>
      <p:pic>
        <p:nvPicPr>
          <p:cNvPr id="13" name="Picture 12" descr="NationalMagLab_Primary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608" y="4842442"/>
            <a:ext cx="3456980" cy="1166867"/>
          </a:xfrm>
          <a:prstGeom prst="rect">
            <a:avLst/>
          </a:prstGeom>
        </p:spPr>
      </p:pic>
      <p:pic>
        <p:nvPicPr>
          <p:cNvPr id="10" name="Picture 9" descr="nsf-flat-trans-cmyk.t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431" y="4954153"/>
            <a:ext cx="977194" cy="978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21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636373" y="1079986"/>
            <a:ext cx="7995745" cy="530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6075" indent="-346075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00FF"/>
                </a:solidFill>
              </a:rPr>
              <a:t>Why do we need </a:t>
            </a:r>
            <a:r>
              <a:rPr lang="en-US" sz="2400" b="1" dirty="0">
                <a:solidFill>
                  <a:srgbClr val="0000FF"/>
                </a:solidFill>
              </a:rPr>
              <a:t>o</a:t>
            </a:r>
            <a:r>
              <a:rPr lang="en-US" sz="2400" b="1" dirty="0" smtClean="0">
                <a:solidFill>
                  <a:srgbClr val="0000FF"/>
                </a:solidFill>
              </a:rPr>
              <a:t>verpressure (</a:t>
            </a:r>
            <a:r>
              <a:rPr lang="en-US" sz="2400" b="1" dirty="0">
                <a:solidFill>
                  <a:srgbClr val="0000FF"/>
                </a:solidFill>
              </a:rPr>
              <a:t>OP</a:t>
            </a:r>
            <a:r>
              <a:rPr lang="en-US" sz="2400" b="1" dirty="0" smtClean="0">
                <a:solidFill>
                  <a:srgbClr val="0000FF"/>
                </a:solidFill>
              </a:rPr>
              <a:t>) processing to make 2212 wire a candidate for high field applications?</a:t>
            </a:r>
          </a:p>
          <a:p>
            <a:pPr marL="803275" lvl="1" indent="-346075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To increase J</a:t>
            </a:r>
            <a:r>
              <a:rPr lang="en-US" b="1" baseline="-25000" dirty="0" smtClean="0"/>
              <a:t>E</a:t>
            </a:r>
            <a:r>
              <a:rPr lang="en-US" b="1" dirty="0" smtClean="0"/>
              <a:t> by densification of the 2212 filaments </a:t>
            </a:r>
            <a:endParaRPr lang="en-US" b="1" baseline="-25000" dirty="0" smtClean="0"/>
          </a:p>
          <a:p>
            <a:pPr marL="346075" indent="-346075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00FF"/>
                </a:solidFill>
              </a:rPr>
              <a:t>When and how does conductor densification </a:t>
            </a:r>
            <a:r>
              <a:rPr lang="en-US" sz="2400" b="1" dirty="0" smtClean="0">
                <a:solidFill>
                  <a:srgbClr val="0000FF"/>
                </a:solidFill>
              </a:rPr>
              <a:t>occur? </a:t>
            </a:r>
            <a:endParaRPr lang="en-US" sz="2400" b="1" dirty="0" smtClean="0">
              <a:solidFill>
                <a:srgbClr val="0000FF"/>
              </a:solidFill>
            </a:endParaRPr>
          </a:p>
          <a:p>
            <a:pPr marL="803275" lvl="1" indent="-346075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High densification is reached homogeneously above 800</a:t>
            </a:r>
            <a:r>
              <a:rPr lang="en-US" b="1" dirty="0" smtClean="0">
                <a:latin typeface="Arial"/>
                <a:cs typeface="Arial"/>
              </a:rPr>
              <a:t>°</a:t>
            </a:r>
            <a:r>
              <a:rPr lang="en-US" b="1" dirty="0" smtClean="0"/>
              <a:t>C</a:t>
            </a:r>
          </a:p>
          <a:p>
            <a:pPr marL="346075" indent="-346075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00FF"/>
                </a:solidFill>
              </a:rPr>
              <a:t>How much reduction </a:t>
            </a:r>
            <a:r>
              <a:rPr lang="en-US" sz="2400" b="1" dirty="0">
                <a:solidFill>
                  <a:srgbClr val="0000FF"/>
                </a:solidFill>
              </a:rPr>
              <a:t>in </a:t>
            </a:r>
            <a:r>
              <a:rPr lang="en-US" sz="2400" b="1" dirty="0" smtClean="0">
                <a:solidFill>
                  <a:srgbClr val="0000FF"/>
                </a:solidFill>
              </a:rPr>
              <a:t>diameter </a:t>
            </a:r>
            <a:r>
              <a:rPr lang="en-US" sz="2400" b="1" dirty="0">
                <a:solidFill>
                  <a:srgbClr val="0000FF"/>
                </a:solidFill>
              </a:rPr>
              <a:t>does </a:t>
            </a:r>
            <a:r>
              <a:rPr lang="en-US" sz="2400" b="1" dirty="0" smtClean="0">
                <a:solidFill>
                  <a:srgbClr val="0000FF"/>
                </a:solidFill>
              </a:rPr>
              <a:t>OP produce?</a:t>
            </a:r>
          </a:p>
          <a:p>
            <a:pPr marL="803275" lvl="1" indent="-346075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About 4% decrease in diameter </a:t>
            </a:r>
          </a:p>
          <a:p>
            <a:pPr marL="346075" indent="-346075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/>
              <a:t>What is the effect of OP on coil? (Peng Chen - NHMFL)</a:t>
            </a:r>
          </a:p>
          <a:p>
            <a:pPr marL="346075" indent="-346075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00FF"/>
                </a:solidFill>
              </a:rPr>
              <a:t>Can </a:t>
            </a:r>
            <a:r>
              <a:rPr lang="en-US" sz="2400" b="1" dirty="0">
                <a:solidFill>
                  <a:srgbClr val="0000FF"/>
                </a:solidFill>
              </a:rPr>
              <a:t>we densify 2212 wires before winding?</a:t>
            </a:r>
          </a:p>
          <a:p>
            <a:pPr marL="803275" lvl="1" indent="-346075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Cold isostatic pressing is </a:t>
            </a:r>
            <a:r>
              <a:rPr lang="en-US" b="1" dirty="0"/>
              <a:t>o</a:t>
            </a:r>
            <a:r>
              <a:rPr lang="en-US" b="1" dirty="0" smtClean="0"/>
              <a:t>ne option</a:t>
            </a:r>
          </a:p>
          <a:p>
            <a:pPr marL="346075" indent="-346075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00FF"/>
                </a:solidFill>
              </a:rPr>
              <a:t>What length of conductor does not densify in case of seal failure?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AB8B-C03A-4FFC-871D-0E4ADBCA4A52}" type="slidenum">
              <a:rPr lang="en-US" b="1" smtClean="0"/>
              <a:pPr/>
              <a:t>2</a:t>
            </a:fld>
            <a:endParaRPr lang="en-US" b="1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134041"/>
            <a:ext cx="7509643" cy="6032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>
                <a:solidFill>
                  <a:schemeClr val="bg1"/>
                </a:solidFill>
                <a:latin typeface="Open Sans"/>
                <a:cs typeface="Open Sans"/>
              </a:rPr>
              <a:t>Driving questions</a:t>
            </a:r>
          </a:p>
        </p:txBody>
      </p:sp>
    </p:spTree>
    <p:extLst>
      <p:ext uri="{BB962C8B-B14F-4D97-AF65-F5344CB8AC3E}">
        <p14:creationId xmlns:p14="http://schemas.microsoft.com/office/powerpoint/2010/main" val="3511947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56084" y="1127846"/>
            <a:ext cx="3634265" cy="36933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/>
              <a:t>Cross section as-drawn 37x18 (W13)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AB8B-C03A-4FFC-871D-0E4ADBCA4A5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6704875" y="5911781"/>
            <a:ext cx="2286725" cy="463846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Kametani </a:t>
            </a:r>
            <a:r>
              <a:rPr lang="en-US" sz="1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et </a:t>
            </a:r>
            <a:r>
              <a:rPr lang="en-US" sz="12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</a:t>
            </a:r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., </a:t>
            </a:r>
            <a:r>
              <a:rPr lang="en-US" sz="1200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Supercond</a:t>
            </a:r>
            <a:r>
              <a:rPr lang="en-US" sz="1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Sci. Technol</a:t>
            </a:r>
            <a:r>
              <a:rPr lang="en-US" sz="12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 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24, 075009 (2011)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314" y="3986056"/>
            <a:ext cx="4550266" cy="1785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4081153" y="5873901"/>
            <a:ext cx="22090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Filaments from wire quenched in the melt</a:t>
            </a:r>
            <a:endParaRPr lang="en-US" sz="1600" b="1" dirty="0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3730337" y="1503672"/>
            <a:ext cx="5076243" cy="214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/>
              <a:t>As-drawn filaments are 60±5 % dense (PIT process)</a:t>
            </a:r>
          </a:p>
          <a:p>
            <a:pPr marL="342900" indent="-34290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/>
              <a:t>40±5 % gas bubbles after </a:t>
            </a:r>
            <a:r>
              <a:rPr lang="en-US" sz="2000" b="1" dirty="0"/>
              <a:t>2212 melts</a:t>
            </a:r>
            <a:endParaRPr lang="en-US" sz="2000" b="1" dirty="0" smtClean="0"/>
          </a:p>
          <a:p>
            <a:pPr marL="342900" indent="-34290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/>
              <a:t>Bubbles block current transport</a:t>
            </a:r>
          </a:p>
          <a:p>
            <a:pPr marL="342900" indent="-34290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/>
              <a:t>Wire expands at high temperature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75284" y="1534557"/>
            <a:ext cx="2174789" cy="2127018"/>
            <a:chOff x="815546" y="1822682"/>
            <a:chExt cx="2174789" cy="2127018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72" t="1303" r="12199" b="2551"/>
            <a:stretch/>
          </p:blipFill>
          <p:spPr bwMode="auto">
            <a:xfrm>
              <a:off x="815546" y="1822682"/>
              <a:ext cx="2174789" cy="21270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715" t="91321" r="6660"/>
            <a:stretch/>
          </p:blipFill>
          <p:spPr bwMode="auto">
            <a:xfrm>
              <a:off x="2590800" y="3745004"/>
              <a:ext cx="342900" cy="191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6" name="Title 1"/>
          <p:cNvSpPr txBox="1">
            <a:spLocks/>
          </p:cNvSpPr>
          <p:nvPr/>
        </p:nvSpPr>
        <p:spPr>
          <a:xfrm>
            <a:off x="457200" y="134041"/>
            <a:ext cx="8394407" cy="6032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>
                <a:solidFill>
                  <a:schemeClr val="bg1"/>
                </a:solidFill>
                <a:latin typeface="Open Sans"/>
                <a:cs typeface="Open Sans"/>
              </a:rPr>
              <a:t>As-drawn wires are only 60% dense</a:t>
            </a:r>
            <a:endParaRPr lang="en-US" sz="3200" dirty="0" smtClean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34687" y="3896935"/>
            <a:ext cx="351202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b="1" u="sng" dirty="0" smtClean="0">
                <a:solidFill>
                  <a:srgbClr val="FF0000"/>
                </a:solidFill>
              </a:rPr>
              <a:t>Problems: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Filament cavity and 2212 powder have different volumes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Internal gas causes Ag creep at high temperature</a:t>
            </a:r>
            <a:br>
              <a:rPr lang="en-US" sz="2000" b="1" dirty="0" smtClean="0">
                <a:solidFill>
                  <a:srgbClr val="FF0000"/>
                </a:solidFill>
              </a:rPr>
            </a:br>
            <a:r>
              <a:rPr lang="en-US" sz="2000" b="1" dirty="0" smtClean="0">
                <a:solidFill>
                  <a:srgbClr val="FF0000"/>
                </a:solidFill>
              </a:rPr>
              <a:t>(T. Shen)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443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6" grpId="0"/>
      <p:bldP spid="13" grpId="0" uiExpand="1" build="p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68"/>
          <p:cNvGrpSpPr/>
          <p:nvPr/>
        </p:nvGrpSpPr>
        <p:grpSpPr>
          <a:xfrm>
            <a:off x="4149177" y="2296627"/>
            <a:ext cx="4572000" cy="1425121"/>
            <a:chOff x="4194900" y="3223079"/>
            <a:chExt cx="4572000" cy="1425121"/>
          </a:xfrm>
        </p:grpSpPr>
        <p:sp>
          <p:nvSpPr>
            <p:cNvPr id="70" name="Rectangle 69"/>
            <p:cNvSpPr/>
            <p:nvPr/>
          </p:nvSpPr>
          <p:spPr>
            <a:xfrm>
              <a:off x="5104621" y="4170448"/>
              <a:ext cx="1206124" cy="1524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194900" y="3223079"/>
              <a:ext cx="4572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 smtClean="0">
                  <a:solidFill>
                    <a:srgbClr val="0000FF"/>
                  </a:solidFill>
                </a:rPr>
                <a:t>Closed ends 1 atm: gas trapped</a:t>
              </a:r>
            </a:p>
            <a:p>
              <a:r>
                <a:rPr lang="en-US" b="1" dirty="0">
                  <a:solidFill>
                    <a:schemeClr val="tx2"/>
                  </a:solidFill>
                </a:rPr>
                <a:t>	</a:t>
              </a:r>
              <a:r>
                <a:rPr lang="en-US" b="1" dirty="0" smtClean="0">
                  <a:solidFill>
                    <a:srgbClr val="0000FF"/>
                  </a:solidFill>
                </a:rPr>
                <a:t>&lt;60% dense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72" name="Down Arrow 71"/>
            <p:cNvSpPr/>
            <p:nvPr/>
          </p:nvSpPr>
          <p:spPr>
            <a:xfrm rot="5400000" flipV="1">
              <a:off x="6772896" y="4050985"/>
              <a:ext cx="214812" cy="391324"/>
            </a:xfrm>
            <a:prstGeom prst="downArrow">
              <a:avLst/>
            </a:prstGeom>
            <a:solidFill>
              <a:srgbClr val="00CC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Down Arrow 72"/>
            <p:cNvSpPr/>
            <p:nvPr/>
          </p:nvSpPr>
          <p:spPr>
            <a:xfrm rot="5400000">
              <a:off x="4449619" y="4029005"/>
              <a:ext cx="214812" cy="435287"/>
            </a:xfrm>
            <a:prstGeom prst="downArrow">
              <a:avLst/>
            </a:prstGeom>
            <a:solidFill>
              <a:srgbClr val="00CC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260060" y="4098413"/>
              <a:ext cx="318704" cy="29646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4869774" y="4098413"/>
              <a:ext cx="318704" cy="29646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Down Arrow 75"/>
            <p:cNvSpPr/>
            <p:nvPr/>
          </p:nvSpPr>
          <p:spPr>
            <a:xfrm>
              <a:off x="5572632" y="4381500"/>
              <a:ext cx="304800" cy="2667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Down Arrow 76"/>
            <p:cNvSpPr/>
            <p:nvPr/>
          </p:nvSpPr>
          <p:spPr>
            <a:xfrm flipV="1">
              <a:off x="5575300" y="3846401"/>
              <a:ext cx="304800" cy="260725"/>
            </a:xfrm>
            <a:prstGeom prst="down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Multiply 77"/>
            <p:cNvSpPr/>
            <p:nvPr/>
          </p:nvSpPr>
          <p:spPr>
            <a:xfrm>
              <a:off x="4270757" y="3940443"/>
              <a:ext cx="596919" cy="612405"/>
            </a:xfrm>
            <a:prstGeom prst="mathMultiply">
              <a:avLst>
                <a:gd name="adj1" fmla="val 8681"/>
              </a:avLst>
            </a:prstGeom>
            <a:solidFill>
              <a:srgbClr val="FF292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Multiply 78"/>
            <p:cNvSpPr/>
            <p:nvPr/>
          </p:nvSpPr>
          <p:spPr>
            <a:xfrm>
              <a:off x="6565881" y="3940445"/>
              <a:ext cx="596919" cy="612405"/>
            </a:xfrm>
            <a:prstGeom prst="mathMultiply">
              <a:avLst>
                <a:gd name="adj1" fmla="val 8681"/>
              </a:avLst>
            </a:prstGeom>
            <a:solidFill>
              <a:srgbClr val="FF292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2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267"/>
          <a:stretch/>
        </p:blipFill>
        <p:spPr bwMode="auto">
          <a:xfrm>
            <a:off x="20216" y="1721647"/>
            <a:ext cx="4018384" cy="4507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564"/>
          <a:stretch/>
        </p:blipFill>
        <p:spPr bwMode="auto">
          <a:xfrm>
            <a:off x="20216" y="1723737"/>
            <a:ext cx="3999968" cy="4507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564"/>
          <a:stretch/>
        </p:blipFill>
        <p:spPr bwMode="auto">
          <a:xfrm>
            <a:off x="19365" y="1722840"/>
            <a:ext cx="3999968" cy="4507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" name="Title 1"/>
          <p:cNvSpPr txBox="1">
            <a:spLocks/>
          </p:cNvSpPr>
          <p:nvPr/>
        </p:nvSpPr>
        <p:spPr>
          <a:xfrm>
            <a:off x="457200" y="134041"/>
            <a:ext cx="8394407" cy="6032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>
                <a:solidFill>
                  <a:schemeClr val="bg1"/>
                </a:solidFill>
                <a:latin typeface="Open Sans"/>
                <a:cs typeface="Open Sans"/>
              </a:rPr>
              <a:t>Overpressure (OP) densifies 2212 wires</a:t>
            </a:r>
            <a:endParaRPr lang="en-US" sz="3200" baseline="-25000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AB8B-C03A-4FFC-871D-0E4ADBCA4A5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7297695" y="5560368"/>
            <a:ext cx="1564785" cy="230832"/>
          </a:xfrm>
          <a:prstGeom prst="rect">
            <a:avLst/>
          </a:prstGeom>
          <a:solidFill>
            <a:schemeClr val="bg2">
              <a:alpha val="49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900" b="1" dirty="0" smtClean="0"/>
              <a:t>Courtesy </a:t>
            </a:r>
            <a:r>
              <a:rPr lang="en-US" sz="900" b="1" dirty="0" err="1" smtClean="0"/>
              <a:t>Dr</a:t>
            </a:r>
            <a:r>
              <a:rPr lang="en-US" sz="900" b="1" dirty="0" smtClean="0"/>
              <a:t> C</a:t>
            </a:r>
            <a:r>
              <a:rPr lang="en-US" sz="900" b="1" dirty="0"/>
              <a:t>. Scheuerlein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4210060" y="3987463"/>
            <a:ext cx="4572000" cy="1661964"/>
            <a:chOff x="4191000" y="4498458"/>
            <a:chExt cx="4572000" cy="1661964"/>
          </a:xfrm>
        </p:grpSpPr>
        <p:grpSp>
          <p:nvGrpSpPr>
            <p:cNvPr id="42" name="Group 41"/>
            <p:cNvGrpSpPr/>
            <p:nvPr/>
          </p:nvGrpSpPr>
          <p:grpSpPr>
            <a:xfrm>
              <a:off x="4191000" y="4498458"/>
              <a:ext cx="4572000" cy="1661964"/>
              <a:chOff x="4191000" y="4786868"/>
              <a:chExt cx="4572000" cy="1661964"/>
            </a:xfrm>
          </p:grpSpPr>
          <p:sp>
            <p:nvSpPr>
              <p:cNvPr id="47" name="Down Arrow 46"/>
              <p:cNvSpPr/>
              <p:nvPr/>
            </p:nvSpPr>
            <p:spPr>
              <a:xfrm>
                <a:off x="5618409" y="5616646"/>
                <a:ext cx="304800" cy="266700"/>
              </a:xfrm>
              <a:prstGeom prst="downArrow">
                <a:avLst/>
              </a:prstGeom>
              <a:solidFill>
                <a:srgbClr val="00CC00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Down Arrow 47"/>
              <p:cNvSpPr/>
              <p:nvPr/>
            </p:nvSpPr>
            <p:spPr>
              <a:xfrm flipV="1">
                <a:off x="5618409" y="6188107"/>
                <a:ext cx="304800" cy="260725"/>
              </a:xfrm>
              <a:prstGeom prst="downArrow">
                <a:avLst/>
              </a:prstGeom>
              <a:solidFill>
                <a:srgbClr val="00CC00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5081799" y="5963678"/>
                <a:ext cx="1228946" cy="1524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Down Arrow 49"/>
              <p:cNvSpPr/>
              <p:nvPr/>
            </p:nvSpPr>
            <p:spPr>
              <a:xfrm rot="5400000" flipV="1">
                <a:off x="6779997" y="5844216"/>
                <a:ext cx="214812" cy="391324"/>
              </a:xfrm>
              <a:prstGeom prst="downArrow">
                <a:avLst/>
              </a:prstGeom>
              <a:solidFill>
                <a:srgbClr val="00CC00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Down Arrow 50"/>
              <p:cNvSpPr/>
              <p:nvPr/>
            </p:nvSpPr>
            <p:spPr>
              <a:xfrm rot="5400000">
                <a:off x="4453163" y="5822236"/>
                <a:ext cx="214812" cy="435287"/>
              </a:xfrm>
              <a:prstGeom prst="downArrow">
                <a:avLst/>
              </a:prstGeom>
              <a:solidFill>
                <a:srgbClr val="00CC00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6301796" y="5891644"/>
                <a:ext cx="318704" cy="29646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4873318" y="5891644"/>
                <a:ext cx="318704" cy="29646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4" name="Picture 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78176" y="5153432"/>
                <a:ext cx="346364" cy="3463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5" name="Multiply 54"/>
              <p:cNvSpPr/>
              <p:nvPr/>
            </p:nvSpPr>
            <p:spPr>
              <a:xfrm>
                <a:off x="4267200" y="5733674"/>
                <a:ext cx="596919" cy="612405"/>
              </a:xfrm>
              <a:prstGeom prst="mathMultiply">
                <a:avLst>
                  <a:gd name="adj1" fmla="val 8681"/>
                </a:avLst>
              </a:prstGeom>
              <a:solidFill>
                <a:srgbClr val="FF29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Multiply 55"/>
              <p:cNvSpPr/>
              <p:nvPr/>
            </p:nvSpPr>
            <p:spPr>
              <a:xfrm>
                <a:off x="6565881" y="5733676"/>
                <a:ext cx="596919" cy="612405"/>
              </a:xfrm>
              <a:prstGeom prst="mathMultiply">
                <a:avLst>
                  <a:gd name="adj1" fmla="val 8681"/>
                </a:avLst>
              </a:prstGeom>
              <a:solidFill>
                <a:srgbClr val="FF29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4191000" y="4786868"/>
                <a:ext cx="4572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 smtClean="0">
                    <a:solidFill>
                      <a:srgbClr val="00B050"/>
                    </a:solidFill>
                  </a:rPr>
                  <a:t>Closed ends 100 atm OP:  </a:t>
                </a:r>
                <a:endParaRPr lang="en-US" b="1" dirty="0"/>
              </a:p>
            </p:txBody>
          </p:sp>
        </p:grpSp>
        <p:sp>
          <p:nvSpPr>
            <p:cNvPr id="43" name="Down Arrow 42"/>
            <p:cNvSpPr/>
            <p:nvPr/>
          </p:nvSpPr>
          <p:spPr>
            <a:xfrm>
              <a:off x="5986709" y="5328236"/>
              <a:ext cx="304800" cy="266700"/>
            </a:xfrm>
            <a:prstGeom prst="downArrow">
              <a:avLst/>
            </a:prstGeom>
            <a:solidFill>
              <a:srgbClr val="00CC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Down Arrow 43"/>
            <p:cNvSpPr/>
            <p:nvPr/>
          </p:nvSpPr>
          <p:spPr>
            <a:xfrm flipV="1">
              <a:off x="5986709" y="5899697"/>
              <a:ext cx="304800" cy="260725"/>
            </a:xfrm>
            <a:prstGeom prst="downArrow">
              <a:avLst/>
            </a:prstGeom>
            <a:solidFill>
              <a:srgbClr val="00CC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own Arrow 44"/>
            <p:cNvSpPr/>
            <p:nvPr/>
          </p:nvSpPr>
          <p:spPr>
            <a:xfrm>
              <a:off x="5250109" y="5328236"/>
              <a:ext cx="304800" cy="266700"/>
            </a:xfrm>
            <a:prstGeom prst="downArrow">
              <a:avLst/>
            </a:prstGeom>
            <a:solidFill>
              <a:srgbClr val="00CC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own Arrow 45"/>
            <p:cNvSpPr/>
            <p:nvPr/>
          </p:nvSpPr>
          <p:spPr>
            <a:xfrm flipV="1">
              <a:off x="5250109" y="5899697"/>
              <a:ext cx="304800" cy="260725"/>
            </a:xfrm>
            <a:prstGeom prst="downArrow">
              <a:avLst/>
            </a:prstGeom>
            <a:solidFill>
              <a:srgbClr val="00CC00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Rectangle 58"/>
          <p:cNvSpPr/>
          <p:nvPr/>
        </p:nvSpPr>
        <p:spPr>
          <a:xfrm>
            <a:off x="559496" y="1144663"/>
            <a:ext cx="34355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0.8 mm diameter </a:t>
            </a:r>
            <a:br>
              <a:rPr lang="en-US" sz="2000" b="1" dirty="0" smtClean="0"/>
            </a:br>
            <a:r>
              <a:rPr lang="en-US" sz="2000" b="1" dirty="0" smtClean="0"/>
              <a:t>closed ends 8 cm long samples</a:t>
            </a:r>
            <a:endParaRPr lang="en-US" sz="2000" dirty="0"/>
          </a:p>
        </p:txBody>
      </p:sp>
      <p:sp>
        <p:nvSpPr>
          <p:cNvPr id="63" name="Text Box 7"/>
          <p:cNvSpPr txBox="1">
            <a:spLocks noChangeArrowheads="1"/>
          </p:cNvSpPr>
          <p:nvPr/>
        </p:nvSpPr>
        <p:spPr bwMode="auto">
          <a:xfrm>
            <a:off x="7348519" y="3777739"/>
            <a:ext cx="1608673" cy="230832"/>
          </a:xfrm>
          <a:prstGeom prst="rect">
            <a:avLst/>
          </a:prstGeom>
          <a:solidFill>
            <a:schemeClr val="bg2">
              <a:alpha val="49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900" b="1" dirty="0" smtClean="0"/>
              <a:t>Courtesy </a:t>
            </a:r>
            <a:r>
              <a:rPr lang="en-US" sz="900" b="1" dirty="0" err="1" smtClean="0"/>
              <a:t>Dr</a:t>
            </a:r>
            <a:r>
              <a:rPr lang="en-US" sz="900" b="1" dirty="0" smtClean="0"/>
              <a:t> C. Scheuerlein</a:t>
            </a:r>
          </a:p>
        </p:txBody>
      </p:sp>
      <p:sp>
        <p:nvSpPr>
          <p:cNvPr id="92" name="Rectangle 91"/>
          <p:cNvSpPr/>
          <p:nvPr/>
        </p:nvSpPr>
        <p:spPr>
          <a:xfrm>
            <a:off x="4084120" y="1295400"/>
            <a:ext cx="4823880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600" b="1" u="sng" dirty="0" smtClean="0"/>
              <a:t>Assumption</a:t>
            </a:r>
            <a:r>
              <a:rPr lang="en-US" sz="1600" b="1" dirty="0" smtClean="0"/>
              <a:t>: closed ends short samples behave the same as long coil length</a:t>
            </a:r>
            <a:endParaRPr lang="en-US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265563" y="5145681"/>
            <a:ext cx="2217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100 atm closed ends</a:t>
            </a:r>
            <a:endParaRPr lang="en-US" b="1" dirty="0">
              <a:solidFill>
                <a:srgbClr val="00B050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719619" y="4129996"/>
            <a:ext cx="3124200" cy="343354"/>
            <a:chOff x="838200" y="3764901"/>
            <a:chExt cx="3124200" cy="343354"/>
          </a:xfrm>
        </p:grpSpPr>
        <p:sp>
          <p:nvSpPr>
            <p:cNvPr id="34" name="Rectangle 33"/>
            <p:cNvSpPr/>
            <p:nvPr/>
          </p:nvSpPr>
          <p:spPr>
            <a:xfrm>
              <a:off x="838200" y="3803904"/>
              <a:ext cx="3124200" cy="2927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18" t="39038" r="85658" b="53556"/>
            <a:stretch/>
          </p:blipFill>
          <p:spPr bwMode="auto">
            <a:xfrm>
              <a:off x="889829" y="3774426"/>
              <a:ext cx="138046" cy="3338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" name="Rectangle 35"/>
            <p:cNvSpPr/>
            <p:nvPr/>
          </p:nvSpPr>
          <p:spPr>
            <a:xfrm>
              <a:off x="1103421" y="3764901"/>
              <a:ext cx="191980" cy="2927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402633" y="4114800"/>
            <a:ext cx="1487215" cy="913009"/>
            <a:chOff x="1521214" y="3735191"/>
            <a:chExt cx="1487215" cy="913009"/>
          </a:xfrm>
        </p:grpSpPr>
        <p:sp>
          <p:nvSpPr>
            <p:cNvPr id="38" name="Rectangle 37"/>
            <p:cNvSpPr/>
            <p:nvPr/>
          </p:nvSpPr>
          <p:spPr>
            <a:xfrm>
              <a:off x="1547003" y="4176904"/>
              <a:ext cx="14614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Densification </a:t>
              </a:r>
              <a:endParaRPr lang="en-US" dirty="0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>
              <a:off x="1521214" y="3735191"/>
              <a:ext cx="0" cy="91300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TextBox 86"/>
          <p:cNvSpPr txBox="1"/>
          <p:nvPr/>
        </p:nvSpPr>
        <p:spPr>
          <a:xfrm>
            <a:off x="1452253" y="2230990"/>
            <a:ext cx="2099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1 atm closed ends</a:t>
            </a:r>
            <a:endParaRPr lang="en-US" b="1" dirty="0">
              <a:solidFill>
                <a:srgbClr val="0000FF"/>
              </a:solidFill>
            </a:endParaRPr>
          </a:p>
        </p:txBody>
      </p:sp>
      <p:grpSp>
        <p:nvGrpSpPr>
          <p:cNvPr id="89" name="Group 88"/>
          <p:cNvGrpSpPr/>
          <p:nvPr/>
        </p:nvGrpSpPr>
        <p:grpSpPr>
          <a:xfrm>
            <a:off x="1615820" y="2924890"/>
            <a:ext cx="1227319" cy="1189910"/>
            <a:chOff x="1752600" y="2546198"/>
            <a:chExt cx="1227319" cy="1189910"/>
          </a:xfrm>
        </p:grpSpPr>
        <p:cxnSp>
          <p:nvCxnSpPr>
            <p:cNvPr id="90" name="Straight Arrow Connector 89"/>
            <p:cNvCxnSpPr/>
            <p:nvPr/>
          </p:nvCxnSpPr>
          <p:spPr>
            <a:xfrm flipV="1">
              <a:off x="1752600" y="2546198"/>
              <a:ext cx="0" cy="118991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Rectangle 90"/>
            <p:cNvSpPr/>
            <p:nvPr/>
          </p:nvSpPr>
          <p:spPr>
            <a:xfrm>
              <a:off x="1769716" y="2797482"/>
              <a:ext cx="12102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expansion </a:t>
              </a:r>
              <a:endParaRPr 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559095" y="3774660"/>
            <a:ext cx="2460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As-drawn </a:t>
            </a:r>
            <a:r>
              <a:rPr lang="en-US" b="1" dirty="0" smtClean="0"/>
              <a:t>60% </a:t>
            </a:r>
            <a:r>
              <a:rPr lang="en-US" b="1" dirty="0"/>
              <a:t>dense</a:t>
            </a:r>
          </a:p>
        </p:txBody>
      </p:sp>
      <p:pic>
        <p:nvPicPr>
          <p:cNvPr id="80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08" t="33034" b="33226"/>
          <a:stretch/>
        </p:blipFill>
        <p:spPr bwMode="auto">
          <a:xfrm>
            <a:off x="3906832" y="986629"/>
            <a:ext cx="4847875" cy="4777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08" t="67354"/>
          <a:stretch/>
        </p:blipFill>
        <p:spPr bwMode="auto">
          <a:xfrm>
            <a:off x="3680277" y="1610103"/>
            <a:ext cx="4930324" cy="4701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5621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500" fill="hold"/>
                                        <p:tgtEl>
                                          <p:spTgt spid="80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7037E-7 L 0.19479 -0.03588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40" y="-180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7037E-6 L 0.21146 0.13588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73" y="6782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500" fill="hold"/>
                                        <p:tgtEl>
                                          <p:spTgt spid="5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63" grpId="0" animBg="1"/>
      <p:bldP spid="92" grpId="0" animBg="1"/>
      <p:bldP spid="17" grpId="0"/>
      <p:bldP spid="8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1"/>
          <p:cNvSpPr txBox="1">
            <a:spLocks/>
          </p:cNvSpPr>
          <p:nvPr/>
        </p:nvSpPr>
        <p:spPr>
          <a:xfrm>
            <a:off x="457200" y="134041"/>
            <a:ext cx="8394407" cy="6032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>
                <a:solidFill>
                  <a:schemeClr val="bg1"/>
                </a:solidFill>
                <a:latin typeface="Open Sans"/>
                <a:cs typeface="Open Sans"/>
              </a:rPr>
              <a:t>Overpressure (OP) densifies 2212 wires</a:t>
            </a:r>
            <a:endParaRPr lang="en-US" sz="3200" baseline="-25000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AB8B-C03A-4FFC-871D-0E4ADBCA4A5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6061321" y="6205712"/>
            <a:ext cx="1564785" cy="230832"/>
          </a:xfrm>
          <a:prstGeom prst="rect">
            <a:avLst/>
          </a:prstGeom>
          <a:solidFill>
            <a:schemeClr val="bg2">
              <a:alpha val="49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900" b="1" dirty="0" smtClean="0"/>
              <a:t>Courtesy </a:t>
            </a:r>
            <a:r>
              <a:rPr lang="en-US" sz="900" b="1" dirty="0" err="1" smtClean="0"/>
              <a:t>Dr</a:t>
            </a:r>
            <a:r>
              <a:rPr lang="en-US" sz="900" b="1" dirty="0" smtClean="0"/>
              <a:t> C</a:t>
            </a:r>
            <a:r>
              <a:rPr lang="en-US" sz="900" b="1" dirty="0"/>
              <a:t>. Scheuerlein</a:t>
            </a:r>
          </a:p>
        </p:txBody>
      </p:sp>
      <p:sp>
        <p:nvSpPr>
          <p:cNvPr id="63" name="Text Box 7"/>
          <p:cNvSpPr txBox="1">
            <a:spLocks noChangeArrowheads="1"/>
          </p:cNvSpPr>
          <p:nvPr/>
        </p:nvSpPr>
        <p:spPr bwMode="auto">
          <a:xfrm>
            <a:off x="1752600" y="6319242"/>
            <a:ext cx="1608673" cy="230832"/>
          </a:xfrm>
          <a:prstGeom prst="rect">
            <a:avLst/>
          </a:prstGeom>
          <a:solidFill>
            <a:schemeClr val="bg2">
              <a:alpha val="49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900" b="1" dirty="0" smtClean="0"/>
              <a:t>Courtesy </a:t>
            </a:r>
            <a:r>
              <a:rPr lang="en-US" sz="900" b="1" dirty="0" err="1" smtClean="0"/>
              <a:t>Dr</a:t>
            </a:r>
            <a:r>
              <a:rPr lang="en-US" sz="900" b="1" dirty="0" smtClean="0"/>
              <a:t> C. Scheuerlein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57200" y="901387"/>
            <a:ext cx="41910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u="sng" dirty="0" smtClean="0">
                <a:solidFill>
                  <a:srgbClr val="FF0000"/>
                </a:solidFill>
              </a:rPr>
              <a:t>Problems at 1 </a:t>
            </a:r>
            <a:r>
              <a:rPr lang="en-US" sz="2000" b="1" u="sng" dirty="0" err="1" smtClean="0">
                <a:solidFill>
                  <a:srgbClr val="FF0000"/>
                </a:solidFill>
              </a:rPr>
              <a:t>atm</a:t>
            </a:r>
            <a:r>
              <a:rPr lang="en-US" sz="2000" b="1" u="sng" dirty="0" smtClean="0">
                <a:solidFill>
                  <a:srgbClr val="FF0000"/>
                </a:solidFill>
              </a:rPr>
              <a:t>:</a:t>
            </a:r>
          </a:p>
          <a:p>
            <a:pPr marL="228600" indent="-2286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Filament cavity and 2212 powder have different volumes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Gas causes Ag creep, further </a:t>
            </a:r>
            <a:r>
              <a:rPr lang="en-US" sz="2000" b="1" dirty="0" err="1">
                <a:solidFill>
                  <a:srgbClr val="FF0000"/>
                </a:solidFill>
              </a:rPr>
              <a:t>dedensifying</a:t>
            </a:r>
            <a:r>
              <a:rPr lang="en-US" sz="2000" b="1" dirty="0">
                <a:solidFill>
                  <a:srgbClr val="FF0000"/>
                </a:solidFill>
              </a:rPr>
              <a:t> the </a:t>
            </a:r>
            <a:r>
              <a:rPr lang="en-US" sz="2000" b="1" dirty="0" smtClean="0">
                <a:solidFill>
                  <a:srgbClr val="FF0000"/>
                </a:solidFill>
              </a:rPr>
              <a:t>2212 and </a:t>
            </a:r>
            <a:r>
              <a:rPr lang="en-US" sz="2000" b="1" dirty="0">
                <a:solidFill>
                  <a:srgbClr val="FF0000"/>
                </a:solidFill>
              </a:rPr>
              <a:t>causing local </a:t>
            </a:r>
            <a:r>
              <a:rPr lang="en-US" sz="2000" b="1" dirty="0" smtClean="0">
                <a:solidFill>
                  <a:srgbClr val="FF0000"/>
                </a:solidFill>
              </a:rPr>
              <a:t>eruptions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4727543" y="873443"/>
            <a:ext cx="417349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u="sng" dirty="0" smtClean="0">
                <a:solidFill>
                  <a:srgbClr val="00CC00"/>
                </a:solidFill>
              </a:rPr>
              <a:t>With 100 </a:t>
            </a:r>
            <a:r>
              <a:rPr lang="en-US" sz="2000" b="1" u="sng" dirty="0" err="1" smtClean="0">
                <a:solidFill>
                  <a:srgbClr val="00CC00"/>
                </a:solidFill>
              </a:rPr>
              <a:t>atm</a:t>
            </a:r>
            <a:r>
              <a:rPr lang="en-US" sz="2000" b="1" u="sng" dirty="0" smtClean="0">
                <a:solidFill>
                  <a:srgbClr val="00CC00"/>
                </a:solidFill>
              </a:rPr>
              <a:t> OP</a:t>
            </a:r>
          </a:p>
          <a:p>
            <a:pPr marL="228600" indent="-2286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CC00"/>
                </a:solidFill>
              </a:rPr>
              <a:t>Volume of filament cavity is reduced and match closer 2212 powder volume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CC00"/>
                </a:solidFill>
              </a:rPr>
              <a:t>OP stops gas expansion.</a:t>
            </a:r>
            <a:endParaRPr lang="en-US" sz="2000" dirty="0">
              <a:solidFill>
                <a:srgbClr val="00CC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37" r="115"/>
          <a:stretch/>
        </p:blipFill>
        <p:spPr>
          <a:xfrm>
            <a:off x="990600" y="3187785"/>
            <a:ext cx="3200400" cy="3124200"/>
          </a:xfrm>
          <a:prstGeom prst="rect">
            <a:avLst/>
          </a:prstGeom>
          <a:ln w="31750">
            <a:solidFill>
              <a:srgbClr val="FF2929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3151094"/>
            <a:ext cx="3112976" cy="3044235"/>
          </a:xfrm>
          <a:prstGeom prst="rect">
            <a:avLst/>
          </a:prstGeom>
          <a:ln w="3175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722652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63415" y="1279166"/>
            <a:ext cx="5233415" cy="3801848"/>
            <a:chOff x="863415" y="1435977"/>
            <a:chExt cx="5233415" cy="3801848"/>
          </a:xfrm>
        </p:grpSpPr>
        <p:pic>
          <p:nvPicPr>
            <p:cNvPr id="28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3415" y="1435977"/>
              <a:ext cx="5233415" cy="38018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1676401" y="1735265"/>
              <a:ext cx="3383428" cy="24789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415" y="1279166"/>
            <a:ext cx="5233415" cy="380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AB8B-C03A-4FFC-871D-0E4ADBCA4A5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134041"/>
            <a:ext cx="8394407" cy="6032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>
                <a:solidFill>
                  <a:schemeClr val="bg1"/>
                </a:solidFill>
                <a:latin typeface="Open Sans"/>
                <a:cs typeface="Open Sans"/>
              </a:rPr>
              <a:t>Dense filaments </a:t>
            </a:r>
            <a:r>
              <a:rPr lang="en-US" sz="3200" dirty="0" smtClean="0">
                <a:solidFill>
                  <a:schemeClr val="bg1"/>
                </a:solidFill>
                <a:latin typeface="Open Sans"/>
                <a:cs typeface="Open Sans"/>
              </a:rPr>
              <a:t>are the </a:t>
            </a:r>
            <a:r>
              <a:rPr lang="en-US" sz="3200" dirty="0">
                <a:solidFill>
                  <a:schemeClr val="bg1"/>
                </a:solidFill>
                <a:latin typeface="Open Sans"/>
                <a:cs typeface="Open Sans"/>
              </a:rPr>
              <a:t>key for high </a:t>
            </a:r>
            <a:r>
              <a:rPr lang="en-US" sz="3200" dirty="0" smtClean="0">
                <a:solidFill>
                  <a:schemeClr val="bg1"/>
                </a:solidFill>
                <a:latin typeface="Open Sans"/>
                <a:cs typeface="Open Sans"/>
              </a:rPr>
              <a:t>J</a:t>
            </a:r>
            <a:r>
              <a:rPr lang="en-US" sz="3200" baseline="-25000" dirty="0" smtClean="0">
                <a:solidFill>
                  <a:schemeClr val="bg1"/>
                </a:solidFill>
                <a:latin typeface="Open Sans"/>
                <a:cs typeface="Open Sans"/>
              </a:rPr>
              <a:t>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71613" y="3825210"/>
            <a:ext cx="310460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 smtClean="0"/>
              <a:t>Closed ends  1 atm (coil behavior)</a:t>
            </a:r>
          </a:p>
          <a:p>
            <a:r>
              <a:rPr lang="en-US" sz="1400" b="1" dirty="0" smtClean="0"/>
              <a:t>150 A/mm</a:t>
            </a:r>
            <a:r>
              <a:rPr lang="en-US" sz="1400" b="1" baseline="30000" dirty="0" smtClean="0"/>
              <a:t>2</a:t>
            </a:r>
            <a:endParaRPr lang="en-US" sz="1400" b="1" baseline="300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1699699" y="4112894"/>
            <a:ext cx="389546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86399" y="1364212"/>
            <a:ext cx="3209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Closed ends 100 </a:t>
            </a:r>
            <a:r>
              <a:rPr lang="en-US" sz="1600" b="1" dirty="0" err="1" smtClean="0"/>
              <a:t>atm</a:t>
            </a:r>
            <a:r>
              <a:rPr lang="en-US" sz="1600" b="1" dirty="0" smtClean="0"/>
              <a:t> (coil behavior)</a:t>
            </a:r>
            <a:endParaRPr lang="en-US" sz="1600" b="1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5368499" y="1741259"/>
            <a:ext cx="769" cy="2316177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059828" y="2525436"/>
            <a:ext cx="618881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J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E  </a:t>
            </a:r>
            <a:r>
              <a:rPr lang="en-US" sz="1600" b="1" dirty="0" smtClean="0">
                <a:solidFill>
                  <a:srgbClr val="FF0000"/>
                </a:solidFill>
              </a:rPr>
              <a:t>6x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138692" y="838200"/>
            <a:ext cx="5075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Experiment done on short wires (8cm long) (37x18)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506583" y="1652845"/>
            <a:ext cx="1180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917 A/mm</a:t>
            </a:r>
            <a:r>
              <a:rPr lang="en-US" sz="1600" b="1" baseline="30000" dirty="0" smtClean="0"/>
              <a:t>2</a:t>
            </a:r>
            <a:endParaRPr lang="en-US" sz="1600" b="1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5021536" y="1691150"/>
            <a:ext cx="69426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752600" y="1514345"/>
            <a:ext cx="93010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[4.2K, 5T]</a:t>
            </a:r>
            <a:endParaRPr lang="en-US" sz="1400" b="1" dirty="0"/>
          </a:p>
        </p:txBody>
      </p:sp>
      <p:sp>
        <p:nvSpPr>
          <p:cNvPr id="25" name="Rectangle 24"/>
          <p:cNvSpPr/>
          <p:nvPr/>
        </p:nvSpPr>
        <p:spPr>
          <a:xfrm>
            <a:off x="863415" y="5122783"/>
            <a:ext cx="7832977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OP at 100atm makes 2212 a candidate for high field applications.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35 m long 10 bar samples fell on the curve and many more coils are </a:t>
            </a:r>
            <a:r>
              <a:rPr lang="en-US" b="1" dirty="0" smtClean="0"/>
              <a:t>coming (Peng Chen talk) </a:t>
            </a:r>
            <a:endParaRPr lang="en-US" b="1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J</a:t>
            </a:r>
            <a:r>
              <a:rPr lang="en-US" b="1" baseline="-25000" dirty="0" smtClean="0"/>
              <a:t>E</a:t>
            </a:r>
            <a:r>
              <a:rPr lang="en-US" b="1" dirty="0" smtClean="0"/>
              <a:t> is calculated from diameter of </a:t>
            </a:r>
            <a:r>
              <a:rPr lang="en-US" b="1" dirty="0" err="1" smtClean="0"/>
              <a:t>OPed</a:t>
            </a:r>
            <a:r>
              <a:rPr lang="en-US" b="1" dirty="0" smtClean="0"/>
              <a:t> wires. What about J</a:t>
            </a:r>
            <a:r>
              <a:rPr lang="en-US" b="1" baseline="-25000" dirty="0" smtClean="0"/>
              <a:t>C</a:t>
            </a:r>
            <a:r>
              <a:rPr lang="en-US" b="1" dirty="0" smtClean="0"/>
              <a:t>?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270752" y="1648954"/>
            <a:ext cx="2534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FF"/>
                </a:solidFill>
                <a:sym typeface="Symbol"/>
              </a:rPr>
              <a:t>( </a:t>
            </a:r>
            <a:r>
              <a:rPr lang="en-US" sz="1600" b="1" dirty="0" smtClean="0">
                <a:solidFill>
                  <a:srgbClr val="0000FF"/>
                </a:solidFill>
              </a:rPr>
              <a:t>611 A/mm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2</a:t>
            </a:r>
            <a:r>
              <a:rPr lang="en-US" sz="1600" b="1" dirty="0" smtClean="0">
                <a:solidFill>
                  <a:srgbClr val="0000FF"/>
                </a:solidFill>
              </a:rPr>
              <a:t> 20 T)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41116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1" grpId="0" animBg="1"/>
      <p:bldP spid="23" grpId="0"/>
      <p:bldP spid="25" grpId="0" uiExpand="1" build="p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701" y="3312326"/>
            <a:ext cx="3737685" cy="2707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14110"/>
            <a:ext cx="3735224" cy="2705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41" y="3312326"/>
            <a:ext cx="3737683" cy="2707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AB8B-C03A-4FFC-871D-0E4ADBCA4A5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134041"/>
            <a:ext cx="8394407" cy="6032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>
                <a:solidFill>
                  <a:schemeClr val="bg1"/>
                </a:solidFill>
                <a:latin typeface="Open Sans"/>
                <a:cs typeface="Open Sans"/>
              </a:rPr>
              <a:t>Dense filaments </a:t>
            </a:r>
            <a:r>
              <a:rPr lang="en-US" sz="3200" dirty="0" smtClean="0">
                <a:solidFill>
                  <a:schemeClr val="bg1"/>
                </a:solidFill>
                <a:latin typeface="Open Sans"/>
                <a:cs typeface="Open Sans"/>
              </a:rPr>
              <a:t>are the </a:t>
            </a:r>
            <a:r>
              <a:rPr lang="en-US" sz="3200" dirty="0">
                <a:solidFill>
                  <a:schemeClr val="bg1"/>
                </a:solidFill>
                <a:latin typeface="Open Sans"/>
                <a:cs typeface="Open Sans"/>
              </a:rPr>
              <a:t>key for high </a:t>
            </a:r>
            <a:r>
              <a:rPr lang="en-US" sz="3200" dirty="0" smtClean="0">
                <a:solidFill>
                  <a:schemeClr val="bg1"/>
                </a:solidFill>
                <a:latin typeface="Open Sans"/>
                <a:cs typeface="Open Sans"/>
              </a:rPr>
              <a:t>J</a:t>
            </a:r>
            <a:r>
              <a:rPr lang="en-US" sz="3200" baseline="-25000" dirty="0" smtClean="0">
                <a:solidFill>
                  <a:schemeClr val="bg1"/>
                </a:solidFill>
                <a:latin typeface="Open Sans"/>
                <a:cs typeface="Open Sans"/>
              </a:rPr>
              <a:t>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445030" y="6107668"/>
            <a:ext cx="43045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Experiment done on short wires (8cm long)</a:t>
            </a:r>
            <a:endParaRPr lang="en-US" b="1" dirty="0"/>
          </a:p>
        </p:txBody>
      </p:sp>
      <p:sp>
        <p:nvSpPr>
          <p:cNvPr id="25" name="Rectangle 24"/>
          <p:cNvSpPr/>
          <p:nvPr/>
        </p:nvSpPr>
        <p:spPr>
          <a:xfrm>
            <a:off x="2445030" y="1248480"/>
            <a:ext cx="6477000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indent="-1762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J</a:t>
            </a:r>
            <a:r>
              <a:rPr lang="en-US" b="1" baseline="-25000" dirty="0" smtClean="0"/>
              <a:t>C</a:t>
            </a:r>
            <a:r>
              <a:rPr lang="en-US" b="1" dirty="0" smtClean="0"/>
              <a:t> </a:t>
            </a:r>
            <a:r>
              <a:rPr lang="en-US" b="1" dirty="0"/>
              <a:t>is calculated using the as-drawn wire filament cross sectional </a:t>
            </a:r>
            <a:r>
              <a:rPr lang="en-US" b="1" dirty="0" smtClean="0"/>
              <a:t>area (60% dense filaments)</a:t>
            </a:r>
            <a:endParaRPr lang="en-US" b="1" dirty="0"/>
          </a:p>
          <a:p>
            <a:pPr marL="176213" indent="-1762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J</a:t>
            </a:r>
            <a:r>
              <a:rPr lang="en-US" b="1" baseline="-25000" dirty="0" smtClean="0"/>
              <a:t>C</a:t>
            </a:r>
            <a:r>
              <a:rPr lang="en-US" b="1" dirty="0" smtClean="0"/>
              <a:t> increases (actually it triples) with decreasing wire diameter</a:t>
            </a:r>
            <a:r>
              <a:rPr lang="en-US" b="1" dirty="0"/>
              <a:t> </a:t>
            </a:r>
            <a:r>
              <a:rPr lang="en-US" b="1" dirty="0" smtClean="0"/>
              <a:t>as full physical connectivity occurs.</a:t>
            </a:r>
            <a:endParaRPr lang="en-US" b="1" strike="sngStrike" dirty="0" smtClean="0"/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390784" y="914400"/>
            <a:ext cx="1971416" cy="83099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Cross section      </a:t>
            </a:r>
          </a:p>
          <a:p>
            <a:pPr algn="ctr"/>
            <a:r>
              <a:rPr lang="en-US" sz="1600" b="1" dirty="0" smtClean="0"/>
              <a:t>as-drawn 37x18 (0.8mm diameter)</a:t>
            </a:r>
            <a:endParaRPr lang="en-US" sz="16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523444" y="5020665"/>
            <a:ext cx="9144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[4.2K, 5T]</a:t>
            </a:r>
            <a:endParaRPr lang="en-US" sz="1400" b="1" dirty="0"/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072" t="1303" r="12199" b="2551"/>
          <a:stretch/>
        </p:blipFill>
        <p:spPr bwMode="auto">
          <a:xfrm>
            <a:off x="762000" y="1769860"/>
            <a:ext cx="1151023" cy="1125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1337511" y="5194471"/>
            <a:ext cx="9144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[4.2K, 5T]</a:t>
            </a:r>
            <a:endParaRPr lang="en-US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914400" y="2819400"/>
                <a:ext cx="3008903" cy="553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/>
                            </a:rPr>
                            <m:t>𝑱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sub>
                      </m:sSub>
                      <m:r>
                        <a:rPr lang="en-US" sz="16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latin typeface="Cambria Math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600" b="1" i="1" smtClean="0">
                                  <a:latin typeface="Cambria Math"/>
                                </a:rPr>
                                <m:t>𝑪</m:t>
                              </m:r>
                            </m:sub>
                          </m:sSub>
                        </m:num>
                        <m:den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𝒂𝒓𝒆𝒂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𝑶𝑷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𝒘𝒊𝒓𝒆</m:t>
                          </m:r>
                        </m:den>
                      </m:f>
                    </m:oMath>
                  </m:oMathPara>
                </a14:m>
                <a:endParaRPr lang="en-US" sz="1600" b="1" i="1" dirty="0" smtClean="0">
                  <a:latin typeface="Cambria Math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2819400"/>
                <a:ext cx="3008903" cy="55335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563640" y="2797823"/>
                <a:ext cx="4283449" cy="5965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𝑱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𝑪</m:t>
                              </m:r>
                            </m:sub>
                          </m:sSub>
                        </m:num>
                        <m:den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𝒂𝒓𝒆𝒂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𝒇𝒊𝒍𝒂𝒎𝒆𝒏𝒕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𝒂𝒔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𝒅𝒓𝒂𝒘𝒏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𝒘𝒊𝒓𝒆</m:t>
                          </m:r>
                        </m:den>
                      </m:f>
                    </m:oMath>
                  </m:oMathPara>
                </a14:m>
                <a:endParaRPr lang="en-US" sz="1600" b="1" i="1" dirty="0" smtClean="0">
                  <a:solidFill>
                    <a:srgbClr val="0000FF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3640" y="2797823"/>
                <a:ext cx="4283449" cy="59651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716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uiExpand="1" build="p"/>
      <p:bldP spid="33" grpId="0"/>
      <p:bldP spid="41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8663" b="12886"/>
          <a:stretch/>
        </p:blipFill>
        <p:spPr bwMode="auto">
          <a:xfrm>
            <a:off x="4353562" y="2781901"/>
            <a:ext cx="4664450" cy="3618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665" b="13074"/>
          <a:stretch/>
        </p:blipFill>
        <p:spPr bwMode="auto">
          <a:xfrm>
            <a:off x="4353562" y="2781901"/>
            <a:ext cx="4664450" cy="3618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288804" y="1051722"/>
            <a:ext cx="381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/>
              <a:t>Wh</a:t>
            </a:r>
            <a:r>
              <a:rPr lang="en-US" sz="2000" b="1" dirty="0"/>
              <a:t>e</a:t>
            </a:r>
            <a:r>
              <a:rPr lang="en-US" sz="2000" b="1" dirty="0" smtClean="0"/>
              <a:t>n does densification occur?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29739" y="1204075"/>
            <a:ext cx="30596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</a:rPr>
              <a:t>Special heat treatment:</a:t>
            </a:r>
            <a:endParaRPr lang="en-US" sz="2000" b="1" dirty="0"/>
          </a:p>
        </p:txBody>
      </p:sp>
      <p:sp>
        <p:nvSpPr>
          <p:cNvPr id="2059" name="Slide Number Placeholder 205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AB8B-C03A-4FFC-871D-0E4ADBCA4A5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28320" y="4256946"/>
            <a:ext cx="39039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b="1" dirty="0" smtClean="0"/>
              <a:t>Densification is reached at about 821</a:t>
            </a:r>
            <a:r>
              <a:rPr lang="en-US" b="1" dirty="0" smtClean="0">
                <a:latin typeface="Arial"/>
                <a:cs typeface="Arial"/>
              </a:rPr>
              <a:t>°</a:t>
            </a:r>
            <a:r>
              <a:rPr lang="en-US" b="1" dirty="0" smtClean="0"/>
              <a:t>C for 2h.</a:t>
            </a:r>
            <a:endParaRPr lang="en-US" baseline="30000" dirty="0"/>
          </a:p>
        </p:txBody>
      </p:sp>
      <p:sp>
        <p:nvSpPr>
          <p:cNvPr id="14" name="Rectangle 13"/>
          <p:cNvSpPr/>
          <p:nvPr/>
        </p:nvSpPr>
        <p:spPr>
          <a:xfrm>
            <a:off x="228320" y="4946375"/>
            <a:ext cx="39039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b="1" dirty="0" smtClean="0"/>
              <a:t>50 atm and 100 atm show similar results.</a:t>
            </a:r>
            <a:endParaRPr lang="en-US" baseline="30000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457200" y="134041"/>
            <a:ext cx="8394407" cy="6032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>
                <a:solidFill>
                  <a:schemeClr val="bg1"/>
                </a:solidFill>
                <a:latin typeface="Open Sans"/>
                <a:cs typeface="Open Sans"/>
              </a:rPr>
              <a:t>Filaments </a:t>
            </a:r>
            <a:r>
              <a:rPr lang="en-US" sz="3200" dirty="0" smtClean="0">
                <a:solidFill>
                  <a:schemeClr val="bg1"/>
                </a:solidFill>
                <a:latin typeface="Open Sans"/>
                <a:cs typeface="Open Sans"/>
              </a:rPr>
              <a:t>densify  </a:t>
            </a:r>
            <a:r>
              <a:rPr lang="en-US" sz="3200" dirty="0">
                <a:solidFill>
                  <a:schemeClr val="bg1"/>
                </a:solidFill>
                <a:latin typeface="Open Sans"/>
                <a:cs typeface="Open Sans"/>
              </a:rPr>
              <a:t>before 2212 </a:t>
            </a:r>
            <a:r>
              <a:rPr lang="en-US" sz="3200" dirty="0" smtClean="0">
                <a:solidFill>
                  <a:schemeClr val="bg1"/>
                </a:solidFill>
                <a:latin typeface="Open Sans"/>
                <a:cs typeface="Open Sans"/>
              </a:rPr>
              <a:t>melts</a:t>
            </a:r>
            <a:endParaRPr lang="en-US" sz="3200" baseline="-25000" dirty="0" smtClean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638" y="1582233"/>
            <a:ext cx="1584325" cy="995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05" y="1961271"/>
            <a:ext cx="1997195" cy="816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04" y="3282646"/>
            <a:ext cx="1997194" cy="32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005" y="1958623"/>
            <a:ext cx="1997195" cy="818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004" y="3293466"/>
            <a:ext cx="1997192" cy="309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2180304" y="1549294"/>
            <a:ext cx="0" cy="22058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0" y="1524000"/>
            <a:ext cx="2133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/>
              <a:t>Before 2212 melts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193804" y="1527342"/>
            <a:ext cx="20733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000" b="1" dirty="0" smtClean="0"/>
              <a:t>After 2212 melts</a:t>
            </a:r>
          </a:p>
        </p:txBody>
      </p:sp>
      <p:sp>
        <p:nvSpPr>
          <p:cNvPr id="45" name="Down Arrow 44"/>
          <p:cNvSpPr/>
          <p:nvPr/>
        </p:nvSpPr>
        <p:spPr>
          <a:xfrm>
            <a:off x="3171352" y="2819400"/>
            <a:ext cx="194502" cy="36270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Down Arrow 45"/>
          <p:cNvSpPr/>
          <p:nvPr/>
        </p:nvSpPr>
        <p:spPr>
          <a:xfrm>
            <a:off x="1037750" y="2819400"/>
            <a:ext cx="194502" cy="36270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197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4" grpId="0"/>
      <p:bldP spid="42" grpId="0"/>
      <p:bldP spid="43" grpId="0"/>
      <p:bldP spid="45" grpId="0" animBg="1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363" b="24658"/>
          <a:stretch/>
        </p:blipFill>
        <p:spPr bwMode="auto">
          <a:xfrm>
            <a:off x="4724400" y="1016920"/>
            <a:ext cx="3855562" cy="3021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363" b="24658"/>
          <a:stretch/>
        </p:blipFill>
        <p:spPr bwMode="auto">
          <a:xfrm>
            <a:off x="4724401" y="1016920"/>
            <a:ext cx="3855562" cy="302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9" name="Slide Number Placeholder 205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AAB8B-C03A-4FFC-871D-0E4ADBCA4A5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91560" y="1066800"/>
            <a:ext cx="37247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Special heat treatment:</a:t>
            </a:r>
            <a:endParaRPr lang="en-US" sz="2000" b="1" dirty="0" smtClean="0"/>
          </a:p>
        </p:txBody>
      </p:sp>
      <p:grpSp>
        <p:nvGrpSpPr>
          <p:cNvPr id="24" name="Group 23"/>
          <p:cNvGrpSpPr/>
          <p:nvPr/>
        </p:nvGrpSpPr>
        <p:grpSpPr>
          <a:xfrm>
            <a:off x="1371600" y="1466910"/>
            <a:ext cx="1883356" cy="1156136"/>
            <a:chOff x="749076" y="1723278"/>
            <a:chExt cx="1883356" cy="1156136"/>
          </a:xfrm>
        </p:grpSpPr>
        <p:cxnSp>
          <p:nvCxnSpPr>
            <p:cNvPr id="26" name="Straight Connector 25"/>
            <p:cNvCxnSpPr/>
            <p:nvPr/>
          </p:nvCxnSpPr>
          <p:spPr>
            <a:xfrm flipH="1">
              <a:off x="749076" y="2117414"/>
              <a:ext cx="281830" cy="76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030906" y="2117414"/>
              <a:ext cx="132332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338469" y="2117414"/>
              <a:ext cx="293963" cy="70944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/>
            <p:cNvSpPr/>
            <p:nvPr/>
          </p:nvSpPr>
          <p:spPr>
            <a:xfrm>
              <a:off x="995045" y="1723278"/>
              <a:ext cx="12765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/>
                <a:t>821</a:t>
              </a:r>
              <a:r>
                <a:rPr lang="en-US" b="1" dirty="0">
                  <a:sym typeface="Symbol"/>
                </a:rPr>
                <a:t></a:t>
              </a:r>
              <a:r>
                <a:rPr lang="en-US" b="1" dirty="0" smtClean="0"/>
                <a:t>C - </a:t>
              </a:r>
              <a:r>
                <a:rPr lang="en-US" b="1" dirty="0" err="1" smtClean="0"/>
                <a:t>t</a:t>
              </a:r>
              <a:r>
                <a:rPr lang="en-US" b="1" baseline="-25000" dirty="0" err="1" smtClean="0"/>
                <a:t>max</a:t>
              </a:r>
              <a:endParaRPr lang="en-US" baseline="-25000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230076" y="2313748"/>
              <a:ext cx="85100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50 atm</a:t>
              </a:r>
              <a:endParaRPr lang="en-US" dirty="0"/>
            </a:p>
          </p:txBody>
        </p:sp>
      </p:grpSp>
      <p:sp>
        <p:nvSpPr>
          <p:cNvPr id="36" name="Rectangle 35"/>
          <p:cNvSpPr/>
          <p:nvPr/>
        </p:nvSpPr>
        <p:spPr>
          <a:xfrm>
            <a:off x="152400" y="4081046"/>
            <a:ext cx="52205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 smtClean="0"/>
              <a:t>No change in filament shape after densification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96" y="4431436"/>
            <a:ext cx="2524219" cy="1893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696" y="4425958"/>
            <a:ext cx="2524219" cy="1898642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Title 1"/>
          <p:cNvSpPr txBox="1">
            <a:spLocks/>
          </p:cNvSpPr>
          <p:nvPr/>
        </p:nvSpPr>
        <p:spPr>
          <a:xfrm>
            <a:off x="457200" y="134041"/>
            <a:ext cx="8394407" cy="6032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>
                <a:solidFill>
                  <a:schemeClr val="bg1"/>
                </a:solidFill>
                <a:latin typeface="Open Sans"/>
                <a:cs typeface="Open Sans"/>
              </a:rPr>
              <a:t>Filaments </a:t>
            </a:r>
            <a:r>
              <a:rPr lang="en-US" sz="3200" dirty="0" smtClean="0">
                <a:solidFill>
                  <a:schemeClr val="bg1"/>
                </a:solidFill>
                <a:latin typeface="Open Sans"/>
                <a:cs typeface="Open Sans"/>
              </a:rPr>
              <a:t>densify  </a:t>
            </a:r>
            <a:r>
              <a:rPr lang="en-US" sz="3200" dirty="0">
                <a:solidFill>
                  <a:schemeClr val="bg1"/>
                </a:solidFill>
                <a:latin typeface="Open Sans"/>
                <a:cs typeface="Open Sans"/>
              </a:rPr>
              <a:t>before 2212 </a:t>
            </a:r>
            <a:r>
              <a:rPr lang="en-US" sz="3200" dirty="0" smtClean="0">
                <a:solidFill>
                  <a:schemeClr val="bg1"/>
                </a:solidFill>
                <a:latin typeface="Open Sans"/>
                <a:cs typeface="Open Sans"/>
              </a:rPr>
              <a:t>melts</a:t>
            </a:r>
            <a:endParaRPr lang="en-US" sz="3200" baseline="-25000" dirty="0" smtClean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416404" y="1485205"/>
            <a:ext cx="3074343" cy="1410395"/>
            <a:chOff x="5416404" y="1485205"/>
            <a:chExt cx="3074343" cy="1410395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5416404" y="2895600"/>
              <a:ext cx="3041797" cy="0"/>
            </a:xfrm>
            <a:prstGeom prst="line">
              <a:avLst/>
            </a:prstGeom>
            <a:ln w="19050">
              <a:solidFill>
                <a:srgbClr val="0000FF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7086601" y="1485205"/>
              <a:ext cx="0" cy="1410395"/>
            </a:xfrm>
            <a:prstGeom prst="straightConnector1">
              <a:avLst/>
            </a:prstGeom>
            <a:ln w="25400">
              <a:solidFill>
                <a:srgbClr val="0000FF"/>
              </a:solidFill>
              <a:headEnd type="non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086600" y="2014247"/>
              <a:ext cx="14041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0000FF"/>
                  </a:solidFill>
                </a:rPr>
                <a:t>3.75 ± 0.13%</a:t>
              </a:r>
              <a:endParaRPr lang="en-US" sz="16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477906" y="2951455"/>
            <a:ext cx="401255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indent="-231775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Densification occurs within 2 h</a:t>
            </a:r>
          </a:p>
          <a:p>
            <a:pPr marL="231775" indent="-2317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86.7 ± 1.7% dense filament from 2h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5469456" y="2094515"/>
            <a:ext cx="1687998" cy="586793"/>
            <a:chOff x="5591629" y="2201437"/>
            <a:chExt cx="1687998" cy="586793"/>
          </a:xfrm>
        </p:grpSpPr>
        <p:cxnSp>
          <p:nvCxnSpPr>
            <p:cNvPr id="37" name="Straight Arrow Connector 36"/>
            <p:cNvCxnSpPr/>
            <p:nvPr/>
          </p:nvCxnSpPr>
          <p:spPr>
            <a:xfrm flipH="1">
              <a:off x="5591629" y="2474552"/>
              <a:ext cx="212999" cy="313678"/>
            </a:xfrm>
            <a:prstGeom prst="straightConnector1">
              <a:avLst/>
            </a:prstGeom>
            <a:ln w="25400">
              <a:solidFill>
                <a:srgbClr val="7030A0"/>
              </a:solidFill>
              <a:headEnd type="non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5757962" y="2201437"/>
              <a:ext cx="15216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7030A0"/>
                  </a:solidFill>
                </a:rPr>
                <a:t>0.17h (10 min)</a:t>
              </a:r>
              <a:endParaRPr lang="en-US" sz="1600" b="1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577115" y="2332874"/>
            <a:ext cx="630676" cy="455356"/>
            <a:chOff x="5591629" y="2332874"/>
            <a:chExt cx="630676" cy="455356"/>
          </a:xfrm>
        </p:grpSpPr>
        <p:cxnSp>
          <p:nvCxnSpPr>
            <p:cNvPr id="30" name="Straight Arrow Connector 29"/>
            <p:cNvCxnSpPr/>
            <p:nvPr/>
          </p:nvCxnSpPr>
          <p:spPr>
            <a:xfrm flipH="1">
              <a:off x="5591629" y="2607471"/>
              <a:ext cx="186758" cy="180759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non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5778387" y="2332874"/>
              <a:ext cx="4439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2h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Rectangle 38"/>
          <p:cNvSpPr/>
          <p:nvPr/>
        </p:nvSpPr>
        <p:spPr>
          <a:xfrm>
            <a:off x="5763873" y="4373283"/>
            <a:ext cx="308321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indent="-231775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1" dirty="0" smtClean="0"/>
              <a:t>For large size magnet, high densification is expected to be homogeneously reached for the whole winding pack before melting the 2212.</a:t>
            </a:r>
          </a:p>
        </p:txBody>
      </p:sp>
    </p:spTree>
    <p:extLst>
      <p:ext uri="{BB962C8B-B14F-4D97-AF65-F5344CB8AC3E}">
        <p14:creationId xmlns:p14="http://schemas.microsoft.com/office/powerpoint/2010/main" val="246593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3" grpId="0" uiExpand="1" build="p"/>
      <p:bldP spid="39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10098</TotalTime>
  <Words>990</Words>
  <Application>Microsoft Office PowerPoint</Application>
  <PresentationFormat>On-screen Show (4:3)</PresentationFormat>
  <Paragraphs>139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Cambria Math</vt:lpstr>
      <vt:lpstr>Open Sans</vt:lpstr>
      <vt:lpstr>Symbol</vt:lpstr>
      <vt:lpstr>Office Theme</vt:lpstr>
      <vt:lpstr>Reduction of internal porosity in 2212 round wires with overpressure (OP) processing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</vt:lpstr>
    </vt:vector>
  </TitlesOfParts>
  <Company>NHMFL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NHMFL</dc:creator>
  <cp:lastModifiedBy>Lianovar</cp:lastModifiedBy>
  <cp:revision>384</cp:revision>
  <cp:lastPrinted>2014-08-07T02:43:19Z</cp:lastPrinted>
  <dcterms:created xsi:type="dcterms:W3CDTF">2013-08-18T20:57:13Z</dcterms:created>
  <dcterms:modified xsi:type="dcterms:W3CDTF">2014-11-13T21:54:28Z</dcterms:modified>
</cp:coreProperties>
</file>