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sldIdLst>
    <p:sldId id="256" r:id="rId3"/>
    <p:sldId id="257" r:id="rId4"/>
    <p:sldId id="258" r:id="rId5"/>
    <p:sldId id="273" r:id="rId6"/>
    <p:sldId id="274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61" r:id="rId15"/>
    <p:sldId id="262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1" autoAdjust="0"/>
    <p:restoredTop sz="94660"/>
  </p:normalViewPr>
  <p:slideViewPr>
    <p:cSldViewPr>
      <p:cViewPr varScale="1">
        <p:scale>
          <a:sx n="56" d="100"/>
          <a:sy n="56" d="100"/>
        </p:scale>
        <p:origin x="-724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659880" cy="1470025"/>
          </a:xfrm>
        </p:spPr>
        <p:txBody>
          <a:bodyPr>
            <a:no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122116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499872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9" name="Picture 18" descr="CERN_logo_400x400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1052F23-F71B-43C2-B870-0C254CBBF7B1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81052F23-F71B-43C2-B870-0C254CBBF7B1}" type="datetimeFigureOut">
              <a:rPr lang="en-US" smtClean="0"/>
              <a:t>3/9/2015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81052F23-F71B-43C2-B870-0C254CBBF7B1}" type="datetimeFigureOut">
              <a:rPr lang="en-US" smtClean="0"/>
              <a:t>3/9/2015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4" name="Group 6"/>
          <p:cNvGrpSpPr/>
          <p:nvPr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81052F23-F71B-43C2-B870-0C254CBBF7B1}" type="datetimeFigureOut">
              <a:rPr lang="en-US" smtClean="0"/>
              <a:t>3/9/2015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2F23-F71B-43C2-B870-0C254CBBF7B1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4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52F23-F71B-43C2-B870-0C254CBBF7B1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464FC-7CAD-4795-8DE4-185B813C9D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Information System Status - GDB 10th September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index.php/apps/files/ajax/download.php?dir=%2F&amp;files=Monthly%20Cloud%20Accountingv0.2.docx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accounting-devel.egi.eu/cloud.php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egi.eu/wiki/Fedcloud-tf:WorkGroups:Scenario4#cASO" TargetMode="External"/><Relationship Id="rId2" Type="http://schemas.openxmlformats.org/officeDocument/2006/relationships/hyperlink" Target="https://wiki.egi.eu/wiki/Fedcloud-tf:WorkGroups:Scenario4#OpenNebula_Accounting_Scripts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egi.eu/wiki/Fedcloud-tf:WorkGroups:Scenario4#Agreed_new_version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APEL Cloud Accounting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Status and Plans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APEL Team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John Gordon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118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Unresolved Uncertainties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828801"/>
            <a:ext cx="8075612" cy="1905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Possible values?</a:t>
            </a:r>
          </a:p>
          <a:p>
            <a:r>
              <a:rPr lang="en-US" sz="2400" dirty="0" smtClean="0"/>
              <a:t>What do management systems tell us?</a:t>
            </a:r>
          </a:p>
          <a:p>
            <a:r>
              <a:rPr lang="en-US" sz="2400" dirty="0" smtClean="0"/>
              <a:t>What might one charge for?</a:t>
            </a: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565"/>
              </p:ext>
            </p:extLst>
          </p:nvPr>
        </p:nvGraphicFramePr>
        <p:xfrm>
          <a:off x="533400" y="1371600"/>
          <a:ext cx="8075611" cy="280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7800"/>
                <a:gridCol w="1226343"/>
                <a:gridCol w="450487"/>
                <a:gridCol w="4950981"/>
              </a:tblGrid>
              <a:tr h="189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NetworkType</a:t>
                      </a:r>
                      <a:r>
                        <a:rPr lang="en-US" sz="1600" dirty="0">
                          <a:effectLst/>
                        </a:rPr>
                        <a:t> 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73" marR="675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varchar(255)    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73" marR="675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73" marR="675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Needs clarifying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73" marR="67573" marT="0" marB="0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723226"/>
              </p:ext>
            </p:extLst>
          </p:nvPr>
        </p:nvGraphicFramePr>
        <p:xfrm>
          <a:off x="611188" y="3670395"/>
          <a:ext cx="7625124" cy="280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8612"/>
                <a:gridCol w="1447800"/>
                <a:gridCol w="4578712"/>
              </a:tblGrid>
              <a:tr h="1899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StorageRecordId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73" marR="675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varchar</a:t>
                      </a:r>
                      <a:r>
                        <a:rPr lang="en-US" sz="1600" dirty="0">
                          <a:effectLst/>
                        </a:rPr>
                        <a:t>(255) 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73" marR="6757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Link to other associated storage record  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73" marR="67573" marT="0" marB="0"/>
                </a:tc>
              </a:tr>
            </a:tbl>
          </a:graphicData>
        </a:graphic>
      </p:graphicFrame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457200" y="4114800"/>
            <a:ext cx="807561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Originally thought that we could define a </a:t>
            </a:r>
            <a:r>
              <a:rPr lang="en-US" dirty="0" err="1" smtClean="0"/>
              <a:t>StAR</a:t>
            </a:r>
            <a:r>
              <a:rPr lang="en-US" dirty="0" smtClean="0"/>
              <a:t> record for storage used.</a:t>
            </a:r>
          </a:p>
          <a:p>
            <a:r>
              <a:rPr lang="en-US" dirty="0" smtClean="0"/>
              <a:t>This would need to be done before the UR could be cut.</a:t>
            </a:r>
          </a:p>
          <a:p>
            <a:r>
              <a:rPr lang="en-US" dirty="0" smtClean="0"/>
              <a:t>Is this relevant for remote traditional storage (No); remote cloud storage (??); storage internal to the VM (Yes) </a:t>
            </a:r>
          </a:p>
        </p:txBody>
      </p:sp>
    </p:spTree>
    <p:extLst>
      <p:ext uri="{BB962C8B-B14F-4D97-AF65-F5344CB8AC3E}">
        <p14:creationId xmlns:p14="http://schemas.microsoft.com/office/powerpoint/2010/main" val="1774606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Revisions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Main requirement not addressed by v0.4 is assigning usage across time.</a:t>
            </a:r>
          </a:p>
          <a:p>
            <a:r>
              <a:rPr lang="en-US" dirty="0" smtClean="0"/>
              <a:t>Current reporting assigns all usage to the </a:t>
            </a:r>
            <a:r>
              <a:rPr lang="en-US" dirty="0" err="1" smtClean="0"/>
              <a:t>StartTime</a:t>
            </a:r>
            <a:r>
              <a:rPr lang="en-US" dirty="0" smtClean="0"/>
              <a:t> </a:t>
            </a:r>
            <a:r>
              <a:rPr lang="en-US" dirty="0" smtClean="0"/>
              <a:t>point.</a:t>
            </a:r>
          </a:p>
          <a:p>
            <a:r>
              <a:rPr lang="en-US" dirty="0" smtClean="0"/>
              <a:t>Intermediate records are cut but each one replaces the previous one and builds up the usage of the VM until it ends, when the final values are taken.</a:t>
            </a:r>
          </a:p>
          <a:p>
            <a:r>
              <a:rPr lang="en-US" dirty="0" smtClean="0"/>
              <a:t>For long-running VMs this distorts the record of usage patterns. Can we assign usage to specific time periods during the lifetime of the VM?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248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188" y="1412776"/>
            <a:ext cx="8075612" cy="475942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Propose multiple records for a defined timeslot, say since the last record, could be daily but doesn’t have to be. We can then </a:t>
            </a:r>
            <a:r>
              <a:rPr lang="en-US" dirty="0" err="1"/>
              <a:t>summarise</a:t>
            </a:r>
            <a:r>
              <a:rPr lang="en-US" dirty="0"/>
              <a:t> all records with </a:t>
            </a:r>
            <a:r>
              <a:rPr lang="en-US" dirty="0" smtClean="0"/>
              <a:t>record </a:t>
            </a:r>
            <a:r>
              <a:rPr lang="en-US" dirty="0" err="1" smtClean="0"/>
              <a:t>EndTime</a:t>
            </a:r>
            <a:r>
              <a:rPr lang="en-US" dirty="0" smtClean="0"/>
              <a:t> </a:t>
            </a:r>
            <a:r>
              <a:rPr lang="en-US" dirty="0"/>
              <a:t>in a month to get a monthly summary. </a:t>
            </a:r>
            <a:endParaRPr lang="en-US" dirty="0" smtClean="0"/>
          </a:p>
          <a:p>
            <a:r>
              <a:rPr lang="en-US" sz="2200" dirty="0" smtClean="0">
                <a:solidFill>
                  <a:schemeClr val="tx1"/>
                </a:solidFill>
                <a:hlinkClick r:id="rId2"/>
              </a:rPr>
              <a:t>Proposal</a:t>
            </a:r>
            <a:r>
              <a:rPr lang="en-US" sz="2200" dirty="0" smtClean="0">
                <a:hlinkClick r:id="rId2"/>
              </a:rPr>
              <a:t> https</a:t>
            </a:r>
            <a:r>
              <a:rPr lang="en-US" sz="2200" dirty="0">
                <a:hlinkClick r:id="rId2"/>
              </a:rPr>
              <a:t>://cernbox.cern.ch/index.php/apps/files/ajax/download.php?dir=%</a:t>
            </a:r>
            <a:r>
              <a:rPr lang="en-US" sz="2200" dirty="0" smtClean="0">
                <a:hlinkClick r:id="rId2"/>
              </a:rPr>
              <a:t>2F&amp;files=Monthly%20Cloud%20Accountingv0.2.docx</a:t>
            </a:r>
            <a:r>
              <a:rPr lang="en-US" sz="2200" dirty="0" smtClean="0"/>
              <a:t> </a:t>
            </a:r>
          </a:p>
          <a:p>
            <a:r>
              <a:rPr lang="en-US" dirty="0" smtClean="0"/>
              <a:t>Add new fields defining time period and the usage within that period</a:t>
            </a:r>
          </a:p>
          <a:p>
            <a:r>
              <a:rPr lang="en-US" b="1" dirty="0" smtClean="0"/>
              <a:t>In addition </a:t>
            </a:r>
            <a:r>
              <a:rPr lang="en-US" dirty="0" smtClean="0"/>
              <a:t>to existing cumulative fields</a:t>
            </a:r>
          </a:p>
          <a:p>
            <a:r>
              <a:rPr lang="en-US" dirty="0" smtClean="0"/>
              <a:t>APEL will </a:t>
            </a:r>
            <a:r>
              <a:rPr lang="en-US" dirty="0" err="1" smtClean="0"/>
              <a:t>summarise</a:t>
            </a:r>
            <a:r>
              <a:rPr lang="en-US" dirty="0" smtClean="0"/>
              <a:t> these new records according to the month of the time period so the usage will be spread across multiple months instead of just one.</a:t>
            </a:r>
          </a:p>
          <a:p>
            <a:r>
              <a:rPr lang="en-US" dirty="0" smtClean="0"/>
              <a:t>The Summary schema should not need to be changed (check) so the portal should continue to handle them.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88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WLCG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APEL is a flat database of site data</a:t>
            </a:r>
          </a:p>
          <a:p>
            <a:r>
              <a:rPr lang="en-US" dirty="0" smtClean="0"/>
              <a:t>For Grid, the accounting portal applies structure from external metadata.</a:t>
            </a:r>
          </a:p>
          <a:p>
            <a:pPr lvl="1"/>
            <a:r>
              <a:rPr lang="en-US" dirty="0" smtClean="0"/>
              <a:t>T1 and T2 structure from REBUS</a:t>
            </a:r>
          </a:p>
          <a:p>
            <a:pPr lvl="1"/>
            <a:r>
              <a:rPr lang="en-US" dirty="0" smtClean="0"/>
              <a:t>No </a:t>
            </a:r>
            <a:r>
              <a:rPr lang="en-US" dirty="0" err="1" smtClean="0"/>
              <a:t>FedCloud</a:t>
            </a:r>
            <a:r>
              <a:rPr lang="en-US" dirty="0" smtClean="0"/>
              <a:t> definition yet</a:t>
            </a:r>
          </a:p>
          <a:p>
            <a:pPr lvl="1"/>
            <a:r>
              <a:rPr lang="en-US" dirty="0" smtClean="0"/>
              <a:t>Do we define WLCG Cloud, or just hang sites under T2s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TF decided to use existing T2 structure</a:t>
            </a:r>
            <a:endParaRPr lang="en-US" dirty="0" smtClean="0"/>
          </a:p>
          <a:p>
            <a:r>
              <a:rPr lang="en-US" dirty="0" smtClean="0"/>
              <a:t>APEL will accept cloud UR data from WLCG, not just as EGI </a:t>
            </a:r>
            <a:r>
              <a:rPr lang="en-US" dirty="0" err="1" smtClean="0"/>
              <a:t>FedCloud</a:t>
            </a:r>
            <a:r>
              <a:rPr lang="en-US" dirty="0" smtClean="0"/>
              <a:t>. Probably other projects too.,</a:t>
            </a:r>
          </a:p>
          <a:p>
            <a:pPr lvl="1"/>
            <a:r>
              <a:rPr lang="en-US" dirty="0" smtClean="0"/>
              <a:t>In Grid we take secondary data from (</a:t>
            </a:r>
            <a:r>
              <a:rPr lang="en-US" dirty="0" err="1" smtClean="0"/>
              <a:t>eg</a:t>
            </a:r>
            <a:r>
              <a:rPr lang="en-US" dirty="0" smtClean="0"/>
              <a:t>) OSG to give a single view for a VO</a:t>
            </a:r>
          </a:p>
          <a:p>
            <a:r>
              <a:rPr lang="en-US" dirty="0" smtClean="0"/>
              <a:t>Input welcome on benchmarking and monthly reporting. 	</a:t>
            </a:r>
          </a:p>
        </p:txBody>
      </p:sp>
    </p:spTree>
    <p:extLst>
      <p:ext uri="{BB962C8B-B14F-4D97-AF65-F5344CB8AC3E}">
        <p14:creationId xmlns:p14="http://schemas.microsoft.com/office/powerpoint/2010/main" val="341801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Drill down from tree to NGI and Site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Display various fields as f(VO, Date)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#VMs, </a:t>
            </a:r>
            <a:r>
              <a:rPr lang="en-US" dirty="0" err="1" smtClean="0">
                <a:solidFill>
                  <a:srgbClr val="00B050"/>
                </a:solidFill>
              </a:rPr>
              <a:t>cpu,wall,cores,memory,networkIO,diskIO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VO Manager view </a:t>
            </a:r>
          </a:p>
          <a:p>
            <a:pPr lvl="1"/>
            <a:r>
              <a:rPr lang="en-US" dirty="0" smtClean="0">
                <a:solidFill>
                  <a:srgbClr val="FFC000"/>
                </a:solidFill>
              </a:rPr>
              <a:t>Choosing a selection of VOs would be good.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Download </a:t>
            </a:r>
            <a:r>
              <a:rPr lang="en-US" dirty="0" smtClean="0">
                <a:solidFill>
                  <a:srgbClr val="FFC000"/>
                </a:solidFill>
              </a:rPr>
              <a:t>single view </a:t>
            </a:r>
            <a:r>
              <a:rPr lang="en-US" dirty="0" smtClean="0">
                <a:solidFill>
                  <a:srgbClr val="00B050"/>
                </a:solidFill>
              </a:rPr>
              <a:t>as XML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Currently displaying </a:t>
            </a:r>
            <a:r>
              <a:rPr lang="en-US" dirty="0" err="1" smtClean="0">
                <a:solidFill>
                  <a:srgbClr val="FF0000"/>
                </a:solidFill>
              </a:rPr>
              <a:t>cpu</a:t>
            </a:r>
            <a:r>
              <a:rPr lang="en-US" dirty="0" smtClean="0">
                <a:solidFill>
                  <a:srgbClr val="FF0000"/>
                </a:solidFill>
              </a:rPr>
              <a:t> and wall in seconds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Summarised</a:t>
            </a:r>
            <a:r>
              <a:rPr lang="en-US" dirty="0" smtClean="0">
                <a:solidFill>
                  <a:srgbClr val="FF0000"/>
                </a:solidFill>
              </a:rPr>
              <a:t> monthly by </a:t>
            </a:r>
            <a:r>
              <a:rPr lang="en-US" dirty="0" err="1" smtClean="0">
                <a:solidFill>
                  <a:srgbClr val="FF0000"/>
                </a:solidFill>
              </a:rPr>
              <a:t>StartTime</a:t>
            </a:r>
            <a:r>
              <a:rPr lang="en-US" dirty="0" smtClean="0">
                <a:solidFill>
                  <a:srgbClr val="FF0000"/>
                </a:solidFill>
              </a:rPr>
              <a:t> of VM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All usage assigned to Month of </a:t>
            </a:r>
            <a:r>
              <a:rPr lang="en-US" dirty="0" err="1" smtClean="0">
                <a:solidFill>
                  <a:srgbClr val="FF0000"/>
                </a:solidFill>
              </a:rPr>
              <a:t>StartTime</a:t>
            </a:r>
            <a:r>
              <a:rPr lang="en-US" dirty="0" smtClean="0">
                <a:solidFill>
                  <a:srgbClr val="FF0000"/>
                </a:solidFill>
              </a:rPr>
              <a:t> !!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311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Portal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accounting-devel.egi.eu/cloud.php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Activate tree of T2 as in grid portal views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553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VAC/</a:t>
            </a:r>
            <a:r>
              <a:rPr lang="en-US" dirty="0" err="1" smtClean="0"/>
              <a:t>VCycle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VAC/</a:t>
            </a:r>
            <a:r>
              <a:rPr lang="en-US" dirty="0" err="1" smtClean="0"/>
              <a:t>Vcycle</a:t>
            </a:r>
            <a:r>
              <a:rPr lang="en-US" dirty="0" smtClean="0"/>
              <a:t> cut their own grid accounting records.</a:t>
            </a:r>
          </a:p>
          <a:p>
            <a:r>
              <a:rPr lang="en-US" dirty="0" smtClean="0"/>
              <a:t>These are published directly to APEL.</a:t>
            </a:r>
          </a:p>
          <a:p>
            <a:r>
              <a:rPr lang="en-US" dirty="0" smtClean="0"/>
              <a:t>No record that these were cloud ‘jobs’</a:t>
            </a:r>
          </a:p>
          <a:p>
            <a:r>
              <a:rPr lang="en-US" dirty="0" smtClean="0"/>
              <a:t>Could use </a:t>
            </a:r>
            <a:r>
              <a:rPr lang="en-US" dirty="0" err="1" smtClean="0"/>
              <a:t>InfrastructureType</a:t>
            </a:r>
            <a:r>
              <a:rPr lang="en-US" dirty="0" smtClean="0"/>
              <a:t> in APEL 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756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APEL to accept new schema format.</a:t>
            </a:r>
          </a:p>
          <a:p>
            <a:pPr lvl="1"/>
            <a:r>
              <a:rPr lang="en-US" dirty="0" smtClean="0"/>
              <a:t>This allows benchmark to be published</a:t>
            </a:r>
          </a:p>
          <a:p>
            <a:pPr lvl="1"/>
            <a:r>
              <a:rPr lang="en-US" dirty="0" smtClean="0"/>
              <a:t>Ulrich to discuss the content of these fields.</a:t>
            </a:r>
          </a:p>
          <a:p>
            <a:r>
              <a:rPr lang="en-US" dirty="0" smtClean="0"/>
              <a:t>Portal to display T2 (and T1) structure view</a:t>
            </a:r>
          </a:p>
          <a:p>
            <a:pPr lvl="1"/>
            <a:r>
              <a:rPr lang="en-US" dirty="0" smtClean="0"/>
              <a:t>Not many T2 sites visible in Cloud Accounting now</a:t>
            </a:r>
          </a:p>
          <a:p>
            <a:r>
              <a:rPr lang="en-US" dirty="0" smtClean="0"/>
              <a:t>Portal view of </a:t>
            </a:r>
            <a:r>
              <a:rPr lang="en-US" dirty="0" err="1" smtClean="0"/>
              <a:t>Grid+Cloud</a:t>
            </a:r>
            <a:endParaRPr lang="en-US" dirty="0" smtClean="0"/>
          </a:p>
          <a:p>
            <a:r>
              <a:rPr lang="en-US" dirty="0" smtClean="0"/>
              <a:t>Encourage non-VAC cloud sites running LHC VO work to register in T2.</a:t>
            </a:r>
          </a:p>
          <a:p>
            <a:r>
              <a:rPr lang="en-US" dirty="0" smtClean="0"/>
              <a:t>Consider how to integrate possible T2 use at other sites. </a:t>
            </a:r>
          </a:p>
        </p:txBody>
      </p:sp>
    </p:spTree>
    <p:extLst>
      <p:ext uri="{BB962C8B-B14F-4D97-AF65-F5344CB8AC3E}">
        <p14:creationId xmlns:p14="http://schemas.microsoft.com/office/powerpoint/2010/main" val="292686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</a:p>
          <a:p>
            <a:r>
              <a:rPr lang="en-US" dirty="0" smtClean="0"/>
              <a:t>Changes to UR</a:t>
            </a:r>
          </a:p>
          <a:p>
            <a:r>
              <a:rPr lang="en-US" dirty="0" smtClean="0"/>
              <a:t>Monthly Reporting</a:t>
            </a:r>
          </a:p>
          <a:p>
            <a:r>
              <a:rPr lang="en-US" dirty="0" smtClean="0"/>
              <a:t>Accounting Portal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058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Regular publication from </a:t>
            </a:r>
            <a:r>
              <a:rPr lang="en-US" dirty="0" smtClean="0"/>
              <a:t>~20 OS </a:t>
            </a:r>
            <a:r>
              <a:rPr lang="en-US" dirty="0" smtClean="0"/>
              <a:t>and ONE sites. </a:t>
            </a:r>
          </a:p>
          <a:p>
            <a:r>
              <a:rPr lang="en-US" dirty="0" smtClean="0"/>
              <a:t>Prototype Portal - requirements</a:t>
            </a:r>
          </a:p>
          <a:p>
            <a:r>
              <a:rPr lang="en-US" dirty="0" smtClean="0"/>
              <a:t>New versions of accounting scripts </a:t>
            </a:r>
            <a:r>
              <a:rPr lang="en-US" dirty="0" smtClean="0"/>
              <a:t>have been </a:t>
            </a:r>
            <a:r>
              <a:rPr lang="en-US" dirty="0" smtClean="0"/>
              <a:t>rolled </a:t>
            </a:r>
            <a:r>
              <a:rPr lang="en-US" dirty="0" smtClean="0"/>
              <a:t>out to most </a:t>
            </a:r>
            <a:r>
              <a:rPr lang="en-US" dirty="0" err="1" smtClean="0"/>
              <a:t>FedCloud</a:t>
            </a:r>
            <a:r>
              <a:rPr lang="en-US" dirty="0" smtClean="0"/>
              <a:t> sites. </a:t>
            </a:r>
          </a:p>
          <a:p>
            <a:pPr lvl="1"/>
            <a:r>
              <a:rPr lang="en-US" dirty="0" smtClean="0"/>
              <a:t>Corrects </a:t>
            </a:r>
            <a:r>
              <a:rPr lang="en-US" dirty="0" smtClean="0"/>
              <a:t>reporting of VO, </a:t>
            </a:r>
            <a:r>
              <a:rPr lang="en-US" dirty="0" err="1" smtClean="0"/>
              <a:t>Wallclock</a:t>
            </a:r>
            <a:r>
              <a:rPr lang="en-US" dirty="0" smtClean="0"/>
              <a:t> (</a:t>
            </a:r>
            <a:r>
              <a:rPr lang="en-US" dirty="0" err="1" smtClean="0"/>
              <a:t>cpu</a:t>
            </a:r>
            <a:r>
              <a:rPr lang="en-US" dirty="0" smtClean="0"/>
              <a:t> reported = </a:t>
            </a:r>
            <a:r>
              <a:rPr lang="en-US" dirty="0" err="1" smtClean="0"/>
              <a:t>Wallclock</a:t>
            </a:r>
            <a:r>
              <a:rPr lang="en-U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94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 Portal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2" y="914400"/>
            <a:ext cx="9482667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596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VOs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2964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28800" y="2286000"/>
            <a:ext cx="1905000" cy="3733800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32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3972" y="152400"/>
            <a:ext cx="7364413" cy="865187"/>
          </a:xfrm>
        </p:spPr>
        <p:txBody>
          <a:bodyPr/>
          <a:lstStyle/>
          <a:p>
            <a:r>
              <a:rPr lang="en-US" sz="3200" dirty="0" smtClean="0"/>
              <a:t>New Versions of the publishing scripts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OpenNebula</a:t>
            </a:r>
            <a:r>
              <a:rPr lang="en-US" sz="2400" dirty="0"/>
              <a:t> </a:t>
            </a:r>
            <a:endParaRPr lang="en-US" sz="2400" dirty="0" smtClean="0"/>
          </a:p>
          <a:p>
            <a:pPr lvl="1"/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wiki.egi.eu/wiki/Fedcloud-tf:WorkGroups:Scenario4#OpenNebula_Accounting_Scripts</a:t>
            </a:r>
            <a:r>
              <a:rPr lang="en-US" sz="1800" dirty="0" smtClean="0"/>
              <a:t> </a:t>
            </a:r>
            <a:endParaRPr lang="en-US" sz="1800" dirty="0" smtClean="0"/>
          </a:p>
          <a:p>
            <a:r>
              <a:rPr lang="en-US" sz="2400" dirty="0" err="1" smtClean="0"/>
              <a:t>OpenStack</a:t>
            </a:r>
            <a:endParaRPr lang="en-US" sz="2400" dirty="0" smtClean="0"/>
          </a:p>
          <a:p>
            <a:pPr lvl="1"/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wiki.egi.eu/wiki/Fedcloud-tf:WorkGroups:Scenario4#cASO</a:t>
            </a:r>
            <a:r>
              <a:rPr lang="en-US" sz="2000" dirty="0" smtClean="0"/>
              <a:t> </a:t>
            </a:r>
            <a:endParaRPr lang="en-US" sz="2000" dirty="0"/>
          </a:p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Sites </a:t>
            </a: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should upgrade and republish old VMs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APEL will have a memory of old records and/or summaries that will need cleaning up. Open a GGUS ticket.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85000"/>
                  </a:schemeClr>
                </a:solidFill>
              </a:rPr>
              <a:t>Useful to compare old with new to check what has been republished.</a:t>
            </a:r>
          </a:p>
          <a:p>
            <a:pPr lvl="1"/>
            <a:endParaRPr lang="en-US" sz="2000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679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Record Revision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UR versions 0.4 was agreed at a </a:t>
            </a:r>
            <a:r>
              <a:rPr lang="en-US" dirty="0" err="1" smtClean="0"/>
              <a:t>FedCloud</a:t>
            </a:r>
            <a:r>
              <a:rPr lang="en-US" dirty="0" smtClean="0"/>
              <a:t> F2F last month</a:t>
            </a:r>
            <a:r>
              <a:rPr lang="en-US" dirty="0" smtClean="0"/>
              <a:t>.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wiki.egi.eu/wiki/Fedcloud-tf:WorkGroups:Scenario4#Agreed_new_version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Added benchmarking values </a:t>
            </a:r>
          </a:p>
          <a:p>
            <a:pPr lvl="1"/>
            <a:r>
              <a:rPr lang="en-US" dirty="0" smtClean="0"/>
              <a:t>Structure within a site (multiple clouds at a site)</a:t>
            </a:r>
          </a:p>
          <a:p>
            <a:pPr lvl="1"/>
            <a:r>
              <a:rPr lang="en-US" dirty="0" smtClean="0"/>
              <a:t>Report image from Marketplace</a:t>
            </a:r>
            <a:endParaRPr lang="en-US" dirty="0" smtClean="0"/>
          </a:p>
          <a:p>
            <a:r>
              <a:rPr lang="en-US" dirty="0" smtClean="0"/>
              <a:t>First to be implemented in loader and database; then in scripts.</a:t>
            </a:r>
          </a:p>
        </p:txBody>
      </p:sp>
    </p:spTree>
    <p:extLst>
      <p:ext uri="{BB962C8B-B14F-4D97-AF65-F5344CB8AC3E}">
        <p14:creationId xmlns:p14="http://schemas.microsoft.com/office/powerpoint/2010/main" val="346520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Fields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100081"/>
              </p:ext>
            </p:extLst>
          </p:nvPr>
        </p:nvGraphicFramePr>
        <p:xfrm>
          <a:off x="457200" y="2438400"/>
          <a:ext cx="7625960" cy="1121664"/>
        </p:xfrm>
        <a:graphic>
          <a:graphicData uri="http://schemas.openxmlformats.org/drawingml/2006/table">
            <a:tbl>
              <a:tblPr firstRow="1" firstCol="1" bandRow="1"/>
              <a:tblGrid>
                <a:gridCol w="2133600"/>
                <a:gridCol w="1219200"/>
                <a:gridCol w="4273160"/>
              </a:tblGrid>
              <a:tr h="76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PublicIPCount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49" marR="58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int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49" marR="58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Number of public IP addresses assigned to VM</a:t>
                      </a:r>
                    </a:p>
                  </a:txBody>
                  <a:tcPr marL="58449" marR="58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BenchmarkType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49" marR="58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varchar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(255)    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49" marR="58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Name of benchmark used for normalization of times (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eg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HEPSPEC06)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49" marR="58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Benchmark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49" marR="58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Decimal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49" marR="58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Value of benchmark of VM using </a:t>
                      </a:r>
                      <a:r>
                        <a:rPr lang="en-US" sz="16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BenchmarkType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449" marR="5844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372966"/>
              </p:ext>
            </p:extLst>
          </p:nvPr>
        </p:nvGraphicFramePr>
        <p:xfrm>
          <a:off x="457200" y="1524000"/>
          <a:ext cx="7624460" cy="841248"/>
        </p:xfrm>
        <a:graphic>
          <a:graphicData uri="http://schemas.openxmlformats.org/drawingml/2006/table">
            <a:tbl>
              <a:tblPr firstRow="1" firstCol="1" bandRow="1"/>
              <a:tblGrid>
                <a:gridCol w="2133600"/>
                <a:gridCol w="1219200"/>
                <a:gridCol w="4271660"/>
              </a:tblGrid>
              <a:tr h="3804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CloudComputeService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3" marR="6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varchar(255)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3" marR="6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Name identifying cloud resource within the site. Allows multiple cloud resources within a site. i.e. a level of granularity.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3" marR="6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387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Clarifications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8809446"/>
              </p:ext>
            </p:extLst>
          </p:nvPr>
        </p:nvGraphicFramePr>
        <p:xfrm>
          <a:off x="669934" y="1143000"/>
          <a:ext cx="7624460" cy="841248"/>
        </p:xfrm>
        <a:graphic>
          <a:graphicData uri="http://schemas.openxmlformats.org/drawingml/2006/table">
            <a:tbl>
              <a:tblPr firstRow="1" firstCol="1" bandRow="1"/>
              <a:tblGrid>
                <a:gridCol w="1293812"/>
                <a:gridCol w="1372368"/>
                <a:gridCol w="4958280"/>
              </a:tblGrid>
              <a:tr h="38047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VMUUID</a:t>
                      </a:r>
                    </a:p>
                  </a:txBody>
                  <a:tcPr marL="67673" marR="6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varchar(255)</a:t>
                      </a:r>
                    </a:p>
                  </a:txBody>
                  <a:tcPr marL="67673" marR="6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Virtual Machine's Universally Unique Identifier concatenation of 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CurrentTime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SiteName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MachineName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3" marR="6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2114958"/>
            <a:ext cx="7494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Needs to be unique.</a:t>
            </a:r>
          </a:p>
          <a:p>
            <a:r>
              <a:rPr lang="en-US" dirty="0" err="1" smtClean="0"/>
              <a:t>OpenNebula</a:t>
            </a:r>
            <a:r>
              <a:rPr lang="en-US" dirty="0" smtClean="0"/>
              <a:t> followed this definition</a:t>
            </a:r>
          </a:p>
          <a:p>
            <a:r>
              <a:rPr lang="en-US" dirty="0" err="1" smtClean="0"/>
              <a:t>OpenStack</a:t>
            </a:r>
            <a:r>
              <a:rPr lang="en-US" dirty="0" smtClean="0"/>
              <a:t> claim that the internal name is universally unique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688615"/>
              </p:ext>
            </p:extLst>
          </p:nvPr>
        </p:nvGraphicFramePr>
        <p:xfrm>
          <a:off x="734896" y="3038288"/>
          <a:ext cx="7723305" cy="2804160"/>
        </p:xfrm>
        <a:graphic>
          <a:graphicData uri="http://schemas.openxmlformats.org/drawingml/2006/table">
            <a:tbl>
              <a:tblPr firstRow="1" firstCol="1" bandRow="1"/>
              <a:tblGrid>
                <a:gridCol w="1137342"/>
                <a:gridCol w="1249545"/>
                <a:gridCol w="5336418"/>
              </a:tblGrid>
              <a:tr h="16824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ImageId</a:t>
                      </a:r>
                      <a:endParaRPr lang="en-US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3" marR="6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varchar(255)</a:t>
                      </a:r>
                    </a:p>
                  </a:txBody>
                  <a:tcPr marL="67673" marR="6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Every image has a unique ID associated with it.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- For images from the EGI 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FedCloud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AppDB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this should  be VMCATCHER_EVENT_AD_MPURI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 for images from other repositories it should be a 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vmcatcher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equivalent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For local images - </a:t>
                      </a:r>
                      <a:r>
                        <a:rPr lang="en-US" sz="16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os_tpl</a:t>
                      </a:r>
                      <a:r>
                        <a:rPr lang="en-US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b="1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mixin</a:t>
                      </a:r>
                      <a:endParaRPr lang="en-US" sz="1600" b="1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https://appdb.egi.eu/store/vo/image/de355bfb-5781-5b0c-9ccd-9bd3d0d2be06:174/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Image for CentOS 6 minimal [CentOS/6.x/KVM]_</a:t>
                      </a:r>
                      <a:r>
                        <a:rPr lang="en-US" sz="1600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egi</a:t>
                      </a:r>
                      <a:r>
                        <a:rPr lang="en-US" sz="1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Image for </a:t>
                      </a:r>
                      <a:r>
                        <a:rPr lang="en-US" sz="1600" b="1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CernVM</a:t>
                      </a:r>
                      <a:r>
                        <a:rPr lang="en-US" sz="1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[Scientific Linux/6.0/KVM]_atlas </a:t>
                      </a:r>
                      <a:endParaRPr lang="en-US" sz="1600" b="1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673" marR="67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00986" y="5901806"/>
            <a:ext cx="7494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Already implemented in new scripts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34277"/>
      </p:ext>
    </p:extLst>
  </p:cSld>
  <p:clrMapOvr>
    <a:masterClrMapping/>
  </p:clrMapOvr>
</p:sld>
</file>

<file path=ppt/theme/theme1.xml><?xml version="1.0" encoding="utf-8"?>
<a:theme xmlns:a="http://schemas.openxmlformats.org/drawingml/2006/main" name="GDB_december_2014_accounting-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GDB_december_2014_accounting-final</Template>
  <TotalTime>6861</TotalTime>
  <Words>885</Words>
  <Application>Microsoft Office PowerPoint</Application>
  <PresentationFormat>On-screen Show (4:3)</PresentationFormat>
  <Paragraphs>124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GDB_december_2014_accounting-final</vt:lpstr>
      <vt:lpstr>Custom Design</vt:lpstr>
      <vt:lpstr>APEL Cloud Accounting </vt:lpstr>
      <vt:lpstr>Outline</vt:lpstr>
      <vt:lpstr>Current Status</vt:lpstr>
      <vt:lpstr>Cloud Portal</vt:lpstr>
      <vt:lpstr>LHC VOs</vt:lpstr>
      <vt:lpstr>New Versions of the publishing scripts</vt:lpstr>
      <vt:lpstr>Usage Record Revision</vt:lpstr>
      <vt:lpstr>New Fields</vt:lpstr>
      <vt:lpstr>Clarifications</vt:lpstr>
      <vt:lpstr>Unresolved Uncertainties</vt:lpstr>
      <vt:lpstr>Future Revisions </vt:lpstr>
      <vt:lpstr>Current Proposal</vt:lpstr>
      <vt:lpstr>WLCG Issues</vt:lpstr>
      <vt:lpstr>Portal Issues</vt:lpstr>
      <vt:lpstr>Portal </vt:lpstr>
      <vt:lpstr>VAC/VCycle</vt:lpstr>
      <vt:lpstr>Next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APEL Cloud Accounting  Status and Plans</dc:title>
  <dc:creator>John Gordon</dc:creator>
  <cp:lastModifiedBy>John Gordon</cp:lastModifiedBy>
  <cp:revision>16</cp:revision>
  <dcterms:created xsi:type="dcterms:W3CDTF">2015-01-29T10:12:06Z</dcterms:created>
  <dcterms:modified xsi:type="dcterms:W3CDTF">2015-03-10T14:26:56Z</dcterms:modified>
</cp:coreProperties>
</file>