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8"/>
  </p:notesMasterIdLst>
  <p:handoutMasterIdLst>
    <p:handoutMasterId r:id="rId19"/>
  </p:handoutMasterIdLst>
  <p:sldIdLst>
    <p:sldId id="256" r:id="rId2"/>
    <p:sldId id="301" r:id="rId3"/>
    <p:sldId id="303" r:id="rId4"/>
    <p:sldId id="273" r:id="rId5"/>
    <p:sldId id="277" r:id="rId6"/>
    <p:sldId id="289" r:id="rId7"/>
    <p:sldId id="302" r:id="rId8"/>
    <p:sldId id="280" r:id="rId9"/>
    <p:sldId id="300" r:id="rId10"/>
    <p:sldId id="297" r:id="rId11"/>
    <p:sldId id="287" r:id="rId12"/>
    <p:sldId id="304" r:id="rId13"/>
    <p:sldId id="275" r:id="rId14"/>
    <p:sldId id="281" r:id="rId15"/>
    <p:sldId id="305" r:id="rId16"/>
    <p:sldId id="272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25A"/>
    <a:srgbClr val="FF33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61" autoAdjust="0"/>
    <p:restoredTop sz="99469" autoAdjust="0"/>
  </p:normalViewPr>
  <p:slideViewPr>
    <p:cSldViewPr snapToGrid="0" snapToObjects="1">
      <p:cViewPr>
        <p:scale>
          <a:sx n="100" d="100"/>
          <a:sy n="100" d="100"/>
        </p:scale>
        <p:origin x="-2016" y="-9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033CF3-B0A2-714D-86E6-6B479E9B3C58}" type="datetimeFigureOut">
              <a:rPr lang="en-US" smtClean="0"/>
              <a:t>10/03/15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D6946D-6533-404B-873D-C72F150EBC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69721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32799F-F550-5C40-8E74-62E3799512FE}" type="datetimeFigureOut">
              <a:rPr lang="en-US" smtClean="0"/>
              <a:t>10/03/15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F3C4C9-71FA-2D4F-8EE7-4B36ECFC3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90321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 userDrawn="1"/>
        </p:nvPicPr>
        <p:blipFill rotWithShape="1"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/>
        </p:blipFill>
        <p:spPr>
          <a:xfrm>
            <a:off x="-1" y="545630"/>
            <a:ext cx="1825039" cy="2521185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13871" y="6354506"/>
            <a:ext cx="1460090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11612" y="6356350"/>
            <a:ext cx="575187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9" name="Group 18"/>
          <p:cNvGrpSpPr/>
          <p:nvPr userDrawn="1"/>
        </p:nvGrpSpPr>
        <p:grpSpPr>
          <a:xfrm rot="5400000">
            <a:off x="6111825" y="3133399"/>
            <a:ext cx="3212936" cy="2851411"/>
            <a:chOff x="1709777" y="364301"/>
            <a:chExt cx="4683889" cy="4120344"/>
          </a:xfrm>
        </p:grpSpPr>
        <p:pic>
          <p:nvPicPr>
            <p:cNvPr id="16" name="Picture 15" descr="network-structure.jpg"/>
            <p:cNvPicPr>
              <a:picLocks noChangeAspect="1"/>
            </p:cNvPicPr>
            <p:nvPr userDrawn="1"/>
          </p:nvPicPr>
          <p:blipFill rotWithShape="1">
            <a:blip r:embed="rId3">
              <a:alphaModFix amt="51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7" name="Oval 16"/>
            <p:cNvSpPr/>
            <p:nvPr userDrawn="1"/>
          </p:nvSpPr>
          <p:spPr>
            <a:xfrm>
              <a:off x="1709777" y="3355758"/>
              <a:ext cx="1834442" cy="11288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1552222" y="3886200"/>
            <a:ext cx="596429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/>
        </p:blipFill>
        <p:spPr>
          <a:xfrm>
            <a:off x="7761104" y="0"/>
            <a:ext cx="1382896" cy="1234080"/>
          </a:xfrm>
          <a:prstGeom prst="rect">
            <a:avLst/>
          </a:prstGeom>
        </p:spPr>
      </p:pic>
      <p:sp>
        <p:nvSpPr>
          <p:cNvPr id="22" name="Text Placeholder 8"/>
          <p:cNvSpPr txBox="1">
            <a:spLocks/>
          </p:cNvSpPr>
          <p:nvPr userDrawn="1"/>
        </p:nvSpPr>
        <p:spPr>
          <a:xfrm>
            <a:off x="776749" y="6337091"/>
            <a:ext cx="5589637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 : Support for Distributed</a:t>
            </a:r>
            <a:r>
              <a:rPr lang="en-US" b="0" cap="none" spc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Computing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07977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773220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116155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17226" y="6342041"/>
            <a:ext cx="1439606" cy="365125"/>
          </a:xfrm>
        </p:spPr>
        <p:txBody>
          <a:bodyPr/>
          <a:lstStyle/>
          <a:p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65631" y="6345964"/>
            <a:ext cx="4228692" cy="365125"/>
          </a:xfrm>
        </p:spPr>
        <p:txBody>
          <a:bodyPr/>
          <a:lstStyle/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3160" y="6337536"/>
            <a:ext cx="763639" cy="365125"/>
          </a:xfrm>
        </p:spPr>
        <p:txBody>
          <a:bodyPr/>
          <a:lstStyle/>
          <a:p>
            <a:fld id="{1EF85638-2995-764F-975A-3D74C15A7C7B}" type="slidenum">
              <a:rPr lang="en-US" smtClean="0"/>
              <a:t>‹#›</a:t>
            </a:fld>
            <a:endParaRPr lang="en-US"/>
          </a:p>
        </p:txBody>
      </p:sp>
      <p:sp>
        <p:nvSpPr>
          <p:cNvPr id="1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87729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 rot="5400000">
            <a:off x="6111825" y="3133399"/>
            <a:ext cx="3212936" cy="2851411"/>
            <a:chOff x="1709777" y="364301"/>
            <a:chExt cx="4683889" cy="4120344"/>
          </a:xfrm>
        </p:grpSpPr>
        <p:pic>
          <p:nvPicPr>
            <p:cNvPr id="9" name="Picture 8" descr="network-structure.jpg"/>
            <p:cNvPicPr>
              <a:picLocks noChangeAspect="1"/>
            </p:cNvPicPr>
            <p:nvPr userDrawn="1"/>
          </p:nvPicPr>
          <p:blipFill rotWithShape="1">
            <a:blip r:embed="rId2">
              <a:alphaModFix amt="51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0" name="Oval 9"/>
            <p:cNvSpPr/>
            <p:nvPr userDrawn="1"/>
          </p:nvSpPr>
          <p:spPr>
            <a:xfrm>
              <a:off x="1709777" y="3355758"/>
              <a:ext cx="1834442" cy="11288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/>
        </p:blipFill>
        <p:spPr>
          <a:xfrm>
            <a:off x="-1" y="545630"/>
            <a:ext cx="1825039" cy="252118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/>
        </p:blipFill>
        <p:spPr>
          <a:xfrm>
            <a:off x="7761104" y="0"/>
            <a:ext cx="1382896" cy="1234080"/>
          </a:xfrm>
          <a:prstGeom prst="rect">
            <a:avLst/>
          </a:prstGeom>
        </p:spPr>
      </p:pic>
      <p:sp>
        <p:nvSpPr>
          <p:cNvPr id="12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07096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err="1" smtClean="0"/>
              <a:t>Datw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Title	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17066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Title	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303910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48860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45699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471739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62064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4" descr="bande-01.eps"/>
          <p:cNvPicPr>
            <a:picLocks noChangeAspect="1"/>
          </p:cNvPicPr>
          <p:nvPr/>
        </p:nvPicPr>
        <p:blipFill>
          <a:blip r:embed="rId1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649"/>
            <a:ext cx="8229600" cy="44630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17226" y="6360855"/>
            <a:ext cx="14396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3806" y="6360855"/>
            <a:ext cx="41950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2F2F2"/>
                </a:solidFill>
              </a:defRPr>
            </a:lvl1pPr>
          </a:lstStyle>
          <a:p>
            <a:r>
              <a:rPr lang="en-US" dirty="0" err="1" smtClean="0"/>
              <a:t>Ttitle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23160" y="6356350"/>
            <a:ext cx="7636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2F2F2"/>
                </a:solidFill>
              </a:defRPr>
            </a:lvl1pPr>
          </a:lstStyle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0065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3200" b="1" i="0" u="none" kern="1200" cap="none" normalizeH="0">
          <a:solidFill>
            <a:schemeClr val="accent1"/>
          </a:solidFill>
          <a:latin typeface="News Gothic M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32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8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svnweb.cern.ch/trac/lcgdm/wiki/Dynafeds" TargetMode="External"/><Relationship Id="rId3" Type="http://schemas.openxmlformats.org/officeDocument/2006/relationships/hyperlink" Target="http://federation.desy.de/DynaFeds/The_Dynamic_Federations.html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381001" y="1849035"/>
            <a:ext cx="8466666" cy="2037166"/>
          </a:xfrm>
        </p:spPr>
        <p:txBody>
          <a:bodyPr/>
          <a:lstStyle/>
          <a:p>
            <a:r>
              <a:rPr lang="en-US" dirty="0"/>
              <a:t>The Data </a:t>
            </a:r>
            <a:r>
              <a:rPr lang="en-US" dirty="0" smtClean="0"/>
              <a:t>Bridge</a:t>
            </a:r>
            <a:br>
              <a:rPr lang="en-US" dirty="0" smtClean="0"/>
            </a:br>
            <a:r>
              <a:rPr lang="en-US" sz="1600" dirty="0" smtClean="0"/>
              <a:t>Cloud storage access for Grid and volunteer computing</a:t>
            </a:r>
            <a:endParaRPr lang="en-US" sz="1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Fabrizio Furano (speaker)</a:t>
            </a:r>
          </a:p>
          <a:p>
            <a:r>
              <a:rPr lang="en-US" dirty="0" smtClean="0"/>
              <a:t>Laurence Field</a:t>
            </a:r>
          </a:p>
          <a:p>
            <a:r>
              <a:rPr lang="en-US" dirty="0" smtClean="0"/>
              <a:t>IT/SDC</a:t>
            </a:r>
          </a:p>
          <a:p>
            <a:endParaRPr lang="en-US" dirty="0" smtClean="0"/>
          </a:p>
          <a:p>
            <a:r>
              <a:rPr lang="en-US" dirty="0" smtClean="0"/>
              <a:t>Pre-GDB 9 March 2015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86210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Data Bridge-based Message Queue</a:t>
            </a:r>
            <a:endParaRPr lang="en-GB" dirty="0"/>
          </a:p>
        </p:txBody>
      </p:sp>
      <p:sp>
        <p:nvSpPr>
          <p:cNvPr id="36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Messaging services </a:t>
            </a:r>
            <a:r>
              <a:rPr lang="en-US" dirty="0" err="1" smtClean="0"/>
              <a:t>ActiveMQ</a:t>
            </a:r>
            <a:r>
              <a:rPr lang="en-US" dirty="0" smtClean="0"/>
              <a:t>-like do not support BOINC authentication</a:t>
            </a:r>
          </a:p>
          <a:p>
            <a:pPr lvl="1"/>
            <a:r>
              <a:rPr lang="en-US" dirty="0" smtClean="0"/>
              <a:t>Not clear if it is possible or worthwhile to provide functionality</a:t>
            </a:r>
          </a:p>
          <a:p>
            <a:endParaRPr lang="en-US" dirty="0" smtClean="0"/>
          </a:p>
          <a:p>
            <a:r>
              <a:rPr lang="en-US" dirty="0" smtClean="0"/>
              <a:t>Simple queuing implemented on the Data Bridge itself as a Web app</a:t>
            </a:r>
          </a:p>
          <a:p>
            <a:pPr lvl="1"/>
            <a:r>
              <a:rPr lang="en-US" dirty="0" smtClean="0"/>
              <a:t>A shared storage that already authenticates clients properly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Two simple </a:t>
            </a:r>
            <a:r>
              <a:rPr lang="en-US" dirty="0" err="1" smtClean="0"/>
              <a:t>cgi</a:t>
            </a:r>
            <a:r>
              <a:rPr lang="en-US" dirty="0" smtClean="0"/>
              <a:t> scripts</a:t>
            </a:r>
          </a:p>
          <a:p>
            <a:pPr lvl="1"/>
            <a:r>
              <a:rPr lang="en-US" dirty="0" smtClean="0"/>
              <a:t>put-</a:t>
            </a:r>
            <a:r>
              <a:rPr lang="en-US" dirty="0" err="1" smtClean="0"/>
              <a:t>job.cgi</a:t>
            </a:r>
            <a:endParaRPr lang="en-US" dirty="0" smtClean="0"/>
          </a:p>
          <a:p>
            <a:pPr lvl="1"/>
            <a:r>
              <a:rPr lang="en-US" dirty="0" smtClean="0"/>
              <a:t>get-</a:t>
            </a:r>
            <a:r>
              <a:rPr lang="en-US" dirty="0" err="1" smtClean="0"/>
              <a:t>job.cgi</a:t>
            </a:r>
            <a:endParaRPr lang="en-US" dirty="0" smtClean="0"/>
          </a:p>
          <a:p>
            <a:r>
              <a:rPr lang="en-US" dirty="0" smtClean="0"/>
              <a:t>Simple file-based queue</a:t>
            </a:r>
          </a:p>
          <a:p>
            <a:pPr lvl="1"/>
            <a:r>
              <a:rPr lang="en-US" dirty="0" smtClean="0"/>
              <a:t>python-</a:t>
            </a:r>
            <a:r>
              <a:rPr lang="en-US" dirty="0" err="1" smtClean="0"/>
              <a:t>dirq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Job descriptions from Workload </a:t>
            </a:r>
            <a:r>
              <a:rPr lang="en-US" dirty="0" err="1" smtClean="0"/>
              <a:t>mgmt</a:t>
            </a:r>
            <a:endParaRPr lang="en-US" dirty="0" smtClean="0"/>
          </a:p>
          <a:p>
            <a:r>
              <a:rPr lang="en-US" dirty="0" smtClean="0"/>
              <a:t>Generic, supports arbitrary info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in the queue</a:t>
            </a:r>
          </a:p>
          <a:p>
            <a:r>
              <a:rPr lang="en-US" dirty="0" smtClean="0"/>
              <a:t>No additional systems!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6168933" y="3745467"/>
            <a:ext cx="1488734" cy="1715444"/>
          </a:xfrm>
          <a:prstGeom prst="rect">
            <a:avLst/>
          </a:prstGeom>
          <a:noFill/>
          <a:ln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Web Server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770977" y="5237821"/>
            <a:ext cx="295275" cy="9525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6770977" y="5104060"/>
            <a:ext cx="295275" cy="9525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6770977" y="4971121"/>
            <a:ext cx="295275" cy="9525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6770977" y="4837771"/>
            <a:ext cx="295275" cy="9525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6770977" y="4713238"/>
            <a:ext cx="295275" cy="9525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6770976" y="4589413"/>
            <a:ext cx="295275" cy="9525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6770977" y="4456063"/>
            <a:ext cx="295275" cy="9525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6634185" y="4076812"/>
            <a:ext cx="5582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dirq</a:t>
            </a:r>
            <a:endParaRPr lang="en-GB" dirty="0"/>
          </a:p>
        </p:txBody>
      </p:sp>
      <p:cxnSp>
        <p:nvCxnSpPr>
          <p:cNvPr id="20" name="Straight Arrow Connector 19"/>
          <p:cNvCxnSpPr>
            <a:endCxn id="8" idx="1"/>
          </p:cNvCxnSpPr>
          <p:nvPr/>
        </p:nvCxnSpPr>
        <p:spPr>
          <a:xfrm>
            <a:off x="5272009" y="5285446"/>
            <a:ext cx="1498968" cy="0"/>
          </a:xfrm>
          <a:prstGeom prst="straightConnector1">
            <a:avLst/>
          </a:prstGeom>
          <a:ln w="381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endCxn id="14" idx="3"/>
          </p:cNvCxnSpPr>
          <p:nvPr/>
        </p:nvCxnSpPr>
        <p:spPr>
          <a:xfrm flipH="1">
            <a:off x="7066252" y="4500539"/>
            <a:ext cx="1548325" cy="3149"/>
          </a:xfrm>
          <a:prstGeom prst="straightConnector1">
            <a:avLst/>
          </a:prstGeom>
          <a:ln w="381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5272009" y="4808488"/>
            <a:ext cx="5052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put</a:t>
            </a:r>
            <a:endParaRPr lang="en-GB" dirty="0"/>
          </a:p>
        </p:txBody>
      </p:sp>
      <p:sp>
        <p:nvSpPr>
          <p:cNvPr id="25" name="Rectangle 24"/>
          <p:cNvSpPr/>
          <p:nvPr/>
        </p:nvSpPr>
        <p:spPr>
          <a:xfrm>
            <a:off x="7940899" y="4076812"/>
            <a:ext cx="5216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Get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70739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Dynamic HTTP Federations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i="1" dirty="0" err="1" smtClean="0"/>
              <a:t>Dynafed</a:t>
            </a:r>
            <a:r>
              <a:rPr lang="en-US" dirty="0" smtClean="0"/>
              <a:t> implements federated storage over HTTP/WebDAV</a:t>
            </a:r>
          </a:p>
          <a:p>
            <a:pPr lvl="1"/>
            <a:r>
              <a:rPr lang="en-US" dirty="0" smtClean="0"/>
              <a:t>In testing in </a:t>
            </a:r>
            <a:r>
              <a:rPr lang="en-US" dirty="0" err="1" smtClean="0"/>
              <a:t>LHCb</a:t>
            </a:r>
            <a:r>
              <a:rPr lang="en-US" dirty="0" smtClean="0"/>
              <a:t> and Canada (ATLAS)</a:t>
            </a:r>
          </a:p>
          <a:p>
            <a:pPr lvl="1"/>
            <a:r>
              <a:rPr lang="en-US" dirty="0" smtClean="0"/>
              <a:t>Federates WebDAV or S3 enabled storage systems</a:t>
            </a:r>
          </a:p>
          <a:p>
            <a:pPr lvl="1"/>
            <a:r>
              <a:rPr lang="en-US" dirty="0" smtClean="0"/>
              <a:t>Apache front end, no catalogues needed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Can be used as a data bridge, in conjunction with S3’s delegation mechanism</a:t>
            </a:r>
          </a:p>
          <a:p>
            <a:pPr lvl="1"/>
            <a:r>
              <a:rPr lang="en-US" dirty="0" smtClean="0"/>
              <a:t>S3 storage backend(s)</a:t>
            </a:r>
          </a:p>
          <a:p>
            <a:pPr lvl="1"/>
            <a:r>
              <a:rPr lang="en-US" dirty="0" smtClean="0"/>
              <a:t>Acts as a security gateway between X509 or </a:t>
            </a:r>
            <a:r>
              <a:rPr lang="en-US" i="1" dirty="0" smtClean="0"/>
              <a:t>BOINC </a:t>
            </a:r>
            <a:r>
              <a:rPr lang="en-US" i="1" dirty="0" err="1"/>
              <a:t>A</a:t>
            </a:r>
            <a:r>
              <a:rPr lang="en-US" i="1" dirty="0" err="1" smtClean="0"/>
              <a:t>uth</a:t>
            </a:r>
            <a:endParaRPr lang="en-US" i="1" dirty="0" smtClean="0"/>
          </a:p>
          <a:p>
            <a:pPr lvl="2"/>
            <a:r>
              <a:rPr lang="en-US" dirty="0" smtClean="0"/>
              <a:t>Authorized clients then redirected directly to the storage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Quick response time (low latency, thousands </a:t>
            </a:r>
            <a:r>
              <a:rPr lang="en-US" dirty="0" err="1" smtClean="0"/>
              <a:t>reqs</a:t>
            </a:r>
            <a:r>
              <a:rPr lang="en-US" dirty="0" smtClean="0"/>
              <a:t>/s)</a:t>
            </a:r>
          </a:p>
          <a:p>
            <a:pPr lvl="1"/>
            <a:r>
              <a:rPr lang="en-US" dirty="0" smtClean="0"/>
              <a:t>Robustness (automatic RT checking of endpoints status)</a:t>
            </a:r>
          </a:p>
          <a:p>
            <a:pPr lvl="1"/>
            <a:r>
              <a:rPr lang="en-US" dirty="0" smtClean="0"/>
              <a:t>Great scalability potential</a:t>
            </a:r>
          </a:p>
          <a:p>
            <a:pPr lvl="2"/>
            <a:r>
              <a:rPr lang="en-US" dirty="0" smtClean="0"/>
              <a:t>Global system, smart replica selection (availability, proximity)</a:t>
            </a:r>
          </a:p>
          <a:p>
            <a:pPr lvl="2"/>
            <a:endParaRPr lang="en-US" dirty="0" smtClean="0"/>
          </a:p>
          <a:p>
            <a:r>
              <a:rPr lang="en-GB" dirty="0" smtClean="0">
                <a:hlinkClick r:id="rId2"/>
              </a:rPr>
              <a:t>http://svnweb.cern.ch/trac/lcgdm/wiki/Dynafeds</a:t>
            </a:r>
            <a:r>
              <a:rPr lang="en-GB" dirty="0" smtClean="0"/>
              <a:t> </a:t>
            </a:r>
            <a:endParaRPr lang="en-GB" dirty="0" smtClean="0"/>
          </a:p>
          <a:p>
            <a:r>
              <a:rPr lang="en-GB" dirty="0">
                <a:hlinkClick r:id="rId3"/>
              </a:rPr>
              <a:t>http://federation.desy.de</a:t>
            </a:r>
            <a:r>
              <a:rPr lang="en-GB" dirty="0" smtClean="0">
                <a:hlinkClick r:id="rId3"/>
              </a:rPr>
              <a:t>/</a:t>
            </a:r>
            <a:endParaRPr lang="en-GB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3292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Screen Shot 2011-11-29 at 3.07.42 PM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0800" y="2679700"/>
            <a:ext cx="9029700" cy="3467100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Date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12</a:t>
            </a:fld>
            <a:endParaRPr lang="en-US"/>
          </a:p>
        </p:txBody>
      </p:sp>
      <p:grpSp>
        <p:nvGrpSpPr>
          <p:cNvPr id="9" name="Group 59"/>
          <p:cNvGrpSpPr/>
          <p:nvPr/>
        </p:nvGrpSpPr>
        <p:grpSpPr>
          <a:xfrm>
            <a:off x="2549326" y="2565"/>
            <a:ext cx="4816674" cy="2984501"/>
            <a:chOff x="0" y="0"/>
            <a:chExt cx="6858000" cy="4559302"/>
          </a:xfrm>
        </p:grpSpPr>
        <p:grpSp>
          <p:nvGrpSpPr>
            <p:cNvPr id="10" name="Group 57"/>
            <p:cNvGrpSpPr/>
            <p:nvPr/>
          </p:nvGrpSpPr>
          <p:grpSpPr>
            <a:xfrm>
              <a:off x="0" y="0"/>
              <a:ext cx="6654802" cy="4559302"/>
              <a:chOff x="0" y="0"/>
              <a:chExt cx="6654801" cy="4559301"/>
            </a:xfrm>
          </p:grpSpPr>
          <p:sp>
            <p:nvSpPr>
              <p:cNvPr id="12" name="Shape 55"/>
              <p:cNvSpPr/>
              <p:nvPr/>
            </p:nvSpPr>
            <p:spPr>
              <a:xfrm>
                <a:off x="0" y="787400"/>
                <a:ext cx="6654801" cy="37719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gradFill flip="none" rotWithShape="1">
                <a:gsLst>
                  <a:gs pos="0">
                    <a:srgbClr val="AFB3FF"/>
                  </a:gs>
                  <a:gs pos="100000">
                    <a:srgbClr val="89FB80"/>
                  </a:gs>
                </a:gsLst>
                <a:lin ang="10800000" scaled="0"/>
              </a:gradFill>
              <a:ln w="9525" cap="flat">
                <a:noFill/>
                <a:round/>
              </a:ln>
              <a:effectLst/>
            </p:spPr>
            <p:txBody>
              <a:bodyPr wrap="square" lIns="38100" tIns="38100" rIns="38100" bIns="38100" numCol="1" anchor="t">
                <a:noAutofit/>
              </a:bodyPr>
              <a:lstStyle/>
              <a:p>
                <a:pPr lvl="0" defTabSz="1295400">
                  <a:buClr>
                    <a:srgbClr val="000000"/>
                  </a:buClr>
                  <a:defRPr sz="4500" b="1">
                    <a:uFill>
                      <a:solidFill/>
                    </a:uFill>
                    <a:latin typeface="Courier"/>
                    <a:ea typeface="Courier"/>
                    <a:cs typeface="Courier"/>
                    <a:sym typeface="Courier"/>
                  </a:defRPr>
                </a:pPr>
                <a:endParaRPr/>
              </a:p>
            </p:txBody>
          </p:sp>
          <p:sp>
            <p:nvSpPr>
              <p:cNvPr id="13" name="Shape 56"/>
              <p:cNvSpPr/>
              <p:nvPr/>
            </p:nvSpPr>
            <p:spPr>
              <a:xfrm>
                <a:off x="212111" y="0"/>
                <a:ext cx="5661042" cy="68175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t">
                <a:spAutoFit/>
              </a:bodyPr>
              <a:lstStyle>
                <a:lvl1pPr defTabSz="1295400">
                  <a:buClr>
                    <a:srgbClr val="000000"/>
                  </a:buClr>
                  <a:defRPr sz="2400" b="1">
                    <a:uFill>
                      <a:solidFill/>
                    </a:u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lvl="0">
                  <a:defRPr sz="1800" b="0">
                    <a:uFillTx/>
                  </a:defRPr>
                </a:pPr>
                <a:r>
                  <a:rPr sz="2400" b="1" dirty="0" smtClean="0">
                    <a:uFill>
                      <a:solidFill/>
                    </a:uFill>
                  </a:rPr>
                  <a:t>Aggregation</a:t>
                </a:r>
                <a:r>
                  <a:rPr lang="en-US" sz="2400" b="1" dirty="0" smtClean="0">
                    <a:uFill>
                      <a:solidFill/>
                    </a:uFill>
                  </a:rPr>
                  <a:t> of S3 buckets</a:t>
                </a:r>
                <a:endParaRPr sz="2400" b="1" dirty="0">
                  <a:uFill>
                    <a:solidFill/>
                  </a:uFill>
                </a:endParaRPr>
              </a:p>
            </p:txBody>
          </p:sp>
        </p:grpSp>
        <p:sp>
          <p:nvSpPr>
            <p:cNvPr id="11" name="Shape 58"/>
            <p:cNvSpPr/>
            <p:nvPr/>
          </p:nvSpPr>
          <p:spPr>
            <a:xfrm>
              <a:off x="1536700" y="1270000"/>
              <a:ext cx="5321300" cy="180049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spAutoFit/>
            </a:bodyPr>
            <a:lstStyle/>
            <a:p>
              <a:pPr lvl="0" defTabSz="1295400">
                <a:buClr>
                  <a:srgbClr val="000000"/>
                </a:buClr>
                <a:defRPr sz="1800"/>
              </a:pPr>
              <a:r>
                <a:rPr sz="2800" b="1" dirty="0">
                  <a:uFill>
                    <a:solidFill/>
                  </a:uFill>
                  <a:latin typeface="Courier"/>
                  <a:ea typeface="Courier"/>
                  <a:cs typeface="Courier"/>
                  <a:sym typeface="Courier"/>
                </a:rPr>
                <a:t>/dir1</a:t>
              </a:r>
            </a:p>
            <a:p>
              <a:pPr lvl="0" defTabSz="1295400">
                <a:buClr>
                  <a:srgbClr val="000000"/>
                </a:buClr>
                <a:defRPr sz="1800"/>
              </a:pPr>
              <a:r>
                <a:rPr sz="2800" b="1" dirty="0">
                  <a:uFill>
                    <a:solidFill/>
                  </a:uFill>
                  <a:latin typeface="Courier"/>
                  <a:ea typeface="Courier"/>
                  <a:cs typeface="Courier"/>
                  <a:sym typeface="Courier"/>
                </a:rPr>
                <a:t>/dir1/file1</a:t>
              </a:r>
            </a:p>
            <a:p>
              <a:pPr lvl="0" defTabSz="1295400">
                <a:buClr>
                  <a:srgbClr val="000000"/>
                </a:buClr>
                <a:defRPr sz="1800"/>
              </a:pPr>
              <a:r>
                <a:rPr sz="2800" b="1" dirty="0">
                  <a:uFill>
                    <a:solidFill/>
                  </a:uFill>
                  <a:latin typeface="Courier"/>
                  <a:ea typeface="Courier"/>
                  <a:cs typeface="Courier"/>
                  <a:sym typeface="Courier"/>
                </a:rPr>
                <a:t>/dir1/file2</a:t>
              </a:r>
            </a:p>
            <a:p>
              <a:pPr lvl="0" defTabSz="1295400">
                <a:buClr>
                  <a:srgbClr val="000000"/>
                </a:buClr>
                <a:defRPr sz="1800"/>
              </a:pPr>
              <a:r>
                <a:rPr sz="2800" b="1" dirty="0">
                  <a:uFill>
                    <a:solidFill/>
                  </a:uFill>
                  <a:latin typeface="Courier"/>
                  <a:ea typeface="Courier"/>
                  <a:cs typeface="Courier"/>
                  <a:sym typeface="Courier"/>
                </a:rPr>
                <a:t>/dir1/file3</a:t>
              </a:r>
            </a:p>
          </p:txBody>
        </p:sp>
      </p:grpSp>
      <p:grpSp>
        <p:nvGrpSpPr>
          <p:cNvPr id="14" name="Group 62"/>
          <p:cNvGrpSpPr/>
          <p:nvPr/>
        </p:nvGrpSpPr>
        <p:grpSpPr>
          <a:xfrm>
            <a:off x="1689100" y="3859737"/>
            <a:ext cx="3535928" cy="2403030"/>
            <a:chOff x="0" y="-1"/>
            <a:chExt cx="4102100" cy="3073402"/>
          </a:xfrm>
        </p:grpSpPr>
        <p:sp>
          <p:nvSpPr>
            <p:cNvPr id="15" name="Shape 60"/>
            <p:cNvSpPr/>
            <p:nvPr/>
          </p:nvSpPr>
          <p:spPr>
            <a:xfrm>
              <a:off x="0" y="-1"/>
              <a:ext cx="4102100" cy="30734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C6E6E9"/>
                </a:gs>
                <a:gs pos="100000">
                  <a:srgbClr val="59FA45"/>
                </a:gs>
              </a:gsLst>
              <a:lin ang="10800000" scaled="0"/>
            </a:gradFill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/>
            <a:p>
              <a:pPr lvl="0" algn="ctr" defTabSz="1295400">
                <a:buClr>
                  <a:srgbClr val="000000"/>
                </a:buClr>
                <a:defRPr sz="1800"/>
              </a:pPr>
              <a:endParaRPr sz="2400" b="1" dirty="0">
                <a:uFill>
                  <a:solidFill/>
                </a:uFill>
                <a:latin typeface="Courier"/>
                <a:ea typeface="Courier"/>
                <a:cs typeface="Courier"/>
                <a:sym typeface="Courier"/>
              </a:endParaRPr>
            </a:p>
            <a:p>
              <a:pPr lvl="0" algn="ctr" defTabSz="1295400">
                <a:buClr>
                  <a:srgbClr val="000000"/>
                </a:buClr>
                <a:defRPr sz="1800"/>
              </a:pPr>
              <a:endParaRPr sz="2400" b="1" dirty="0">
                <a:uFill>
                  <a:solidFill/>
                </a:uFill>
                <a:latin typeface="Courier"/>
                <a:ea typeface="Courier"/>
                <a:cs typeface="Courier"/>
                <a:sym typeface="Courier"/>
              </a:endParaRPr>
            </a:p>
            <a:p>
              <a:pPr lvl="0" algn="ctr" defTabSz="1295400">
                <a:buClr>
                  <a:srgbClr val="000000"/>
                </a:buClr>
                <a:defRPr sz="1800"/>
              </a:pPr>
              <a:endParaRPr sz="2400" b="1" dirty="0">
                <a:uFill>
                  <a:solidFill/>
                </a:uFill>
                <a:latin typeface="Courier"/>
                <a:ea typeface="Courier"/>
                <a:cs typeface="Courier"/>
                <a:sym typeface="Courier"/>
              </a:endParaRPr>
            </a:p>
            <a:p>
              <a:pPr lvl="0" algn="ctr" defTabSz="1295400">
                <a:buClr>
                  <a:srgbClr val="000000"/>
                </a:buClr>
                <a:defRPr sz="1800"/>
              </a:pPr>
              <a:r>
                <a:rPr sz="2400" b="1" dirty="0">
                  <a:uFill>
                    <a:solidFill/>
                  </a:uFill>
                  <a:latin typeface="Courier"/>
                  <a:ea typeface="Courier"/>
                  <a:cs typeface="Courier"/>
                  <a:sym typeface="Courier"/>
                </a:rPr>
                <a:t>.../dir1/file1</a:t>
              </a:r>
            </a:p>
            <a:p>
              <a:pPr lvl="0" algn="ctr" defTabSz="1295400">
                <a:buClr>
                  <a:srgbClr val="000000"/>
                </a:buClr>
                <a:defRPr sz="1800"/>
              </a:pPr>
              <a:r>
                <a:rPr sz="2400" b="1" dirty="0">
                  <a:uFill>
                    <a:solidFill/>
                  </a:uFill>
                  <a:latin typeface="Courier"/>
                  <a:ea typeface="Courier"/>
                  <a:cs typeface="Courier"/>
                  <a:sym typeface="Courier"/>
                </a:rPr>
                <a:t>.../dir1/file2</a:t>
              </a:r>
            </a:p>
          </p:txBody>
        </p:sp>
        <p:sp>
          <p:nvSpPr>
            <p:cNvPr id="16" name="Shape 61"/>
            <p:cNvSpPr/>
            <p:nvPr/>
          </p:nvSpPr>
          <p:spPr>
            <a:xfrm>
              <a:off x="997965" y="177800"/>
              <a:ext cx="2073829" cy="57077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t">
              <a:spAutoFit/>
            </a:bodyPr>
            <a:lstStyle>
              <a:lvl1pPr defTabSz="1295400">
                <a:buClr>
                  <a:srgbClr val="000000"/>
                </a:buClr>
                <a:defRPr sz="2400" b="1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 b="0">
                  <a:uFillTx/>
                </a:defRPr>
              </a:pPr>
              <a:r>
                <a:rPr lang="en-US" sz="2400" b="1" dirty="0" smtClean="0">
                  <a:uFill>
                    <a:solidFill/>
                  </a:uFill>
                </a:rPr>
                <a:t>S3 bucket</a:t>
              </a:r>
              <a:r>
                <a:rPr sz="2400" b="1" dirty="0" smtClean="0">
                  <a:uFill>
                    <a:solidFill/>
                  </a:uFill>
                </a:rPr>
                <a:t> </a:t>
              </a:r>
              <a:r>
                <a:rPr sz="2400" b="1" dirty="0">
                  <a:uFill>
                    <a:solidFill/>
                  </a:uFill>
                </a:rPr>
                <a:t>1</a:t>
              </a:r>
            </a:p>
          </p:txBody>
        </p:sp>
      </p:grpSp>
      <p:grpSp>
        <p:nvGrpSpPr>
          <p:cNvPr id="17" name="Group 65"/>
          <p:cNvGrpSpPr/>
          <p:nvPr/>
        </p:nvGrpSpPr>
        <p:grpSpPr>
          <a:xfrm>
            <a:off x="5279206" y="3859736"/>
            <a:ext cx="3259190" cy="2403032"/>
            <a:chOff x="0" y="0"/>
            <a:chExt cx="4216400" cy="3073401"/>
          </a:xfrm>
        </p:grpSpPr>
        <p:sp>
          <p:nvSpPr>
            <p:cNvPr id="18" name="Shape 63"/>
            <p:cNvSpPr/>
            <p:nvPr/>
          </p:nvSpPr>
          <p:spPr>
            <a:xfrm>
              <a:off x="0" y="0"/>
              <a:ext cx="4216400" cy="30734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C6E6E9"/>
                </a:gs>
                <a:gs pos="100000">
                  <a:srgbClr val="6B76FF"/>
                </a:gs>
              </a:gsLst>
              <a:lin ang="0" scaled="0"/>
            </a:gradFill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/>
            <a:p>
              <a:pPr lvl="0" algn="ctr" defTabSz="1295400">
                <a:buClr>
                  <a:srgbClr val="000000"/>
                </a:buClr>
                <a:defRPr sz="1800"/>
              </a:pPr>
              <a:endParaRPr sz="2400" b="1">
                <a:uFill>
                  <a:solidFill/>
                </a:uFill>
                <a:latin typeface="Courier"/>
                <a:ea typeface="Courier"/>
                <a:cs typeface="Courier"/>
                <a:sym typeface="Courier"/>
              </a:endParaRPr>
            </a:p>
            <a:p>
              <a:pPr lvl="0" algn="ctr" defTabSz="1295400">
                <a:buClr>
                  <a:srgbClr val="000000"/>
                </a:buClr>
                <a:defRPr sz="1800"/>
              </a:pPr>
              <a:endParaRPr sz="2400" b="1">
                <a:uFill>
                  <a:solidFill/>
                </a:uFill>
                <a:latin typeface="Courier"/>
                <a:ea typeface="Courier"/>
                <a:cs typeface="Courier"/>
                <a:sym typeface="Courier"/>
              </a:endParaRPr>
            </a:p>
            <a:p>
              <a:pPr lvl="0" algn="ctr" defTabSz="1295400">
                <a:buClr>
                  <a:srgbClr val="000000"/>
                </a:buClr>
                <a:defRPr sz="1800"/>
              </a:pPr>
              <a:endParaRPr sz="2400" b="1">
                <a:uFill>
                  <a:solidFill/>
                </a:uFill>
                <a:latin typeface="Courier"/>
                <a:ea typeface="Courier"/>
                <a:cs typeface="Courier"/>
                <a:sym typeface="Courier"/>
              </a:endParaRPr>
            </a:p>
            <a:p>
              <a:pPr lvl="0" algn="ctr" defTabSz="1295400">
                <a:buClr>
                  <a:srgbClr val="000000"/>
                </a:buClr>
                <a:defRPr sz="1800"/>
              </a:pPr>
              <a:r>
                <a:rPr sz="2400" b="1">
                  <a:uFill>
                    <a:solidFill/>
                  </a:uFill>
                  <a:latin typeface="Courier"/>
                  <a:ea typeface="Courier"/>
                  <a:cs typeface="Courier"/>
                  <a:sym typeface="Courier"/>
                </a:rPr>
                <a:t>.../dir1/file2</a:t>
              </a:r>
            </a:p>
            <a:p>
              <a:pPr lvl="0" algn="ctr" defTabSz="1295400">
                <a:buClr>
                  <a:srgbClr val="000000"/>
                </a:buClr>
                <a:defRPr sz="1800"/>
              </a:pPr>
              <a:r>
                <a:rPr sz="2400" b="1">
                  <a:uFill>
                    <a:solidFill/>
                  </a:uFill>
                  <a:latin typeface="Courier"/>
                  <a:ea typeface="Courier"/>
                  <a:cs typeface="Courier"/>
                  <a:sym typeface="Courier"/>
                </a:rPr>
                <a:t>.../dir1/file3</a:t>
              </a:r>
            </a:p>
          </p:txBody>
        </p:sp>
        <p:sp>
          <p:nvSpPr>
            <p:cNvPr id="19" name="Shape 64"/>
            <p:cNvSpPr/>
            <p:nvPr/>
          </p:nvSpPr>
          <p:spPr>
            <a:xfrm>
              <a:off x="1107863" y="177802"/>
              <a:ext cx="2312609" cy="57077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t">
              <a:spAutoFit/>
            </a:bodyPr>
            <a:lstStyle>
              <a:lvl1pPr defTabSz="1295400">
                <a:buClr>
                  <a:srgbClr val="000000"/>
                </a:buClr>
                <a:defRPr sz="2400" b="1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 b="0">
                  <a:uFillTx/>
                </a:defRPr>
              </a:pPr>
              <a:r>
                <a:rPr lang="en-US" sz="2400" b="1" dirty="0" smtClean="0">
                  <a:uFill>
                    <a:solidFill/>
                  </a:uFill>
                </a:rPr>
                <a:t>S3</a:t>
              </a:r>
              <a:r>
                <a:rPr sz="2400" b="1" dirty="0" smtClean="0">
                  <a:uFill>
                    <a:solidFill/>
                  </a:uFill>
                </a:rPr>
                <a:t> </a:t>
              </a:r>
              <a:r>
                <a:rPr lang="en-US" sz="2400" b="1" dirty="0" smtClean="0">
                  <a:uFill>
                    <a:solidFill/>
                  </a:uFill>
                </a:rPr>
                <a:t>bucket</a:t>
              </a:r>
              <a:r>
                <a:rPr sz="2400" b="1" dirty="0" smtClean="0">
                  <a:uFill>
                    <a:solidFill/>
                  </a:uFill>
                </a:rPr>
                <a:t> </a:t>
              </a:r>
              <a:r>
                <a:rPr sz="2400" b="1" dirty="0">
                  <a:uFill>
                    <a:solidFill/>
                  </a:uFill>
                </a:rPr>
                <a:t>2</a:t>
              </a:r>
            </a:p>
          </p:txBody>
        </p:sp>
      </p:grpSp>
      <p:sp>
        <p:nvSpPr>
          <p:cNvPr id="20" name="Shape 66"/>
          <p:cNvSpPr/>
          <p:nvPr/>
        </p:nvSpPr>
        <p:spPr>
          <a:xfrm>
            <a:off x="228600" y="304800"/>
            <a:ext cx="3086101" cy="57531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42" y="0"/>
                </a:moveTo>
                <a:cubicBezTo>
                  <a:pt x="601" y="0"/>
                  <a:pt x="0" y="350"/>
                  <a:pt x="0" y="783"/>
                </a:cubicBezTo>
                <a:lnTo>
                  <a:pt x="0" y="20817"/>
                </a:lnTo>
                <a:cubicBezTo>
                  <a:pt x="0" y="21250"/>
                  <a:pt x="601" y="21600"/>
                  <a:pt x="1342" y="21600"/>
                </a:cubicBezTo>
                <a:lnTo>
                  <a:pt x="12412" y="21600"/>
                </a:lnTo>
                <a:cubicBezTo>
                  <a:pt x="13153" y="21600"/>
                  <a:pt x="13754" y="21250"/>
                  <a:pt x="13754" y="20817"/>
                </a:cubicBezTo>
                <a:lnTo>
                  <a:pt x="13754" y="5191"/>
                </a:lnTo>
                <a:lnTo>
                  <a:pt x="21600" y="4800"/>
                </a:lnTo>
                <a:lnTo>
                  <a:pt x="13754" y="4410"/>
                </a:lnTo>
                <a:lnTo>
                  <a:pt x="13754" y="783"/>
                </a:lnTo>
                <a:cubicBezTo>
                  <a:pt x="13754" y="350"/>
                  <a:pt x="13153" y="0"/>
                  <a:pt x="12412" y="0"/>
                </a:cubicBezTo>
                <a:lnTo>
                  <a:pt x="1342" y="0"/>
                </a:lnTo>
                <a:close/>
              </a:path>
            </a:pathLst>
          </a:custGeom>
          <a:solidFill>
            <a:srgbClr val="FFD7AC"/>
          </a:solidFill>
          <a:ln w="25400">
            <a:solid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38100" tIns="38100" rIns="1080000" bIns="38100"/>
          <a:lstStyle/>
          <a:p>
            <a:pPr lvl="0" algn="ctr" defTabSz="1295400">
              <a:buClr>
                <a:srgbClr val="000000"/>
              </a:buClr>
              <a:defRPr sz="1800"/>
            </a:pPr>
            <a:r>
              <a:rPr sz="1600" b="1" dirty="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This is </a:t>
            </a:r>
            <a:r>
              <a:rPr sz="1600" b="1" dirty="0" smtClean="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what</a:t>
            </a:r>
            <a:endParaRPr lang="en-US" sz="1600" b="1" dirty="0" smtClean="0">
              <a:uFill>
                <a:solidFill/>
              </a:uFill>
              <a:latin typeface="Arial"/>
              <a:ea typeface="Arial"/>
              <a:cs typeface="Arial"/>
              <a:sym typeface="Arial"/>
            </a:endParaRPr>
          </a:p>
          <a:p>
            <a:pPr lvl="0" algn="ctr" defTabSz="1295400">
              <a:buClr>
                <a:srgbClr val="000000"/>
              </a:buClr>
              <a:defRPr sz="1800"/>
            </a:pPr>
            <a:r>
              <a:rPr sz="1600" b="1" dirty="0" smtClean="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we </a:t>
            </a:r>
            <a:r>
              <a:rPr sz="1600" b="1" dirty="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want to see </a:t>
            </a:r>
            <a:r>
              <a:rPr sz="1600" b="1" dirty="0" smtClean="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as</a:t>
            </a:r>
            <a:endParaRPr lang="en-US" sz="1600" b="1" dirty="0" smtClean="0">
              <a:uFill>
                <a:solidFill/>
              </a:uFill>
              <a:latin typeface="Arial"/>
              <a:ea typeface="Arial"/>
              <a:cs typeface="Arial"/>
              <a:sym typeface="Arial"/>
            </a:endParaRPr>
          </a:p>
          <a:p>
            <a:pPr lvl="0" algn="ctr" defTabSz="1295400">
              <a:buClr>
                <a:srgbClr val="000000"/>
              </a:buClr>
              <a:defRPr sz="1800"/>
            </a:pPr>
            <a:r>
              <a:rPr sz="1600" b="1" dirty="0" smtClean="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users</a:t>
            </a:r>
            <a:endParaRPr sz="1600" b="1" dirty="0">
              <a:uFill>
                <a:solidFill/>
              </a:uFill>
              <a:latin typeface="Arial"/>
              <a:ea typeface="Arial"/>
              <a:cs typeface="Arial"/>
              <a:sym typeface="Arial"/>
            </a:endParaRPr>
          </a:p>
          <a:p>
            <a:pPr lvl="0" algn="ctr" defTabSz="1295400">
              <a:buClr>
                <a:srgbClr val="000000"/>
              </a:buClr>
              <a:defRPr sz="1800"/>
            </a:pPr>
            <a:endParaRPr sz="1600" dirty="0">
              <a:uFill>
                <a:solidFill/>
              </a:uFill>
              <a:latin typeface="Arial"/>
              <a:ea typeface="Arial"/>
              <a:cs typeface="Arial"/>
              <a:sym typeface="Arial"/>
            </a:endParaRPr>
          </a:p>
          <a:p>
            <a:pPr lvl="0" algn="ctr" defTabSz="1295400">
              <a:buClr>
                <a:srgbClr val="000000"/>
              </a:buClr>
              <a:defRPr sz="1800"/>
            </a:pPr>
            <a:r>
              <a:rPr sz="1600" dirty="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Sites </a:t>
            </a:r>
            <a:r>
              <a:rPr sz="1600" dirty="0" smtClean="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remain</a:t>
            </a:r>
            <a:endParaRPr lang="en-US" sz="1600" dirty="0">
              <a:uFill>
                <a:solidFill/>
              </a:uFill>
              <a:latin typeface="Arial"/>
              <a:ea typeface="Arial"/>
              <a:cs typeface="Arial"/>
              <a:sym typeface="Arial"/>
            </a:endParaRPr>
          </a:p>
          <a:p>
            <a:pPr lvl="0" algn="ctr" defTabSz="1295400">
              <a:buClr>
                <a:srgbClr val="000000"/>
              </a:buClr>
              <a:defRPr sz="1800"/>
            </a:pPr>
            <a:r>
              <a:rPr sz="1600" dirty="0" smtClean="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independent and</a:t>
            </a:r>
            <a:endParaRPr lang="en-US" sz="1600" dirty="0" smtClean="0">
              <a:uFill>
                <a:solidFill/>
              </a:uFill>
              <a:latin typeface="Arial"/>
              <a:ea typeface="Arial"/>
              <a:cs typeface="Arial"/>
              <a:sym typeface="Arial"/>
            </a:endParaRPr>
          </a:p>
          <a:p>
            <a:pPr lvl="0" algn="ctr" defTabSz="1295400">
              <a:buClr>
                <a:srgbClr val="000000"/>
              </a:buClr>
              <a:defRPr sz="1800"/>
            </a:pPr>
            <a:r>
              <a:rPr sz="1600" dirty="0" smtClean="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participate </a:t>
            </a:r>
            <a:r>
              <a:rPr sz="1600" dirty="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to </a:t>
            </a:r>
            <a:r>
              <a:rPr sz="1600" dirty="0" smtClean="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a</a:t>
            </a:r>
            <a:endParaRPr lang="en-US" sz="1600" dirty="0" smtClean="0">
              <a:uFill>
                <a:solidFill/>
              </a:uFill>
              <a:latin typeface="Arial"/>
              <a:ea typeface="Arial"/>
              <a:cs typeface="Arial"/>
              <a:sym typeface="Arial"/>
            </a:endParaRPr>
          </a:p>
          <a:p>
            <a:pPr lvl="0" algn="ctr" defTabSz="1295400">
              <a:buClr>
                <a:srgbClr val="000000"/>
              </a:buClr>
              <a:defRPr sz="1800"/>
            </a:pPr>
            <a:r>
              <a:rPr sz="1600" dirty="0" smtClean="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global</a:t>
            </a:r>
            <a:r>
              <a:rPr lang="en-US" sz="1600" dirty="0" smtClean="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sz="1600" dirty="0" smtClean="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view</a:t>
            </a:r>
            <a:endParaRPr sz="1600" dirty="0">
              <a:uFill>
                <a:solidFill/>
              </a:uFill>
              <a:latin typeface="Arial"/>
              <a:ea typeface="Arial"/>
              <a:cs typeface="Arial"/>
              <a:sym typeface="Arial"/>
            </a:endParaRPr>
          </a:p>
          <a:p>
            <a:pPr lvl="0" algn="ctr" defTabSz="1295400">
              <a:buClr>
                <a:srgbClr val="000000"/>
              </a:buClr>
              <a:defRPr sz="1800"/>
            </a:pPr>
            <a:endParaRPr sz="1600" dirty="0">
              <a:uFill>
                <a:solidFill/>
              </a:uFill>
              <a:latin typeface="Arial"/>
              <a:ea typeface="Arial"/>
              <a:cs typeface="Arial"/>
              <a:sym typeface="Arial"/>
            </a:endParaRPr>
          </a:p>
          <a:p>
            <a:pPr lvl="0" algn="ctr" defTabSz="1295400">
              <a:buClr>
                <a:srgbClr val="000000"/>
              </a:buClr>
              <a:defRPr sz="1800"/>
            </a:pPr>
            <a:r>
              <a:rPr sz="1600" dirty="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All the </a:t>
            </a:r>
            <a:r>
              <a:rPr sz="1600" dirty="0" smtClean="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metadata</a:t>
            </a:r>
            <a:endParaRPr lang="en-US" sz="1600" dirty="0" smtClean="0">
              <a:uFill>
                <a:solidFill/>
              </a:uFill>
              <a:latin typeface="Arial"/>
              <a:ea typeface="Arial"/>
              <a:cs typeface="Arial"/>
              <a:sym typeface="Arial"/>
            </a:endParaRPr>
          </a:p>
          <a:p>
            <a:pPr lvl="0" algn="ctr" defTabSz="1295400">
              <a:buClr>
                <a:srgbClr val="000000"/>
              </a:buClr>
              <a:defRPr sz="1800"/>
            </a:pPr>
            <a:r>
              <a:rPr sz="1600" dirty="0" smtClean="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interactions are</a:t>
            </a:r>
            <a:endParaRPr lang="en-US" sz="1600" dirty="0" smtClean="0">
              <a:uFill>
                <a:solidFill/>
              </a:uFill>
              <a:latin typeface="Arial"/>
              <a:ea typeface="Arial"/>
              <a:cs typeface="Arial"/>
              <a:sym typeface="Arial"/>
            </a:endParaRPr>
          </a:p>
          <a:p>
            <a:pPr lvl="0" algn="ctr" defTabSz="1295400">
              <a:buClr>
                <a:srgbClr val="000000"/>
              </a:buClr>
              <a:defRPr sz="1800"/>
            </a:pPr>
            <a:r>
              <a:rPr sz="1600" dirty="0" smtClean="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hidden and</a:t>
            </a:r>
            <a:endParaRPr lang="en-US" sz="1600" dirty="0" smtClean="0">
              <a:uFill>
                <a:solidFill/>
              </a:uFill>
              <a:latin typeface="Arial"/>
              <a:ea typeface="Arial"/>
              <a:cs typeface="Arial"/>
              <a:sym typeface="Arial"/>
            </a:endParaRPr>
          </a:p>
          <a:p>
            <a:pPr lvl="0" algn="ctr" defTabSz="1295400">
              <a:buClr>
                <a:srgbClr val="000000"/>
              </a:buClr>
              <a:defRPr sz="1800"/>
            </a:pPr>
            <a:r>
              <a:rPr lang="en-US" sz="1600" dirty="0" smtClean="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cached</a:t>
            </a:r>
            <a:r>
              <a:rPr sz="1600" dirty="0" smtClean="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sz="1600" dirty="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on the fly</a:t>
            </a:r>
          </a:p>
          <a:p>
            <a:pPr lvl="0" algn="ctr" defTabSz="1295400">
              <a:buClr>
                <a:srgbClr val="000000"/>
              </a:buClr>
              <a:defRPr sz="1800"/>
            </a:pPr>
            <a:endParaRPr lang="en-US" sz="1600" dirty="0" smtClean="0">
              <a:uFill>
                <a:solidFill/>
              </a:uFill>
              <a:latin typeface="Arial"/>
              <a:ea typeface="Arial"/>
              <a:cs typeface="Arial"/>
              <a:sym typeface="Arial"/>
            </a:endParaRPr>
          </a:p>
          <a:p>
            <a:pPr lvl="0" algn="ctr" defTabSz="1295400">
              <a:buClr>
                <a:srgbClr val="000000"/>
              </a:buClr>
              <a:defRPr sz="1800"/>
            </a:pPr>
            <a:r>
              <a:rPr lang="en-US" sz="1600" dirty="0" smtClean="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For S3, clients are</a:t>
            </a:r>
          </a:p>
          <a:p>
            <a:pPr lvl="0" algn="ctr" defTabSz="1295400">
              <a:buClr>
                <a:srgbClr val="000000"/>
              </a:buClr>
              <a:defRPr sz="1800"/>
            </a:pPr>
            <a:r>
              <a:rPr lang="en-US" sz="1600" dirty="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r</a:t>
            </a:r>
            <a:r>
              <a:rPr lang="en-US" sz="1600" dirty="0" smtClean="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edirected using</a:t>
            </a:r>
          </a:p>
          <a:p>
            <a:pPr lvl="0" algn="ctr" defTabSz="1295400">
              <a:buClr>
                <a:srgbClr val="000000"/>
              </a:buClr>
              <a:defRPr sz="1800"/>
            </a:pPr>
            <a:r>
              <a:rPr lang="en-US" sz="1600" dirty="0" smtClean="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S3 signatures</a:t>
            </a:r>
          </a:p>
          <a:p>
            <a:pPr lvl="0" algn="ctr" defTabSz="1295400">
              <a:buClr>
                <a:srgbClr val="000000"/>
              </a:buClr>
              <a:defRPr sz="1800"/>
            </a:pPr>
            <a:endParaRPr lang="en-US" sz="1600" dirty="0" smtClean="0">
              <a:uFill>
                <a:solidFill/>
              </a:uFill>
              <a:latin typeface="Arial"/>
              <a:ea typeface="Arial"/>
              <a:cs typeface="Arial"/>
              <a:sym typeface="Arial"/>
            </a:endParaRPr>
          </a:p>
          <a:p>
            <a:pPr lvl="0" algn="ctr" defTabSz="1295400">
              <a:buClr>
                <a:srgbClr val="000000"/>
              </a:buClr>
              <a:defRPr sz="1800"/>
            </a:pPr>
            <a:r>
              <a:rPr lang="en-US" sz="1600" dirty="0" smtClean="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The result looks</a:t>
            </a:r>
          </a:p>
          <a:p>
            <a:pPr lvl="0" algn="ctr" defTabSz="1295400">
              <a:buClr>
                <a:srgbClr val="000000"/>
              </a:buClr>
              <a:defRPr sz="1800"/>
            </a:pPr>
            <a:r>
              <a:rPr lang="en-US" sz="1600" dirty="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l</a:t>
            </a:r>
            <a:r>
              <a:rPr lang="en-US" sz="1600" dirty="0" smtClean="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ike a normal WebDAV big repo</a:t>
            </a:r>
          </a:p>
        </p:txBody>
      </p:sp>
      <p:sp>
        <p:nvSpPr>
          <p:cNvPr id="21" name="Shape 67"/>
          <p:cNvSpPr/>
          <p:nvPr/>
        </p:nvSpPr>
        <p:spPr>
          <a:xfrm>
            <a:off x="6672210" y="-44903"/>
            <a:ext cx="2501900" cy="1892300"/>
          </a:xfrm>
          <a:prstGeom prst="wedgeEllipseCallout">
            <a:avLst>
              <a:gd name="adj1" fmla="val -73156"/>
              <a:gd name="adj2" fmla="val 53736"/>
            </a:avLst>
          </a:prstGeom>
          <a:solidFill>
            <a:srgbClr val="FFFFFF"/>
          </a:solidFill>
          <a:ln w="25400">
            <a:solid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1295400">
              <a:buClr>
                <a:srgbClr val="000000"/>
              </a:buClr>
              <a:defRPr sz="24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400">
                <a:uFill>
                  <a:solidFill/>
                </a:uFill>
              </a:rPr>
              <a:t>With 2 replicas</a:t>
            </a:r>
          </a:p>
        </p:txBody>
      </p:sp>
      <p:sp>
        <p:nvSpPr>
          <p:cNvPr id="22" name="Shape 68"/>
          <p:cNvSpPr/>
          <p:nvPr/>
        </p:nvSpPr>
        <p:spPr>
          <a:xfrm>
            <a:off x="7756829" y="1282701"/>
            <a:ext cx="166331" cy="3797300"/>
          </a:xfrm>
          <a:prstGeom prst="line">
            <a:avLst/>
          </a:prstGeom>
          <a:ln w="63500">
            <a:solidFill>
              <a:srgbClr val="FF2600"/>
            </a:solidFill>
            <a:round/>
            <a:tailEnd type="triangle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23" name="Shape 69"/>
          <p:cNvSpPr/>
          <p:nvPr/>
        </p:nvSpPr>
        <p:spPr>
          <a:xfrm flipH="1">
            <a:off x="4686300" y="1282700"/>
            <a:ext cx="3070530" cy="4292600"/>
          </a:xfrm>
          <a:prstGeom prst="line">
            <a:avLst/>
          </a:prstGeom>
          <a:ln w="63500">
            <a:solidFill>
              <a:srgbClr val="FF2600"/>
            </a:solidFill>
            <a:round/>
            <a:tailEnd type="triangle"/>
          </a:ln>
        </p:spPr>
        <p:txBody>
          <a:bodyPr lIns="0" tIns="0" rIns="0" bIns="0"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13399699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75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750"/>
                            </p:stCondLst>
                            <p:childTnLst>
                              <p:par>
                                <p:cTn id="21" presetID="1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(null)(right)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 advAuto="0"/>
      <p:bldP spid="20" grpId="0" animBg="1" advAuto="0"/>
      <p:bldP spid="21" grpId="0" animBg="1" advAuto="0"/>
      <p:bldP spid="22" grpId="0" animBg="1" advAuto="0"/>
      <p:bldP spid="23" grpId="0" animBg="1" advAuto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Cloud"/>
          <p:cNvSpPr>
            <a:spLocks noChangeAspect="1" noEditPoints="1" noChangeArrowheads="1"/>
          </p:cNvSpPr>
          <p:nvPr/>
        </p:nvSpPr>
        <p:spPr bwMode="auto">
          <a:xfrm>
            <a:off x="4489338" y="3357523"/>
            <a:ext cx="1897171" cy="1271368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 smtClean="0"/>
              <a:t>Multiple</a:t>
            </a:r>
          </a:p>
          <a:p>
            <a:pPr algn="ctr"/>
            <a:r>
              <a:rPr lang="en-US" dirty="0" smtClean="0"/>
              <a:t>S3 buckets</a:t>
            </a:r>
          </a:p>
          <a:p>
            <a:pPr algn="ctr"/>
            <a:r>
              <a:rPr lang="en-US" dirty="0" smtClean="0"/>
              <a:t>anywhere</a:t>
            </a:r>
            <a:endParaRPr lang="en-GB" dirty="0"/>
          </a:p>
        </p:txBody>
      </p:sp>
      <p:cxnSp>
        <p:nvCxnSpPr>
          <p:cNvPr id="24" name="Gerade Verbindung 23"/>
          <p:cNvCxnSpPr/>
          <p:nvPr/>
        </p:nvCxnSpPr>
        <p:spPr>
          <a:xfrm>
            <a:off x="2828925" y="1137237"/>
            <a:ext cx="19050" cy="5015913"/>
          </a:xfrm>
          <a:prstGeom prst="line">
            <a:avLst/>
          </a:prstGeom>
          <a:ln w="25400" cmpd="sng">
            <a:gradFill>
              <a:gsLst>
                <a:gs pos="0">
                  <a:schemeClr val="tx1">
                    <a:alpha val="55000"/>
                  </a:schemeClr>
                </a:gs>
                <a:gs pos="100000">
                  <a:schemeClr val="tx1">
                    <a:alpha val="55000"/>
                  </a:schemeClr>
                </a:gs>
              </a:gsLst>
              <a:lin ang="5400000" scaled="0"/>
            </a:gradFill>
            <a:prstDash val="sysDash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Architecture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7" name="Rechteck 6"/>
          <p:cNvSpPr/>
          <p:nvPr/>
        </p:nvSpPr>
        <p:spPr>
          <a:xfrm>
            <a:off x="565897" y="2038572"/>
            <a:ext cx="1952626" cy="196329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 smtClean="0">
                <a:solidFill>
                  <a:schemeClr val="tx1"/>
                </a:solidFill>
              </a:rPr>
              <a:t>WMS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5" name="Rechteck 14"/>
          <p:cNvSpPr/>
          <p:nvPr/>
        </p:nvSpPr>
        <p:spPr>
          <a:xfrm>
            <a:off x="3991821" y="2507782"/>
            <a:ext cx="1446103" cy="550298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>
                <a:solidFill>
                  <a:schemeClr val="bg1"/>
                </a:solidFill>
                <a:latin typeface="News Gothic MT"/>
              </a:rPr>
              <a:t>Message Queue</a:t>
            </a:r>
            <a:endParaRPr lang="en-GB" sz="1600" i="1" dirty="0">
              <a:solidFill>
                <a:schemeClr val="bg1"/>
              </a:solidFill>
              <a:latin typeface="News Gothic MT"/>
            </a:endParaRPr>
          </a:p>
        </p:txBody>
      </p:sp>
      <p:sp>
        <p:nvSpPr>
          <p:cNvPr id="19" name="Rechteck 18"/>
          <p:cNvSpPr/>
          <p:nvPr/>
        </p:nvSpPr>
        <p:spPr>
          <a:xfrm>
            <a:off x="3991822" y="3079214"/>
            <a:ext cx="1446104" cy="461670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>
                <a:solidFill>
                  <a:schemeClr val="bg1"/>
                </a:solidFill>
                <a:latin typeface="News Gothic MT"/>
              </a:rPr>
              <a:t>Data Bridge</a:t>
            </a:r>
            <a:endParaRPr lang="en-GB" sz="1600" dirty="0">
              <a:solidFill>
                <a:schemeClr val="bg1"/>
              </a:solidFill>
              <a:latin typeface="News Gothic MT"/>
            </a:endParaRPr>
          </a:p>
        </p:txBody>
      </p:sp>
      <p:cxnSp>
        <p:nvCxnSpPr>
          <p:cNvPr id="25" name="Gerade Verbindung 24"/>
          <p:cNvCxnSpPr/>
          <p:nvPr/>
        </p:nvCxnSpPr>
        <p:spPr>
          <a:xfrm>
            <a:off x="6651251" y="1137237"/>
            <a:ext cx="38100" cy="5044488"/>
          </a:xfrm>
          <a:prstGeom prst="line">
            <a:avLst/>
          </a:prstGeom>
          <a:ln w="25400" cmpd="sng">
            <a:gradFill>
              <a:gsLst>
                <a:gs pos="0">
                  <a:schemeClr val="tx1">
                    <a:alpha val="55000"/>
                  </a:schemeClr>
                </a:gs>
                <a:gs pos="100000">
                  <a:schemeClr val="tx1">
                    <a:alpha val="55000"/>
                  </a:schemeClr>
                </a:gs>
              </a:gsLst>
              <a:lin ang="5400000" scaled="0"/>
            </a:gradFill>
            <a:prstDash val="sysDash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feld 25"/>
          <p:cNvSpPr txBox="1"/>
          <p:nvPr/>
        </p:nvSpPr>
        <p:spPr>
          <a:xfrm>
            <a:off x="0" y="931863"/>
            <a:ext cx="2809875" cy="706437"/>
          </a:xfrm>
          <a:prstGeom prst="rect">
            <a:avLst/>
          </a:prstGeom>
        </p:spPr>
        <p:txBody>
          <a:bodyPr wrap="none" rtlCol="0" anchor="ctr">
            <a:noAutofit/>
          </a:bodyPr>
          <a:lstStyle/>
          <a:p>
            <a:pPr algn="ctr"/>
            <a:r>
              <a:rPr lang="en-GB" sz="24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</a:rPr>
              <a:t>VO</a:t>
            </a:r>
          </a:p>
          <a:p>
            <a:pPr algn="ctr"/>
            <a:r>
              <a:rPr lang="en-GB" sz="2400" b="1" dirty="0" smtClean="0">
                <a:ln w="18415" cmpd="sng">
                  <a:solidFill>
                    <a:srgbClr val="FFFFFF"/>
                  </a:solidFill>
                  <a:prstDash val="solid"/>
                </a:ln>
              </a:rPr>
              <a:t>(X509/VOMS)</a:t>
            </a:r>
            <a:endParaRPr lang="en-GB" sz="2400" b="1" cap="none" spc="0" dirty="0" smtClean="0">
              <a:ln w="18415" cmpd="sng">
                <a:solidFill>
                  <a:srgbClr val="FFFFFF"/>
                </a:solidFill>
                <a:prstDash val="solid"/>
              </a:ln>
            </a:endParaRPr>
          </a:p>
        </p:txBody>
      </p:sp>
      <p:sp>
        <p:nvSpPr>
          <p:cNvPr id="27" name="Textfeld 26"/>
          <p:cNvSpPr txBox="1"/>
          <p:nvPr/>
        </p:nvSpPr>
        <p:spPr>
          <a:xfrm>
            <a:off x="3309937" y="941388"/>
            <a:ext cx="2809875" cy="706437"/>
          </a:xfrm>
          <a:prstGeom prst="rect">
            <a:avLst/>
          </a:prstGeom>
        </p:spPr>
        <p:txBody>
          <a:bodyPr wrap="none" rtlCol="0" anchor="ctr">
            <a:noAutofit/>
          </a:bodyPr>
          <a:lstStyle/>
          <a:p>
            <a:pPr algn="ctr"/>
            <a:r>
              <a:rPr lang="en-GB" sz="24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</a:rPr>
              <a:t>Infrastructure</a:t>
            </a:r>
          </a:p>
        </p:txBody>
      </p:sp>
      <p:sp>
        <p:nvSpPr>
          <p:cNvPr id="28" name="Textfeld 27"/>
          <p:cNvSpPr txBox="1"/>
          <p:nvPr/>
        </p:nvSpPr>
        <p:spPr>
          <a:xfrm>
            <a:off x="6453187" y="941388"/>
            <a:ext cx="2809875" cy="706437"/>
          </a:xfrm>
          <a:prstGeom prst="rect">
            <a:avLst/>
          </a:prstGeom>
        </p:spPr>
        <p:txBody>
          <a:bodyPr wrap="none" rtlCol="0" anchor="ctr">
            <a:noAutofit/>
          </a:bodyPr>
          <a:lstStyle/>
          <a:p>
            <a:pPr algn="ctr"/>
            <a:r>
              <a:rPr lang="en-GB" sz="24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</a:rPr>
              <a:t>Volunteer</a:t>
            </a:r>
          </a:p>
          <a:p>
            <a:pPr algn="ctr"/>
            <a:r>
              <a:rPr lang="en-GB" sz="2400" b="1" dirty="0" smtClean="0">
                <a:ln w="18415" cmpd="sng">
                  <a:solidFill>
                    <a:srgbClr val="FFFFFF"/>
                  </a:solidFill>
                  <a:prstDash val="solid"/>
                </a:ln>
              </a:rPr>
              <a:t>(BOINC </a:t>
            </a:r>
            <a:r>
              <a:rPr lang="en-GB" sz="2400" b="1" dirty="0" err="1" smtClean="0">
                <a:ln w="18415" cmpd="sng">
                  <a:solidFill>
                    <a:srgbClr val="FFFFFF"/>
                  </a:solidFill>
                  <a:prstDash val="solid"/>
                </a:ln>
              </a:rPr>
              <a:t>auth</a:t>
            </a:r>
            <a:r>
              <a:rPr lang="en-GB" sz="2400" b="1" dirty="0" smtClean="0">
                <a:ln w="18415" cmpd="sng">
                  <a:solidFill>
                    <a:srgbClr val="FFFFFF"/>
                  </a:solidFill>
                  <a:prstDash val="solid"/>
                </a:ln>
              </a:rPr>
              <a:t>)</a:t>
            </a:r>
            <a:endParaRPr lang="en-GB" sz="2400" b="1" cap="none" spc="0" dirty="0" smtClean="0">
              <a:ln w="18415" cmpd="sng">
                <a:solidFill>
                  <a:srgbClr val="FFFFFF"/>
                </a:solidFill>
                <a:prstDash val="solid"/>
              </a:ln>
            </a:endParaRPr>
          </a:p>
        </p:txBody>
      </p:sp>
      <p:sp>
        <p:nvSpPr>
          <p:cNvPr id="51" name="Textfeld 50"/>
          <p:cNvSpPr txBox="1"/>
          <p:nvPr/>
        </p:nvSpPr>
        <p:spPr>
          <a:xfrm>
            <a:off x="2956233" y="2631500"/>
            <a:ext cx="914400" cy="914400"/>
          </a:xfrm>
          <a:prstGeom prst="rect">
            <a:avLst/>
          </a:prstGeom>
        </p:spPr>
        <p:txBody>
          <a:bodyPr wrap="none" rtlCol="0">
            <a:noAutofit/>
          </a:bodyPr>
          <a:lstStyle/>
          <a:p>
            <a:endParaRPr lang="en-GB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7040481" y="2161752"/>
            <a:ext cx="1488734" cy="1909267"/>
          </a:xfrm>
          <a:prstGeom prst="rect">
            <a:avLst/>
          </a:prstGeom>
          <a:noFill/>
          <a:ln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ectangle 43"/>
          <p:cNvSpPr/>
          <p:nvPr/>
        </p:nvSpPr>
        <p:spPr>
          <a:xfrm>
            <a:off x="7237161" y="2532859"/>
            <a:ext cx="1095375" cy="11825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VM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7075236" y="2161752"/>
            <a:ext cx="144610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Volunteer</a:t>
            </a:r>
            <a:endParaRPr lang="en-GB" dirty="0"/>
          </a:p>
        </p:txBody>
      </p:sp>
      <p:sp>
        <p:nvSpPr>
          <p:cNvPr id="49" name="Rectangle 48"/>
          <p:cNvSpPr/>
          <p:nvPr/>
        </p:nvSpPr>
        <p:spPr>
          <a:xfrm>
            <a:off x="7369662" y="2782931"/>
            <a:ext cx="876300" cy="527118"/>
          </a:xfrm>
          <a:prstGeom prst="rect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Agent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7237161" y="3724900"/>
            <a:ext cx="1095375" cy="20786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Job Wrapper</a:t>
            </a:r>
            <a:endParaRPr lang="en-GB" sz="1200" dirty="0">
              <a:solidFill>
                <a:schemeClr val="tx1"/>
              </a:solidFill>
            </a:endParaRPr>
          </a:p>
        </p:txBody>
      </p:sp>
      <p:cxnSp>
        <p:nvCxnSpPr>
          <p:cNvPr id="9" name="Elbow Connector 8"/>
          <p:cNvCxnSpPr>
            <a:stCxn id="41" idx="3"/>
            <a:endCxn id="15" idx="1"/>
          </p:cNvCxnSpPr>
          <p:nvPr/>
        </p:nvCxnSpPr>
        <p:spPr>
          <a:xfrm flipV="1">
            <a:off x="2426029" y="2782931"/>
            <a:ext cx="1565792" cy="322058"/>
          </a:xfrm>
          <a:prstGeom prst="bentConnector3">
            <a:avLst/>
          </a:prstGeom>
          <a:ln w="381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Elbow Connector 11"/>
          <p:cNvCxnSpPr>
            <a:endCxn id="15" idx="3"/>
          </p:cNvCxnSpPr>
          <p:nvPr/>
        </p:nvCxnSpPr>
        <p:spPr>
          <a:xfrm rot="10800000">
            <a:off x="5437924" y="2782931"/>
            <a:ext cx="1931738" cy="133112"/>
          </a:xfrm>
          <a:prstGeom prst="bentConnector3">
            <a:avLst/>
          </a:prstGeom>
          <a:ln w="381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Elbow Connector 21"/>
          <p:cNvCxnSpPr>
            <a:endCxn id="19" idx="3"/>
          </p:cNvCxnSpPr>
          <p:nvPr/>
        </p:nvCxnSpPr>
        <p:spPr>
          <a:xfrm rot="10800000" flipV="1">
            <a:off x="5437926" y="3208849"/>
            <a:ext cx="1931736" cy="101200"/>
          </a:xfrm>
          <a:prstGeom prst="bentConnector3">
            <a:avLst>
              <a:gd name="adj1" fmla="val 50000"/>
            </a:avLst>
          </a:prstGeom>
          <a:ln w="381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Elbow Connector 28"/>
          <p:cNvCxnSpPr>
            <a:stCxn id="41" idx="3"/>
            <a:endCxn id="19" idx="1"/>
          </p:cNvCxnSpPr>
          <p:nvPr/>
        </p:nvCxnSpPr>
        <p:spPr>
          <a:xfrm>
            <a:off x="2426029" y="3104989"/>
            <a:ext cx="1565793" cy="205060"/>
          </a:xfrm>
          <a:prstGeom prst="bentConnector3">
            <a:avLst>
              <a:gd name="adj1" fmla="val 50000"/>
            </a:avLst>
          </a:prstGeom>
          <a:ln w="381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Rechteck 18"/>
          <p:cNvSpPr/>
          <p:nvPr/>
        </p:nvSpPr>
        <p:spPr>
          <a:xfrm>
            <a:off x="3127995" y="4223830"/>
            <a:ext cx="952230" cy="398042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>
                <a:latin typeface="News Gothic MT"/>
              </a:rPr>
              <a:t>FTS</a:t>
            </a:r>
            <a:endParaRPr lang="en-GB" sz="1600" dirty="0">
              <a:latin typeface="News Gothic MT"/>
            </a:endParaRPr>
          </a:p>
        </p:txBody>
      </p:sp>
      <p:sp>
        <p:nvSpPr>
          <p:cNvPr id="64" name="Cloud"/>
          <p:cNvSpPr>
            <a:spLocks noChangeAspect="1" noEditPoints="1" noChangeArrowheads="1"/>
          </p:cNvSpPr>
          <p:nvPr/>
        </p:nvSpPr>
        <p:spPr bwMode="auto">
          <a:xfrm>
            <a:off x="3991824" y="5118781"/>
            <a:ext cx="1446102" cy="969089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 smtClean="0"/>
              <a:t>Grid</a:t>
            </a:r>
            <a:endParaRPr lang="en-GB" dirty="0"/>
          </a:p>
        </p:txBody>
      </p:sp>
      <p:sp>
        <p:nvSpPr>
          <p:cNvPr id="72" name="Rectangle 71"/>
          <p:cNvSpPr/>
          <p:nvPr/>
        </p:nvSpPr>
        <p:spPr>
          <a:xfrm>
            <a:off x="5639313" y="3310049"/>
            <a:ext cx="96099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/>
              <a:t>PUT/GET</a:t>
            </a:r>
            <a:endParaRPr lang="en-GB" sz="1400" dirty="0"/>
          </a:p>
        </p:txBody>
      </p:sp>
      <p:sp>
        <p:nvSpPr>
          <p:cNvPr id="73" name="Rectangle 72"/>
          <p:cNvSpPr/>
          <p:nvPr/>
        </p:nvSpPr>
        <p:spPr>
          <a:xfrm>
            <a:off x="2828925" y="2916043"/>
            <a:ext cx="144610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/>
              <a:t>PUT</a:t>
            </a:r>
            <a:endParaRPr lang="en-GB" sz="1400" dirty="0"/>
          </a:p>
        </p:txBody>
      </p:sp>
      <p:sp>
        <p:nvSpPr>
          <p:cNvPr id="41" name="Rechteck 18"/>
          <p:cNvSpPr/>
          <p:nvPr/>
        </p:nvSpPr>
        <p:spPr>
          <a:xfrm>
            <a:off x="874429" y="2711686"/>
            <a:ext cx="1551600" cy="786606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News Gothic MT"/>
              </a:rPr>
              <a:t>Plugin</a:t>
            </a:r>
            <a:endParaRPr lang="en-GB" sz="1600" dirty="0">
              <a:latin typeface="News Gothic MT"/>
            </a:endParaRPr>
          </a:p>
        </p:txBody>
      </p:sp>
      <p:cxnSp>
        <p:nvCxnSpPr>
          <p:cNvPr id="66" name="Elbow Connector 65"/>
          <p:cNvCxnSpPr>
            <a:stCxn id="60" idx="3"/>
            <a:endCxn id="19" idx="2"/>
          </p:cNvCxnSpPr>
          <p:nvPr/>
        </p:nvCxnSpPr>
        <p:spPr>
          <a:xfrm flipV="1">
            <a:off x="4080225" y="3540884"/>
            <a:ext cx="634649" cy="881967"/>
          </a:xfrm>
          <a:prstGeom prst="bentConnector2">
            <a:avLst/>
          </a:prstGeom>
          <a:ln w="381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>
            <a:stCxn id="64" idx="3"/>
            <a:endCxn id="19" idx="2"/>
          </p:cNvCxnSpPr>
          <p:nvPr/>
        </p:nvCxnSpPr>
        <p:spPr>
          <a:xfrm flipH="1" flipV="1">
            <a:off x="4714874" y="3540884"/>
            <a:ext cx="1" cy="1633306"/>
          </a:xfrm>
          <a:prstGeom prst="straightConnector1">
            <a:avLst/>
          </a:prstGeom>
          <a:ln w="38100" cmpd="sng"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5639313" y="2271249"/>
            <a:ext cx="96099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/>
              <a:t>GET (queue)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4085540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Adoption</a:t>
            </a:r>
            <a:endParaRPr lang="en-GB" dirty="0"/>
          </a:p>
        </p:txBody>
      </p:sp>
      <p:sp>
        <p:nvSpPr>
          <p:cNvPr id="36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2800" dirty="0" smtClean="0"/>
              <a:t>Can be adopted by other BOINC-based projects</a:t>
            </a:r>
          </a:p>
          <a:p>
            <a:r>
              <a:rPr lang="en-US" sz="2800" dirty="0" smtClean="0"/>
              <a:t>Build </a:t>
            </a:r>
            <a:r>
              <a:rPr lang="en-US" sz="2800" dirty="0"/>
              <a:t>upon </a:t>
            </a:r>
            <a:r>
              <a:rPr lang="en-US" sz="2800" dirty="0" err="1"/>
              <a:t>vLHC@home</a:t>
            </a:r>
            <a:r>
              <a:rPr lang="en-US" sz="2800" dirty="0"/>
              <a:t> and the data bridge as a platform</a:t>
            </a:r>
          </a:p>
          <a:p>
            <a:r>
              <a:rPr lang="en-US" sz="2800" dirty="0"/>
              <a:t>Require:</a:t>
            </a:r>
          </a:p>
          <a:p>
            <a:pPr lvl="1"/>
            <a:r>
              <a:rPr lang="en-US" sz="2400" dirty="0"/>
              <a:t>WM to POST job description to the data bridge message queue</a:t>
            </a:r>
          </a:p>
          <a:p>
            <a:pPr lvl="1"/>
            <a:r>
              <a:rPr lang="en-US" sz="2400" dirty="0"/>
              <a:t>Stage input data to the data bridge’s input </a:t>
            </a:r>
            <a:r>
              <a:rPr lang="en-US" sz="2400" i="1" dirty="0"/>
              <a:t>bucket</a:t>
            </a:r>
            <a:r>
              <a:rPr lang="en-US" sz="2400" dirty="0"/>
              <a:t> (if needed)</a:t>
            </a:r>
          </a:p>
          <a:p>
            <a:pPr lvl="1"/>
            <a:r>
              <a:rPr lang="en-US" sz="2400" dirty="0"/>
              <a:t>CernVM3 Image</a:t>
            </a:r>
          </a:p>
          <a:p>
            <a:pPr lvl="2"/>
            <a:r>
              <a:rPr lang="en-US" sz="2000" dirty="0"/>
              <a:t>Contextualized including </a:t>
            </a:r>
            <a:r>
              <a:rPr lang="en-US" dirty="0"/>
              <a:t>CVMFS configuration</a:t>
            </a:r>
          </a:p>
          <a:p>
            <a:pPr lvl="2"/>
            <a:r>
              <a:rPr lang="en-US" sz="2000" dirty="0"/>
              <a:t>Credentials read from /</a:t>
            </a:r>
            <a:r>
              <a:rPr lang="en-US" sz="2000" dirty="0" err="1"/>
              <a:t>dev</a:t>
            </a:r>
            <a:r>
              <a:rPr lang="en-US" sz="2000" dirty="0"/>
              <a:t>/fd0</a:t>
            </a:r>
          </a:p>
          <a:p>
            <a:pPr lvl="3"/>
            <a:r>
              <a:rPr lang="en-US" sz="1600" dirty="0"/>
              <a:t>BOINC_ID and BOINC_AUTHENTICATOR</a:t>
            </a:r>
          </a:p>
          <a:p>
            <a:pPr lvl="2"/>
            <a:r>
              <a:rPr lang="en-US" sz="2000" dirty="0"/>
              <a:t>Job Agent</a:t>
            </a:r>
          </a:p>
          <a:p>
            <a:pPr lvl="3"/>
            <a:r>
              <a:rPr lang="en-US" sz="1600" dirty="0"/>
              <a:t>Method to get job description</a:t>
            </a:r>
          </a:p>
          <a:p>
            <a:pPr lvl="3"/>
            <a:r>
              <a:rPr lang="en-US" sz="1600" dirty="0"/>
              <a:t>GET input from the data bridge</a:t>
            </a:r>
          </a:p>
          <a:p>
            <a:pPr lvl="3"/>
            <a:r>
              <a:rPr lang="en-US" sz="1600" dirty="0"/>
              <a:t>Run job</a:t>
            </a:r>
          </a:p>
          <a:p>
            <a:pPr lvl="3"/>
            <a:r>
              <a:rPr lang="en-US" sz="1600" dirty="0"/>
              <a:t>PUT output on the data bridge</a:t>
            </a:r>
          </a:p>
          <a:p>
            <a:pPr lvl="1"/>
            <a:r>
              <a:rPr lang="en-US" dirty="0"/>
              <a:t>Read data from the data bridge’s </a:t>
            </a:r>
            <a:r>
              <a:rPr lang="en-US" dirty="0" smtClean="0"/>
              <a:t>output path (stored in a </a:t>
            </a:r>
            <a:r>
              <a:rPr lang="en-US" i="1" dirty="0" smtClean="0"/>
              <a:t>bucket</a:t>
            </a:r>
            <a:r>
              <a:rPr lang="en-US" dirty="0" smtClean="0"/>
              <a:t>)</a:t>
            </a:r>
            <a:endParaRPr lang="en-US" i="1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GB" smtClean="0"/>
              <a:pPr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85378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Rollout Plans</a:t>
            </a:r>
            <a:endParaRPr lang="en-GB" dirty="0"/>
          </a:p>
        </p:txBody>
      </p:sp>
      <p:sp>
        <p:nvSpPr>
          <p:cNvPr id="36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err="1" smtClean="0"/>
              <a:t>CMS@Home</a:t>
            </a:r>
            <a:endParaRPr lang="en-US" dirty="0" smtClean="0"/>
          </a:p>
          <a:p>
            <a:pPr lvl="1"/>
            <a:r>
              <a:rPr lang="en-US" dirty="0" smtClean="0"/>
              <a:t>Pioneered the adoption of the data-bridge</a:t>
            </a:r>
          </a:p>
          <a:p>
            <a:pPr lvl="1"/>
            <a:r>
              <a:rPr lang="en-US" dirty="0" smtClean="0"/>
              <a:t>Will hopefully enter the beta testing phase soon</a:t>
            </a:r>
          </a:p>
          <a:p>
            <a:r>
              <a:rPr lang="en-US" dirty="0" smtClean="0"/>
              <a:t>Test4Theory</a:t>
            </a:r>
          </a:p>
          <a:p>
            <a:pPr lvl="1"/>
            <a:r>
              <a:rPr lang="en-US" dirty="0" smtClean="0"/>
              <a:t>Plan to  migrate to the data bridge within the next 2 months </a:t>
            </a:r>
          </a:p>
          <a:p>
            <a:pPr lvl="2"/>
            <a:r>
              <a:rPr lang="en-US" dirty="0" smtClean="0"/>
              <a:t>To address co-pilot support issues</a:t>
            </a:r>
          </a:p>
          <a:p>
            <a:r>
              <a:rPr lang="en-US" dirty="0" err="1" smtClean="0"/>
              <a:t>Beauty@Home</a:t>
            </a:r>
            <a:endParaRPr lang="en-US" dirty="0" smtClean="0"/>
          </a:p>
          <a:p>
            <a:pPr lvl="1"/>
            <a:r>
              <a:rPr lang="en-US" dirty="0" smtClean="0"/>
              <a:t>Currently integrating the data-bridge</a:t>
            </a:r>
          </a:p>
          <a:p>
            <a:pPr lvl="2"/>
            <a:r>
              <a:rPr lang="en-US" dirty="0" smtClean="0"/>
              <a:t>This will solve the x509 credential distribution issue</a:t>
            </a:r>
          </a:p>
          <a:p>
            <a:pPr lvl="3"/>
            <a:r>
              <a:rPr lang="en-US" dirty="0" smtClean="0"/>
              <a:t>Allowing to open the project up to the public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GB" smtClean="0"/>
              <a:pPr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26540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70000"/>
            <a:ext cx="8229600" cy="4727675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The Data Bridge spans </a:t>
            </a:r>
            <a:r>
              <a:rPr lang="en-US" dirty="0" err="1" smtClean="0"/>
              <a:t>auth</a:t>
            </a:r>
            <a:r>
              <a:rPr lang="en-US" dirty="0" smtClean="0"/>
              <a:t> domains</a:t>
            </a:r>
          </a:p>
          <a:p>
            <a:r>
              <a:rPr lang="en-US" dirty="0" smtClean="0"/>
              <a:t>Reuses HTTP federation component with S3</a:t>
            </a:r>
          </a:p>
          <a:p>
            <a:pPr lvl="1"/>
            <a:r>
              <a:rPr lang="en-US" dirty="0" smtClean="0"/>
              <a:t>Friendly feel, quick and scalable</a:t>
            </a:r>
          </a:p>
          <a:p>
            <a:endParaRPr lang="en-US" dirty="0" smtClean="0"/>
          </a:p>
          <a:p>
            <a:r>
              <a:rPr lang="en-US" dirty="0" err="1" smtClean="0"/>
              <a:t>Honours</a:t>
            </a:r>
            <a:r>
              <a:rPr lang="en-US" dirty="0" smtClean="0"/>
              <a:t> X509/VOMS and BOINC </a:t>
            </a:r>
            <a:r>
              <a:rPr lang="en-US" dirty="0" err="1" smtClean="0"/>
              <a:t>auth</a:t>
            </a:r>
            <a:r>
              <a:rPr lang="en-US" dirty="0" smtClean="0"/>
              <a:t> at the same time</a:t>
            </a:r>
          </a:p>
          <a:p>
            <a:pPr lvl="1"/>
            <a:r>
              <a:rPr lang="en-US" dirty="0" smtClean="0"/>
              <a:t>Can </a:t>
            </a:r>
            <a:r>
              <a:rPr lang="en-US" dirty="0" err="1" smtClean="0"/>
              <a:t>honour</a:t>
            </a:r>
            <a:r>
              <a:rPr lang="en-US" dirty="0" smtClean="0"/>
              <a:t> any other apache-based authentication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Secure S3 delegation mechanism</a:t>
            </a:r>
          </a:p>
          <a:p>
            <a:r>
              <a:rPr lang="en-US" dirty="0" smtClean="0"/>
              <a:t>Web tech used for the job descriptions queue</a:t>
            </a:r>
          </a:p>
          <a:p>
            <a:endParaRPr lang="en-US" dirty="0" smtClean="0"/>
          </a:p>
          <a:p>
            <a:r>
              <a:rPr lang="en-US" dirty="0" smtClean="0"/>
              <a:t>Infrastructure provides a VM image along with a job agent</a:t>
            </a:r>
          </a:p>
          <a:p>
            <a:r>
              <a:rPr lang="en-US" dirty="0" smtClean="0"/>
              <a:t>Adopted by </a:t>
            </a:r>
            <a:r>
              <a:rPr lang="en-US" dirty="0" err="1" smtClean="0"/>
              <a:t>CMS@Home</a:t>
            </a:r>
            <a:r>
              <a:rPr lang="en-US" dirty="0" smtClean="0"/>
              <a:t>, Test4Theory, </a:t>
            </a:r>
            <a:r>
              <a:rPr lang="en-US" dirty="0" err="1" smtClean="0"/>
              <a:t>Beauty@Home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Generic, towards a platform for volunteer computing</a:t>
            </a:r>
          </a:p>
          <a:p>
            <a:r>
              <a:rPr lang="en-US" dirty="0" smtClean="0"/>
              <a:t>Next: moving to production</a:t>
            </a:r>
          </a:p>
          <a:p>
            <a:r>
              <a:rPr lang="en-US" dirty="0" smtClean="0"/>
              <a:t>Next: experience with Single Sign On </a:t>
            </a:r>
            <a:r>
              <a:rPr lang="en-US" dirty="0" err="1" smtClean="0"/>
              <a:t>auth</a:t>
            </a:r>
            <a:r>
              <a:rPr lang="en-US" dirty="0" smtClean="0"/>
              <a:t> (CERN, Google, Facebook…) and bridge with the Grid/VOMS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5251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The Data Bridge is a component that bridges authentication domains for storage access</a:t>
            </a:r>
          </a:p>
          <a:p>
            <a:r>
              <a:rPr lang="en-US" dirty="0" smtClean="0"/>
              <a:t>Context: volunteer computing (BOINC) and Grid environment</a:t>
            </a:r>
          </a:p>
          <a:p>
            <a:endParaRPr lang="en-US" dirty="0" smtClean="0"/>
          </a:p>
          <a:p>
            <a:r>
              <a:rPr lang="en-US" dirty="0" smtClean="0"/>
              <a:t>It’s built on Apache plus the Dynamic Federation technology with S3 buckets as </a:t>
            </a:r>
            <a:r>
              <a:rPr lang="en-US" dirty="0" err="1" smtClean="0"/>
              <a:t>backends</a:t>
            </a:r>
            <a:endParaRPr lang="en-US" dirty="0" smtClean="0"/>
          </a:p>
          <a:p>
            <a:pPr lvl="1"/>
            <a:r>
              <a:rPr lang="en-US" dirty="0" smtClean="0"/>
              <a:t>S3 was key to simplicity, provides an effective delegation mechanism</a:t>
            </a:r>
          </a:p>
          <a:p>
            <a:pPr lvl="1"/>
            <a:r>
              <a:rPr lang="en-US" dirty="0" err="1" smtClean="0"/>
              <a:t>Dynafeds</a:t>
            </a:r>
            <a:r>
              <a:rPr lang="en-US" dirty="0" smtClean="0"/>
              <a:t> exploit that, plus giving scalability, uniform authorization and flexibility</a:t>
            </a:r>
          </a:p>
          <a:p>
            <a:pPr lvl="1"/>
            <a:r>
              <a:rPr lang="en-US" dirty="0" smtClean="0"/>
              <a:t>Apache can host any number of other ‘standard’ authentication plugins, it will work</a:t>
            </a:r>
          </a:p>
          <a:p>
            <a:pPr lvl="1"/>
            <a:endParaRPr lang="en-US" dirty="0"/>
          </a:p>
          <a:p>
            <a:r>
              <a:rPr lang="en-US" dirty="0" smtClean="0"/>
              <a:t>It’s a generic idea to harmonize Cloud storage and multiple authentication domains, including Grid/X509/VOMS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Date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2215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BOINC workflow: main 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 volunteer PC gets a job agent running on a VM</a:t>
            </a:r>
          </a:p>
          <a:p>
            <a:r>
              <a:rPr lang="en-US" dirty="0" smtClean="0"/>
              <a:t>Agent gets work to do from a shared queue</a:t>
            </a:r>
          </a:p>
          <a:p>
            <a:r>
              <a:rPr lang="en-US" dirty="0" smtClean="0"/>
              <a:t>Agent writes its output to a known place</a:t>
            </a:r>
          </a:p>
          <a:p>
            <a:endParaRPr lang="en-US" dirty="0"/>
          </a:p>
          <a:p>
            <a:r>
              <a:rPr lang="en-US" dirty="0" smtClean="0"/>
              <a:t>FTS moves data (once validated) to some prod storage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Date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5539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BOINC and </a:t>
            </a:r>
            <a:r>
              <a:rPr lang="en-US" dirty="0" smtClean="0"/>
              <a:t>Virtualization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8" name="Picture 8"/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1480226" y="1287446"/>
            <a:ext cx="6036120" cy="4453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157381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Gerade Verbindung 23"/>
          <p:cNvCxnSpPr/>
          <p:nvPr/>
        </p:nvCxnSpPr>
        <p:spPr>
          <a:xfrm>
            <a:off x="2828925" y="1137237"/>
            <a:ext cx="19050" cy="5015913"/>
          </a:xfrm>
          <a:prstGeom prst="line">
            <a:avLst/>
          </a:prstGeom>
          <a:ln w="25400" cmpd="sng">
            <a:gradFill>
              <a:gsLst>
                <a:gs pos="0">
                  <a:schemeClr val="tx1">
                    <a:alpha val="55000"/>
                  </a:schemeClr>
                </a:gs>
                <a:gs pos="100000">
                  <a:schemeClr val="tx1">
                    <a:alpha val="55000"/>
                  </a:schemeClr>
                </a:gs>
              </a:gsLst>
              <a:lin ang="5400000" scaled="0"/>
            </a:gradFill>
            <a:prstDash val="sysDash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Challenge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7" name="Rechteck 6"/>
          <p:cNvSpPr/>
          <p:nvPr/>
        </p:nvSpPr>
        <p:spPr>
          <a:xfrm>
            <a:off x="565897" y="2038572"/>
            <a:ext cx="1952626" cy="196329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 smtClean="0">
                <a:solidFill>
                  <a:schemeClr val="tx1"/>
                </a:solidFill>
              </a:rPr>
              <a:t>Workload Manager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25" name="Gerade Verbindung 24"/>
          <p:cNvCxnSpPr/>
          <p:nvPr/>
        </p:nvCxnSpPr>
        <p:spPr>
          <a:xfrm>
            <a:off x="6651251" y="1137237"/>
            <a:ext cx="38100" cy="5044488"/>
          </a:xfrm>
          <a:prstGeom prst="line">
            <a:avLst/>
          </a:prstGeom>
          <a:ln w="25400" cmpd="sng">
            <a:gradFill>
              <a:gsLst>
                <a:gs pos="0">
                  <a:schemeClr val="tx1">
                    <a:alpha val="55000"/>
                  </a:schemeClr>
                </a:gs>
                <a:gs pos="100000">
                  <a:schemeClr val="tx1">
                    <a:alpha val="55000"/>
                  </a:schemeClr>
                </a:gs>
              </a:gsLst>
              <a:lin ang="5400000" scaled="0"/>
            </a:gradFill>
            <a:prstDash val="sysDash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feld 25"/>
          <p:cNvSpPr txBox="1"/>
          <p:nvPr/>
        </p:nvSpPr>
        <p:spPr>
          <a:xfrm>
            <a:off x="0" y="931863"/>
            <a:ext cx="2809875" cy="706437"/>
          </a:xfrm>
          <a:prstGeom prst="rect">
            <a:avLst/>
          </a:prstGeom>
        </p:spPr>
        <p:txBody>
          <a:bodyPr wrap="none" rtlCol="0" anchor="ctr">
            <a:noAutofit/>
          </a:bodyPr>
          <a:lstStyle/>
          <a:p>
            <a:pPr algn="ctr"/>
            <a:r>
              <a:rPr lang="en-GB" sz="24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</a:rPr>
              <a:t>VO</a:t>
            </a:r>
          </a:p>
          <a:p>
            <a:pPr algn="ctr"/>
            <a:r>
              <a:rPr lang="en-GB" sz="24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</a:rPr>
              <a:t>(X509/VOMS)</a:t>
            </a:r>
          </a:p>
        </p:txBody>
      </p:sp>
      <p:sp>
        <p:nvSpPr>
          <p:cNvPr id="28" name="Textfeld 27"/>
          <p:cNvSpPr txBox="1"/>
          <p:nvPr/>
        </p:nvSpPr>
        <p:spPr>
          <a:xfrm>
            <a:off x="6453187" y="941388"/>
            <a:ext cx="2809875" cy="706437"/>
          </a:xfrm>
          <a:prstGeom prst="rect">
            <a:avLst/>
          </a:prstGeom>
        </p:spPr>
        <p:txBody>
          <a:bodyPr wrap="none" rtlCol="0" anchor="ctr">
            <a:noAutofit/>
          </a:bodyPr>
          <a:lstStyle/>
          <a:p>
            <a:pPr algn="ctr"/>
            <a:r>
              <a:rPr lang="en-GB" sz="24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</a:rPr>
              <a:t>Volunteer</a:t>
            </a:r>
          </a:p>
          <a:p>
            <a:pPr algn="ctr"/>
            <a:r>
              <a:rPr lang="en-GB" sz="2400" b="1" dirty="0" smtClean="0">
                <a:ln w="18415" cmpd="sng">
                  <a:solidFill>
                    <a:srgbClr val="FFFFFF"/>
                  </a:solidFill>
                  <a:prstDash val="solid"/>
                </a:ln>
              </a:rPr>
              <a:t>(BOINC </a:t>
            </a:r>
            <a:r>
              <a:rPr lang="en-GB" sz="2400" b="1" dirty="0" err="1" smtClean="0">
                <a:ln w="18415" cmpd="sng">
                  <a:solidFill>
                    <a:srgbClr val="FFFFFF"/>
                  </a:solidFill>
                  <a:prstDash val="solid"/>
                </a:ln>
              </a:rPr>
              <a:t>auth</a:t>
            </a:r>
            <a:r>
              <a:rPr lang="en-GB" sz="2400" b="1" dirty="0" smtClean="0">
                <a:ln w="18415" cmpd="sng">
                  <a:solidFill>
                    <a:srgbClr val="FFFFFF"/>
                  </a:solidFill>
                  <a:prstDash val="solid"/>
                </a:ln>
              </a:rPr>
              <a:t>)</a:t>
            </a:r>
            <a:endParaRPr lang="en-GB" sz="2400" b="1" cap="none" spc="0" dirty="0" smtClean="0">
              <a:ln w="18415" cmpd="sng">
                <a:solidFill>
                  <a:srgbClr val="FFFFFF"/>
                </a:solidFill>
                <a:prstDash val="solid"/>
              </a:ln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7040481" y="2161752"/>
            <a:ext cx="1488734" cy="1909267"/>
          </a:xfrm>
          <a:prstGeom prst="rect">
            <a:avLst/>
          </a:prstGeom>
          <a:noFill/>
          <a:ln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ectangle 43"/>
          <p:cNvSpPr/>
          <p:nvPr/>
        </p:nvSpPr>
        <p:spPr>
          <a:xfrm>
            <a:off x="7237161" y="2532859"/>
            <a:ext cx="1095375" cy="11825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VM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7075236" y="2161752"/>
            <a:ext cx="144610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Volunteer</a:t>
            </a:r>
            <a:endParaRPr lang="en-GB" dirty="0"/>
          </a:p>
        </p:txBody>
      </p:sp>
      <p:sp>
        <p:nvSpPr>
          <p:cNvPr id="50" name="Rectangle 49"/>
          <p:cNvSpPr/>
          <p:nvPr/>
        </p:nvSpPr>
        <p:spPr>
          <a:xfrm>
            <a:off x="7237161" y="3724900"/>
            <a:ext cx="1095375" cy="20786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Job Wrapper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3" name="Right Arrow 2"/>
          <p:cNvSpPr/>
          <p:nvPr/>
        </p:nvSpPr>
        <p:spPr>
          <a:xfrm>
            <a:off x="2645779" y="2161752"/>
            <a:ext cx="4271042" cy="80897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Arrow 13"/>
          <p:cNvSpPr/>
          <p:nvPr/>
        </p:nvSpPr>
        <p:spPr>
          <a:xfrm rot="10800000">
            <a:off x="5125251" y="2970728"/>
            <a:ext cx="1791570" cy="80897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Cloud Callout 3"/>
          <p:cNvSpPr/>
          <p:nvPr/>
        </p:nvSpPr>
        <p:spPr>
          <a:xfrm>
            <a:off x="3084222" y="1300166"/>
            <a:ext cx="2577744" cy="1035598"/>
          </a:xfrm>
          <a:prstGeom prst="cloud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Needs to push Job (queue)</a:t>
            </a:r>
            <a:endParaRPr lang="en-US" dirty="0"/>
          </a:p>
        </p:txBody>
      </p:sp>
      <p:sp>
        <p:nvSpPr>
          <p:cNvPr id="17" name="Cloud Callout 16"/>
          <p:cNvSpPr/>
          <p:nvPr/>
        </p:nvSpPr>
        <p:spPr>
          <a:xfrm>
            <a:off x="3084222" y="3953058"/>
            <a:ext cx="3265647" cy="1466822"/>
          </a:xfrm>
          <a:prstGeom prst="cloudCallout">
            <a:avLst>
              <a:gd name="adj1" fmla="val 16296"/>
              <a:gd name="adj2" fmla="val -75456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Needs to deliver to VO/Grid</a:t>
            </a:r>
          </a:p>
          <a:p>
            <a:pPr algn="ctr"/>
            <a:r>
              <a:rPr lang="en-US" dirty="0" smtClean="0"/>
              <a:t>(through park area visible by FTS)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13022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Gerade Verbindung 23"/>
          <p:cNvCxnSpPr/>
          <p:nvPr/>
        </p:nvCxnSpPr>
        <p:spPr>
          <a:xfrm>
            <a:off x="2828925" y="1137237"/>
            <a:ext cx="19050" cy="5015913"/>
          </a:xfrm>
          <a:prstGeom prst="line">
            <a:avLst/>
          </a:prstGeom>
          <a:ln w="25400" cmpd="sng">
            <a:gradFill>
              <a:gsLst>
                <a:gs pos="0">
                  <a:schemeClr val="tx1">
                    <a:alpha val="55000"/>
                  </a:schemeClr>
                </a:gs>
                <a:gs pos="100000">
                  <a:schemeClr val="tx1">
                    <a:alpha val="55000"/>
                  </a:schemeClr>
                </a:gs>
              </a:gsLst>
              <a:lin ang="5400000" scaled="0"/>
            </a:gradFill>
            <a:prstDash val="sysDash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Initial Architecture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7" name="Rechteck 6"/>
          <p:cNvSpPr/>
          <p:nvPr/>
        </p:nvSpPr>
        <p:spPr>
          <a:xfrm>
            <a:off x="565897" y="2038572"/>
            <a:ext cx="1952626" cy="196329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 smtClean="0">
                <a:solidFill>
                  <a:schemeClr val="tx1"/>
                </a:solidFill>
              </a:rPr>
              <a:t>Workload Manager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5" name="Rechteck 14"/>
          <p:cNvSpPr/>
          <p:nvPr/>
        </p:nvSpPr>
        <p:spPr>
          <a:xfrm>
            <a:off x="3991821" y="2277262"/>
            <a:ext cx="1446103" cy="550298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>
                <a:solidFill>
                  <a:schemeClr val="bg1"/>
                </a:solidFill>
                <a:latin typeface="News Gothic MT"/>
              </a:rPr>
              <a:t>Messaging</a:t>
            </a:r>
          </a:p>
          <a:p>
            <a:pPr algn="ctr"/>
            <a:r>
              <a:rPr lang="en-US" sz="1600" dirty="0" smtClean="0">
                <a:solidFill>
                  <a:schemeClr val="bg1"/>
                </a:solidFill>
                <a:latin typeface="News Gothic MT"/>
              </a:rPr>
              <a:t>Service</a:t>
            </a:r>
            <a:endParaRPr lang="en-GB" sz="1600" dirty="0">
              <a:solidFill>
                <a:schemeClr val="bg1"/>
              </a:solidFill>
              <a:latin typeface="News Gothic MT"/>
            </a:endParaRPr>
          </a:p>
        </p:txBody>
      </p:sp>
      <p:sp>
        <p:nvSpPr>
          <p:cNvPr id="19" name="Rechteck 18"/>
          <p:cNvSpPr/>
          <p:nvPr/>
        </p:nvSpPr>
        <p:spPr>
          <a:xfrm>
            <a:off x="3991822" y="3401942"/>
            <a:ext cx="1446104" cy="461670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>
                <a:solidFill>
                  <a:schemeClr val="bg1"/>
                </a:solidFill>
                <a:latin typeface="News Gothic MT"/>
              </a:rPr>
              <a:t>Data Bridge</a:t>
            </a:r>
            <a:endParaRPr lang="en-GB" sz="1600" dirty="0">
              <a:solidFill>
                <a:schemeClr val="bg1"/>
              </a:solidFill>
              <a:latin typeface="News Gothic MT"/>
            </a:endParaRPr>
          </a:p>
        </p:txBody>
      </p:sp>
      <p:cxnSp>
        <p:nvCxnSpPr>
          <p:cNvPr id="25" name="Gerade Verbindung 24"/>
          <p:cNvCxnSpPr/>
          <p:nvPr/>
        </p:nvCxnSpPr>
        <p:spPr>
          <a:xfrm>
            <a:off x="6651251" y="1137237"/>
            <a:ext cx="38100" cy="5044488"/>
          </a:xfrm>
          <a:prstGeom prst="line">
            <a:avLst/>
          </a:prstGeom>
          <a:ln w="25400" cmpd="sng">
            <a:gradFill>
              <a:gsLst>
                <a:gs pos="0">
                  <a:schemeClr val="tx1">
                    <a:alpha val="55000"/>
                  </a:schemeClr>
                </a:gs>
                <a:gs pos="100000">
                  <a:schemeClr val="tx1">
                    <a:alpha val="55000"/>
                  </a:schemeClr>
                </a:gs>
              </a:gsLst>
              <a:lin ang="5400000" scaled="0"/>
            </a:gradFill>
            <a:prstDash val="sysDash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feld 25"/>
          <p:cNvSpPr txBox="1"/>
          <p:nvPr/>
        </p:nvSpPr>
        <p:spPr>
          <a:xfrm>
            <a:off x="0" y="931863"/>
            <a:ext cx="2809875" cy="706437"/>
          </a:xfrm>
          <a:prstGeom prst="rect">
            <a:avLst/>
          </a:prstGeom>
        </p:spPr>
        <p:txBody>
          <a:bodyPr wrap="none" rtlCol="0" anchor="ctr">
            <a:noAutofit/>
          </a:bodyPr>
          <a:lstStyle/>
          <a:p>
            <a:pPr algn="ctr"/>
            <a:r>
              <a:rPr lang="en-GB" sz="24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</a:rPr>
              <a:t>VO</a:t>
            </a:r>
          </a:p>
          <a:p>
            <a:pPr algn="ctr"/>
            <a:r>
              <a:rPr lang="en-GB" sz="2400" b="1" dirty="0" smtClean="0">
                <a:ln w="18415" cmpd="sng">
                  <a:solidFill>
                    <a:srgbClr val="FFFFFF"/>
                  </a:solidFill>
                  <a:prstDash val="solid"/>
                </a:ln>
              </a:rPr>
              <a:t>(X509/VOMS)</a:t>
            </a:r>
            <a:endParaRPr lang="en-GB" sz="2400" b="1" cap="none" spc="0" dirty="0" smtClean="0">
              <a:ln w="18415" cmpd="sng">
                <a:solidFill>
                  <a:srgbClr val="FFFFFF"/>
                </a:solidFill>
                <a:prstDash val="solid"/>
              </a:ln>
            </a:endParaRPr>
          </a:p>
        </p:txBody>
      </p:sp>
      <p:sp>
        <p:nvSpPr>
          <p:cNvPr id="27" name="Textfeld 26"/>
          <p:cNvSpPr txBox="1"/>
          <p:nvPr/>
        </p:nvSpPr>
        <p:spPr>
          <a:xfrm>
            <a:off x="3309937" y="941388"/>
            <a:ext cx="2809875" cy="706437"/>
          </a:xfrm>
          <a:prstGeom prst="rect">
            <a:avLst/>
          </a:prstGeom>
        </p:spPr>
        <p:txBody>
          <a:bodyPr wrap="none" rtlCol="0" anchor="ctr">
            <a:noAutofit/>
          </a:bodyPr>
          <a:lstStyle/>
          <a:p>
            <a:pPr algn="ctr"/>
            <a:r>
              <a:rPr lang="en-GB" sz="24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</a:rPr>
              <a:t>Infrastructure</a:t>
            </a:r>
          </a:p>
        </p:txBody>
      </p:sp>
      <p:sp>
        <p:nvSpPr>
          <p:cNvPr id="28" name="Textfeld 27"/>
          <p:cNvSpPr txBox="1"/>
          <p:nvPr/>
        </p:nvSpPr>
        <p:spPr>
          <a:xfrm>
            <a:off x="6453187" y="941388"/>
            <a:ext cx="2809875" cy="706437"/>
          </a:xfrm>
          <a:prstGeom prst="rect">
            <a:avLst/>
          </a:prstGeom>
        </p:spPr>
        <p:txBody>
          <a:bodyPr wrap="none" rtlCol="0" anchor="ctr">
            <a:noAutofit/>
          </a:bodyPr>
          <a:lstStyle/>
          <a:p>
            <a:pPr algn="ctr"/>
            <a:r>
              <a:rPr lang="en-GB" sz="24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</a:rPr>
              <a:t>Volunteer</a:t>
            </a:r>
          </a:p>
          <a:p>
            <a:pPr algn="ctr"/>
            <a:r>
              <a:rPr lang="en-GB" sz="2400" b="1" dirty="0" smtClean="0">
                <a:ln w="18415" cmpd="sng">
                  <a:solidFill>
                    <a:srgbClr val="FFFFFF"/>
                  </a:solidFill>
                  <a:prstDash val="solid"/>
                </a:ln>
              </a:rPr>
              <a:t>(BOINC </a:t>
            </a:r>
            <a:r>
              <a:rPr lang="en-GB" sz="2400" b="1" dirty="0" err="1" smtClean="0">
                <a:ln w="18415" cmpd="sng">
                  <a:solidFill>
                    <a:srgbClr val="FFFFFF"/>
                  </a:solidFill>
                  <a:prstDash val="solid"/>
                </a:ln>
              </a:rPr>
              <a:t>auth</a:t>
            </a:r>
            <a:r>
              <a:rPr lang="en-GB" sz="2400" b="1" dirty="0" smtClean="0">
                <a:ln w="18415" cmpd="sng">
                  <a:solidFill>
                    <a:srgbClr val="FFFFFF"/>
                  </a:solidFill>
                  <a:prstDash val="solid"/>
                </a:ln>
              </a:rPr>
              <a:t>)</a:t>
            </a:r>
            <a:endParaRPr lang="en-GB" sz="2400" b="1" cap="none" spc="0" dirty="0" smtClean="0">
              <a:ln w="18415" cmpd="sng">
                <a:solidFill>
                  <a:srgbClr val="FFFFFF"/>
                </a:solidFill>
                <a:prstDash val="solid"/>
              </a:ln>
            </a:endParaRPr>
          </a:p>
        </p:txBody>
      </p:sp>
      <p:sp>
        <p:nvSpPr>
          <p:cNvPr id="51" name="Textfeld 50"/>
          <p:cNvSpPr txBox="1"/>
          <p:nvPr/>
        </p:nvSpPr>
        <p:spPr>
          <a:xfrm>
            <a:off x="2956233" y="2631500"/>
            <a:ext cx="914400" cy="914400"/>
          </a:xfrm>
          <a:prstGeom prst="rect">
            <a:avLst/>
          </a:prstGeom>
        </p:spPr>
        <p:txBody>
          <a:bodyPr wrap="none" rtlCol="0">
            <a:noAutofit/>
          </a:bodyPr>
          <a:lstStyle/>
          <a:p>
            <a:endParaRPr lang="en-GB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7040481" y="2161752"/>
            <a:ext cx="1488734" cy="1909267"/>
          </a:xfrm>
          <a:prstGeom prst="rect">
            <a:avLst/>
          </a:prstGeom>
          <a:noFill/>
          <a:ln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ectangle 43"/>
          <p:cNvSpPr/>
          <p:nvPr/>
        </p:nvSpPr>
        <p:spPr>
          <a:xfrm>
            <a:off x="7237161" y="2532859"/>
            <a:ext cx="1095375" cy="11825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VM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7075236" y="2161752"/>
            <a:ext cx="144610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Volunteer</a:t>
            </a:r>
            <a:endParaRPr lang="en-GB" dirty="0"/>
          </a:p>
        </p:txBody>
      </p:sp>
      <p:sp>
        <p:nvSpPr>
          <p:cNvPr id="49" name="Rectangle 48"/>
          <p:cNvSpPr/>
          <p:nvPr/>
        </p:nvSpPr>
        <p:spPr>
          <a:xfrm>
            <a:off x="7369662" y="2827560"/>
            <a:ext cx="876300" cy="514636"/>
          </a:xfrm>
          <a:prstGeom prst="rect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Agent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7237161" y="3724900"/>
            <a:ext cx="1095375" cy="20786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Job Wrapper</a:t>
            </a:r>
            <a:endParaRPr lang="en-GB" sz="1200" dirty="0">
              <a:solidFill>
                <a:schemeClr val="tx1"/>
              </a:solidFill>
            </a:endParaRPr>
          </a:p>
        </p:txBody>
      </p:sp>
      <p:cxnSp>
        <p:nvCxnSpPr>
          <p:cNvPr id="9" name="Elbow Connector 8"/>
          <p:cNvCxnSpPr>
            <a:stCxn id="41" idx="3"/>
            <a:endCxn id="15" idx="1"/>
          </p:cNvCxnSpPr>
          <p:nvPr/>
        </p:nvCxnSpPr>
        <p:spPr>
          <a:xfrm flipV="1">
            <a:off x="2426029" y="2552411"/>
            <a:ext cx="1565792" cy="552578"/>
          </a:xfrm>
          <a:prstGeom prst="bentConnector3">
            <a:avLst/>
          </a:prstGeom>
          <a:ln w="381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Elbow Connector 11"/>
          <p:cNvCxnSpPr>
            <a:endCxn id="15" idx="3"/>
          </p:cNvCxnSpPr>
          <p:nvPr/>
        </p:nvCxnSpPr>
        <p:spPr>
          <a:xfrm rot="10800000">
            <a:off x="5437924" y="2552411"/>
            <a:ext cx="1931738" cy="371316"/>
          </a:xfrm>
          <a:prstGeom prst="bentConnector3">
            <a:avLst/>
          </a:prstGeom>
          <a:ln w="38100" cmpd="sng"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Rectangle 53"/>
          <p:cNvSpPr/>
          <p:nvPr/>
        </p:nvSpPr>
        <p:spPr>
          <a:xfrm>
            <a:off x="3991822" y="1962840"/>
            <a:ext cx="144610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/>
              <a:t>Job Description</a:t>
            </a:r>
            <a:endParaRPr lang="en-GB" sz="1400" dirty="0"/>
          </a:p>
        </p:txBody>
      </p:sp>
      <p:cxnSp>
        <p:nvCxnSpPr>
          <p:cNvPr id="22" name="Elbow Connector 21"/>
          <p:cNvCxnSpPr>
            <a:endCxn id="19" idx="3"/>
          </p:cNvCxnSpPr>
          <p:nvPr/>
        </p:nvCxnSpPr>
        <p:spPr>
          <a:xfrm rot="10800000" flipV="1">
            <a:off x="5437926" y="3191571"/>
            <a:ext cx="1931736" cy="441205"/>
          </a:xfrm>
          <a:prstGeom prst="bentConnector3">
            <a:avLst>
              <a:gd name="adj1" fmla="val 50000"/>
            </a:avLst>
          </a:prstGeom>
          <a:ln w="38100" cmpd="sng"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Elbow Connector 28"/>
          <p:cNvCxnSpPr>
            <a:stCxn id="41" idx="3"/>
            <a:endCxn id="19" idx="1"/>
          </p:cNvCxnSpPr>
          <p:nvPr/>
        </p:nvCxnSpPr>
        <p:spPr>
          <a:xfrm>
            <a:off x="2426029" y="3104989"/>
            <a:ext cx="1565793" cy="527788"/>
          </a:xfrm>
          <a:prstGeom prst="bentConnector3">
            <a:avLst>
              <a:gd name="adj1" fmla="val 50000"/>
            </a:avLst>
          </a:prstGeom>
          <a:ln w="381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Rechteck 18"/>
          <p:cNvSpPr/>
          <p:nvPr/>
        </p:nvSpPr>
        <p:spPr>
          <a:xfrm>
            <a:off x="3127995" y="4223830"/>
            <a:ext cx="952230" cy="398042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>
                <a:latin typeface="News Gothic MT"/>
              </a:rPr>
              <a:t>FTS</a:t>
            </a:r>
            <a:endParaRPr lang="en-GB" sz="1600" dirty="0">
              <a:latin typeface="News Gothic MT"/>
            </a:endParaRPr>
          </a:p>
        </p:txBody>
      </p:sp>
      <p:sp>
        <p:nvSpPr>
          <p:cNvPr id="64" name="Cloud"/>
          <p:cNvSpPr>
            <a:spLocks noChangeAspect="1" noEditPoints="1" noChangeArrowheads="1"/>
          </p:cNvSpPr>
          <p:nvPr/>
        </p:nvSpPr>
        <p:spPr bwMode="auto">
          <a:xfrm>
            <a:off x="3991824" y="5095729"/>
            <a:ext cx="1446102" cy="969089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 smtClean="0"/>
              <a:t>Grid</a:t>
            </a:r>
            <a:endParaRPr lang="en-GB" dirty="0"/>
          </a:p>
        </p:txBody>
      </p:sp>
      <p:sp>
        <p:nvSpPr>
          <p:cNvPr id="72" name="Rectangle 71"/>
          <p:cNvSpPr/>
          <p:nvPr/>
        </p:nvSpPr>
        <p:spPr>
          <a:xfrm>
            <a:off x="5396761" y="2901072"/>
            <a:ext cx="14461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/>
              <a:t>Pull job </a:t>
            </a:r>
            <a:r>
              <a:rPr lang="en-US" sz="1400" dirty="0" err="1" smtClean="0"/>
              <a:t>desc</a:t>
            </a:r>
            <a:endParaRPr lang="en-US" sz="1400" dirty="0" smtClean="0"/>
          </a:p>
          <a:p>
            <a:pPr algn="ctr"/>
            <a:r>
              <a:rPr lang="en-US" sz="1400" dirty="0" smtClean="0"/>
              <a:t>Data I/O</a:t>
            </a:r>
            <a:endParaRPr lang="en-GB" sz="1400" dirty="0"/>
          </a:p>
        </p:txBody>
      </p:sp>
      <p:sp>
        <p:nvSpPr>
          <p:cNvPr id="73" name="Rectangle 72"/>
          <p:cNvSpPr/>
          <p:nvPr/>
        </p:nvSpPr>
        <p:spPr>
          <a:xfrm>
            <a:off x="2828925" y="2923727"/>
            <a:ext cx="144610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/>
              <a:t>Push</a:t>
            </a:r>
            <a:endParaRPr lang="en-GB" sz="1400" dirty="0"/>
          </a:p>
        </p:txBody>
      </p:sp>
      <p:sp>
        <p:nvSpPr>
          <p:cNvPr id="41" name="Rechteck 18"/>
          <p:cNvSpPr/>
          <p:nvPr/>
        </p:nvSpPr>
        <p:spPr>
          <a:xfrm>
            <a:off x="874429" y="2711686"/>
            <a:ext cx="1551600" cy="786606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News Gothic MT"/>
              </a:rPr>
              <a:t>Plugin</a:t>
            </a:r>
            <a:endParaRPr lang="en-GB" sz="1600" dirty="0">
              <a:latin typeface="News Gothic MT"/>
            </a:endParaRPr>
          </a:p>
        </p:txBody>
      </p:sp>
      <p:cxnSp>
        <p:nvCxnSpPr>
          <p:cNvPr id="66" name="Elbow Connector 65"/>
          <p:cNvCxnSpPr>
            <a:stCxn id="60" idx="3"/>
            <a:endCxn id="19" idx="2"/>
          </p:cNvCxnSpPr>
          <p:nvPr/>
        </p:nvCxnSpPr>
        <p:spPr>
          <a:xfrm flipV="1">
            <a:off x="4080225" y="3863612"/>
            <a:ext cx="634649" cy="559239"/>
          </a:xfrm>
          <a:prstGeom prst="bentConnector2">
            <a:avLst/>
          </a:prstGeom>
          <a:ln w="381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>
            <a:stCxn id="64" idx="3"/>
            <a:endCxn id="19" idx="2"/>
          </p:cNvCxnSpPr>
          <p:nvPr/>
        </p:nvCxnSpPr>
        <p:spPr>
          <a:xfrm flipH="1" flipV="1">
            <a:off x="4714874" y="3863612"/>
            <a:ext cx="1" cy="1287526"/>
          </a:xfrm>
          <a:prstGeom prst="straightConnector1">
            <a:avLst/>
          </a:prstGeom>
          <a:ln w="38100" cmpd="sng"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3991824" y="3131023"/>
            <a:ext cx="144610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/>
              <a:t>Data I/O</a:t>
            </a:r>
            <a:endParaRPr lang="en-GB" sz="1400" dirty="0"/>
          </a:p>
        </p:txBody>
      </p:sp>
      <p:grpSp>
        <p:nvGrpSpPr>
          <p:cNvPr id="5" name="Group 4"/>
          <p:cNvGrpSpPr/>
          <p:nvPr/>
        </p:nvGrpSpPr>
        <p:grpSpPr>
          <a:xfrm>
            <a:off x="3206247" y="1761272"/>
            <a:ext cx="5742111" cy="4121221"/>
            <a:chOff x="2559717" y="2029117"/>
            <a:chExt cx="5742111" cy="4121221"/>
          </a:xfrm>
        </p:grpSpPr>
        <p:sp>
          <p:nvSpPr>
            <p:cNvPr id="3" name="Oval Callout 2"/>
            <p:cNvSpPr/>
            <p:nvPr/>
          </p:nvSpPr>
          <p:spPr>
            <a:xfrm>
              <a:off x="2559717" y="2029117"/>
              <a:ext cx="3017254" cy="2462558"/>
            </a:xfrm>
            <a:prstGeom prst="wedgeEllipseCallout">
              <a:avLst>
                <a:gd name="adj1" fmla="val 81637"/>
                <a:gd name="adj2" fmla="val 93503"/>
              </a:avLst>
            </a:prstGeom>
            <a:solidFill>
              <a:schemeClr val="accent4">
                <a:lumMod val="40000"/>
                <a:lumOff val="60000"/>
                <a:alpha val="1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6251432" y="4889717"/>
              <a:ext cx="2050396" cy="1260621"/>
            </a:xfrm>
            <a:prstGeom prst="rect">
              <a:avLst/>
            </a:prstGeom>
          </p:spPr>
          <p:txBody>
            <a:bodyPr wrap="square" rtlCol="0">
              <a:noAutofit/>
            </a:bodyPr>
            <a:lstStyle/>
            <a:p>
              <a:r>
                <a:rPr lang="en-US" dirty="0" smtClean="0">
                  <a:ln w="18415" cmpd="sng">
                    <a:solidFill>
                      <a:schemeClr val="tx1"/>
                    </a:solidFill>
                    <a:prstDash val="solid"/>
                  </a:ln>
                  <a:solidFill>
                    <a:srgbClr val="FF0000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How to authorize access?</a:t>
              </a:r>
              <a:br>
                <a:rPr lang="en-US" dirty="0" smtClean="0">
                  <a:ln w="18415" cmpd="sng">
                    <a:solidFill>
                      <a:schemeClr val="tx1"/>
                    </a:solidFill>
                    <a:prstDash val="solid"/>
                  </a:ln>
                  <a:solidFill>
                    <a:srgbClr val="FF0000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</a:br>
              <a:r>
                <a:rPr lang="en-US" dirty="0" smtClean="0">
                  <a:ln w="18415" cmpd="sng">
                    <a:solidFill>
                      <a:schemeClr val="tx1"/>
                    </a:solidFill>
                    <a:prstDash val="solid"/>
                  </a:ln>
                  <a:solidFill>
                    <a:srgbClr val="FF0000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May need to scale!</a:t>
              </a:r>
            </a:p>
            <a:p>
              <a:r>
                <a:rPr lang="en-US" cap="none" spc="0" dirty="0" smtClean="0">
                  <a:ln w="18415" cmpd="sng">
                    <a:solidFill>
                      <a:schemeClr val="tx1"/>
                    </a:solidFill>
                    <a:prstDash val="solid"/>
                  </a:ln>
                  <a:solidFill>
                    <a:srgbClr val="FF0000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What to use?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35434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Authentications</a:t>
            </a:r>
            <a:endParaRPr lang="en-GB" dirty="0"/>
          </a:p>
        </p:txBody>
      </p:sp>
      <p:sp>
        <p:nvSpPr>
          <p:cNvPr id="36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b="1" dirty="0" smtClean="0"/>
              <a:t>BOINC users are authenticated by BOINC</a:t>
            </a:r>
          </a:p>
          <a:p>
            <a:pPr lvl="1"/>
            <a:r>
              <a:rPr lang="en-US" dirty="0" smtClean="0"/>
              <a:t>In the VM, BOINC credential provided via /</a:t>
            </a:r>
            <a:r>
              <a:rPr lang="en-US" dirty="0" err="1" smtClean="0"/>
              <a:t>dev</a:t>
            </a:r>
            <a:r>
              <a:rPr lang="en-US" dirty="0" smtClean="0"/>
              <a:t>/fd0</a:t>
            </a:r>
          </a:p>
          <a:p>
            <a:pPr lvl="2"/>
            <a:r>
              <a:rPr lang="en-GB" dirty="0" smtClean="0"/>
              <a:t>BOINC_ID</a:t>
            </a:r>
          </a:p>
          <a:p>
            <a:pPr lvl="2"/>
            <a:r>
              <a:rPr lang="en-GB" dirty="0" smtClean="0"/>
              <a:t>BOINC_AUTHENTICATOR</a:t>
            </a:r>
          </a:p>
          <a:p>
            <a:pPr lvl="1"/>
            <a:r>
              <a:rPr lang="en-US" dirty="0" smtClean="0"/>
              <a:t>A BOINC Project </a:t>
            </a:r>
            <a:r>
              <a:rPr lang="en-US" dirty="0"/>
              <a:t>DB </a:t>
            </a:r>
            <a:r>
              <a:rPr lang="en-US" dirty="0" smtClean="0"/>
              <a:t>provides the user Identity </a:t>
            </a:r>
            <a:r>
              <a:rPr lang="en-US" dirty="0"/>
              <a:t>(IDP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MySQL</a:t>
            </a:r>
          </a:p>
          <a:p>
            <a:pPr lvl="2"/>
            <a:r>
              <a:rPr lang="en-US" dirty="0" smtClean="0"/>
              <a:t>User Table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b="1" dirty="0" smtClean="0"/>
              <a:t>The </a:t>
            </a:r>
            <a:r>
              <a:rPr lang="en-US" b="1" dirty="0"/>
              <a:t>Grid (and FTS) speaks </a:t>
            </a:r>
            <a:r>
              <a:rPr lang="en-US" b="1" dirty="0" smtClean="0"/>
              <a:t>X509 with VOMS…</a:t>
            </a:r>
            <a:r>
              <a:rPr lang="en-US" dirty="0" smtClean="0"/>
              <a:t> how to match that ?</a:t>
            </a:r>
            <a:endParaRPr lang="en-US" dirty="0"/>
          </a:p>
          <a:p>
            <a:endParaRPr lang="en-US" dirty="0" smtClean="0"/>
          </a:p>
          <a:p>
            <a:r>
              <a:rPr lang="en-US" dirty="0"/>
              <a:t>BOINC users need to receive the Job </a:t>
            </a:r>
            <a:r>
              <a:rPr lang="en-US" dirty="0" err="1"/>
              <a:t>desc</a:t>
            </a:r>
            <a:r>
              <a:rPr lang="en-US" dirty="0"/>
              <a:t> AND write the output</a:t>
            </a:r>
          </a:p>
          <a:p>
            <a:r>
              <a:rPr lang="en-US" dirty="0"/>
              <a:t>Grid agents (FTS) need to read what the BOINC user </a:t>
            </a:r>
            <a:r>
              <a:rPr lang="en-US" dirty="0" smtClean="0"/>
              <a:t>wrote</a:t>
            </a:r>
            <a:endParaRPr lang="en-US" dirty="0"/>
          </a:p>
          <a:p>
            <a:endParaRPr lang="en-US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162519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Solution: the Data Bridge</a:t>
            </a:r>
            <a:endParaRPr lang="en-GB" dirty="0"/>
          </a:p>
        </p:txBody>
      </p:sp>
      <p:sp>
        <p:nvSpPr>
          <p:cNvPr id="36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The Data Bridge is an authentication bridge AND a shared authorized cloud-based storage</a:t>
            </a:r>
          </a:p>
          <a:p>
            <a:pPr lvl="1"/>
            <a:r>
              <a:rPr lang="en-US" dirty="0" smtClean="0"/>
              <a:t>Uses </a:t>
            </a:r>
            <a:r>
              <a:rPr lang="en-US" b="1" dirty="0" err="1" smtClean="0"/>
              <a:t>mod_auth_mysql</a:t>
            </a:r>
            <a:r>
              <a:rPr lang="en-US" dirty="0" smtClean="0"/>
              <a:t> to recognize BOINC users</a:t>
            </a:r>
          </a:p>
          <a:p>
            <a:pPr lvl="2"/>
            <a:r>
              <a:rPr lang="en-US" dirty="0" smtClean="0"/>
              <a:t>Maps username/password to DB table</a:t>
            </a:r>
          </a:p>
          <a:p>
            <a:pPr lvl="2"/>
            <a:r>
              <a:rPr lang="en-US" dirty="0" err="1" smtClean="0"/>
              <a:t>AuthMysqlUserTable</a:t>
            </a:r>
            <a:r>
              <a:rPr lang="en-US" dirty="0" smtClean="0"/>
              <a:t>  user</a:t>
            </a:r>
          </a:p>
          <a:p>
            <a:pPr lvl="2"/>
            <a:r>
              <a:rPr lang="en-US" dirty="0" err="1" smtClean="0"/>
              <a:t>AuthMySQLNameField</a:t>
            </a:r>
            <a:r>
              <a:rPr lang="en-US" dirty="0" smtClean="0"/>
              <a:t> id</a:t>
            </a:r>
          </a:p>
          <a:p>
            <a:pPr lvl="2"/>
            <a:r>
              <a:rPr lang="en-US" dirty="0" err="1" smtClean="0"/>
              <a:t>AuthMySQLPasswordField</a:t>
            </a:r>
            <a:r>
              <a:rPr lang="en-US" dirty="0" smtClean="0"/>
              <a:t> authenticator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Uses </a:t>
            </a:r>
            <a:r>
              <a:rPr lang="en-US" b="1" dirty="0" err="1" smtClean="0"/>
              <a:t>mod_gridsite</a:t>
            </a:r>
            <a:r>
              <a:rPr lang="en-US" b="1" dirty="0" smtClean="0"/>
              <a:t>/</a:t>
            </a:r>
            <a:r>
              <a:rPr lang="en-US" b="1" dirty="0" err="1" smtClean="0"/>
              <a:t>mod_ssl</a:t>
            </a:r>
            <a:r>
              <a:rPr lang="en-US" dirty="0" smtClean="0"/>
              <a:t> to recognize X509 with VOMS</a:t>
            </a:r>
          </a:p>
          <a:p>
            <a:pPr lvl="2"/>
            <a:r>
              <a:rPr lang="en-US" dirty="0" smtClean="0"/>
              <a:t>That’s normally the WebDAV entry point of the Dynamic Federation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Uses the </a:t>
            </a:r>
            <a:r>
              <a:rPr lang="en-US" b="1" dirty="0" smtClean="0"/>
              <a:t>Dynamic Federation </a:t>
            </a:r>
            <a:r>
              <a:rPr lang="en-US" dirty="0" smtClean="0"/>
              <a:t>on S3 to provide properly delegated redirections</a:t>
            </a:r>
          </a:p>
          <a:p>
            <a:pPr lvl="2"/>
            <a:r>
              <a:rPr lang="en-US" dirty="0" smtClean="0"/>
              <a:t>Together with authorization, high performance data discovery and extreme scalability</a:t>
            </a:r>
          </a:p>
          <a:p>
            <a:endParaRPr lang="en-US" dirty="0" smtClean="0"/>
          </a:p>
          <a:p>
            <a:r>
              <a:rPr lang="en-US" dirty="0"/>
              <a:t>B</a:t>
            </a:r>
            <a:r>
              <a:rPr lang="en-US" dirty="0" smtClean="0"/>
              <a:t>ased on Apache, reusing Web components and cloud storage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25428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loud"/>
          <p:cNvSpPr>
            <a:spLocks noChangeAspect="1" noEditPoints="1" noChangeArrowheads="1"/>
          </p:cNvSpPr>
          <p:nvPr/>
        </p:nvSpPr>
        <p:spPr bwMode="auto">
          <a:xfrm>
            <a:off x="3352898" y="2276298"/>
            <a:ext cx="2402607" cy="1973900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 smtClean="0"/>
              <a:t>Multiple</a:t>
            </a:r>
          </a:p>
          <a:p>
            <a:pPr algn="ctr"/>
            <a:r>
              <a:rPr lang="en-US" dirty="0" smtClean="0"/>
              <a:t>S3 buckets</a:t>
            </a:r>
          </a:p>
          <a:p>
            <a:pPr algn="ctr"/>
            <a:r>
              <a:rPr lang="en-US" dirty="0" smtClean="0"/>
              <a:t>anywhere</a:t>
            </a:r>
            <a:endParaRPr lang="en-GB" dirty="0"/>
          </a:p>
        </p:txBody>
      </p:sp>
      <p:sp>
        <p:nvSpPr>
          <p:cNvPr id="7" name="Rechteck 18"/>
          <p:cNvSpPr/>
          <p:nvPr/>
        </p:nvSpPr>
        <p:spPr>
          <a:xfrm>
            <a:off x="3846683" y="1700250"/>
            <a:ext cx="1446104" cy="461670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>
                <a:solidFill>
                  <a:schemeClr val="bg1"/>
                </a:solidFill>
              </a:rPr>
              <a:t>Apache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Data Bridge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GB" smtClean="0"/>
              <a:t>9</a:t>
            </a:fld>
            <a:endParaRPr lang="en-GB" dirty="0"/>
          </a:p>
        </p:txBody>
      </p:sp>
      <p:sp>
        <p:nvSpPr>
          <p:cNvPr id="5" name="Rechteck 14"/>
          <p:cNvSpPr/>
          <p:nvPr/>
        </p:nvSpPr>
        <p:spPr>
          <a:xfrm>
            <a:off x="3846683" y="2161920"/>
            <a:ext cx="723054" cy="296891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 smtClean="0">
                <a:solidFill>
                  <a:schemeClr val="bg1"/>
                </a:solidFill>
              </a:rPr>
              <a:t>ssl</a:t>
            </a:r>
            <a:endParaRPr lang="en-GB" sz="1600" i="1" dirty="0">
              <a:solidFill>
                <a:schemeClr val="bg1"/>
              </a:solidFill>
            </a:endParaRPr>
          </a:p>
        </p:txBody>
      </p:sp>
      <p:sp>
        <p:nvSpPr>
          <p:cNvPr id="8" name="Textfeld 50"/>
          <p:cNvSpPr txBox="1"/>
          <p:nvPr/>
        </p:nvSpPr>
        <p:spPr>
          <a:xfrm>
            <a:off x="2811094" y="2001611"/>
            <a:ext cx="914400" cy="914400"/>
          </a:xfrm>
          <a:prstGeom prst="rect">
            <a:avLst/>
          </a:prstGeom>
        </p:spPr>
        <p:txBody>
          <a:bodyPr wrap="none" rtlCol="0">
            <a:noAutofit/>
          </a:bodyPr>
          <a:lstStyle/>
          <a:p>
            <a:endParaRPr lang="en-GB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Rechteck 18"/>
          <p:cNvSpPr/>
          <p:nvPr/>
        </p:nvSpPr>
        <p:spPr>
          <a:xfrm>
            <a:off x="2894453" y="4291137"/>
            <a:ext cx="952230" cy="398042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>
                <a:latin typeface="News Gothic MT"/>
              </a:rPr>
              <a:t>FTS</a:t>
            </a:r>
            <a:endParaRPr lang="en-GB" sz="1600" dirty="0">
              <a:latin typeface="News Gothic MT"/>
            </a:endParaRPr>
          </a:p>
        </p:txBody>
      </p:sp>
      <p:sp>
        <p:nvSpPr>
          <p:cNvPr id="18" name="Rechteck 14"/>
          <p:cNvSpPr/>
          <p:nvPr/>
        </p:nvSpPr>
        <p:spPr>
          <a:xfrm>
            <a:off x="4569737" y="2161920"/>
            <a:ext cx="723054" cy="296891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 smtClean="0">
                <a:solidFill>
                  <a:schemeClr val="bg1"/>
                </a:solidFill>
              </a:rPr>
              <a:t>mysql</a:t>
            </a:r>
            <a:endParaRPr lang="en-GB" sz="1600" i="1" dirty="0">
              <a:solidFill>
                <a:schemeClr val="bg1"/>
              </a:solidFill>
            </a:endParaRPr>
          </a:p>
        </p:txBody>
      </p:sp>
      <p:sp>
        <p:nvSpPr>
          <p:cNvPr id="25" name="Rechteck 18"/>
          <p:cNvSpPr/>
          <p:nvPr/>
        </p:nvSpPr>
        <p:spPr>
          <a:xfrm>
            <a:off x="1294494" y="1586895"/>
            <a:ext cx="1019262" cy="689403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Workload</a:t>
            </a:r>
          </a:p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Manager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26" name="Rechteck 18"/>
          <p:cNvSpPr/>
          <p:nvPr/>
        </p:nvSpPr>
        <p:spPr>
          <a:xfrm>
            <a:off x="6858965" y="1586383"/>
            <a:ext cx="1019262" cy="689403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BOINC</a:t>
            </a:r>
          </a:p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User</a:t>
            </a:r>
            <a:endParaRPr lang="en-GB" sz="1600" dirty="0">
              <a:solidFill>
                <a:schemeClr val="bg1"/>
              </a:solidFill>
            </a:endParaRPr>
          </a:p>
        </p:txBody>
      </p:sp>
      <p:cxnSp>
        <p:nvCxnSpPr>
          <p:cNvPr id="29" name="Straight Arrow Connector 28"/>
          <p:cNvCxnSpPr>
            <a:stCxn id="7" idx="3"/>
            <a:endCxn id="26" idx="1"/>
          </p:cNvCxnSpPr>
          <p:nvPr/>
        </p:nvCxnSpPr>
        <p:spPr>
          <a:xfrm>
            <a:off x="5292787" y="1931085"/>
            <a:ext cx="1566178" cy="0"/>
          </a:xfrm>
          <a:prstGeom prst="straightConnector1">
            <a:avLst/>
          </a:prstGeom>
          <a:ln w="38100" cmpd="sng"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2368694" y="1587544"/>
            <a:ext cx="144610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/>
              <a:t>PUT/GET</a:t>
            </a:r>
            <a:endParaRPr lang="en-GB" sz="1400" dirty="0"/>
          </a:p>
        </p:txBody>
      </p:sp>
      <p:sp>
        <p:nvSpPr>
          <p:cNvPr id="32" name="Rectangle 31"/>
          <p:cNvSpPr/>
          <p:nvPr/>
        </p:nvSpPr>
        <p:spPr>
          <a:xfrm>
            <a:off x="5375877" y="1587543"/>
            <a:ext cx="144610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/>
              <a:t>PUT/GET</a:t>
            </a:r>
            <a:endParaRPr lang="en-GB" sz="1400" dirty="0"/>
          </a:p>
        </p:txBody>
      </p:sp>
      <p:sp>
        <p:nvSpPr>
          <p:cNvPr id="33" name="Rectangle 32"/>
          <p:cNvSpPr/>
          <p:nvPr/>
        </p:nvSpPr>
        <p:spPr>
          <a:xfrm>
            <a:off x="2364852" y="1983952"/>
            <a:ext cx="14461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/>
              <a:t>HTTPS </a:t>
            </a:r>
            <a:r>
              <a:rPr lang="en-US" sz="1400" dirty="0"/>
              <a:t>r</a:t>
            </a:r>
            <a:r>
              <a:rPr lang="en-US" sz="1400" dirty="0" smtClean="0"/>
              <a:t>edirect &amp; sign</a:t>
            </a:r>
            <a:endParaRPr lang="en-GB" sz="1400" dirty="0"/>
          </a:p>
        </p:txBody>
      </p:sp>
      <p:sp>
        <p:nvSpPr>
          <p:cNvPr id="34" name="Rectangle 33"/>
          <p:cNvSpPr/>
          <p:nvPr/>
        </p:nvSpPr>
        <p:spPr>
          <a:xfrm>
            <a:off x="5352825" y="1986052"/>
            <a:ext cx="144610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/>
              <a:t>HTTPS </a:t>
            </a:r>
            <a:r>
              <a:rPr lang="en-US" sz="1400" dirty="0"/>
              <a:t>r</a:t>
            </a:r>
            <a:r>
              <a:rPr lang="en-US" sz="1400" dirty="0" smtClean="0"/>
              <a:t>edirect </a:t>
            </a:r>
            <a:r>
              <a:rPr lang="en-US" sz="1400" dirty="0"/>
              <a:t>&amp;</a:t>
            </a:r>
            <a:r>
              <a:rPr lang="en-US" sz="1400" dirty="0" smtClean="0"/>
              <a:t> </a:t>
            </a:r>
            <a:r>
              <a:rPr lang="en-US" sz="1400" dirty="0"/>
              <a:t>sign</a:t>
            </a:r>
            <a:endParaRPr lang="en-GB" sz="1400" dirty="0"/>
          </a:p>
          <a:p>
            <a:pPr algn="ctr"/>
            <a:endParaRPr lang="en-GB" sz="1400" dirty="0"/>
          </a:p>
        </p:txBody>
      </p:sp>
      <p:cxnSp>
        <p:nvCxnSpPr>
          <p:cNvPr id="35" name="Elbow Connector 34"/>
          <p:cNvCxnSpPr>
            <a:stCxn id="25" idx="2"/>
          </p:cNvCxnSpPr>
          <p:nvPr/>
        </p:nvCxnSpPr>
        <p:spPr>
          <a:xfrm rot="16200000" flipH="1">
            <a:off x="2104376" y="1976047"/>
            <a:ext cx="1216527" cy="1817028"/>
          </a:xfrm>
          <a:prstGeom prst="bentConnector2">
            <a:avLst/>
          </a:prstGeom>
          <a:ln w="381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Elbow Connector 38"/>
          <p:cNvCxnSpPr>
            <a:stCxn id="26" idx="2"/>
          </p:cNvCxnSpPr>
          <p:nvPr/>
        </p:nvCxnSpPr>
        <p:spPr>
          <a:xfrm rot="5400000">
            <a:off x="5834151" y="1958377"/>
            <a:ext cx="1217037" cy="1851855"/>
          </a:xfrm>
          <a:prstGeom prst="bentConnector2">
            <a:avLst/>
          </a:prstGeom>
          <a:ln w="381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>
            <a:off x="1906796" y="3137382"/>
            <a:ext cx="144610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/>
              <a:t>PUT/GET</a:t>
            </a:r>
            <a:endParaRPr lang="en-GB" sz="1400" dirty="0"/>
          </a:p>
        </p:txBody>
      </p:sp>
      <p:sp>
        <p:nvSpPr>
          <p:cNvPr id="41" name="Rectangle 40"/>
          <p:cNvSpPr/>
          <p:nvPr/>
        </p:nvSpPr>
        <p:spPr>
          <a:xfrm>
            <a:off x="5831953" y="3137381"/>
            <a:ext cx="144610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/>
              <a:t>PUT/GET</a:t>
            </a:r>
            <a:endParaRPr lang="en-GB" sz="1400" dirty="0"/>
          </a:p>
        </p:txBody>
      </p:sp>
      <p:sp>
        <p:nvSpPr>
          <p:cNvPr id="42" name="Cloud"/>
          <p:cNvSpPr>
            <a:spLocks noChangeAspect="1" noEditPoints="1" noChangeArrowheads="1"/>
          </p:cNvSpPr>
          <p:nvPr/>
        </p:nvSpPr>
        <p:spPr bwMode="auto">
          <a:xfrm>
            <a:off x="3647755" y="4842531"/>
            <a:ext cx="1897171" cy="1271368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 smtClean="0"/>
              <a:t>Grid</a:t>
            </a:r>
            <a:endParaRPr lang="en-GB" dirty="0"/>
          </a:p>
        </p:txBody>
      </p:sp>
      <p:sp>
        <p:nvSpPr>
          <p:cNvPr id="61" name="Rechteck 14"/>
          <p:cNvSpPr/>
          <p:nvPr/>
        </p:nvSpPr>
        <p:spPr>
          <a:xfrm>
            <a:off x="3846681" y="2458811"/>
            <a:ext cx="1446110" cy="275149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 smtClean="0">
                <a:solidFill>
                  <a:schemeClr val="bg1"/>
                </a:solidFill>
              </a:rPr>
              <a:t>DynaFed</a:t>
            </a:r>
            <a:endParaRPr lang="en-GB" sz="1600" i="1" dirty="0">
              <a:solidFill>
                <a:schemeClr val="bg1"/>
              </a:solidFill>
            </a:endParaRPr>
          </a:p>
        </p:txBody>
      </p:sp>
      <p:cxnSp>
        <p:nvCxnSpPr>
          <p:cNvPr id="30" name="Straight Arrow Connector 29"/>
          <p:cNvCxnSpPr>
            <a:stCxn id="25" idx="3"/>
            <a:endCxn id="7" idx="1"/>
          </p:cNvCxnSpPr>
          <p:nvPr/>
        </p:nvCxnSpPr>
        <p:spPr>
          <a:xfrm flipV="1">
            <a:off x="2313756" y="1931085"/>
            <a:ext cx="1532927" cy="512"/>
          </a:xfrm>
          <a:prstGeom prst="straightConnector1">
            <a:avLst/>
          </a:prstGeom>
          <a:ln w="38100" cmpd="sng"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3846683" y="4490158"/>
            <a:ext cx="749658" cy="0"/>
          </a:xfrm>
          <a:prstGeom prst="line">
            <a:avLst/>
          </a:prstGeom>
          <a:ln w="38100" cmpd="sng"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12" idx="1"/>
            <a:endCxn id="42" idx="3"/>
          </p:cNvCxnSpPr>
          <p:nvPr/>
        </p:nvCxnSpPr>
        <p:spPr>
          <a:xfrm>
            <a:off x="4554202" y="4248096"/>
            <a:ext cx="42139" cy="667127"/>
          </a:xfrm>
          <a:prstGeom prst="line">
            <a:avLst/>
          </a:prstGeom>
          <a:ln w="38100" cmpd="sng"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23834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IT Groups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8100" cmpd="sng"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>
        <a:noAutofit/>
      </a:bodyPr>
      <a:lstStyle>
        <a:defPPr>
          <a:defRPr b="0" cap="none" spc="0" dirty="0" smtClean="0">
            <a:ln w="18415" cmpd="sng">
              <a:solidFill>
                <a:srgbClr val="FFFFFF"/>
              </a:solidFill>
              <a:prstDash val="solid"/>
            </a:ln>
            <a:solidFill>
              <a:schemeClr val="bg1">
                <a:lumMod val="85000"/>
              </a:schemeClr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25441</TotalTime>
  <Words>1097</Words>
  <Application>Microsoft Macintosh PowerPoint</Application>
  <PresentationFormat>On-screen Show (4:3)</PresentationFormat>
  <Paragraphs>271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IT Groups</vt:lpstr>
      <vt:lpstr>The Data Bridge Cloud storage access for Grid and volunteer computing</vt:lpstr>
      <vt:lpstr>Intro</vt:lpstr>
      <vt:lpstr>BOINC workflow: main points</vt:lpstr>
      <vt:lpstr>BOINC and Virtualization</vt:lpstr>
      <vt:lpstr>The Challenge</vt:lpstr>
      <vt:lpstr>The Initial Architecture</vt:lpstr>
      <vt:lpstr>Authentications</vt:lpstr>
      <vt:lpstr>Solution: the Data Bridge</vt:lpstr>
      <vt:lpstr>The Data Bridge</vt:lpstr>
      <vt:lpstr>Data Bridge-based Message Queue</vt:lpstr>
      <vt:lpstr>Dynamic HTTP Federations</vt:lpstr>
      <vt:lpstr>PowerPoint Presentation</vt:lpstr>
      <vt:lpstr>Final Architecture</vt:lpstr>
      <vt:lpstr>Adoption</vt:lpstr>
      <vt:lpstr>Rollout Plans</vt:lpstr>
      <vt:lpstr>Summary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Cath Noble</dc:creator>
  <cp:lastModifiedBy>Fabrizio Furano</cp:lastModifiedBy>
  <cp:revision>192</cp:revision>
  <dcterms:created xsi:type="dcterms:W3CDTF">2013-05-06T12:43:53Z</dcterms:created>
  <dcterms:modified xsi:type="dcterms:W3CDTF">2015-03-10T13:40:08Z</dcterms:modified>
</cp:coreProperties>
</file>