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60" r:id="rId3"/>
    <p:sldId id="257" r:id="rId4"/>
    <p:sldId id="259" r:id="rId5"/>
    <p:sldId id="258" r:id="rId6"/>
    <p:sldId id="262" r:id="rId7"/>
    <p:sldId id="263" r:id="rId8"/>
    <p:sldId id="264" r:id="rId9"/>
    <p:sldId id="261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1EF20E"/>
    <a:srgbClr val="0037A4"/>
    <a:srgbClr val="800000"/>
    <a:srgbClr val="0F5B05"/>
    <a:srgbClr val="D4ECBA"/>
    <a:srgbClr val="0EE465"/>
    <a:srgbClr val="0AA649"/>
    <a:srgbClr val="E4E4E4"/>
    <a:srgbClr val="3C843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032AC-E1CD-491E-BC79-22EEF664EBB3}" type="datetimeFigureOut">
              <a:rPr lang="es-ES" smtClean="0"/>
              <a:pPr/>
              <a:t>07/07/2014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831922-36BB-46EA-96F0-75A3C9521E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E90C-8008-423B-B56E-C6E0B562F4D0}" type="datetimeFigureOut">
              <a:rPr lang="es-ES" smtClean="0"/>
              <a:pPr/>
              <a:t>07/07/2014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8F90-E520-4E6D-951B-A488D6CEB60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53B9EA"/>
          </a:solidFill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E90C-8008-423B-B56E-C6E0B562F4D0}" type="datetimeFigureOut">
              <a:rPr lang="es-ES" smtClean="0"/>
              <a:pPr/>
              <a:t>07/07/2014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8F90-E520-4E6D-951B-A488D6CEB60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1E90C-8008-423B-B56E-C6E0B562F4D0}" type="datetimeFigureOut">
              <a:rPr lang="es-ES" smtClean="0"/>
              <a:pPr/>
              <a:t>07/07/2014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98F90-E520-4E6D-951B-A488D6CEB60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neutron_hp/particle_hp: </a:t>
            </a:r>
            <a:r>
              <a:rPr lang="es-ES" dirty="0" err="1"/>
              <a:t>i</a:t>
            </a:r>
            <a:r>
              <a:rPr lang="es-ES" dirty="0" err="1" smtClean="0"/>
              <a:t>nterpolation</a:t>
            </a:r>
            <a:r>
              <a:rPr lang="es-ES" dirty="0" smtClean="0"/>
              <a:t> of </a:t>
            </a:r>
            <a:r>
              <a:rPr lang="es-ES" dirty="0" err="1" smtClean="0"/>
              <a:t>double</a:t>
            </a:r>
            <a:r>
              <a:rPr lang="es-ES" dirty="0" smtClean="0"/>
              <a:t> </a:t>
            </a:r>
            <a:r>
              <a:rPr lang="es-ES" dirty="0" err="1" smtClean="0"/>
              <a:t>differential</a:t>
            </a:r>
            <a:r>
              <a:rPr lang="es-ES" dirty="0" smtClean="0"/>
              <a:t> </a:t>
            </a:r>
            <a:r>
              <a:rPr lang="es-ES" dirty="0" err="1" smtClean="0"/>
              <a:t>cross</a:t>
            </a:r>
            <a:r>
              <a:rPr lang="es-ES" dirty="0" smtClean="0"/>
              <a:t> </a:t>
            </a:r>
            <a:r>
              <a:rPr lang="es-ES" dirty="0" err="1" smtClean="0"/>
              <a:t>sections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400800" cy="1752600"/>
          </a:xfrm>
        </p:spPr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tx1"/>
                </a:solidFill>
              </a:rPr>
              <a:t>Pedro Arce Dubois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CIEMAT</a:t>
            </a:r>
            <a:endParaRPr lang="es-E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" sz="3600" b="1" dirty="0" err="1" smtClean="0"/>
              <a:t>Summary</a:t>
            </a:r>
            <a:endParaRPr lang="es-ES" sz="3600" b="1" dirty="0"/>
          </a:p>
        </p:txBody>
      </p:sp>
      <p:sp>
        <p:nvSpPr>
          <p:cNvPr id="4" name="3 Rectángulo"/>
          <p:cNvSpPr/>
          <p:nvPr/>
        </p:nvSpPr>
        <p:spPr>
          <a:xfrm>
            <a:off x="251520" y="1052736"/>
            <a:ext cx="8892480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s-ES" sz="2000" dirty="0" smtClean="0"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Current</a:t>
            </a:r>
            <a:r>
              <a:rPr lang="es-ES" sz="2000" dirty="0" smtClean="0">
                <a:cs typeface="Times New Roman" pitchFamily="18" charset="0"/>
              </a:rPr>
              <a:t> Geant4 neutron_hp/particle_hp </a:t>
            </a:r>
            <a:r>
              <a:rPr lang="es-ES" sz="2000" b="1" dirty="0" err="1" smtClean="0">
                <a:cs typeface="Times New Roman" pitchFamily="18" charset="0"/>
              </a:rPr>
              <a:t>does</a:t>
            </a:r>
            <a:r>
              <a:rPr lang="es-ES" sz="2000" b="1" dirty="0" smtClean="0">
                <a:cs typeface="Times New Roman" pitchFamily="18" charset="0"/>
              </a:rPr>
              <a:t> </a:t>
            </a:r>
            <a:r>
              <a:rPr lang="es-ES" sz="2000" b="1" dirty="0" err="1" smtClean="0">
                <a:cs typeface="Times New Roman" pitchFamily="18" charset="0"/>
              </a:rPr>
              <a:t>not</a:t>
            </a:r>
            <a:r>
              <a:rPr lang="es-ES" sz="2000" b="1" dirty="0" smtClean="0">
                <a:cs typeface="Times New Roman" pitchFamily="18" charset="0"/>
              </a:rPr>
              <a:t> </a:t>
            </a:r>
            <a:r>
              <a:rPr lang="es-ES" sz="2000" b="1" dirty="0" err="1" smtClean="0">
                <a:cs typeface="Times New Roman" pitchFamily="18" charset="0"/>
              </a:rPr>
              <a:t>interpolate</a:t>
            </a:r>
            <a:r>
              <a:rPr lang="es-ES" sz="2000" b="1" dirty="0" smtClean="0">
                <a:cs typeface="Times New Roman" pitchFamily="18" charset="0"/>
              </a:rPr>
              <a:t> </a:t>
            </a:r>
            <a:r>
              <a:rPr lang="es-ES" sz="2000" b="1" dirty="0" err="1" smtClean="0">
                <a:cs typeface="Times New Roman" pitchFamily="18" charset="0"/>
              </a:rPr>
              <a:t>energy</a:t>
            </a:r>
            <a:r>
              <a:rPr lang="es-ES" sz="2000" b="1" dirty="0" smtClean="0">
                <a:cs typeface="Times New Roman" pitchFamily="18" charset="0"/>
              </a:rPr>
              <a:t>/</a:t>
            </a:r>
            <a:r>
              <a:rPr lang="es-ES" sz="2000" b="1" dirty="0" err="1" smtClean="0">
                <a:cs typeface="Times New Roman" pitchFamily="18" charset="0"/>
              </a:rPr>
              <a:t>angle</a:t>
            </a:r>
            <a:r>
              <a:rPr lang="es-ES" sz="2000" b="1" dirty="0" smtClean="0">
                <a:cs typeface="Times New Roman" pitchFamily="18" charset="0"/>
              </a:rPr>
              <a:t> </a:t>
            </a:r>
            <a:r>
              <a:rPr lang="es-ES" sz="2000" b="1" dirty="0" err="1" smtClean="0">
                <a:cs typeface="Times New Roman" pitchFamily="18" charset="0"/>
              </a:rPr>
              <a:t>coefficients</a:t>
            </a:r>
            <a:r>
              <a:rPr lang="es-ES" sz="2000" b="1" dirty="0" smtClean="0">
                <a:cs typeface="Times New Roman" pitchFamily="18" charset="0"/>
              </a:rPr>
              <a:t> </a:t>
            </a:r>
            <a:r>
              <a:rPr lang="es-ES" sz="2000" dirty="0" smtClean="0">
                <a:cs typeface="Times New Roman" pitchFamily="18" charset="0"/>
              </a:rPr>
              <a:t>of </a:t>
            </a:r>
            <a:r>
              <a:rPr lang="es-ES" sz="2000" dirty="0" err="1" smtClean="0">
                <a:cs typeface="Times New Roman" pitchFamily="18" charset="0"/>
              </a:rPr>
              <a:t>secondary</a:t>
            </a:r>
            <a:r>
              <a:rPr lang="es-ES" sz="2000" dirty="0" smtClean="0">
                <a:cs typeface="Times New Roman" pitchFamily="18" charset="0"/>
              </a:rPr>
              <a:t> particles (</a:t>
            </a:r>
            <a:r>
              <a:rPr lang="es-ES" sz="2000" dirty="0" err="1" smtClean="0">
                <a:cs typeface="Times New Roman" pitchFamily="18" charset="0"/>
              </a:rPr>
              <a:t>it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takes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the</a:t>
            </a:r>
            <a:r>
              <a:rPr lang="es-ES" sz="2000" dirty="0" smtClean="0">
                <a:cs typeface="Times New Roman" pitchFamily="18" charset="0"/>
              </a:rPr>
              <a:t> set </a:t>
            </a:r>
            <a:r>
              <a:rPr lang="es-ES" sz="2000" dirty="0" err="1" smtClean="0">
                <a:cs typeface="Times New Roman" pitchFamily="18" charset="0"/>
              </a:rPr>
              <a:t>corresponding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to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the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upper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energy</a:t>
            </a:r>
            <a:r>
              <a:rPr lang="es-ES" sz="2000" dirty="0" smtClean="0">
                <a:cs typeface="Times New Roman" pitchFamily="18" charset="0"/>
              </a:rPr>
              <a:t>)</a:t>
            </a:r>
          </a:p>
          <a:p>
            <a:pPr lvl="0">
              <a:buFontTx/>
              <a:buChar char="-"/>
            </a:pPr>
            <a:endParaRPr lang="es-ES" sz="2000" dirty="0" smtClean="0"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The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interpolation</a:t>
            </a:r>
            <a:r>
              <a:rPr lang="es-ES" sz="2000" dirty="0" smtClean="0">
                <a:cs typeface="Times New Roman" pitchFamily="18" charset="0"/>
              </a:rPr>
              <a:t> has </a:t>
            </a:r>
            <a:r>
              <a:rPr lang="es-ES" sz="2000" dirty="0" err="1" smtClean="0">
                <a:cs typeface="Times New Roman" pitchFamily="18" charset="0"/>
              </a:rPr>
              <a:t>been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implemented</a:t>
            </a:r>
            <a:r>
              <a:rPr lang="es-ES" sz="2000" dirty="0" smtClean="0">
                <a:cs typeface="Times New Roman" pitchFamily="18" charset="0"/>
              </a:rPr>
              <a:t>, </a:t>
            </a:r>
            <a:r>
              <a:rPr lang="es-ES" sz="2000" dirty="0" err="1" smtClean="0">
                <a:cs typeface="Times New Roman" pitchFamily="18" charset="0"/>
              </a:rPr>
              <a:t>following</a:t>
            </a:r>
            <a:r>
              <a:rPr lang="es-ES" sz="2000" dirty="0" smtClean="0">
                <a:cs typeface="Times New Roman" pitchFamily="18" charset="0"/>
              </a:rPr>
              <a:t> ENDF-6 </a:t>
            </a:r>
            <a:r>
              <a:rPr lang="es-ES" sz="2000" dirty="0" err="1" smtClean="0">
                <a:cs typeface="Times New Roman" pitchFamily="18" charset="0"/>
              </a:rPr>
              <a:t>recommendations</a:t>
            </a:r>
            <a:r>
              <a:rPr lang="es-ES" sz="2000" dirty="0" smtClean="0">
                <a:cs typeface="Times New Roman" pitchFamily="18" charset="0"/>
              </a:rPr>
              <a:t>, </a:t>
            </a:r>
            <a:r>
              <a:rPr lang="es-ES" sz="2000" dirty="0" err="1" smtClean="0">
                <a:cs typeface="Times New Roman" pitchFamily="18" charset="0"/>
              </a:rPr>
              <a:t>for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b="1" i="1" dirty="0" smtClean="0">
                <a:cs typeface="Times New Roman" pitchFamily="18" charset="0"/>
              </a:rPr>
              <a:t>G4ParticleHPContEnergyAngular</a:t>
            </a:r>
            <a:r>
              <a:rPr lang="es-ES" sz="2000" i="1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distributions</a:t>
            </a:r>
            <a:r>
              <a:rPr lang="es-ES" sz="2000" i="1" dirty="0" smtClean="0">
                <a:cs typeface="Times New Roman" pitchFamily="18" charset="0"/>
              </a:rPr>
              <a:t> (</a:t>
            </a:r>
            <a:r>
              <a:rPr lang="es-ES" sz="2000" dirty="0" smtClean="0">
                <a:cs typeface="Times New Roman" pitchFamily="18" charset="0"/>
              </a:rPr>
              <a:t>60-70 % </a:t>
            </a:r>
            <a:r>
              <a:rPr lang="es-ES" sz="2000" dirty="0" err="1" smtClean="0">
                <a:cs typeface="Times New Roman" pitchFamily="18" charset="0"/>
              </a:rPr>
              <a:t>for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neutrons</a:t>
            </a:r>
            <a:r>
              <a:rPr lang="es-ES" sz="2000" dirty="0" smtClean="0">
                <a:cs typeface="Times New Roman" pitchFamily="18" charset="0"/>
              </a:rPr>
              <a:t>, 100 % </a:t>
            </a:r>
            <a:r>
              <a:rPr lang="es-ES" sz="2000" dirty="0" err="1" smtClean="0">
                <a:cs typeface="Times New Roman" pitchFamily="18" charset="0"/>
              </a:rPr>
              <a:t>for</a:t>
            </a:r>
            <a:r>
              <a:rPr lang="es-ES" sz="2000" dirty="0" smtClean="0">
                <a:cs typeface="Times New Roman" pitchFamily="18" charset="0"/>
              </a:rPr>
              <a:t> </a:t>
            </a:r>
            <a:r>
              <a:rPr lang="es-ES" sz="2000" dirty="0" err="1" smtClean="0">
                <a:cs typeface="Times New Roman" pitchFamily="18" charset="0"/>
              </a:rPr>
              <a:t>charged</a:t>
            </a:r>
            <a:r>
              <a:rPr lang="es-ES" sz="2000" dirty="0" smtClean="0">
                <a:cs typeface="Times New Roman" pitchFamily="18" charset="0"/>
              </a:rPr>
              <a:t> particles)</a:t>
            </a:r>
          </a:p>
          <a:p>
            <a:pPr>
              <a:buNone/>
            </a:pPr>
            <a:endParaRPr lang="es-ES" sz="20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ES" sz="2000" dirty="0" smtClean="0">
                <a:solidFill>
                  <a:srgbClr val="006600"/>
                </a:solidFill>
              </a:rPr>
              <a:t> </a:t>
            </a:r>
            <a:r>
              <a:rPr lang="es-ES" sz="2000" dirty="0" err="1" smtClean="0">
                <a:solidFill>
                  <a:srgbClr val="006600"/>
                </a:solidFill>
              </a:rPr>
              <a:t>Energy</a:t>
            </a:r>
            <a:r>
              <a:rPr lang="es-ES" sz="2000" dirty="0" smtClean="0">
                <a:solidFill>
                  <a:srgbClr val="006600"/>
                </a:solidFill>
              </a:rPr>
              <a:t> </a:t>
            </a:r>
            <a:r>
              <a:rPr lang="es-ES" sz="2000" dirty="0" err="1" smtClean="0">
                <a:solidFill>
                  <a:srgbClr val="006600"/>
                </a:solidFill>
              </a:rPr>
              <a:t>distributions</a:t>
            </a:r>
            <a:r>
              <a:rPr lang="es-ES" sz="2000" dirty="0" smtClean="0">
                <a:solidFill>
                  <a:srgbClr val="006600"/>
                </a:solidFill>
              </a:rPr>
              <a:t> </a:t>
            </a:r>
            <a:r>
              <a:rPr lang="es-ES" sz="2000" dirty="0" err="1" smtClean="0">
                <a:solidFill>
                  <a:srgbClr val="006600"/>
                </a:solidFill>
              </a:rPr>
              <a:t>now</a:t>
            </a:r>
            <a:r>
              <a:rPr lang="es-ES" sz="2000" dirty="0" smtClean="0">
                <a:solidFill>
                  <a:srgbClr val="006600"/>
                </a:solidFill>
              </a:rPr>
              <a:t> match MCNP </a:t>
            </a:r>
            <a:r>
              <a:rPr lang="es-ES" sz="2000" dirty="0" err="1" smtClean="0">
                <a:solidFill>
                  <a:srgbClr val="006600"/>
                </a:solidFill>
              </a:rPr>
              <a:t>results</a:t>
            </a:r>
            <a:endParaRPr lang="es-ES" sz="2000" dirty="0" smtClean="0">
              <a:solidFill>
                <a:srgbClr val="0070C0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s-ES" sz="2000" dirty="0" smtClean="0">
                <a:solidFill>
                  <a:srgbClr val="0070C0"/>
                </a:solidFill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</a:rPr>
              <a:t>Angle</a:t>
            </a:r>
            <a:r>
              <a:rPr lang="es-ES" sz="2000" dirty="0" smtClean="0">
                <a:solidFill>
                  <a:srgbClr val="0070C0"/>
                </a:solidFill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</a:rPr>
              <a:t>distributions</a:t>
            </a:r>
            <a:r>
              <a:rPr lang="es-ES" sz="2000" dirty="0" smtClean="0">
                <a:solidFill>
                  <a:srgbClr val="0070C0"/>
                </a:solidFill>
              </a:rPr>
              <a:t> </a:t>
            </a:r>
            <a:r>
              <a:rPr lang="es-ES" sz="2000" dirty="0" smtClean="0">
                <a:solidFill>
                  <a:srgbClr val="0070C0"/>
                </a:solidFill>
              </a:rPr>
              <a:t>do </a:t>
            </a:r>
            <a:r>
              <a:rPr lang="es-ES" sz="2000" dirty="0" err="1" smtClean="0">
                <a:solidFill>
                  <a:srgbClr val="0070C0"/>
                </a:solidFill>
              </a:rPr>
              <a:t>not</a:t>
            </a:r>
            <a:r>
              <a:rPr lang="es-ES" sz="2000" dirty="0" smtClean="0">
                <a:solidFill>
                  <a:srgbClr val="0070C0"/>
                </a:solidFill>
              </a:rPr>
              <a:t> match </a:t>
            </a:r>
            <a:r>
              <a:rPr lang="es-ES" sz="2000" dirty="0" smtClean="0">
                <a:solidFill>
                  <a:srgbClr val="0070C0"/>
                </a:solidFill>
              </a:rPr>
              <a:t>MCNP </a:t>
            </a:r>
            <a:r>
              <a:rPr lang="es-ES" sz="2000" dirty="0" err="1" smtClean="0">
                <a:solidFill>
                  <a:srgbClr val="0070C0"/>
                </a:solidFill>
              </a:rPr>
              <a:t>results</a:t>
            </a:r>
            <a:r>
              <a:rPr lang="es-ES" sz="2000" dirty="0" smtClean="0">
                <a:solidFill>
                  <a:srgbClr val="0070C0"/>
                </a:solidFill>
              </a:rPr>
              <a:t>, </a:t>
            </a:r>
            <a:r>
              <a:rPr lang="es-ES" sz="2000" dirty="0" err="1" smtClean="0">
                <a:solidFill>
                  <a:srgbClr val="0070C0"/>
                </a:solidFill>
              </a:rPr>
              <a:t>with</a:t>
            </a:r>
            <a:r>
              <a:rPr lang="es-ES" sz="2000" dirty="0" smtClean="0">
                <a:solidFill>
                  <a:srgbClr val="0070C0"/>
                </a:solidFill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</a:rPr>
              <a:t>or</a:t>
            </a:r>
            <a:r>
              <a:rPr lang="es-ES" sz="2000" dirty="0" smtClean="0">
                <a:solidFill>
                  <a:srgbClr val="0070C0"/>
                </a:solidFill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</a:rPr>
              <a:t>without</a:t>
            </a:r>
            <a:r>
              <a:rPr lang="es-ES" sz="2000" dirty="0" smtClean="0">
                <a:solidFill>
                  <a:srgbClr val="0070C0"/>
                </a:solidFill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</a:rPr>
              <a:t>interpolation</a:t>
            </a:r>
            <a:r>
              <a:rPr lang="es-ES" sz="2000" dirty="0" smtClean="0">
                <a:solidFill>
                  <a:srgbClr val="006600"/>
                </a:solidFill>
              </a:rPr>
              <a:t> </a:t>
            </a:r>
            <a:endParaRPr lang="es-ES" sz="2000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es-ES" sz="20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dirty="0" err="1" smtClean="0">
                <a:solidFill>
                  <a:srgbClr val="002060"/>
                </a:solidFill>
              </a:rPr>
              <a:t>Other</a:t>
            </a:r>
            <a:r>
              <a:rPr lang="es-ES" sz="2000" dirty="0" smtClean="0">
                <a:solidFill>
                  <a:srgbClr val="002060"/>
                </a:solidFill>
              </a:rPr>
              <a:t> angular </a:t>
            </a:r>
            <a:r>
              <a:rPr lang="es-ES" sz="2000" dirty="0" err="1" smtClean="0">
                <a:solidFill>
                  <a:srgbClr val="002060"/>
                </a:solidFill>
              </a:rPr>
              <a:t>representations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dirty="0" err="1" smtClean="0">
                <a:solidFill>
                  <a:srgbClr val="002060"/>
                </a:solidFill>
              </a:rPr>
              <a:t>should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dirty="0" err="1" smtClean="0">
                <a:solidFill>
                  <a:srgbClr val="002060"/>
                </a:solidFill>
              </a:rPr>
              <a:t>follow</a:t>
            </a:r>
            <a:endParaRPr lang="es-ES" sz="1600" dirty="0" smtClean="0"/>
          </a:p>
          <a:p>
            <a:pPr>
              <a:buNone/>
            </a:pPr>
            <a:endParaRPr lang="es-ES" sz="1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" sz="3600" b="1" dirty="0" err="1" smtClean="0"/>
              <a:t>Interpolation</a:t>
            </a:r>
            <a:r>
              <a:rPr lang="es-ES" sz="3600" b="1" dirty="0" smtClean="0"/>
              <a:t> in neutron_hp/particle_hp</a:t>
            </a:r>
            <a:endParaRPr lang="es-ES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052736"/>
            <a:ext cx="9433048" cy="6264696"/>
          </a:xfrm>
        </p:spPr>
        <p:txBody>
          <a:bodyPr>
            <a:normAutofit fontScale="32500" lnSpcReduction="20000"/>
          </a:bodyPr>
          <a:lstStyle/>
          <a:p>
            <a:r>
              <a:rPr lang="es-ES" sz="6200" dirty="0" err="1" smtClean="0"/>
              <a:t>Double</a:t>
            </a:r>
            <a:r>
              <a:rPr lang="es-ES" sz="6200" dirty="0" smtClean="0"/>
              <a:t> </a:t>
            </a:r>
            <a:r>
              <a:rPr lang="es-ES" sz="6200" dirty="0" err="1" smtClean="0"/>
              <a:t>differential</a:t>
            </a:r>
            <a:r>
              <a:rPr lang="es-ES" sz="6200" dirty="0" smtClean="0"/>
              <a:t> </a:t>
            </a:r>
            <a:r>
              <a:rPr lang="es-ES" sz="6200" dirty="0" err="1" smtClean="0"/>
              <a:t>cross</a:t>
            </a:r>
            <a:r>
              <a:rPr lang="es-ES" sz="6200" dirty="0" smtClean="0"/>
              <a:t> </a:t>
            </a:r>
            <a:r>
              <a:rPr lang="es-ES" sz="6200" dirty="0" err="1" smtClean="0"/>
              <a:t>sections</a:t>
            </a:r>
            <a:r>
              <a:rPr lang="es-ES" sz="6200" dirty="0" smtClean="0"/>
              <a:t> in </a:t>
            </a:r>
            <a:r>
              <a:rPr lang="es-ES" sz="6200" dirty="0" err="1" smtClean="0"/>
              <a:t>evaluated</a:t>
            </a:r>
            <a:r>
              <a:rPr lang="es-ES" sz="6200" dirty="0" smtClean="0"/>
              <a:t> </a:t>
            </a:r>
            <a:r>
              <a:rPr lang="es-ES" sz="6200" dirty="0" err="1" smtClean="0"/>
              <a:t>databases</a:t>
            </a:r>
            <a:r>
              <a:rPr lang="es-ES" sz="6200" dirty="0" smtClean="0"/>
              <a:t> </a:t>
            </a:r>
            <a:r>
              <a:rPr lang="es-ES" sz="6200" dirty="0" err="1" smtClean="0"/>
              <a:t>appear</a:t>
            </a:r>
            <a:r>
              <a:rPr lang="es-ES" sz="6200" dirty="0" smtClean="0"/>
              <a:t> in </a:t>
            </a:r>
            <a:r>
              <a:rPr lang="es-ES" sz="6200" dirty="0" err="1" smtClean="0"/>
              <a:t>the</a:t>
            </a:r>
            <a:r>
              <a:rPr lang="es-ES" sz="6200" dirty="0" smtClean="0"/>
              <a:t> </a:t>
            </a:r>
            <a:r>
              <a:rPr lang="es-ES" sz="6200" dirty="0" err="1" smtClean="0"/>
              <a:t>form</a:t>
            </a:r>
            <a:r>
              <a:rPr lang="es-ES" sz="6200" dirty="0" smtClean="0"/>
              <a:t> of </a:t>
            </a:r>
          </a:p>
          <a:p>
            <a:pPr>
              <a:spcAft>
                <a:spcPts val="600"/>
              </a:spcAft>
              <a:buNone/>
            </a:pPr>
            <a:r>
              <a:rPr lang="es-ES" sz="6200" dirty="0" err="1" smtClean="0"/>
              <a:t>tables</a:t>
            </a:r>
            <a:r>
              <a:rPr lang="es-ES" sz="6200" dirty="0" smtClean="0"/>
              <a:t> : a </a:t>
            </a:r>
            <a:r>
              <a:rPr lang="es-ES" sz="6200" dirty="0" err="1" smtClean="0"/>
              <a:t>list</a:t>
            </a:r>
            <a:r>
              <a:rPr lang="es-ES" sz="6200" dirty="0" smtClean="0"/>
              <a:t> of </a:t>
            </a:r>
            <a:r>
              <a:rPr lang="es-ES" sz="6200" dirty="0" err="1" smtClean="0"/>
              <a:t>parameters</a:t>
            </a:r>
            <a:r>
              <a:rPr lang="es-ES" sz="6200" dirty="0" smtClean="0"/>
              <a:t> </a:t>
            </a:r>
            <a:r>
              <a:rPr lang="es-ES" sz="6200" dirty="0" err="1" smtClean="0"/>
              <a:t>for</a:t>
            </a:r>
            <a:r>
              <a:rPr lang="es-ES" sz="6200" dirty="0" smtClean="0"/>
              <a:t> </a:t>
            </a:r>
            <a:r>
              <a:rPr lang="es-ES" sz="6200" dirty="0" err="1" smtClean="0"/>
              <a:t>each</a:t>
            </a:r>
            <a:r>
              <a:rPr lang="es-ES" sz="6200" dirty="0" smtClean="0"/>
              <a:t> </a:t>
            </a:r>
            <a:r>
              <a:rPr lang="es-ES" sz="6200" dirty="0" err="1" smtClean="0"/>
              <a:t>fixed</a:t>
            </a:r>
            <a:r>
              <a:rPr lang="es-ES" sz="6200" dirty="0" smtClean="0"/>
              <a:t> </a:t>
            </a:r>
            <a:r>
              <a:rPr lang="es-ES" sz="6200" dirty="0" err="1" smtClean="0"/>
              <a:t>incident</a:t>
            </a:r>
            <a:r>
              <a:rPr lang="es-ES" sz="6200" dirty="0" smtClean="0"/>
              <a:t> </a:t>
            </a:r>
            <a:r>
              <a:rPr lang="es-ES" sz="6200" dirty="0" err="1" smtClean="0"/>
              <a:t>energy</a:t>
            </a:r>
            <a:endParaRPr lang="es-ES" sz="6200" dirty="0" smtClean="0"/>
          </a:p>
          <a:p>
            <a:pPr>
              <a:buNone/>
            </a:pP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ZZAAA 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Angular_representation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Interpolation_scheme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No_incident_energies</a:t>
            </a:r>
            <a:endParaRPr lang="es-ES" sz="3700" dirty="0" smtClean="0">
              <a:solidFill>
                <a:srgbClr val="3C843C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4900" dirty="0" smtClean="0"/>
              <a:t>13027 	2 	                 1 	            41</a:t>
            </a:r>
            <a:endParaRPr lang="es-ES" sz="49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No_ranges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(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different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interpolation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scheme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for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each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range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)</a:t>
            </a:r>
          </a:p>
          <a:p>
            <a:pPr>
              <a:buNone/>
            </a:pPr>
            <a:r>
              <a:rPr lang="es-ES" sz="4900" dirty="0" smtClean="0"/>
              <a:t>1</a:t>
            </a:r>
            <a:endParaRPr lang="es-ES" sz="49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Range_1  Interpolation_scheme_1</a:t>
            </a:r>
          </a:p>
          <a:p>
            <a:pPr>
              <a:buNone/>
            </a:pPr>
            <a:r>
              <a:rPr lang="es-ES" sz="4900" dirty="0" smtClean="0"/>
              <a:t>41 	        2</a:t>
            </a:r>
            <a:endParaRPr lang="es-ES" sz="3700" dirty="0" smtClean="0"/>
          </a:p>
          <a:p>
            <a:pPr>
              <a:buNone/>
            </a:pP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Incident_particle_energy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No_energies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No_discrete_energy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No_parameters</a:t>
            </a:r>
            <a:endParaRPr lang="es-ES" sz="3700" dirty="0" smtClean="0">
              <a:solidFill>
                <a:srgbClr val="3C843C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4900" dirty="0" smtClean="0"/>
              <a:t>1e+06 	2 	0 	2</a:t>
            </a:r>
          </a:p>
          <a:p>
            <a:pPr>
              <a:buNone/>
            </a:pP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2ary_energy_1   Param_1_1    Param_1_2     2ary_energy_2   Param_2_1    Param_2_2</a:t>
            </a:r>
            <a:endParaRPr lang="es-ES" sz="37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4900" dirty="0" smtClean="0"/>
              <a:t>0.000000e+00    1.000000e+05  0.000000e+00   1.000000e-05  0.000000e+00  </a:t>
            </a:r>
            <a:r>
              <a:rPr lang="es-ES" sz="4900" dirty="0" err="1" smtClean="0"/>
              <a:t>0.000000e+00</a:t>
            </a:r>
            <a:r>
              <a:rPr lang="es-ES" sz="4900" dirty="0" smtClean="0"/>
              <a:t> </a:t>
            </a:r>
          </a:p>
          <a:p>
            <a:pPr>
              <a:buNone/>
            </a:pPr>
            <a:r>
              <a:rPr lang="es-ES" sz="3700" b="1" dirty="0" err="1" smtClean="0">
                <a:solidFill>
                  <a:srgbClr val="3C843C"/>
                </a:solidFill>
                <a:latin typeface="Comic Sans MS" pitchFamily="66" charset="0"/>
              </a:rPr>
              <a:t>Incident_particle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_energy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No_energies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No_discrete_energy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No_parameters</a:t>
            </a:r>
            <a:endParaRPr lang="es-ES" sz="4900" dirty="0" smtClean="0"/>
          </a:p>
          <a:p>
            <a:pPr>
              <a:buNone/>
            </a:pPr>
            <a:r>
              <a:rPr lang="es-ES" sz="4900" b="1" dirty="0" smtClean="0"/>
              <a:t>5.80333e+06</a:t>
            </a:r>
            <a:r>
              <a:rPr lang="es-ES" sz="4900" dirty="0" smtClean="0"/>
              <a:t> </a:t>
            </a:r>
            <a:r>
              <a:rPr lang="es-ES" sz="4900" dirty="0" smtClean="0"/>
              <a:t>	2 	0 	2</a:t>
            </a:r>
          </a:p>
          <a:p>
            <a:pPr>
              <a:buNone/>
            </a:pPr>
            <a:r>
              <a:rPr lang="es-ES" sz="3700" b="1" dirty="0" smtClean="0">
                <a:solidFill>
                  <a:srgbClr val="3C843C"/>
                </a:solidFill>
                <a:latin typeface="Comic Sans MS" pitchFamily="66" charset="0"/>
              </a:rPr>
              <a:t>2ary_energy_1   Param_1_1    Param_1_2     2ary_energy_2   Param_2_1    Param_2_2</a:t>
            </a:r>
            <a:endParaRPr lang="es-ES" sz="37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4900" b="1" dirty="0" smtClean="0"/>
              <a:t>0.000000e+00  1.000000e+05   0.000000e+00  1.000000e-05  0.000000e+00  </a:t>
            </a:r>
            <a:r>
              <a:rPr lang="es-ES" sz="4900" b="1" dirty="0" err="1" smtClean="0"/>
              <a:t>0.000000e+00</a:t>
            </a:r>
            <a:r>
              <a:rPr lang="es-ES" sz="4900" b="1" dirty="0" smtClean="0"/>
              <a:t> 	</a:t>
            </a:r>
          </a:p>
          <a:p>
            <a:pPr>
              <a:buNone/>
            </a:pPr>
            <a:r>
              <a:rPr lang="es-ES" sz="3700" b="1" dirty="0" err="1" smtClean="0">
                <a:solidFill>
                  <a:srgbClr val="3C843C"/>
                </a:solidFill>
                <a:latin typeface="Comic Sans MS" pitchFamily="66" charset="0"/>
              </a:rPr>
              <a:t>Incident_particle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_energy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No_energies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No_discrete_energy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No_parameters</a:t>
            </a:r>
            <a:endParaRPr lang="es-ES" sz="3700" dirty="0" smtClean="0">
              <a:solidFill>
                <a:srgbClr val="3C843C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4900" b="1" dirty="0" smtClean="0"/>
              <a:t>6e+06</a:t>
            </a:r>
            <a:r>
              <a:rPr lang="es-ES" sz="4900" dirty="0" smtClean="0"/>
              <a:t> </a:t>
            </a:r>
            <a:r>
              <a:rPr lang="es-ES" sz="4900" dirty="0" smtClean="0"/>
              <a:t>	2 	0 	2</a:t>
            </a:r>
          </a:p>
          <a:p>
            <a:pPr>
              <a:buNone/>
            </a:pPr>
            <a:r>
              <a:rPr lang="es-ES" sz="3700" b="1" dirty="0" smtClean="0">
                <a:solidFill>
                  <a:srgbClr val="3C843C"/>
                </a:solidFill>
                <a:latin typeface="Comic Sans MS" pitchFamily="66" charset="0"/>
              </a:rPr>
              <a:t>2ary_energy_1   Param_1_1    Param_1_2     2ary_energy_2   Param_2_1    Param_2_2</a:t>
            </a:r>
            <a:endParaRPr lang="es-ES" sz="37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4900" b="1" dirty="0" smtClean="0"/>
              <a:t>0.000000e+00  2.766337e-06   0.000000e+00  3.614889e+05  0.000000e+00  </a:t>
            </a:r>
            <a:r>
              <a:rPr lang="es-ES" sz="4900" b="1" dirty="0" err="1" smtClean="0"/>
              <a:t>0.000000e+00</a:t>
            </a:r>
            <a:r>
              <a:rPr lang="es-ES" sz="4900" b="1" dirty="0" smtClean="0"/>
              <a:t> </a:t>
            </a:r>
            <a:r>
              <a:rPr lang="es-ES" sz="4900" dirty="0" smtClean="0"/>
              <a:t>	</a:t>
            </a:r>
          </a:p>
          <a:p>
            <a:pPr>
              <a:buNone/>
            </a:pPr>
            <a:r>
              <a:rPr lang="es-ES" sz="3700" b="1" dirty="0" err="1" smtClean="0">
                <a:solidFill>
                  <a:srgbClr val="3C843C"/>
                </a:solidFill>
                <a:latin typeface="Comic Sans MS" pitchFamily="66" charset="0"/>
              </a:rPr>
              <a:t>Incident_particle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_energy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No_energies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No_discrete_energy</a:t>
            </a:r>
            <a:r>
              <a:rPr lang="es-ES" sz="37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3700" dirty="0" err="1" smtClean="0">
                <a:solidFill>
                  <a:srgbClr val="3C843C"/>
                </a:solidFill>
                <a:latin typeface="Comic Sans MS" pitchFamily="66" charset="0"/>
              </a:rPr>
              <a:t>No_parameters</a:t>
            </a:r>
            <a:endParaRPr lang="es-ES" sz="3700" dirty="0" smtClean="0">
              <a:solidFill>
                <a:srgbClr val="3C843C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4900" b="1" dirty="0" smtClean="0"/>
              <a:t>7e+06</a:t>
            </a:r>
            <a:r>
              <a:rPr lang="es-ES" sz="4900" dirty="0" smtClean="0"/>
              <a:t> 	6 	0 	2</a:t>
            </a:r>
          </a:p>
          <a:p>
            <a:pPr>
              <a:buNone/>
            </a:pPr>
            <a:r>
              <a:rPr lang="es-ES" sz="3700" b="1" dirty="0" smtClean="0">
                <a:solidFill>
                  <a:srgbClr val="3C843C"/>
                </a:solidFill>
                <a:latin typeface="Comic Sans MS" pitchFamily="66" charset="0"/>
              </a:rPr>
              <a:t>2ary_energy_1   Param_1_1    Param_1_2     2ary_energy_2   Param_2_1    Param_2_2</a:t>
            </a:r>
            <a:endParaRPr lang="es-ES" sz="37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4900" b="1" dirty="0" smtClean="0"/>
              <a:t>0.000000e+00  5.687485e-07  1.011000e-01  3.614889e+05  0.000000e+00  </a:t>
            </a:r>
            <a:r>
              <a:rPr lang="es-ES" sz="4900" b="1" dirty="0" err="1" smtClean="0"/>
              <a:t>0.000000e+00</a:t>
            </a:r>
            <a:r>
              <a:rPr lang="es-ES" sz="4900" b="1" dirty="0" smtClean="0"/>
              <a:t> 	</a:t>
            </a:r>
          </a:p>
          <a:p>
            <a:pPr>
              <a:buNone/>
            </a:pPr>
            <a:r>
              <a:rPr lang="es-ES" sz="4900" b="1" dirty="0" smtClean="0"/>
              <a:t>6.024814e+05  0.000000e+00   </a:t>
            </a:r>
            <a:r>
              <a:rPr lang="es-ES" sz="4900" b="1" dirty="0" err="1" smtClean="0"/>
              <a:t>0.000000e+00</a:t>
            </a:r>
            <a:r>
              <a:rPr lang="es-ES" sz="4900" b="1" dirty="0" smtClean="0"/>
              <a:t>  8.434740e+05  0.000000e+00  </a:t>
            </a:r>
            <a:r>
              <a:rPr lang="es-ES" sz="4900" b="1" dirty="0" err="1" smtClean="0"/>
              <a:t>0.000000e+00</a:t>
            </a:r>
            <a:r>
              <a:rPr lang="es-ES" sz="4900" b="1" dirty="0" smtClean="0"/>
              <a:t> 	</a:t>
            </a:r>
          </a:p>
          <a:p>
            <a:pPr>
              <a:buNone/>
            </a:pPr>
            <a:r>
              <a:rPr lang="es-ES" sz="4900" b="1" dirty="0" smtClean="0"/>
              <a:t>…</a:t>
            </a:r>
            <a:endParaRPr lang="es-ES" sz="49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180672" y="2780928"/>
            <a:ext cx="277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  </a:t>
            </a:r>
            <a:endParaRPr lang="es-ES" sz="1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" sz="3600" b="1" dirty="0" err="1" smtClean="0"/>
              <a:t>Interpolation</a:t>
            </a:r>
            <a:r>
              <a:rPr lang="es-ES" sz="3600" b="1" dirty="0" smtClean="0"/>
              <a:t> in neutron_hp/particle_hp</a:t>
            </a:r>
            <a:endParaRPr lang="es-ES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496" y="1340768"/>
            <a:ext cx="9036496" cy="49685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SzPct val="113000"/>
              <a:buFont typeface="Wingdings" pitchFamily="2" charset="2"/>
              <a:buChar char="L"/>
            </a:pPr>
            <a:r>
              <a:rPr lang="es-ES" sz="2200" dirty="0" smtClean="0">
                <a:solidFill>
                  <a:srgbClr val="002060"/>
                </a:solidFill>
              </a:rPr>
              <a:t>neutron_hp/particle_hp </a:t>
            </a:r>
            <a:r>
              <a:rPr lang="es-ES" sz="2200" dirty="0" err="1" smtClean="0">
                <a:solidFill>
                  <a:srgbClr val="002060"/>
                </a:solidFill>
              </a:rPr>
              <a:t>when</a:t>
            </a:r>
            <a:r>
              <a:rPr lang="es-ES" sz="2200" dirty="0" smtClean="0">
                <a:solidFill>
                  <a:srgbClr val="002060"/>
                </a:solidFill>
              </a:rPr>
              <a:t> </a:t>
            </a:r>
            <a:r>
              <a:rPr lang="es-ES" sz="2200" dirty="0" err="1" smtClean="0">
                <a:solidFill>
                  <a:srgbClr val="002060"/>
                </a:solidFill>
              </a:rPr>
              <a:t>distribution</a:t>
            </a:r>
            <a:r>
              <a:rPr lang="es-ES" sz="2200" dirty="0" smtClean="0">
                <a:solidFill>
                  <a:srgbClr val="002060"/>
                </a:solidFill>
              </a:rPr>
              <a:t> </a:t>
            </a:r>
            <a:r>
              <a:rPr lang="es-ES" sz="2200" dirty="0" err="1" smtClean="0">
                <a:solidFill>
                  <a:srgbClr val="002060"/>
                </a:solidFill>
              </a:rPr>
              <a:t>law</a:t>
            </a:r>
            <a:r>
              <a:rPr lang="es-ES" sz="2200" dirty="0" smtClean="0">
                <a:solidFill>
                  <a:srgbClr val="002060"/>
                </a:solidFill>
              </a:rPr>
              <a:t> </a:t>
            </a:r>
            <a:r>
              <a:rPr lang="es-ES" sz="2200" dirty="0" err="1" smtClean="0">
                <a:solidFill>
                  <a:srgbClr val="002060"/>
                </a:solidFill>
              </a:rPr>
              <a:t>is</a:t>
            </a:r>
            <a:r>
              <a:rPr lang="es-ES" sz="2200" dirty="0" smtClean="0">
                <a:solidFill>
                  <a:srgbClr val="002060"/>
                </a:solidFill>
              </a:rPr>
              <a:t> </a:t>
            </a:r>
            <a:r>
              <a:rPr lang="es-ES" sz="2200" b="1" dirty="0" smtClean="0"/>
              <a:t>G4ParticleHPContEnergyAngular</a:t>
            </a:r>
            <a:r>
              <a:rPr lang="es-ES" sz="2200" dirty="0" smtClean="0"/>
              <a:t> </a:t>
            </a:r>
            <a:r>
              <a:rPr lang="es-ES" sz="2200" dirty="0" smtClean="0">
                <a:solidFill>
                  <a:srgbClr val="002060"/>
                </a:solidFill>
              </a:rPr>
              <a:t>uses </a:t>
            </a:r>
            <a:r>
              <a:rPr lang="es-ES" sz="2200" dirty="0" err="1" smtClean="0">
                <a:solidFill>
                  <a:srgbClr val="002060"/>
                </a:solidFill>
              </a:rPr>
              <a:t>the</a:t>
            </a:r>
            <a:r>
              <a:rPr lang="es-ES" sz="2200" dirty="0" smtClean="0">
                <a:solidFill>
                  <a:srgbClr val="002060"/>
                </a:solidFill>
              </a:rPr>
              <a:t> </a:t>
            </a:r>
            <a:r>
              <a:rPr lang="es-ES" sz="2200" dirty="0" err="1" smtClean="0">
                <a:solidFill>
                  <a:srgbClr val="002060"/>
                </a:solidFill>
              </a:rPr>
              <a:t>list</a:t>
            </a:r>
            <a:r>
              <a:rPr lang="es-ES" sz="2200" dirty="0" smtClean="0">
                <a:solidFill>
                  <a:srgbClr val="002060"/>
                </a:solidFill>
              </a:rPr>
              <a:t> of </a:t>
            </a:r>
            <a:r>
              <a:rPr lang="es-ES" sz="2200" dirty="0" err="1" smtClean="0">
                <a:solidFill>
                  <a:srgbClr val="002060"/>
                </a:solidFill>
              </a:rPr>
              <a:t>parameters</a:t>
            </a:r>
            <a:r>
              <a:rPr lang="es-ES" sz="2200" dirty="0" smtClean="0">
                <a:solidFill>
                  <a:srgbClr val="002060"/>
                </a:solidFill>
              </a:rPr>
              <a:t> </a:t>
            </a:r>
            <a:r>
              <a:rPr lang="es-ES" sz="2200" dirty="0" err="1" smtClean="0">
                <a:solidFill>
                  <a:srgbClr val="002060"/>
                </a:solidFill>
              </a:rPr>
              <a:t>from</a:t>
            </a:r>
            <a:r>
              <a:rPr lang="es-ES" sz="2200" dirty="0" smtClean="0">
                <a:solidFill>
                  <a:srgbClr val="002060"/>
                </a:solidFill>
              </a:rPr>
              <a:t> </a:t>
            </a:r>
            <a:r>
              <a:rPr lang="es-ES" sz="2200" dirty="0" err="1" smtClean="0">
                <a:solidFill>
                  <a:srgbClr val="002060"/>
                </a:solidFill>
              </a:rPr>
              <a:t>the</a:t>
            </a:r>
            <a:r>
              <a:rPr lang="es-ES" sz="2200" dirty="0" smtClean="0">
                <a:solidFill>
                  <a:srgbClr val="002060"/>
                </a:solidFill>
              </a:rPr>
              <a:t> </a:t>
            </a:r>
            <a:r>
              <a:rPr lang="es-ES" sz="2200" dirty="0" err="1" smtClean="0">
                <a:solidFill>
                  <a:srgbClr val="002060"/>
                </a:solidFill>
              </a:rPr>
              <a:t>upper</a:t>
            </a:r>
            <a:r>
              <a:rPr lang="es-ES" sz="2200" dirty="0" smtClean="0">
                <a:solidFill>
                  <a:srgbClr val="002060"/>
                </a:solidFill>
              </a:rPr>
              <a:t> </a:t>
            </a:r>
            <a:r>
              <a:rPr lang="es-ES" sz="2200" dirty="0" err="1" smtClean="0">
                <a:solidFill>
                  <a:srgbClr val="002060"/>
                </a:solidFill>
              </a:rPr>
              <a:t>energy</a:t>
            </a:r>
            <a:r>
              <a:rPr lang="es-ES" sz="2200" dirty="0" smtClean="0">
                <a:solidFill>
                  <a:srgbClr val="002060"/>
                </a:solidFill>
              </a:rPr>
              <a:t> set: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es-ES" sz="1900" dirty="0" err="1" smtClean="0">
                <a:solidFill>
                  <a:srgbClr val="002060"/>
                </a:solidFill>
              </a:rPr>
              <a:t>If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incident_energy</a:t>
            </a:r>
            <a:r>
              <a:rPr lang="es-ES" sz="1900" dirty="0" smtClean="0">
                <a:solidFill>
                  <a:srgbClr val="002060"/>
                </a:solidFill>
              </a:rPr>
              <a:t> = </a:t>
            </a:r>
            <a:r>
              <a:rPr lang="es-ES" sz="1900" b="1" dirty="0" smtClean="0">
                <a:solidFill>
                  <a:srgbClr val="002060"/>
                </a:solidFill>
              </a:rPr>
              <a:t>40 </a:t>
            </a:r>
            <a:r>
              <a:rPr lang="es-ES" sz="1900" b="1" dirty="0" smtClean="0">
                <a:solidFill>
                  <a:srgbClr val="002060"/>
                </a:solidFill>
              </a:rPr>
              <a:t>MeV</a:t>
            </a:r>
            <a:r>
              <a:rPr lang="es-ES" sz="1900" dirty="0" smtClean="0">
                <a:solidFill>
                  <a:srgbClr val="002060"/>
                </a:solidFill>
              </a:rPr>
              <a:t>, </a:t>
            </a:r>
            <a:r>
              <a:rPr lang="es-ES" sz="1900" dirty="0" err="1" smtClean="0">
                <a:solidFill>
                  <a:srgbClr val="002060"/>
                </a:solidFill>
              </a:rPr>
              <a:t>it</a:t>
            </a:r>
            <a:r>
              <a:rPr lang="es-ES" sz="1900" dirty="0" smtClean="0">
                <a:solidFill>
                  <a:srgbClr val="002060"/>
                </a:solidFill>
              </a:rPr>
              <a:t> uses </a:t>
            </a:r>
            <a:r>
              <a:rPr lang="es-ES" sz="1900" dirty="0" err="1" smtClean="0">
                <a:solidFill>
                  <a:srgbClr val="002060"/>
                </a:solidFill>
              </a:rPr>
              <a:t>the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parameters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corresponding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to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b="1" dirty="0" smtClean="0">
                <a:solidFill>
                  <a:srgbClr val="002060"/>
                </a:solidFill>
              </a:rPr>
              <a:t>45 MeV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es-ES" sz="1900" dirty="0" err="1" smtClean="0">
                <a:solidFill>
                  <a:srgbClr val="002060"/>
                </a:solidFill>
              </a:rPr>
              <a:t>If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incident_energy</a:t>
            </a:r>
            <a:r>
              <a:rPr lang="es-ES" sz="1900" dirty="0" smtClean="0">
                <a:solidFill>
                  <a:srgbClr val="002060"/>
                </a:solidFill>
              </a:rPr>
              <a:t> = </a:t>
            </a:r>
            <a:r>
              <a:rPr lang="es-ES" sz="1900" b="1" dirty="0" smtClean="0">
                <a:solidFill>
                  <a:srgbClr val="002060"/>
                </a:solidFill>
              </a:rPr>
              <a:t>42.5 MeV</a:t>
            </a:r>
            <a:r>
              <a:rPr lang="es-ES" sz="1900" dirty="0" smtClean="0">
                <a:solidFill>
                  <a:srgbClr val="002060"/>
                </a:solidFill>
              </a:rPr>
              <a:t>, </a:t>
            </a:r>
            <a:r>
              <a:rPr lang="es-ES" sz="1900" dirty="0" err="1" smtClean="0">
                <a:solidFill>
                  <a:srgbClr val="002060"/>
                </a:solidFill>
              </a:rPr>
              <a:t>it</a:t>
            </a:r>
            <a:r>
              <a:rPr lang="es-ES" sz="1900" dirty="0" smtClean="0">
                <a:solidFill>
                  <a:srgbClr val="002060"/>
                </a:solidFill>
              </a:rPr>
              <a:t> uses </a:t>
            </a:r>
            <a:r>
              <a:rPr lang="es-ES" sz="1900" dirty="0" err="1" smtClean="0">
                <a:solidFill>
                  <a:srgbClr val="002060"/>
                </a:solidFill>
              </a:rPr>
              <a:t>the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parameters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corresponding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to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b="1" dirty="0" smtClean="0">
                <a:solidFill>
                  <a:srgbClr val="002060"/>
                </a:solidFill>
              </a:rPr>
              <a:t>45 MeV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es-ES" sz="1900" dirty="0" err="1" smtClean="0">
                <a:solidFill>
                  <a:srgbClr val="002060"/>
                </a:solidFill>
              </a:rPr>
              <a:t>If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incident_energy</a:t>
            </a:r>
            <a:r>
              <a:rPr lang="es-ES" sz="1900" dirty="0" smtClean="0">
                <a:solidFill>
                  <a:srgbClr val="002060"/>
                </a:solidFill>
              </a:rPr>
              <a:t> = </a:t>
            </a:r>
            <a:r>
              <a:rPr lang="es-ES" sz="1900" b="1" dirty="0" smtClean="0">
                <a:solidFill>
                  <a:srgbClr val="002060"/>
                </a:solidFill>
              </a:rPr>
              <a:t>45 MeV,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it</a:t>
            </a:r>
            <a:r>
              <a:rPr lang="es-ES" sz="1900" dirty="0" smtClean="0">
                <a:solidFill>
                  <a:srgbClr val="002060"/>
                </a:solidFill>
              </a:rPr>
              <a:t> uses </a:t>
            </a:r>
            <a:r>
              <a:rPr lang="es-ES" sz="1900" dirty="0" err="1" smtClean="0">
                <a:solidFill>
                  <a:srgbClr val="002060"/>
                </a:solidFill>
              </a:rPr>
              <a:t>the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parameters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corresponding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dirty="0" err="1" smtClean="0">
                <a:solidFill>
                  <a:srgbClr val="002060"/>
                </a:solidFill>
              </a:rPr>
              <a:t>to</a:t>
            </a:r>
            <a:r>
              <a:rPr lang="es-ES" sz="1900" dirty="0" smtClean="0">
                <a:solidFill>
                  <a:srgbClr val="002060"/>
                </a:solidFill>
              </a:rPr>
              <a:t> </a:t>
            </a:r>
            <a:r>
              <a:rPr lang="es-ES" sz="1900" b="1" dirty="0" smtClean="0">
                <a:solidFill>
                  <a:srgbClr val="002060"/>
                </a:solidFill>
              </a:rPr>
              <a:t>50 MeV</a:t>
            </a: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 No </a:t>
            </a:r>
            <a:r>
              <a:rPr lang="es-ES" dirty="0" err="1" smtClean="0">
                <a:solidFill>
                  <a:srgbClr val="FF0000"/>
                </a:solidFill>
              </a:rPr>
              <a:t>interpolation</a:t>
            </a:r>
            <a:r>
              <a:rPr lang="es-ES" dirty="0" smtClean="0">
                <a:solidFill>
                  <a:srgbClr val="FF0000"/>
                </a:solidFill>
              </a:rPr>
              <a:t>: </a:t>
            </a:r>
            <a:r>
              <a:rPr lang="es-ES" dirty="0" err="1" smtClean="0">
                <a:solidFill>
                  <a:srgbClr val="FF0000"/>
                </a:solidFill>
              </a:rPr>
              <a:t>results</a:t>
            </a:r>
            <a:r>
              <a:rPr lang="es-ES" dirty="0" smtClean="0">
                <a:solidFill>
                  <a:srgbClr val="FF0000"/>
                </a:solidFill>
              </a:rPr>
              <a:t> are </a:t>
            </a:r>
            <a:r>
              <a:rPr lang="es-ES" dirty="0" err="1" smtClean="0">
                <a:solidFill>
                  <a:srgbClr val="FF0000"/>
                </a:solidFill>
              </a:rPr>
              <a:t>not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right</a:t>
            </a:r>
            <a:r>
              <a:rPr lang="es-ES" dirty="0" smtClean="0">
                <a:solidFill>
                  <a:srgbClr val="FF0000"/>
                </a:solidFill>
              </a:rPr>
              <a:t>!</a:t>
            </a: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(and </a:t>
            </a:r>
            <a:r>
              <a:rPr lang="es-ES" dirty="0" err="1" smtClean="0">
                <a:solidFill>
                  <a:srgbClr val="FF0000"/>
                </a:solidFill>
              </a:rPr>
              <a:t>it</a:t>
            </a:r>
            <a:r>
              <a:rPr lang="es-ES" dirty="0" smtClean="0">
                <a:solidFill>
                  <a:srgbClr val="FF0000"/>
                </a:solidFill>
              </a:rPr>
              <a:t> uses </a:t>
            </a:r>
            <a:r>
              <a:rPr lang="es-ES" dirty="0" err="1" smtClean="0">
                <a:solidFill>
                  <a:srgbClr val="FF0000"/>
                </a:solidFill>
              </a:rPr>
              <a:t>parameters</a:t>
            </a:r>
            <a:r>
              <a:rPr lang="es-ES" dirty="0" smtClean="0">
                <a:solidFill>
                  <a:srgbClr val="FF0000"/>
                </a:solidFill>
              </a:rPr>
              <a:t> of </a:t>
            </a:r>
            <a:r>
              <a:rPr lang="es-ES" dirty="0" err="1" smtClean="0">
                <a:solidFill>
                  <a:srgbClr val="FF0000"/>
                </a:solidFill>
              </a:rPr>
              <a:t>energy</a:t>
            </a:r>
            <a:r>
              <a:rPr lang="es-ES" dirty="0" smtClean="0">
                <a:solidFill>
                  <a:srgbClr val="FF0000"/>
                </a:solidFill>
              </a:rPr>
              <a:t> “&gt;”, </a:t>
            </a:r>
            <a:r>
              <a:rPr lang="es-ES" dirty="0" err="1" smtClean="0">
                <a:solidFill>
                  <a:srgbClr val="FF0000"/>
                </a:solidFill>
              </a:rPr>
              <a:t>not</a:t>
            </a:r>
            <a:r>
              <a:rPr lang="es-ES" dirty="0" smtClean="0">
                <a:solidFill>
                  <a:srgbClr val="FF0000"/>
                </a:solidFill>
              </a:rPr>
              <a:t> “&gt;=“)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" sz="3600" b="1" dirty="0" err="1" smtClean="0"/>
              <a:t>Old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interpolation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scheme</a:t>
            </a:r>
            <a:endParaRPr lang="es-ES" sz="3600" b="1" dirty="0"/>
          </a:p>
        </p:txBody>
      </p:sp>
      <p:pic>
        <p:nvPicPr>
          <p:cNvPr id="1026" name="Picture 2" descr="D:\arce\MyPublications\particleHP\FINAL\totalXS_noEM_Al27_1.40..n100.252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01088"/>
            <a:ext cx="3715933" cy="2520000"/>
          </a:xfrm>
          <a:prstGeom prst="rect">
            <a:avLst/>
          </a:prstGeom>
          <a:noFill/>
        </p:spPr>
      </p:pic>
      <p:pic>
        <p:nvPicPr>
          <p:cNvPr id="1027" name="Picture 3" descr="D:\arce\MyPublications\particleHP\FINAL\totalXS_noEM_Al27_1.40N-45M.n100.25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158000"/>
            <a:ext cx="3715932" cy="2520000"/>
          </a:xfrm>
          <a:prstGeom prst="rect">
            <a:avLst/>
          </a:prstGeom>
          <a:noFill/>
        </p:spPr>
      </p:pic>
      <p:pic>
        <p:nvPicPr>
          <p:cNvPr id="1028" name="Picture 4" descr="D:\arce\MyPublications\particleHP\FINAL\totalXS_noEM_Al27_1.42.5N-45M.n100.251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158000"/>
            <a:ext cx="3715932" cy="2520000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899592" y="4581128"/>
            <a:ext cx="1235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2060"/>
                </a:solidFill>
              </a:rPr>
              <a:t>40 MeV GEANT4</a:t>
            </a:r>
          </a:p>
          <a:p>
            <a:r>
              <a:rPr lang="es-ES" sz="1200" b="1" dirty="0" smtClean="0">
                <a:solidFill>
                  <a:srgbClr val="0EE465"/>
                </a:solidFill>
              </a:rPr>
              <a:t>45 MeV MCNP</a:t>
            </a:r>
            <a:endParaRPr lang="es-ES" sz="1200" b="1" dirty="0">
              <a:solidFill>
                <a:srgbClr val="0EE465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220072" y="4509120"/>
            <a:ext cx="1356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2060"/>
                </a:solidFill>
              </a:rPr>
              <a:t>42.5 MeV GEANT4</a:t>
            </a:r>
          </a:p>
          <a:p>
            <a:r>
              <a:rPr lang="es-ES" sz="1200" b="1" dirty="0" smtClean="0">
                <a:solidFill>
                  <a:srgbClr val="0EE465"/>
                </a:solidFill>
              </a:rPr>
              <a:t>45 MeV MCNP</a:t>
            </a:r>
            <a:endParaRPr lang="es-ES" sz="1200" b="1" dirty="0">
              <a:solidFill>
                <a:srgbClr val="0EE465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987824" y="2096832"/>
            <a:ext cx="1235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2060"/>
                </a:solidFill>
              </a:rPr>
              <a:t>40 MeV GEANT4</a:t>
            </a:r>
          </a:p>
          <a:p>
            <a:r>
              <a:rPr lang="es-ES" sz="1200" b="1" dirty="0" smtClean="0">
                <a:solidFill>
                  <a:srgbClr val="0EE465"/>
                </a:solidFill>
              </a:rPr>
              <a:t>40 MeV MCNP</a:t>
            </a:r>
            <a:endParaRPr lang="es-ES" sz="1200" b="1" dirty="0">
              <a:solidFill>
                <a:srgbClr val="0EE465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51520" y="1052736"/>
            <a:ext cx="8424936" cy="707886"/>
          </a:xfrm>
          <a:prstGeom prst="rect">
            <a:avLst/>
          </a:prstGeom>
          <a:solidFill>
            <a:srgbClr val="D4ECBA"/>
          </a:solidFill>
        </p:spPr>
        <p:txBody>
          <a:bodyPr wrap="square" rtlCol="0">
            <a:spAutoFit/>
          </a:bodyPr>
          <a:lstStyle/>
          <a:p>
            <a:r>
              <a:rPr lang="es-ES" sz="2000" b="1" dirty="0" err="1" smtClean="0"/>
              <a:t>Spectra</a:t>
            </a:r>
            <a:r>
              <a:rPr lang="es-ES" sz="2000" b="1" dirty="0" smtClean="0"/>
              <a:t> of </a:t>
            </a:r>
            <a:r>
              <a:rPr lang="es-ES" sz="2000" b="1" dirty="0" err="1" smtClean="0"/>
              <a:t>emitted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neutrons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from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protons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against</a:t>
            </a:r>
            <a:r>
              <a:rPr lang="es-ES" sz="2000" b="1" dirty="0" smtClean="0"/>
              <a:t> Al27 at </a:t>
            </a:r>
            <a:r>
              <a:rPr lang="es-ES" sz="2000" b="1" dirty="0" err="1" smtClean="0"/>
              <a:t>fixed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energy</a:t>
            </a:r>
            <a:r>
              <a:rPr lang="es-ES" sz="2000" b="1" dirty="0" smtClean="0"/>
              <a:t> (</a:t>
            </a:r>
            <a:r>
              <a:rPr lang="es-ES" sz="2000" b="1" dirty="0" err="1" smtClean="0"/>
              <a:t>force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ProtonInelastic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collision</a:t>
            </a:r>
            <a:r>
              <a:rPr lang="es-ES" sz="2000" b="1" dirty="0" smtClean="0"/>
              <a:t>)</a:t>
            </a:r>
            <a:endParaRPr lang="es-E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ES" sz="3600" b="1" dirty="0" err="1" smtClean="0"/>
              <a:t>Correcting</a:t>
            </a:r>
            <a:r>
              <a:rPr lang="es-ES" sz="3600" b="1" dirty="0" smtClean="0"/>
              <a:t> G4ParticleHPContEnergyAngular</a:t>
            </a:r>
            <a:endParaRPr lang="es-ES" sz="3600" b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44016" y="1052736"/>
            <a:ext cx="8676456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13000"/>
              <a:buFont typeface="Wingdings" pitchFamily="2" charset="2"/>
              <a:buChar char="§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isotopes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</a:t>
            </a:r>
            <a:r>
              <a:rPr kumimoji="0" lang="es-ES" sz="2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G4ParticleHPContEnergyAngular </a:t>
            </a:r>
            <a:r>
              <a:rPr kumimoji="0" lang="es-ES" sz="2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lang="es-ES" sz="2400" dirty="0" smtClean="0">
                <a:solidFill>
                  <a:srgbClr val="002060"/>
                </a:solidFill>
              </a:rPr>
              <a:t>GEANT4 </a:t>
            </a:r>
            <a:r>
              <a:rPr lang="es-ES" sz="2400" dirty="0" err="1" smtClean="0">
                <a:solidFill>
                  <a:srgbClr val="002060"/>
                </a:solidFill>
              </a:rPr>
              <a:t>databases</a:t>
            </a:r>
            <a:r>
              <a:rPr lang="es-ES" sz="2400" dirty="0" smtClean="0">
                <a:solidFill>
                  <a:srgbClr val="002060"/>
                </a:solidFill>
              </a:rPr>
              <a:t> </a:t>
            </a:r>
            <a:r>
              <a:rPr lang="es-ES" sz="2400" dirty="0" err="1" smtClean="0">
                <a:solidFill>
                  <a:srgbClr val="002060"/>
                </a:solidFill>
              </a:rPr>
              <a:t>for</a:t>
            </a:r>
            <a:r>
              <a:rPr lang="es-ES" sz="2400" dirty="0" smtClean="0">
                <a:solidFill>
                  <a:srgbClr val="002060"/>
                </a:solidFill>
              </a:rPr>
              <a:t> </a:t>
            </a:r>
            <a:r>
              <a:rPr lang="es-ES" sz="2400" dirty="0" err="1" smtClean="0">
                <a:solidFill>
                  <a:srgbClr val="002060"/>
                </a:solidFill>
              </a:rPr>
              <a:t>inelastic</a:t>
            </a:r>
            <a:r>
              <a:rPr lang="es-ES" sz="2400" dirty="0" smtClean="0">
                <a:solidFill>
                  <a:srgbClr val="002060"/>
                </a:solidFill>
              </a:rPr>
              <a:t> </a:t>
            </a:r>
            <a:r>
              <a:rPr lang="es-ES" sz="2400" dirty="0" err="1" smtClean="0">
                <a:solidFill>
                  <a:srgbClr val="002060"/>
                </a:solidFill>
              </a:rPr>
              <a:t>collisions</a:t>
            </a:r>
            <a:r>
              <a:rPr lang="es-ES" sz="2400" dirty="0" smtClean="0">
                <a:solidFill>
                  <a:srgbClr val="002060"/>
                </a:solidFill>
              </a:rPr>
              <a:t>: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323528" y="2010434"/>
          <a:ext cx="8568951" cy="4241292"/>
        </p:xfrm>
        <a:graphic>
          <a:graphicData uri="http://schemas.openxmlformats.org/drawingml/2006/table">
            <a:tbl>
              <a:tblPr/>
              <a:tblGrid>
                <a:gridCol w="935835"/>
                <a:gridCol w="1090074"/>
                <a:gridCol w="1090074"/>
                <a:gridCol w="1090940"/>
                <a:gridCol w="1090074"/>
                <a:gridCol w="1090940"/>
                <a:gridCol w="1090074"/>
                <a:gridCol w="1090940"/>
              </a:tblGrid>
              <a:tr h="272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marL="342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Calibri"/>
                          <a:cs typeface="Times New Roman"/>
                        </a:rPr>
                        <a:t>0:Isotropic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Calibri"/>
                          <a:cs typeface="Times New Roman"/>
                        </a:rPr>
                        <a:t>1: </a:t>
                      </a:r>
                      <a:r>
                        <a:rPr lang="es-ES" sz="1200" b="1" dirty="0" err="1">
                          <a:latin typeface="Calibri"/>
                          <a:ea typeface="Calibri"/>
                          <a:cs typeface="Times New Roman"/>
                        </a:rPr>
                        <a:t>ContEnergy</a:t>
                      </a:r>
                      <a:r>
                        <a:rPr lang="es-ES" sz="1200" b="1" dirty="0">
                          <a:latin typeface="Calibri"/>
                          <a:ea typeface="Calibri"/>
                          <a:cs typeface="Times New Roman"/>
                        </a:rPr>
                        <a:t>-Angular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Calibri"/>
                          <a:cs typeface="Times New Roman"/>
                        </a:rPr>
                        <a:t>2:DiscreteTwo-Body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Calibri"/>
                          <a:cs typeface="Times New Roman"/>
                        </a:rPr>
                        <a:t>3:Isotropic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Calibri"/>
                          <a:cs typeface="Times New Roman"/>
                        </a:rPr>
                        <a:t>4:DiscreteTwo-Body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6:NBodyPhase-Space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7:LabAngular-Energy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</a:tr>
              <a:tr h="187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latin typeface="Calibri"/>
                          <a:ea typeface="Calibri"/>
                          <a:cs typeface="Times New Roman"/>
                        </a:rPr>
                        <a:t>G4NDL4.2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0.02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0.02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ENDF-VII0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0.02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0.04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0.04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ENDF-VI8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73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BROND-2.2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JEFF30N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JEFF31N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0.03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JENDL330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99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TENDL2012-proton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TENDL2012-deuteron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TENDL2012-triton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TENDL2012-He3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TENDL2012-alpha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latin typeface="Calibri"/>
                          <a:ea typeface="Calibri"/>
                          <a:cs typeface="Times New Roman"/>
                        </a:rPr>
                        <a:t>0.01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ES" sz="3600" b="1" dirty="0" err="1" smtClean="0"/>
              <a:t>Correcting</a:t>
            </a:r>
            <a:r>
              <a:rPr lang="es-ES" sz="3600" b="1" dirty="0" smtClean="0"/>
              <a:t> G4ParticleHPContEnergyAngular</a:t>
            </a:r>
            <a:endParaRPr lang="es-ES" sz="3600" b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23528" y="1152128"/>
            <a:ext cx="8676456" cy="57332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kumimoji="0" lang="es-E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Interpolate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differential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sections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way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recommended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ENDF-6 </a:t>
            </a:r>
            <a:r>
              <a:rPr kumimoji="0" lang="es-E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format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0F5B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manual </a:t>
            </a:r>
            <a:r>
              <a:rPr lang="es-ES" sz="2000" dirty="0" smtClean="0"/>
              <a:t>(</a:t>
            </a:r>
            <a:r>
              <a:rPr lang="es-ES" sz="2000" dirty="0" err="1" smtClean="0"/>
              <a:t>Document</a:t>
            </a:r>
            <a:r>
              <a:rPr lang="es-ES" sz="2000" dirty="0" smtClean="0"/>
              <a:t> ENDF-102</a:t>
            </a:r>
          </a:p>
          <a:p>
            <a:r>
              <a:rPr lang="es-ES" sz="2000" dirty="0" err="1" smtClean="0"/>
              <a:t>Report</a:t>
            </a:r>
            <a:r>
              <a:rPr lang="es-ES" sz="2000" dirty="0" smtClean="0"/>
              <a:t> BNL-XXXXX-2009, pp. 25-27)</a:t>
            </a:r>
            <a:endParaRPr kumimoji="0" lang="es-ES" sz="2000" b="0" i="0" u="none" strike="noStrike" kern="1200" cap="none" spc="0" normalizeH="0" noProof="0" dirty="0" smtClean="0">
              <a:ln>
                <a:noFill/>
              </a:ln>
              <a:solidFill>
                <a:srgbClr val="0F5B0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13000"/>
              <a:buFont typeface="Wingdings" pitchFamily="2" charset="2"/>
              <a:buChar char="§"/>
              <a:tabLst/>
              <a:defRPr/>
            </a:pPr>
            <a:endParaRPr lang="es-ES" sz="2400" baseline="0" dirty="0" smtClean="0">
              <a:solidFill>
                <a:srgbClr val="00206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13000"/>
              <a:buFont typeface="Wingdings" pitchFamily="2" charset="2"/>
              <a:buChar char="Ø"/>
              <a:tabLst/>
              <a:defRPr/>
            </a:pPr>
            <a:r>
              <a:rPr lang="es-ES" sz="2400" baseline="0" dirty="0" smtClean="0">
                <a:solidFill>
                  <a:srgbClr val="002060"/>
                </a:solidFill>
              </a:rPr>
              <a:t>GEANT4 </a:t>
            </a:r>
            <a:r>
              <a:rPr lang="es-ES" sz="2400" baseline="0" dirty="0" err="1" smtClean="0">
                <a:solidFill>
                  <a:srgbClr val="002060"/>
                </a:solidFill>
              </a:rPr>
              <a:t>code</a:t>
            </a:r>
            <a:r>
              <a:rPr lang="es-ES" sz="2400" baseline="0" dirty="0" smtClean="0">
                <a:solidFill>
                  <a:srgbClr val="002060"/>
                </a:solidFill>
              </a:rPr>
              <a:t> </a:t>
            </a:r>
            <a:r>
              <a:rPr lang="es-ES" sz="2400" baseline="0" dirty="0" err="1" smtClean="0">
                <a:solidFill>
                  <a:srgbClr val="002060"/>
                </a:solidFill>
              </a:rPr>
              <a:t>modifications</a:t>
            </a:r>
            <a:r>
              <a:rPr lang="es-ES" sz="2400" baseline="0" dirty="0" smtClean="0">
                <a:solidFill>
                  <a:srgbClr val="002060"/>
                </a:solidFill>
              </a:rPr>
              <a:t>:</a:t>
            </a:r>
          </a:p>
          <a:p>
            <a:pPr marL="342900" lvl="0" indent="-342900">
              <a:spcBef>
                <a:spcPts val="1200"/>
              </a:spcBef>
              <a:buSzPct val="113000"/>
              <a:defRPr/>
            </a:pPr>
            <a:r>
              <a:rPr kumimoji="0" lang="es-E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</a:t>
            </a:r>
            <a:r>
              <a:rPr lang="es-ES" sz="2400" i="1" dirty="0" smtClean="0">
                <a:cs typeface="Times New Roman" pitchFamily="18" charset="0"/>
              </a:rPr>
              <a:t>G4ParticleHPContEnergyAngular::</a:t>
            </a:r>
            <a:r>
              <a:rPr lang="es-ES" sz="2400" i="1" dirty="0" err="1" smtClean="0">
                <a:cs typeface="Times New Roman" pitchFamily="18" charset="0"/>
              </a:rPr>
              <a:t>Sample</a:t>
            </a:r>
            <a:r>
              <a:rPr lang="es-ES" sz="2400" i="1" dirty="0" smtClean="0">
                <a:cs typeface="Times New Roman" pitchFamily="18" charset="0"/>
              </a:rPr>
              <a:t>  </a:t>
            </a:r>
            <a:r>
              <a:rPr lang="es-ES" sz="2400" dirty="0" err="1" smtClean="0">
                <a:cs typeface="Times New Roman" pitchFamily="18" charset="0"/>
              </a:rPr>
              <a:t>instead</a:t>
            </a:r>
            <a:r>
              <a:rPr lang="es-ES" sz="2400" dirty="0" smtClean="0">
                <a:cs typeface="Times New Roman" pitchFamily="18" charset="0"/>
              </a:rPr>
              <a:t> of </a:t>
            </a:r>
            <a:r>
              <a:rPr lang="es-ES" sz="2400" dirty="0" err="1" smtClean="0">
                <a:cs typeface="Times New Roman" pitchFamily="18" charset="0"/>
              </a:rPr>
              <a:t>looking</a:t>
            </a:r>
            <a:r>
              <a:rPr lang="es-ES" sz="2400" dirty="0" smtClean="0">
                <a:cs typeface="Times New Roman" pitchFamily="18" charset="0"/>
              </a:rPr>
              <a:t> at </a:t>
            </a:r>
            <a:r>
              <a:rPr lang="es-ES" sz="2400" dirty="0" err="1" smtClean="0">
                <a:cs typeface="Times New Roman" pitchFamily="18" charset="0"/>
              </a:rPr>
              <a:t>the</a:t>
            </a:r>
            <a:r>
              <a:rPr lang="es-ES" sz="2400" dirty="0" smtClean="0">
                <a:cs typeface="Times New Roman" pitchFamily="18" charset="0"/>
              </a:rPr>
              <a:t>  </a:t>
            </a:r>
            <a:r>
              <a:rPr lang="es-ES" sz="2400" dirty="0" err="1" smtClean="0">
                <a:cs typeface="Times New Roman" pitchFamily="18" charset="0"/>
              </a:rPr>
              <a:t>upper</a:t>
            </a:r>
            <a:r>
              <a:rPr lang="es-ES" sz="2400" dirty="0" smtClean="0">
                <a:cs typeface="Times New Roman" pitchFamily="18" charset="0"/>
              </a:rPr>
              <a:t> </a:t>
            </a:r>
            <a:r>
              <a:rPr lang="es-ES" sz="2400" dirty="0" err="1" smtClean="0">
                <a:cs typeface="Times New Roman" pitchFamily="18" charset="0"/>
              </a:rPr>
              <a:t>energy</a:t>
            </a:r>
            <a:r>
              <a:rPr lang="es-ES" sz="2400" dirty="0" smtClean="0">
                <a:cs typeface="Times New Roman" pitchFamily="18" charset="0"/>
              </a:rPr>
              <a:t> </a:t>
            </a:r>
            <a:r>
              <a:rPr lang="es-ES" sz="2400" i="1" dirty="0" smtClean="0">
                <a:cs typeface="Times New Roman" pitchFamily="18" charset="0"/>
              </a:rPr>
              <a:t>G4ParticleHPContAngularPar</a:t>
            </a:r>
            <a:r>
              <a:rPr lang="es-ES" sz="2400" dirty="0" smtClean="0">
                <a:cs typeface="Times New Roman" pitchFamily="18" charset="0"/>
              </a:rPr>
              <a:t>, </a:t>
            </a:r>
            <a:r>
              <a:rPr lang="es-ES" sz="2400" dirty="0" err="1" smtClean="0">
                <a:cs typeface="Times New Roman" pitchFamily="18" charset="0"/>
              </a:rPr>
              <a:t>builds</a:t>
            </a:r>
            <a:r>
              <a:rPr lang="es-ES" sz="2400" dirty="0" smtClean="0">
                <a:cs typeface="Times New Roman" pitchFamily="18" charset="0"/>
              </a:rPr>
              <a:t> a new </a:t>
            </a:r>
            <a:r>
              <a:rPr lang="es-ES" sz="2400" dirty="0" err="1" smtClean="0">
                <a:cs typeface="Times New Roman" pitchFamily="18" charset="0"/>
              </a:rPr>
              <a:t>one</a:t>
            </a:r>
            <a:r>
              <a:rPr lang="es-ES" sz="2400" dirty="0" smtClean="0">
                <a:cs typeface="Times New Roman" pitchFamily="18" charset="0"/>
              </a:rPr>
              <a:t> </a:t>
            </a:r>
            <a:r>
              <a:rPr lang="es-ES" sz="2400" dirty="0" err="1" smtClean="0">
                <a:cs typeface="Times New Roman" pitchFamily="18" charset="0"/>
              </a:rPr>
              <a:t>interpolating</a:t>
            </a:r>
            <a:r>
              <a:rPr lang="es-ES" sz="2400" dirty="0" smtClean="0">
                <a:cs typeface="Times New Roman" pitchFamily="18" charset="0"/>
              </a:rPr>
              <a:t> </a:t>
            </a:r>
            <a:r>
              <a:rPr lang="es-ES" sz="2400" dirty="0" err="1" smtClean="0">
                <a:cs typeface="Times New Roman" pitchFamily="18" charset="0"/>
              </a:rPr>
              <a:t>the</a:t>
            </a:r>
            <a:r>
              <a:rPr lang="es-ES" sz="2400" dirty="0" smtClean="0">
                <a:cs typeface="Times New Roman" pitchFamily="18" charset="0"/>
              </a:rPr>
              <a:t> </a:t>
            </a:r>
            <a:r>
              <a:rPr lang="es-ES" sz="2400" dirty="0" err="1" smtClean="0">
                <a:cs typeface="Times New Roman" pitchFamily="18" charset="0"/>
              </a:rPr>
              <a:t>lower</a:t>
            </a:r>
            <a:r>
              <a:rPr lang="es-ES" sz="2400" dirty="0" smtClean="0">
                <a:cs typeface="Times New Roman" pitchFamily="18" charset="0"/>
              </a:rPr>
              <a:t> and </a:t>
            </a:r>
            <a:r>
              <a:rPr lang="es-ES" sz="2400" dirty="0" err="1" smtClean="0">
                <a:cs typeface="Times New Roman" pitchFamily="18" charset="0"/>
              </a:rPr>
              <a:t>upper</a:t>
            </a:r>
            <a:r>
              <a:rPr lang="es-ES" sz="2400" dirty="0" smtClean="0">
                <a:cs typeface="Times New Roman" pitchFamily="18" charset="0"/>
              </a:rPr>
              <a:t> </a:t>
            </a:r>
            <a:r>
              <a:rPr lang="es-ES" sz="2400" dirty="0" err="1" smtClean="0">
                <a:cs typeface="Times New Roman" pitchFamily="18" charset="0"/>
              </a:rPr>
              <a:t>ones</a:t>
            </a:r>
            <a:r>
              <a:rPr lang="es-ES" sz="2400" dirty="0" smtClean="0">
                <a:cs typeface="Times New Roman" pitchFamily="18" charset="0"/>
              </a:rPr>
              <a:t>:</a:t>
            </a:r>
          </a:p>
          <a:p>
            <a:pPr marL="342900" lvl="0" indent="-342900">
              <a:spcBef>
                <a:spcPts val="1200"/>
              </a:spcBef>
              <a:buSzPct val="113000"/>
              <a:defRPr/>
            </a:pP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G4ParticleHPContAngularPar::</a:t>
            </a:r>
            <a:r>
              <a:rPr lang="es-ES" sz="2000" b="1" dirty="0" err="1" smtClean="0">
                <a:latin typeface="Times New Roman" pitchFamily="18" charset="0"/>
                <a:cs typeface="Times New Roman" pitchFamily="18" charset="0"/>
              </a:rPr>
              <a:t>BuildByInterpolation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(G4double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anEnergy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, G4InterpolationScheme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aScheme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, G4ParticleHPContAngularPar &amp; angpar1, G4ParticleHPContAngularPar &amp; angpar2)</a:t>
            </a:r>
          </a:p>
          <a:p>
            <a:pPr marL="342900" lvl="0" indent="-342900">
              <a:spcBef>
                <a:spcPts val="1200"/>
              </a:spcBef>
              <a:buSzPct val="113000"/>
              <a:buFont typeface="Wingdings" pitchFamily="2" charset="2"/>
              <a:buChar char="Ø"/>
              <a:defRPr/>
            </a:pPr>
            <a:r>
              <a:rPr lang="es-ES" sz="2400" dirty="0" smtClean="0">
                <a:solidFill>
                  <a:srgbClr val="006600"/>
                </a:solidFill>
                <a:cs typeface="Times New Roman" pitchFamily="18" charset="0"/>
              </a:rPr>
              <a:t>CPU </a:t>
            </a:r>
            <a:r>
              <a:rPr lang="es-ES" sz="2400" dirty="0" err="1" smtClean="0">
                <a:solidFill>
                  <a:srgbClr val="006600"/>
                </a:solidFill>
                <a:cs typeface="Times New Roman" pitchFamily="18" charset="0"/>
              </a:rPr>
              <a:t>penalty</a:t>
            </a:r>
            <a:r>
              <a:rPr lang="es-ES" sz="2400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es-ES" sz="2400" dirty="0" err="1" smtClean="0">
                <a:solidFill>
                  <a:srgbClr val="006600"/>
                </a:solidFill>
                <a:cs typeface="Times New Roman" pitchFamily="18" charset="0"/>
              </a:rPr>
              <a:t>is</a:t>
            </a:r>
            <a:r>
              <a:rPr lang="es-ES" sz="2400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es-ES" sz="2400" dirty="0" err="1" smtClean="0">
                <a:solidFill>
                  <a:srgbClr val="006600"/>
                </a:solidFill>
                <a:cs typeface="Times New Roman" pitchFamily="18" charset="0"/>
              </a:rPr>
              <a:t>small</a:t>
            </a:r>
            <a:r>
              <a:rPr lang="es-ES" sz="2400" dirty="0" smtClean="0">
                <a:solidFill>
                  <a:srgbClr val="006600"/>
                </a:solidFill>
                <a:cs typeface="Times New Roman" pitchFamily="18" charset="0"/>
              </a:rPr>
              <a:t>, </a:t>
            </a:r>
            <a:r>
              <a:rPr lang="es-ES" sz="2400" dirty="0" err="1" smtClean="0">
                <a:solidFill>
                  <a:srgbClr val="006600"/>
                </a:solidFill>
                <a:cs typeface="Times New Roman" pitchFamily="18" charset="0"/>
              </a:rPr>
              <a:t>because</a:t>
            </a:r>
            <a:r>
              <a:rPr lang="es-ES" sz="2400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es-ES" sz="2400" dirty="0" err="1" smtClean="0">
                <a:solidFill>
                  <a:srgbClr val="006600"/>
                </a:solidFill>
                <a:cs typeface="Times New Roman" pitchFamily="18" charset="0"/>
              </a:rPr>
              <a:t>most</a:t>
            </a:r>
            <a:r>
              <a:rPr lang="es-ES" sz="2400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es-ES" sz="2400" dirty="0" err="1" smtClean="0">
                <a:solidFill>
                  <a:srgbClr val="006600"/>
                </a:solidFill>
                <a:cs typeface="Times New Roman" pitchFamily="18" charset="0"/>
              </a:rPr>
              <a:t>collisions</a:t>
            </a:r>
            <a:r>
              <a:rPr lang="es-ES" sz="2400" dirty="0" smtClean="0">
                <a:solidFill>
                  <a:srgbClr val="006600"/>
                </a:solidFill>
                <a:cs typeface="Times New Roman" pitchFamily="18" charset="0"/>
              </a:rPr>
              <a:t> are </a:t>
            </a:r>
            <a:r>
              <a:rPr lang="es-ES" sz="2400" dirty="0" err="1" smtClean="0">
                <a:solidFill>
                  <a:srgbClr val="006600"/>
                </a:solidFill>
                <a:cs typeface="Times New Roman" pitchFamily="18" charset="0"/>
              </a:rPr>
              <a:t>elastic</a:t>
            </a:r>
            <a:endParaRPr lang="es-ES" sz="2400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342900" lvl="0" indent="-342900">
              <a:spcBef>
                <a:spcPts val="600"/>
              </a:spcBef>
              <a:buSzPct val="113000"/>
              <a:defRPr/>
            </a:pPr>
            <a:r>
              <a:rPr kumimoji="0" lang="es-ES" sz="20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50</a:t>
            </a:r>
            <a:r>
              <a:rPr kumimoji="0" lang="es-ES" sz="2000" b="0" i="0" u="sng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MeV p </a:t>
            </a:r>
            <a:r>
              <a:rPr kumimoji="0" lang="es-ES" sz="2000" b="0" i="0" u="sng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on</a:t>
            </a:r>
            <a:r>
              <a:rPr kumimoji="0" lang="es-ES" sz="2000" b="0" i="0" u="sng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Fe56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: 3 % </a:t>
            </a:r>
            <a:r>
              <a:rPr kumimoji="0" lang="es-ES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for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es-ES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production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es-ES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cut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0.01 mm, 6 % </a:t>
            </a:r>
            <a:r>
              <a:rPr kumimoji="0" lang="es-ES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for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es-ES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production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es-ES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cut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1. mm</a:t>
            </a:r>
          </a:p>
          <a:p>
            <a:pPr marL="342900" lvl="0" indent="-342900">
              <a:spcBef>
                <a:spcPts val="600"/>
              </a:spcBef>
              <a:buSzPct val="113000"/>
              <a:defRPr/>
            </a:pPr>
            <a:r>
              <a:rPr lang="es-ES" sz="2000" u="sng" dirty="0" smtClean="0">
                <a:cs typeface="Times New Roman" pitchFamily="18" charset="0"/>
              </a:rPr>
              <a:t>1 MeV n </a:t>
            </a:r>
            <a:r>
              <a:rPr lang="es-ES" sz="2000" u="sng" dirty="0" err="1" smtClean="0">
                <a:cs typeface="Times New Roman" pitchFamily="18" charset="0"/>
              </a:rPr>
              <a:t>on</a:t>
            </a:r>
            <a:r>
              <a:rPr lang="es-ES" sz="2000" u="sng" dirty="0" smtClean="0">
                <a:cs typeface="Times New Roman" pitchFamily="18" charset="0"/>
              </a:rPr>
              <a:t> Fe56</a:t>
            </a:r>
            <a:r>
              <a:rPr lang="es-ES" sz="2000" dirty="0" smtClean="0">
                <a:cs typeface="Times New Roman" pitchFamily="18" charset="0"/>
              </a:rPr>
              <a:t>: 0.3 %</a:t>
            </a:r>
          </a:p>
          <a:p>
            <a:pPr marL="342900" indent="-342900">
              <a:spcBef>
                <a:spcPts val="600"/>
              </a:spcBef>
              <a:buSzPct val="113000"/>
              <a:defRPr/>
            </a:pPr>
            <a:r>
              <a:rPr lang="es-ES" sz="2000" u="sng" dirty="0" smtClean="0">
                <a:cs typeface="Times New Roman" pitchFamily="18" charset="0"/>
              </a:rPr>
              <a:t>1 MeV n </a:t>
            </a:r>
            <a:r>
              <a:rPr lang="es-ES" sz="2000" u="sng" dirty="0" err="1" smtClean="0">
                <a:cs typeface="Times New Roman" pitchFamily="18" charset="0"/>
              </a:rPr>
              <a:t>on</a:t>
            </a:r>
            <a:r>
              <a:rPr lang="es-ES" sz="2000" u="sng" dirty="0" smtClean="0">
                <a:cs typeface="Times New Roman" pitchFamily="18" charset="0"/>
              </a:rPr>
              <a:t> Al27</a:t>
            </a:r>
            <a:r>
              <a:rPr lang="es-ES" sz="2000" dirty="0" smtClean="0">
                <a:cs typeface="Times New Roman" pitchFamily="18" charset="0"/>
              </a:rPr>
              <a:t>: 0.1 %</a:t>
            </a:r>
          </a:p>
          <a:p>
            <a:pPr marL="342900" lvl="0" indent="-342900">
              <a:spcBef>
                <a:spcPts val="600"/>
              </a:spcBef>
              <a:buSzPct val="113000"/>
              <a:defRPr/>
            </a:pPr>
            <a:endParaRPr lang="es-ES" sz="2000" dirty="0"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" sz="3600" b="1" dirty="0" smtClean="0"/>
              <a:t>New </a:t>
            </a:r>
            <a:r>
              <a:rPr lang="es-ES" sz="3600" b="1" dirty="0" err="1" smtClean="0"/>
              <a:t>interpolation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scheme</a:t>
            </a:r>
            <a:endParaRPr lang="es-ES" sz="36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55576" y="1052736"/>
            <a:ext cx="7560840" cy="707886"/>
          </a:xfrm>
          <a:prstGeom prst="rect">
            <a:avLst/>
          </a:prstGeom>
          <a:solidFill>
            <a:srgbClr val="D4ECBA"/>
          </a:solidFill>
        </p:spPr>
        <p:txBody>
          <a:bodyPr wrap="square" rtlCol="0">
            <a:spAutoFit/>
          </a:bodyPr>
          <a:lstStyle/>
          <a:p>
            <a:r>
              <a:rPr lang="es-ES" sz="2000" b="1" dirty="0" err="1" smtClean="0"/>
              <a:t>Spectra</a:t>
            </a:r>
            <a:r>
              <a:rPr lang="es-ES" sz="2000" b="1" dirty="0" smtClean="0"/>
              <a:t> of </a:t>
            </a:r>
            <a:r>
              <a:rPr lang="es-ES" sz="2000" b="1" dirty="0" err="1" smtClean="0"/>
              <a:t>emitted</a:t>
            </a:r>
            <a:r>
              <a:rPr lang="es-ES" sz="2000" b="1" dirty="0" smtClean="0"/>
              <a:t> </a:t>
            </a:r>
            <a:r>
              <a:rPr lang="es-ES" sz="2000" b="1" u="sng" dirty="0" err="1" smtClean="0"/>
              <a:t>neutrons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from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protons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against</a:t>
            </a:r>
            <a:r>
              <a:rPr lang="es-ES" sz="2000" b="1" dirty="0" smtClean="0"/>
              <a:t>  Al27 at </a:t>
            </a:r>
            <a:r>
              <a:rPr lang="es-ES" sz="2000" b="1" dirty="0" err="1" smtClean="0"/>
              <a:t>fixed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energy</a:t>
            </a:r>
            <a:r>
              <a:rPr lang="es-ES" sz="2000" b="1" dirty="0" smtClean="0"/>
              <a:t> (</a:t>
            </a:r>
            <a:r>
              <a:rPr lang="es-ES" sz="2000" b="1" dirty="0" err="1" smtClean="0"/>
              <a:t>force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ProtonInelastic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collision</a:t>
            </a:r>
            <a:r>
              <a:rPr lang="es-ES" sz="2000" b="1" dirty="0" smtClean="0"/>
              <a:t>)</a:t>
            </a:r>
            <a:endParaRPr lang="es-ES" sz="2000" b="1" dirty="0"/>
          </a:p>
        </p:txBody>
      </p:sp>
      <p:pic>
        <p:nvPicPr>
          <p:cNvPr id="2062" name="Picture 14" descr="D:\arce\MyPublications\particleHP\FINAL\totalXS_noEM_Al27_1.40..n100.25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8236" y="1745198"/>
            <a:ext cx="3715932" cy="2520000"/>
          </a:xfrm>
          <a:prstGeom prst="rect">
            <a:avLst/>
          </a:prstGeom>
          <a:noFill/>
        </p:spPr>
      </p:pic>
      <p:pic>
        <p:nvPicPr>
          <p:cNvPr id="2063" name="Picture 15" descr="D:\arce\MyPublications\particleHP\FINAL\totalXS_noEM_Al27_1.42.5.n100.25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012" y="4221088"/>
            <a:ext cx="3715932" cy="2520000"/>
          </a:xfrm>
          <a:prstGeom prst="rect">
            <a:avLst/>
          </a:prstGeom>
          <a:noFill/>
        </p:spPr>
      </p:pic>
      <p:pic>
        <p:nvPicPr>
          <p:cNvPr id="2064" name="Picture 16" descr="D:\arce\MyPublications\particleHP\FINAL\totalXS_noEM_Al27_1.45..n100.251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229966"/>
            <a:ext cx="3715932" cy="2520000"/>
          </a:xfrm>
          <a:prstGeom prst="rect">
            <a:avLst/>
          </a:prstGeom>
          <a:noFill/>
        </p:spPr>
      </p:pic>
      <p:sp>
        <p:nvSpPr>
          <p:cNvPr id="25" name="24 CuadroTexto"/>
          <p:cNvSpPr txBox="1"/>
          <p:nvPr/>
        </p:nvSpPr>
        <p:spPr>
          <a:xfrm>
            <a:off x="899592" y="4509120"/>
            <a:ext cx="1356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2060"/>
                </a:solidFill>
              </a:rPr>
              <a:t>42.5 MeV GEANT4</a:t>
            </a:r>
          </a:p>
          <a:p>
            <a:r>
              <a:rPr lang="es-ES" sz="1200" b="1" dirty="0" smtClean="0">
                <a:solidFill>
                  <a:srgbClr val="0EE465"/>
                </a:solidFill>
              </a:rPr>
              <a:t>42.5 MeV MCNP</a:t>
            </a:r>
            <a:endParaRPr lang="es-ES" sz="1200" b="1" dirty="0">
              <a:solidFill>
                <a:srgbClr val="0EE465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5220072" y="4509120"/>
            <a:ext cx="1235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2060"/>
                </a:solidFill>
              </a:rPr>
              <a:t>45 MeV GEANT4</a:t>
            </a:r>
          </a:p>
          <a:p>
            <a:r>
              <a:rPr lang="es-ES" sz="1200" b="1" dirty="0" smtClean="0">
                <a:solidFill>
                  <a:srgbClr val="0EE465"/>
                </a:solidFill>
              </a:rPr>
              <a:t>45 MeV MCNP</a:t>
            </a:r>
            <a:endParaRPr lang="es-ES" sz="1200" b="1" dirty="0">
              <a:solidFill>
                <a:srgbClr val="0EE465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2987824" y="1988840"/>
            <a:ext cx="1235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2060"/>
                </a:solidFill>
              </a:rPr>
              <a:t>40 MeV GEANT4</a:t>
            </a:r>
          </a:p>
          <a:p>
            <a:r>
              <a:rPr lang="es-ES" sz="1200" b="1" dirty="0" smtClean="0">
                <a:solidFill>
                  <a:srgbClr val="0EE465"/>
                </a:solidFill>
              </a:rPr>
              <a:t>40 MeV MCNP</a:t>
            </a:r>
            <a:endParaRPr lang="es-ES" sz="1200" b="1" dirty="0">
              <a:solidFill>
                <a:srgbClr val="0EE465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" sz="3600" b="1" dirty="0" smtClean="0"/>
              <a:t>New </a:t>
            </a:r>
            <a:r>
              <a:rPr lang="es-ES" sz="3600" b="1" dirty="0" err="1" smtClean="0"/>
              <a:t>interpolation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scheme</a:t>
            </a:r>
            <a:endParaRPr lang="es-ES" sz="36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043608" y="1052736"/>
            <a:ext cx="6984776" cy="707886"/>
          </a:xfrm>
          <a:prstGeom prst="rect">
            <a:avLst/>
          </a:prstGeom>
          <a:solidFill>
            <a:srgbClr val="D4ECBA"/>
          </a:solidFill>
        </p:spPr>
        <p:txBody>
          <a:bodyPr wrap="square" rtlCol="0">
            <a:spAutoFit/>
          </a:bodyPr>
          <a:lstStyle/>
          <a:p>
            <a:r>
              <a:rPr lang="es-ES" sz="2000" b="1" dirty="0" err="1" smtClean="0"/>
              <a:t>Spectra</a:t>
            </a:r>
            <a:r>
              <a:rPr lang="es-ES" sz="2000" b="1" dirty="0" smtClean="0"/>
              <a:t> of </a:t>
            </a:r>
            <a:r>
              <a:rPr lang="es-ES" sz="2000" b="1" dirty="0" err="1" smtClean="0"/>
              <a:t>emitted</a:t>
            </a:r>
            <a:r>
              <a:rPr lang="es-ES" sz="2000" b="1" dirty="0" smtClean="0"/>
              <a:t> </a:t>
            </a:r>
            <a:r>
              <a:rPr lang="es-ES" sz="2000" b="1" u="sng" dirty="0" smtClean="0"/>
              <a:t>gammas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from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protons</a:t>
            </a:r>
            <a:r>
              <a:rPr lang="es-ES" sz="2000" b="1" dirty="0" smtClean="0"/>
              <a:t> at </a:t>
            </a:r>
            <a:r>
              <a:rPr lang="es-ES" sz="2000" b="1" dirty="0" err="1" smtClean="0"/>
              <a:t>fixed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energy</a:t>
            </a:r>
            <a:r>
              <a:rPr lang="es-ES" sz="2000" b="1" dirty="0" smtClean="0"/>
              <a:t> (</a:t>
            </a:r>
            <a:r>
              <a:rPr lang="es-ES" sz="2000" b="1" dirty="0" err="1" smtClean="0"/>
              <a:t>force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ProtonInelastic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collision</a:t>
            </a:r>
            <a:r>
              <a:rPr lang="es-ES" sz="2000" b="1" dirty="0" smtClean="0"/>
              <a:t>)</a:t>
            </a:r>
            <a:endParaRPr lang="es-ES" sz="2000" b="1" dirty="0"/>
          </a:p>
        </p:txBody>
      </p:sp>
      <p:pic>
        <p:nvPicPr>
          <p:cNvPr id="3074" name="Picture 2" descr="D:\arce\MyPublications\particleHP\FINAL\totalXS_noEM_Al27_1.42.5.g2000.24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43199"/>
            <a:ext cx="3715932" cy="2520000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1811868" y="2031231"/>
            <a:ext cx="1680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2060"/>
                </a:solidFill>
              </a:rPr>
              <a:t>Al27 42.5 MeV GEANT4</a:t>
            </a:r>
          </a:p>
          <a:p>
            <a:r>
              <a:rPr lang="es-ES" sz="1200" b="1" dirty="0" smtClean="0">
                <a:solidFill>
                  <a:srgbClr val="0EE465"/>
                </a:solidFill>
              </a:rPr>
              <a:t>Al27 42.5 MeV MCNP</a:t>
            </a:r>
            <a:endParaRPr lang="es-ES" sz="1200" b="1" dirty="0">
              <a:solidFill>
                <a:srgbClr val="0EE465"/>
              </a:solidFill>
            </a:endParaRPr>
          </a:p>
        </p:txBody>
      </p:sp>
      <p:pic>
        <p:nvPicPr>
          <p:cNvPr id="3075" name="Picture 3" descr="D:\arce\MyPublications\particleHP\FINAL\totalXS_noEM_O18_1.103..g200.25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338000"/>
            <a:ext cx="3715932" cy="2520000"/>
          </a:xfrm>
          <a:prstGeom prst="rect">
            <a:avLst/>
          </a:prstGeom>
          <a:noFill/>
        </p:spPr>
      </p:pic>
      <p:pic>
        <p:nvPicPr>
          <p:cNvPr id="3076" name="Picture 4" descr="D:\arce\MyPublications\particleHP\FINAL\totalXS_noEM_Pb208_1.25.2.g2000.253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772816"/>
            <a:ext cx="3715932" cy="2520000"/>
          </a:xfrm>
          <a:prstGeom prst="rect">
            <a:avLst/>
          </a:prstGeom>
          <a:noFill/>
        </p:spPr>
      </p:pic>
      <p:sp>
        <p:nvSpPr>
          <p:cNvPr id="14" name="13 CuadroTexto"/>
          <p:cNvSpPr txBox="1"/>
          <p:nvPr/>
        </p:nvSpPr>
        <p:spPr>
          <a:xfrm>
            <a:off x="6084168" y="2132856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2060"/>
                </a:solidFill>
              </a:rPr>
              <a:t>Pb208 25.2 MeV GEANT4</a:t>
            </a:r>
          </a:p>
          <a:p>
            <a:r>
              <a:rPr lang="es-ES" sz="1200" b="1" dirty="0" smtClean="0">
                <a:solidFill>
                  <a:srgbClr val="0EE465"/>
                </a:solidFill>
              </a:rPr>
              <a:t>Pb208 25.2 MeV MCNP</a:t>
            </a:r>
            <a:endParaRPr lang="es-ES" sz="1200" b="1" dirty="0">
              <a:solidFill>
                <a:srgbClr val="0EE465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113046" y="4725144"/>
            <a:ext cx="1611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002060"/>
                </a:solidFill>
              </a:rPr>
              <a:t>O18 103 MeV GEANT4</a:t>
            </a:r>
          </a:p>
          <a:p>
            <a:r>
              <a:rPr lang="es-ES" sz="1200" b="1" dirty="0" smtClean="0">
                <a:solidFill>
                  <a:srgbClr val="0EE465"/>
                </a:solidFill>
              </a:rPr>
              <a:t>O18 103 MeV MCNP</a:t>
            </a:r>
            <a:endParaRPr lang="es-ES" sz="1200" b="1" dirty="0">
              <a:solidFill>
                <a:srgbClr val="0EE465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" sz="3600" b="1" dirty="0" err="1" smtClean="0"/>
              <a:t>Angle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Interpolation</a:t>
            </a:r>
            <a:endParaRPr lang="es-ES" sz="3600" b="1" dirty="0"/>
          </a:p>
        </p:txBody>
      </p:sp>
      <p:sp>
        <p:nvSpPr>
          <p:cNvPr id="4" name="3 Rectángulo"/>
          <p:cNvSpPr/>
          <p:nvPr/>
        </p:nvSpPr>
        <p:spPr>
          <a:xfrm>
            <a:off x="251520" y="1052736"/>
            <a:ext cx="889248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000" dirty="0" err="1" smtClean="0">
                <a:solidFill>
                  <a:srgbClr val="002060"/>
                </a:solidFill>
              </a:rPr>
              <a:t>For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dirty="0" err="1" smtClean="0">
                <a:solidFill>
                  <a:srgbClr val="002060"/>
                </a:solidFill>
              </a:rPr>
              <a:t>Kallbach</a:t>
            </a:r>
            <a:r>
              <a:rPr lang="es-ES" sz="2000" dirty="0" smtClean="0">
                <a:solidFill>
                  <a:srgbClr val="002060"/>
                </a:solidFill>
              </a:rPr>
              <a:t>-Mann angular </a:t>
            </a:r>
            <a:r>
              <a:rPr lang="es-ES" sz="2000" dirty="0" err="1" smtClean="0">
                <a:solidFill>
                  <a:srgbClr val="002060"/>
                </a:solidFill>
              </a:rPr>
              <a:t>representation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dirty="0" err="1" smtClean="0">
                <a:solidFill>
                  <a:srgbClr val="002060"/>
                </a:solidFill>
              </a:rPr>
              <a:t>database</a:t>
            </a:r>
            <a:r>
              <a:rPr lang="es-ES" sz="2000" dirty="0" smtClean="0">
                <a:solidFill>
                  <a:srgbClr val="002060"/>
                </a:solidFill>
              </a:rPr>
              <a:t> has a </a:t>
            </a:r>
            <a:r>
              <a:rPr lang="es-ES" sz="2000" dirty="0" err="1" smtClean="0">
                <a:solidFill>
                  <a:srgbClr val="002060"/>
                </a:solidFill>
              </a:rPr>
              <a:t>coefficient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dirty="0" err="1" smtClean="0">
                <a:solidFill>
                  <a:srgbClr val="002060"/>
                </a:solidFill>
              </a:rPr>
              <a:t>for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dirty="0" err="1" smtClean="0">
                <a:solidFill>
                  <a:srgbClr val="002060"/>
                </a:solidFill>
              </a:rPr>
              <a:t>energy</a:t>
            </a:r>
            <a:r>
              <a:rPr lang="es-ES" sz="2000" dirty="0" smtClean="0">
                <a:solidFill>
                  <a:srgbClr val="002060"/>
                </a:solidFill>
              </a:rPr>
              <a:t> and a </a:t>
            </a:r>
            <a:r>
              <a:rPr lang="es-ES" sz="2000" dirty="0" err="1" smtClean="0">
                <a:solidFill>
                  <a:srgbClr val="002060"/>
                </a:solidFill>
              </a:rPr>
              <a:t>coefficient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dirty="0" err="1" smtClean="0">
                <a:solidFill>
                  <a:srgbClr val="002060"/>
                </a:solidFill>
              </a:rPr>
              <a:t>for</a:t>
            </a:r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dirty="0" err="1" smtClean="0">
                <a:solidFill>
                  <a:srgbClr val="002060"/>
                </a:solidFill>
              </a:rPr>
              <a:t>angle</a:t>
            </a:r>
            <a:r>
              <a:rPr lang="es-ES" sz="2000" dirty="0" smtClean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r>
              <a:rPr lang="es-ES" sz="1400" dirty="0" err="1" smtClean="0">
                <a:solidFill>
                  <a:srgbClr val="3C843C"/>
                </a:solidFill>
                <a:latin typeface="Comic Sans MS" pitchFamily="66" charset="0"/>
              </a:rPr>
              <a:t>Incident_particle_energy</a:t>
            </a:r>
            <a:r>
              <a:rPr lang="es-ES" sz="14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1400" dirty="0" err="1" smtClean="0">
                <a:solidFill>
                  <a:srgbClr val="3C843C"/>
                </a:solidFill>
                <a:latin typeface="Comic Sans MS" pitchFamily="66" charset="0"/>
              </a:rPr>
              <a:t>No_energies</a:t>
            </a:r>
            <a:r>
              <a:rPr lang="es-ES" sz="1400" dirty="0" smtClean="0">
                <a:solidFill>
                  <a:srgbClr val="3C843C"/>
                </a:solidFill>
                <a:latin typeface="Comic Sans MS" pitchFamily="66" charset="0"/>
              </a:rPr>
              <a:t>  </a:t>
            </a:r>
            <a:r>
              <a:rPr lang="es-ES" sz="1400" dirty="0" err="1" smtClean="0">
                <a:solidFill>
                  <a:srgbClr val="3C843C"/>
                </a:solidFill>
                <a:latin typeface="Comic Sans MS" pitchFamily="66" charset="0"/>
              </a:rPr>
              <a:t>No_discrete_energy</a:t>
            </a:r>
            <a:r>
              <a:rPr lang="es-ES" sz="1400" dirty="0" smtClean="0">
                <a:solidFill>
                  <a:srgbClr val="3C843C"/>
                </a:solidFill>
                <a:latin typeface="Comic Sans MS" pitchFamily="66" charset="0"/>
              </a:rPr>
              <a:t>   </a:t>
            </a:r>
            <a:r>
              <a:rPr lang="es-ES" sz="1400" dirty="0" err="1" smtClean="0">
                <a:solidFill>
                  <a:srgbClr val="3C843C"/>
                </a:solidFill>
                <a:latin typeface="Comic Sans MS" pitchFamily="66" charset="0"/>
              </a:rPr>
              <a:t>No_parameters</a:t>
            </a:r>
            <a:endParaRPr lang="es-ES" sz="1400" dirty="0" smtClean="0">
              <a:solidFill>
                <a:srgbClr val="3C843C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1600" dirty="0" smtClean="0"/>
              <a:t>1e+06 	2 	0 	2</a:t>
            </a:r>
          </a:p>
          <a:p>
            <a:pPr>
              <a:buNone/>
            </a:pPr>
            <a:r>
              <a:rPr lang="es-ES" sz="1400" dirty="0" smtClean="0">
                <a:solidFill>
                  <a:srgbClr val="3C843C"/>
                </a:solidFill>
                <a:latin typeface="Comic Sans MS" pitchFamily="66" charset="0"/>
              </a:rPr>
              <a:t>2ary_energy_1   Param_1_1      Param_1_2        2ary_energy_2   Param_2_1    Param_2_2</a:t>
            </a:r>
            <a:endParaRPr lang="es-ES" sz="14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1600" dirty="0" smtClean="0"/>
              <a:t>0.000000e+00    1.000000e+05  0.000000e+00   1.000000e-05  0.000000e+00  </a:t>
            </a:r>
            <a:r>
              <a:rPr lang="es-ES" sz="1600" dirty="0" err="1" smtClean="0"/>
              <a:t>0.000000e+00</a:t>
            </a:r>
            <a:r>
              <a:rPr lang="es-ES" sz="1600" dirty="0" smtClean="0"/>
              <a:t> 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s-ES" sz="2000" dirty="0" smtClean="0"/>
              <a:t> </a:t>
            </a:r>
            <a:r>
              <a:rPr lang="es-ES" sz="2000" dirty="0" err="1" smtClean="0"/>
              <a:t>Angle</a:t>
            </a:r>
            <a:r>
              <a:rPr lang="es-ES" sz="2000" dirty="0" smtClean="0"/>
              <a:t> </a:t>
            </a:r>
            <a:r>
              <a:rPr lang="es-ES" sz="2000" dirty="0" err="1" smtClean="0"/>
              <a:t>coefficients</a:t>
            </a:r>
            <a:r>
              <a:rPr lang="es-ES" sz="2000" dirty="0" smtClean="0"/>
              <a:t> are </a:t>
            </a:r>
            <a:r>
              <a:rPr lang="es-ES" sz="2000" dirty="0" err="1" smtClean="0"/>
              <a:t>interpolated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same</a:t>
            </a:r>
            <a:r>
              <a:rPr lang="es-ES" sz="2000" dirty="0" smtClean="0"/>
              <a:t> </a:t>
            </a:r>
            <a:r>
              <a:rPr lang="es-ES" sz="2000" dirty="0" err="1" smtClean="0"/>
              <a:t>way</a:t>
            </a:r>
            <a:r>
              <a:rPr lang="es-ES" sz="2000" dirty="0" smtClean="0"/>
              <a:t> as </a:t>
            </a:r>
            <a:r>
              <a:rPr lang="es-ES" sz="2000" dirty="0" err="1" smtClean="0"/>
              <a:t>energy</a:t>
            </a:r>
            <a:r>
              <a:rPr lang="es-ES" sz="2000" dirty="0" smtClean="0"/>
              <a:t> </a:t>
            </a:r>
            <a:r>
              <a:rPr lang="es-ES" sz="2000" dirty="0" err="1" smtClean="0"/>
              <a:t>coefficients</a:t>
            </a:r>
            <a:r>
              <a:rPr lang="es-ES" sz="2000" dirty="0" smtClean="0"/>
              <a:t>: </a:t>
            </a:r>
            <a:r>
              <a:rPr lang="es-ES" sz="2000" dirty="0" err="1" smtClean="0"/>
              <a:t>linearly</a:t>
            </a:r>
            <a:endParaRPr lang="es-ES" sz="2000" dirty="0" smtClean="0"/>
          </a:p>
          <a:p>
            <a:pPr lvl="1">
              <a:buFont typeface="Wingdings" pitchFamily="2" charset="2"/>
              <a:buChar char="ü"/>
            </a:pPr>
            <a:r>
              <a:rPr lang="es-ES" sz="2000" dirty="0" smtClean="0">
                <a:solidFill>
                  <a:srgbClr val="800000"/>
                </a:solidFill>
              </a:rPr>
              <a:t>  </a:t>
            </a:r>
            <a:r>
              <a:rPr lang="es-ES" sz="2000" dirty="0" err="1" smtClean="0">
                <a:solidFill>
                  <a:srgbClr val="800000"/>
                </a:solidFill>
              </a:rPr>
              <a:t>Checked</a:t>
            </a:r>
            <a:r>
              <a:rPr lang="es-ES" sz="2000" dirty="0" smtClean="0">
                <a:solidFill>
                  <a:srgbClr val="800000"/>
                </a:solidFill>
              </a:rPr>
              <a:t> </a:t>
            </a:r>
            <a:r>
              <a:rPr lang="es-ES" sz="2000" dirty="0" err="1" smtClean="0">
                <a:solidFill>
                  <a:srgbClr val="800000"/>
                </a:solidFill>
              </a:rPr>
              <a:t>that</a:t>
            </a:r>
            <a:r>
              <a:rPr lang="es-ES" sz="2000" dirty="0" smtClean="0">
                <a:solidFill>
                  <a:srgbClr val="800000"/>
                </a:solidFill>
              </a:rPr>
              <a:t> </a:t>
            </a:r>
            <a:r>
              <a:rPr lang="es-ES" sz="2000" dirty="0" err="1" smtClean="0">
                <a:solidFill>
                  <a:srgbClr val="800000"/>
                </a:solidFill>
              </a:rPr>
              <a:t>behaviour</a:t>
            </a:r>
            <a:r>
              <a:rPr lang="es-ES" sz="2000" dirty="0" smtClean="0">
                <a:solidFill>
                  <a:srgbClr val="800000"/>
                </a:solidFill>
              </a:rPr>
              <a:t> </a:t>
            </a:r>
            <a:r>
              <a:rPr lang="es-ES" sz="2000" dirty="0" err="1" smtClean="0">
                <a:solidFill>
                  <a:srgbClr val="800000"/>
                </a:solidFill>
              </a:rPr>
              <a:t>is</a:t>
            </a:r>
            <a:r>
              <a:rPr lang="es-ES" sz="2000" dirty="0" smtClean="0">
                <a:solidFill>
                  <a:srgbClr val="800000"/>
                </a:solidFill>
              </a:rPr>
              <a:t> linear: compare </a:t>
            </a:r>
            <a:r>
              <a:rPr lang="es-ES" sz="2000" dirty="0" err="1" smtClean="0">
                <a:solidFill>
                  <a:srgbClr val="800000"/>
                </a:solidFill>
              </a:rPr>
              <a:t>angle</a:t>
            </a:r>
            <a:r>
              <a:rPr lang="es-ES" sz="2000" dirty="0" smtClean="0">
                <a:solidFill>
                  <a:srgbClr val="800000"/>
                </a:solidFill>
              </a:rPr>
              <a:t> </a:t>
            </a:r>
            <a:r>
              <a:rPr lang="es-ES" sz="2000" dirty="0" err="1" smtClean="0">
                <a:solidFill>
                  <a:srgbClr val="800000"/>
                </a:solidFill>
              </a:rPr>
              <a:t>distribution</a:t>
            </a:r>
            <a:r>
              <a:rPr lang="es-ES" sz="2000" dirty="0" smtClean="0">
                <a:solidFill>
                  <a:srgbClr val="800000"/>
                </a:solidFill>
              </a:rPr>
              <a:t> of </a:t>
            </a:r>
            <a:r>
              <a:rPr lang="es-ES" sz="2000" dirty="0" err="1" smtClean="0">
                <a:solidFill>
                  <a:srgbClr val="800000"/>
                </a:solidFill>
              </a:rPr>
              <a:t>proton</a:t>
            </a:r>
            <a:r>
              <a:rPr lang="es-ES" sz="2000" dirty="0" smtClean="0">
                <a:solidFill>
                  <a:srgbClr val="800000"/>
                </a:solidFill>
              </a:rPr>
              <a:t> 6 MeV </a:t>
            </a:r>
            <a:r>
              <a:rPr lang="es-ES" sz="2000" dirty="0" err="1" smtClean="0">
                <a:solidFill>
                  <a:srgbClr val="800000"/>
                </a:solidFill>
              </a:rPr>
              <a:t>on</a:t>
            </a:r>
            <a:r>
              <a:rPr lang="es-ES" sz="2000" dirty="0" smtClean="0">
                <a:solidFill>
                  <a:srgbClr val="800000"/>
                </a:solidFill>
              </a:rPr>
              <a:t> Al27 </a:t>
            </a:r>
            <a:r>
              <a:rPr lang="es-ES" sz="2000" dirty="0" err="1" smtClean="0">
                <a:solidFill>
                  <a:srgbClr val="800000"/>
                </a:solidFill>
              </a:rPr>
              <a:t>changing</a:t>
            </a:r>
            <a:r>
              <a:rPr lang="es-ES" sz="2000" dirty="0" smtClean="0">
                <a:solidFill>
                  <a:srgbClr val="800000"/>
                </a:solidFill>
              </a:rPr>
              <a:t> “</a:t>
            </a:r>
            <a:r>
              <a:rPr lang="es-ES" sz="2000" dirty="0" err="1" smtClean="0">
                <a:solidFill>
                  <a:srgbClr val="800000"/>
                </a:solidFill>
              </a:rPr>
              <a:t>by</a:t>
            </a:r>
            <a:r>
              <a:rPr lang="es-ES" sz="2000" dirty="0" smtClean="0">
                <a:solidFill>
                  <a:srgbClr val="800000"/>
                </a:solidFill>
              </a:rPr>
              <a:t> </a:t>
            </a:r>
            <a:r>
              <a:rPr lang="es-ES" sz="2000" dirty="0" err="1" smtClean="0">
                <a:solidFill>
                  <a:srgbClr val="800000"/>
                </a:solidFill>
              </a:rPr>
              <a:t>hand</a:t>
            </a:r>
            <a:r>
              <a:rPr lang="es-ES" sz="2000" dirty="0" smtClean="0">
                <a:solidFill>
                  <a:srgbClr val="800000"/>
                </a:solidFill>
              </a:rPr>
              <a:t>” </a:t>
            </a:r>
            <a:r>
              <a:rPr lang="es-ES" sz="2000" dirty="0" err="1" smtClean="0">
                <a:solidFill>
                  <a:srgbClr val="800000"/>
                </a:solidFill>
              </a:rPr>
              <a:t>the</a:t>
            </a:r>
            <a:r>
              <a:rPr lang="es-ES" sz="2000" dirty="0" smtClean="0">
                <a:solidFill>
                  <a:srgbClr val="800000"/>
                </a:solidFill>
              </a:rPr>
              <a:t> </a:t>
            </a:r>
            <a:r>
              <a:rPr lang="es-ES" sz="2000" dirty="0" err="1" smtClean="0">
                <a:solidFill>
                  <a:srgbClr val="800000"/>
                </a:solidFill>
              </a:rPr>
              <a:t>angle</a:t>
            </a:r>
            <a:r>
              <a:rPr lang="es-ES" sz="2000" dirty="0" smtClean="0">
                <a:solidFill>
                  <a:srgbClr val="800000"/>
                </a:solidFill>
              </a:rPr>
              <a:t> </a:t>
            </a:r>
            <a:r>
              <a:rPr lang="es-ES" sz="2000" dirty="0" err="1" smtClean="0">
                <a:solidFill>
                  <a:srgbClr val="800000"/>
                </a:solidFill>
              </a:rPr>
              <a:t>coefficients</a:t>
            </a:r>
            <a:endParaRPr lang="es-ES" sz="1600" dirty="0" smtClean="0">
              <a:solidFill>
                <a:srgbClr val="800000"/>
              </a:solidFill>
            </a:endParaRPr>
          </a:p>
          <a:p>
            <a:pPr>
              <a:buNone/>
            </a:pPr>
            <a:endParaRPr lang="es-ES" sz="1600" dirty="0" smtClean="0"/>
          </a:p>
          <a:p>
            <a:pPr>
              <a:buNone/>
            </a:pPr>
            <a:endParaRPr lang="es-ES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992" y="3942109"/>
            <a:ext cx="39600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480" y="3933056"/>
            <a:ext cx="39600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3995936" y="638132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/>
              <a:t>cos</a:t>
            </a:r>
            <a:r>
              <a:rPr lang="es-ES" sz="1200" dirty="0" smtClean="0"/>
              <a:t>(</a:t>
            </a:r>
            <a:r>
              <a:rPr lang="es-ES" sz="1200" dirty="0" smtClean="0">
                <a:sym typeface="Symbol"/>
              </a:rPr>
              <a:t>)</a:t>
            </a:r>
            <a:endParaRPr lang="es-ES" sz="1200" dirty="0"/>
          </a:p>
        </p:txBody>
      </p:sp>
      <p:sp>
        <p:nvSpPr>
          <p:cNvPr id="8" name="7 CuadroTexto"/>
          <p:cNvSpPr txBox="1"/>
          <p:nvPr/>
        </p:nvSpPr>
        <p:spPr>
          <a:xfrm rot="16200000">
            <a:off x="-178205" y="4120916"/>
            <a:ext cx="1084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N </a:t>
            </a:r>
            <a:r>
              <a:rPr lang="es-ES" sz="1200" dirty="0" err="1" smtClean="0"/>
              <a:t>entries</a:t>
            </a:r>
            <a:endParaRPr lang="es-ES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8388424" y="638132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/>
              <a:t>cos</a:t>
            </a:r>
            <a:r>
              <a:rPr lang="es-ES" sz="1200" dirty="0" smtClean="0"/>
              <a:t>(</a:t>
            </a:r>
            <a:r>
              <a:rPr lang="es-ES" sz="1200" dirty="0" smtClean="0">
                <a:sym typeface="Symbol"/>
              </a:rPr>
              <a:t>)</a:t>
            </a:r>
            <a:endParaRPr lang="es-ES" sz="1200" dirty="0"/>
          </a:p>
        </p:txBody>
      </p:sp>
      <p:sp>
        <p:nvSpPr>
          <p:cNvPr id="10" name="9 CuadroTexto"/>
          <p:cNvSpPr txBox="1"/>
          <p:nvPr/>
        </p:nvSpPr>
        <p:spPr>
          <a:xfrm rot="16200000">
            <a:off x="4286291" y="4120916"/>
            <a:ext cx="1084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N </a:t>
            </a:r>
            <a:r>
              <a:rPr lang="es-ES" sz="1200" dirty="0" err="1" smtClean="0"/>
              <a:t>entries</a:t>
            </a:r>
            <a:endParaRPr lang="es-ES" sz="1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899592" y="4221088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err="1" smtClean="0">
                <a:solidFill>
                  <a:srgbClr val="FF0000"/>
                </a:solidFill>
              </a:rPr>
              <a:t>coeff</a:t>
            </a:r>
            <a:r>
              <a:rPr lang="es-ES" sz="1600" b="1" dirty="0" smtClean="0">
                <a:solidFill>
                  <a:srgbClr val="FF0000"/>
                </a:solidFill>
              </a:rPr>
              <a:t> = 0.</a:t>
            </a:r>
          </a:p>
          <a:p>
            <a:r>
              <a:rPr lang="es-ES" sz="1600" b="1" dirty="0" err="1" smtClean="0">
                <a:solidFill>
                  <a:srgbClr val="0037A4"/>
                </a:solidFill>
              </a:rPr>
              <a:t>coeff</a:t>
            </a:r>
            <a:r>
              <a:rPr lang="es-ES" sz="1600" b="1" dirty="0" smtClean="0">
                <a:solidFill>
                  <a:srgbClr val="0037A4"/>
                </a:solidFill>
              </a:rPr>
              <a:t> = 0.5</a:t>
            </a:r>
          </a:p>
          <a:p>
            <a:r>
              <a:rPr lang="es-ES" sz="1600" b="1" dirty="0" err="1" smtClean="0">
                <a:solidFill>
                  <a:srgbClr val="1EF20E"/>
                </a:solidFill>
              </a:rPr>
              <a:t>coeff</a:t>
            </a:r>
            <a:r>
              <a:rPr lang="es-ES" sz="1600" b="1" dirty="0" smtClean="0">
                <a:solidFill>
                  <a:srgbClr val="1EF20E"/>
                </a:solidFill>
              </a:rPr>
              <a:t> = 1.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292080" y="428438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err="1" smtClean="0">
                <a:solidFill>
                  <a:srgbClr val="FF0000"/>
                </a:solidFill>
              </a:rPr>
              <a:t>coeff</a:t>
            </a:r>
            <a:r>
              <a:rPr lang="es-ES" sz="1600" b="1" dirty="0" smtClean="0">
                <a:solidFill>
                  <a:srgbClr val="FF0000"/>
                </a:solidFill>
              </a:rPr>
              <a:t> = 0. + </a:t>
            </a:r>
            <a:r>
              <a:rPr lang="es-ES" sz="1600" b="1" dirty="0" err="1" smtClean="0">
                <a:solidFill>
                  <a:srgbClr val="FF0000"/>
                </a:solidFill>
              </a:rPr>
              <a:t>coeff</a:t>
            </a:r>
            <a:r>
              <a:rPr lang="es-ES" sz="1600" b="1" dirty="0" smtClean="0">
                <a:solidFill>
                  <a:srgbClr val="FF0000"/>
                </a:solidFill>
              </a:rPr>
              <a:t> = 1.</a:t>
            </a:r>
          </a:p>
          <a:p>
            <a:r>
              <a:rPr lang="es-ES" sz="1600" b="1" dirty="0" err="1" smtClean="0">
                <a:solidFill>
                  <a:srgbClr val="0037A4"/>
                </a:solidFill>
              </a:rPr>
              <a:t>coeff</a:t>
            </a:r>
            <a:r>
              <a:rPr lang="es-ES" sz="1600" b="1" dirty="0" smtClean="0">
                <a:solidFill>
                  <a:srgbClr val="0037A4"/>
                </a:solidFill>
              </a:rPr>
              <a:t> = </a:t>
            </a:r>
            <a:r>
              <a:rPr lang="es-ES" sz="1600" b="1" dirty="0" smtClean="0">
                <a:solidFill>
                  <a:srgbClr val="0037A4"/>
                </a:solidFill>
              </a:rPr>
              <a:t>0.5</a:t>
            </a:r>
            <a:endParaRPr lang="es-ES" sz="1600" b="1" dirty="0" smtClean="0">
              <a:solidFill>
                <a:srgbClr val="0037A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9558</TotalTime>
  <Words>569</Words>
  <Application>Microsoft Office PowerPoint</Application>
  <PresentationFormat>Presentación en pantalla (4:3)</PresentationFormat>
  <Paragraphs>162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neutron_hp/particle_hp: interpolation of double differential cross sections</vt:lpstr>
      <vt:lpstr>Interpolation in neutron_hp/particle_hp</vt:lpstr>
      <vt:lpstr>Interpolation in neutron_hp/particle_hp</vt:lpstr>
      <vt:lpstr>Old interpolation scheme</vt:lpstr>
      <vt:lpstr>Correcting G4ParticleHPContEnergyAngular</vt:lpstr>
      <vt:lpstr>Correcting G4ParticleHPContEnergyAngular</vt:lpstr>
      <vt:lpstr>New interpolation scheme</vt:lpstr>
      <vt:lpstr>New interpolation scheme</vt:lpstr>
      <vt:lpstr>Angle Interpolation</vt:lpstr>
      <vt:lpstr>Summary</vt:lpstr>
    </vt:vector>
  </TitlesOfParts>
  <Company>ciemat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neutorn_hp/particle_hp: interpolation of double differential cross sections in proton collisions  </dc:title>
  <dc:creator>arce</dc:creator>
  <cp:lastModifiedBy>arce</cp:lastModifiedBy>
  <cp:revision>785</cp:revision>
  <dcterms:created xsi:type="dcterms:W3CDTF">2014-05-21T15:04:46Z</dcterms:created>
  <dcterms:modified xsi:type="dcterms:W3CDTF">2014-07-07T09:28:39Z</dcterms:modified>
</cp:coreProperties>
</file>