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8" r:id="rId1"/>
    <p:sldMasterId id="2147483709" r:id="rId2"/>
  </p:sldMasterIdLst>
  <p:notesMasterIdLst>
    <p:notesMasterId r:id="rId31"/>
  </p:notesMasterIdLst>
  <p:handoutMasterIdLst>
    <p:handoutMasterId r:id="rId32"/>
  </p:handoutMasterIdLst>
  <p:sldIdLst>
    <p:sldId id="493" r:id="rId3"/>
    <p:sldId id="559" r:id="rId4"/>
    <p:sldId id="582" r:id="rId5"/>
    <p:sldId id="583" r:id="rId6"/>
    <p:sldId id="565" r:id="rId7"/>
    <p:sldId id="591" r:id="rId8"/>
    <p:sldId id="584" r:id="rId9"/>
    <p:sldId id="585" r:id="rId10"/>
    <p:sldId id="586" r:id="rId11"/>
    <p:sldId id="587" r:id="rId12"/>
    <p:sldId id="588" r:id="rId13"/>
    <p:sldId id="589" r:id="rId14"/>
    <p:sldId id="590" r:id="rId15"/>
    <p:sldId id="592" r:id="rId16"/>
    <p:sldId id="593" r:id="rId17"/>
    <p:sldId id="560" r:id="rId18"/>
    <p:sldId id="570" r:id="rId19"/>
    <p:sldId id="571" r:id="rId20"/>
    <p:sldId id="568" r:id="rId21"/>
    <p:sldId id="561" r:id="rId22"/>
    <p:sldId id="562" r:id="rId23"/>
    <p:sldId id="578" r:id="rId24"/>
    <p:sldId id="579" r:id="rId25"/>
    <p:sldId id="572" r:id="rId26"/>
    <p:sldId id="581" r:id="rId27"/>
    <p:sldId id="580" r:id="rId28"/>
    <p:sldId id="564" r:id="rId29"/>
    <p:sldId id="574" r:id="rId30"/>
  </p:sldIdLst>
  <p:sldSz cx="9144000" cy="6858000" type="screen4x3"/>
  <p:notesSz cx="6934200" cy="9232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7D386"/>
    <a:srgbClr val="FEC187"/>
    <a:srgbClr val="1FD492"/>
    <a:srgbClr val="0F4F97"/>
    <a:srgbClr val="F6CE86"/>
    <a:srgbClr val="AEF8E5"/>
    <a:srgbClr val="0A8464"/>
    <a:srgbClr val="0DB78A"/>
    <a:srgbClr val="D68F10"/>
    <a:srgbClr val="F1B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7" autoAdjust="0"/>
    <p:restoredTop sz="99919" autoAdjust="0"/>
  </p:normalViewPr>
  <p:slideViewPr>
    <p:cSldViewPr snapToGrid="0">
      <p:cViewPr>
        <p:scale>
          <a:sx n="116" d="100"/>
          <a:sy n="116" d="100"/>
        </p:scale>
        <p:origin x="-616" y="-152"/>
      </p:cViewPr>
      <p:guideLst>
        <p:guide orient="horz" pos="993"/>
        <p:guide orient="horz" pos="399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Objects="1">
      <p:cViewPr varScale="1">
        <p:scale>
          <a:sx n="165" d="100"/>
          <a:sy n="165" d="100"/>
        </p:scale>
        <p:origin x="-5256" y="-112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l">
              <a:defRPr sz="11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r">
              <a:defRPr sz="1100"/>
            </a:lvl1pPr>
          </a:lstStyle>
          <a:p>
            <a:fld id="{7A1D2F2F-8618-2143-A89B-2D6D3F007EBC}" type="datetimeFigureOut">
              <a:rPr lang="en-US" smtClean="0">
                <a:latin typeface="Arial"/>
              </a:rPr>
              <a:pPr/>
              <a:t>7/7/14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l">
              <a:defRPr sz="11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r">
              <a:defRPr sz="1100"/>
            </a:lvl1pPr>
          </a:lstStyle>
          <a:p>
            <a:fld id="{CE221CE3-F987-1944-AB66-8BE5522C5EC6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28481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l">
              <a:defRPr sz="11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r">
              <a:defRPr sz="1100">
                <a:latin typeface="Arial"/>
              </a:defRPr>
            </a:lvl1pPr>
          </a:lstStyle>
          <a:p>
            <a:fld id="{D8B0A143-2353-BE4A-A6C4-57C9AE3FBC68}" type="datetimeFigureOut">
              <a:rPr lang="en-US" smtClean="0"/>
              <a:pPr/>
              <a:t>7/7/14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71" tIns="46186" rIns="92371" bIns="4618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lIns="92371" tIns="46186" rIns="92371" bIns="4618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l">
              <a:defRPr sz="11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r">
              <a:defRPr sz="1100">
                <a:latin typeface="Arial"/>
              </a:defRPr>
            </a:lvl1pPr>
          </a:lstStyle>
          <a:p>
            <a:fld id="{4CFDF800-FE0E-A944-8AC1-D57C07B352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765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DF800-FE0E-A944-8AC1-D57C07B352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3065028"/>
            <a:ext cx="3417506" cy="3792972"/>
          </a:xfrm>
          <a:prstGeom prst="rect">
            <a:avLst/>
          </a:prstGeom>
          <a:solidFill>
            <a:srgbClr val="0F4F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743918"/>
            <a:ext cx="8229600" cy="986725"/>
          </a:xfrm>
        </p:spPr>
        <p:txBody>
          <a:bodyPr/>
          <a:lstStyle>
            <a:lvl1pPr>
              <a:lnSpc>
                <a:spcPts val="3800"/>
              </a:lnSpc>
              <a:defRPr b="0" i="1">
                <a:solidFill>
                  <a:srgbClr val="0F4F97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52275" y="1733685"/>
            <a:ext cx="5434199" cy="369888"/>
          </a:xfrm>
        </p:spPr>
        <p:txBody>
          <a:bodyPr>
            <a:noAutofit/>
          </a:bodyPr>
          <a:lstStyle>
            <a:lvl1pPr>
              <a:lnSpc>
                <a:spcPts val="2200"/>
              </a:lnSpc>
              <a:buNone/>
              <a:defRPr sz="2000">
                <a:latin typeface="Arial"/>
                <a:cs typeface="Arial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/>
          <a:srcRect l="949"/>
          <a:stretch/>
        </p:blipFill>
        <p:spPr bwMode="auto">
          <a:xfrm>
            <a:off x="3497385" y="3062287"/>
            <a:ext cx="5646615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44879" y="5974520"/>
            <a:ext cx="3351463" cy="60170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algn="l" defTabSz="457200" rtl="0" eaLnBrk="1" latinLnBrk="0" hangingPunct="1">
              <a:lnSpc>
                <a:spcPct val="90000"/>
              </a:lnSpc>
              <a:spcAft>
                <a:spcPts val="300"/>
              </a:spcAft>
            </a:pPr>
            <a:r>
              <a:rPr lang="en-US" sz="10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LLNL-PRES</a:t>
            </a:r>
            <a:r>
              <a:rPr lang="en-US" sz="10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rPr>
              <a:t>-XXXXXX</a:t>
            </a:r>
            <a:endParaRPr lang="en-US" sz="1000" kern="1200" dirty="0" smtClean="0">
              <a:solidFill>
                <a:schemeClr val="bg1"/>
              </a:solidFill>
              <a:effectLst/>
              <a:latin typeface="Arial"/>
              <a:ea typeface="+mn-ea"/>
              <a:cs typeface="Arial"/>
            </a:endParaRPr>
          </a:p>
          <a:p>
            <a:pPr marL="0" algn="l" defTabSz="457200" rtl="0" eaLnBrk="1" latinLnBrk="0" hangingPunct="1">
              <a:lnSpc>
                <a:spcPct val="90000"/>
              </a:lnSpc>
              <a:spcAft>
                <a:spcPts val="600"/>
              </a:spcAft>
            </a:pP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This work was performed under the auspices of the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U.S. Department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of Energy by Lawrence Livermore National Laboratory under Contract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DE-AC52-07NA27344.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Lawrence Livermore National Security, LLC</a:t>
            </a:r>
            <a:endParaRPr lang="en-US" sz="800" kern="1200" dirty="0">
              <a:solidFill>
                <a:schemeClr val="bg1"/>
              </a:solidFill>
              <a:effectLst/>
              <a:latin typeface="Arial"/>
              <a:ea typeface="+mn-ea"/>
              <a:cs typeface="Arial"/>
            </a:endParaRPr>
          </a:p>
        </p:txBody>
      </p:sp>
      <p:pic>
        <p:nvPicPr>
          <p:cNvPr id="16" name="Picture 15" descr="LLNL_Logo_WHT-LR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9876" y="3220532"/>
            <a:ext cx="2240285" cy="377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end page">
    <p:bg>
      <p:bgPr>
        <a:solidFill>
          <a:srgbClr val="0F4F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LNL_Logo_WHT-LRG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1852" y="5437487"/>
            <a:ext cx="3602498" cy="6077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3065028"/>
            <a:ext cx="3417506" cy="3792972"/>
          </a:xfrm>
          <a:prstGeom prst="rect">
            <a:avLst/>
          </a:prstGeom>
          <a:solidFill>
            <a:srgbClr val="0F4F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743918"/>
            <a:ext cx="8229600" cy="986725"/>
          </a:xfrm>
        </p:spPr>
        <p:txBody>
          <a:bodyPr/>
          <a:lstStyle>
            <a:lvl1pPr>
              <a:lnSpc>
                <a:spcPts val="3800"/>
              </a:lnSpc>
              <a:defRPr b="0" i="1">
                <a:solidFill>
                  <a:srgbClr val="0F4F97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52275" y="1733685"/>
            <a:ext cx="5434199" cy="369888"/>
          </a:xfrm>
        </p:spPr>
        <p:txBody>
          <a:bodyPr>
            <a:noAutofit/>
          </a:bodyPr>
          <a:lstStyle>
            <a:lvl1pPr>
              <a:lnSpc>
                <a:spcPts val="2200"/>
              </a:lnSpc>
              <a:buNone/>
              <a:defRPr sz="2000">
                <a:latin typeface="Arial"/>
                <a:cs typeface="Arial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/>
          <a:srcRect l="949"/>
          <a:stretch/>
        </p:blipFill>
        <p:spPr bwMode="auto">
          <a:xfrm>
            <a:off x="3497385" y="3062287"/>
            <a:ext cx="5646615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68385" y="5974520"/>
            <a:ext cx="3327957" cy="6037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algn="l" defTabSz="457200" rtl="0" eaLnBrk="1" latinLnBrk="0" hangingPunct="1">
              <a:lnSpc>
                <a:spcPct val="90000"/>
              </a:lnSpc>
              <a:spcAft>
                <a:spcPts val="300"/>
              </a:spcAft>
            </a:pPr>
            <a:r>
              <a:rPr lang="en-US" sz="10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LLNL-PRES-XXXXXX</a:t>
            </a:r>
          </a:p>
          <a:p>
            <a:pPr marL="0" algn="l" defTabSz="457200" rtl="0" eaLnBrk="1" latinLnBrk="0" hangingPunct="1">
              <a:lnSpc>
                <a:spcPct val="90000"/>
              </a:lnSpc>
              <a:spcAft>
                <a:spcPts val="600"/>
              </a:spcAft>
            </a:pP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This work was performed under the auspices of the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U.S. Department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of Energy by Lawrence Livermore National Laboratory under contract </a:t>
            </a:r>
            <a:b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DE-AC52-07NA27344.</a:t>
            </a:r>
            <a:r>
              <a:rPr lang="en-US" sz="800" kern="1200" baseline="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800" kern="1200" dirty="0" smtClean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rPr>
              <a:t>Lawrence Livermore National Security, LLC</a:t>
            </a:r>
            <a:endParaRPr lang="en-US" sz="800" kern="1200" dirty="0">
              <a:solidFill>
                <a:schemeClr val="bg1"/>
              </a:solidFill>
              <a:effectLst/>
              <a:latin typeface="Arial"/>
              <a:ea typeface="+mn-ea"/>
              <a:cs typeface="Arial"/>
            </a:endParaRPr>
          </a:p>
        </p:txBody>
      </p:sp>
      <p:pic>
        <p:nvPicPr>
          <p:cNvPr id="16" name="Picture 15" descr="LLNL_Logo_WHT-LR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9876" y="3220532"/>
            <a:ext cx="2240285" cy="377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with left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with right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27275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with side-by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5826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718649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with Qua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575089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 rot="5400000">
            <a:off x="2153528" y="3920602"/>
            <a:ext cx="4722647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cxnSp>
        <p:nvCxnSpPr>
          <p:cNvPr id="6" name="Straight Connector 5"/>
          <p:cNvCxnSpPr/>
          <p:nvPr userDrawn="1"/>
        </p:nvCxnSpPr>
        <p:spPr bwMode="auto">
          <a:xfrm>
            <a:off x="469900" y="3873981"/>
            <a:ext cx="8229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sp>
        <p:nvSpPr>
          <p:cNvPr id="7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69900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575089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9900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4904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20136"/>
            <a:ext cx="9143999" cy="1251062"/>
          </a:xfr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000000">
                  <a:alpha val="0"/>
                </a:srgbClr>
              </a:gs>
              <a:gs pos="78000">
                <a:srgbClr val="FFFFFF">
                  <a:alpha val="59000"/>
                </a:srgbClr>
              </a:gs>
            </a:gsLst>
            <a:lin ang="0" scaled="1"/>
            <a:tileRect/>
          </a:gradFill>
          <a:effectLst/>
        </p:spPr>
        <p:txBody>
          <a:bodyPr vert="horz" lIns="45720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 marL="233363" indent="0">
              <a:lnSpc>
                <a:spcPts val="3800"/>
              </a:lnSpc>
              <a:def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14A8F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4904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end page">
    <p:bg>
      <p:bgPr>
        <a:solidFill>
          <a:srgbClr val="0F4F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LNL_Logo_WHT-LRG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1852" y="5437487"/>
            <a:ext cx="3602498" cy="6077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149408"/>
            <a:ext cx="8229600" cy="535379"/>
          </a:xfrm>
          <a:prstGeom prst="rect">
            <a:avLst/>
          </a:prstGeom>
          <a:effectLst/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with left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with right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27275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with side-by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800"/>
              </a:lnSpc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5826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718649" y="1566863"/>
            <a:ext cx="3968496" cy="4751357"/>
          </a:xfrm>
        </p:spPr>
        <p:txBody>
          <a:bodyPr/>
          <a:lstStyle>
            <a:lvl1pPr>
              <a:spcBef>
                <a:spcPts val="12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with Qua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575089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 rot="5400000">
            <a:off x="2153528" y="3920602"/>
            <a:ext cx="4722647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cxnSp>
        <p:nvCxnSpPr>
          <p:cNvPr id="6" name="Straight Connector 5"/>
          <p:cNvCxnSpPr/>
          <p:nvPr userDrawn="1"/>
        </p:nvCxnSpPr>
        <p:spPr bwMode="auto">
          <a:xfrm>
            <a:off x="469900" y="3873981"/>
            <a:ext cx="8229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sp>
        <p:nvSpPr>
          <p:cNvPr id="7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69900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575089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9900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4904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20136"/>
            <a:ext cx="9143999" cy="1251062"/>
          </a:xfr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000000">
                  <a:alpha val="0"/>
                </a:srgbClr>
              </a:gs>
              <a:gs pos="78000">
                <a:srgbClr val="FFFFFF">
                  <a:alpha val="59000"/>
                </a:srgbClr>
              </a:gs>
            </a:gsLst>
            <a:lin ang="0" scaled="1"/>
            <a:tileRect/>
          </a:gradFill>
          <a:effectLst/>
        </p:spPr>
        <p:txBody>
          <a:bodyPr vert="horz" lIns="45720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 marL="233363" indent="0">
              <a:lnSpc>
                <a:spcPts val="3800"/>
              </a:lnSpc>
              <a:def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14A8F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34904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6355080"/>
            <a:ext cx="9144000" cy="502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83"/>
            <a:ext cx="8229600" cy="541605"/>
          </a:xfrm>
          <a:prstGeom prst="rect">
            <a:avLst/>
          </a:prstGeom>
          <a:effectLst/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71943"/>
            <a:ext cx="8229600" cy="554627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1" y="635508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>
              <a:latin typeface="Arial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379731" y="6492857"/>
            <a:ext cx="30525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24A91"/>
                </a:solidFill>
                <a:latin typeface="Arial Narrow" pitchFamily="-80" charset="0"/>
              </a:rPr>
              <a:t>Lawrence Livermore National Laboratory</a:t>
            </a:r>
          </a:p>
        </p:txBody>
      </p:sp>
      <p:pic>
        <p:nvPicPr>
          <p:cNvPr id="13" name="Picture 21" descr="lab_icon_no_box_blue_rg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80166" y="6535024"/>
            <a:ext cx="231880" cy="211357"/>
          </a:xfrm>
          <a:prstGeom prst="rect">
            <a:avLst/>
          </a:prstGeom>
          <a:noFill/>
          <a:effectLst/>
        </p:spPr>
      </p:pic>
      <p:sp>
        <p:nvSpPr>
          <p:cNvPr id="14" name="TextBox 13"/>
          <p:cNvSpPr txBox="1"/>
          <p:nvPr/>
        </p:nvSpPr>
        <p:spPr>
          <a:xfrm>
            <a:off x="7808114" y="6591164"/>
            <a:ext cx="772006" cy="138499"/>
          </a:xfrm>
          <a:prstGeom prst="rect">
            <a:avLst/>
          </a:prstGeom>
          <a:noFill/>
        </p:spPr>
        <p:txBody>
          <a:bodyPr wrap="none" lIns="0" bIns="0" rtlCol="0" anchor="b" anchorCtr="0">
            <a:spAutoFit/>
          </a:bodyPr>
          <a:lstStyle/>
          <a:p>
            <a:pPr algn="r"/>
            <a:r>
              <a:rPr lang="en-US" sz="600" dirty="0" smtClean="0">
                <a:latin typeface="Arial"/>
                <a:cs typeface="Arial"/>
              </a:rPr>
              <a:t>LLNL-PRES-</a:t>
            </a:r>
            <a:r>
              <a:rPr lang="en-US" sz="600" dirty="0" err="1" smtClean="0">
                <a:latin typeface="Arial"/>
                <a:cs typeface="Arial"/>
              </a:rPr>
              <a:t>xxxxxx</a:t>
            </a:r>
            <a:endParaRPr lang="en-US" sz="600" dirty="0" smtClean="0">
              <a:latin typeface="Arial"/>
              <a:cs typeface="Arial"/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>
          <a:xfrm>
            <a:off x="8212821" y="6493079"/>
            <a:ext cx="360727" cy="15939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D690BD-BADF-4FBD-97E7-557E707EBBB2}" type="slidenum">
              <a:rPr kumimoji="0" lang="en-US" sz="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2" r:id="rId2"/>
    <p:sldLayoutId id="2147483691" r:id="rId3"/>
    <p:sldLayoutId id="2147483703" r:id="rId4"/>
    <p:sldLayoutId id="2147483705" r:id="rId5"/>
    <p:sldLayoutId id="2147483706" r:id="rId6"/>
    <p:sldLayoutId id="2147483702" r:id="rId7"/>
    <p:sldLayoutId id="2147483698" r:id="rId8"/>
    <p:sldLayoutId id="2147483707" r:id="rId9"/>
    <p:sldLayoutId id="2147483699" r:id="rId10"/>
    <p:sldLayoutId id="2147483708" r:id="rId11"/>
  </p:sldLayoutIdLst>
  <p:hf hdr="0" ftr="0" dt="0"/>
  <p:txStyles>
    <p:titleStyle>
      <a:lvl1pPr algn="l" rtl="0" eaLnBrk="1" latinLnBrk="0" hangingPunct="1">
        <a:lnSpc>
          <a:spcPct val="100000"/>
        </a:lnSpc>
        <a:spcBef>
          <a:spcPct val="0"/>
        </a:spcBef>
        <a:buNone/>
        <a:defRPr kumimoji="0" sz="3200" b="1" kern="1200">
          <a:solidFill>
            <a:srgbClr val="214A8F"/>
          </a:solidFill>
          <a:effectLst/>
          <a:latin typeface="Arial"/>
          <a:ea typeface="+mj-ea"/>
          <a:cs typeface="Arial"/>
        </a:defRPr>
      </a:lvl1pPr>
    </p:titleStyle>
    <p:bodyStyle>
      <a:lvl1pPr marL="400050" indent="-280988" algn="l" rtl="0" eaLnBrk="1" latinLnBrk="0" hangingPunct="1">
        <a:spcBef>
          <a:spcPts val="1200"/>
        </a:spcBef>
        <a:spcAft>
          <a:spcPts val="600"/>
        </a:spcAft>
        <a:buClr>
          <a:srgbClr val="0D5097"/>
        </a:buClr>
        <a:buSzPct val="90000"/>
        <a:buFont typeface="Wingdings" charset="2"/>
        <a:buChar char="§"/>
        <a:defRPr kumimoji="0"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628650" indent="-215900" algn="l" rtl="0" eaLnBrk="1" latinLnBrk="0" hangingPunct="1">
        <a:spcBef>
          <a:spcPts val="0"/>
        </a:spcBef>
        <a:spcAft>
          <a:spcPts val="600"/>
        </a:spcAft>
        <a:buClrTx/>
        <a:buSzPct val="90000"/>
        <a:buFont typeface="Arial"/>
        <a:buChar char="•"/>
        <a:defRPr kumimoji="0"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027113" indent="-342900" algn="l" rtl="0" eaLnBrk="1" latinLnBrk="0" hangingPunct="1">
        <a:spcBef>
          <a:spcPts val="0"/>
        </a:spcBef>
        <a:spcAft>
          <a:spcPts val="600"/>
        </a:spcAft>
        <a:buClrTx/>
        <a:buSzPct val="90000"/>
        <a:buFont typeface="Lucida Grande"/>
        <a:buChar char="—"/>
        <a:defRPr kumimoji="0"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314450" indent="-242888" algn="l" rtl="0" eaLnBrk="1" latinLnBrk="0" hangingPunct="1">
        <a:spcBef>
          <a:spcPts val="0"/>
        </a:spcBef>
        <a:spcAft>
          <a:spcPts val="600"/>
        </a:spcAft>
        <a:buClrTx/>
        <a:buSzPct val="100000"/>
        <a:buFont typeface="Lucida Grande"/>
        <a:buChar char="–"/>
        <a:defRPr kumimoji="0"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242888" algn="l" rtl="0" eaLnBrk="1" latinLnBrk="0" hangingPunct="1">
        <a:spcBef>
          <a:spcPts val="0"/>
        </a:spcBef>
        <a:spcAft>
          <a:spcPts val="600"/>
        </a:spcAft>
        <a:buClrTx/>
        <a:buFont typeface="Arial"/>
        <a:buChar char="•"/>
        <a:defRPr kumimoji="0" lang="en-US" sz="1800" kern="1200" smtClean="0">
          <a:solidFill>
            <a:schemeClr val="tx1"/>
          </a:solidFill>
          <a:latin typeface="Arial"/>
          <a:ea typeface="+mn-ea"/>
          <a:cs typeface="Arial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6355080"/>
            <a:ext cx="9144000" cy="502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66863"/>
            <a:ext cx="8229600" cy="475135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1" y="635508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>
              <a:latin typeface="Arial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379731" y="6492857"/>
            <a:ext cx="30525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24A91"/>
                </a:solidFill>
                <a:latin typeface="Arial Narrow" pitchFamily="-80" charset="0"/>
              </a:rPr>
              <a:t>Lawrence Livermore National Laboratory</a:t>
            </a:r>
          </a:p>
        </p:txBody>
      </p:sp>
      <p:pic>
        <p:nvPicPr>
          <p:cNvPr id="13" name="Picture 21" descr="lab_icon_no_box_blue_rg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80166" y="6535024"/>
            <a:ext cx="231880" cy="211357"/>
          </a:xfrm>
          <a:prstGeom prst="rect">
            <a:avLst/>
          </a:prstGeom>
          <a:noFill/>
          <a:effectLst/>
        </p:spPr>
      </p:pic>
      <p:sp>
        <p:nvSpPr>
          <p:cNvPr id="14" name="TextBox 13"/>
          <p:cNvSpPr txBox="1"/>
          <p:nvPr/>
        </p:nvSpPr>
        <p:spPr>
          <a:xfrm>
            <a:off x="7808114" y="6591164"/>
            <a:ext cx="772006" cy="138499"/>
          </a:xfrm>
          <a:prstGeom prst="rect">
            <a:avLst/>
          </a:prstGeom>
          <a:noFill/>
        </p:spPr>
        <p:txBody>
          <a:bodyPr wrap="none" lIns="0" bIns="0" rtlCol="0" anchor="b" anchorCtr="0">
            <a:spAutoFit/>
          </a:bodyPr>
          <a:lstStyle/>
          <a:p>
            <a:pPr algn="r"/>
            <a:r>
              <a:rPr lang="en-US" sz="600" dirty="0" smtClean="0">
                <a:latin typeface="Arial"/>
                <a:cs typeface="Arial"/>
              </a:rPr>
              <a:t>LLNL-PRES-</a:t>
            </a:r>
            <a:r>
              <a:rPr lang="en-US" sz="600" dirty="0" err="1" smtClean="0">
                <a:latin typeface="Arial"/>
                <a:cs typeface="Arial"/>
              </a:rPr>
              <a:t>xxxxxx</a:t>
            </a:r>
            <a:endParaRPr lang="en-US" sz="600" dirty="0" smtClean="0">
              <a:latin typeface="Arial"/>
              <a:cs typeface="Arial"/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>
          <a:xfrm>
            <a:off x="8212821" y="6493079"/>
            <a:ext cx="360727" cy="15939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D690BD-BADF-4FBD-97E7-557E707EBBB2}" type="slidenum">
              <a:rPr kumimoji="0" lang="en-US" sz="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ftr="0" dt="0"/>
  <p:txStyles>
    <p:titleStyle>
      <a:lvl1pPr algn="l" rtl="0" eaLnBrk="1" latinLnBrk="0" hangingPunct="1">
        <a:lnSpc>
          <a:spcPct val="100000"/>
        </a:lnSpc>
        <a:spcBef>
          <a:spcPct val="0"/>
        </a:spcBef>
        <a:buNone/>
        <a:defRPr kumimoji="0" sz="3600" b="1" kern="1200">
          <a:solidFill>
            <a:srgbClr val="214A8F"/>
          </a:solidFill>
          <a:effectLst/>
          <a:latin typeface="Arial"/>
          <a:ea typeface="+mj-ea"/>
          <a:cs typeface="Arial"/>
        </a:defRPr>
      </a:lvl1pPr>
    </p:titleStyle>
    <p:bodyStyle>
      <a:lvl1pPr marL="400050" indent="-280988" algn="l" rtl="0" eaLnBrk="1" latinLnBrk="0" hangingPunct="1">
        <a:spcBef>
          <a:spcPts val="1200"/>
        </a:spcBef>
        <a:spcAft>
          <a:spcPts val="600"/>
        </a:spcAft>
        <a:buClr>
          <a:srgbClr val="0D5097"/>
        </a:buClr>
        <a:buSzPct val="90000"/>
        <a:buFont typeface="Wingdings" charset="2"/>
        <a:buChar char="§"/>
        <a:defRPr kumimoji="0"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628650" indent="-215900" algn="l" rtl="0" eaLnBrk="1" latinLnBrk="0" hangingPunct="1">
        <a:spcBef>
          <a:spcPts val="0"/>
        </a:spcBef>
        <a:spcAft>
          <a:spcPts val="600"/>
        </a:spcAft>
        <a:buClrTx/>
        <a:buSzPct val="90000"/>
        <a:buFont typeface="Arial"/>
        <a:buChar char="•"/>
        <a:defRPr kumimoji="0"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027113" indent="-342900" algn="l" rtl="0" eaLnBrk="1" latinLnBrk="0" hangingPunct="1">
        <a:spcBef>
          <a:spcPts val="0"/>
        </a:spcBef>
        <a:spcAft>
          <a:spcPts val="600"/>
        </a:spcAft>
        <a:buClrTx/>
        <a:buSzPct val="90000"/>
        <a:buFont typeface="Lucida Grande"/>
        <a:buChar char="—"/>
        <a:defRPr kumimoji="0"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314450" indent="-242888" algn="l" rtl="0" eaLnBrk="1" latinLnBrk="0" hangingPunct="1">
        <a:spcBef>
          <a:spcPts val="0"/>
        </a:spcBef>
        <a:spcAft>
          <a:spcPts val="600"/>
        </a:spcAft>
        <a:buClrTx/>
        <a:buSzPct val="100000"/>
        <a:buFont typeface="Lucida Grande"/>
        <a:buChar char="–"/>
        <a:defRPr kumimoji="0"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242888" algn="l" rtl="0" eaLnBrk="1" latinLnBrk="0" hangingPunct="1">
        <a:spcBef>
          <a:spcPts val="0"/>
        </a:spcBef>
        <a:spcAft>
          <a:spcPts val="600"/>
        </a:spcAft>
        <a:buClrTx/>
        <a:buFont typeface="Arial"/>
        <a:buChar char="•"/>
        <a:defRPr kumimoji="0" lang="en-US" sz="1800" kern="1200" smtClean="0">
          <a:solidFill>
            <a:schemeClr val="tx1"/>
          </a:solidFill>
          <a:latin typeface="Arial"/>
          <a:ea typeface="+mn-ea"/>
          <a:cs typeface="Arial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05062" y="743918"/>
            <a:ext cx="8281738" cy="986725"/>
          </a:xfrm>
        </p:spPr>
        <p:txBody>
          <a:bodyPr/>
          <a:lstStyle/>
          <a:p>
            <a:r>
              <a:rPr lang="en-US" dirty="0"/>
              <a:t>GND, GIDI and </a:t>
            </a:r>
            <a:r>
              <a:rPr lang="en-US" dirty="0" smtClean="0"/>
              <a:t>FUDGE</a:t>
            </a:r>
            <a:endParaRPr lang="en-US" sz="32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41370" y="1733685"/>
            <a:ext cx="8595094" cy="369888"/>
          </a:xfrm>
        </p:spPr>
        <p:txBody>
          <a:bodyPr/>
          <a:lstStyle/>
          <a:p>
            <a:pPr marL="0" lvl="0" indent="4763"/>
            <a:r>
              <a:rPr lang="en-US" dirty="0" smtClean="0">
                <a:cs typeface="Lucida Handwriting"/>
              </a:rPr>
              <a:t>Presented to SLAC 2014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747563" y="2606094"/>
            <a:ext cx="4184539" cy="454025"/>
          </a:xfrm>
          <a:prstGeom prst="rect">
            <a:avLst/>
          </a:prstGeom>
        </p:spPr>
        <p:txBody>
          <a:bodyPr vert="horz" lIns="91440" rIns="45720" rtlCol="0" anchor="b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pPr lvl="0" algn="r" defTabSz="914400">
              <a:spcBef>
                <a:spcPct val="0"/>
              </a:spcBef>
              <a:defRPr/>
            </a:pPr>
            <a:r>
              <a:rPr kumimoji="0" lang="en-US" sz="2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Bret Beck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45447" y="2082152"/>
            <a:ext cx="3776739" cy="397500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lvl="0">
              <a:lnSpc>
                <a:spcPct val="80000"/>
              </a:lnSpc>
            </a:pPr>
            <a:r>
              <a:rPr lang="en-US" sz="1600" b="1" dirty="0" smtClean="0"/>
              <a:t>8 July </a:t>
            </a:r>
            <a:r>
              <a:rPr lang="en-US" sz="1600" b="1" dirty="0"/>
              <a:t>2014 </a:t>
            </a:r>
            <a:endParaRPr lang="en-US" sz="1600" dirty="0" smtClean="0">
              <a:latin typeface="Arial"/>
              <a:cs typeface="Lucida Handwriting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497" y="771943"/>
            <a:ext cx="8487006" cy="5546277"/>
          </a:xfrm>
        </p:spPr>
        <p:txBody>
          <a:bodyPr/>
          <a:lstStyle/>
          <a:p>
            <a:r>
              <a:rPr lang="en-US" dirty="0" err="1" smtClean="0"/>
              <a:t>OpenMP</a:t>
            </a:r>
            <a:endParaRPr lang="en-US" dirty="0" smtClean="0"/>
          </a:p>
          <a:p>
            <a:pPr lvl="1"/>
            <a:r>
              <a:rPr lang="en-US" dirty="0" smtClean="0"/>
              <a:t>GIDI routine arguments have one or both of the following</a:t>
            </a:r>
          </a:p>
          <a:p>
            <a:pPr lvl="2"/>
            <a:r>
              <a:rPr lang="en-US" dirty="0" smtClean="0"/>
              <a:t>Thread safe data</a:t>
            </a:r>
          </a:p>
          <a:p>
            <a:pPr lvl="2"/>
            <a:r>
              <a:rPr lang="en-US" dirty="0" smtClean="0"/>
              <a:t>Thread specific input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MPI</a:t>
            </a:r>
          </a:p>
          <a:p>
            <a:pPr lvl="1"/>
            <a:r>
              <a:rPr lang="en-US" dirty="0" smtClean="0"/>
              <a:t>At LLNL we read the data on one process and use MPI broadcasting</a:t>
            </a:r>
          </a:p>
          <a:p>
            <a:pPr lvl="2"/>
            <a:r>
              <a:rPr lang="en-US" dirty="0" smtClean="0"/>
              <a:t>At LLNL this is needed for GIDI to insure </a:t>
            </a:r>
            <a:r>
              <a:rPr lang="en-US" dirty="0" smtClean="0"/>
              <a:t>each </a:t>
            </a:r>
            <a:r>
              <a:rPr lang="en-US" dirty="0" smtClean="0"/>
              <a:t>particle has the same </a:t>
            </a:r>
            <a:r>
              <a:rPr lang="en-US" dirty="0" smtClean="0"/>
              <a:t>IDs for all MPI processes as particle </a:t>
            </a:r>
            <a:r>
              <a:rPr lang="en-US" dirty="0" smtClean="0"/>
              <a:t>move from process to </a:t>
            </a:r>
            <a:r>
              <a:rPr lang="en-US" dirty="0" smtClean="0"/>
              <a:t>process (load balancing and domain decomposition).</a:t>
            </a:r>
            <a:endParaRPr lang="en-US" dirty="0" smtClean="0"/>
          </a:p>
          <a:p>
            <a:pPr lvl="2"/>
            <a:r>
              <a:rPr lang="en-US" dirty="0" smtClean="0"/>
              <a:t>We provide the routines to do the broadcasting.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computing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90405" y="5698975"/>
            <a:ext cx="6363191" cy="461665"/>
          </a:xfrm>
          <a:prstGeom prst="rect">
            <a:avLst/>
          </a:prstGeom>
          <a:solidFill>
            <a:srgbClr val="FDEADA"/>
          </a:solidFill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We may need to work out some details here.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6896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LLNL and GEANT4 currently treat nuclear reactions </a:t>
            </a:r>
            <a:r>
              <a:rPr lang="en-US" dirty="0" err="1" smtClean="0"/>
              <a:t>differently.s</a:t>
            </a:r>
            <a:endParaRPr lang="en-US" dirty="0" smtClean="0"/>
          </a:p>
          <a:p>
            <a:pPr lvl="1"/>
            <a:r>
              <a:rPr lang="en-US" dirty="0" smtClean="0"/>
              <a:t>LLNL </a:t>
            </a:r>
            <a:r>
              <a:rPr lang="en-US" dirty="0"/>
              <a:t>via GIDI has no restriction on the type of nuclear </a:t>
            </a:r>
            <a:r>
              <a:rPr lang="en-US" dirty="0" smtClean="0"/>
              <a:t>reaction.</a:t>
            </a:r>
            <a:endParaRPr lang="en-US" dirty="0" smtClean="0"/>
          </a:p>
          <a:p>
            <a:pPr lvl="1"/>
            <a:r>
              <a:rPr lang="en-US" dirty="0" smtClean="0"/>
              <a:t>GEANT4/G4LEND has only 4 types of nuclear reactions:</a:t>
            </a:r>
          </a:p>
          <a:p>
            <a:pPr lvl="2"/>
            <a:r>
              <a:rPr lang="en-US" dirty="0" smtClean="0"/>
              <a:t>elastic, capture, fission and </a:t>
            </a:r>
            <a:r>
              <a:rPr lang="en-US" dirty="0" smtClean="0"/>
              <a:t>other.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At LLNL GIDI samples a </a:t>
            </a:r>
            <a:r>
              <a:rPr lang="en-US" dirty="0" err="1" smtClean="0"/>
              <a:t>projectile+target’s</a:t>
            </a:r>
            <a:r>
              <a:rPr lang="en-US" dirty="0" smtClean="0"/>
              <a:t> </a:t>
            </a:r>
            <a:r>
              <a:rPr lang="en-US" dirty="0" smtClean="0"/>
              <a:t>reaction.</a:t>
            </a:r>
            <a:endParaRPr lang="en-US" dirty="0" smtClean="0"/>
          </a:p>
          <a:p>
            <a:r>
              <a:rPr lang="en-US" dirty="0" smtClean="0"/>
              <a:t>GEANT4 gets cross section data for the 4 reactions from G4LEND and </a:t>
            </a:r>
            <a:r>
              <a:rPr lang="en-US" dirty="0" smtClean="0"/>
              <a:t>sample the reaction.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sampling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430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</a:t>
            </a:r>
            <a:r>
              <a:rPr lang="en-US" dirty="0" smtClean="0"/>
              <a:t>roducts are the output particles for a reaction.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At LLNL GIDI samples these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All ENDF </a:t>
            </a:r>
            <a:r>
              <a:rPr lang="en-US" dirty="0" smtClean="0"/>
              <a:t>interpolation and </a:t>
            </a:r>
            <a:r>
              <a:rPr lang="en-US" dirty="0" smtClean="0"/>
              <a:t>data types are supported except Legendre which is converted to </a:t>
            </a:r>
            <a:r>
              <a:rPr lang="en-US" dirty="0" err="1" smtClean="0"/>
              <a:t>pointwise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For GEANT</a:t>
            </a:r>
          </a:p>
          <a:p>
            <a:pPr lvl="1"/>
            <a:r>
              <a:rPr lang="en-US" dirty="0" smtClean="0"/>
              <a:t>Elastic: sampled angle in center of mass is returned.</a:t>
            </a:r>
          </a:p>
          <a:p>
            <a:pPr lvl="1"/>
            <a:r>
              <a:rPr lang="en-US" dirty="0" smtClean="0"/>
              <a:t>All others: products are sampled.</a:t>
            </a:r>
          </a:p>
          <a:p>
            <a:pPr lvl="2"/>
            <a:r>
              <a:rPr lang="en-US" dirty="0" smtClean="0"/>
              <a:t>Energy and momentum are conserved if data </a:t>
            </a:r>
            <a:r>
              <a:rPr lang="en-US" dirty="0" smtClean="0"/>
              <a:t>allow.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Currently, </a:t>
            </a:r>
            <a:r>
              <a:rPr lang="en-US" dirty="0" err="1" smtClean="0"/>
              <a:t>pointwise</a:t>
            </a:r>
            <a:r>
              <a:rPr lang="en-US" dirty="0" smtClean="0"/>
              <a:t> </a:t>
            </a:r>
            <a:r>
              <a:rPr lang="en-US" dirty="0" smtClean="0"/>
              <a:t>product data sampled from </a:t>
            </a:r>
            <a:r>
              <a:rPr lang="en-US" dirty="0" err="1" smtClean="0"/>
              <a:t>cdf</a:t>
            </a:r>
            <a:r>
              <a:rPr lang="en-US" dirty="0" smtClean="0"/>
              <a:t>/</a:t>
            </a:r>
            <a:r>
              <a:rPr lang="en-US" dirty="0" err="1" smtClean="0"/>
              <a:t>pdf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sampling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290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Being tested in LLNL stand-alone Monte </a:t>
            </a:r>
            <a:br>
              <a:rPr lang="en-US" dirty="0"/>
            </a:br>
            <a:r>
              <a:rPr lang="en-US" dirty="0"/>
              <a:t>Carlo code </a:t>
            </a:r>
            <a:r>
              <a:rPr lang="en-US" dirty="0" smtClean="0"/>
              <a:t>Mercury.</a:t>
            </a:r>
            <a:endParaRPr lang="en-US" dirty="0"/>
          </a:p>
          <a:p>
            <a:pPr lvl="1"/>
            <a:r>
              <a:rPr lang="en-US" dirty="0"/>
              <a:t>Testing with critical </a:t>
            </a:r>
            <a:r>
              <a:rPr lang="en-US" dirty="0" smtClean="0"/>
              <a:t>assemblies.</a:t>
            </a:r>
          </a:p>
          <a:p>
            <a:pPr lvl="2"/>
            <a:r>
              <a:rPr lang="en-US" dirty="0"/>
              <a:t>Getting expected </a:t>
            </a:r>
            <a:r>
              <a:rPr lang="en-US" dirty="0" smtClean="0"/>
              <a:t>result with and without delayed neutrons.</a:t>
            </a:r>
            <a:endParaRPr lang="en-US" dirty="0" smtClean="0"/>
          </a:p>
          <a:p>
            <a:pPr lvl="1"/>
            <a:r>
              <a:rPr lang="en-US" dirty="0" smtClean="0"/>
              <a:t>Testing with ‘broomsticks’.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Delayed neutrons.</a:t>
            </a:r>
          </a:p>
          <a:p>
            <a:pPr lvl="1"/>
            <a:r>
              <a:rPr lang="en-US" dirty="0" smtClean="0"/>
              <a:t>Time-to-birth is sampled by GIDI and returned.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564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Currently very crude in GIDI. Needs a lot of work.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Biasing</a:t>
            </a:r>
          </a:p>
          <a:p>
            <a:pPr lvl="1"/>
            <a:r>
              <a:rPr lang="en-US" dirty="0" smtClean="0"/>
              <a:t>In MCAPM we have angle biasing which will be replicated in GIDI.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GIDI Performance and Biasing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487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Unresolved resonance probability </a:t>
            </a:r>
            <a:r>
              <a:rPr lang="en-US" dirty="0" smtClean="0">
                <a:solidFill>
                  <a:srgbClr val="000000"/>
                </a:solidFill>
              </a:rPr>
              <a:t>table.</a:t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Thermal scattering </a:t>
            </a:r>
            <a:r>
              <a:rPr lang="en-US" dirty="0" smtClean="0">
                <a:solidFill>
                  <a:srgbClr val="000000"/>
                </a:solidFill>
              </a:rPr>
              <a:t>generation.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We need to implement something like NJOY’s LEAPR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and </a:t>
            </a:r>
            <a:r>
              <a:rPr lang="en-US" dirty="0" smtClean="0">
                <a:solidFill>
                  <a:srgbClr val="000000"/>
                </a:solidFill>
              </a:rPr>
              <a:t>THERMR.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/>
              <a:t>Others?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Known issues for LLNL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953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Updating Data and Generating ENDL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Started around 2002 to manage and process ENDL formatted data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Interface written in Python</a:t>
            </a:r>
          </a:p>
          <a:p>
            <a:pPr lvl="1"/>
            <a:r>
              <a:rPr lang="en-US" dirty="0" smtClean="0"/>
              <a:t>Has C/C++/Fortran routines for computationally intensive calculations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Modified to support the new format </a:t>
            </a:r>
            <a:r>
              <a:rPr lang="en-US" dirty="0"/>
              <a:t>(GND) being </a:t>
            </a:r>
            <a:r>
              <a:rPr lang="en-US" dirty="0" smtClean="0"/>
              <a:t>developed at LLNL</a:t>
            </a:r>
          </a:p>
          <a:p>
            <a:pPr lvl="1"/>
            <a:r>
              <a:rPr lang="en-US" dirty="0" smtClean="0"/>
              <a:t>Well support the new SG38 nuclear data format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LLNL’s infrastructure - FUDGE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001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representation and python modules</a:t>
            </a:r>
          </a:p>
          <a:p>
            <a:r>
              <a:rPr lang="en-US" dirty="0" smtClean="0"/>
              <a:t>Starting a FUDGE session</a:t>
            </a:r>
          </a:p>
          <a:p>
            <a:r>
              <a:rPr lang="en-US" dirty="0" smtClean="0"/>
              <a:t>Reading/writing</a:t>
            </a:r>
          </a:p>
          <a:p>
            <a:r>
              <a:rPr lang="en-US" dirty="0" smtClean="0"/>
              <a:t>Printing/plotting</a:t>
            </a:r>
          </a:p>
          <a:p>
            <a:r>
              <a:rPr lang="en-US" dirty="0" smtClean="0"/>
              <a:t>Processing</a:t>
            </a:r>
          </a:p>
          <a:p>
            <a:r>
              <a:rPr lang="en-US" dirty="0" smtClean="0"/>
              <a:t>Modifying</a:t>
            </a:r>
          </a:p>
          <a:p>
            <a:r>
              <a:rPr lang="en-US" dirty="0" smtClean="0"/>
              <a:t>Checking</a:t>
            </a:r>
          </a:p>
          <a:p>
            <a:pPr marL="11906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Overview of FUDGE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12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9174" y="771943"/>
            <a:ext cx="8662908" cy="5546277"/>
          </a:xfrm>
        </p:spPr>
        <p:txBody>
          <a:bodyPr>
            <a:normAutofit/>
          </a:bodyPr>
          <a:lstStyle/>
          <a:p>
            <a:r>
              <a:rPr lang="en-US" dirty="0"/>
              <a:t>Python </a:t>
            </a:r>
            <a:r>
              <a:rPr lang="en-US" dirty="0" smtClean="0"/>
              <a:t>is an </a:t>
            </a:r>
            <a:r>
              <a:rPr lang="en-US" dirty="0"/>
              <a:t>object-</a:t>
            </a:r>
            <a:r>
              <a:rPr lang="en-US" dirty="0" smtClean="0"/>
              <a:t>oriented language</a:t>
            </a:r>
          </a:p>
          <a:p>
            <a:r>
              <a:rPr lang="en-US" dirty="0" smtClean="0"/>
              <a:t>Heavy use of python classes are used in FUDGE</a:t>
            </a:r>
          </a:p>
          <a:p>
            <a:pPr lvl="1"/>
            <a:r>
              <a:rPr lang="en-US" dirty="0" smtClean="0"/>
              <a:t>Example: cross section</a:t>
            </a:r>
          </a:p>
          <a:p>
            <a:pPr lvl="2"/>
            <a:r>
              <a:rPr lang="en-US" dirty="0" smtClean="0"/>
              <a:t>Cross section component class stores all representations (forms) of a cross section for a reaction</a:t>
            </a:r>
          </a:p>
          <a:p>
            <a:pPr lvl="2"/>
            <a:r>
              <a:rPr lang="en-US" dirty="0" smtClean="0"/>
              <a:t>Some current cross section forms are</a:t>
            </a:r>
          </a:p>
          <a:p>
            <a:pPr lvl="3"/>
            <a:r>
              <a:rPr lang="en-US" dirty="0" err="1"/>
              <a:t>resonancesWithBackground</a:t>
            </a:r>
            <a:r>
              <a:rPr lang="en-US" dirty="0" smtClean="0"/>
              <a:t>:</a:t>
            </a:r>
          </a:p>
          <a:p>
            <a:pPr lvl="3"/>
            <a:r>
              <a:rPr lang="en-US" dirty="0" err="1" smtClean="0"/>
              <a:t>pointwise</a:t>
            </a:r>
            <a:r>
              <a:rPr lang="en-US" dirty="0" smtClean="0"/>
              <a:t>:	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(E) as 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</a:t>
            </a:r>
            <a:r>
              <a:rPr lang="en-US" dirty="0" smtClean="0"/>
              <a:t>, </a:t>
            </a:r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i</a:t>
            </a:r>
            <a:r>
              <a:rPr lang="en-US" dirty="0" smtClean="0"/>
              <a:t>) tabulated data</a:t>
            </a:r>
          </a:p>
          <a:p>
            <a:pPr lvl="3"/>
            <a:r>
              <a:rPr lang="en-US" dirty="0" smtClean="0"/>
              <a:t>piecewise:	tabulated regions with different interpolations </a:t>
            </a:r>
            <a:endParaRPr lang="en-US" dirty="0"/>
          </a:p>
          <a:p>
            <a:pPr lvl="3"/>
            <a:r>
              <a:rPr lang="en-US" dirty="0" smtClean="0"/>
              <a:t>grouped:	deterministic grouped representation	</a:t>
            </a:r>
            <a:endParaRPr lang="en-US" dirty="0"/>
          </a:p>
          <a:p>
            <a:pPr lvl="3"/>
            <a:r>
              <a:rPr lang="en-US" dirty="0" smtClean="0"/>
              <a:t>reference:	link to another reaction's cross section component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modules and data </a:t>
            </a:r>
            <a:r>
              <a:rPr lang="en-US" dirty="0"/>
              <a:t>representation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3436" y="5293873"/>
            <a:ext cx="4737129" cy="954107"/>
          </a:xfrm>
          <a:prstGeom prst="rect">
            <a:avLst/>
          </a:prstGeom>
          <a:solidFill>
            <a:srgbClr val="FDEADA"/>
          </a:solidFill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f</a:t>
            </a:r>
            <a:r>
              <a:rPr lang="en-US" sz="1600" dirty="0" smtClean="0"/>
              <a:t>rom </a:t>
            </a:r>
            <a:r>
              <a:rPr lang="en-US" sz="1600" dirty="0" err="1" smtClean="0"/>
              <a:t>fudge.gnd.reactionData</a:t>
            </a:r>
            <a:r>
              <a:rPr lang="en-US" sz="1600" dirty="0" smtClean="0"/>
              <a:t> import </a:t>
            </a:r>
            <a:r>
              <a:rPr lang="en-US" sz="1600" dirty="0" err="1" smtClean="0"/>
              <a:t>crossSection</a:t>
            </a:r>
            <a:endParaRPr lang="en-US" sz="1600" dirty="0" smtClean="0"/>
          </a:p>
          <a:p>
            <a:endParaRPr lang="en-US" sz="400" dirty="0" smtClean="0"/>
          </a:p>
          <a:p>
            <a:r>
              <a:rPr lang="en-US" sz="1600" dirty="0" err="1" smtClean="0"/>
              <a:t>xSec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err="1"/>
              <a:t>crossSection.component</a:t>
            </a:r>
            <a:r>
              <a:rPr lang="en-US" sz="1600" dirty="0" smtClean="0"/>
              <a:t>( )</a:t>
            </a:r>
          </a:p>
          <a:p>
            <a:endParaRPr lang="en-US" sz="400" dirty="0" smtClean="0"/>
          </a:p>
          <a:p>
            <a:r>
              <a:rPr lang="en-US" sz="1600" dirty="0" err="1" smtClean="0"/>
              <a:t>xSec.addForm</a:t>
            </a:r>
            <a:r>
              <a:rPr lang="en-US" sz="1600" dirty="0" smtClean="0"/>
              <a:t>( </a:t>
            </a:r>
            <a:r>
              <a:rPr lang="en-US" sz="1600" dirty="0" err="1" smtClean="0"/>
              <a:t>crossSection.pointwise</a:t>
            </a:r>
            <a:r>
              <a:rPr lang="en-US" sz="1600" dirty="0"/>
              <a:t>( data </a:t>
            </a:r>
            <a:r>
              <a:rPr lang="en-US" sz="1600" dirty="0" smtClean="0"/>
              <a:t>) 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16628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top level FUDGE infrastructure consists of python modules</a:t>
            </a:r>
          </a:p>
          <a:p>
            <a:pPr lvl="1"/>
            <a:r>
              <a:rPr lang="en-US" dirty="0" smtClean="0"/>
              <a:t>Like the cross section module in the prior slide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Top of FUDGE directory hierarchy must be in PYTHONPATH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Python modules are included in a python session using the ‘import’ statement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a FUDGE session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5116" y="5047221"/>
            <a:ext cx="8239760" cy="1200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Command prompt: python</a:t>
            </a:r>
          </a:p>
          <a:p>
            <a:r>
              <a:rPr lang="en-US" sz="2400" dirty="0" smtClean="0"/>
              <a:t>&gt;&gt;&gt; from </a:t>
            </a:r>
            <a:r>
              <a:rPr lang="en-US" sz="2400" dirty="0" err="1"/>
              <a:t>fudge.legacy.converting</a:t>
            </a:r>
            <a:r>
              <a:rPr lang="en-US" sz="2400" dirty="0"/>
              <a:t> import </a:t>
            </a:r>
            <a:r>
              <a:rPr lang="en-US" sz="2400" dirty="0" err="1" smtClean="0"/>
              <a:t>endfFileToGND</a:t>
            </a:r>
            <a:endParaRPr lang="en-US" sz="2400" dirty="0" smtClean="0"/>
          </a:p>
          <a:p>
            <a:r>
              <a:rPr lang="en-US" sz="2400" dirty="0" smtClean="0"/>
              <a:t>&gt;&gt;&gt; from </a:t>
            </a:r>
            <a:r>
              <a:rPr lang="en-US" sz="2400" dirty="0" err="1" smtClean="0"/>
              <a:t>fudge.gnd</a:t>
            </a:r>
            <a:r>
              <a:rPr lang="en-US" sz="2400" dirty="0"/>
              <a:t> import </a:t>
            </a:r>
            <a:r>
              <a:rPr lang="en-US" sz="2400" dirty="0" err="1" smtClean="0"/>
              <a:t>reactionSuite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63581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L</a:t>
            </a:r>
            <a:r>
              <a:rPr lang="en-US" sz="2400" dirty="0" smtClean="0">
                <a:solidFill>
                  <a:srgbClr val="008000"/>
                </a:solidFill>
              </a:rPr>
              <a:t>ow</a:t>
            </a:r>
            <a:r>
              <a:rPr lang="en-US" sz="2400" dirty="0">
                <a:solidFill>
                  <a:srgbClr val="008000"/>
                </a:solidFill>
              </a:rPr>
              <a:t>-level data </a:t>
            </a:r>
            <a:r>
              <a:rPr lang="en-US" sz="2400" dirty="0" smtClean="0">
                <a:solidFill>
                  <a:srgbClr val="008000"/>
                </a:solidFill>
              </a:rPr>
              <a:t>containers</a:t>
            </a:r>
          </a:p>
          <a:p>
            <a:pPr lvl="1"/>
            <a:r>
              <a:rPr lang="en-US" sz="2000" dirty="0" smtClean="0">
                <a:solidFill>
                  <a:srgbClr val="008000"/>
                </a:solidFill>
              </a:rPr>
              <a:t>Similar to ENDF LIST, TAB1, TAB2, etc.</a:t>
            </a:r>
          </a:p>
          <a:p>
            <a:pPr lvl="1"/>
            <a:r>
              <a:rPr lang="en-US" sz="2000" dirty="0" smtClean="0">
                <a:solidFill>
                  <a:srgbClr val="008000"/>
                </a:solidFill>
              </a:rPr>
              <a:t>Work with other data projects </a:t>
            </a:r>
            <a:r>
              <a:rPr lang="en-US" sz="2000" dirty="0">
                <a:solidFill>
                  <a:srgbClr val="008000"/>
                </a:solidFill>
              </a:rPr>
              <a:t>(e.g., ENSDF, EXFOR, RIPL)</a:t>
            </a:r>
          </a:p>
          <a:p>
            <a:r>
              <a:rPr lang="en-US" sz="2400" dirty="0">
                <a:solidFill>
                  <a:srgbClr val="008000"/>
                </a:solidFill>
              </a:rPr>
              <a:t>T</a:t>
            </a:r>
            <a:r>
              <a:rPr lang="en-US" sz="2400" dirty="0" smtClean="0">
                <a:solidFill>
                  <a:srgbClr val="008000"/>
                </a:solidFill>
              </a:rPr>
              <a:t>op</a:t>
            </a:r>
            <a:r>
              <a:rPr lang="en-US" sz="2400" dirty="0">
                <a:solidFill>
                  <a:srgbClr val="008000"/>
                </a:solidFill>
              </a:rPr>
              <a:t>-level hierarchy for storing nuclear reaction data </a:t>
            </a:r>
          </a:p>
          <a:p>
            <a:r>
              <a:rPr lang="en-US" sz="2400" dirty="0" smtClean="0">
                <a:solidFill>
                  <a:srgbClr val="008000"/>
                </a:solidFill>
              </a:rPr>
              <a:t>Hierarchy </a:t>
            </a:r>
            <a:r>
              <a:rPr lang="en-US" sz="2400" dirty="0">
                <a:solidFill>
                  <a:srgbClr val="008000"/>
                </a:solidFill>
              </a:rPr>
              <a:t>for storing particle data and nuclear level schemes and decay data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Infrastructure for data handling, processing, plotting, </a:t>
            </a:r>
            <a:r>
              <a:rPr lang="en-US" sz="2400" dirty="0" smtClean="0">
                <a:solidFill>
                  <a:srgbClr val="FF0000"/>
                </a:solidFill>
              </a:rPr>
              <a:t>etc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API for reading and writing data in the new structure 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ests </a:t>
            </a:r>
            <a:r>
              <a:rPr lang="en-US" sz="2400" dirty="0"/>
              <a:t>that will be needed to assure quality of data </a:t>
            </a:r>
          </a:p>
          <a:p>
            <a:r>
              <a:rPr lang="en-US" sz="2400" dirty="0"/>
              <a:t>Documentation and </a:t>
            </a:r>
            <a:r>
              <a:rPr lang="en-US" sz="2400" dirty="0" smtClean="0"/>
              <a:t>governance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6538" y="220137"/>
            <a:ext cx="8550925" cy="524376"/>
          </a:xfrm>
        </p:spPr>
        <p:txBody>
          <a:bodyPr/>
          <a:lstStyle/>
          <a:p>
            <a:r>
              <a:rPr lang="en-US" dirty="0" smtClean="0"/>
              <a:t>SG38’s seven tasks to develop</a:t>
            </a:r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8283999" y="3489469"/>
            <a:ext cx="511870" cy="1020434"/>
          </a:xfrm>
          <a:prstGeom prst="rightBrace">
            <a:avLst/>
          </a:prstGeom>
          <a:ln w="317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5400000">
            <a:off x="8413497" y="3844197"/>
            <a:ext cx="1091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talk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8086075" y="1040128"/>
            <a:ext cx="511870" cy="2319278"/>
          </a:xfrm>
          <a:prstGeom prst="rightBrace">
            <a:avLst/>
          </a:prstGeom>
          <a:ln w="317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5400000">
            <a:off x="8100381" y="1987283"/>
            <a:ext cx="1409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Caleb’s 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77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124" y="810205"/>
            <a:ext cx="8927230" cy="5508015"/>
          </a:xfrm>
        </p:spPr>
        <p:txBody>
          <a:bodyPr>
            <a:normAutofit/>
          </a:bodyPr>
          <a:lstStyle/>
          <a:p>
            <a:r>
              <a:rPr lang="en-US" dirty="0" smtClean="0"/>
              <a:t>FUDGE can read/write ENDL, </a:t>
            </a:r>
            <a:r>
              <a:rPr lang="en-US" dirty="0" smtClean="0">
                <a:solidFill>
                  <a:srgbClr val="FF0000"/>
                </a:solidFill>
              </a:rPr>
              <a:t>ENDF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8000"/>
                </a:solidFill>
              </a:rPr>
              <a:t>GND/XML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Reading ENDF formatted file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File is read and converted to GND/Python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Reading GND/XML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/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	</a:t>
            </a:r>
            <a:endParaRPr lang="en-US" sz="2000" dirty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Writing GND/XML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/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	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Reading/</a:t>
            </a:r>
            <a:r>
              <a:rPr lang="en-US" dirty="0" smtClean="0"/>
              <a:t>writing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23677" y="2409969"/>
            <a:ext cx="6566466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</a:rPr>
              <a:t>rce</a:t>
            </a:r>
            <a:r>
              <a:rPr lang="en-US" sz="2000" dirty="0">
                <a:solidFill>
                  <a:srgbClr val="FF0000"/>
                </a:solidFill>
              </a:rPr>
              <a:t> = </a:t>
            </a:r>
            <a:r>
              <a:rPr lang="en-US" sz="2000" dirty="0" err="1">
                <a:solidFill>
                  <a:srgbClr val="FF0000"/>
                </a:solidFill>
              </a:rPr>
              <a:t>endfFileToGND</a:t>
            </a:r>
            <a:r>
              <a:rPr lang="en-US" sz="2000" dirty="0">
                <a:solidFill>
                  <a:srgbClr val="FF0000"/>
                </a:solidFill>
              </a:rPr>
              <a:t>( ‘n_092_U_236.endf’ )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reactions </a:t>
            </a:r>
            <a:r>
              <a:rPr lang="en-US" sz="2000" dirty="0">
                <a:solidFill>
                  <a:srgbClr val="FF0000"/>
                </a:solidFill>
              </a:rPr>
              <a:t>= </a:t>
            </a:r>
            <a:r>
              <a:rPr lang="en-US" sz="2000" dirty="0" err="1">
                <a:solidFill>
                  <a:srgbClr val="FF0000"/>
                </a:solidFill>
              </a:rPr>
              <a:t>rce</a:t>
            </a:r>
            <a:r>
              <a:rPr lang="en-US" sz="2000" dirty="0">
                <a:solidFill>
                  <a:srgbClr val="FF0000"/>
                </a:solidFill>
              </a:rPr>
              <a:t>['</a:t>
            </a:r>
            <a:r>
              <a:rPr lang="en-US" sz="2000" dirty="0" err="1">
                <a:solidFill>
                  <a:srgbClr val="FF0000"/>
                </a:solidFill>
              </a:rPr>
              <a:t>reactionSuite</a:t>
            </a:r>
            <a:r>
              <a:rPr lang="en-US" sz="2000" dirty="0">
                <a:solidFill>
                  <a:srgbClr val="FF0000"/>
                </a:solidFill>
              </a:rPr>
              <a:t>’]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 err="1" smtClean="0">
                <a:solidFill>
                  <a:srgbClr val="FF0000"/>
                </a:solidFill>
              </a:rPr>
              <a:t>covariances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= </a:t>
            </a:r>
            <a:r>
              <a:rPr lang="en-US" sz="2000" dirty="0" err="1">
                <a:solidFill>
                  <a:srgbClr val="FF0000"/>
                </a:solidFill>
              </a:rPr>
              <a:t>rce</a:t>
            </a:r>
            <a:r>
              <a:rPr lang="en-US" sz="2000" dirty="0">
                <a:solidFill>
                  <a:srgbClr val="FF0000"/>
                </a:solidFill>
              </a:rPr>
              <a:t>[’</a:t>
            </a:r>
            <a:r>
              <a:rPr lang="en-US" sz="2000" dirty="0" err="1">
                <a:solidFill>
                  <a:srgbClr val="FF0000"/>
                </a:solidFill>
              </a:rPr>
              <a:t>covarianceSuite</a:t>
            </a:r>
            <a:r>
              <a:rPr lang="en-US" sz="2000" dirty="0">
                <a:solidFill>
                  <a:srgbClr val="FF0000"/>
                </a:solidFill>
              </a:rPr>
              <a:t>’</a:t>
            </a:r>
            <a:r>
              <a:rPr lang="en-US" sz="2000" dirty="0" smtClean="0">
                <a:solidFill>
                  <a:srgbClr val="FF0000"/>
                </a:solidFill>
              </a:rPr>
              <a:t>]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23677" y="4318388"/>
            <a:ext cx="656646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reactions </a:t>
            </a:r>
            <a:r>
              <a:rPr lang="en-US" sz="2000" dirty="0">
                <a:solidFill>
                  <a:srgbClr val="008000"/>
                </a:solidFill>
              </a:rPr>
              <a:t>= </a:t>
            </a:r>
            <a:r>
              <a:rPr lang="en-US" sz="2000" dirty="0" err="1">
                <a:solidFill>
                  <a:srgbClr val="008000"/>
                </a:solidFill>
              </a:rPr>
              <a:t>reactionSuite.readXML</a:t>
            </a:r>
            <a:r>
              <a:rPr lang="en-US" sz="2000" dirty="0">
                <a:solidFill>
                  <a:srgbClr val="008000"/>
                </a:solidFill>
              </a:rPr>
              <a:t>(‘n_092_U_236.xml’ </a:t>
            </a:r>
            <a:r>
              <a:rPr lang="en-US" sz="2000" dirty="0" smtClean="0">
                <a:solidFill>
                  <a:srgbClr val="008000"/>
                </a:solidFill>
              </a:rPr>
              <a:t>)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923677" y="5591776"/>
            <a:ext cx="656646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err="1" smtClean="0">
                <a:solidFill>
                  <a:srgbClr val="008000"/>
                </a:solidFill>
              </a:rPr>
              <a:t>reactions.saveToFile</a:t>
            </a:r>
            <a:r>
              <a:rPr lang="en-US" sz="2000" dirty="0">
                <a:solidFill>
                  <a:srgbClr val="008000"/>
                </a:solidFill>
              </a:rPr>
              <a:t>( ‘n_092_U_236.xml’ </a:t>
            </a:r>
            <a:r>
              <a:rPr lang="en-US" sz="2000" dirty="0" smtClean="0">
                <a:solidFill>
                  <a:srgbClr val="008000"/>
                </a:solidFill>
              </a:rPr>
              <a:t>)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6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124" y="810205"/>
            <a:ext cx="8927230" cy="550801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Writing GND/Python to ENDF</a:t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Reading/</a:t>
            </a:r>
            <a:r>
              <a:rPr lang="en-US" dirty="0" smtClean="0"/>
              <a:t>writing – cont.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5925" y="1703676"/>
            <a:ext cx="5361306" cy="1200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 = open( ’n-092_U_236.endf6', 'w' )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f.write</a:t>
            </a:r>
            <a:r>
              <a:rPr lang="en-US" sz="2400" dirty="0">
                <a:solidFill>
                  <a:srgbClr val="FF0000"/>
                </a:solidFill>
              </a:rPr>
              <a:t>( </a:t>
            </a:r>
            <a:r>
              <a:rPr lang="en-US" sz="2400" dirty="0" smtClean="0">
                <a:solidFill>
                  <a:srgbClr val="FF0000"/>
                </a:solidFill>
              </a:rPr>
              <a:t>reactions.toENDF6</a:t>
            </a:r>
            <a:r>
              <a:rPr lang="en-US" sz="2400" dirty="0">
                <a:solidFill>
                  <a:srgbClr val="FF0000"/>
                </a:solidFill>
              </a:rPr>
              <a:t>( ... ) )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f.close</a:t>
            </a:r>
            <a:r>
              <a:rPr lang="en-US" sz="2400" dirty="0">
                <a:solidFill>
                  <a:srgbClr val="FF0000"/>
                </a:solidFill>
              </a:rPr>
              <a:t>( )</a:t>
            </a:r>
          </a:p>
        </p:txBody>
      </p:sp>
    </p:spTree>
    <p:extLst>
      <p:ext uri="{BB962C8B-B14F-4D97-AF65-F5344CB8AC3E}">
        <p14:creationId xmlns:p14="http://schemas.microsoft.com/office/powerpoint/2010/main" val="962590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124" y="810205"/>
            <a:ext cx="8927230" cy="550801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</a:t>
            </a:r>
            <a:r>
              <a:rPr lang="en-US" dirty="0" smtClean="0">
                <a:solidFill>
                  <a:srgbClr val="000000"/>
                </a:solidFill>
              </a:rPr>
              <a:t>ata can be printed to the screen or saved to a file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	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33887" y="2602567"/>
            <a:ext cx="63562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Courier"/>
                <a:cs typeface="Courier"/>
              </a:rPr>
              <a:t>1.00000000e</a:t>
            </a:r>
            <a:r>
              <a:rPr lang="de-DE" dirty="0">
                <a:latin typeface="Courier"/>
                <a:cs typeface="Courier"/>
              </a:rPr>
              <a:t>-05   2.09543355e+00</a:t>
            </a:r>
          </a:p>
          <a:p>
            <a:r>
              <a:rPr lang="de-DE" dirty="0" smtClean="0">
                <a:latin typeface="Courier"/>
                <a:cs typeface="Courier"/>
              </a:rPr>
              <a:t>9.99670958e</a:t>
            </a:r>
            <a:r>
              <a:rPr lang="de-DE" dirty="0">
                <a:latin typeface="Courier"/>
                <a:cs typeface="Courier"/>
              </a:rPr>
              <a:t>+01   1.26157920e+</a:t>
            </a:r>
            <a:r>
              <a:rPr lang="de-DE" dirty="0" smtClean="0">
                <a:latin typeface="Courier"/>
                <a:cs typeface="Courier"/>
              </a:rPr>
              <a:t>00</a:t>
            </a:r>
          </a:p>
          <a:p>
            <a:r>
              <a:rPr lang="de-DE" dirty="0" smtClean="0">
                <a:latin typeface="Courier"/>
                <a:cs typeface="Courier"/>
              </a:rPr>
              <a:t>    .</a:t>
            </a:r>
          </a:p>
          <a:p>
            <a:r>
              <a:rPr lang="de-DE" dirty="0" smtClean="0">
                <a:latin typeface="Courier"/>
                <a:cs typeface="Courier"/>
              </a:rPr>
              <a:t>    .</a:t>
            </a:r>
          </a:p>
          <a:p>
            <a:r>
              <a:rPr lang="de-DE" dirty="0" smtClean="0">
                <a:latin typeface="Courier"/>
                <a:cs typeface="Courier"/>
              </a:rPr>
              <a:t>    .</a:t>
            </a:r>
          </a:p>
          <a:p>
            <a:r>
              <a:rPr lang="de-DE" dirty="0" smtClean="0">
                <a:latin typeface="Courier"/>
                <a:cs typeface="Courier"/>
              </a:rPr>
              <a:t>1.80000000e</a:t>
            </a:r>
            <a:r>
              <a:rPr lang="de-DE" dirty="0">
                <a:latin typeface="Courier"/>
                <a:cs typeface="Courier"/>
              </a:rPr>
              <a:t>+07   1.26291400e+00</a:t>
            </a:r>
          </a:p>
          <a:p>
            <a:r>
              <a:rPr lang="de-DE" dirty="0" smtClean="0">
                <a:latin typeface="Courier"/>
                <a:cs typeface="Courier"/>
              </a:rPr>
              <a:t>2.00000000e</a:t>
            </a:r>
            <a:r>
              <a:rPr lang="de-DE" dirty="0">
                <a:latin typeface="Courier"/>
                <a:cs typeface="Courier"/>
              </a:rPr>
              <a:t>+07   1.17962800e+</a:t>
            </a:r>
            <a:r>
              <a:rPr lang="de-DE" dirty="0" smtClean="0">
                <a:latin typeface="Courier"/>
                <a:cs typeface="Courier"/>
              </a:rPr>
              <a:t>00</a:t>
            </a:r>
            <a:endParaRPr lang="de-DE" dirty="0">
              <a:latin typeface="Courier"/>
              <a:cs typeface="Couri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9776" y="1493408"/>
            <a:ext cx="7160787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elastic = </a:t>
            </a:r>
            <a:r>
              <a:rPr lang="en-US" sz="2000" dirty="0" err="1" smtClean="0"/>
              <a:t>reactions.getReaction</a:t>
            </a:r>
            <a:r>
              <a:rPr lang="en-US" sz="2000" dirty="0"/>
              <a:t>( 'elastic' )</a:t>
            </a:r>
            <a:br>
              <a:rPr lang="en-US" sz="2000" dirty="0"/>
            </a:br>
            <a:r>
              <a:rPr lang="en-US" sz="2000" dirty="0" err="1" smtClean="0"/>
              <a:t>pwXSec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err="1" smtClean="0"/>
              <a:t>elastic.crossSection.toPointwise_withLinearXYs</a:t>
            </a:r>
            <a:r>
              <a:rPr lang="en-US" sz="2000" dirty="0"/>
              <a:t>( </a:t>
            </a:r>
            <a:r>
              <a:rPr lang="en-US" sz="2000" dirty="0" smtClean="0"/>
              <a:t>)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print </a:t>
            </a:r>
            <a:r>
              <a:rPr lang="en-US" sz="2000" dirty="0" err="1"/>
              <a:t>pwXSec.toString</a:t>
            </a:r>
            <a:r>
              <a:rPr lang="en-US" sz="2000" dirty="0"/>
              <a:t>( 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9777" y="4915887"/>
            <a:ext cx="7151308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fOut</a:t>
            </a:r>
            <a:r>
              <a:rPr lang="en-US" sz="2000" dirty="0" smtClean="0"/>
              <a:t> = open( ‘</a:t>
            </a:r>
            <a:r>
              <a:rPr lang="en-US" sz="2000" dirty="0" err="1" smtClean="0"/>
              <a:t>xSec.dat</a:t>
            </a:r>
            <a:r>
              <a:rPr lang="en-US" sz="2000" dirty="0" smtClean="0"/>
              <a:t>’, ‘w’ )</a:t>
            </a:r>
          </a:p>
          <a:p>
            <a:r>
              <a:rPr lang="en-US" sz="2000" dirty="0" err="1" smtClean="0"/>
              <a:t>fOut.write</a:t>
            </a:r>
            <a:r>
              <a:rPr lang="en-US" sz="2000" dirty="0" smtClean="0"/>
              <a:t>( </a:t>
            </a:r>
            <a:r>
              <a:rPr lang="en-US" sz="2000" dirty="0" err="1" smtClean="0"/>
              <a:t>str</a:t>
            </a:r>
            <a:r>
              <a:rPr lang="en-US" sz="2000" dirty="0" smtClean="0"/>
              <a:t>( </a:t>
            </a:r>
            <a:r>
              <a:rPr lang="en-US" sz="2000" dirty="0" err="1" smtClean="0"/>
              <a:t>pwXSec.axes</a:t>
            </a:r>
            <a:r>
              <a:rPr lang="en-US" sz="2000" dirty="0" smtClean="0"/>
              <a:t> ) )</a:t>
            </a:r>
          </a:p>
          <a:p>
            <a:r>
              <a:rPr lang="en-US" sz="2000" dirty="0" err="1" smtClean="0"/>
              <a:t>fOut.write</a:t>
            </a:r>
            <a:r>
              <a:rPr lang="en-US" sz="2000" dirty="0" smtClean="0"/>
              <a:t>( </a:t>
            </a:r>
            <a:r>
              <a:rPr lang="en-US" sz="2000" dirty="0" err="1" smtClean="0"/>
              <a:t>pwXSec.toString</a:t>
            </a:r>
            <a:r>
              <a:rPr lang="en-US" sz="2000" dirty="0"/>
              <a:t>( </a:t>
            </a:r>
            <a:r>
              <a:rPr lang="en-US" sz="2000" dirty="0" smtClean="0"/>
              <a:t>) )</a:t>
            </a:r>
          </a:p>
          <a:p>
            <a:r>
              <a:rPr lang="en-US" sz="2000" dirty="0" err="1" smtClean="0"/>
              <a:t>fOut.close</a:t>
            </a:r>
            <a:r>
              <a:rPr lang="en-US" sz="2000" dirty="0" smtClean="0"/>
              <a:t>( 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574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0" y="4205353"/>
            <a:ext cx="2654607" cy="210759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5544" y="767468"/>
            <a:ext cx="7880051" cy="1200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</a:rPr>
              <a:t>pwXSec.plot</a:t>
            </a:r>
            <a:r>
              <a:rPr lang="en-US" sz="2400" dirty="0">
                <a:solidFill>
                  <a:srgbClr val="000000"/>
                </a:solidFill>
              </a:rPr>
              <a:t>( </a:t>
            </a:r>
            <a:r>
              <a:rPr lang="en-US" sz="2400" dirty="0" smtClean="0">
                <a:solidFill>
                  <a:srgbClr val="000000"/>
                </a:solidFill>
              </a:rPr>
              <a:t>)								# single curve</a:t>
            </a:r>
            <a:r>
              <a:rPr lang="en-US" sz="2400" dirty="0">
                <a:solidFill>
                  <a:srgbClr val="000000"/>
                </a:solidFill>
              </a:rPr>
              <a:t/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heated </a:t>
            </a:r>
            <a:r>
              <a:rPr lang="en-US" sz="2400" dirty="0">
                <a:solidFill>
                  <a:srgbClr val="000000"/>
                </a:solidFill>
              </a:rPr>
              <a:t>= </a:t>
            </a:r>
            <a:r>
              <a:rPr lang="en-US" sz="2400" dirty="0" err="1"/>
              <a:t>elastic.</a:t>
            </a:r>
            <a:r>
              <a:rPr lang="en-US" sz="2400" dirty="0" err="1" smtClean="0">
                <a:solidFill>
                  <a:srgbClr val="000000"/>
                </a:solidFill>
              </a:rPr>
              <a:t>crossSection.heat</a:t>
            </a:r>
            <a:r>
              <a:rPr lang="en-US" sz="2400" dirty="0">
                <a:solidFill>
                  <a:srgbClr val="000000"/>
                </a:solidFill>
              </a:rPr>
              <a:t>( '1 </a:t>
            </a:r>
            <a:r>
              <a:rPr lang="en-US" sz="2400" dirty="0" err="1">
                <a:solidFill>
                  <a:srgbClr val="000000"/>
                </a:solidFill>
              </a:rPr>
              <a:t>keV</a:t>
            </a:r>
            <a:r>
              <a:rPr lang="en-US" sz="2400" dirty="0">
                <a:solidFill>
                  <a:srgbClr val="000000"/>
                </a:solidFill>
              </a:rPr>
              <a:t>', </a:t>
            </a:r>
            <a:r>
              <a:rPr lang="en-US" sz="2400" dirty="0" smtClean="0">
                <a:solidFill>
                  <a:srgbClr val="000000"/>
                </a:solidFill>
              </a:rPr>
              <a:t>… 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 smtClean="0">
                <a:solidFill>
                  <a:srgbClr val="000000"/>
                </a:solidFill>
              </a:rPr>
              <a:t>multiPlot</a:t>
            </a:r>
            <a:r>
              <a:rPr lang="en-US" sz="2400" dirty="0">
                <a:solidFill>
                  <a:srgbClr val="000000"/>
                </a:solidFill>
              </a:rPr>
              <a:t>( [ </a:t>
            </a:r>
            <a:r>
              <a:rPr lang="en-US" sz="2400" dirty="0" err="1">
                <a:solidFill>
                  <a:srgbClr val="000000"/>
                </a:solidFill>
              </a:rPr>
              <a:t>pwXSec</a:t>
            </a:r>
            <a:r>
              <a:rPr lang="en-US" sz="2400" dirty="0">
                <a:solidFill>
                  <a:srgbClr val="000000"/>
                </a:solidFill>
              </a:rPr>
              <a:t>, heated ] </a:t>
            </a:r>
            <a:r>
              <a:rPr lang="en-US" sz="2400" dirty="0" smtClean="0">
                <a:solidFill>
                  <a:srgbClr val="000000"/>
                </a:solidFill>
              </a:rPr>
              <a:t>)				# many curves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Oval Callout 4"/>
          <p:cNvSpPr/>
          <p:nvPr/>
        </p:nvSpPr>
        <p:spPr bwMode="auto">
          <a:xfrm>
            <a:off x="4637658" y="155344"/>
            <a:ext cx="2137161" cy="451806"/>
          </a:xfrm>
          <a:prstGeom prst="wedgeEllipseCallout">
            <a:avLst>
              <a:gd name="adj1" fmla="val 10578"/>
              <a:gd name="adj2" fmla="val 18418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dirty="0" smtClean="0">
                <a:solidFill>
                  <a:srgbClr val="000000"/>
                </a:solidFill>
              </a:rPr>
              <a:t>Temperature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 descr="elasti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554" y="2054072"/>
            <a:ext cx="6786451" cy="407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046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124" y="810205"/>
            <a:ext cx="8927230" cy="5508015"/>
          </a:xfrm>
        </p:spPr>
        <p:txBody>
          <a:bodyPr/>
          <a:lstStyle/>
          <a:p>
            <a:r>
              <a:rPr lang="en-US" dirty="0" smtClean="0"/>
              <a:t>Reconstructing cross sections from resonance parameters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reactions.reconstructResonances</a:t>
            </a:r>
            <a:r>
              <a:rPr lang="en-US" dirty="0">
                <a:solidFill>
                  <a:srgbClr val="FF0000"/>
                </a:solidFill>
              </a:rPr>
              <a:t>( 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/>
          </a:p>
          <a:p>
            <a:r>
              <a:rPr lang="en-US" dirty="0" smtClean="0"/>
              <a:t>Heating cross sections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heated </a:t>
            </a:r>
            <a:r>
              <a:rPr lang="en-US" dirty="0">
                <a:solidFill>
                  <a:srgbClr val="FF0000"/>
                </a:solidFill>
              </a:rPr>
              <a:t>= </a:t>
            </a:r>
            <a:r>
              <a:rPr lang="en-US" dirty="0" err="1">
                <a:solidFill>
                  <a:srgbClr val="FF0000"/>
                </a:solidFill>
              </a:rPr>
              <a:t>crossSection.heat</a:t>
            </a:r>
            <a:r>
              <a:rPr lang="en-US" dirty="0">
                <a:solidFill>
                  <a:srgbClr val="FF0000"/>
                </a:solidFill>
              </a:rPr>
              <a:t>( '1 </a:t>
            </a:r>
            <a:r>
              <a:rPr lang="en-US" dirty="0" err="1">
                <a:solidFill>
                  <a:srgbClr val="FF0000"/>
                </a:solidFill>
              </a:rPr>
              <a:t>keV</a:t>
            </a:r>
            <a:r>
              <a:rPr lang="en-US" dirty="0">
                <a:solidFill>
                  <a:srgbClr val="FF0000"/>
                </a:solidFill>
              </a:rPr>
              <a:t>', '1e-6 </a:t>
            </a:r>
            <a:r>
              <a:rPr lang="en-US" dirty="0" err="1">
                <a:solidFill>
                  <a:srgbClr val="FF0000"/>
                </a:solidFill>
              </a:rPr>
              <a:t>eV</a:t>
            </a:r>
            <a:r>
              <a:rPr lang="en-US" dirty="0">
                <a:solidFill>
                  <a:srgbClr val="FF0000"/>
                </a:solidFill>
              </a:rPr>
              <a:t>' 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Determistic</a:t>
            </a:r>
            <a:r>
              <a:rPr lang="en-US" dirty="0" smtClean="0">
                <a:solidFill>
                  <a:srgbClr val="000000"/>
                </a:solidFill>
              </a:rPr>
              <a:t> transport processing (like NJOY, AMPX)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reactions.process</a:t>
            </a:r>
            <a:r>
              <a:rPr lang="en-US" dirty="0">
                <a:solidFill>
                  <a:srgbClr val="FF0000"/>
                </a:solidFill>
              </a:rPr>
              <a:t>( 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Released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beta version of GND to ACE code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071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What’s </a:t>
            </a:r>
            <a:r>
              <a:rPr lang="en-US" dirty="0" smtClean="0">
                <a:solidFill>
                  <a:srgbClr val="000000"/>
                </a:solidFill>
              </a:rPr>
              <a:t>missing from processing</a:t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Unresolved resonance probability table </a:t>
            </a:r>
            <a:r>
              <a:rPr lang="en-US" dirty="0" smtClean="0">
                <a:solidFill>
                  <a:srgbClr val="000000"/>
                </a:solidFill>
              </a:rPr>
              <a:t>generation</a:t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Thermal scattering generation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We need to implement something like NJOY’s LEAPR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and </a:t>
            </a:r>
            <a:r>
              <a:rPr lang="en-US" dirty="0" smtClean="0">
                <a:solidFill>
                  <a:srgbClr val="000000"/>
                </a:solidFill>
              </a:rPr>
              <a:t>THERMR</a:t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Probably a few other things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continued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881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operations on data types are supported</a:t>
            </a:r>
          </a:p>
          <a:p>
            <a:r>
              <a:rPr lang="en-US" dirty="0" smtClean="0"/>
              <a:t>Including +, -, *, /, etc. on 1d data types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GND data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704" y="2004786"/>
            <a:ext cx="6139323" cy="4310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2" y="3075407"/>
            <a:ext cx="3184757" cy="22283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4783" y="2611213"/>
            <a:ext cx="2454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dirty="0" smtClean="0"/>
              <a:t>(x) = f(x) × g(x)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6931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124" y="810205"/>
            <a:ext cx="8927230" cy="550801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aybe the best! – legacy codes not being updated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Found many issues with ENDF/B-VII.0 that we reported </a:t>
            </a:r>
            <a:r>
              <a:rPr lang="en-US" dirty="0">
                <a:solidFill>
                  <a:srgbClr val="000000"/>
                </a:solidFill>
              </a:rPr>
              <a:t>and helped fix before </a:t>
            </a:r>
            <a:r>
              <a:rPr lang="en-US" dirty="0" smtClean="0">
                <a:solidFill>
                  <a:srgbClr val="000000"/>
                </a:solidFill>
              </a:rPr>
              <a:t>the release of VII.1.</a:t>
            </a: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data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5396" y="2704912"/>
            <a:ext cx="689066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issues = </a:t>
            </a:r>
            <a:r>
              <a:rPr lang="en-US" sz="2400" dirty="0" err="1" smtClean="0">
                <a:solidFill>
                  <a:srgbClr val="000000"/>
                </a:solidFill>
              </a:rPr>
              <a:t>reactions.check</a:t>
            </a:r>
            <a:r>
              <a:rPr lang="en-US" sz="2400" dirty="0" smtClean="0">
                <a:solidFill>
                  <a:srgbClr val="000000"/>
                </a:solidFill>
              </a:rPr>
              <a:t>( )</a:t>
            </a:r>
          </a:p>
          <a:p>
            <a:r>
              <a:rPr lang="en-US" sz="2400" dirty="0">
                <a:solidFill>
                  <a:srgbClr val="000000"/>
                </a:solidFill>
              </a:rPr>
              <a:t>f</a:t>
            </a:r>
            <a:r>
              <a:rPr lang="en-US" sz="2400" dirty="0" smtClean="0">
                <a:solidFill>
                  <a:srgbClr val="000000"/>
                </a:solidFill>
              </a:rPr>
              <a:t>or issue in issues : print issue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85" y="3790645"/>
            <a:ext cx="87277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Courier"/>
                <a:cs typeface="Courier"/>
              </a:rPr>
              <a:t>.</a:t>
            </a:r>
          </a:p>
          <a:p>
            <a:r>
              <a:rPr lang="de-DE" sz="1400" dirty="0" smtClean="0">
                <a:latin typeface="Courier"/>
                <a:cs typeface="Courier"/>
              </a:rPr>
              <a:t>.</a:t>
            </a:r>
          </a:p>
          <a:p>
            <a:r>
              <a:rPr lang="de-DE" sz="1400" dirty="0" smtClean="0">
                <a:latin typeface="Courier"/>
                <a:cs typeface="Courier"/>
              </a:rPr>
              <a:t>.</a:t>
            </a:r>
          </a:p>
          <a:p>
            <a:r>
              <a:rPr lang="de-DE" sz="1400" dirty="0" err="1" smtClean="0">
                <a:latin typeface="Courier"/>
                <a:cs typeface="Courier"/>
              </a:rPr>
              <a:t>reaction</a:t>
            </a:r>
            <a:r>
              <a:rPr lang="de-DE" sz="1400" dirty="0" smtClean="0">
                <a:latin typeface="Courier"/>
                <a:cs typeface="Courier"/>
              </a:rPr>
              <a:t> </a:t>
            </a:r>
            <a:r>
              <a:rPr lang="de-DE" sz="1400" dirty="0" err="1">
                <a:latin typeface="Courier"/>
                <a:cs typeface="Courier"/>
              </a:rPr>
              <a:t>label</a:t>
            </a:r>
            <a:r>
              <a:rPr lang="de-DE" sz="1400" dirty="0">
                <a:latin typeface="Courier"/>
                <a:cs typeface="Courier"/>
              </a:rPr>
              <a:t> 21: He4[multiplicity:'2'] + Fe60</a:t>
            </a:r>
          </a:p>
          <a:p>
            <a:r>
              <a:rPr lang="de-DE" sz="1400" dirty="0">
                <a:latin typeface="Courier"/>
                <a:cs typeface="Courier"/>
              </a:rPr>
              <a:t>    WARNING: </a:t>
            </a:r>
            <a:r>
              <a:rPr lang="de-DE" sz="1400" dirty="0" err="1">
                <a:latin typeface="Courier"/>
                <a:cs typeface="Courier"/>
              </a:rPr>
              <a:t>Calculated</a:t>
            </a:r>
            <a:r>
              <a:rPr lang="de-DE" sz="1400" dirty="0">
                <a:latin typeface="Courier"/>
                <a:cs typeface="Courier"/>
              </a:rPr>
              <a:t> </a:t>
            </a:r>
            <a:r>
              <a:rPr lang="de-DE" sz="1400" dirty="0" err="1">
                <a:latin typeface="Courier"/>
                <a:cs typeface="Courier"/>
              </a:rPr>
              <a:t>and</a:t>
            </a:r>
            <a:r>
              <a:rPr lang="de-DE" sz="1400" dirty="0">
                <a:latin typeface="Courier"/>
                <a:cs typeface="Courier"/>
              </a:rPr>
              <a:t> </a:t>
            </a:r>
            <a:r>
              <a:rPr lang="de-DE" sz="1400" dirty="0" err="1">
                <a:latin typeface="Courier"/>
                <a:cs typeface="Courier"/>
              </a:rPr>
              <a:t>tabulated</a:t>
            </a:r>
            <a:r>
              <a:rPr lang="de-DE" sz="1400" dirty="0">
                <a:latin typeface="Courier"/>
                <a:cs typeface="Courier"/>
              </a:rPr>
              <a:t> Q-</a:t>
            </a:r>
            <a:r>
              <a:rPr lang="de-DE" sz="1400" dirty="0" err="1">
                <a:latin typeface="Courier"/>
                <a:cs typeface="Courier"/>
              </a:rPr>
              <a:t>values</a:t>
            </a:r>
            <a:r>
              <a:rPr lang="de-DE" sz="1400" dirty="0">
                <a:latin typeface="Courier"/>
                <a:cs typeface="Courier"/>
              </a:rPr>
              <a:t> </a:t>
            </a:r>
            <a:r>
              <a:rPr lang="de-DE" sz="1400" dirty="0" err="1">
                <a:latin typeface="Courier"/>
                <a:cs typeface="Courier"/>
              </a:rPr>
              <a:t>disagree</a:t>
            </a:r>
            <a:r>
              <a:rPr lang="de-DE" sz="1400" dirty="0">
                <a:latin typeface="Courier"/>
                <a:cs typeface="Courier"/>
              </a:rPr>
              <a:t>: -</a:t>
            </a:r>
            <a:r>
              <a:rPr lang="de-DE" sz="1400" dirty="0" smtClean="0">
                <a:latin typeface="Courier"/>
                <a:cs typeface="Courier"/>
              </a:rPr>
              <a:t>3240787. </a:t>
            </a:r>
            <a:r>
              <a:rPr lang="de-DE" sz="1400" dirty="0" err="1" smtClean="0">
                <a:latin typeface="Courier"/>
                <a:cs typeface="Courier"/>
              </a:rPr>
              <a:t>vs</a:t>
            </a:r>
            <a:r>
              <a:rPr lang="de-DE" sz="1400" dirty="0" smtClean="0">
                <a:latin typeface="Courier"/>
                <a:cs typeface="Courier"/>
              </a:rPr>
              <a:t> </a:t>
            </a:r>
            <a:r>
              <a:rPr lang="de-DE" sz="1400" dirty="0">
                <a:latin typeface="Courier"/>
                <a:cs typeface="Courier"/>
              </a:rPr>
              <a:t>-3247120</a:t>
            </a:r>
            <a:r>
              <a:rPr lang="de-DE" sz="1400" dirty="0" smtClean="0">
                <a:latin typeface="Courier"/>
                <a:cs typeface="Courier"/>
              </a:rPr>
              <a:t>.!</a:t>
            </a:r>
          </a:p>
          <a:p>
            <a:r>
              <a:rPr lang="de-DE" sz="1400" dirty="0" smtClean="0">
                <a:latin typeface="Courier"/>
                <a:cs typeface="Courier"/>
              </a:rPr>
              <a:t>.</a:t>
            </a:r>
          </a:p>
          <a:p>
            <a:r>
              <a:rPr lang="de-DE" sz="1400" dirty="0" smtClean="0">
                <a:latin typeface="Courier"/>
                <a:cs typeface="Courier"/>
              </a:rPr>
              <a:t>.</a:t>
            </a:r>
          </a:p>
          <a:p>
            <a:r>
              <a:rPr lang="de-DE" sz="1400" dirty="0" smtClean="0">
                <a:latin typeface="Courier"/>
                <a:cs typeface="Courier"/>
              </a:rPr>
              <a:t>.</a:t>
            </a:r>
          </a:p>
          <a:p>
            <a:r>
              <a:rPr lang="de-DE" sz="1400" dirty="0" err="1">
                <a:latin typeface="Courier"/>
                <a:cs typeface="Courier"/>
              </a:rPr>
              <a:t>summedReaction</a:t>
            </a:r>
            <a:r>
              <a:rPr lang="de-DE" sz="1400" dirty="0">
                <a:latin typeface="Courier"/>
                <a:cs typeface="Courier"/>
              </a:rPr>
              <a:t> </a:t>
            </a:r>
            <a:r>
              <a:rPr lang="de-DE" sz="1400" dirty="0" err="1">
                <a:latin typeface="Courier"/>
                <a:cs typeface="Courier"/>
              </a:rPr>
              <a:t>label</a:t>
            </a:r>
            <a:r>
              <a:rPr lang="de-DE" sz="1400" dirty="0">
                <a:latin typeface="Courier"/>
                <a:cs typeface="Courier"/>
              </a:rPr>
              <a:t> 29: total</a:t>
            </a:r>
          </a:p>
          <a:p>
            <a:r>
              <a:rPr lang="de-DE" sz="1400" dirty="0">
                <a:latin typeface="Courier"/>
                <a:cs typeface="Courier"/>
              </a:rPr>
              <a:t>    WARNING: Cross </a:t>
            </a:r>
            <a:r>
              <a:rPr lang="de-DE" sz="1400" dirty="0" err="1">
                <a:latin typeface="Courier"/>
                <a:cs typeface="Courier"/>
              </a:rPr>
              <a:t>section</a:t>
            </a:r>
            <a:r>
              <a:rPr lang="de-DE" sz="1400" dirty="0">
                <a:latin typeface="Courier"/>
                <a:cs typeface="Courier"/>
              </a:rPr>
              <a:t> </a:t>
            </a:r>
            <a:r>
              <a:rPr lang="de-DE" sz="1400" dirty="0" err="1">
                <a:latin typeface="Courier"/>
                <a:cs typeface="Courier"/>
              </a:rPr>
              <a:t>does</a:t>
            </a:r>
            <a:r>
              <a:rPr lang="de-DE" sz="1400" dirty="0">
                <a:latin typeface="Courier"/>
                <a:cs typeface="Courier"/>
              </a:rPr>
              <a:t> not </a:t>
            </a:r>
            <a:r>
              <a:rPr lang="de-DE" sz="1400" dirty="0" err="1">
                <a:latin typeface="Courier"/>
                <a:cs typeface="Courier"/>
              </a:rPr>
              <a:t>match</a:t>
            </a:r>
            <a:r>
              <a:rPr lang="de-DE" sz="1400" dirty="0">
                <a:latin typeface="Courier"/>
                <a:cs typeface="Courier"/>
              </a:rPr>
              <a:t> </a:t>
            </a:r>
            <a:r>
              <a:rPr lang="de-DE" sz="1400" dirty="0" err="1">
                <a:latin typeface="Courier"/>
                <a:cs typeface="Courier"/>
              </a:rPr>
              <a:t>sum</a:t>
            </a:r>
            <a:r>
              <a:rPr lang="de-DE" sz="1400" dirty="0">
                <a:latin typeface="Courier"/>
                <a:cs typeface="Courier"/>
              </a:rPr>
              <a:t> </a:t>
            </a:r>
            <a:r>
              <a:rPr lang="de-DE" sz="1400" dirty="0" err="1">
                <a:latin typeface="Courier"/>
                <a:cs typeface="Courier"/>
              </a:rPr>
              <a:t>of</a:t>
            </a:r>
            <a:r>
              <a:rPr lang="de-DE" sz="1400" dirty="0">
                <a:latin typeface="Courier"/>
                <a:cs typeface="Courier"/>
              </a:rPr>
              <a:t> </a:t>
            </a:r>
            <a:r>
              <a:rPr lang="de-DE" sz="1400" dirty="0" err="1" smtClean="0">
                <a:latin typeface="Courier"/>
                <a:cs typeface="Courier"/>
              </a:rPr>
              <a:t>linked</a:t>
            </a:r>
            <a:r>
              <a:rPr lang="de-DE" sz="1400" dirty="0" smtClean="0">
                <a:latin typeface="Courier"/>
                <a:cs typeface="Courier"/>
              </a:rPr>
              <a:t>! </a:t>
            </a:r>
            <a:r>
              <a:rPr lang="de-DE" sz="1400" dirty="0">
                <a:latin typeface="Courier"/>
                <a:cs typeface="Courier"/>
              </a:rPr>
              <a:t>Max </a:t>
            </a:r>
            <a:r>
              <a:rPr lang="de-DE" sz="1400" dirty="0" err="1">
                <a:latin typeface="Courier"/>
                <a:cs typeface="Courier"/>
              </a:rPr>
              <a:t>diff</a:t>
            </a:r>
            <a:r>
              <a:rPr lang="de-DE" sz="1400" dirty="0">
                <a:latin typeface="Courier"/>
                <a:cs typeface="Courier"/>
              </a:rPr>
              <a:t>: 1.68%</a:t>
            </a:r>
          </a:p>
        </p:txBody>
      </p:sp>
    </p:spTree>
    <p:extLst>
      <p:ext uri="{BB962C8B-B14F-4D97-AF65-F5344CB8AC3E}">
        <p14:creationId xmlns:p14="http://schemas.microsoft.com/office/powerpoint/2010/main" val="4052341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Reconstructing cross sections</a:t>
            </a:r>
          </a:p>
          <a:p>
            <a:pPr lvl="1"/>
            <a:r>
              <a:rPr lang="en-US" dirty="0" smtClean="0"/>
              <a:t>Good agreement to PREPRO and NJOY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Heating cross sections</a:t>
            </a:r>
          </a:p>
          <a:p>
            <a:pPr lvl="1"/>
            <a:r>
              <a:rPr lang="en-US" dirty="0"/>
              <a:t>Good </a:t>
            </a:r>
            <a:r>
              <a:rPr lang="en-US" dirty="0" smtClean="0"/>
              <a:t>agreement to PREPRO and NJOY</a:t>
            </a:r>
          </a:p>
          <a:p>
            <a:pPr lvl="1"/>
            <a:r>
              <a:rPr lang="en-US" dirty="0"/>
              <a:t>Discovered bug in </a:t>
            </a:r>
            <a:r>
              <a:rPr lang="en-US" dirty="0" smtClean="0"/>
              <a:t>PREPRO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Calculating deterministic transfer matrices</a:t>
            </a:r>
          </a:p>
          <a:p>
            <a:pPr lvl="1"/>
            <a:r>
              <a:rPr lang="en-US" dirty="0" smtClean="0"/>
              <a:t>We are comparing to NJOY and AMPX</a:t>
            </a:r>
          </a:p>
          <a:p>
            <a:pPr lvl="1"/>
            <a:r>
              <a:rPr lang="en-US" dirty="0" smtClean="0"/>
              <a:t>Still some differences</a:t>
            </a:r>
          </a:p>
          <a:p>
            <a:pPr lvl="2"/>
            <a:r>
              <a:rPr lang="en-US" dirty="0" smtClean="0"/>
              <a:t>Most in how data are interpreted (mainly interpolation)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the FUDGE 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012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GND</a:t>
            </a:r>
          </a:p>
          <a:p>
            <a:pPr lvl="1"/>
            <a:r>
              <a:rPr lang="en-US" dirty="0" smtClean="0"/>
              <a:t>New “nuclear” data structure to replace ENDF-6 </a:t>
            </a:r>
            <a:r>
              <a:rPr lang="en-US" dirty="0" smtClean="0"/>
              <a:t>format</a:t>
            </a:r>
          </a:p>
          <a:p>
            <a:pPr lvl="2"/>
            <a:r>
              <a:rPr lang="en-US" dirty="0" smtClean="0"/>
              <a:t>ENDF atomic data also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GIDI</a:t>
            </a:r>
          </a:p>
          <a:p>
            <a:pPr lvl="1"/>
            <a:r>
              <a:rPr lang="en-US" dirty="0" smtClean="0"/>
              <a:t>Transport code API for reading and sampling GND data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FUDGE</a:t>
            </a:r>
          </a:p>
          <a:p>
            <a:pPr lvl="1"/>
            <a:r>
              <a:rPr lang="en-US" dirty="0" smtClean="0"/>
              <a:t>Infrastructure for reading, viewing, modifying, checking, processing and writing GND data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414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be covered by Caleb Mattoon’s talk tomorrow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Briefly:</a:t>
            </a:r>
          </a:p>
          <a:p>
            <a:pPr lvl="1"/>
            <a:r>
              <a:rPr lang="en-US" dirty="0" smtClean="0"/>
              <a:t>New, modern structure to replace legacy nuclear data formats (e.g., ENDF-6)</a:t>
            </a:r>
          </a:p>
          <a:p>
            <a:pPr lvl="1"/>
            <a:r>
              <a:rPr lang="en-US" dirty="0" smtClean="0"/>
              <a:t>Being designed by an international committee</a:t>
            </a:r>
          </a:p>
          <a:p>
            <a:pPr lvl="2"/>
            <a:r>
              <a:rPr lang="en-US" dirty="0" smtClean="0"/>
              <a:t>OECD/NEA/WPEC sub-group 38</a:t>
            </a:r>
          </a:p>
          <a:p>
            <a:pPr lvl="1"/>
            <a:r>
              <a:rPr lang="en-US" dirty="0" smtClean="0"/>
              <a:t>Hopefully, will be completed around Dec. 2015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90405" y="5271973"/>
            <a:ext cx="6363191" cy="830997"/>
          </a:xfrm>
          <a:prstGeom prst="rect">
            <a:avLst/>
          </a:prstGeom>
          <a:solidFill>
            <a:srgbClr val="FDEADA"/>
          </a:solidFill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GND will most likely be the international standard </a:t>
            </a:r>
            <a:r>
              <a:rPr lang="en-US" sz="2400" dirty="0" smtClean="0"/>
              <a:t>within </a:t>
            </a:r>
            <a:r>
              <a:rPr lang="en-US" sz="2400" dirty="0" smtClean="0"/>
              <a:t>5 years.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9386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ENDF</a:t>
            </a:r>
            <a:r>
              <a:rPr lang="en-US" dirty="0"/>
              <a:t>-VII</a:t>
            </a:r>
            <a:r>
              <a:rPr lang="en-US" dirty="0" smtClean="0"/>
              <a:t>.1 sub</a:t>
            </a:r>
            <a:r>
              <a:rPr lang="en-US" dirty="0"/>
              <a:t>-libraries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Can </a:t>
            </a:r>
            <a:r>
              <a:rPr lang="en-US" dirty="0" smtClean="0"/>
              <a:t>translate:</a:t>
            </a:r>
          </a:p>
          <a:p>
            <a:pPr lvl="2"/>
            <a:r>
              <a:rPr lang="en-US" dirty="0" smtClean="0"/>
              <a:t> neutrons/ protons/ deuterons/ tritons/ helium3s/ gammas/ standards/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be translated </a:t>
            </a:r>
            <a:r>
              <a:rPr lang="en-US" dirty="0" smtClean="0"/>
              <a:t>into </a:t>
            </a:r>
            <a:r>
              <a:rPr lang="en-US" dirty="0"/>
              <a:t>GND-like format, </a:t>
            </a:r>
            <a:r>
              <a:rPr lang="en-US" dirty="0" smtClean="0"/>
              <a:t>these are </a:t>
            </a:r>
            <a:r>
              <a:rPr lang="en-US" dirty="0"/>
              <a:t>not yet integrated with </a:t>
            </a:r>
            <a:r>
              <a:rPr lang="en-US" dirty="0" smtClean="0"/>
              <a:t>FUDGE:</a:t>
            </a:r>
          </a:p>
          <a:p>
            <a:pPr lvl="2"/>
            <a:r>
              <a:rPr lang="en-US" dirty="0" err="1"/>
              <a:t>n</a:t>
            </a:r>
            <a:r>
              <a:rPr lang="en-US" dirty="0" err="1" smtClean="0"/>
              <a:t>fy</a:t>
            </a:r>
            <a:r>
              <a:rPr lang="en-US" dirty="0" smtClean="0"/>
              <a:t>/ </a:t>
            </a:r>
            <a:r>
              <a:rPr lang="en-US" dirty="0" err="1" smtClean="0"/>
              <a:t>sfy</a:t>
            </a:r>
            <a:r>
              <a:rPr lang="en-US" dirty="0" smtClean="0"/>
              <a:t>/ </a:t>
            </a:r>
            <a:r>
              <a:rPr lang="en-US" dirty="0" err="1" smtClean="0"/>
              <a:t>thermal_scatt</a:t>
            </a:r>
            <a:r>
              <a:rPr lang="en-US" dirty="0" smtClean="0"/>
              <a:t>/</a:t>
            </a:r>
          </a:p>
          <a:p>
            <a:pPr lvl="1"/>
            <a:r>
              <a:rPr lang="en-US" dirty="0" smtClean="0"/>
              <a:t>Currently not supported:</a:t>
            </a:r>
          </a:p>
          <a:p>
            <a:pPr lvl="2"/>
            <a:r>
              <a:rPr lang="en-US" dirty="0" smtClean="0"/>
              <a:t>Decay/ electrons/ </a:t>
            </a:r>
            <a:r>
              <a:rPr lang="en-US" dirty="0" err="1" smtClean="0"/>
              <a:t>photoat</a:t>
            </a:r>
            <a:r>
              <a:rPr lang="en-US" dirty="0" smtClean="0"/>
              <a:t>/ </a:t>
            </a:r>
            <a:r>
              <a:rPr lang="en-US" dirty="0" err="1" smtClean="0"/>
              <a:t>atomic_relax</a:t>
            </a:r>
            <a:r>
              <a:rPr lang="en-US" dirty="0" smtClean="0"/>
              <a:t>/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Have issues with TENDL as it has bad data.</a:t>
            </a:r>
          </a:p>
          <a:p>
            <a:pPr lvl="1"/>
            <a:endParaRPr lang="en-US" dirty="0"/>
          </a:p>
          <a:p>
            <a:pPr marL="41275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ENDF translation to GND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1250" y="4581386"/>
            <a:ext cx="7361501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Evaluations “H1 </a:t>
            </a:r>
            <a:r>
              <a:rPr lang="en-US" sz="2400" dirty="0">
                <a:solidFill>
                  <a:srgbClr val="000000"/>
                </a:solidFill>
              </a:rPr>
              <a:t>+ </a:t>
            </a:r>
            <a:r>
              <a:rPr lang="en-US" sz="2400" dirty="0" smtClean="0">
                <a:solidFill>
                  <a:srgbClr val="000000"/>
                </a:solidFill>
              </a:rPr>
              <a:t>H2” </a:t>
            </a:r>
            <a:r>
              <a:rPr lang="en-US" sz="2400" dirty="0">
                <a:solidFill>
                  <a:srgbClr val="000000"/>
                </a:solidFill>
              </a:rPr>
              <a:t>and “H2 + </a:t>
            </a:r>
            <a:r>
              <a:rPr lang="en-US" sz="2400" dirty="0" smtClean="0">
                <a:solidFill>
                  <a:srgbClr val="000000"/>
                </a:solidFill>
              </a:rPr>
              <a:t>H3” have bad data 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65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ENDF file converted to GND </a:t>
            </a:r>
            <a:r>
              <a:rPr lang="en-US" dirty="0"/>
              <a:t>(or any evaluated </a:t>
            </a:r>
            <a:r>
              <a:rPr lang="en-US" dirty="0" smtClean="0"/>
              <a:t>GND file) requires the follow processing before it can be used by GIDI:</a:t>
            </a:r>
          </a:p>
          <a:p>
            <a:pPr lvl="1"/>
            <a:r>
              <a:rPr lang="en-US" dirty="0" smtClean="0"/>
              <a:t>Convert resonance parameters to cross section.</a:t>
            </a:r>
          </a:p>
          <a:p>
            <a:pPr lvl="2"/>
            <a:r>
              <a:rPr lang="en-US" dirty="0" smtClean="0"/>
              <a:t>This may not be required in 5 years as </a:t>
            </a:r>
            <a:r>
              <a:rPr lang="en-US" dirty="0"/>
              <a:t>computers get faster.</a:t>
            </a:r>
            <a:endParaRPr lang="en-US" dirty="0" smtClean="0"/>
          </a:p>
          <a:p>
            <a:pPr lvl="1"/>
            <a:r>
              <a:rPr lang="en-US" dirty="0" smtClean="0"/>
              <a:t>Heat cross sections to desired temperature.</a:t>
            </a:r>
          </a:p>
          <a:p>
            <a:pPr lvl="2"/>
            <a:r>
              <a:rPr lang="en-US" dirty="0" smtClean="0"/>
              <a:t>This may not be required in several years as computers get faster.</a:t>
            </a:r>
          </a:p>
          <a:p>
            <a:pPr lvl="2"/>
            <a:r>
              <a:rPr lang="en-US" dirty="0" smtClean="0"/>
              <a:t>Multiple temperature files for a given projectile/target can be read in and GIDI will </a:t>
            </a:r>
            <a:r>
              <a:rPr lang="en-US" dirty="0" smtClean="0"/>
              <a:t>interpolate between </a:t>
            </a:r>
            <a:r>
              <a:rPr lang="en-US" dirty="0" smtClean="0"/>
              <a:t>temperatures.</a:t>
            </a:r>
          </a:p>
          <a:p>
            <a:pPr lvl="1"/>
            <a:r>
              <a:rPr lang="en-US" dirty="0" smtClean="0"/>
              <a:t>Convert Legendre data to </a:t>
            </a:r>
            <a:r>
              <a:rPr lang="en-US" dirty="0" err="1" smtClean="0"/>
              <a:t>pointwise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This will not be needed in the near future.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Pre-processing a GND evaluated file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3017" y="5709922"/>
            <a:ext cx="5594176" cy="461665"/>
          </a:xfrm>
          <a:prstGeom prst="rect">
            <a:avLst/>
          </a:prstGeom>
          <a:solidFill>
            <a:srgbClr val="FDEADA"/>
          </a:solidFill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FUDGE handles all of this processing.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8150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Interaction Data </a:t>
            </a:r>
            <a:r>
              <a:rPr lang="en-US" dirty="0" smtClean="0"/>
              <a:t>Interface.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Reads GND </a:t>
            </a:r>
            <a:r>
              <a:rPr lang="en-US" dirty="0" smtClean="0"/>
              <a:t>files.</a:t>
            </a:r>
            <a:endParaRPr lang="en-US" dirty="0" smtClean="0"/>
          </a:p>
          <a:p>
            <a:pPr lvl="1"/>
            <a:r>
              <a:rPr lang="en-US" dirty="0" smtClean="0"/>
              <a:t>Currently only GND/</a:t>
            </a:r>
            <a:r>
              <a:rPr lang="en-US" dirty="0" smtClean="0"/>
              <a:t>XML.</a:t>
            </a:r>
            <a:endParaRPr lang="en-US" dirty="0" smtClean="0"/>
          </a:p>
          <a:p>
            <a:pPr lvl="1"/>
            <a:r>
              <a:rPr lang="en-US" dirty="0" smtClean="0"/>
              <a:t>Will most likely add GND/HDF5 support within the next few </a:t>
            </a:r>
            <a:r>
              <a:rPr lang="en-US" dirty="0" smtClean="0"/>
              <a:t>years – if access speed is an issue.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Samples data for Monte Carlo transport </a:t>
            </a:r>
            <a:r>
              <a:rPr lang="en-US" dirty="0" smtClean="0"/>
              <a:t>code.</a:t>
            </a:r>
            <a:endParaRPr lang="en-US" dirty="0" smtClean="0"/>
          </a:p>
          <a:p>
            <a:pPr lvl="1"/>
            <a:r>
              <a:rPr lang="en-US" dirty="0" smtClean="0"/>
              <a:t>GEANT4 (G4LEND</a:t>
            </a:r>
            <a:r>
              <a:rPr lang="en-US" dirty="0" smtClean="0"/>
              <a:t>).</a:t>
            </a:r>
            <a:endParaRPr lang="en-US" dirty="0" smtClean="0"/>
          </a:p>
          <a:p>
            <a:pPr lvl="1"/>
            <a:r>
              <a:rPr lang="en-US" dirty="0" smtClean="0"/>
              <a:t>Mercury (LLNL</a:t>
            </a:r>
            <a:r>
              <a:rPr lang="en-US" dirty="0" smtClean="0"/>
              <a:t>).</a:t>
            </a:r>
            <a:endParaRPr lang="en-US" dirty="0" smtClean="0"/>
          </a:p>
          <a:p>
            <a:pPr lvl="2"/>
            <a:r>
              <a:rPr lang="en-US" dirty="0" smtClean="0"/>
              <a:t>Replacing legacy </a:t>
            </a:r>
            <a:r>
              <a:rPr lang="en-US" dirty="0" smtClean="0"/>
              <a:t>MCAPM.</a:t>
            </a:r>
            <a:endParaRPr lang="en-US" dirty="0" smtClean="0"/>
          </a:p>
          <a:p>
            <a:pPr lvl="1"/>
            <a:r>
              <a:rPr lang="en-US" dirty="0" smtClean="0"/>
              <a:t>Tripoli (France</a:t>
            </a:r>
            <a:r>
              <a:rPr lang="en-US" dirty="0" smtClean="0"/>
              <a:t>).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79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in C</a:t>
            </a:r>
          </a:p>
          <a:p>
            <a:pPr lvl="1"/>
            <a:r>
              <a:rPr lang="en-US" dirty="0" smtClean="0"/>
              <a:t>will probably convert to C++ in the next few years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GEANT4 wrappers written in C++</a:t>
            </a:r>
          </a:p>
          <a:p>
            <a:pPr lvl="1"/>
            <a:r>
              <a:rPr lang="en-US" dirty="0" smtClean="0"/>
              <a:t>Interface called G4LEND</a:t>
            </a:r>
          </a:p>
          <a:p>
            <a:pPr lvl="2"/>
            <a:r>
              <a:rPr lang="en-US" dirty="0" smtClean="0"/>
              <a:t>Low Energy Nuclear Data (LEND)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Needs several LLNL libraries</a:t>
            </a:r>
          </a:p>
          <a:p>
            <a:pPr lvl="1"/>
            <a:r>
              <a:rPr lang="en-US" dirty="0" err="1" smtClean="0"/>
              <a:t>PoPs</a:t>
            </a:r>
            <a:r>
              <a:rPr lang="en-US" dirty="0" smtClean="0"/>
              <a:t> (Property of Particles)</a:t>
            </a:r>
          </a:p>
          <a:p>
            <a:pPr lvl="1"/>
            <a:r>
              <a:rPr lang="en-US" dirty="0" err="1" smtClean="0"/>
              <a:t>statusMessageReporter</a:t>
            </a:r>
            <a:endParaRPr lang="en-US" dirty="0" smtClean="0"/>
          </a:p>
          <a:p>
            <a:pPr lvl="1"/>
            <a:r>
              <a:rPr lang="en-US" dirty="0" err="1" smtClean="0"/>
              <a:t>numericalFunctions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GIDI code languages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845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GND (and in part GIDI) use “</a:t>
            </a:r>
            <a:r>
              <a:rPr lang="en-US" dirty="0" err="1" smtClean="0"/>
              <a:t>string”s</a:t>
            </a:r>
            <a:r>
              <a:rPr lang="en-US" dirty="0" smtClean="0"/>
              <a:t> to designate particles and reactions</a:t>
            </a:r>
          </a:p>
          <a:p>
            <a:pPr lvl="1"/>
            <a:r>
              <a:rPr lang="en-US" dirty="0" smtClean="0"/>
              <a:t>Particle examples</a:t>
            </a:r>
          </a:p>
          <a:p>
            <a:pPr lvl="2"/>
            <a:r>
              <a:rPr lang="en-US" dirty="0" smtClean="0"/>
              <a:t>n, H1, O16_e4, U235, Am242_m1</a:t>
            </a:r>
          </a:p>
          <a:p>
            <a:pPr lvl="1"/>
            <a:r>
              <a:rPr lang="en-US" dirty="0" smtClean="0"/>
              <a:t>Reactions examples</a:t>
            </a:r>
          </a:p>
          <a:p>
            <a:pPr lvl="2"/>
            <a:r>
              <a:rPr lang="en-US" dirty="0" smtClean="0"/>
              <a:t>n + H1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n + H1</a:t>
            </a:r>
          </a:p>
          <a:p>
            <a:pPr lvl="2"/>
            <a:r>
              <a:rPr lang="en-US" dirty="0" smtClean="0"/>
              <a:t>n + U235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2n + U235</a:t>
            </a:r>
          </a:p>
          <a:p>
            <a:pPr lvl="2"/>
            <a:r>
              <a:rPr lang="en-US" dirty="0" smtClean="0"/>
              <a:t>n + Am242_m1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2n + Am241</a:t>
            </a:r>
          </a:p>
          <a:p>
            <a:pPr lvl="2"/>
            <a:r>
              <a:rPr lang="en-US" dirty="0" smtClean="0"/>
              <a:t>n + Am242_m1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n + Am242</a:t>
            </a:r>
          </a:p>
          <a:p>
            <a:pPr lvl="2"/>
            <a:r>
              <a:rPr lang="en-US" dirty="0" smtClean="0"/>
              <a:t>H1 + O16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H2 + N15</a:t>
            </a:r>
          </a:p>
          <a:p>
            <a:pPr lvl="2"/>
            <a:r>
              <a:rPr lang="en-US" dirty="0" smtClean="0"/>
              <a:t>n + O16 </a:t>
            </a:r>
            <a:r>
              <a:rPr lang="en-US" dirty="0">
                <a:sym typeface="Symbol"/>
              </a:rPr>
              <a:t></a:t>
            </a:r>
            <a:r>
              <a:rPr lang="en-US" dirty="0"/>
              <a:t> </a:t>
            </a:r>
            <a:r>
              <a:rPr lang="en-US" dirty="0" smtClean="0"/>
              <a:t>H1 + ( N16_e1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n + N15 )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Stringing things together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6677" y="5271974"/>
            <a:ext cx="5930646" cy="1077218"/>
          </a:xfrm>
          <a:prstGeom prst="rect">
            <a:avLst/>
          </a:prstGeom>
          <a:solidFill>
            <a:srgbClr val="FDEADA"/>
          </a:solidFill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GIDI converts all particle (reaction) strings to an integer ID.</a:t>
            </a:r>
          </a:p>
          <a:p>
            <a:r>
              <a:rPr lang="en-US" sz="1600" dirty="0" smtClean="0"/>
              <a:t>IDs are determined as </a:t>
            </a:r>
            <a:r>
              <a:rPr lang="en-US" sz="1600" dirty="0" smtClean="0"/>
              <a:t>needed </a:t>
            </a:r>
            <a:r>
              <a:rPr lang="en-US" sz="1600" dirty="0" smtClean="0"/>
              <a:t>(i.e., they are not guaranteed to be the same between “runs</a:t>
            </a:r>
            <a:r>
              <a:rPr lang="en-US" sz="1600" dirty="0" smtClean="0"/>
              <a:t>”).</a:t>
            </a:r>
            <a:endParaRPr lang="en-US" sz="1600" dirty="0" smtClean="0"/>
          </a:p>
          <a:p>
            <a:r>
              <a:rPr lang="en-US" sz="1600" dirty="0" smtClean="0"/>
              <a:t>Routines to get an ID from a particle string exists.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853947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tBecksENDLTal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 bwMode="auto">
        <a:solidFill>
          <a:schemeClr val="bg1"/>
        </a:solidFill>
        <a:ln w="9525">
          <a:solidFill>
            <a:schemeClr val="tx1"/>
          </a:solidFill>
          <a:miter lim="800000"/>
          <a:headEnd/>
          <a:tailEnd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 rtlCol="0" anchor="b">
        <a:prstTxWarp prst="textNoShape">
          <a:avLst/>
        </a:prstTxWarp>
      </a:bodyPr>
      <a:lstStyle>
        <a:defPPr algn="ctr">
          <a:spcBef>
            <a:spcPct val="0"/>
          </a:spcBef>
          <a:defRPr sz="1600" dirty="0">
            <a:solidFill>
              <a:srgbClr val="000000"/>
            </a:solidFill>
          </a:defRPr>
        </a:defPPr>
      </a:lstStyle>
    </a:spDef>
    <a:lnDef>
      <a:spPr>
        <a:ln w="31750" cmpd="sng"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No Background Colo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 bwMode="auto">
        <a:ln>
          <a:headEnd/>
          <a:tailEnd/>
        </a:ln>
      </a:spPr>
      <a:bodyPr rtlCol="0" anchor="b">
        <a:prstTxWarp prst="textNoShape">
          <a:avLst/>
        </a:prstTxWarp>
      </a:bodyPr>
      <a:lstStyle>
        <a:defPPr algn="ctr">
          <a:spcBef>
            <a:spcPct val="0"/>
          </a:spcBef>
          <a:defRPr sz="1600" dirty="0">
            <a:solidFill>
              <a:srgbClr val="000000"/>
            </a:solidFill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 w="31750" cmpd="sng"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BretBecksENDLTalks.potx</Template>
  <TotalTime>30342</TotalTime>
  <Words>1102</Words>
  <Application>Microsoft Macintosh PowerPoint</Application>
  <PresentationFormat>On-screen Show (4:3)</PresentationFormat>
  <Paragraphs>238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BretBecksENDLTalks</vt:lpstr>
      <vt:lpstr>1_No Background Color</vt:lpstr>
      <vt:lpstr>GND, GIDI and FUDGE</vt:lpstr>
      <vt:lpstr>SG38’s seven tasks to develop</vt:lpstr>
      <vt:lpstr>Outline</vt:lpstr>
      <vt:lpstr>GND</vt:lpstr>
      <vt:lpstr>Status of ENDF translation to GND</vt:lpstr>
      <vt:lpstr>Pre-processing a GND evaluated file</vt:lpstr>
      <vt:lpstr>GIDI</vt:lpstr>
      <vt:lpstr>GIDI code languages</vt:lpstr>
      <vt:lpstr>Stringing things together</vt:lpstr>
      <vt:lpstr>Parallel computing</vt:lpstr>
      <vt:lpstr>Reaction sampling</vt:lpstr>
      <vt:lpstr>Product sampling</vt:lpstr>
      <vt:lpstr>Testing</vt:lpstr>
      <vt:lpstr>GIDI Performance and Biasing</vt:lpstr>
      <vt:lpstr>Known issues for LLNL</vt:lpstr>
      <vt:lpstr>LLNL’s infrastructure - FUDGE</vt:lpstr>
      <vt:lpstr>Brief Overview of FUDGE</vt:lpstr>
      <vt:lpstr>Python modules and data representation </vt:lpstr>
      <vt:lpstr>Starting a FUDGE session</vt:lpstr>
      <vt:lpstr>Reading/writing</vt:lpstr>
      <vt:lpstr>Reading/writing – cont.</vt:lpstr>
      <vt:lpstr>Printing</vt:lpstr>
      <vt:lpstr>Plotting</vt:lpstr>
      <vt:lpstr>Processing</vt:lpstr>
      <vt:lpstr>Processing continued</vt:lpstr>
      <vt:lpstr>Modifying GND data</vt:lpstr>
      <vt:lpstr>Checking data</vt:lpstr>
      <vt:lpstr>Testing the FUDGE infrastructure</vt:lpstr>
    </vt:vector>
  </TitlesOfParts>
  <Company>LLNL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 LLNL Template</dc:title>
  <dc:creator>TID</dc:creator>
  <cp:lastModifiedBy>Beck, Bret</cp:lastModifiedBy>
  <cp:revision>1151</cp:revision>
  <cp:lastPrinted>2010-05-14T20:09:50Z</cp:lastPrinted>
  <dcterms:created xsi:type="dcterms:W3CDTF">2010-07-01T20:56:41Z</dcterms:created>
  <dcterms:modified xsi:type="dcterms:W3CDTF">2014-07-08T04:57:51Z</dcterms:modified>
</cp:coreProperties>
</file>