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sldIdLst>
    <p:sldId id="257" r:id="rId2"/>
    <p:sldId id="271" r:id="rId3"/>
    <p:sldId id="262" r:id="rId4"/>
    <p:sldId id="290" r:id="rId5"/>
    <p:sldId id="275" r:id="rId6"/>
    <p:sldId id="272" r:id="rId7"/>
    <p:sldId id="264" r:id="rId8"/>
    <p:sldId id="273" r:id="rId9"/>
    <p:sldId id="299" r:id="rId10"/>
    <p:sldId id="300" r:id="rId11"/>
    <p:sldId id="301" r:id="rId12"/>
    <p:sldId id="291" r:id="rId13"/>
    <p:sldId id="292" r:id="rId14"/>
    <p:sldId id="293" r:id="rId15"/>
    <p:sldId id="274" r:id="rId16"/>
    <p:sldId id="276" r:id="rId17"/>
    <p:sldId id="277" r:id="rId18"/>
    <p:sldId id="281" r:id="rId19"/>
    <p:sldId id="303" r:id="rId20"/>
    <p:sldId id="325" r:id="rId21"/>
    <p:sldId id="302" r:id="rId22"/>
    <p:sldId id="286" r:id="rId23"/>
    <p:sldId id="287" r:id="rId24"/>
    <p:sldId id="288" r:id="rId25"/>
    <p:sldId id="265" r:id="rId26"/>
    <p:sldId id="266" r:id="rId27"/>
    <p:sldId id="268" r:id="rId28"/>
    <p:sldId id="269" r:id="rId29"/>
    <p:sldId id="294" r:id="rId30"/>
    <p:sldId id="306" r:id="rId31"/>
    <p:sldId id="305" r:id="rId32"/>
    <p:sldId id="307" r:id="rId33"/>
    <p:sldId id="315" r:id="rId34"/>
    <p:sldId id="317" r:id="rId35"/>
    <p:sldId id="318" r:id="rId36"/>
    <p:sldId id="270" r:id="rId37"/>
    <p:sldId id="308" r:id="rId38"/>
    <p:sldId id="320" r:id="rId39"/>
    <p:sldId id="319" r:id="rId40"/>
    <p:sldId id="310" r:id="rId41"/>
    <p:sldId id="312" r:id="rId42"/>
    <p:sldId id="297" r:id="rId43"/>
    <p:sldId id="309" r:id="rId44"/>
    <p:sldId id="311" r:id="rId45"/>
    <p:sldId id="304" r:id="rId46"/>
    <p:sldId id="323" r:id="rId47"/>
    <p:sldId id="324" r:id="rId48"/>
    <p:sldId id="314" r:id="rId49"/>
    <p:sldId id="321" r:id="rId50"/>
    <p:sldId id="322" r:id="rId51"/>
    <p:sldId id="327" r:id="rId52"/>
    <p:sldId id="326" r:id="rId53"/>
    <p:sldId id="313" r:id="rId5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70" autoAdjust="0"/>
    <p:restoredTop sz="87949" autoAdjust="0"/>
  </p:normalViewPr>
  <p:slideViewPr>
    <p:cSldViewPr>
      <p:cViewPr>
        <p:scale>
          <a:sx n="77" d="100"/>
          <a:sy n="77" d="100"/>
        </p:scale>
        <p:origin x="-2736" y="-10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Workbook1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Workbook1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100">
                      <a:solidFill>
                        <a:schemeClr val="tx2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100">
                      <a:solidFill>
                        <a:schemeClr val="tx2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5832674842137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100">
                      <a:solidFill>
                        <a:schemeClr val="tx2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203328658856467"/>
                  <c:y val="3.6099665050924601E-2"/>
                </c:manualLayout>
              </c:layout>
              <c:tx>
                <c:rich>
                  <a:bodyPr/>
                  <a:lstStyle/>
                  <a:p>
                    <a:pPr>
                      <a:defRPr sz="1100">
                        <a:solidFill>
                          <a:schemeClr val="tx2"/>
                        </a:solidFill>
                      </a:defRPr>
                    </a:pPr>
                    <a:r>
                      <a:rPr lang="en-US" dirty="0" smtClean="0"/>
                      <a:t>Squeeze</a:t>
                    </a:r>
                    <a:r>
                      <a:rPr lang="en-US" dirty="0"/>
                      <a:t>
3%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1729596406165101"/>
                  <c:y val="-0.19661836323033299"/>
                </c:manualLayout>
              </c:layout>
              <c:spPr/>
              <c:txPr>
                <a:bodyPr anchor="t" anchorCtr="0"/>
                <a:lstStyle/>
                <a:p>
                  <a:pPr>
                    <a:defRPr sz="11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tx2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Setup</c:v>
                </c:pt>
                <c:pt idx="1">
                  <c:v>Injection</c:v>
                </c:pt>
                <c:pt idx="2">
                  <c:v>Ramp</c:v>
                </c:pt>
                <c:pt idx="3">
                  <c:v>Squeeze</c:v>
                </c:pt>
                <c:pt idx="4">
                  <c:v>Stable Beams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6.25</c:v>
                </c:pt>
                <c:pt idx="1">
                  <c:v>4.166666666666667</c:v>
                </c:pt>
                <c:pt idx="2">
                  <c:v>3.472222222222221</c:v>
                </c:pt>
                <c:pt idx="3">
                  <c:v>2.7777777777777781</c:v>
                </c:pt>
                <c:pt idx="4">
                  <c:v>83.333333333333172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8.2488328141959597E-2"/>
                  <c:y val="0.2067526271098409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87226277913116"/>
                  <c:y val="-3.3709386584775299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16116828455601401"/>
                  <c:y val="-0.197632358116945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1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4378109558062501E-2"/>
                  <c:y val="2.69563977030587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tx2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Sheet1!$A$2:$A$7</c:f>
              <c:strCache>
                <c:ptCount val="6"/>
                <c:pt idx="0">
                  <c:v>Setup</c:v>
                </c:pt>
                <c:pt idx="1">
                  <c:v>Injection</c:v>
                </c:pt>
                <c:pt idx="2">
                  <c:v>Ramp</c:v>
                </c:pt>
                <c:pt idx="3">
                  <c:v>Squeeze</c:v>
                </c:pt>
                <c:pt idx="4">
                  <c:v>Stable Beams</c:v>
                </c:pt>
                <c:pt idx="5">
                  <c:v>No Beam (access)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27.6</c:v>
                </c:pt>
                <c:pt idx="1">
                  <c:v>15</c:v>
                </c:pt>
                <c:pt idx="2">
                  <c:v>2.1</c:v>
                </c:pt>
                <c:pt idx="3">
                  <c:v>5</c:v>
                </c:pt>
                <c:pt idx="4">
                  <c:v>36.5</c:v>
                </c:pt>
                <c:pt idx="5">
                  <c:v>13.8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23"/>
      </c:pieChart>
    </c:plotArea>
    <c:plotVisOnly val="1"/>
    <c:dispBlanksAs val="gap"/>
    <c:showDLblsOverMax val="0"/>
  </c:chart>
  <c:txPr>
    <a:bodyPr/>
    <a:lstStyle/>
    <a:p>
      <a:pPr>
        <a:defRPr sz="1600">
          <a:solidFill>
            <a:srgbClr val="F0F0F0"/>
          </a:solidFill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i="1">
                <a:effectLst/>
              </a:defRPr>
            </a:pPr>
            <a:r>
              <a:rPr lang="en-GB" sz="2000" i="1" dirty="0" smtClean="0">
                <a:solidFill>
                  <a:srgbClr val="C00000"/>
                </a:solidFill>
                <a:effectLst/>
              </a:rPr>
              <a:t>Total volume of I/O</a:t>
            </a:r>
            <a:r>
              <a:rPr lang="en-GB" sz="2000" i="1" baseline="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GB" sz="2000" i="1" baseline="0" dirty="0" smtClean="0">
                <a:solidFill>
                  <a:srgbClr val="C00000"/>
                </a:solidFill>
                <a:effectLst/>
              </a:rPr>
              <a:t>reads in </a:t>
            </a:r>
            <a:r>
              <a:rPr lang="en-GB" sz="2000" i="1" baseline="0" dirty="0" smtClean="0">
                <a:solidFill>
                  <a:srgbClr val="C00000"/>
                </a:solidFill>
                <a:effectLst/>
              </a:rPr>
              <a:t>GB: </a:t>
            </a:r>
            <a:endParaRPr lang="en-GB" sz="2000" i="1" dirty="0">
              <a:solidFill>
                <a:srgbClr val="C00000"/>
              </a:solidFill>
              <a:effectLst/>
            </a:endParaRPr>
          </a:p>
        </c:rich>
      </c:tx>
      <c:layout>
        <c:manualLayout>
          <c:xMode val="edge"/>
          <c:yMode val="edge"/>
          <c:x val="4.9604659621441678E-2"/>
          <c:y val="8.211391629652778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4052678331566316"/>
          <c:y val="0.23182337588371787"/>
          <c:w val="0.74823032638005615"/>
          <c:h val="0.717095264206296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ntuples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Higgs+Z</c:v>
                </c:pt>
                <c:pt idx="1">
                  <c:v>ttbar cutflow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14</c:v>
                </c:pt>
                <c:pt idx="1">
                  <c:v>87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DB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Higgs+Z</c:v>
                </c:pt>
                <c:pt idx="1">
                  <c:v>ttbar cutflow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154</c:v>
                </c:pt>
                <c:pt idx="1">
                  <c:v>317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9732608"/>
        <c:axId val="169438208"/>
      </c:barChart>
      <c:catAx>
        <c:axId val="8973260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2000" b="1" i="1">
                <a:solidFill>
                  <a:schemeClr val="tx1">
                    <a:lumMod val="50000"/>
                  </a:schemeClr>
                </a:solidFill>
              </a:defRPr>
            </a:pPr>
            <a:endParaRPr lang="en-US"/>
          </a:p>
        </c:txPr>
        <c:crossAx val="169438208"/>
        <c:crosses val="autoZero"/>
        <c:auto val="1"/>
        <c:lblAlgn val="ctr"/>
        <c:lblOffset val="100"/>
        <c:noMultiLvlLbl val="0"/>
      </c:catAx>
      <c:valAx>
        <c:axId val="1694382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973260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60489883222024088"/>
          <c:y val="8.6630797082650063E-2"/>
          <c:w val="0.38215533202212354"/>
          <c:h val="0.15938434690259803"/>
        </c:manualLayout>
      </c:layout>
      <c:overlay val="0"/>
      <c:txPr>
        <a:bodyPr/>
        <a:lstStyle/>
        <a:p>
          <a:pPr>
            <a:defRPr lang="en-GB" sz="2000" b="1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709E4-6072-4206-A09D-57447F962C5E}" type="datetimeFigureOut">
              <a:rPr lang="en-GB" smtClean="0"/>
              <a:t>06/05/2014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27B0-3277-4758-B25E-AA3FDEA5C6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9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45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25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5325"/>
            <a:ext cx="6094413" cy="3427413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26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5325"/>
            <a:ext cx="6094413" cy="3427413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27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5325"/>
            <a:ext cx="6094413" cy="3427413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28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5325"/>
            <a:ext cx="6094413" cy="3427413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31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" y="1"/>
            <a:ext cx="1610" cy="1473"/>
          </a:xfrm>
          <a:ln>
            <a:round/>
          </a:ln>
        </p:spPr>
        <p:txBody>
          <a:bodyPr lIns="86651" tIns="43326" rIns="86651" bIns="43326"/>
          <a:lstStyle/>
          <a:p>
            <a:pPr eaLnBrk="1">
              <a:spcBef>
                <a:spcPct val="0"/>
              </a:spcBef>
              <a:defRPr/>
            </a:pP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" y="1"/>
            <a:ext cx="1610" cy="1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6651" tIns="43326" rIns="86651" bIns="43326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31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32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" y="1"/>
            <a:ext cx="1610" cy="1473"/>
          </a:xfrm>
          <a:ln>
            <a:round/>
          </a:ln>
        </p:spPr>
        <p:txBody>
          <a:bodyPr lIns="86651" tIns="43326" rIns="86651" bIns="43326"/>
          <a:lstStyle/>
          <a:p>
            <a:pPr eaLnBrk="1">
              <a:spcBef>
                <a:spcPct val="0"/>
              </a:spcBef>
              <a:defRPr/>
            </a:pP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" y="1"/>
            <a:ext cx="1610" cy="1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6651" tIns="43326" rIns="86651" bIns="43326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32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36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" y="1"/>
            <a:ext cx="1610" cy="1473"/>
          </a:xfrm>
          <a:ln>
            <a:round/>
          </a:ln>
        </p:spPr>
        <p:txBody>
          <a:bodyPr lIns="86651" tIns="43326" rIns="86651" bIns="43326"/>
          <a:lstStyle/>
          <a:p>
            <a:pPr eaLnBrk="1">
              <a:spcBef>
                <a:spcPct val="0"/>
              </a:spcBef>
              <a:defRPr/>
            </a:pP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" y="1"/>
            <a:ext cx="1610" cy="1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6651" tIns="43326" rIns="86651" bIns="43326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36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37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" y="1"/>
            <a:ext cx="1610" cy="1473"/>
          </a:xfrm>
          <a:ln>
            <a:round/>
          </a:ln>
        </p:spPr>
        <p:txBody>
          <a:bodyPr lIns="86651" tIns="43326" rIns="86651" bIns="43326"/>
          <a:lstStyle/>
          <a:p>
            <a:pPr eaLnBrk="1">
              <a:spcBef>
                <a:spcPct val="0"/>
              </a:spcBef>
              <a:defRPr/>
            </a:pP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" y="1"/>
            <a:ext cx="1610" cy="1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6651" tIns="43326" rIns="86651" bIns="43326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37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39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" y="1"/>
            <a:ext cx="1610" cy="1473"/>
          </a:xfrm>
          <a:ln>
            <a:round/>
          </a:ln>
        </p:spPr>
        <p:txBody>
          <a:bodyPr lIns="86651" tIns="43326" rIns="86651" bIns="43326"/>
          <a:lstStyle/>
          <a:p>
            <a:pPr eaLnBrk="1">
              <a:spcBef>
                <a:spcPct val="0"/>
              </a:spcBef>
              <a:defRPr/>
            </a:pP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" y="1"/>
            <a:ext cx="1610" cy="1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6651" tIns="43326" rIns="86651" bIns="43326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39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703272B-60C7-41C1-994A-0973DD4A1531}" type="slidenum">
              <a:rPr lang="it-CH" altLang="en-US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42</a:t>
            </a:fld>
            <a:endParaRPr lang="it-CH" altLang="en-US" smtClean="0">
              <a:cs typeface="Arial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4413" cy="3427413"/>
          </a:xfrm>
          <a:solidFill>
            <a:srgbClr val="FFFFFF"/>
          </a:solidFill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459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CPU usage plots are</a:t>
            </a:r>
            <a:r>
              <a:rPr lang="en-GB" baseline="0" dirty="0" smtClean="0"/>
              <a:t> always interesting to compare how the different techniques approach our problem and make use of the resources. In both case we see a bulk of </a:t>
            </a:r>
            <a:r>
              <a:rPr lang="en-GB" baseline="0" dirty="0" err="1" smtClean="0"/>
              <a:t>iowait</a:t>
            </a:r>
            <a:r>
              <a:rPr lang="en-GB" baseline="0" dirty="0" smtClean="0"/>
              <a:t>. Inevitable physics analysis scans through a lot of data to find the interesting events. But while ROOT goes through the data event-by-event, Oracle goes through the data table-by-table. The CPU profile of DB clearly shows dips between the different table-scans, and high-CPU usage at the jet-table scan. The ROOT multi-job analysis often end up with a long tail waiting for the last job to complete.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6321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Since I’m here at Oracle HQ, I thought I</a:t>
            </a:r>
            <a:r>
              <a:rPr lang="en-GB" baseline="0" dirty="0" smtClean="0"/>
              <a:t> might as well ask: would it be possible to use another approach to parallelism. This is particular for my data that always involves joins on the same key.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980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Quantum mechanics,</a:t>
            </a:r>
            <a:r>
              <a:rPr lang="en-GB" baseline="0" dirty="0" smtClean="0"/>
              <a:t> which describe the interactions of particles and thus the world we live in, is all about probabilities. Luminosity tells us about the rate and density of the </a:t>
            </a:r>
            <a:r>
              <a:rPr lang="en-GB" baseline="0" dirty="0" err="1" smtClean="0"/>
              <a:t>collissions</a:t>
            </a:r>
            <a:r>
              <a:rPr lang="en-GB" baseline="0" dirty="0" smtClean="0"/>
              <a:t>, the higher the luminosity, the more Higgs bosons per second we produce.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508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About database at CERN: </a:t>
            </a:r>
            <a:r>
              <a:rPr lang="en-GB" dirty="0" err="1" smtClean="0"/>
              <a:t>ofcouse</a:t>
            </a:r>
            <a:r>
              <a:rPr lang="en-GB" dirty="0" smtClean="0"/>
              <a:t> some administrative stuff (10k users)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240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NAS=Network-attached storage (using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netapp</a:t>
            </a:r>
            <a:r>
              <a:rPr lang="en-GB" baseline="0" dirty="0" smtClean="0"/>
              <a:t> in our case=NFS)</a:t>
            </a:r>
            <a:endParaRPr lang="en-GB" dirty="0" smtClean="0"/>
          </a:p>
          <a:p>
            <a:r>
              <a:rPr lang="en-GB" dirty="0" smtClean="0"/>
              <a:t>SAN=Storage Area Network</a:t>
            </a:r>
            <a:r>
              <a:rPr lang="en-GB" baseline="0" dirty="0" smtClean="0"/>
              <a:t> (to access our disk-</a:t>
            </a:r>
            <a:r>
              <a:rPr lang="en-GB" baseline="0" dirty="0" err="1" smtClean="0"/>
              <a:t>arrrays</a:t>
            </a:r>
            <a:r>
              <a:rPr lang="en-GB" baseline="0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988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" y="1"/>
            <a:ext cx="1610" cy="1473"/>
          </a:xfrm>
          <a:ln>
            <a:round/>
          </a:ln>
        </p:spPr>
        <p:txBody>
          <a:bodyPr lIns="86651" tIns="43326" rIns="86651" bIns="43326"/>
          <a:lstStyle/>
          <a:p>
            <a:pPr eaLnBrk="1">
              <a:spcBef>
                <a:spcPct val="0"/>
              </a:spcBef>
              <a:defRPr/>
            </a:pPr>
            <a:r>
              <a:rPr lang="it-CH" sz="1800" dirty="0" smtClean="0">
                <a:ea typeface="+mn-ea" charset="0"/>
                <a:cs typeface="+mn-ea" charset="0"/>
              </a:rPr>
              <a:t>CERN</a:t>
            </a:r>
            <a:r>
              <a:rPr lang="it-CH" sz="1800" baseline="0" dirty="0" smtClean="0">
                <a:ea typeface="+mn-ea" charset="0"/>
                <a:cs typeface="+mn-ea" charset="0"/>
              </a:rPr>
              <a:t> has always been at the fore-front of latest technological innovations by the challenging demands of our experiments. Once our computer-center was one of the biggest int the world. CERN invented the world-wide web. But </a:t>
            </a:r>
            <a:r>
              <a:rPr lang="it-CH" sz="1800" baseline="0" dirty="0" smtClean="0">
                <a:ea typeface="+mn-ea" charset="0"/>
                <a:cs typeface="+mn-ea" charset="0"/>
              </a:rPr>
              <a:t>where once CERN was in the lead</a:t>
            </a:r>
            <a:r>
              <a:rPr lang="it-CH" sz="1800" baseline="0" dirty="0" smtClean="0">
                <a:ea typeface="+mn-ea" charset="0"/>
                <a:cs typeface="+mn-ea" charset="0"/>
              </a:rPr>
              <a:t>, industry is now surpassing us, and CERN needs to learn to benefit from the latest innovations brought by the Information Era.</a:t>
            </a: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" y="1"/>
            <a:ext cx="1610" cy="1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6651" tIns="43326" rIns="86651" bIns="43326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15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" y="1"/>
            <a:ext cx="1610" cy="1473"/>
          </a:xfrm>
          <a:ln>
            <a:round/>
          </a:ln>
        </p:spPr>
        <p:txBody>
          <a:bodyPr lIns="86651" tIns="43326" rIns="86651" bIns="43326"/>
          <a:lstStyle/>
          <a:p>
            <a:pPr eaLnBrk="1">
              <a:spcBef>
                <a:spcPct val="0"/>
              </a:spcBef>
              <a:defRPr/>
            </a:pPr>
            <a:r>
              <a:rPr lang="it-CH" sz="1800" dirty="0" smtClean="0">
                <a:ea typeface="+mn-ea" charset="0"/>
                <a:cs typeface="+mn-ea" charset="0"/>
              </a:rPr>
              <a:t>CERN</a:t>
            </a:r>
            <a:r>
              <a:rPr lang="it-CH" sz="1800" baseline="0" dirty="0" smtClean="0">
                <a:ea typeface="+mn-ea" charset="0"/>
                <a:cs typeface="+mn-ea" charset="0"/>
              </a:rPr>
              <a:t> has always been at the fore-front of latest technological innovations by the challenging demands of our experiments. Once our computer-center was one of the biggest int the world. CERN invented the world-wide web. But once CERN led, industry is now surpassing us, and CERN needs to learn to benefit from the latest innovations brought by the Information Era.</a:t>
            </a: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" y="1"/>
            <a:ext cx="1610" cy="1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6651" tIns="43326" rIns="86651" bIns="43326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16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23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5325"/>
            <a:ext cx="6094413" cy="3427413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8AFF9-608D-416A-B3FC-527F14598B23}" type="slidenum">
              <a:rPr lang="it-CH" smtClean="0">
                <a:latin typeface="Arial" pitchFamily="34" charset="0"/>
                <a:cs typeface="Arial" pitchFamily="34" charset="0"/>
              </a:rPr>
              <a:pPr/>
              <a:t>24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5325"/>
            <a:ext cx="6094413" cy="3427413"/>
          </a:xfrm>
          <a:solidFill>
            <a:srgbClr val="FFFFFF"/>
          </a:solidFill>
          <a:ln/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openlab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1597819"/>
            <a:ext cx="3888432" cy="11899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2914650"/>
            <a:ext cx="3888432" cy="1673324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Conference/Meeting Name</a:t>
            </a:r>
            <a:br>
              <a:rPr lang="en-US" dirty="0" smtClean="0"/>
            </a:br>
            <a:r>
              <a:rPr lang="en-US" dirty="0" smtClean="0"/>
              <a:t>Author 1 First and Family Names</a:t>
            </a:r>
            <a:br>
              <a:rPr lang="en-US" dirty="0" smtClean="0"/>
            </a:br>
            <a:r>
              <a:rPr lang="en-US" dirty="0" smtClean="0"/>
              <a:t>Author 2 First and Family Names</a:t>
            </a:r>
            <a:br>
              <a:rPr lang="en-US" dirty="0" smtClean="0"/>
            </a:br>
            <a:r>
              <a:rPr lang="en-US" dirty="0" smtClean="0"/>
              <a:t>Etc.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2931790"/>
            <a:ext cx="2376488" cy="158464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xx/xx/2014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9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7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8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1995686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0" dirty="0" smtClean="0"/>
              <a:t>Questions?</a:t>
            </a:r>
            <a:endParaRPr lang="en-GB" sz="4400" b="0" dirty="0"/>
          </a:p>
        </p:txBody>
      </p:sp>
    </p:spTree>
    <p:extLst>
      <p:ext uri="{BB962C8B-B14F-4D97-AF65-F5344CB8AC3E}">
        <p14:creationId xmlns:p14="http://schemas.microsoft.com/office/powerpoint/2010/main" val="1706289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205898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hlinkClick r:id="rId2"/>
              </a:rPr>
              <a:t>www.cern.ch/openlab</a:t>
            </a:r>
            <a:r>
              <a:rPr lang="fr-CH" sz="3200" dirty="0" smtClean="0"/>
              <a:t> </a:t>
            </a:r>
            <a:r>
              <a:rPr lang="en-GB" sz="3200" baseline="0" dirty="0" smtClean="0"/>
              <a:t> </a:t>
            </a:r>
            <a:endParaRPr lang="fr-CH" sz="3200" dirty="0" smtClean="0"/>
          </a:p>
        </p:txBody>
      </p:sp>
    </p:spTree>
    <p:extLst>
      <p:ext uri="{BB962C8B-B14F-4D97-AF65-F5344CB8AC3E}">
        <p14:creationId xmlns:p14="http://schemas.microsoft.com/office/powerpoint/2010/main" val="2661132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7623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05978"/>
            <a:ext cx="6912768" cy="493564"/>
          </a:xfrm>
          <a:solidFill>
            <a:schemeClr val="accent1">
              <a:lumMod val="20000"/>
              <a:lumOff val="80000"/>
              <a:alpha val="70000"/>
            </a:schemeClr>
          </a:soli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21" y="4906392"/>
            <a:ext cx="9144000" cy="237108"/>
          </a:xfrm>
          <a:solidFill>
            <a:schemeClr val="accent1"/>
          </a:solidFill>
        </p:spPr>
        <p:txBody>
          <a:bodyPr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en-GB" dirty="0" err="1" smtClean="0"/>
              <a:t>Maaike</a:t>
            </a:r>
            <a:r>
              <a:rPr lang="en-GB" dirty="0" smtClean="0"/>
              <a:t> Limper – CERN </a:t>
            </a:r>
            <a:r>
              <a:rPr lang="en-GB" dirty="0" err="1" smtClean="0"/>
              <a:t>openlab</a:t>
            </a:r>
            <a:r>
              <a:rPr lang="en-GB" dirty="0" smtClean="0"/>
              <a:t>   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7010400" y="4869656"/>
            <a:ext cx="2133600" cy="273844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0" y="4881365"/>
            <a:ext cx="2133600" cy="273844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9/5/2014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04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7733"/>
            <a:ext cx="7283152" cy="216688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276350"/>
            <a:ext cx="7272338" cy="93503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212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8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7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1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161535"/>
            <a:ext cx="3959994" cy="342634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3" y="1203325"/>
            <a:ext cx="3959225" cy="33845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9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2" y="1151335"/>
            <a:ext cx="5266929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2" y="1631156"/>
            <a:ext cx="5266929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1164542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0" y="1876384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2588226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3300068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4011910"/>
            <a:ext cx="3132138" cy="57626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81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05978"/>
            <a:ext cx="728315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200151"/>
            <a:ext cx="728315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4767263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CH" smtClean="0"/>
              <a:t>Maaike Limper – CERN openlab  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12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60" r:id="rId7"/>
    <p:sldLayoutId id="2147483671" r:id="rId8"/>
    <p:sldLayoutId id="2147483669" r:id="rId9"/>
    <p:sldLayoutId id="2147483654" r:id="rId10"/>
    <p:sldLayoutId id="2147483655" r:id="rId11"/>
    <p:sldLayoutId id="2147483657" r:id="rId12"/>
    <p:sldLayoutId id="2147483662" r:id="rId13"/>
    <p:sldLayoutId id="2147483664" r:id="rId14"/>
    <p:sldLayoutId id="2147483672" r:id="rId15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hyperlink" Target="http://openlab.web.cern.ch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0.png"/><Relationship Id="rId4" Type="http://schemas.openxmlformats.org/officeDocument/2006/relationships/image" Target="../media/image2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root.cern.ch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8102" y="2211710"/>
            <a:ext cx="9172102" cy="1008112"/>
          </a:xfrm>
          <a:solidFill>
            <a:schemeClr val="accent1"/>
          </a:solidFill>
          <a:effectLst/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CERN </a:t>
            </a:r>
            <a:r>
              <a:rPr lang="en-GB" sz="3600" dirty="0">
                <a:solidFill>
                  <a:schemeClr val="bg1"/>
                </a:solidFill>
              </a:rPr>
              <a:t>p</a:t>
            </a:r>
            <a:r>
              <a:rPr lang="en-GB" sz="3600" dirty="0" smtClean="0">
                <a:solidFill>
                  <a:schemeClr val="bg1"/>
                </a:solidFill>
              </a:rPr>
              <a:t>hysics analysis and databases 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2000" dirty="0" smtClean="0">
                <a:solidFill>
                  <a:schemeClr val="bg1"/>
                </a:solidFill>
              </a:rPr>
              <a:t>or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sz="2200" i="1" dirty="0" smtClean="0">
                <a:solidFill>
                  <a:schemeClr val="bg1"/>
                </a:solidFill>
              </a:rPr>
              <a:t>“How to discover the Higgs boson inside a database”</a:t>
            </a:r>
            <a:endParaRPr lang="en-GB" sz="2200" i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76056" y="3579862"/>
            <a:ext cx="3888432" cy="449188"/>
          </a:xfrm>
        </p:spPr>
        <p:txBody>
          <a:bodyPr/>
          <a:lstStyle/>
          <a:p>
            <a:r>
              <a:rPr lang="en-GB" dirty="0" err="1" smtClean="0"/>
              <a:t>Dr.</a:t>
            </a:r>
            <a:r>
              <a:rPr lang="en-GB" dirty="0" smtClean="0"/>
              <a:t> </a:t>
            </a:r>
            <a:r>
              <a:rPr lang="en-GB" dirty="0" err="1" smtClean="0"/>
              <a:t>Maaike</a:t>
            </a:r>
            <a:r>
              <a:rPr lang="en-GB" dirty="0" smtClean="0"/>
              <a:t> Limper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35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latin typeface="Arial" charset="0"/>
                <a:cs typeface="Arial" charset="0"/>
              </a:rPr>
              <a:t>Trigger &amp; Data Acquisition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pic>
        <p:nvPicPr>
          <p:cNvPr id="34820" name="Picture 2" descr="C:\NSS_talk_material\DAQ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588" y="945356"/>
            <a:ext cx="72771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3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latin typeface="Arial" charset="0"/>
                <a:cs typeface="Arial" charset="0"/>
              </a:rPr>
              <a:t>Data Recording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pic>
        <p:nvPicPr>
          <p:cNvPr id="35844" name="Picture 2" descr="C:\NSS_talk_material\Tier-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4113" y="964406"/>
            <a:ext cx="72771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52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WLCG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840" y="987575"/>
            <a:ext cx="6012160" cy="2736304"/>
          </a:xfrm>
        </p:spPr>
        <p:txBody>
          <a:bodyPr>
            <a:normAutofit fontScale="70000" lnSpcReduction="20000"/>
          </a:bodyPr>
          <a:lstStyle/>
          <a:p>
            <a:r>
              <a:rPr lang="en-GB" i="1" dirty="0"/>
              <a:t>World-wide LHC </a:t>
            </a:r>
            <a:r>
              <a:rPr lang="en-GB" i="1" dirty="0" smtClean="0"/>
              <a:t>Computing Grid</a:t>
            </a:r>
          </a:p>
          <a:p>
            <a:r>
              <a:rPr lang="en-GB" dirty="0" smtClean="0"/>
              <a:t>The world’s largest scientific computing grid</a:t>
            </a:r>
          </a:p>
          <a:p>
            <a:pPr lvl="1"/>
            <a:r>
              <a:rPr lang="en-GB" dirty="0"/>
              <a:t>&gt;</a:t>
            </a:r>
            <a:r>
              <a:rPr lang="en-GB" dirty="0" smtClean="0"/>
              <a:t> 100 Petabytes of </a:t>
            </a:r>
            <a:r>
              <a:rPr lang="en-GB" dirty="0"/>
              <a:t>data </a:t>
            </a:r>
            <a:r>
              <a:rPr lang="en-GB" dirty="0" smtClean="0"/>
              <a:t>stored in </a:t>
            </a:r>
            <a:r>
              <a:rPr lang="en-GB" dirty="0"/>
              <a:t>a custom file </a:t>
            </a:r>
            <a:r>
              <a:rPr lang="en-GB" dirty="0" smtClean="0"/>
              <a:t> system, increasing with 20</a:t>
            </a:r>
            <a:r>
              <a:rPr lang="en-GB" dirty="0"/>
              <a:t>+ Petabytes/year</a:t>
            </a:r>
          </a:p>
          <a:p>
            <a:pPr lvl="1"/>
            <a:r>
              <a:rPr lang="en-GB" dirty="0" smtClean="0"/>
              <a:t>Over 250K CPU cores, processing 2M jobs per </a:t>
            </a:r>
            <a:r>
              <a:rPr lang="en-GB" dirty="0"/>
              <a:t>day</a:t>
            </a:r>
          </a:p>
          <a:p>
            <a:pPr lvl="1"/>
            <a:r>
              <a:rPr lang="en-GB" dirty="0" smtClean="0"/>
              <a:t>160 computer centres in 35</a:t>
            </a:r>
            <a:r>
              <a:rPr lang="en-GB" dirty="0"/>
              <a:t> </a:t>
            </a:r>
            <a:r>
              <a:rPr lang="en-GB" dirty="0" smtClean="0"/>
              <a:t>countries</a:t>
            </a:r>
            <a:endParaRPr lang="en-GB" dirty="0"/>
          </a:p>
          <a:p>
            <a:pPr lvl="1"/>
            <a:r>
              <a:rPr lang="en-GB" dirty="0"/>
              <a:t>More than 8000 physicists with </a:t>
            </a:r>
            <a:r>
              <a:rPr lang="en-GB" dirty="0" smtClean="0"/>
              <a:t>real-</a:t>
            </a:r>
            <a:r>
              <a:rPr lang="en-GB" dirty="0" err="1" smtClean="0"/>
              <a:t>timedata</a:t>
            </a:r>
            <a:r>
              <a:rPr lang="en-GB" dirty="0" smtClean="0"/>
              <a:t> access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5E9F5"/>
              </a:clrFrom>
              <a:clrTo>
                <a:srgbClr val="E5E9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542" y="1131589"/>
            <a:ext cx="3887915" cy="383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58237"/>
            <a:ext cx="2635183" cy="189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042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CERN IT/DB group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9440"/>
            <a:ext cx="6984776" cy="4898574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98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CERN’s Databases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77476" y="1125210"/>
            <a:ext cx="8827129" cy="3390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~100</a:t>
            </a:r>
            <a:r>
              <a:rPr lang="en-US" sz="24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 Oracle databases, most of them RAC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Mostly NAS storage plus some SAN with ASM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~500 TB 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of data files for production DBs in total</a:t>
            </a:r>
          </a:p>
          <a:p>
            <a:pPr marL="36576" indent="0">
              <a:buFont typeface="Arial" panose="020B0604020202020204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24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Examples</a:t>
            </a:r>
            <a:r>
              <a:rPr lang="pl-PL" sz="24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 of critical production DBs: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LHC logging database </a:t>
            </a:r>
            <a:r>
              <a:rPr lang="pl-PL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</a:t>
            </a:r>
            <a:r>
              <a:rPr lang="en-GB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170</a:t>
            </a:r>
            <a:r>
              <a:rPr lang="pl-PL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 TB</a:t>
            </a: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, expected growth up to </a:t>
            </a:r>
            <a:r>
              <a:rPr lang="en-US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</a:t>
            </a:r>
            <a:r>
              <a:rPr lang="pl-PL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70 TB / year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13 </a:t>
            </a:r>
            <a:r>
              <a:rPr lang="en-GB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p</a:t>
            </a: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roduction experiments’ databases ~1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0-20</a:t>
            </a: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 TB in </a:t>
            </a:r>
            <a:r>
              <a:rPr lang="en-GB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each</a:t>
            </a:r>
            <a:endParaRPr lang="en-GB" sz="18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Read-only copies (Active Data Guard)</a:t>
            </a:r>
            <a:endParaRPr lang="en-US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9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399" y="-20538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864" y="235636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841" y="500617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665" y="763257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22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openlab.web.cern.ch/sites/openlab.web.cern.ch/files/banner/BoS-20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77572"/>
            <a:ext cx="6696744" cy="2100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dirty="0" smtClean="0"/>
              <a:t>CERN </a:t>
            </a:r>
            <a:r>
              <a:rPr lang="en-US" dirty="0" err="1"/>
              <a:t>o</a:t>
            </a:r>
            <a:r>
              <a:rPr lang="en-US" dirty="0" err="1" smtClean="0"/>
              <a:t>penlab</a:t>
            </a:r>
            <a:endParaRPr lang="en-US" b="1" dirty="0" smtClean="0"/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777501" y="1491630"/>
            <a:ext cx="6912768" cy="1224136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i="1" dirty="0" smtClean="0"/>
              <a:t>“CERN </a:t>
            </a:r>
            <a:r>
              <a:rPr lang="en-GB" sz="1600" b="1" i="1" dirty="0" err="1"/>
              <a:t>o</a:t>
            </a:r>
            <a:r>
              <a:rPr lang="en-GB" sz="1600" b="1" i="1" dirty="0" err="1" smtClean="0"/>
              <a:t>penlab</a:t>
            </a:r>
            <a:r>
              <a:rPr lang="en-GB" sz="1600" b="1" i="1" dirty="0" smtClean="0"/>
              <a:t> </a:t>
            </a:r>
            <a:r>
              <a:rPr lang="en-GB" sz="1600" i="1" dirty="0"/>
              <a:t>is a unique public-private partnership between CERN and leading ICT companies. Its mission is to accelerate the development of cutting-edge solutions to be used by the worldwide LHC </a:t>
            </a:r>
            <a:r>
              <a:rPr lang="en-GB" sz="1600" i="1" dirty="0" smtClean="0"/>
              <a:t>community”	</a:t>
            </a:r>
            <a:r>
              <a:rPr lang="en-GB" sz="1600" dirty="0" smtClean="0"/>
              <a:t> </a:t>
            </a:r>
            <a:r>
              <a:rPr lang="en-GB" sz="1600" dirty="0" smtClean="0">
                <a:hlinkClick r:id="rId4"/>
              </a:rPr>
              <a:t>http</a:t>
            </a:r>
            <a:r>
              <a:rPr lang="en-GB" sz="1600" dirty="0">
                <a:hlinkClick r:id="rId4"/>
              </a:rPr>
              <a:t>://</a:t>
            </a:r>
            <a:r>
              <a:rPr lang="en-GB" sz="1600" dirty="0" smtClean="0">
                <a:hlinkClick r:id="rId4"/>
              </a:rPr>
              <a:t>openlab.web.cern.ch</a:t>
            </a:r>
            <a:endParaRPr lang="en-GB" sz="1600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073" y="1348342"/>
            <a:ext cx="1171258" cy="3559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6528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&amp; Oracle</a:t>
            </a:r>
            <a:endParaRPr lang="en-US" b="1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7624" y="1200151"/>
            <a:ext cx="7848872" cy="3394472"/>
          </a:xfrm>
        </p:spPr>
        <p:txBody>
          <a:bodyPr/>
          <a:lstStyle/>
          <a:p>
            <a:r>
              <a:rPr lang="en-GB" b="0" dirty="0" smtClean="0"/>
              <a:t>Virtualization</a:t>
            </a:r>
          </a:p>
          <a:p>
            <a:r>
              <a:rPr lang="en-GB" b="0" dirty="0" smtClean="0"/>
              <a:t>Replication Technology</a:t>
            </a:r>
          </a:p>
          <a:p>
            <a:r>
              <a:rPr lang="en-GB" b="0" dirty="0" smtClean="0"/>
              <a:t>Enterprise </a:t>
            </a:r>
            <a:r>
              <a:rPr lang="en-GB" b="0" dirty="0"/>
              <a:t>Manager and 12c new </a:t>
            </a:r>
            <a:r>
              <a:rPr lang="en-GB" b="0" dirty="0" smtClean="0"/>
              <a:t>Features</a:t>
            </a:r>
          </a:p>
          <a:p>
            <a:r>
              <a:rPr lang="en-GB" i="1" dirty="0" smtClean="0"/>
              <a:t>Data Analytics</a:t>
            </a:r>
          </a:p>
          <a:p>
            <a:r>
              <a:rPr lang="en-GB" i="1" dirty="0" smtClean="0"/>
              <a:t>In-Database </a:t>
            </a:r>
            <a:r>
              <a:rPr lang="en-GB" i="1" dirty="0"/>
              <a:t>Physics </a:t>
            </a:r>
            <a:r>
              <a:rPr lang="en-GB" i="1" dirty="0" smtClean="0"/>
              <a:t>Analysis</a:t>
            </a:r>
            <a:endParaRPr lang="en-GB" i="1" dirty="0"/>
          </a:p>
          <a:p>
            <a:endParaRPr lang="en-GB" dirty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1959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Analytics Challenges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5947" y="998769"/>
            <a:ext cx="60656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2D9DFF"/>
                </a:solidFill>
              </a:rPr>
              <a:t>LHC Availability – </a:t>
            </a:r>
            <a:r>
              <a:rPr lang="en-GB" sz="2400" dirty="0" smtClean="0">
                <a:solidFill>
                  <a:schemeClr val="tx2"/>
                </a:solidFill>
              </a:rPr>
              <a:t>Estimated VS Observed </a:t>
            </a:r>
            <a:endParaRPr lang="en-GB" sz="2400" dirty="0">
              <a:solidFill>
                <a:schemeClr val="tx2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7606877"/>
              </p:ext>
            </p:extLst>
          </p:nvPr>
        </p:nvGraphicFramePr>
        <p:xfrm>
          <a:off x="1475656" y="1635646"/>
          <a:ext cx="324036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0176439"/>
              </p:ext>
            </p:extLst>
          </p:nvPr>
        </p:nvGraphicFramePr>
        <p:xfrm>
          <a:off x="4788025" y="1460434"/>
          <a:ext cx="3600400" cy="2983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660232" y="628679"/>
            <a:ext cx="1838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Manuel Martin Marquez 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35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Analytics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Profit from our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data investment 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xtracting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knowledge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sz="3100" dirty="0">
                <a:solidFill>
                  <a:schemeClr val="tx2"/>
                </a:solidFill>
              </a:rPr>
              <a:t>Optimize our systems is mandatory</a:t>
            </a:r>
          </a:p>
          <a:p>
            <a:pPr lvl="1"/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Reducing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and predicting faults and corrective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interventions</a:t>
            </a:r>
          </a:p>
          <a:p>
            <a:pPr lvl="1"/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Increase the availability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operations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efficiency </a:t>
            </a: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Control and Monitoring Systems</a:t>
            </a:r>
          </a:p>
          <a:p>
            <a:pPr lvl="1"/>
            <a:r>
              <a:rPr lang="en-US" sz="2000" dirty="0">
                <a:solidFill>
                  <a:srgbClr val="2D9DFF"/>
                </a:solidFill>
              </a:rPr>
              <a:t>Proactive</a:t>
            </a:r>
          </a:p>
          <a:p>
            <a:pPr lvl="1"/>
            <a:r>
              <a:rPr lang="en-US" sz="2000" dirty="0">
                <a:solidFill>
                  <a:srgbClr val="2D9DFF"/>
                </a:solidFill>
              </a:rPr>
              <a:t>Predictive</a:t>
            </a:r>
          </a:p>
          <a:p>
            <a:pPr lvl="1"/>
            <a:r>
              <a:rPr lang="en-US" sz="2000" dirty="0">
                <a:solidFill>
                  <a:srgbClr val="2D9DFF"/>
                </a:solidFill>
              </a:rPr>
              <a:t>Intelligent</a:t>
            </a:r>
          </a:p>
          <a:p>
            <a:pPr lvl="1"/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48056" lvl="1" indent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660232" y="628679"/>
            <a:ext cx="1838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Manuel Martin Marquez 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27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Endeca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6024"/>
            <a:ext cx="9155876" cy="473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51470"/>
            <a:ext cx="3744416" cy="648072"/>
          </a:xfrm>
          <a:solidFill>
            <a:srgbClr val="222268">
              <a:alpha val="69000"/>
            </a:srgbClr>
          </a:solidFill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err="1" smtClean="0">
                <a:solidFill>
                  <a:srgbClr val="FFFF00"/>
                </a:solidFill>
              </a:rPr>
              <a:t>Endeca</a:t>
            </a:r>
            <a:r>
              <a:rPr lang="en-US" dirty="0" smtClean="0">
                <a:solidFill>
                  <a:schemeClr val="bg1"/>
                </a:solidFill>
              </a:rPr>
              <a:t> provides an easy-to-use tool for studying LHC failures</a:t>
            </a:r>
          </a:p>
          <a:p>
            <a:pPr>
              <a:lnSpc>
                <a:spcPct val="12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 lvl="1">
              <a:lnSpc>
                <a:spcPct val="120000"/>
              </a:lnSpc>
            </a:pP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48056" lvl="1" indent="0">
              <a:lnSpc>
                <a:spcPct val="120000"/>
              </a:lnSpc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82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577" y="775720"/>
            <a:ext cx="6954855" cy="413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me </a:t>
            </a:r>
            <a:r>
              <a:rPr lang="en-GB" sz="2200" dirty="0" smtClean="0"/>
              <a:t>“Co-discoverer of the Higgs Boson”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6503680" y="2139702"/>
            <a:ext cx="133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solidFill>
                  <a:srgbClr val="FF0000"/>
                </a:solidFill>
              </a:rPr>
              <a:t>2932 authors</a:t>
            </a:r>
          </a:p>
          <a:p>
            <a:r>
              <a:rPr lang="en-GB" sz="1400" b="1" i="1" dirty="0" smtClean="0">
                <a:solidFill>
                  <a:srgbClr val="FF0000"/>
                </a:solidFill>
              </a:rPr>
              <a:t>including me!</a:t>
            </a:r>
            <a:endParaRPr lang="en-GB" sz="1400" b="1" i="1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52121" y="2139702"/>
            <a:ext cx="864096" cy="350167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90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Anomaly detection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smtClean="0"/>
              <a:t>.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48" y="994205"/>
            <a:ext cx="6627960" cy="36837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74931" y="994205"/>
            <a:ext cx="3469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SVM - Support Vector Machines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71728" y="3723878"/>
            <a:ext cx="2383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Credit: </a:t>
            </a:r>
            <a:r>
              <a:rPr lang="en-GB" sz="1400" dirty="0"/>
              <a:t>Massimo </a:t>
            </a:r>
            <a:r>
              <a:rPr lang="en-GB" sz="1400" dirty="0" err="1"/>
              <a:t>Lamanna</a:t>
            </a:r>
            <a:r>
              <a:rPr lang="en-GB" sz="1400" dirty="0"/>
              <a:t>, Sebastien </a:t>
            </a:r>
            <a:r>
              <a:rPr lang="en-GB" sz="1400" dirty="0" smtClean="0"/>
              <a:t>Ponce </a:t>
            </a:r>
            <a:r>
              <a:rPr lang="en-GB" sz="1400" dirty="0"/>
              <a:t>(IT-DSS), Stefano Alberto </a:t>
            </a:r>
            <a:r>
              <a:rPr lang="en-GB" sz="1400" dirty="0" smtClean="0"/>
              <a:t>Russo </a:t>
            </a:r>
            <a:r>
              <a:rPr lang="en-GB" sz="1400" dirty="0"/>
              <a:t>(ex IT-DB)</a:t>
            </a:r>
            <a:r>
              <a:rPr lang="en-US" sz="1400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43608" y="1050290"/>
            <a:ext cx="2664297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660232" y="628679"/>
            <a:ext cx="1838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Manuel Martin Marquez 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588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Analytics as a service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6392" y="1131590"/>
            <a:ext cx="7822401" cy="788444"/>
          </a:xfrm>
        </p:spPr>
        <p:txBody>
          <a:bodyPr>
            <a:normAutofit fontScale="85000" lnSpcReduction="20000"/>
          </a:bodyPr>
          <a:lstStyle/>
          <a:p>
            <a:pPr marL="0" indent="0" rtl="0" eaLnBrk="1" latinLnBrk="0" hangingPunct="1">
              <a:buNone/>
            </a:pPr>
            <a:r>
              <a:rPr kumimoji="0" lang="en-GB" sz="3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 in preparation: “</a:t>
            </a:r>
            <a:r>
              <a:rPr kumimoji="0" lang="en-GB" sz="3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Analytics platform” or (Big data) “Analytics-as-a-service” (A</a:t>
            </a:r>
            <a:r>
              <a:rPr kumimoji="0" lang="en-GB" sz="30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kumimoji="0" lang="en-GB" sz="3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?): </a:t>
            </a:r>
            <a:endParaRPr lang="en-GB" sz="3000" dirty="0" smtClean="0"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150874"/>
            <a:ext cx="4332898" cy="25118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13588" y="1920034"/>
            <a:ext cx="1930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Credit: CERN EN-ICE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460849" y="2150874"/>
            <a:ext cx="615207" cy="1025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660232" y="628679"/>
            <a:ext cx="1838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Manuel Martin Marquez </a:t>
            </a: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356393" y="1923678"/>
            <a:ext cx="4104456" cy="2808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 smtClean="0">
                <a:solidFill>
                  <a:schemeClr val="tx1"/>
                </a:solidFill>
              </a:rPr>
              <a:t>Data fed from multiple sources (live)</a:t>
            </a:r>
            <a:endParaRPr lang="en-GB" dirty="0" smtClean="0"/>
          </a:p>
          <a:p>
            <a:r>
              <a:rPr lang="en-GB" sz="3000" dirty="0" smtClean="0">
                <a:solidFill>
                  <a:schemeClr val="tx1"/>
                </a:solidFill>
              </a:rPr>
              <a:t>Stored reliably</a:t>
            </a:r>
            <a:endParaRPr lang="en-GB" dirty="0" smtClean="0"/>
          </a:p>
          <a:p>
            <a:r>
              <a:rPr lang="en-GB" sz="3000" dirty="0" smtClean="0">
                <a:solidFill>
                  <a:schemeClr val="tx1"/>
                </a:solidFill>
              </a:rPr>
              <a:t>Data processing with multiple systems</a:t>
            </a:r>
            <a:endParaRPr lang="en-GB" dirty="0" smtClean="0"/>
          </a:p>
          <a:p>
            <a:r>
              <a:rPr lang="en-GB" sz="3000" dirty="0" smtClean="0">
                <a:solidFill>
                  <a:schemeClr val="tx1"/>
                </a:solidFill>
              </a:rPr>
              <a:t>Easy access, domain expert natural language (DSL)</a:t>
            </a:r>
          </a:p>
          <a:p>
            <a:r>
              <a:rPr lang="en-GB" dirty="0" smtClean="0"/>
              <a:t>Visualisation</a:t>
            </a:r>
            <a:endParaRPr lang="en-GB" dirty="0" smtClean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04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3"/>
          <a:stretch/>
        </p:blipFill>
        <p:spPr bwMode="auto">
          <a:xfrm>
            <a:off x="0" y="-23162"/>
            <a:ext cx="9144937" cy="516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8292" y="123478"/>
            <a:ext cx="3168352" cy="9361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In-database physics analysis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142" y="4325203"/>
            <a:ext cx="7447178" cy="33855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Higgs decay to 2 photons candidate</a:t>
            </a:r>
            <a:r>
              <a:rPr lang="en-US" sz="1600" b="1" dirty="0" smtClean="0">
                <a:solidFill>
                  <a:srgbClr val="FFFF00"/>
                </a:solidFill>
              </a:rPr>
              <a:t>: </a:t>
            </a:r>
            <a:r>
              <a:rPr lang="en-US" sz="1400" b="1" dirty="0" smtClean="0">
                <a:solidFill>
                  <a:schemeClr val="bg1"/>
                </a:solidFill>
              </a:rPr>
              <a:t>event display from the ATLAS experiment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35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381000" y="4251571"/>
            <a:ext cx="8686800" cy="840459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dirty="0" smtClean="0">
                <a:solidFill>
                  <a:srgbClr val="FF5050"/>
                </a:solidFill>
                <a:ea typeface="DejaVu Sans Condensed"/>
                <a:cs typeface="DejaVu Sans Condensed"/>
              </a:rPr>
              <a:t>Force carriers: photons for electro-magnetism, Z/W bosons for ‘weak’ interaction, gluons to bind quarks together and the Higgs boson to give mass to particles</a:t>
            </a: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sz="2800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sz="2800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800100" lvl="1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800" dirty="0">
              <a:solidFill>
                <a:srgbClr val="15539C"/>
              </a:solidFill>
              <a:ea typeface="DejaVu Sans Condensed"/>
              <a:cs typeface="DejaVu Sans Condensed"/>
            </a:endParaRPr>
          </a:p>
        </p:txBody>
      </p:sp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2966156" y="155971"/>
            <a:ext cx="6096000" cy="434579"/>
          </a:xfrm>
        </p:spPr>
        <p:txBody>
          <a:bodyPr lIns="0" tIns="28224" rIns="0" bIns="0"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sz="2800" b="1" dirty="0" smtClean="0"/>
              <a:t>A quick course in Particle Physics</a:t>
            </a:r>
            <a:endParaRPr lang="en-US" sz="2800" b="1" dirty="0" smtClean="0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752600" y="742950"/>
            <a:ext cx="6477000" cy="808480"/>
          </a:xfrm>
          <a:prstGeom prst="rect">
            <a:avLst/>
          </a:prstGeom>
          <a:solidFill>
            <a:srgbClr val="FFFF99"/>
          </a:solidFill>
          <a:ln w="936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dirty="0" smtClean="0">
                <a:solidFill>
                  <a:schemeClr val="accent5">
                    <a:lumMod val="25000"/>
                  </a:schemeClr>
                </a:solidFill>
                <a:ea typeface="DejaVu Sans Condensed"/>
                <a:cs typeface="DejaVu Sans Condensed"/>
              </a:rPr>
              <a:t>The Standard Model (SM) of particle physics, a very successful theory describing all the elementary particles and forces that are the building blocks of our world</a:t>
            </a:r>
          </a:p>
          <a:p>
            <a:pPr marL="800100" lvl="1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800" dirty="0">
              <a:solidFill>
                <a:srgbClr val="15539C"/>
              </a:solidFill>
              <a:ea typeface="DejaVu Sans Condensed"/>
              <a:cs typeface="DejaVu Sans Condensed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160437" y="2119486"/>
            <a:ext cx="2983563" cy="16764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>
                <a:solidFill>
                  <a:srgbClr val="0C5C3E"/>
                </a:solidFill>
                <a:ea typeface="DejaVu Sans Condensed"/>
                <a:cs typeface="DejaVu Sans Condensed"/>
              </a:rPr>
              <a:t>Quarks: can not exist alone,  </a:t>
            </a:r>
            <a:r>
              <a:rPr lang="en-GB" sz="1400" b="1" dirty="0" smtClean="0">
                <a:solidFill>
                  <a:srgbClr val="0C5C3E"/>
                </a:solidFill>
                <a:ea typeface="DejaVu Sans Condensed"/>
                <a:cs typeface="DejaVu Sans Condensed"/>
              </a:rPr>
              <a:t>but are bound together in </a:t>
            </a:r>
            <a:r>
              <a:rPr lang="en-GB" sz="1400" b="1" dirty="0" smtClean="0">
                <a:solidFill>
                  <a:srgbClr val="0C5C3E"/>
                </a:solidFill>
                <a:ea typeface="DejaVu Sans Condensed"/>
                <a:cs typeface="DejaVu Sans Condensed"/>
              </a:rPr>
              <a:t>pairs </a:t>
            </a:r>
            <a:r>
              <a:rPr lang="en-GB" sz="1400" b="1" dirty="0" smtClean="0">
                <a:solidFill>
                  <a:srgbClr val="0C5C3E"/>
                </a:solidFill>
                <a:ea typeface="DejaVu Sans Condensed"/>
                <a:cs typeface="DejaVu Sans Condensed"/>
              </a:rPr>
              <a:t>or triplets </a:t>
            </a:r>
          </a:p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>
                <a:solidFill>
                  <a:srgbClr val="0C5C3E"/>
                </a:solidFill>
                <a:ea typeface="DejaVu Sans Condensed"/>
                <a:cs typeface="DejaVu Sans Condensed"/>
              </a:rPr>
              <a:t>P</a:t>
            </a:r>
            <a:r>
              <a:rPr lang="en-GB" sz="1400" b="1" dirty="0" smtClean="0">
                <a:solidFill>
                  <a:srgbClr val="0C5C3E"/>
                </a:solidFill>
                <a:ea typeface="DejaVu Sans Condensed"/>
                <a:cs typeface="DejaVu Sans Condensed"/>
              </a:rPr>
              <a:t>articles composed of quarks  are called hadrons, </a:t>
            </a:r>
            <a:r>
              <a:rPr lang="en-GB" sz="1400" dirty="0" smtClean="0">
                <a:solidFill>
                  <a:srgbClr val="0C5C3E"/>
                </a:solidFill>
                <a:ea typeface="DejaVu Sans Condensed"/>
                <a:cs typeface="DejaVu Sans Condensed"/>
              </a:rPr>
              <a:t>proton is composed of two </a:t>
            </a:r>
            <a:r>
              <a:rPr lang="en-GB" sz="1400" dirty="0" smtClean="0">
                <a:solidFill>
                  <a:srgbClr val="0C5C3E"/>
                </a:solidFill>
                <a:ea typeface="DejaVu Sans Condensed"/>
                <a:cs typeface="DejaVu Sans Condensed"/>
              </a:rPr>
              <a:t>up plus one down quark</a:t>
            </a:r>
          </a:p>
          <a:p>
            <a:pPr marL="800100" lvl="1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800" dirty="0">
              <a:solidFill>
                <a:srgbClr val="15539C"/>
              </a:solidFill>
              <a:ea typeface="DejaVu Sans Condensed"/>
              <a:cs typeface="DejaVu Sans Condensed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48357" y="2152167"/>
            <a:ext cx="3028243" cy="167736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Leptons: electrons and </a:t>
            </a:r>
            <a:r>
              <a:rPr lang="en-GB" sz="1400" b="1" dirty="0" err="1" smtClean="0">
                <a:solidFill>
                  <a:srgbClr val="15539C"/>
                </a:solidFill>
                <a:ea typeface="DejaVu Sans Condensed"/>
                <a:cs typeface="DejaVu Sans Condensed"/>
              </a:rPr>
              <a:t>muons</a:t>
            </a: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, relatively easy to </a:t>
            </a: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detect </a:t>
            </a:r>
            <a:r>
              <a:rPr lang="en-GB" sz="1400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, </a:t>
            </a: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tau’s </a:t>
            </a: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are </a:t>
            </a: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tough</a:t>
            </a:r>
            <a:endParaRPr lang="en-GB" sz="1400" b="1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Neutrino’s can not be detected directly</a:t>
            </a:r>
            <a:endParaRPr lang="en-US" sz="2800" dirty="0">
              <a:solidFill>
                <a:srgbClr val="15539C"/>
              </a:solidFill>
              <a:ea typeface="DejaVu Sans Condensed"/>
              <a:cs typeface="DejaVu Sans Condensed"/>
            </a:endParaRPr>
          </a:p>
        </p:txBody>
      </p:sp>
      <p:pic>
        <p:nvPicPr>
          <p:cNvPr id="2050" name="Picture 2" descr="Standard Mod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20800"/>
            <a:ext cx="2685698" cy="258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635896" y="4227934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5189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1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2966156" y="155971"/>
            <a:ext cx="6096000" cy="434579"/>
          </a:xfrm>
        </p:spPr>
        <p:txBody>
          <a:bodyPr lIns="0" tIns="28224" rIns="0" bIns="0"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sz="2800" b="1" dirty="0" smtClean="0"/>
              <a:t>A quick course in Particle Physics</a:t>
            </a:r>
            <a:endParaRPr lang="en-US" sz="2800" b="1" dirty="0" smtClean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-76200" y="1709180"/>
            <a:ext cx="4648200" cy="1820296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The detectors built around the collision point measure the produced particles</a:t>
            </a:r>
          </a:p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>
                <a:solidFill>
                  <a:srgbClr val="0C5C3E"/>
                </a:solidFill>
                <a:ea typeface="DejaVu Sans Condensed"/>
                <a:cs typeface="DejaVu Sans Condensed"/>
              </a:rPr>
              <a:t>H</a:t>
            </a:r>
            <a:r>
              <a:rPr lang="en-GB" sz="1400" b="1" dirty="0" smtClean="0">
                <a:solidFill>
                  <a:srgbClr val="0C5C3E"/>
                </a:solidFill>
                <a:ea typeface="DejaVu Sans Condensed"/>
                <a:cs typeface="DejaVu Sans Condensed"/>
              </a:rPr>
              <a:t>igh </a:t>
            </a:r>
            <a:r>
              <a:rPr lang="en-GB" sz="1400" b="1" dirty="0">
                <a:solidFill>
                  <a:srgbClr val="0C5C3E"/>
                </a:solidFill>
                <a:ea typeface="DejaVu Sans Condensed"/>
                <a:cs typeface="DejaVu Sans Condensed"/>
              </a:rPr>
              <a:t>energy quark production results in a ‘jet’ of particles seen in the </a:t>
            </a:r>
            <a:r>
              <a:rPr lang="en-GB" sz="1400" b="1" dirty="0" smtClean="0">
                <a:solidFill>
                  <a:srgbClr val="0C5C3E"/>
                </a:solidFill>
                <a:ea typeface="DejaVu Sans Condensed"/>
                <a:cs typeface="DejaVu Sans Condensed"/>
              </a:rPr>
              <a:t>detector</a:t>
            </a:r>
            <a:endParaRPr lang="en-GB" sz="1400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342900" indent="-341313">
              <a:spcBef>
                <a:spcPts val="563"/>
              </a:spcBef>
              <a:buClr>
                <a:srgbClr val="003399"/>
              </a:buClr>
              <a:buFont typeface="Wingdings" pitchFamily="2" charset="2"/>
              <a:buChar char="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/>
              <a:t>E</a:t>
            </a:r>
            <a:r>
              <a:rPr lang="en-GB" sz="1400" dirty="0" smtClean="0"/>
              <a:t>nergy </a:t>
            </a:r>
            <a:r>
              <a:rPr lang="en-GB" sz="1400" dirty="0"/>
              <a:t>resulting from a collision at the LHC is spread </a:t>
            </a:r>
            <a:r>
              <a:rPr lang="en-GB" sz="1400" dirty="0" smtClean="0"/>
              <a:t>symmetrically, </a:t>
            </a:r>
            <a:r>
              <a:rPr lang="en-GB" sz="1400" dirty="0" smtClean="0"/>
              <a:t>imbalance </a:t>
            </a:r>
            <a:r>
              <a:rPr lang="en-GB" sz="1400" dirty="0"/>
              <a:t>in the </a:t>
            </a:r>
            <a:r>
              <a:rPr lang="en-GB" sz="1400" dirty="0" smtClean="0"/>
              <a:t>energy = Missing Energy, often due to neutrino’s</a:t>
            </a:r>
            <a:endParaRPr lang="en-GB" sz="1400" dirty="0" smtClean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94245"/>
            <a:ext cx="4571999" cy="3050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34232" y="2277130"/>
            <a:ext cx="1585968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u-ZA" sz="1400" b="1" dirty="0">
                <a:solidFill>
                  <a:srgbClr val="FFFF00"/>
                </a:solidFill>
              </a:rPr>
              <a:t>Z-&gt;</a:t>
            </a:r>
            <a:r>
              <a:rPr lang="zu-ZA" sz="1400" b="1" dirty="0">
                <a:solidFill>
                  <a:srgbClr val="FFFF00"/>
                </a:solidFill>
                <a:latin typeface="Symbol" pitchFamily="18" charset="2"/>
              </a:rPr>
              <a:t>mm</a:t>
            </a:r>
            <a:r>
              <a:rPr lang="zu-ZA" sz="1400" b="1" dirty="0">
                <a:solidFill>
                  <a:srgbClr val="FFFF00"/>
                </a:solidFill>
              </a:rPr>
              <a:t> </a:t>
            </a:r>
            <a:r>
              <a:rPr lang="en-US" sz="1400" b="1" dirty="0">
                <a:solidFill>
                  <a:srgbClr val="FFFF00"/>
                </a:solidFill>
              </a:rPr>
              <a:t>candidate</a:t>
            </a:r>
            <a:r>
              <a:rPr lang="zu-ZA" sz="1400" b="1" dirty="0">
                <a:solidFill>
                  <a:srgbClr val="FFFF00"/>
                </a:solidFill>
              </a:rPr>
              <a:t>, m</a:t>
            </a:r>
            <a:r>
              <a:rPr lang="zu-ZA" sz="1400" b="1" baseline="-25000" dirty="0">
                <a:solidFill>
                  <a:srgbClr val="FFFF00"/>
                </a:solidFill>
                <a:latin typeface="Symbol" pitchFamily="18" charset="2"/>
              </a:rPr>
              <a:t>mm</a:t>
            </a:r>
            <a:r>
              <a:rPr lang="en-US" sz="1400" b="1" dirty="0">
                <a:solidFill>
                  <a:srgbClr val="FFFF00"/>
                </a:solidFill>
              </a:rPr>
              <a:t>=</a:t>
            </a:r>
            <a:r>
              <a:rPr lang="en-US" sz="1400" b="1" noProof="1">
                <a:solidFill>
                  <a:srgbClr val="FFFF00"/>
                </a:solidFill>
              </a:rPr>
              <a:t>93.4 GeV </a:t>
            </a:r>
            <a:endParaRPr lang="en-US" sz="1400" b="1" dirty="0">
              <a:solidFill>
                <a:srgbClr val="FFFF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172200" y="4025266"/>
            <a:ext cx="2895601" cy="938719"/>
            <a:chOff x="7394004" y="3278329"/>
            <a:chExt cx="2528688" cy="11005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396964" y="3278329"/>
                  <a:ext cx="2525728" cy="1100566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i="1" dirty="0" smtClean="0"/>
                    <a:t>“Invariant mass”</a:t>
                  </a:r>
                </a:p>
                <a:p>
                  <a:endParaRPr lang="en-GB" sz="1400" b="1" i="1" dirty="0" smtClean="0"/>
                </a:p>
                <a:p>
                  <a14:m>
                    <m:oMath xmlns:m="http://schemas.openxmlformats.org/officeDocument/2006/math">
                      <m:r>
                        <a:rPr lang="en-GB" sz="900" b="1" i="1" smtClean="0">
                          <a:latin typeface="Cambria Math"/>
                        </a:rPr>
                        <m:t>𝑴</m:t>
                      </m:r>
                    </m:oMath>
                  </a14:m>
                  <a:r>
                    <a:rPr lang="en-GB" sz="900" b="1" i="1" dirty="0" smtClean="0"/>
                    <a:t>=</a:t>
                  </a:r>
                  <a:r>
                    <a:rPr lang="en-GB" sz="900" i="1" dirty="0" smtClean="0"/>
                    <a:t>invariant mass, equal to mass of decay particle </a:t>
                  </a:r>
                </a:p>
                <a:p>
                  <a14:m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900" i="1" dirty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sz="900" b="0" i="1" dirty="0" smtClean="0">
                              <a:latin typeface="Cambria Math"/>
                            </a:rPr>
                            <m:t>𝐸</m:t>
                          </m:r>
                        </m:e>
                      </m:nary>
                    </m:oMath>
                  </a14:m>
                  <a:r>
                    <a:rPr lang="en-GB" sz="900" b="1" i="1" dirty="0" smtClean="0"/>
                    <a:t>=</a:t>
                  </a:r>
                  <a:r>
                    <a:rPr lang="en-GB" sz="900" i="1" dirty="0" smtClean="0"/>
                    <a:t>sum of the energies of produced particles </a:t>
                  </a:r>
                </a:p>
                <a:p>
                  <a14:m>
                    <m:oMath xmlns:m="http://schemas.openxmlformats.org/officeDocument/2006/math">
                      <m:d>
                        <m:dPr>
                          <m:begChr m:val="‖"/>
                          <m:endChr m:val="‖"/>
                          <m:ctrlPr>
                            <a:rPr lang="en-GB" sz="900" i="1" dirty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900" i="1" dirty="0">
                                  <a:latin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acc>
                                <m:accPr>
                                  <m:chr m:val="⃗"/>
                                  <m:ctrlPr>
                                    <a:rPr lang="en-GB" sz="900" i="1" dirty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sz="900" i="1" dirty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  <m:r>
                                <a:rPr lang="en-GB" sz="900" i="1" dirty="0">
                                  <a:latin typeface="Cambria Math"/>
                                </a:rPr>
                                <m:t>𝑐</m:t>
                              </m:r>
                            </m:e>
                          </m:nary>
                        </m:e>
                      </m:d>
                    </m:oMath>
                  </a14:m>
                  <a:r>
                    <a:rPr lang="en-GB" sz="900" b="1" i="1" dirty="0" smtClean="0"/>
                    <a:t>=</a:t>
                  </a:r>
                  <a:r>
                    <a:rPr lang="en-GB" sz="900" i="1" dirty="0" smtClean="0"/>
                    <a:t>vector sum of momenta of produced particles </a:t>
                  </a: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6964" y="3278329"/>
                  <a:ext cx="2525728" cy="110056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7394004" y="3498940"/>
                  <a:ext cx="2315437" cy="3969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  <a:ea typeface="Cambria Math"/>
                        </a:rPr>
                        <m:t>M</m:t>
                      </m:r>
                      <m:sSup>
                        <m:sSupPr>
                          <m:ctrlPr>
                            <a:rPr lang="en-GB" sz="1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GB" sz="1600" dirty="0" smtClean="0"/>
                    <a:t>=</a:t>
                  </a:r>
                  <a14:m>
                    <m:oMath xmlns:m="http://schemas.openxmlformats.org/officeDocument/2006/math">
                      <m:r>
                        <a:rPr lang="en-GB" sz="1600" b="0" i="0" dirty="0" smtClean="0">
                          <a:latin typeface="Cambria Math"/>
                        </a:rPr>
                        <m:t>(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1600" i="1" dirty="0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1600" b="0" i="1" dirty="0" smtClean="0"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GB" sz="1600" b="0" i="1" dirty="0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GB" sz="1600" b="0" i="1" dirty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sz="1600" b="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GB" sz="16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n-GB" sz="1600" b="0" i="1" dirty="0" smtClean="0">
                                      <a:latin typeface="Cambria Math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sz="1600" b="0" i="1" dirty="0" smtClean="0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1600" b="0" i="1" dirty="0" smtClean="0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</m:acc>
                                  <m:r>
                                    <a:rPr lang="en-GB" sz="1600" b="0" i="1" dirty="0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GB" sz="1600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4004" y="3498940"/>
                  <a:ext cx="2315437" cy="39692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107143" b="-1696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52401" y="3943350"/>
            <a:ext cx="5791199" cy="8463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36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Many particles decay before we can measure </a:t>
            </a:r>
            <a:r>
              <a:rPr lang="en-GB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them</a:t>
            </a:r>
            <a:endParaRPr lang="en-GB" sz="1600" b="1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287337" indent="-285750">
              <a:spcBef>
                <a:spcPts val="563"/>
              </a:spcBef>
              <a:buClr>
                <a:srgbClr val="003399"/>
              </a:buClr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W</a:t>
            </a: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e find </a:t>
            </a: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these by their “invariant mass” calculated from the energy and momentum of  the decay </a:t>
            </a:r>
            <a:r>
              <a:rPr lang="en-GB" sz="14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products</a:t>
            </a:r>
            <a:endParaRPr lang="en-GB" sz="1400" b="1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447800" y="742950"/>
            <a:ext cx="4724400" cy="584775"/>
          </a:xfrm>
          <a:prstGeom prst="rect">
            <a:avLst/>
          </a:prstGeom>
          <a:solidFill>
            <a:srgbClr val="FFFF99"/>
          </a:solidFill>
          <a:ln w="936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dirty="0" smtClean="0">
                <a:solidFill>
                  <a:schemeClr val="accent5">
                    <a:lumMod val="25000"/>
                  </a:schemeClr>
                </a:solidFill>
                <a:ea typeface="DejaVu Sans Condensed"/>
                <a:cs typeface="DejaVu Sans Condensed"/>
              </a:rPr>
              <a:t>The energy in the LHC </a:t>
            </a:r>
            <a:r>
              <a:rPr lang="en-GB" sz="1600" b="1" dirty="0" smtClean="0">
                <a:solidFill>
                  <a:schemeClr val="accent5">
                    <a:lumMod val="25000"/>
                  </a:schemeClr>
                </a:solidFill>
                <a:ea typeface="DejaVu Sans Condensed"/>
                <a:cs typeface="DejaVu Sans Condensed"/>
              </a:rPr>
              <a:t>collision </a:t>
            </a:r>
            <a:r>
              <a:rPr lang="en-GB" sz="1600" b="1" dirty="0" smtClean="0">
                <a:solidFill>
                  <a:schemeClr val="accent5">
                    <a:lumMod val="25000"/>
                  </a:schemeClr>
                </a:solidFill>
                <a:ea typeface="DejaVu Sans Condensed"/>
                <a:cs typeface="DejaVu Sans Condensed"/>
              </a:rPr>
              <a:t>can be</a:t>
            </a:r>
            <a:r>
              <a:rPr lang="en-GB" sz="1600" b="1" dirty="0" smtClean="0">
                <a:solidFill>
                  <a:schemeClr val="accent5">
                    <a:lumMod val="25000"/>
                  </a:schemeClr>
                </a:solidFill>
                <a:ea typeface="DejaVu Sans Condensed"/>
                <a:cs typeface="DejaVu Sans Condensed"/>
              </a:rPr>
              <a:t> </a:t>
            </a:r>
            <a:r>
              <a:rPr lang="en-GB" sz="1600" b="1" dirty="0" smtClean="0">
                <a:solidFill>
                  <a:schemeClr val="accent5">
                    <a:lumMod val="25000"/>
                  </a:schemeClr>
                </a:solidFill>
                <a:ea typeface="DejaVu Sans Condensed"/>
                <a:cs typeface="DejaVu Sans Condensed"/>
              </a:rPr>
              <a:t>converted into the production of new </a:t>
            </a:r>
            <a:r>
              <a:rPr lang="en-GB" sz="1600" b="1" dirty="0" smtClean="0">
                <a:solidFill>
                  <a:schemeClr val="accent5">
                    <a:lumMod val="25000"/>
                  </a:schemeClr>
                </a:solidFill>
                <a:ea typeface="DejaVu Sans Condensed"/>
                <a:cs typeface="DejaVu Sans Condensed"/>
              </a:rPr>
              <a:t>particles </a:t>
            </a:r>
            <a:endParaRPr lang="en-GB" sz="1600" b="1" dirty="0" smtClean="0">
              <a:solidFill>
                <a:schemeClr val="accent5">
                  <a:lumMod val="25000"/>
                </a:schemeClr>
              </a:solidFill>
              <a:ea typeface="DejaVu Sans Condensed"/>
              <a:cs typeface="DejaVu Sans Condense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8304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28224" rIns="0" bIns="0"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Higgs boson discovery</a:t>
            </a:r>
            <a:endParaRPr lang="en-US" sz="28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19823"/>
            <a:ext cx="8061176" cy="158417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4 July 2012: The </a:t>
            </a:r>
            <a:r>
              <a:rPr lang="en-GB" dirty="0"/>
              <a:t>discovery of a “Higgs boson-like” particle!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Operations </a:t>
            </a:r>
            <a:r>
              <a:rPr lang="en-GB" dirty="0"/>
              <a:t>of LHC and its experiments rely on </a:t>
            </a:r>
            <a:r>
              <a:rPr lang="en-GB" dirty="0" smtClean="0"/>
              <a:t> databases (mainly Oracle) for </a:t>
            </a:r>
            <a:r>
              <a:rPr lang="en-GB" dirty="0"/>
              <a:t>storing conditions data, log files </a:t>
            </a:r>
            <a:r>
              <a:rPr lang="en-GB" dirty="0" smtClean="0"/>
              <a:t>etcetera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… but the data-points in these plots did not came out of a </a:t>
            </a:r>
            <a:r>
              <a:rPr lang="en-GB" dirty="0" smtClean="0"/>
              <a:t>database </a:t>
            </a:r>
            <a:endParaRPr lang="en-GB" dirty="0"/>
          </a:p>
        </p:txBody>
      </p:sp>
      <p:pic>
        <p:nvPicPr>
          <p:cNvPr id="17" name="Picture 2" descr="http://dvice.com/assets_c/2012/07/higgs_bump-thumb-330x318-952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575" y="823861"/>
            <a:ext cx="2336925" cy="22519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atlas.web.cern.ch/Atlas/GROUPS/PHYSICS/PAPERS/HIGG-2012-27/figaux_004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1600" y="823861"/>
            <a:ext cx="3494856" cy="22519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733549"/>
            <a:ext cx="2221089" cy="830997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200" b="1" i="1" dirty="0" smtClean="0"/>
              <a:t>Plots of the invariant mass of photon-pairs produced at the LHC show a significant bump around 125 </a:t>
            </a:r>
            <a:r>
              <a:rPr lang="en-GB" sz="1200" b="1" i="1" dirty="0" err="1" smtClean="0"/>
              <a:t>GeV</a:t>
            </a:r>
            <a:r>
              <a:rPr lang="en-GB" sz="1200" b="1" i="1" dirty="0" smtClean="0"/>
              <a:t> …</a:t>
            </a:r>
            <a:endParaRPr lang="en-GB" sz="1200" b="1" i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06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28224" rIns="0" bIns="0"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From experiment to discovery</a:t>
            </a:r>
            <a:endParaRPr lang="en-US" b="1" dirty="0" smtClean="0"/>
          </a:p>
        </p:txBody>
      </p:sp>
      <p:sp>
        <p:nvSpPr>
          <p:cNvPr id="18" name="Oval 3"/>
          <p:cNvSpPr>
            <a:spLocks noChangeArrowheads="1"/>
          </p:cNvSpPr>
          <p:nvPr/>
        </p:nvSpPr>
        <p:spPr bwMode="auto">
          <a:xfrm>
            <a:off x="381000" y="2800350"/>
            <a:ext cx="2819400" cy="1447800"/>
          </a:xfrm>
          <a:prstGeom prst="ellipse">
            <a:avLst/>
          </a:prstGeom>
          <a:solidFill>
            <a:srgbClr val="FBC5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endParaRPr lang="en-US" sz="1200" dirty="0"/>
          </a:p>
          <a:p>
            <a:pPr algn="ctr" eaLnBrk="0" hangingPunct="0">
              <a:lnSpc>
                <a:spcPct val="90000"/>
              </a:lnSpc>
            </a:pPr>
            <a:r>
              <a:rPr lang="en-US" sz="1200" dirty="0" err="1" smtClean="0">
                <a:solidFill>
                  <a:srgbClr val="CC3300"/>
                </a:solidFill>
              </a:rPr>
              <a:t>generation</a:t>
            </a:r>
            <a:r>
              <a:rPr lang="en-US" sz="1200" dirty="0" err="1" smtClean="0">
                <a:solidFill>
                  <a:srgbClr val="CC3300"/>
                </a:solidFill>
                <a:sym typeface="Wingdings" pitchFamily="2" charset="2"/>
              </a:rPr>
              <a:t></a:t>
            </a:r>
            <a:r>
              <a:rPr lang="en-US" sz="1200" dirty="0" err="1" smtClean="0">
                <a:solidFill>
                  <a:srgbClr val="CC3300"/>
                </a:solidFill>
              </a:rPr>
              <a:t>simulation</a:t>
            </a:r>
            <a:r>
              <a:rPr lang="en-US" sz="1200" dirty="0" err="1" smtClean="0">
                <a:solidFill>
                  <a:srgbClr val="CC3300"/>
                </a:solidFill>
                <a:sym typeface="Wingdings" pitchFamily="2" charset="2"/>
              </a:rPr>
              <a:t>digitization</a:t>
            </a:r>
            <a:endParaRPr lang="en-US" sz="1200" dirty="0">
              <a:solidFill>
                <a:srgbClr val="CC3300"/>
              </a:solidFill>
            </a:endParaRPr>
          </a:p>
        </p:txBody>
      </p:sp>
      <p:pic>
        <p:nvPicPr>
          <p:cNvPr id="19" name="Picture 4" descr="qze2znuk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1914" y="3810435"/>
            <a:ext cx="581405" cy="35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2658522" y="1629550"/>
            <a:ext cx="2697328" cy="1815269"/>
          </a:xfrm>
          <a:prstGeom prst="ellipse">
            <a:avLst/>
          </a:prstGeom>
          <a:solidFill>
            <a:srgbClr val="C5FFE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endParaRPr lang="en-US" sz="1400" dirty="0" smtClean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dirty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1600" b="1" dirty="0" smtClean="0">
              <a:solidFill>
                <a:srgbClr val="CC3300"/>
              </a:solidFill>
            </a:endParaRPr>
          </a:p>
          <a:p>
            <a:pPr eaLnBrk="0" hangingPunct="0">
              <a:lnSpc>
                <a:spcPct val="90000"/>
              </a:lnSpc>
            </a:pPr>
            <a:r>
              <a:rPr lang="en-US" sz="1600" b="1" dirty="0" smtClean="0">
                <a:solidFill>
                  <a:srgbClr val="CC3300"/>
                </a:solidFill>
              </a:rPr>
              <a:t>reconstruction</a:t>
            </a:r>
            <a:endParaRPr lang="en-US" sz="1600" b="1" dirty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i="1" dirty="0">
              <a:solidFill>
                <a:schemeClr val="bg1"/>
              </a:solidFill>
              <a:latin typeface="Times New Roman" pitchFamily="16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i="1" dirty="0">
              <a:solidFill>
                <a:schemeClr val="bg1"/>
              </a:solidFill>
              <a:latin typeface="Times New Roman" pitchFamily="16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i="1" dirty="0">
              <a:solidFill>
                <a:schemeClr val="bg1"/>
              </a:solidFill>
              <a:latin typeface="Times New Roman" pitchFamily="16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i="1" dirty="0">
              <a:solidFill>
                <a:schemeClr val="bg1"/>
              </a:solidFill>
              <a:latin typeface="Times New Roman" pitchFamily="16" charset="0"/>
            </a:endParaRPr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5305301" y="971550"/>
            <a:ext cx="3835474" cy="2869711"/>
          </a:xfrm>
          <a:prstGeom prst="ellipse">
            <a:avLst/>
          </a:prstGeom>
          <a:solidFill>
            <a:srgbClr val="D0FFC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dirty="0">
                <a:solidFill>
                  <a:srgbClr val="CC3300"/>
                </a:solidFill>
              </a:rPr>
              <a:t> </a:t>
            </a:r>
            <a:r>
              <a:rPr lang="en-US" sz="2400" dirty="0" smtClean="0">
                <a:solidFill>
                  <a:srgbClr val="CC3300"/>
                </a:solidFill>
              </a:rPr>
              <a:t>                          </a:t>
            </a:r>
            <a:r>
              <a:rPr lang="en-US" sz="2400" b="1" dirty="0" smtClean="0">
                <a:solidFill>
                  <a:srgbClr val="CC3300"/>
                </a:solidFill>
              </a:rPr>
              <a:t>analysis</a:t>
            </a:r>
          </a:p>
          <a:p>
            <a:pPr algn="ctr" eaLnBrk="0" hangingPunct="0">
              <a:lnSpc>
                <a:spcPct val="90000"/>
              </a:lnSpc>
            </a:pPr>
            <a:endParaRPr lang="en-US" sz="2400" dirty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                             </a:t>
            </a:r>
            <a:endParaRPr lang="en-US" sz="2400" dirty="0">
              <a:solidFill>
                <a:schemeClr val="bg1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>
            <a:off x="6324600" y="2056846"/>
            <a:ext cx="405799" cy="204788"/>
          </a:xfrm>
          <a:prstGeom prst="can">
            <a:avLst>
              <a:gd name="adj" fmla="val 25000"/>
            </a:avLst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5867400" y="2961543"/>
            <a:ext cx="1547653" cy="60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i="1" dirty="0"/>
              <a:t>interactive</a:t>
            </a:r>
          </a:p>
          <a:p>
            <a:pPr eaLnBrk="0" hangingPunct="0"/>
            <a:r>
              <a:rPr lang="en-GB" sz="1100" i="1" dirty="0"/>
              <a:t>p</a:t>
            </a:r>
            <a:r>
              <a:rPr lang="en-GB" sz="1100" i="1" dirty="0" smtClean="0"/>
              <a:t>hysics analysis  </a:t>
            </a:r>
          </a:p>
          <a:p>
            <a:pPr eaLnBrk="0" hangingPunct="0"/>
            <a:r>
              <a:rPr lang="en-GB" sz="1100" i="1" dirty="0" smtClean="0"/>
              <a:t>(thousands of users!)</a:t>
            </a:r>
            <a:endParaRPr lang="en-GB" sz="1100" i="1" dirty="0"/>
          </a:p>
        </p:txBody>
      </p:sp>
      <p:sp>
        <p:nvSpPr>
          <p:cNvPr id="25" name="AutoShape 10"/>
          <p:cNvSpPr>
            <a:spLocks noChangeArrowheads="1"/>
          </p:cNvSpPr>
          <p:nvPr/>
        </p:nvSpPr>
        <p:spPr bwMode="auto">
          <a:xfrm>
            <a:off x="7079068" y="1046325"/>
            <a:ext cx="1161587" cy="586404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400" b="1" dirty="0" smtClean="0"/>
              <a:t>event</a:t>
            </a:r>
            <a:endParaRPr lang="en-GB" sz="1400" b="1" dirty="0"/>
          </a:p>
          <a:p>
            <a:pPr algn="ctr" eaLnBrk="0" hangingPunct="0"/>
            <a:r>
              <a:rPr lang="en-GB" sz="1400" b="1" dirty="0"/>
              <a:t>analysis</a:t>
            </a:r>
          </a:p>
        </p:txBody>
      </p:sp>
      <p:grpSp>
        <p:nvGrpSpPr>
          <p:cNvPr id="26" name="Group 13"/>
          <p:cNvGrpSpPr>
            <a:grpSpLocks/>
          </p:cNvGrpSpPr>
          <p:nvPr/>
        </p:nvGrpSpPr>
        <p:grpSpPr bwMode="auto">
          <a:xfrm>
            <a:off x="3810000" y="2789628"/>
            <a:ext cx="867709" cy="467922"/>
            <a:chOff x="2633" y="1558"/>
            <a:chExt cx="660" cy="568"/>
          </a:xfrm>
        </p:grpSpPr>
        <p:sp>
          <p:nvSpPr>
            <p:cNvPr id="27" name="Oval 14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15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18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19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20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21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22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23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24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25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26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28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29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30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31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32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33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" name="Rectangle 50"/>
          <p:cNvSpPr>
            <a:spLocks noChangeArrowheads="1"/>
          </p:cNvSpPr>
          <p:nvPr/>
        </p:nvSpPr>
        <p:spPr bwMode="auto">
          <a:xfrm>
            <a:off x="685800" y="2065509"/>
            <a:ext cx="809517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200" b="1" dirty="0"/>
              <a:t>r</a:t>
            </a:r>
            <a:r>
              <a:rPr lang="en-GB" sz="1200" b="1" dirty="0" smtClean="0"/>
              <a:t>aw data</a:t>
            </a:r>
            <a:endParaRPr lang="en-GB" sz="1200" b="1" dirty="0"/>
          </a:p>
        </p:txBody>
      </p:sp>
      <p:sp>
        <p:nvSpPr>
          <p:cNvPr id="64" name="AutoShape 55"/>
          <p:cNvSpPr>
            <a:spLocks noChangeArrowheads="1"/>
          </p:cNvSpPr>
          <p:nvPr/>
        </p:nvSpPr>
        <p:spPr bwMode="auto">
          <a:xfrm>
            <a:off x="3577537" y="1640791"/>
            <a:ext cx="1375463" cy="563093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400" b="1" dirty="0"/>
              <a:t>event</a:t>
            </a:r>
          </a:p>
          <a:p>
            <a:pPr algn="ctr" eaLnBrk="0" hangingPunct="0"/>
            <a:r>
              <a:rPr lang="en-GB" sz="1400" b="1" dirty="0" smtClean="0"/>
              <a:t>reconstruction</a:t>
            </a:r>
            <a:endParaRPr lang="en-GB" sz="1400" b="1" dirty="0"/>
          </a:p>
        </p:txBody>
      </p:sp>
      <p:sp>
        <p:nvSpPr>
          <p:cNvPr id="71" name="Arc 66"/>
          <p:cNvSpPr>
            <a:spLocks/>
          </p:cNvSpPr>
          <p:nvPr/>
        </p:nvSpPr>
        <p:spPr bwMode="auto">
          <a:xfrm>
            <a:off x="7296124" y="2202097"/>
            <a:ext cx="1847875" cy="471507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Rectangle 67"/>
          <p:cNvSpPr>
            <a:spLocks noChangeArrowheads="1"/>
          </p:cNvSpPr>
          <p:nvPr/>
        </p:nvSpPr>
        <p:spPr bwMode="auto">
          <a:xfrm>
            <a:off x="5466009" y="1606821"/>
            <a:ext cx="2001591" cy="43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/>
            <a:r>
              <a:rPr lang="en-GB" sz="1100" b="1" dirty="0"/>
              <a:t>analysis objects</a:t>
            </a:r>
          </a:p>
          <a:p>
            <a:pPr algn="ctr" eaLnBrk="0" hangingPunct="0"/>
            <a:r>
              <a:rPr lang="en-GB" sz="1100" dirty="0"/>
              <a:t>(extracted </a:t>
            </a:r>
            <a:r>
              <a:rPr lang="en-GB" sz="1100" dirty="0" smtClean="0"/>
              <a:t>per </a:t>
            </a:r>
            <a:r>
              <a:rPr lang="en-GB" sz="1100" dirty="0"/>
              <a:t>physics topic)</a:t>
            </a:r>
          </a:p>
        </p:txBody>
      </p:sp>
      <p:sp>
        <p:nvSpPr>
          <p:cNvPr id="76" name="AutoShape 103"/>
          <p:cNvSpPr>
            <a:spLocks noChangeArrowheads="1"/>
          </p:cNvSpPr>
          <p:nvPr/>
        </p:nvSpPr>
        <p:spPr bwMode="auto">
          <a:xfrm>
            <a:off x="6299801" y="2441582"/>
            <a:ext cx="405799" cy="204788"/>
          </a:xfrm>
          <a:prstGeom prst="can">
            <a:avLst>
              <a:gd name="adj" fmla="val 25000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77" name="AutoShape 104"/>
          <p:cNvSpPr>
            <a:spLocks noChangeArrowheads="1"/>
          </p:cNvSpPr>
          <p:nvPr/>
        </p:nvSpPr>
        <p:spPr bwMode="auto">
          <a:xfrm>
            <a:off x="6220583" y="2801305"/>
            <a:ext cx="408817" cy="204788"/>
          </a:xfrm>
          <a:prstGeom prst="can">
            <a:avLst>
              <a:gd name="adj" fmla="val 25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81" name="Oval 3"/>
          <p:cNvSpPr>
            <a:spLocks noChangeArrowheads="1"/>
          </p:cNvSpPr>
          <p:nvPr/>
        </p:nvSpPr>
        <p:spPr bwMode="auto">
          <a:xfrm>
            <a:off x="1075441" y="685800"/>
            <a:ext cx="2186042" cy="1361102"/>
          </a:xfrm>
          <a:prstGeom prst="ellipse">
            <a:avLst/>
          </a:prstGeom>
          <a:solidFill>
            <a:srgbClr val="FBC5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1400" dirty="0"/>
              <a:t>                  </a:t>
            </a:r>
            <a:endParaRPr lang="en-US" sz="1400" dirty="0" smtClean="0"/>
          </a:p>
          <a:p>
            <a:pPr algn="ctr" eaLnBrk="0" hangingPunct="0">
              <a:lnSpc>
                <a:spcPct val="90000"/>
              </a:lnSpc>
            </a:pPr>
            <a:endParaRPr lang="en-US" sz="1400" dirty="0" smtClean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1400" dirty="0" smtClean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sz="1600" dirty="0">
                <a:solidFill>
                  <a:srgbClr val="CC3300"/>
                </a:solidFill>
              </a:rPr>
              <a:t>d</a:t>
            </a:r>
            <a:r>
              <a:rPr lang="en-US" sz="1600" dirty="0" smtClean="0">
                <a:solidFill>
                  <a:srgbClr val="CC3300"/>
                </a:solidFill>
              </a:rPr>
              <a:t>ata acquisition</a:t>
            </a:r>
          </a:p>
        </p:txBody>
      </p:sp>
      <p:sp>
        <p:nvSpPr>
          <p:cNvPr id="60" name="Arc 47"/>
          <p:cNvSpPr>
            <a:spLocks/>
          </p:cNvSpPr>
          <p:nvPr/>
        </p:nvSpPr>
        <p:spPr bwMode="auto">
          <a:xfrm>
            <a:off x="1961387" y="2334028"/>
            <a:ext cx="1162813" cy="45719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AutoShape 58"/>
          <p:cNvSpPr>
            <a:spLocks noChangeArrowheads="1"/>
          </p:cNvSpPr>
          <p:nvPr/>
        </p:nvSpPr>
        <p:spPr bwMode="auto">
          <a:xfrm>
            <a:off x="2336111" y="742950"/>
            <a:ext cx="1169089" cy="676275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400" b="1" dirty="0" smtClean="0"/>
              <a:t>event </a:t>
            </a:r>
          </a:p>
          <a:p>
            <a:pPr algn="ctr" eaLnBrk="0" hangingPunct="0"/>
            <a:r>
              <a:rPr lang="en-GB" sz="1400" b="1" dirty="0" smtClean="0"/>
              <a:t>data taking</a:t>
            </a:r>
          </a:p>
        </p:txBody>
      </p:sp>
      <p:sp>
        <p:nvSpPr>
          <p:cNvPr id="85" name="Arc 54"/>
          <p:cNvSpPr>
            <a:spLocks/>
          </p:cNvSpPr>
          <p:nvPr/>
        </p:nvSpPr>
        <p:spPr bwMode="auto">
          <a:xfrm>
            <a:off x="2177089" y="2486025"/>
            <a:ext cx="947111" cy="28595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65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Rectangle 49"/>
          <p:cNvSpPr>
            <a:spLocks noChangeArrowheads="1"/>
          </p:cNvSpPr>
          <p:nvPr/>
        </p:nvSpPr>
        <p:spPr bwMode="auto">
          <a:xfrm>
            <a:off x="3048001" y="2800350"/>
            <a:ext cx="1026903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200" b="1" dirty="0"/>
              <a:t>event </a:t>
            </a:r>
          </a:p>
          <a:p>
            <a:pPr eaLnBrk="0" hangingPunct="0"/>
            <a:r>
              <a:rPr lang="en-GB" sz="1200" b="1" dirty="0"/>
              <a:t> </a:t>
            </a:r>
            <a:r>
              <a:rPr lang="en-GB" sz="1200" b="1" dirty="0" smtClean="0"/>
              <a:t>summary</a:t>
            </a:r>
            <a:endParaRPr lang="en-GB" sz="1200" b="1" dirty="0"/>
          </a:p>
          <a:p>
            <a:pPr eaLnBrk="0" hangingPunct="0"/>
            <a:r>
              <a:rPr lang="en-GB" sz="1200" b="1" dirty="0"/>
              <a:t>            data</a:t>
            </a:r>
          </a:p>
        </p:txBody>
      </p:sp>
      <p:sp>
        <p:nvSpPr>
          <p:cNvPr id="87" name="Rectangle 50"/>
          <p:cNvSpPr>
            <a:spLocks noChangeArrowheads="1"/>
          </p:cNvSpPr>
          <p:nvPr/>
        </p:nvSpPr>
        <p:spPr bwMode="auto">
          <a:xfrm>
            <a:off x="666360" y="2611599"/>
            <a:ext cx="1370568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000" b="1" dirty="0"/>
              <a:t>s</a:t>
            </a:r>
            <a:r>
              <a:rPr lang="en-GB" sz="1000" b="1" dirty="0" smtClean="0"/>
              <a:t>imulated raw data </a:t>
            </a:r>
          </a:p>
        </p:txBody>
      </p:sp>
      <p:grpSp>
        <p:nvGrpSpPr>
          <p:cNvPr id="88" name="Group 34"/>
          <p:cNvGrpSpPr>
            <a:grpSpLocks/>
          </p:cNvGrpSpPr>
          <p:nvPr/>
        </p:nvGrpSpPr>
        <p:grpSpPr bwMode="auto">
          <a:xfrm>
            <a:off x="1456387" y="1899621"/>
            <a:ext cx="491693" cy="602155"/>
            <a:chOff x="1069" y="1659"/>
            <a:chExt cx="570" cy="861"/>
          </a:xfrm>
        </p:grpSpPr>
        <p:sp>
          <p:nvSpPr>
            <p:cNvPr id="89" name="AutoShape 35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AutoShape 36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AutoShape 37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Rectangle 38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AutoShape 39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AutoShape 40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AutoShape 41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Rectangle 42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AutoShape 43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AutoShape 44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AutoShape 45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46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" name="Group 34"/>
          <p:cNvGrpSpPr>
            <a:grpSpLocks/>
          </p:cNvGrpSpPr>
          <p:nvPr/>
        </p:nvGrpSpPr>
        <p:grpSpPr bwMode="auto">
          <a:xfrm>
            <a:off x="1757856" y="2782996"/>
            <a:ext cx="491693" cy="602155"/>
            <a:chOff x="1069" y="1659"/>
            <a:chExt cx="570" cy="861"/>
          </a:xfrm>
          <a:solidFill>
            <a:srgbClr val="00B050"/>
          </a:solidFill>
        </p:grpSpPr>
        <p:sp>
          <p:nvSpPr>
            <p:cNvPr id="102" name="AutoShape 35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AutoShape 36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AutoShape 37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Rectangle 38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AutoShape 39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AutoShape 40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AutoShape 41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Rectangle 42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AutoShape 43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AutoShape 44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AutoShape 45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Rectangle 46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6" name="Rectangle 49"/>
          <p:cNvSpPr>
            <a:spLocks noChangeArrowheads="1"/>
          </p:cNvSpPr>
          <p:nvPr/>
        </p:nvSpPr>
        <p:spPr bwMode="auto">
          <a:xfrm>
            <a:off x="6649695" y="2081724"/>
            <a:ext cx="697662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ntuple1</a:t>
            </a:r>
            <a:endParaRPr lang="en-GB" sz="1100" b="1" dirty="0"/>
          </a:p>
        </p:txBody>
      </p:sp>
      <p:sp>
        <p:nvSpPr>
          <p:cNvPr id="117" name="Rectangle 49"/>
          <p:cNvSpPr>
            <a:spLocks noChangeArrowheads="1"/>
          </p:cNvSpPr>
          <p:nvPr/>
        </p:nvSpPr>
        <p:spPr bwMode="auto">
          <a:xfrm>
            <a:off x="6621870" y="2456527"/>
            <a:ext cx="697662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ntuple2</a:t>
            </a:r>
            <a:endParaRPr lang="en-GB" sz="1100" b="1" dirty="0"/>
          </a:p>
        </p:txBody>
      </p:sp>
      <p:sp>
        <p:nvSpPr>
          <p:cNvPr id="118" name="Rectangle 49"/>
          <p:cNvSpPr>
            <a:spLocks noChangeArrowheads="1"/>
          </p:cNvSpPr>
          <p:nvPr/>
        </p:nvSpPr>
        <p:spPr bwMode="auto">
          <a:xfrm>
            <a:off x="6593165" y="2804304"/>
            <a:ext cx="722035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err="1" smtClean="0"/>
              <a:t>ntupleN</a:t>
            </a:r>
            <a:endParaRPr lang="en-GB" sz="1100" b="1" dirty="0"/>
          </a:p>
        </p:txBody>
      </p:sp>
      <p:pic>
        <p:nvPicPr>
          <p:cNvPr id="119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8575" y="2447659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0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22588" y="25480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28396" y="2635033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5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60588" y="2753231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9188" y="290220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7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10210" y="301650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64841" y="32172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7241" y="33315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2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69641" y="34458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" name="Picture 6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22041" y="356017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6" name="Arc 66"/>
          <p:cNvSpPr>
            <a:spLocks/>
          </p:cNvSpPr>
          <p:nvPr/>
        </p:nvSpPr>
        <p:spPr bwMode="auto">
          <a:xfrm>
            <a:off x="7267704" y="2202098"/>
            <a:ext cx="1310584" cy="273344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Arc 66"/>
          <p:cNvSpPr>
            <a:spLocks/>
          </p:cNvSpPr>
          <p:nvPr/>
        </p:nvSpPr>
        <p:spPr bwMode="auto">
          <a:xfrm>
            <a:off x="7251727" y="2562300"/>
            <a:ext cx="838116" cy="20967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Arc 66"/>
          <p:cNvSpPr>
            <a:spLocks/>
          </p:cNvSpPr>
          <p:nvPr/>
        </p:nvSpPr>
        <p:spPr bwMode="auto">
          <a:xfrm>
            <a:off x="7231468" y="2891781"/>
            <a:ext cx="512623" cy="439794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Arc 66"/>
          <p:cNvSpPr>
            <a:spLocks/>
          </p:cNvSpPr>
          <p:nvPr/>
        </p:nvSpPr>
        <p:spPr bwMode="auto">
          <a:xfrm>
            <a:off x="7249634" y="2898783"/>
            <a:ext cx="202863" cy="346322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Arc 66"/>
          <p:cNvSpPr>
            <a:spLocks/>
          </p:cNvSpPr>
          <p:nvPr/>
        </p:nvSpPr>
        <p:spPr bwMode="auto">
          <a:xfrm>
            <a:off x="7296125" y="2909776"/>
            <a:ext cx="575356" cy="53609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Arc 66"/>
          <p:cNvSpPr>
            <a:spLocks/>
          </p:cNvSpPr>
          <p:nvPr/>
        </p:nvSpPr>
        <p:spPr bwMode="auto">
          <a:xfrm>
            <a:off x="7231470" y="2886533"/>
            <a:ext cx="849724" cy="715013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Arc 66"/>
          <p:cNvSpPr>
            <a:spLocks/>
          </p:cNvSpPr>
          <p:nvPr/>
        </p:nvSpPr>
        <p:spPr bwMode="auto">
          <a:xfrm>
            <a:off x="7296128" y="2580146"/>
            <a:ext cx="1066626" cy="33435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Arc 66"/>
          <p:cNvSpPr>
            <a:spLocks/>
          </p:cNvSpPr>
          <p:nvPr/>
        </p:nvSpPr>
        <p:spPr bwMode="auto">
          <a:xfrm>
            <a:off x="7251726" y="2580147"/>
            <a:ext cx="1326666" cy="470741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Arc 66"/>
          <p:cNvSpPr>
            <a:spLocks/>
          </p:cNvSpPr>
          <p:nvPr/>
        </p:nvSpPr>
        <p:spPr bwMode="auto">
          <a:xfrm>
            <a:off x="7319532" y="2202097"/>
            <a:ext cx="1626672" cy="399119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Arc 47"/>
          <p:cNvSpPr>
            <a:spLocks/>
          </p:cNvSpPr>
          <p:nvPr/>
        </p:nvSpPr>
        <p:spPr bwMode="auto">
          <a:xfrm>
            <a:off x="1295400" y="1523307"/>
            <a:ext cx="143791" cy="598276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Arc 54"/>
          <p:cNvSpPr>
            <a:spLocks/>
          </p:cNvSpPr>
          <p:nvPr/>
        </p:nvSpPr>
        <p:spPr bwMode="auto">
          <a:xfrm>
            <a:off x="985502" y="3011956"/>
            <a:ext cx="817665" cy="230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65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AutoShape 58"/>
          <p:cNvSpPr>
            <a:spLocks noChangeArrowheads="1"/>
          </p:cNvSpPr>
          <p:nvPr/>
        </p:nvSpPr>
        <p:spPr bwMode="auto">
          <a:xfrm>
            <a:off x="304800" y="2821336"/>
            <a:ext cx="914400" cy="601705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200" b="1" dirty="0"/>
              <a:t>event</a:t>
            </a:r>
          </a:p>
          <a:p>
            <a:pPr eaLnBrk="0" hangingPunct="0"/>
            <a:r>
              <a:rPr lang="en-GB" sz="1200" b="1" dirty="0" smtClean="0"/>
              <a:t>simulation</a:t>
            </a:r>
          </a:p>
        </p:txBody>
      </p:sp>
      <p:sp>
        <p:nvSpPr>
          <p:cNvPr id="152" name="Arc 66"/>
          <p:cNvSpPr>
            <a:spLocks/>
          </p:cNvSpPr>
          <p:nvPr/>
        </p:nvSpPr>
        <p:spPr bwMode="auto">
          <a:xfrm flipV="1">
            <a:off x="4677710" y="2562299"/>
            <a:ext cx="1622091" cy="319414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Arc 66"/>
          <p:cNvSpPr>
            <a:spLocks/>
          </p:cNvSpPr>
          <p:nvPr/>
        </p:nvSpPr>
        <p:spPr bwMode="auto">
          <a:xfrm flipV="1">
            <a:off x="4677709" y="2834779"/>
            <a:ext cx="1563159" cy="10768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Arc 66"/>
          <p:cNvSpPr>
            <a:spLocks/>
          </p:cNvSpPr>
          <p:nvPr/>
        </p:nvSpPr>
        <p:spPr bwMode="auto">
          <a:xfrm>
            <a:off x="3815259" y="2562299"/>
            <a:ext cx="134100" cy="185021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2895600" y="4026753"/>
            <a:ext cx="61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Global computing resources to store, distribute and analyse LHC data are provided by the </a:t>
            </a:r>
            <a:r>
              <a:rPr lang="en-GB" sz="1600" dirty="0"/>
              <a:t>Worldwide LHC Computing Grid (</a:t>
            </a:r>
            <a:r>
              <a:rPr lang="en-GB" sz="1600" b="1" dirty="0"/>
              <a:t>WLCG</a:t>
            </a:r>
            <a:r>
              <a:rPr lang="en-GB" sz="1600" dirty="0" smtClean="0"/>
              <a:t>)</a:t>
            </a:r>
            <a:endParaRPr lang="en-GB" sz="1600" b="1" dirty="0" smtClean="0"/>
          </a:p>
        </p:txBody>
      </p:sp>
      <p:sp>
        <p:nvSpPr>
          <p:cNvPr id="115" name="Arc 66"/>
          <p:cNvSpPr>
            <a:spLocks/>
          </p:cNvSpPr>
          <p:nvPr/>
        </p:nvSpPr>
        <p:spPr bwMode="auto">
          <a:xfrm flipV="1">
            <a:off x="4672449" y="2157867"/>
            <a:ext cx="1627351" cy="654826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2" name="Picture 2" descr="http://continuum-hypothesis.com/geneva_06/DSC003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134" y="483518"/>
            <a:ext cx="691022" cy="92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2354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28224" rIns="0" bIns="0"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Data analysis in practice</a:t>
            </a:r>
            <a:endParaRPr lang="en-US" b="1" dirty="0" smtClean="0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143000" y="2715766"/>
            <a:ext cx="5078845" cy="16828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36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ROOT-</a:t>
            </a:r>
            <a:r>
              <a:rPr lang="en-GB" sz="1400" b="1" i="1" dirty="0" err="1" smtClean="0">
                <a:solidFill>
                  <a:srgbClr val="15539C"/>
                </a:solidFill>
                <a:ea typeface="DejaVu Sans Condensed"/>
                <a:cs typeface="DejaVu Sans Condensed"/>
              </a:rPr>
              <a:t>ntuples</a:t>
            </a:r>
            <a:r>
              <a:rPr lang="en-GB" sz="1400" b="1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 are centrally produced by physics groups from previously reconstructed event summary data</a:t>
            </a: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Each physics group determines specific content of </a:t>
            </a:r>
            <a:r>
              <a:rPr lang="en-GB" sz="1400" i="1" dirty="0" err="1" smtClean="0">
                <a:solidFill>
                  <a:srgbClr val="15539C"/>
                </a:solidFill>
                <a:ea typeface="DejaVu Sans Condensed"/>
                <a:cs typeface="DejaVu Sans Condensed"/>
              </a:rPr>
              <a:t>ntuple</a:t>
            </a:r>
            <a:endParaRPr lang="en-GB" sz="1400" i="1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287337" indent="-28575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Physics objects to include </a:t>
            </a:r>
            <a:r>
              <a:rPr lang="en-GB" sz="1400" i="1" dirty="0">
                <a:solidFill>
                  <a:srgbClr val="15539C"/>
                </a:solidFill>
                <a:ea typeface="DejaVu Sans Condensed"/>
                <a:cs typeface="DejaVu Sans Condensed"/>
              </a:rPr>
              <a:t>	</a:t>
            </a:r>
            <a:endParaRPr lang="en-GB" sz="1400" i="1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  <a:p>
            <a:pPr marL="287337" indent="-28575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Level of detail to be stored per physics object</a:t>
            </a:r>
            <a:endParaRPr lang="en-GB" sz="1400" i="1" dirty="0" smtClean="0">
              <a:ea typeface="DejaVu Sans Condensed"/>
              <a:cs typeface="DejaVu Sans Condensed"/>
            </a:endParaRPr>
          </a:p>
          <a:p>
            <a:pPr marL="287337" indent="-28575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i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Event filter and/or pre-analysis steps</a:t>
            </a:r>
            <a:endParaRPr lang="en-GB" sz="1400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7445887" y="3425226"/>
            <a:ext cx="368278" cy="228322"/>
          </a:xfrm>
          <a:prstGeom prst="can">
            <a:avLst>
              <a:gd name="adj" fmla="val 25000"/>
            </a:avLst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 sz="1100"/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5713631" y="3519144"/>
            <a:ext cx="887154" cy="626559"/>
            <a:chOff x="2633" y="1558"/>
            <a:chExt cx="660" cy="568"/>
          </a:xfrm>
        </p:grpSpPr>
        <p:sp>
          <p:nvSpPr>
            <p:cNvPr id="9" name="Oval 14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3" name="Oval 18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7" name="Rectangle 22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8" name="Oval 23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9" name="Oval 24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2" name="Rectangle 27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3" name="Oval 28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4" name="Oval 29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7" name="Rectangle 32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8" name="Oval 33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/>
            </a:p>
          </p:txBody>
        </p:sp>
      </p:grpSp>
      <p:sp>
        <p:nvSpPr>
          <p:cNvPr id="29" name="AutoShape 103"/>
          <p:cNvSpPr>
            <a:spLocks noChangeArrowheads="1"/>
          </p:cNvSpPr>
          <p:nvPr/>
        </p:nvSpPr>
        <p:spPr bwMode="auto">
          <a:xfrm>
            <a:off x="7404816" y="3854178"/>
            <a:ext cx="368278" cy="228322"/>
          </a:xfrm>
          <a:prstGeom prst="can">
            <a:avLst>
              <a:gd name="adj" fmla="val 25000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 sz="1100"/>
          </a:p>
        </p:txBody>
      </p:sp>
      <p:sp>
        <p:nvSpPr>
          <p:cNvPr id="30" name="AutoShape 104"/>
          <p:cNvSpPr>
            <a:spLocks noChangeArrowheads="1"/>
          </p:cNvSpPr>
          <p:nvPr/>
        </p:nvSpPr>
        <p:spPr bwMode="auto">
          <a:xfrm>
            <a:off x="7362374" y="4255241"/>
            <a:ext cx="371017" cy="228322"/>
          </a:xfrm>
          <a:prstGeom prst="can">
            <a:avLst>
              <a:gd name="adj" fmla="val 25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 sz="1100"/>
          </a:p>
        </p:txBody>
      </p:sp>
      <p:sp>
        <p:nvSpPr>
          <p:cNvPr id="31" name="Rectangle 49"/>
          <p:cNvSpPr>
            <a:spLocks noChangeArrowheads="1"/>
          </p:cNvSpPr>
          <p:nvPr/>
        </p:nvSpPr>
        <p:spPr bwMode="auto">
          <a:xfrm>
            <a:off x="5192605" y="3684195"/>
            <a:ext cx="954985" cy="66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100" b="1" dirty="0"/>
              <a:t>event </a:t>
            </a:r>
          </a:p>
          <a:p>
            <a:pPr eaLnBrk="0" hangingPunct="0"/>
            <a:r>
              <a:rPr lang="en-GB" sz="1100" b="1" dirty="0"/>
              <a:t> </a:t>
            </a:r>
            <a:r>
              <a:rPr lang="en-GB" sz="1100" b="1" dirty="0" smtClean="0"/>
              <a:t>summary</a:t>
            </a:r>
            <a:endParaRPr lang="en-GB" sz="1100" b="1" dirty="0"/>
          </a:p>
          <a:p>
            <a:pPr eaLnBrk="0" hangingPunct="0"/>
            <a:r>
              <a:rPr lang="en-GB" sz="1100" b="1" dirty="0"/>
              <a:t>            data</a:t>
            </a:r>
          </a:p>
        </p:txBody>
      </p:sp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7757388" y="3452963"/>
            <a:ext cx="700323" cy="29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ntuple1</a:t>
            </a:r>
            <a:endParaRPr lang="en-GB" sz="1100" b="1" dirty="0"/>
          </a:p>
        </p:txBody>
      </p:sp>
      <p:sp>
        <p:nvSpPr>
          <p:cNvPr id="33" name="Rectangle 49"/>
          <p:cNvSpPr>
            <a:spLocks noChangeArrowheads="1"/>
          </p:cNvSpPr>
          <p:nvPr/>
        </p:nvSpPr>
        <p:spPr bwMode="auto">
          <a:xfrm>
            <a:off x="7757388" y="3870840"/>
            <a:ext cx="700323" cy="29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ntuple2</a:t>
            </a:r>
            <a:endParaRPr lang="en-GB" sz="1100" b="1" dirty="0"/>
          </a:p>
        </p:txBody>
      </p:sp>
      <p:sp>
        <p:nvSpPr>
          <p:cNvPr id="34" name="Rectangle 49"/>
          <p:cNvSpPr>
            <a:spLocks noChangeArrowheads="1"/>
          </p:cNvSpPr>
          <p:nvPr/>
        </p:nvSpPr>
        <p:spPr bwMode="auto">
          <a:xfrm>
            <a:off x="7733391" y="4258585"/>
            <a:ext cx="724809" cy="29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100" b="1" dirty="0" err="1" smtClean="0"/>
              <a:t>ntupleN</a:t>
            </a:r>
            <a:endParaRPr lang="en-GB" sz="1100" b="1" dirty="0"/>
          </a:p>
        </p:txBody>
      </p:sp>
      <p:sp>
        <p:nvSpPr>
          <p:cNvPr id="35" name="Arc 66"/>
          <p:cNvSpPr>
            <a:spLocks/>
          </p:cNvSpPr>
          <p:nvPr/>
        </p:nvSpPr>
        <p:spPr bwMode="auto">
          <a:xfrm flipV="1">
            <a:off x="6517655" y="3512680"/>
            <a:ext cx="928232" cy="3823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36" name="Arc 66"/>
          <p:cNvSpPr>
            <a:spLocks/>
          </p:cNvSpPr>
          <p:nvPr/>
        </p:nvSpPr>
        <p:spPr bwMode="auto">
          <a:xfrm>
            <a:off x="6517654" y="3653549"/>
            <a:ext cx="887161" cy="231604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37" name="Arc 66"/>
          <p:cNvSpPr>
            <a:spLocks/>
          </p:cNvSpPr>
          <p:nvPr/>
        </p:nvSpPr>
        <p:spPr bwMode="auto">
          <a:xfrm>
            <a:off x="6517655" y="3769351"/>
            <a:ext cx="841018" cy="523212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1975214" y="1065627"/>
            <a:ext cx="4834441" cy="1136571"/>
          </a:xfrm>
          <a:prstGeom prst="rect">
            <a:avLst/>
          </a:prstGeom>
          <a:solidFill>
            <a:srgbClr val="FFFF99"/>
          </a:solidFill>
          <a:ln w="936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b="1" dirty="0" smtClean="0">
                <a:solidFill>
                  <a:srgbClr val="15539C"/>
                </a:solidFill>
              </a:rPr>
              <a:t>LHC Physics Analysis is done with ROOT</a:t>
            </a:r>
          </a:p>
          <a:p>
            <a:pPr marL="344487" indent="-34290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 smtClean="0">
                <a:solidFill>
                  <a:srgbClr val="15539C"/>
                </a:solidFill>
              </a:rPr>
              <a:t>Dedicated C++ framework</a:t>
            </a:r>
            <a:r>
              <a:rPr lang="en-US" sz="1400" dirty="0">
                <a:solidFill>
                  <a:srgbClr val="15539C"/>
                </a:solidFill>
              </a:rPr>
              <a:t> </a:t>
            </a:r>
            <a:r>
              <a:rPr lang="en-US" sz="1400" dirty="0" smtClean="0">
                <a:solidFill>
                  <a:srgbClr val="15539C"/>
                </a:solidFill>
              </a:rPr>
              <a:t>developed by the High Energy Physics community, </a:t>
            </a:r>
            <a:r>
              <a:rPr lang="en-US" sz="1400" dirty="0" smtClean="0">
                <a:solidFill>
                  <a:srgbClr val="15539C"/>
                </a:solidFill>
                <a:hlinkClick r:id="rId3"/>
              </a:rPr>
              <a:t>http://root.cern.ch</a:t>
            </a:r>
            <a:r>
              <a:rPr lang="en-US" sz="1400" dirty="0" smtClean="0">
                <a:solidFill>
                  <a:srgbClr val="15539C"/>
                </a:solidFill>
              </a:rPr>
              <a:t> </a:t>
            </a:r>
            <a:endParaRPr lang="en-US" sz="1400" dirty="0">
              <a:solidFill>
                <a:srgbClr val="15539C"/>
              </a:solidFill>
            </a:endParaRPr>
          </a:p>
          <a:p>
            <a:pPr marL="344487" indent="-34290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400" dirty="0" smtClean="0">
                <a:solidFill>
                  <a:srgbClr val="15539C"/>
                </a:solidFill>
              </a:rPr>
              <a:t>Provides tools for plotting/fitting/statistic analysis etc. </a:t>
            </a:r>
          </a:p>
        </p:txBody>
      </p:sp>
      <p:pic>
        <p:nvPicPr>
          <p:cNvPr id="7170" name="Picture 2" descr="http://root.cern.ch/drupal/sites/default/files/rootdrawing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54174"/>
            <a:ext cx="999621" cy="131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root.cern.ch/drupal/sites/default/files/images/Atlas0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961" y="1236941"/>
            <a:ext cx="1953441" cy="1550833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7171" name="Date Placeholder 717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7173" name="Slide Number Placeholder 717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22997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28224" rIns="0" bIns="0"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b="1" dirty="0" smtClean="0"/>
              <a:t>Data analysis in practice</a:t>
            </a:r>
            <a:endParaRPr lang="en-US" b="1" dirty="0" smtClean="0"/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-76200" y="1226884"/>
            <a:ext cx="3954089" cy="2869711"/>
          </a:xfrm>
          <a:prstGeom prst="ellipse">
            <a:avLst/>
          </a:prstGeom>
          <a:solidFill>
            <a:srgbClr val="D0FFC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dirty="0">
                <a:solidFill>
                  <a:srgbClr val="CC3300"/>
                </a:solidFill>
              </a:rPr>
              <a:t> </a:t>
            </a:r>
            <a:r>
              <a:rPr lang="en-US" sz="2400" dirty="0" smtClean="0">
                <a:solidFill>
                  <a:srgbClr val="CC3300"/>
                </a:solidFill>
              </a:rPr>
              <a:t>                          analysis</a:t>
            </a:r>
          </a:p>
          <a:p>
            <a:pPr algn="ctr" eaLnBrk="0" hangingPunct="0">
              <a:lnSpc>
                <a:spcPct val="90000"/>
              </a:lnSpc>
            </a:pPr>
            <a:endParaRPr lang="en-US" sz="2400" dirty="0">
              <a:solidFill>
                <a:srgbClr val="CC33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                             </a:t>
            </a:r>
            <a:endParaRPr lang="en-US" sz="2400" dirty="0">
              <a:solidFill>
                <a:schemeClr val="bg1"/>
              </a:solidFill>
            </a:endParaRPr>
          </a:p>
          <a:p>
            <a:pPr algn="ctr" eaLnBrk="0" hangingPunct="0"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>
            <a:off x="906994" y="2312180"/>
            <a:ext cx="405799" cy="204788"/>
          </a:xfrm>
          <a:prstGeom prst="can">
            <a:avLst>
              <a:gd name="adj" fmla="val 25000"/>
            </a:avLst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538966" y="3277981"/>
            <a:ext cx="1547653" cy="60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i="1" dirty="0"/>
              <a:t>interactive</a:t>
            </a:r>
          </a:p>
          <a:p>
            <a:pPr eaLnBrk="0" hangingPunct="0"/>
            <a:r>
              <a:rPr lang="en-GB" sz="1100" i="1" dirty="0"/>
              <a:t>p</a:t>
            </a:r>
            <a:r>
              <a:rPr lang="en-GB" sz="1100" i="1" dirty="0" smtClean="0"/>
              <a:t>hysics analysis  </a:t>
            </a:r>
          </a:p>
          <a:p>
            <a:pPr eaLnBrk="0" hangingPunct="0"/>
            <a:r>
              <a:rPr lang="en-GB" sz="1100" i="1" dirty="0" smtClean="0"/>
              <a:t>(thousands of users!)</a:t>
            </a:r>
            <a:endParaRPr lang="en-GB" sz="1100" i="1" dirty="0"/>
          </a:p>
        </p:txBody>
      </p:sp>
      <p:sp>
        <p:nvSpPr>
          <p:cNvPr id="25" name="AutoShape 10"/>
          <p:cNvSpPr>
            <a:spLocks noChangeArrowheads="1"/>
          </p:cNvSpPr>
          <p:nvPr/>
        </p:nvSpPr>
        <p:spPr bwMode="auto">
          <a:xfrm>
            <a:off x="1697568" y="1301659"/>
            <a:ext cx="1161587" cy="586404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GB" sz="1400" b="1" dirty="0" smtClean="0"/>
              <a:t>event</a:t>
            </a:r>
            <a:endParaRPr lang="en-GB" sz="1400" b="1" dirty="0"/>
          </a:p>
          <a:p>
            <a:pPr algn="ctr" eaLnBrk="0" hangingPunct="0"/>
            <a:r>
              <a:rPr lang="en-GB" sz="1400" b="1" dirty="0"/>
              <a:t>analysis</a:t>
            </a:r>
          </a:p>
        </p:txBody>
      </p:sp>
      <p:sp>
        <p:nvSpPr>
          <p:cNvPr id="71" name="Arc 66"/>
          <p:cNvSpPr>
            <a:spLocks/>
          </p:cNvSpPr>
          <p:nvPr/>
        </p:nvSpPr>
        <p:spPr bwMode="auto">
          <a:xfrm>
            <a:off x="1965856" y="2460830"/>
            <a:ext cx="1796643" cy="46810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Rectangle 67"/>
          <p:cNvSpPr>
            <a:spLocks noChangeArrowheads="1"/>
          </p:cNvSpPr>
          <p:nvPr/>
        </p:nvSpPr>
        <p:spPr bwMode="auto">
          <a:xfrm>
            <a:off x="119218" y="1912731"/>
            <a:ext cx="2001591" cy="43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/>
            <a:r>
              <a:rPr lang="en-GB" sz="1100" b="1" dirty="0"/>
              <a:t>analysis objects</a:t>
            </a:r>
          </a:p>
          <a:p>
            <a:pPr algn="ctr" eaLnBrk="0" hangingPunct="0"/>
            <a:r>
              <a:rPr lang="en-GB" sz="1100" dirty="0"/>
              <a:t>(extracted </a:t>
            </a:r>
            <a:r>
              <a:rPr lang="en-GB" sz="1100" dirty="0" smtClean="0"/>
              <a:t>per </a:t>
            </a:r>
            <a:r>
              <a:rPr lang="en-GB" sz="1100" dirty="0"/>
              <a:t>physics topic)</a:t>
            </a:r>
          </a:p>
        </p:txBody>
      </p:sp>
      <p:sp>
        <p:nvSpPr>
          <p:cNvPr id="76" name="AutoShape 103"/>
          <p:cNvSpPr>
            <a:spLocks noChangeArrowheads="1"/>
          </p:cNvSpPr>
          <p:nvPr/>
        </p:nvSpPr>
        <p:spPr bwMode="auto">
          <a:xfrm>
            <a:off x="859369" y="2696916"/>
            <a:ext cx="405799" cy="204788"/>
          </a:xfrm>
          <a:prstGeom prst="can">
            <a:avLst>
              <a:gd name="adj" fmla="val 25000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77" name="AutoShape 104"/>
          <p:cNvSpPr>
            <a:spLocks noChangeArrowheads="1"/>
          </p:cNvSpPr>
          <p:nvPr/>
        </p:nvSpPr>
        <p:spPr bwMode="auto">
          <a:xfrm>
            <a:off x="810156" y="3056639"/>
            <a:ext cx="408817" cy="204788"/>
          </a:xfrm>
          <a:prstGeom prst="can">
            <a:avLst>
              <a:gd name="adj" fmla="val 25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16" name="Rectangle 49"/>
          <p:cNvSpPr>
            <a:spLocks noChangeArrowheads="1"/>
          </p:cNvSpPr>
          <p:nvPr/>
        </p:nvSpPr>
        <p:spPr bwMode="auto">
          <a:xfrm>
            <a:off x="1268195" y="2337058"/>
            <a:ext cx="697662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ntuple1</a:t>
            </a:r>
            <a:endParaRPr lang="en-GB" sz="1100" b="1" dirty="0"/>
          </a:p>
        </p:txBody>
      </p:sp>
      <p:sp>
        <p:nvSpPr>
          <p:cNvPr id="117" name="Rectangle 49"/>
          <p:cNvSpPr>
            <a:spLocks noChangeArrowheads="1"/>
          </p:cNvSpPr>
          <p:nvPr/>
        </p:nvSpPr>
        <p:spPr bwMode="auto">
          <a:xfrm>
            <a:off x="1240370" y="2711861"/>
            <a:ext cx="697662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smtClean="0"/>
              <a:t>ntuple2</a:t>
            </a:r>
            <a:endParaRPr lang="en-GB" sz="1100" b="1" dirty="0"/>
          </a:p>
        </p:txBody>
      </p:sp>
      <p:sp>
        <p:nvSpPr>
          <p:cNvPr id="118" name="Rectangle 49"/>
          <p:cNvSpPr>
            <a:spLocks noChangeArrowheads="1"/>
          </p:cNvSpPr>
          <p:nvPr/>
        </p:nvSpPr>
        <p:spPr bwMode="auto">
          <a:xfrm>
            <a:off x="1164169" y="3059638"/>
            <a:ext cx="722035" cy="2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100" b="1" dirty="0" err="1" smtClean="0"/>
              <a:t>ntupleN</a:t>
            </a:r>
            <a:endParaRPr lang="en-GB" sz="1100" b="1" dirty="0"/>
          </a:p>
        </p:txBody>
      </p:sp>
      <p:pic>
        <p:nvPicPr>
          <p:cNvPr id="119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7075" y="2702993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0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1088" y="28034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4262" y="2917504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5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9088" y="3008565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7688" y="315753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7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710" y="327183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3341" y="34726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5741" y="35869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2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8141" y="37012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0541" y="3815508"/>
            <a:ext cx="518186" cy="35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6" name="Arc 66"/>
          <p:cNvSpPr>
            <a:spLocks/>
          </p:cNvSpPr>
          <p:nvPr/>
        </p:nvSpPr>
        <p:spPr bwMode="auto">
          <a:xfrm>
            <a:off x="1938032" y="2468184"/>
            <a:ext cx="1258756" cy="262591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Arc 66"/>
          <p:cNvSpPr>
            <a:spLocks/>
          </p:cNvSpPr>
          <p:nvPr/>
        </p:nvSpPr>
        <p:spPr bwMode="auto">
          <a:xfrm>
            <a:off x="1883341" y="2842986"/>
            <a:ext cx="825001" cy="184325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Arc 66"/>
          <p:cNvSpPr>
            <a:spLocks/>
          </p:cNvSpPr>
          <p:nvPr/>
        </p:nvSpPr>
        <p:spPr bwMode="auto">
          <a:xfrm>
            <a:off x="1900844" y="3159851"/>
            <a:ext cx="442761" cy="427057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Arc 66"/>
          <p:cNvSpPr>
            <a:spLocks/>
          </p:cNvSpPr>
          <p:nvPr/>
        </p:nvSpPr>
        <p:spPr bwMode="auto">
          <a:xfrm>
            <a:off x="1914628" y="3159851"/>
            <a:ext cx="156369" cy="34058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Arc 66"/>
          <p:cNvSpPr>
            <a:spLocks/>
          </p:cNvSpPr>
          <p:nvPr/>
        </p:nvSpPr>
        <p:spPr bwMode="auto">
          <a:xfrm>
            <a:off x="1914625" y="3165110"/>
            <a:ext cx="575356" cy="53609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Arc 66"/>
          <p:cNvSpPr>
            <a:spLocks/>
          </p:cNvSpPr>
          <p:nvPr/>
        </p:nvSpPr>
        <p:spPr bwMode="auto">
          <a:xfrm>
            <a:off x="1900844" y="3159850"/>
            <a:ext cx="798850" cy="69703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Arc 66"/>
          <p:cNvSpPr>
            <a:spLocks/>
          </p:cNvSpPr>
          <p:nvPr/>
        </p:nvSpPr>
        <p:spPr bwMode="auto">
          <a:xfrm>
            <a:off x="1914628" y="2835480"/>
            <a:ext cx="1066626" cy="33435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Arc 66"/>
          <p:cNvSpPr>
            <a:spLocks/>
          </p:cNvSpPr>
          <p:nvPr/>
        </p:nvSpPr>
        <p:spPr bwMode="auto">
          <a:xfrm>
            <a:off x="1886204" y="2835481"/>
            <a:ext cx="1310688" cy="470742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Arc 66"/>
          <p:cNvSpPr>
            <a:spLocks/>
          </p:cNvSpPr>
          <p:nvPr/>
        </p:nvSpPr>
        <p:spPr bwMode="auto">
          <a:xfrm>
            <a:off x="1938033" y="2468184"/>
            <a:ext cx="1626672" cy="388366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4098104" y="1651159"/>
            <a:ext cx="486911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15539C"/>
                </a:solidFill>
              </a:rPr>
              <a:t>Small datasets</a:t>
            </a:r>
            <a:r>
              <a:rPr lang="en-GB" sz="1600" dirty="0" smtClean="0">
                <a:solidFill>
                  <a:srgbClr val="15539C"/>
                </a:solidFill>
                <a:sym typeface="Wingdings" pitchFamily="2" charset="2"/>
              </a:rPr>
              <a:t></a:t>
            </a:r>
            <a:r>
              <a:rPr lang="en-GB" sz="1600" dirty="0" smtClean="0">
                <a:solidFill>
                  <a:srgbClr val="15539C"/>
                </a:solidFill>
              </a:rPr>
              <a:t> copy data and run analysis locally</a:t>
            </a:r>
          </a:p>
          <a:p>
            <a:endParaRPr lang="en-GB" sz="1600" b="1" dirty="0" smtClean="0">
              <a:solidFill>
                <a:srgbClr val="15539C"/>
              </a:solidFill>
            </a:endParaRPr>
          </a:p>
          <a:p>
            <a:r>
              <a:rPr lang="en-GB" sz="1600" b="1" dirty="0" smtClean="0">
                <a:solidFill>
                  <a:srgbClr val="15539C"/>
                </a:solidFill>
              </a:rPr>
              <a:t>Large datasets:</a:t>
            </a:r>
            <a:r>
              <a:rPr lang="en-GB" sz="1600" b="1" dirty="0" smtClean="0">
                <a:solidFill>
                  <a:srgbClr val="15539C"/>
                </a:solidFill>
                <a:sym typeface="Wingdings" pitchFamily="2" charset="2"/>
              </a:rPr>
              <a:t></a:t>
            </a:r>
            <a:r>
              <a:rPr lang="en-GB" sz="1600" b="1" dirty="0" smtClean="0">
                <a:solidFill>
                  <a:srgbClr val="15539C"/>
                </a:solidFill>
              </a:rPr>
              <a:t>use the LHC Computing Grid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b="1" dirty="0" smtClean="0">
                <a:solidFill>
                  <a:srgbClr val="15539C"/>
                </a:solidFill>
              </a:rPr>
              <a:t>Grid computing tools split the analysis job in multiple jobs each running on a subset of the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15539C"/>
                </a:solidFill>
              </a:rPr>
              <a:t>Each sub-job is sent to Grid site where input files are available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15539C"/>
                </a:solidFill>
              </a:rPr>
              <a:t>Results produced by sub-jobs are summed </a:t>
            </a:r>
          </a:p>
          <a:p>
            <a:endParaRPr lang="en-GB" sz="1400" b="1" dirty="0" smtClean="0">
              <a:solidFill>
                <a:srgbClr val="15539C"/>
              </a:solidFill>
            </a:endParaRPr>
          </a:p>
          <a:p>
            <a:r>
              <a:rPr lang="en-GB" sz="1400" b="1" i="1" dirty="0" smtClean="0">
                <a:solidFill>
                  <a:srgbClr val="15539C"/>
                </a:solidFill>
              </a:rPr>
              <a:t>Bored waiting days for all grid-jobs to finish</a:t>
            </a:r>
            <a:r>
              <a:rPr lang="en-GB" sz="1400" b="1" i="1" dirty="0" smtClean="0">
                <a:solidFill>
                  <a:srgbClr val="15539C"/>
                </a:solidFill>
                <a:sym typeface="Wingdings" pitchFamily="2" charset="2"/>
              </a:rPr>
              <a:t></a:t>
            </a:r>
            <a:endParaRPr lang="en-GB" sz="1400" b="1" i="1" dirty="0" smtClean="0">
              <a:solidFill>
                <a:srgbClr val="15539C"/>
              </a:solidFill>
            </a:endParaRPr>
          </a:p>
          <a:p>
            <a:r>
              <a:rPr lang="en-GB" sz="1400" b="1" i="1" dirty="0" smtClean="0">
                <a:solidFill>
                  <a:srgbClr val="15539C"/>
                </a:solidFill>
              </a:rPr>
              <a:t>Filter data and produce private mini-</a:t>
            </a:r>
            <a:r>
              <a:rPr lang="en-GB" sz="1400" b="1" i="1" dirty="0" err="1" smtClean="0">
                <a:solidFill>
                  <a:srgbClr val="15539C"/>
                </a:solidFill>
              </a:rPr>
              <a:t>ntuples</a:t>
            </a:r>
            <a:endParaRPr lang="en-GB" sz="1400" b="1" i="1" dirty="0" smtClean="0">
              <a:solidFill>
                <a:srgbClr val="15539C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87803" y="1057607"/>
            <a:ext cx="5779414" cy="338554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b="1" dirty="0" smtClean="0"/>
              <a:t>Analysis is </a:t>
            </a:r>
            <a:r>
              <a:rPr lang="en-GB" sz="1600" b="1" dirty="0"/>
              <a:t>typically I/O intensive and </a:t>
            </a:r>
            <a:r>
              <a:rPr lang="en-GB" sz="1600" b="1" dirty="0" smtClean="0"/>
              <a:t>runs </a:t>
            </a:r>
            <a:r>
              <a:rPr lang="en-GB" sz="1600" b="1" dirty="0"/>
              <a:t>on many files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447800" y="4243419"/>
            <a:ext cx="7119707" cy="58477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b="1" dirty="0" smtClean="0"/>
              <a:t>My </a:t>
            </a:r>
            <a:r>
              <a:rPr lang="en-GB" sz="1600" b="1" dirty="0" err="1" smtClean="0"/>
              <a:t>Openlab</a:t>
            </a:r>
            <a:r>
              <a:rPr lang="en-GB" sz="1600" b="1" dirty="0" smtClean="0"/>
              <a:t> Project: </a:t>
            </a:r>
            <a:r>
              <a:rPr lang="en-GB" sz="1600" b="1" i="1" dirty="0" smtClean="0"/>
              <a:t>Can we replace the </a:t>
            </a:r>
            <a:r>
              <a:rPr lang="en-GB" sz="1600" b="1" i="1" dirty="0" err="1" smtClean="0"/>
              <a:t>ntuple</a:t>
            </a:r>
            <a:r>
              <a:rPr lang="en-GB" sz="1600" b="1" i="1" dirty="0"/>
              <a:t> </a:t>
            </a:r>
            <a:r>
              <a:rPr lang="en-GB" sz="1600" b="1" i="1" dirty="0" smtClean="0"/>
              <a:t>analysis with a model where data is analysed inside a centrally accessible Oracle database?</a:t>
            </a:r>
            <a:endParaRPr lang="en-GB" sz="1600" b="1" i="1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6304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ROOT </a:t>
            </a:r>
            <a:r>
              <a:rPr lang="en-GB" dirty="0" err="1" smtClean="0"/>
              <a:t>ntuple</a:t>
            </a:r>
            <a:r>
              <a:rPr lang="en-GB" dirty="0" smtClean="0"/>
              <a:t>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9582"/>
            <a:ext cx="8748464" cy="3816424"/>
          </a:xfrm>
        </p:spPr>
        <p:txBody>
          <a:bodyPr>
            <a:noAutofit/>
          </a:bodyPr>
          <a:lstStyle/>
          <a:p>
            <a:r>
              <a:rPr lang="en-GB" sz="1800" dirty="0" smtClean="0"/>
              <a:t>Test sample of ATLAS analysis </a:t>
            </a:r>
            <a:r>
              <a:rPr lang="en-GB" sz="1800" dirty="0" err="1" smtClean="0"/>
              <a:t>ntuples</a:t>
            </a:r>
            <a:r>
              <a:rPr lang="en-GB" sz="1800" dirty="0" smtClean="0"/>
              <a:t> with 2012 collision data</a:t>
            </a:r>
          </a:p>
          <a:p>
            <a:pPr lvl="1"/>
            <a:r>
              <a:rPr lang="en-GB" sz="1800" dirty="0" smtClean="0"/>
              <a:t>127 </a:t>
            </a:r>
            <a:r>
              <a:rPr lang="en-GB" sz="1800" dirty="0" err="1" smtClean="0"/>
              <a:t>ntuples</a:t>
            </a:r>
            <a:endParaRPr lang="en-GB" sz="1800" dirty="0" smtClean="0"/>
          </a:p>
          <a:p>
            <a:pPr lvl="1"/>
            <a:r>
              <a:rPr lang="en-GB" sz="1800" dirty="0" smtClean="0"/>
              <a:t>.5% of entire dataset</a:t>
            </a:r>
            <a:endParaRPr lang="en-GB" sz="1800" dirty="0" smtClean="0"/>
          </a:p>
          <a:p>
            <a:r>
              <a:rPr lang="en-GB" sz="1800" dirty="0" err="1" smtClean="0"/>
              <a:t>Ntuples</a:t>
            </a:r>
            <a:r>
              <a:rPr lang="en-GB" sz="1800" dirty="0" smtClean="0"/>
              <a:t> contain 4000 “branches” holding objects per events</a:t>
            </a:r>
          </a:p>
          <a:p>
            <a:pPr lvl="1"/>
            <a:r>
              <a:rPr lang="en-GB" sz="1800" dirty="0" smtClean="0"/>
              <a:t>Objects can be float, </a:t>
            </a:r>
            <a:r>
              <a:rPr lang="en-GB" sz="1800" dirty="0" err="1" smtClean="0"/>
              <a:t>int</a:t>
            </a:r>
            <a:r>
              <a:rPr lang="en-GB" sz="1800" dirty="0" smtClean="0"/>
              <a:t>, double, </a:t>
            </a:r>
            <a:r>
              <a:rPr lang="en-GB" sz="1800" dirty="0" err="1" smtClean="0"/>
              <a:t>etc</a:t>
            </a:r>
            <a:r>
              <a:rPr lang="en-GB" sz="1800" dirty="0" smtClean="0"/>
              <a:t> but also vector or vector-of-vector of float, </a:t>
            </a:r>
            <a:r>
              <a:rPr lang="en-GB" sz="1800" dirty="0" err="1" smtClean="0"/>
              <a:t>int</a:t>
            </a:r>
            <a:r>
              <a:rPr lang="en-GB" sz="1800" dirty="0" smtClean="0"/>
              <a:t>, double, </a:t>
            </a:r>
            <a:r>
              <a:rPr lang="en-GB" sz="1800" dirty="0" err="1" smtClean="0"/>
              <a:t>etc</a:t>
            </a: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Physicists don’t use all variables, they </a:t>
            </a:r>
            <a:r>
              <a:rPr lang="en-GB" sz="1800" dirty="0" err="1" smtClean="0"/>
              <a:t>pick&amp;choose</a:t>
            </a:r>
            <a:r>
              <a:rPr lang="en-GB" sz="1800" dirty="0" smtClean="0"/>
              <a:t> variables best suited for their analysis </a:t>
            </a:r>
          </a:p>
          <a:p>
            <a:pPr marL="0" indent="0">
              <a:buNone/>
            </a:pPr>
            <a:r>
              <a:rPr lang="en-GB" sz="1800" dirty="0" smtClean="0"/>
              <a:t>ROOT-</a:t>
            </a:r>
            <a:r>
              <a:rPr lang="en-GB" sz="1800" dirty="0" err="1" smtClean="0"/>
              <a:t>ntuple</a:t>
            </a:r>
            <a:r>
              <a:rPr lang="en-GB" sz="1800" dirty="0" smtClean="0"/>
              <a:t> is designed to reduce I/O by loading only relevant branches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78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llpaper-2.jpg"/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CERN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rgbClr val="F8F8F8"/>
                </a:solidFill>
              </a:rPr>
              <a:t>CERN</a:t>
            </a:r>
            <a:r>
              <a:rPr lang="en-US" sz="3200" dirty="0">
                <a:solidFill>
                  <a:srgbClr val="F8F8F8"/>
                </a:solidFill>
              </a:rPr>
              <a:t> - </a:t>
            </a:r>
            <a:r>
              <a:rPr lang="en-US" sz="2400" dirty="0">
                <a:solidFill>
                  <a:srgbClr val="FFFF00"/>
                </a:solidFill>
              </a:rPr>
              <a:t>European Laboratory for Particle Physics</a:t>
            </a:r>
          </a:p>
          <a:p>
            <a:pPr>
              <a:buFont typeface="Arial"/>
              <a:buChar char="•"/>
            </a:pPr>
            <a:endParaRPr lang="en-US" sz="2000" dirty="0">
              <a:solidFill>
                <a:srgbClr val="F8F8F8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rgbClr val="F8F8F8"/>
                </a:solidFill>
              </a:rPr>
              <a:t>Founded in </a:t>
            </a:r>
            <a:r>
              <a:rPr lang="en-US" sz="2400" dirty="0">
                <a:solidFill>
                  <a:srgbClr val="FFFF00"/>
                </a:solidFill>
              </a:rPr>
              <a:t>1954 by 12 Countries</a:t>
            </a:r>
            <a:r>
              <a:rPr lang="en-US" sz="2400" dirty="0">
                <a:solidFill>
                  <a:srgbClr val="F8F8F8"/>
                </a:solidFill>
              </a:rPr>
              <a:t> for fundamental physics research in a post-war Europe </a:t>
            </a:r>
          </a:p>
          <a:p>
            <a:pPr>
              <a:buFont typeface="Arial"/>
              <a:buChar char="•"/>
            </a:pPr>
            <a:endParaRPr lang="en-US" sz="2000" dirty="0">
              <a:solidFill>
                <a:srgbClr val="F8F8F8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rgbClr val="F8F8F8"/>
                </a:solidFill>
              </a:rPr>
              <a:t>Today is the global effort of </a:t>
            </a:r>
            <a:r>
              <a:rPr lang="en-US" sz="2400" dirty="0">
                <a:solidFill>
                  <a:srgbClr val="FFFF00"/>
                </a:solidFill>
              </a:rPr>
              <a:t>21 member states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solidFill>
                  <a:srgbClr val="F8F8F8"/>
                </a:solidFill>
              </a:rPr>
              <a:t>About 1 billion CHF yearly budget 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dirty="0">
                <a:solidFill>
                  <a:schemeClr val="bg2"/>
                </a:solidFill>
              </a:rPr>
              <a:t>2’300 personnel, 10’000 </a:t>
            </a:r>
            <a:r>
              <a:rPr lang="fr-FR" sz="2000" dirty="0" err="1">
                <a:solidFill>
                  <a:schemeClr val="bg2"/>
                </a:solidFill>
              </a:rPr>
              <a:t>users</a:t>
            </a:r>
            <a:endParaRPr lang="fr-FR" sz="2000" dirty="0">
              <a:solidFill>
                <a:schemeClr val="bg2"/>
              </a:solidFill>
            </a:endParaRPr>
          </a:p>
          <a:p>
            <a:pPr marL="800100" lvl="1" indent="-342900">
              <a:buFont typeface="Arial"/>
              <a:buChar char="•"/>
            </a:pPr>
            <a:endParaRPr lang="en-US" b="1" dirty="0">
              <a:solidFill>
                <a:srgbClr val="F8F8F8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rgbClr val="F8F8F8"/>
                </a:solidFill>
              </a:rPr>
              <a:t>Support the research activities of scientists </a:t>
            </a:r>
            <a:r>
              <a:rPr lang="en-US" sz="2400" dirty="0">
                <a:solidFill>
                  <a:srgbClr val="FFFF00"/>
                </a:solidFill>
              </a:rPr>
              <a:t>from 110+ nationalities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70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Physics Analysis DB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9582"/>
            <a:ext cx="8748464" cy="1080120"/>
          </a:xfrm>
        </p:spPr>
        <p:txBody>
          <a:bodyPr>
            <a:noAutofit/>
          </a:bodyPr>
          <a:lstStyle/>
          <a:p>
            <a:r>
              <a:rPr lang="en-GB" sz="1800" dirty="0" smtClean="0"/>
              <a:t>Store separate physics-objects in separate tables</a:t>
            </a:r>
          </a:p>
          <a:p>
            <a:pPr lvl="1"/>
            <a:r>
              <a:rPr lang="en-GB" sz="1400" dirty="0" smtClean="0"/>
              <a:t>Allows users to only access objects relevant for their analysis</a:t>
            </a:r>
          </a:p>
          <a:p>
            <a:pPr lvl="1"/>
            <a:r>
              <a:rPr lang="en-GB" sz="1400" dirty="0" smtClean="0"/>
              <a:t>Avoid storing vectors in columns to ensure easy predicate filtering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67694"/>
            <a:ext cx="4313586" cy="2775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7" name="Date Placeholder 12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28" name="Slide Number Placeholder 12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11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smtClean="0"/>
              <a:t>Physics Analysis C++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63688" y="1412406"/>
            <a:ext cx="5400600" cy="3046988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b="1" dirty="0">
                <a:ea typeface="Batang" pitchFamily="18" charset="-127"/>
              </a:rPr>
              <a:t>v</a:t>
            </a:r>
            <a:r>
              <a:rPr lang="en-GB" sz="1600" b="1" dirty="0" smtClean="0">
                <a:ea typeface="Batang" pitchFamily="18" charset="-127"/>
              </a:rPr>
              <a:t>ector&lt;float&gt; </a:t>
            </a:r>
            <a:r>
              <a:rPr lang="en-GB" sz="1600" b="1" dirty="0" err="1" smtClean="0">
                <a:ea typeface="Batang" pitchFamily="18" charset="-127"/>
              </a:rPr>
              <a:t>el_pt</a:t>
            </a:r>
            <a:r>
              <a:rPr lang="en-GB" sz="1600" b="1" dirty="0" smtClean="0">
                <a:ea typeface="Batang" pitchFamily="18" charset="-127"/>
              </a:rPr>
              <a:t>;</a:t>
            </a:r>
          </a:p>
          <a:p>
            <a:r>
              <a:rPr lang="en-GB" sz="1600" b="1" dirty="0">
                <a:ea typeface="Batang" pitchFamily="18" charset="-127"/>
              </a:rPr>
              <a:t>v</a:t>
            </a:r>
            <a:r>
              <a:rPr lang="en-GB" sz="1600" b="1" dirty="0" smtClean="0">
                <a:ea typeface="Batang" pitchFamily="18" charset="-127"/>
              </a:rPr>
              <a:t>ector&lt;float&gt; el eta;</a:t>
            </a:r>
          </a:p>
          <a:p>
            <a:r>
              <a:rPr lang="en-GB" sz="1600" b="1" dirty="0" smtClean="0">
                <a:ea typeface="Batang" pitchFamily="18" charset="-127"/>
              </a:rPr>
              <a:t>tree-&gt;</a:t>
            </a:r>
            <a:r>
              <a:rPr lang="en-GB" sz="1600" b="1" dirty="0" err="1" smtClean="0">
                <a:ea typeface="Batang" pitchFamily="18" charset="-127"/>
              </a:rPr>
              <a:t>getBranch</a:t>
            </a:r>
            <a:r>
              <a:rPr lang="en-GB" sz="1600" b="1" dirty="0" smtClean="0">
                <a:ea typeface="Batang" pitchFamily="18" charset="-127"/>
              </a:rPr>
              <a:t>(“el_</a:t>
            </a:r>
            <a:r>
              <a:rPr lang="en-GB" sz="1600" b="1" dirty="0" err="1" smtClean="0">
                <a:ea typeface="Batang" pitchFamily="18" charset="-127"/>
              </a:rPr>
              <a:t>pt</a:t>
            </a:r>
            <a:r>
              <a:rPr lang="en-GB" sz="1600" b="1" dirty="0" smtClean="0">
                <a:ea typeface="Batang" pitchFamily="18" charset="-127"/>
              </a:rPr>
              <a:t>”,&amp;</a:t>
            </a:r>
            <a:r>
              <a:rPr lang="en-GB" sz="1600" b="1" dirty="0" err="1" smtClean="0">
                <a:ea typeface="Batang" pitchFamily="18" charset="-127"/>
              </a:rPr>
              <a:t>el_pt</a:t>
            </a:r>
            <a:r>
              <a:rPr lang="en-GB" sz="1600" b="1" dirty="0" smtClean="0">
                <a:ea typeface="Batang" pitchFamily="18" charset="-127"/>
              </a:rPr>
              <a:t>);</a:t>
            </a:r>
          </a:p>
          <a:p>
            <a:r>
              <a:rPr lang="en-GB" sz="1600" b="1" dirty="0">
                <a:ea typeface="Batang" pitchFamily="18" charset="-127"/>
              </a:rPr>
              <a:t>t</a:t>
            </a:r>
            <a:r>
              <a:rPr lang="en-GB" sz="1600" b="1" dirty="0" smtClean="0">
                <a:ea typeface="Batang" pitchFamily="18" charset="-127"/>
              </a:rPr>
              <a:t>ree-&gt;</a:t>
            </a:r>
            <a:r>
              <a:rPr lang="en-GB" sz="1600" b="1" dirty="0" err="1" smtClean="0">
                <a:ea typeface="Batang" pitchFamily="18" charset="-127"/>
              </a:rPr>
              <a:t>getBranch</a:t>
            </a:r>
            <a:r>
              <a:rPr lang="en-GB" sz="1600" b="1" dirty="0" smtClean="0">
                <a:ea typeface="Batang" pitchFamily="18" charset="-127"/>
              </a:rPr>
              <a:t>(“el_eta”,&amp;</a:t>
            </a:r>
            <a:r>
              <a:rPr lang="en-GB" sz="1600" b="1" dirty="0" err="1" smtClean="0">
                <a:ea typeface="Batang" pitchFamily="18" charset="-127"/>
              </a:rPr>
              <a:t>el_eta</a:t>
            </a:r>
            <a:r>
              <a:rPr lang="en-GB" sz="1600" b="1" dirty="0" smtClean="0">
                <a:ea typeface="Batang" pitchFamily="18" charset="-127"/>
              </a:rPr>
              <a:t>);</a:t>
            </a:r>
          </a:p>
          <a:p>
            <a:r>
              <a:rPr lang="en-GB" sz="1600" b="1" dirty="0" smtClean="0">
                <a:ea typeface="Batang" pitchFamily="18" charset="-127"/>
              </a:rPr>
              <a:t>//etc.</a:t>
            </a:r>
          </a:p>
          <a:p>
            <a:r>
              <a:rPr lang="en-GB" sz="1600" b="1" dirty="0" smtClean="0">
                <a:ea typeface="Batang" pitchFamily="18" charset="-127"/>
              </a:rPr>
              <a:t>for ( </a:t>
            </a:r>
            <a:r>
              <a:rPr lang="en-GB" sz="1600" b="1" dirty="0" err="1" smtClean="0">
                <a:ea typeface="Batang" pitchFamily="18" charset="-127"/>
              </a:rPr>
              <a:t>ievent</a:t>
            </a:r>
            <a:r>
              <a:rPr lang="en-GB" sz="1600" b="1" dirty="0" smtClean="0">
                <a:ea typeface="Batang" pitchFamily="18" charset="-127"/>
              </a:rPr>
              <a:t> = 0 ; </a:t>
            </a:r>
            <a:r>
              <a:rPr lang="en-GB" sz="1600" b="1" dirty="0" err="1" smtClean="0">
                <a:ea typeface="Batang" pitchFamily="18" charset="-127"/>
              </a:rPr>
              <a:t>ievent</a:t>
            </a:r>
            <a:r>
              <a:rPr lang="en-GB" sz="1600" b="1" dirty="0" smtClean="0">
                <a:ea typeface="Batang" pitchFamily="18" charset="-127"/>
              </a:rPr>
              <a:t>&lt;</a:t>
            </a:r>
            <a:r>
              <a:rPr lang="en-GB" sz="1600" b="1" dirty="0" err="1" smtClean="0">
                <a:ea typeface="Batang" pitchFamily="18" charset="-127"/>
              </a:rPr>
              <a:t>nevents</a:t>
            </a:r>
            <a:r>
              <a:rPr lang="en-GB" sz="1600" b="1" dirty="0" smtClean="0">
                <a:ea typeface="Batang" pitchFamily="18" charset="-127"/>
              </a:rPr>
              <a:t> ; </a:t>
            </a:r>
            <a:r>
              <a:rPr lang="en-GB" sz="1600" b="1" dirty="0" err="1" smtClean="0">
                <a:ea typeface="Batang" pitchFamily="18" charset="-127"/>
              </a:rPr>
              <a:t>ievent</a:t>
            </a:r>
            <a:r>
              <a:rPr lang="en-GB" sz="1600" b="1" dirty="0" smtClean="0">
                <a:ea typeface="Batang" pitchFamily="18" charset="-127"/>
              </a:rPr>
              <a:t>++){</a:t>
            </a:r>
          </a:p>
          <a:p>
            <a:r>
              <a:rPr lang="en-GB" sz="1600" b="1" dirty="0">
                <a:ea typeface="Batang" pitchFamily="18" charset="-127"/>
              </a:rPr>
              <a:t> </a:t>
            </a:r>
            <a:r>
              <a:rPr lang="en-GB" sz="1600" b="1" dirty="0" smtClean="0">
                <a:ea typeface="Batang" pitchFamily="18" charset="-127"/>
              </a:rPr>
              <a:t>    //find good electrons</a:t>
            </a:r>
          </a:p>
          <a:p>
            <a:r>
              <a:rPr lang="en-GB" sz="1600" b="1" dirty="0">
                <a:ea typeface="Batang" pitchFamily="18" charset="-127"/>
              </a:rPr>
              <a:t> </a:t>
            </a:r>
            <a:r>
              <a:rPr lang="en-GB" sz="1600" b="1" dirty="0" smtClean="0">
                <a:ea typeface="Batang" pitchFamily="18" charset="-127"/>
              </a:rPr>
              <a:t>    tree-&gt;</a:t>
            </a:r>
            <a:r>
              <a:rPr lang="en-GB" sz="1600" b="1" dirty="0" err="1" smtClean="0">
                <a:ea typeface="Batang" pitchFamily="18" charset="-127"/>
              </a:rPr>
              <a:t>NextEvent</a:t>
            </a:r>
            <a:r>
              <a:rPr lang="en-GB" sz="1600" b="1" dirty="0" smtClean="0">
                <a:ea typeface="Batang" pitchFamily="18" charset="-127"/>
              </a:rPr>
              <a:t>();</a:t>
            </a:r>
          </a:p>
          <a:p>
            <a:r>
              <a:rPr lang="en-GB" sz="1600" b="1" dirty="0">
                <a:ea typeface="Batang" pitchFamily="18" charset="-127"/>
              </a:rPr>
              <a:t> </a:t>
            </a:r>
            <a:r>
              <a:rPr lang="en-GB" sz="1600" b="1" dirty="0" smtClean="0">
                <a:ea typeface="Batang" pitchFamily="18" charset="-127"/>
              </a:rPr>
              <a:t>    for(</a:t>
            </a:r>
            <a:r>
              <a:rPr lang="en-GB" sz="1600" b="1" dirty="0" err="1" smtClean="0">
                <a:ea typeface="Batang" pitchFamily="18" charset="-127"/>
              </a:rPr>
              <a:t>i</a:t>
            </a:r>
            <a:r>
              <a:rPr lang="en-GB" sz="1600" b="1" dirty="0" smtClean="0">
                <a:ea typeface="Batang" pitchFamily="18" charset="-127"/>
              </a:rPr>
              <a:t>=0; </a:t>
            </a:r>
            <a:r>
              <a:rPr lang="en-GB" sz="1600" b="1" dirty="0" err="1" smtClean="0">
                <a:ea typeface="Batang" pitchFamily="18" charset="-127"/>
              </a:rPr>
              <a:t>i</a:t>
            </a:r>
            <a:r>
              <a:rPr lang="en-GB" sz="1600" b="1" dirty="0" smtClean="0">
                <a:ea typeface="Batang" pitchFamily="18" charset="-127"/>
              </a:rPr>
              <a:t>&lt;</a:t>
            </a:r>
            <a:r>
              <a:rPr lang="en-GB" sz="1600" b="1" dirty="0" err="1" smtClean="0">
                <a:ea typeface="Batang" pitchFamily="18" charset="-127"/>
              </a:rPr>
              <a:t>nelectrons</a:t>
            </a:r>
            <a:r>
              <a:rPr lang="en-GB" sz="1600" b="1" dirty="0" smtClean="0">
                <a:ea typeface="Batang" pitchFamily="18" charset="-127"/>
              </a:rPr>
              <a:t>; </a:t>
            </a:r>
            <a:r>
              <a:rPr lang="en-GB" sz="1600" b="1" dirty="0" err="1" smtClean="0">
                <a:ea typeface="Batang" pitchFamily="18" charset="-127"/>
              </a:rPr>
              <a:t>i</a:t>
            </a:r>
            <a:r>
              <a:rPr lang="en-GB" sz="1600" b="1" dirty="0" smtClean="0">
                <a:ea typeface="Batang" pitchFamily="18" charset="-127"/>
              </a:rPr>
              <a:t>++){</a:t>
            </a:r>
          </a:p>
          <a:p>
            <a:r>
              <a:rPr lang="en-GB" sz="1600" b="1" dirty="0">
                <a:ea typeface="Batang" pitchFamily="18" charset="-127"/>
              </a:rPr>
              <a:t> </a:t>
            </a:r>
            <a:r>
              <a:rPr lang="en-GB" sz="1600" b="1" dirty="0" smtClean="0">
                <a:ea typeface="Batang" pitchFamily="18" charset="-127"/>
              </a:rPr>
              <a:t>       if( </a:t>
            </a:r>
            <a:r>
              <a:rPr lang="en-GB" sz="1600" b="1" dirty="0" err="1" smtClean="0">
                <a:ea typeface="Batang" pitchFamily="18" charset="-127"/>
              </a:rPr>
              <a:t>el_pt</a:t>
            </a:r>
            <a:r>
              <a:rPr lang="en-GB" sz="1600" b="1" dirty="0" smtClean="0">
                <a:ea typeface="Batang" pitchFamily="18" charset="-127"/>
              </a:rPr>
              <a:t>[</a:t>
            </a:r>
            <a:r>
              <a:rPr lang="en-GB" sz="1600" b="1" dirty="0" err="1" smtClean="0">
                <a:ea typeface="Batang" pitchFamily="18" charset="-127"/>
              </a:rPr>
              <a:t>i</a:t>
            </a:r>
            <a:r>
              <a:rPr lang="en-GB" sz="1600" b="1" dirty="0" smtClean="0">
                <a:ea typeface="Batang" pitchFamily="18" charset="-127"/>
              </a:rPr>
              <a:t>] &gt; 25.  &amp;&amp; </a:t>
            </a:r>
            <a:r>
              <a:rPr lang="en-GB" sz="1600" b="1" dirty="0" err="1" smtClean="0">
                <a:ea typeface="Batang" pitchFamily="18" charset="-127"/>
              </a:rPr>
              <a:t>fabs</a:t>
            </a:r>
            <a:r>
              <a:rPr lang="en-GB" sz="1600" b="1" dirty="0" smtClean="0">
                <a:ea typeface="Batang" pitchFamily="18" charset="-127"/>
              </a:rPr>
              <a:t>(</a:t>
            </a:r>
            <a:r>
              <a:rPr lang="en-GB" sz="1600" b="1" dirty="0" err="1" smtClean="0">
                <a:ea typeface="Batang" pitchFamily="18" charset="-127"/>
              </a:rPr>
              <a:t>el_eta</a:t>
            </a:r>
            <a:r>
              <a:rPr lang="en-GB" sz="1600" b="1" dirty="0" smtClean="0">
                <a:ea typeface="Batang" pitchFamily="18" charset="-127"/>
              </a:rPr>
              <a:t>[</a:t>
            </a:r>
            <a:r>
              <a:rPr lang="en-GB" sz="1600" b="1" dirty="0" err="1" smtClean="0">
                <a:ea typeface="Batang" pitchFamily="18" charset="-127"/>
              </a:rPr>
              <a:t>i</a:t>
            </a:r>
            <a:r>
              <a:rPr lang="en-GB" sz="1600" b="1" dirty="0" smtClean="0">
                <a:ea typeface="Batang" pitchFamily="18" charset="-127"/>
              </a:rPr>
              <a:t>])&lt;2.5 etc.) </a:t>
            </a:r>
            <a:r>
              <a:rPr lang="en-GB" sz="1600" b="1" dirty="0" smtClean="0">
                <a:ea typeface="Batang" pitchFamily="18" charset="-127"/>
              </a:rPr>
              <a:t>	</a:t>
            </a:r>
            <a:r>
              <a:rPr lang="en-GB" sz="1600" b="1" dirty="0" err="1" smtClean="0">
                <a:ea typeface="Batang" pitchFamily="18" charset="-127"/>
              </a:rPr>
              <a:t>ngoodelectron</a:t>
            </a:r>
            <a:r>
              <a:rPr lang="en-GB" sz="1600" b="1" dirty="0" smtClean="0">
                <a:ea typeface="Batang" pitchFamily="18" charset="-127"/>
              </a:rPr>
              <a:t>++;</a:t>
            </a:r>
          </a:p>
          <a:p>
            <a:r>
              <a:rPr lang="en-GB" sz="1600" b="1" dirty="0" smtClean="0">
                <a:ea typeface="Batang" pitchFamily="18" charset="-127"/>
              </a:rPr>
              <a:t>    }</a:t>
            </a:r>
            <a:r>
              <a:rPr lang="en-GB" sz="1200" dirty="0" smtClean="0">
                <a:ea typeface="Batang" pitchFamily="18" charset="-127"/>
              </a:rPr>
              <a:t>	</a:t>
            </a:r>
            <a:endParaRPr lang="en-GB" sz="1200" dirty="0">
              <a:ea typeface="Batang" pitchFamily="18" charset="-127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231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smtClean="0"/>
              <a:t>SQL analysis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9632" y="2132649"/>
            <a:ext cx="6984776" cy="707886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000" b="1" dirty="0">
                <a:ea typeface="Batang" pitchFamily="18" charset="-127"/>
              </a:rPr>
              <a:t>s</a:t>
            </a:r>
            <a:r>
              <a:rPr lang="en-GB" sz="2000" b="1" dirty="0" smtClean="0">
                <a:ea typeface="Batang" pitchFamily="18" charset="-127"/>
              </a:rPr>
              <a:t>elect “E”, “</a:t>
            </a:r>
            <a:r>
              <a:rPr lang="en-GB" sz="2000" b="1" dirty="0" err="1" smtClean="0">
                <a:ea typeface="Batang" pitchFamily="18" charset="-127"/>
              </a:rPr>
              <a:t>px</a:t>
            </a:r>
            <a:r>
              <a:rPr lang="en-GB" sz="2000" b="1" dirty="0" smtClean="0">
                <a:ea typeface="Batang" pitchFamily="18" charset="-127"/>
              </a:rPr>
              <a:t>”, “</a:t>
            </a:r>
            <a:r>
              <a:rPr lang="en-GB" sz="2000" b="1" dirty="0" err="1" smtClean="0">
                <a:ea typeface="Batang" pitchFamily="18" charset="-127"/>
              </a:rPr>
              <a:t>py</a:t>
            </a:r>
            <a:r>
              <a:rPr lang="en-GB" sz="2000" b="1" dirty="0" smtClean="0">
                <a:ea typeface="Batang" pitchFamily="18" charset="-127"/>
              </a:rPr>
              <a:t>”, “</a:t>
            </a:r>
            <a:r>
              <a:rPr lang="en-GB" sz="2000" b="1" dirty="0" err="1" smtClean="0">
                <a:ea typeface="Batang" pitchFamily="18" charset="-127"/>
              </a:rPr>
              <a:t>pz</a:t>
            </a:r>
            <a:r>
              <a:rPr lang="en-GB" sz="2000" b="1" dirty="0" smtClean="0">
                <a:ea typeface="Batang" pitchFamily="18" charset="-127"/>
              </a:rPr>
              <a:t>” from “electron” where “</a:t>
            </a:r>
            <a:r>
              <a:rPr lang="en-GB" sz="2000" b="1" dirty="0" err="1" smtClean="0">
                <a:ea typeface="Batang" pitchFamily="18" charset="-127"/>
              </a:rPr>
              <a:t>pt</a:t>
            </a:r>
            <a:r>
              <a:rPr lang="en-GB" sz="2000" b="1" dirty="0" smtClean="0">
                <a:ea typeface="Batang" pitchFamily="18" charset="-127"/>
              </a:rPr>
              <a:t>”&gt;25. </a:t>
            </a:r>
            <a:r>
              <a:rPr lang="en-GB" sz="2000" b="1" dirty="0" smtClean="0">
                <a:ea typeface="Batang" pitchFamily="18" charset="-127"/>
              </a:rPr>
              <a:t>and abs(“eta”)&lt;2.5 ...</a:t>
            </a:r>
            <a:r>
              <a:rPr lang="en-GB" sz="2000" b="1" dirty="0" smtClean="0">
                <a:ea typeface="Batang" pitchFamily="18" charset="-127"/>
              </a:rPr>
              <a:t>	</a:t>
            </a:r>
            <a:endParaRPr lang="en-GB" sz="2000" b="1" dirty="0">
              <a:ea typeface="Batang" pitchFamily="18" charset="-127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5882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Live demo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00151"/>
            <a:ext cx="8507288" cy="1317593"/>
          </a:xfrm>
        </p:spPr>
        <p:txBody>
          <a:bodyPr>
            <a:noAutofit/>
          </a:bodyPr>
          <a:lstStyle/>
          <a:p>
            <a:pPr lvl="1"/>
            <a:r>
              <a:rPr lang="en-GB" sz="2000" dirty="0" smtClean="0"/>
              <a:t>(Depending on internet in room)</a:t>
            </a:r>
            <a:endParaRPr lang="en-GB" sz="2000" dirty="0" smtClean="0"/>
          </a:p>
          <a:p>
            <a:pPr lvl="1"/>
            <a:r>
              <a:rPr lang="en-GB" sz="2000" dirty="0" smtClean="0"/>
              <a:t>Show </a:t>
            </a:r>
            <a:r>
              <a:rPr lang="en-GB" sz="2000" dirty="0"/>
              <a:t>b</a:t>
            </a:r>
            <a:r>
              <a:rPr lang="en-GB" sz="2000" dirty="0" smtClean="0"/>
              <a:t>asic example </a:t>
            </a:r>
            <a:r>
              <a:rPr lang="en-GB" sz="2000" dirty="0" smtClean="0"/>
              <a:t>to </a:t>
            </a:r>
            <a:r>
              <a:rPr lang="en-GB" sz="2000" dirty="0" smtClean="0"/>
              <a:t>make quick physics plots with SQL</a:t>
            </a:r>
            <a:endParaRPr lang="en-GB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89852"/>
            <a:ext cx="2401514" cy="13056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405984"/>
            <a:ext cx="2555776" cy="13895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111810"/>
            <a:ext cx="2987824" cy="16244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309022" y="374493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J/</a:t>
            </a:r>
            <a:r>
              <a:rPr lang="el-GR" sz="1400" i="1" dirty="0" smtClean="0"/>
              <a:t>ψ</a:t>
            </a:r>
            <a:endParaRPr lang="en-GB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679956" y="4353948"/>
            <a:ext cx="849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i="1" dirty="0" smtClean="0"/>
              <a:t>Ψ</a:t>
            </a:r>
            <a:r>
              <a:rPr lang="en-GB" sz="1400" i="1" dirty="0" smtClean="0"/>
              <a:t>(3686)</a:t>
            </a:r>
            <a:endParaRPr lang="en-GB" sz="1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277149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Z-boson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660232" y="3140842"/>
            <a:ext cx="1103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-boson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3240047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Charmonium</a:t>
            </a:r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72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SQL analysis pros &amp; cons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00151"/>
            <a:ext cx="7571184" cy="2811759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GB" sz="2000" dirty="0" smtClean="0"/>
              <a:t>Analysis via SQL on DB </a:t>
            </a:r>
            <a:r>
              <a:rPr lang="en-GB" sz="2000" b="1" dirty="0" smtClean="0">
                <a:solidFill>
                  <a:srgbClr val="00B050"/>
                </a:solidFill>
              </a:rPr>
              <a:t>advantages:</a:t>
            </a:r>
          </a:p>
          <a:p>
            <a:pPr lvl="1"/>
            <a:r>
              <a:rPr lang="en-GB" sz="2000" dirty="0" smtClean="0"/>
              <a:t>No need to re-compile macro while tweaking your analysis</a:t>
            </a:r>
          </a:p>
          <a:p>
            <a:pPr lvl="1"/>
            <a:r>
              <a:rPr lang="en-GB" sz="2000" dirty="0" smtClean="0"/>
              <a:t>The DB can hold intermediate query-results to be studied (no need to store filtered results in </a:t>
            </a:r>
            <a:r>
              <a:rPr lang="en-GB" sz="2000" dirty="0" err="1" smtClean="0"/>
              <a:t>ntuples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User can analyse the data anywhere with ROOT and connection to DB </a:t>
            </a:r>
          </a:p>
          <a:p>
            <a:pPr lvl="2"/>
            <a:r>
              <a:rPr lang="en-GB" sz="1600" dirty="0" smtClean="0"/>
              <a:t>no need for large local storage and/or powerful machine</a:t>
            </a:r>
          </a:p>
          <a:p>
            <a:pPr lvl="2"/>
            <a:r>
              <a:rPr lang="en-GB" sz="1600" dirty="0" smtClean="0"/>
              <a:t>no need to wait for jobs to run on the WLHCG</a:t>
            </a:r>
          </a:p>
          <a:p>
            <a:pPr lvl="1"/>
            <a:endParaRPr lang="en-GB" sz="2000" dirty="0" smtClean="0"/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>
              <a:buNone/>
            </a:pPr>
            <a:endParaRPr lang="en-GB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7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SQL analysis pros &amp; cons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00151"/>
            <a:ext cx="8710934" cy="2163687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GB" sz="2000" dirty="0" smtClean="0"/>
              <a:t>Analysis via SQL on DB </a:t>
            </a:r>
            <a:r>
              <a:rPr lang="en-GB" sz="2000" dirty="0" smtClean="0">
                <a:solidFill>
                  <a:srgbClr val="FF0000"/>
                </a:solidFill>
              </a:rPr>
              <a:t>disadvantages:  </a:t>
            </a:r>
          </a:p>
          <a:p>
            <a:pPr lvl="1"/>
            <a:r>
              <a:rPr lang="en-GB" sz="2000" dirty="0" smtClean="0"/>
              <a:t>Complex functions from C++ to be made available centrally via “</a:t>
            </a:r>
            <a:r>
              <a:rPr lang="en-GB" sz="2000" dirty="0" err="1" smtClean="0"/>
              <a:t>analysistools</a:t>
            </a:r>
            <a:r>
              <a:rPr lang="en-GB" sz="2000" dirty="0" smtClean="0"/>
              <a:t>”-schema</a:t>
            </a:r>
          </a:p>
          <a:p>
            <a:pPr lvl="1"/>
            <a:r>
              <a:rPr lang="en-GB" sz="2000" dirty="0" err="1" smtClean="0"/>
              <a:t>Adminstrator</a:t>
            </a:r>
            <a:r>
              <a:rPr lang="en-GB" sz="2000" dirty="0" smtClean="0"/>
              <a:t> needs to prevent users from tying up all resources in badly-written SQL!</a:t>
            </a:r>
          </a:p>
          <a:p>
            <a:pPr lvl="1"/>
            <a:r>
              <a:rPr lang="en-GB" sz="2000" dirty="0" smtClean="0"/>
              <a:t>Analysis SQL is not that easy to </a:t>
            </a:r>
            <a:r>
              <a:rPr lang="en-GB" sz="2000" dirty="0" smtClean="0"/>
              <a:t>read/write/debug</a:t>
            </a:r>
            <a:endParaRPr lang="en-GB" sz="2000" dirty="0" smtClean="0"/>
          </a:p>
          <a:p>
            <a:pPr marL="457200" lvl="1" indent="0">
              <a:buNone/>
            </a:pPr>
            <a:endParaRPr lang="en-GB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43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tlas.web.cern.ch/Atlas/GROUPS/PHYSICS/CONFNOTES/ATLAS-CONF-2012-161/figaux_1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24"/>
          <a:stretch/>
        </p:blipFill>
        <p:spPr bwMode="auto">
          <a:xfrm>
            <a:off x="1589" y="0"/>
            <a:ext cx="914241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2400" y="950879"/>
            <a:ext cx="1752600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200" b="1" i="1" dirty="0" smtClean="0">
                <a:solidFill>
                  <a:srgbClr val="FFFF00"/>
                </a:solidFill>
              </a:rPr>
              <a:t>Z+H candidate event</a:t>
            </a:r>
            <a:r>
              <a:rPr lang="en-GB" sz="1200" b="1" i="1" dirty="0">
                <a:solidFill>
                  <a:srgbClr val="FFFF00"/>
                </a:solidFill>
              </a:rPr>
              <a:t> </a:t>
            </a:r>
            <a:r>
              <a:rPr lang="en-GB" sz="1200" b="1" i="1" dirty="0" smtClean="0">
                <a:solidFill>
                  <a:srgbClr val="FFFF00"/>
                </a:solidFill>
              </a:rPr>
              <a:t>observed in ATLAS</a:t>
            </a:r>
          </a:p>
        </p:txBody>
      </p:sp>
      <p:sp>
        <p:nvSpPr>
          <p:cNvPr id="6" name="Rectangle 5"/>
          <p:cNvSpPr/>
          <p:nvPr/>
        </p:nvSpPr>
        <p:spPr>
          <a:xfrm>
            <a:off x="1306140" y="3507854"/>
            <a:ext cx="7620000" cy="138499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400" b="1" dirty="0" err="1" smtClean="0"/>
              <a:t>Higgs+Z</a:t>
            </a:r>
            <a:r>
              <a:rPr lang="en-GB" sz="1400" b="1" dirty="0" smtClean="0"/>
              <a:t> benchmark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/>
              <a:t>Higgs </a:t>
            </a:r>
            <a:r>
              <a:rPr lang="en-GB" sz="1400" b="1" dirty="0" smtClean="0"/>
              <a:t>decays to two b-quarks, select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good b-jets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/>
              <a:t>Z boson decays to lepton-pair, select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two good </a:t>
            </a:r>
            <a:r>
              <a:rPr lang="en-GB" sz="1400" b="1" dirty="0" err="1" smtClean="0">
                <a:solidFill>
                  <a:schemeClr val="accent6">
                    <a:lumMod val="75000"/>
                  </a:schemeClr>
                </a:solidFill>
              </a:rPr>
              <a:t>muons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or two good electrons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Require specific Event Filter (EF) triggers to select events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Require “good </a:t>
            </a:r>
            <a:r>
              <a:rPr lang="en-GB" sz="1400" dirty="0" err="1" smtClean="0"/>
              <a:t>lumi</a:t>
            </a:r>
            <a:r>
              <a:rPr lang="en-GB" sz="1400" dirty="0" smtClean="0"/>
              <a:t>-blocks” from Event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Require Missing Transverse Energy (MET) less than 50 </a:t>
            </a:r>
            <a:r>
              <a:rPr lang="en-GB" sz="1400" dirty="0" err="1" smtClean="0"/>
              <a:t>GeV</a:t>
            </a:r>
            <a:r>
              <a:rPr lang="en-GB" sz="1400" dirty="0" smtClean="0"/>
              <a:t> to exclude top-pair events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2057400" y="209550"/>
            <a:ext cx="4458816" cy="434579"/>
          </a:xfrm>
        </p:spPr>
        <p:txBody>
          <a:bodyPr>
            <a:normAutofit fontScale="90000"/>
          </a:bodyPr>
          <a:lstStyle/>
          <a:p>
            <a:pPr algn="l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smtClean="0">
                <a:solidFill>
                  <a:srgbClr val="FFFF00"/>
                </a:solidFill>
              </a:rPr>
              <a:t>Physics Analysis </a:t>
            </a:r>
            <a:r>
              <a:rPr lang="en-US" sz="2400" b="1" dirty="0" smtClean="0">
                <a:solidFill>
                  <a:srgbClr val="FFFF00"/>
                </a:solidFill>
              </a:rPr>
              <a:t>Benchmarks</a:t>
            </a:r>
            <a:endParaRPr lang="en-US" sz="1400" b="1" dirty="0" smtClean="0">
              <a:solidFill>
                <a:srgbClr val="FFFF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090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657600" y="133350"/>
            <a:ext cx="5410200" cy="434579"/>
          </a:xfrm>
        </p:spPr>
        <p:txBody>
          <a:bodyPr>
            <a:normAutofit fontScale="90000"/>
          </a:bodyPr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400" b="1" dirty="0" smtClean="0"/>
              <a:t>Benchmark in SQL</a:t>
            </a:r>
            <a:endParaRPr lang="en-US" sz="1400" b="1" dirty="0" smtClean="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80269" y="3850382"/>
            <a:ext cx="8629165" cy="830997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200" b="1" dirty="0" smtClean="0">
                <a:ea typeface="Batang" pitchFamily="18" charset="-127"/>
              </a:rPr>
              <a:t>select</a:t>
            </a:r>
            <a:r>
              <a:rPr lang="en-GB" sz="1200" dirty="0" smtClean="0">
                <a:ea typeface="Batang" pitchFamily="18" charset="-127"/>
              </a:rPr>
              <a:t> </a:t>
            </a:r>
            <a:r>
              <a:rPr lang="en-GB" sz="1200" dirty="0">
                <a:ea typeface="Batang" pitchFamily="18" charset="-127"/>
              </a:rPr>
              <a:t>"EventNo_RunNo","EventNumber","RunNumber",</a:t>
            </a:r>
            <a:r>
              <a:rPr lang="en-GB" sz="1200" b="1" dirty="0">
                <a:ea typeface="Batang" pitchFamily="18" charset="-127"/>
              </a:rPr>
              <a:t>"DiMuonMass","DiElectronMass","DiJetMass" </a:t>
            </a:r>
            <a:r>
              <a:rPr lang="en-GB" sz="1200" dirty="0">
                <a:ea typeface="Batang" pitchFamily="18" charset="-127"/>
              </a:rPr>
              <a:t>from </a:t>
            </a:r>
            <a:r>
              <a:rPr lang="en-GB" sz="1200" dirty="0" err="1">
                <a:ea typeface="Batang" pitchFamily="18" charset="-127"/>
              </a:rPr>
              <a:t>sel_muon_events</a:t>
            </a:r>
            <a:r>
              <a:rPr lang="en-GB" sz="1200" dirty="0">
                <a:ea typeface="Batang" pitchFamily="18" charset="-127"/>
              </a:rPr>
              <a:t> </a:t>
            </a:r>
            <a:r>
              <a:rPr lang="en-GB" sz="1200" b="1" dirty="0">
                <a:ea typeface="Batang" pitchFamily="18" charset="-127"/>
              </a:rPr>
              <a:t>FULL OUTER JOIN </a:t>
            </a:r>
            <a:r>
              <a:rPr lang="en-GB" sz="1200" dirty="0" err="1">
                <a:ea typeface="Batang" pitchFamily="18" charset="-127"/>
              </a:rPr>
              <a:t>sel_electron_events</a:t>
            </a:r>
            <a:r>
              <a:rPr lang="en-GB" sz="1200" dirty="0">
                <a:ea typeface="Batang" pitchFamily="18" charset="-127"/>
              </a:rPr>
              <a:t> USING ("</a:t>
            </a:r>
            <a:r>
              <a:rPr lang="en-GB" sz="1200" dirty="0" err="1">
                <a:ea typeface="Batang" pitchFamily="18" charset="-127"/>
              </a:rPr>
              <a:t>EventNo_RunNo</a:t>
            </a:r>
            <a:r>
              <a:rPr lang="en-GB" sz="1200" dirty="0">
                <a:ea typeface="Batang" pitchFamily="18" charset="-127"/>
              </a:rPr>
              <a:t>") </a:t>
            </a:r>
            <a:r>
              <a:rPr lang="en-GB" sz="1200" b="1" dirty="0">
                <a:ea typeface="Batang" pitchFamily="18" charset="-127"/>
              </a:rPr>
              <a:t>INNER JOIN </a:t>
            </a:r>
            <a:r>
              <a:rPr lang="en-GB" sz="1200" dirty="0" err="1" smtClean="0">
                <a:ea typeface="Batang" pitchFamily="18" charset="-127"/>
              </a:rPr>
              <a:t>sel_bjet_events</a:t>
            </a:r>
            <a:r>
              <a:rPr lang="en-GB" sz="1200" dirty="0" smtClean="0">
                <a:ea typeface="Batang" pitchFamily="18" charset="-127"/>
              </a:rPr>
              <a:t> </a:t>
            </a:r>
            <a:r>
              <a:rPr lang="en-GB" sz="1200" dirty="0">
                <a:ea typeface="Batang" pitchFamily="18" charset="-127"/>
              </a:rPr>
              <a:t>USING ("</a:t>
            </a:r>
            <a:r>
              <a:rPr lang="en-GB" sz="1200" dirty="0" err="1">
                <a:ea typeface="Batang" pitchFamily="18" charset="-127"/>
              </a:rPr>
              <a:t>EventNo_RunNo</a:t>
            </a:r>
            <a:r>
              <a:rPr lang="en-GB" sz="1200" dirty="0">
                <a:ea typeface="Batang" pitchFamily="18" charset="-127"/>
              </a:rPr>
              <a:t>") </a:t>
            </a:r>
            <a:r>
              <a:rPr lang="en-GB" sz="1200" b="1" dirty="0">
                <a:ea typeface="Batang" pitchFamily="18" charset="-127"/>
              </a:rPr>
              <a:t>INNER JOIN </a:t>
            </a:r>
            <a:r>
              <a:rPr lang="en-GB" sz="1200" dirty="0" err="1">
                <a:ea typeface="Batang" pitchFamily="18" charset="-127"/>
              </a:rPr>
              <a:t>sel_MET_events</a:t>
            </a:r>
            <a:r>
              <a:rPr lang="en-GB" sz="1200" dirty="0">
                <a:ea typeface="Batang" pitchFamily="18" charset="-127"/>
              </a:rPr>
              <a:t> USING ("</a:t>
            </a:r>
            <a:r>
              <a:rPr lang="en-GB" sz="1200" dirty="0" err="1">
                <a:ea typeface="Batang" pitchFamily="18" charset="-127"/>
              </a:rPr>
              <a:t>EventNo_RunNo</a:t>
            </a:r>
            <a:r>
              <a:rPr lang="en-GB" sz="1200" dirty="0">
                <a:ea typeface="Batang" pitchFamily="18" charset="-127"/>
              </a:rPr>
              <a:t>") </a:t>
            </a:r>
            <a:r>
              <a:rPr lang="en-GB" sz="1200" b="1" dirty="0">
                <a:ea typeface="Batang" pitchFamily="18" charset="-127"/>
              </a:rPr>
              <a:t>INNER JOIN </a:t>
            </a:r>
            <a:r>
              <a:rPr lang="en-GB" sz="1200" dirty="0" err="1">
                <a:ea typeface="Batang" pitchFamily="18" charset="-127"/>
              </a:rPr>
              <a:t>sel_EF_events</a:t>
            </a:r>
            <a:r>
              <a:rPr lang="en-GB" sz="1200" dirty="0">
                <a:ea typeface="Batang" pitchFamily="18" charset="-127"/>
              </a:rPr>
              <a:t> USING("</a:t>
            </a:r>
            <a:r>
              <a:rPr lang="en-GB" sz="1200" dirty="0" err="1">
                <a:ea typeface="Batang" pitchFamily="18" charset="-127"/>
              </a:rPr>
              <a:t>EventNo_RunNo</a:t>
            </a:r>
            <a:r>
              <a:rPr lang="en-GB" sz="1200" dirty="0" smtClean="0">
                <a:ea typeface="Batang" pitchFamily="18" charset="-127"/>
              </a:rPr>
              <a:t>") </a:t>
            </a:r>
            <a:r>
              <a:rPr lang="en-GB" sz="1200" b="1" dirty="0" smtClean="0">
                <a:ea typeface="Batang" pitchFamily="18" charset="-127"/>
              </a:rPr>
              <a:t>INNER </a:t>
            </a:r>
            <a:r>
              <a:rPr lang="en-GB" sz="1200" b="1" dirty="0">
                <a:ea typeface="Batang" pitchFamily="18" charset="-127"/>
              </a:rPr>
              <a:t>JOIN </a:t>
            </a:r>
            <a:r>
              <a:rPr lang="en-GB" sz="1200" dirty="0" err="1">
                <a:ea typeface="Batang" pitchFamily="18" charset="-127"/>
              </a:rPr>
              <a:t>sel_goodlbn_events</a:t>
            </a:r>
            <a:r>
              <a:rPr lang="en-GB" sz="1200" dirty="0">
                <a:ea typeface="Batang" pitchFamily="18" charset="-127"/>
              </a:rPr>
              <a:t> USING("</a:t>
            </a:r>
            <a:r>
              <a:rPr lang="en-GB" sz="1200" dirty="0" err="1">
                <a:ea typeface="Batang" pitchFamily="18" charset="-127"/>
              </a:rPr>
              <a:t>EventNo_RunNo</a:t>
            </a:r>
            <a:r>
              <a:rPr lang="en-GB" sz="1200" dirty="0" smtClean="0">
                <a:ea typeface="Batang" pitchFamily="18" charset="-127"/>
              </a:rPr>
              <a:t>")</a:t>
            </a:r>
            <a:endParaRPr lang="en-GB" sz="1200" dirty="0">
              <a:ea typeface="Batang" pitchFamily="18" charset="-127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1458" y="1512590"/>
            <a:ext cx="8686800" cy="120032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200" dirty="0" smtClean="0">
                <a:ea typeface="Batang" pitchFamily="18" charset="-127"/>
              </a:rPr>
              <a:t>with </a:t>
            </a:r>
            <a:r>
              <a:rPr lang="en-GB" sz="1200" dirty="0" err="1" smtClean="0">
                <a:ea typeface="Batang" pitchFamily="18" charset="-127"/>
              </a:rPr>
              <a:t>sel_electron</a:t>
            </a:r>
            <a:r>
              <a:rPr lang="en-GB" sz="1200" dirty="0" smtClean="0">
                <a:ea typeface="Batang" pitchFamily="18" charset="-127"/>
              </a:rPr>
              <a:t> </a:t>
            </a:r>
            <a:r>
              <a:rPr lang="en-GB" sz="1200" dirty="0">
                <a:ea typeface="Batang" pitchFamily="18" charset="-127"/>
              </a:rPr>
              <a:t>as </a:t>
            </a:r>
            <a:endParaRPr lang="en-GB" sz="1200" dirty="0" smtClean="0">
              <a:ea typeface="Batang" pitchFamily="18" charset="-127"/>
            </a:endParaRPr>
          </a:p>
          <a:p>
            <a:r>
              <a:rPr lang="en-GB" sz="1200" dirty="0" smtClean="0">
                <a:ea typeface="Batang" pitchFamily="18" charset="-127"/>
              </a:rPr>
              <a:t>(</a:t>
            </a:r>
            <a:r>
              <a:rPr lang="en-GB" sz="1200" b="1" dirty="0">
                <a:ea typeface="Batang" pitchFamily="18" charset="-127"/>
              </a:rPr>
              <a:t>select "electron_</a:t>
            </a:r>
            <a:r>
              <a:rPr lang="en-GB" sz="1200" b="1" dirty="0" err="1">
                <a:ea typeface="Batang" pitchFamily="18" charset="-127"/>
              </a:rPr>
              <a:t>i</a:t>
            </a:r>
            <a:r>
              <a:rPr lang="en-GB" sz="1200" b="1" dirty="0">
                <a:ea typeface="Batang" pitchFamily="18" charset="-127"/>
              </a:rPr>
              <a:t>","EventNo_</a:t>
            </a:r>
            <a:r>
              <a:rPr lang="en-GB" sz="1200" b="1" dirty="0" err="1">
                <a:ea typeface="Batang" pitchFamily="18" charset="-127"/>
              </a:rPr>
              <a:t>RunNo</a:t>
            </a:r>
            <a:r>
              <a:rPr lang="en-GB" sz="1200" b="1" dirty="0" smtClean="0">
                <a:ea typeface="Batang" pitchFamily="18" charset="-127"/>
              </a:rPr>
              <a:t>",</a:t>
            </a:r>
            <a:r>
              <a:rPr lang="en-GB" sz="1200" b="1" i="1" dirty="0" err="1" smtClean="0">
                <a:ea typeface="Batang" pitchFamily="18" charset="-127"/>
              </a:rPr>
              <a:t>etc</a:t>
            </a:r>
            <a:r>
              <a:rPr lang="en-GB" sz="1200" b="1" dirty="0" smtClean="0">
                <a:ea typeface="Batang" pitchFamily="18" charset="-127"/>
              </a:rPr>
              <a:t> </a:t>
            </a:r>
            <a:r>
              <a:rPr lang="en-GB" sz="1200" b="1" dirty="0">
                <a:ea typeface="Batang" pitchFamily="18" charset="-127"/>
              </a:rPr>
              <a:t>from "electron" where 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"</a:t>
            </a:r>
            <a:r>
              <a:rPr lang="en-GB" sz="1200" dirty="0" err="1" smtClean="0">
                <a:solidFill>
                  <a:srgbClr val="FF0000"/>
                </a:solidFill>
                <a:ea typeface="Batang" pitchFamily="18" charset="-127"/>
              </a:rPr>
              <a:t>pt</a:t>
            </a:r>
            <a:r>
              <a:rPr lang="en-GB" sz="1200" dirty="0">
                <a:solidFill>
                  <a:srgbClr val="FF0000"/>
                </a:solidFill>
                <a:ea typeface="Batang" pitchFamily="18" charset="-127"/>
              </a:rPr>
              <a:t>" &lt; 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25. and </a:t>
            </a:r>
            <a:r>
              <a:rPr lang="en-GB" sz="1200" dirty="0">
                <a:solidFill>
                  <a:srgbClr val="FF0000"/>
                </a:solidFill>
                <a:ea typeface="Batang" pitchFamily="18" charset="-127"/>
              </a:rPr>
              <a:t>abs("eta") 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&lt;2.5 …</a:t>
            </a:r>
            <a:r>
              <a:rPr lang="en-GB" sz="1200" i="1" dirty="0" smtClean="0">
                <a:solidFill>
                  <a:srgbClr val="FF0000"/>
                </a:solidFill>
                <a:ea typeface="Batang" pitchFamily="18" charset="-127"/>
              </a:rPr>
              <a:t>etc</a:t>
            </a:r>
            <a:r>
              <a:rPr lang="en-GB" sz="1200" i="1" dirty="0">
                <a:solidFill>
                  <a:srgbClr val="FF0000"/>
                </a:solidFill>
                <a:ea typeface="Batang" pitchFamily="18" charset="-127"/>
              </a:rPr>
              <a:t>. 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 </a:t>
            </a:r>
            <a:r>
              <a:rPr lang="en-GB" sz="1200" dirty="0">
                <a:solidFill>
                  <a:srgbClr val="FF0000"/>
                </a:solidFill>
                <a:ea typeface="Batang" pitchFamily="18" charset="-127"/>
              </a:rPr>
              <a:t>),</a:t>
            </a:r>
          </a:p>
          <a:p>
            <a:r>
              <a:rPr lang="en-GB" sz="1200" dirty="0" err="1">
                <a:ea typeface="Batang" pitchFamily="18" charset="-127"/>
              </a:rPr>
              <a:t>sel_muon</a:t>
            </a:r>
            <a:r>
              <a:rPr lang="en-GB" sz="1200" dirty="0">
                <a:ea typeface="Batang" pitchFamily="18" charset="-127"/>
              </a:rPr>
              <a:t> as </a:t>
            </a:r>
            <a:endParaRPr lang="en-GB" sz="1200" dirty="0" smtClean="0">
              <a:ea typeface="Batang" pitchFamily="18" charset="-127"/>
            </a:endParaRPr>
          </a:p>
          <a:p>
            <a:r>
              <a:rPr lang="en-GB" sz="1200" dirty="0" smtClean="0">
                <a:ea typeface="Batang" pitchFamily="18" charset="-127"/>
              </a:rPr>
              <a:t>(</a:t>
            </a:r>
            <a:r>
              <a:rPr lang="en-GB" sz="1200" b="1" dirty="0">
                <a:ea typeface="Batang" pitchFamily="18" charset="-127"/>
              </a:rPr>
              <a:t>select "muon_</a:t>
            </a:r>
            <a:r>
              <a:rPr lang="en-GB" sz="1200" b="1" dirty="0" err="1">
                <a:ea typeface="Batang" pitchFamily="18" charset="-127"/>
              </a:rPr>
              <a:t>i</a:t>
            </a:r>
            <a:r>
              <a:rPr lang="en-GB" sz="1200" b="1" dirty="0">
                <a:ea typeface="Batang" pitchFamily="18" charset="-127"/>
              </a:rPr>
              <a:t>","EventNo_</a:t>
            </a:r>
            <a:r>
              <a:rPr lang="en-GB" sz="1200" b="1" dirty="0" err="1">
                <a:ea typeface="Batang" pitchFamily="18" charset="-127"/>
              </a:rPr>
              <a:t>RunNo</a:t>
            </a:r>
            <a:r>
              <a:rPr lang="en-GB" sz="1200" b="1" dirty="0" smtClean="0">
                <a:ea typeface="Batang" pitchFamily="18" charset="-127"/>
              </a:rPr>
              <a:t>",</a:t>
            </a:r>
            <a:r>
              <a:rPr lang="en-GB" sz="1200" b="1" i="1" dirty="0" err="1" smtClean="0">
                <a:ea typeface="Batang" pitchFamily="18" charset="-127"/>
              </a:rPr>
              <a:t>etc</a:t>
            </a:r>
            <a:r>
              <a:rPr lang="en-GB" sz="1200" b="1" dirty="0" smtClean="0">
                <a:ea typeface="Batang" pitchFamily="18" charset="-127"/>
              </a:rPr>
              <a:t> </a:t>
            </a:r>
            <a:r>
              <a:rPr lang="en-GB" sz="1200" b="1" dirty="0">
                <a:ea typeface="Batang" pitchFamily="18" charset="-127"/>
              </a:rPr>
              <a:t>from "</a:t>
            </a:r>
            <a:r>
              <a:rPr lang="en-GB" sz="1200" b="1" dirty="0" err="1">
                <a:ea typeface="Batang" pitchFamily="18" charset="-127"/>
              </a:rPr>
              <a:t>muon</a:t>
            </a:r>
            <a:r>
              <a:rPr lang="en-GB" sz="1200" b="1" dirty="0">
                <a:ea typeface="Batang" pitchFamily="18" charset="-127"/>
              </a:rPr>
              <a:t>" where</a:t>
            </a:r>
            <a:r>
              <a:rPr lang="en-GB" sz="1200" dirty="0">
                <a:ea typeface="Batang" pitchFamily="18" charset="-127"/>
              </a:rPr>
              <a:t> 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"</a:t>
            </a:r>
            <a:r>
              <a:rPr lang="en-GB" sz="1200" dirty="0" err="1" smtClean="0">
                <a:solidFill>
                  <a:srgbClr val="FF0000"/>
                </a:solidFill>
                <a:ea typeface="Batang" pitchFamily="18" charset="-127"/>
              </a:rPr>
              <a:t>pt</a:t>
            </a:r>
            <a:r>
              <a:rPr lang="en-GB" sz="1200" dirty="0">
                <a:solidFill>
                  <a:srgbClr val="FF0000"/>
                </a:solidFill>
                <a:ea typeface="Batang" pitchFamily="18" charset="-127"/>
              </a:rPr>
              <a:t>" &lt; 20. or abs("eta") &lt;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 </a:t>
            </a:r>
            <a:r>
              <a:rPr lang="en-GB" sz="1200" dirty="0">
                <a:solidFill>
                  <a:srgbClr val="FF0000"/>
                </a:solidFill>
                <a:ea typeface="Batang" pitchFamily="18" charset="-127"/>
              </a:rPr>
              <a:t>2.4 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.. </a:t>
            </a:r>
            <a:r>
              <a:rPr lang="en-GB" sz="1200" i="1" dirty="0">
                <a:solidFill>
                  <a:srgbClr val="FF0000"/>
                </a:solidFill>
                <a:ea typeface="Batang" pitchFamily="18" charset="-127"/>
              </a:rPr>
              <a:t>etc. </a:t>
            </a:r>
            <a:r>
              <a:rPr lang="en-GB" sz="1200" dirty="0">
                <a:solidFill>
                  <a:srgbClr val="FF0000"/>
                </a:solidFill>
                <a:ea typeface="Batang" pitchFamily="18" charset="-127"/>
              </a:rPr>
              <a:t> 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),</a:t>
            </a:r>
          </a:p>
          <a:p>
            <a:r>
              <a:rPr lang="en-GB" sz="1200" dirty="0" err="1" smtClean="0">
                <a:ea typeface="Batang" pitchFamily="18" charset="-127"/>
              </a:rPr>
              <a:t>sel_bjet</a:t>
            </a:r>
            <a:r>
              <a:rPr lang="en-GB" sz="1200" dirty="0" smtClean="0">
                <a:ea typeface="Batang" pitchFamily="18" charset="-127"/>
              </a:rPr>
              <a:t> </a:t>
            </a:r>
            <a:r>
              <a:rPr lang="en-GB" sz="1200" dirty="0">
                <a:ea typeface="Batang" pitchFamily="18" charset="-127"/>
              </a:rPr>
              <a:t>as </a:t>
            </a:r>
            <a:r>
              <a:rPr lang="en-GB" sz="1200" dirty="0" smtClean="0">
                <a:ea typeface="Batang" pitchFamily="18" charset="-127"/>
              </a:rPr>
              <a:t>(</a:t>
            </a:r>
          </a:p>
          <a:p>
            <a:r>
              <a:rPr lang="en-GB" sz="1200" b="1" dirty="0" smtClean="0">
                <a:ea typeface="Batang" pitchFamily="18" charset="-127"/>
              </a:rPr>
              <a:t>select </a:t>
            </a:r>
            <a:r>
              <a:rPr lang="en-GB" sz="1000" b="1" dirty="0">
                <a:ea typeface="Batang" pitchFamily="18" charset="-127"/>
              </a:rPr>
              <a:t>"jet_</a:t>
            </a:r>
            <a:r>
              <a:rPr lang="en-GB" sz="1000" b="1" dirty="0" err="1">
                <a:ea typeface="Batang" pitchFamily="18" charset="-127"/>
              </a:rPr>
              <a:t>i</a:t>
            </a:r>
            <a:r>
              <a:rPr lang="en-GB" sz="1000" b="1" dirty="0" smtClean="0">
                <a:ea typeface="Batang" pitchFamily="18" charset="-127"/>
              </a:rPr>
              <a:t>","EventNo_</a:t>
            </a:r>
            <a:r>
              <a:rPr lang="en-GB" sz="1000" b="1" dirty="0" err="1" smtClean="0">
                <a:ea typeface="Batang" pitchFamily="18" charset="-127"/>
              </a:rPr>
              <a:t>RunNo</a:t>
            </a:r>
            <a:r>
              <a:rPr lang="en-GB" sz="1000" b="1" dirty="0" smtClean="0">
                <a:ea typeface="Batang" pitchFamily="18" charset="-127"/>
              </a:rPr>
              <a:t>”,</a:t>
            </a:r>
            <a:r>
              <a:rPr lang="en-GB" sz="1000" b="1" i="1" dirty="0" err="1" smtClean="0">
                <a:ea typeface="Batang" pitchFamily="18" charset="-127"/>
              </a:rPr>
              <a:t>etc</a:t>
            </a:r>
            <a:r>
              <a:rPr lang="en-GB" sz="1000" b="1" i="1" dirty="0" smtClean="0">
                <a:ea typeface="Batang" pitchFamily="18" charset="-127"/>
              </a:rPr>
              <a:t> </a:t>
            </a:r>
            <a:r>
              <a:rPr lang="en-GB" sz="1200" b="1" dirty="0">
                <a:ea typeface="Batang" pitchFamily="18" charset="-127"/>
              </a:rPr>
              <a:t>from "jet" </a:t>
            </a:r>
            <a:r>
              <a:rPr lang="en-GB" sz="1200" dirty="0">
                <a:ea typeface="Batang" pitchFamily="18" charset="-127"/>
              </a:rPr>
              <a:t>where </a:t>
            </a:r>
            <a:r>
              <a:rPr lang="en-GB" sz="1200" dirty="0">
                <a:solidFill>
                  <a:srgbClr val="FF0000"/>
                </a:solidFill>
                <a:ea typeface="Batang" pitchFamily="18" charset="-127"/>
              </a:rPr>
              <a:t>"</a:t>
            </a:r>
            <a:r>
              <a:rPr lang="en-GB" sz="1200" dirty="0" err="1">
                <a:solidFill>
                  <a:srgbClr val="FF0000"/>
                </a:solidFill>
                <a:ea typeface="Batang" pitchFamily="18" charset="-127"/>
              </a:rPr>
              <a:t>pt</a:t>
            </a:r>
            <a:r>
              <a:rPr lang="en-GB" sz="1200" dirty="0">
                <a:solidFill>
                  <a:srgbClr val="FF0000"/>
                </a:solidFill>
                <a:ea typeface="Batang" pitchFamily="18" charset="-127"/>
              </a:rPr>
              <a:t>"&gt;25. and abs("eta")&lt;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2.5and </a:t>
            </a:r>
            <a:r>
              <a:rPr lang="en-GB" sz="1200" b="1" dirty="0" smtClean="0">
                <a:solidFill>
                  <a:srgbClr val="FF0000"/>
                </a:solidFill>
                <a:ea typeface="Batang" pitchFamily="18" charset="-127"/>
              </a:rPr>
              <a:t>mv1</a:t>
            </a:r>
            <a:r>
              <a:rPr lang="en-GB" sz="1000" dirty="0" smtClean="0">
                <a:solidFill>
                  <a:srgbClr val="FF0000"/>
                </a:solidFill>
                <a:ea typeface="Batang" pitchFamily="18" charset="-127"/>
              </a:rPr>
              <a:t>("wIP3D</a:t>
            </a:r>
            <a:r>
              <a:rPr lang="en-GB" sz="1000" dirty="0">
                <a:solidFill>
                  <a:srgbClr val="FF0000"/>
                </a:solidFill>
                <a:ea typeface="Batang" pitchFamily="18" charset="-127"/>
              </a:rPr>
              <a:t>","</a:t>
            </a:r>
            <a:r>
              <a:rPr lang="en-GB" sz="1000" dirty="0" smtClean="0">
                <a:solidFill>
                  <a:srgbClr val="FF0000"/>
                </a:solidFill>
                <a:ea typeface="Batang" pitchFamily="18" charset="-127"/>
              </a:rPr>
              <a:t>wSV1</a:t>
            </a:r>
            <a:r>
              <a:rPr lang="en-GB" sz="1000" dirty="0">
                <a:solidFill>
                  <a:srgbClr val="FF0000"/>
                </a:solidFill>
                <a:ea typeface="Batang" pitchFamily="18" charset="-127"/>
              </a:rPr>
              <a:t>","</a:t>
            </a:r>
            <a:r>
              <a:rPr lang="en-GB" sz="1000" dirty="0" smtClean="0">
                <a:solidFill>
                  <a:srgbClr val="FF0000"/>
                </a:solidFill>
                <a:ea typeface="Batang" pitchFamily="18" charset="-127"/>
              </a:rPr>
              <a:t>wFCN",..)&gt;</a:t>
            </a:r>
            <a:r>
              <a:rPr lang="en-GB" sz="1200" dirty="0" smtClean="0">
                <a:solidFill>
                  <a:srgbClr val="FF0000"/>
                </a:solidFill>
                <a:ea typeface="Batang" pitchFamily="18" charset="-127"/>
              </a:rPr>
              <a:t>0.6017),</a:t>
            </a:r>
            <a:endParaRPr lang="en-GB" sz="1200" dirty="0">
              <a:solidFill>
                <a:srgbClr val="FF0000"/>
              </a:solidFill>
              <a:ea typeface="Batang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16" y="2859782"/>
            <a:ext cx="8653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</a:rPr>
              <a:t>Followed by JOINs to find events with two b-jets and two </a:t>
            </a:r>
            <a:r>
              <a:rPr lang="en-GB" sz="1600" b="1" dirty="0" err="1" smtClean="0">
                <a:solidFill>
                  <a:schemeClr val="accent2">
                    <a:lumMod val="75000"/>
                  </a:schemeClr>
                </a:solidFill>
              </a:rPr>
              <a:t>muons</a:t>
            </a:r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</a:rPr>
              <a:t> or two </a:t>
            </a:r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</a:rPr>
              <a:t>electrons</a:t>
            </a:r>
            <a:endParaRPr lang="en-GB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3737" y="3469382"/>
            <a:ext cx="81534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3399"/>
                </a:solidFill>
              </a:rPr>
              <a:t>Finally a  super-join where the calculated quantities, used to fill histograms, are returned: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0269" y="1131590"/>
            <a:ext cx="7255566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3399"/>
                </a:solidFill>
              </a:rPr>
              <a:t>Query starts by applying selection criteria via select-statements on relevant tables:</a:t>
            </a:r>
            <a:endParaRPr lang="en-GB" sz="1400" b="1" dirty="0">
              <a:solidFill>
                <a:srgbClr val="0033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5538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Calculations and external code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410" y="1200151"/>
            <a:ext cx="7988070" cy="2595735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Easy calculations can be written directly in SQL</a:t>
            </a:r>
          </a:p>
          <a:p>
            <a:r>
              <a:rPr lang="en-GB" dirty="0" smtClean="0"/>
              <a:t>PL/SQL functions can be written for more complex calculations</a:t>
            </a:r>
          </a:p>
          <a:p>
            <a:r>
              <a:rPr lang="en-GB" dirty="0" err="1" smtClean="0"/>
              <a:t>Higgs+Z</a:t>
            </a:r>
            <a:r>
              <a:rPr lang="en-GB" dirty="0" smtClean="0"/>
              <a:t> benchmark also uses external C++ code used to calculate the “b-jet probability”</a:t>
            </a:r>
          </a:p>
          <a:p>
            <a:pPr lvl="1"/>
            <a:r>
              <a:rPr lang="en-GB" dirty="0" smtClean="0"/>
              <a:t>Due to overhead from external procedure agent, the benchmark instead calls the C++ library via Java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40" y="3579862"/>
            <a:ext cx="1214500" cy="12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2133600" y="57150"/>
            <a:ext cx="6923312" cy="628650"/>
          </a:xfrm>
        </p:spPr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b="1" dirty="0" smtClean="0"/>
              <a:t>PL/SQL calling Java calling C++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1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84412" y="666750"/>
            <a:ext cx="1041400" cy="2286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b="1" i="1" dirty="0" smtClean="0"/>
              <a:t>PL/SQL</a:t>
            </a:r>
            <a:endParaRPr lang="en-GB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649412" y="895350"/>
            <a:ext cx="7391400" cy="83099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1587">
              <a:spcBef>
                <a:spcPts val="0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FUNCTION mv1Eval_java( w_IP3D IN NUMBER, w_SV1 IN NUMBER, </a:t>
            </a:r>
            <a:r>
              <a:rPr lang="en-GB" sz="1200" dirty="0" err="1">
                <a:solidFill>
                  <a:srgbClr val="1A4E35"/>
                </a:solidFill>
              </a:rPr>
              <a:t>w_JetFitterCombNN</a:t>
            </a:r>
            <a:r>
              <a:rPr lang="en-GB" sz="1200" dirty="0">
                <a:solidFill>
                  <a:srgbClr val="1A4E35"/>
                </a:solidFill>
              </a:rPr>
              <a:t> IN NUMBER, </a:t>
            </a:r>
            <a:r>
              <a:rPr lang="en-GB" sz="1200" dirty="0" err="1">
                <a:solidFill>
                  <a:srgbClr val="1A4E35"/>
                </a:solidFill>
              </a:rPr>
              <a:t>jet_pt</a:t>
            </a:r>
            <a:r>
              <a:rPr lang="en-GB" sz="1200" dirty="0">
                <a:solidFill>
                  <a:srgbClr val="1A4E35"/>
                </a:solidFill>
              </a:rPr>
              <a:t> IN NUMBER, </a:t>
            </a:r>
            <a:r>
              <a:rPr lang="en-GB" sz="1200" dirty="0" err="1">
                <a:solidFill>
                  <a:srgbClr val="1A4E35"/>
                </a:solidFill>
              </a:rPr>
              <a:t>jet_eta</a:t>
            </a:r>
            <a:r>
              <a:rPr lang="en-GB" sz="1200" dirty="0">
                <a:solidFill>
                  <a:srgbClr val="1A4E35"/>
                </a:solidFill>
              </a:rPr>
              <a:t> IN NUMBER ) return double precision </a:t>
            </a:r>
          </a:p>
          <a:p>
            <a:pPr marL="1587">
              <a:spcBef>
                <a:spcPts val="0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as language java </a:t>
            </a:r>
          </a:p>
          <a:p>
            <a:pPr marL="1587">
              <a:spcBef>
                <a:spcPts val="0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name 'MV1_interface.mv1Eval(double, </a:t>
            </a:r>
            <a:r>
              <a:rPr lang="en-GB" sz="1200" dirty="0" err="1">
                <a:solidFill>
                  <a:srgbClr val="1A4E35"/>
                </a:solidFill>
              </a:rPr>
              <a:t>double,double,double,double</a:t>
            </a:r>
            <a:r>
              <a:rPr lang="en-GB" sz="1200" dirty="0">
                <a:solidFill>
                  <a:srgbClr val="1A4E35"/>
                </a:solidFill>
              </a:rPr>
              <a:t>) return double';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" y="1809750"/>
            <a:ext cx="8991600" cy="74635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public class MV1_interface {</a:t>
            </a:r>
          </a:p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    public native static double mv1Eval(double fl_w_IP3D, double fl_w_SV1, double </a:t>
            </a:r>
            <a:r>
              <a:rPr lang="en-GB" sz="1200" dirty="0" err="1">
                <a:solidFill>
                  <a:srgbClr val="1A4E35"/>
                </a:solidFill>
              </a:rPr>
              <a:t>fl_w_JetFitterCOMBNN</a:t>
            </a:r>
            <a:r>
              <a:rPr lang="en-GB" sz="1200" dirty="0">
                <a:solidFill>
                  <a:srgbClr val="1A4E35"/>
                </a:solidFill>
              </a:rPr>
              <a:t>, double </a:t>
            </a:r>
            <a:r>
              <a:rPr lang="en-GB" sz="1200" dirty="0" err="1">
                <a:solidFill>
                  <a:srgbClr val="1A4E35"/>
                </a:solidFill>
              </a:rPr>
              <a:t>pt</a:t>
            </a:r>
            <a:r>
              <a:rPr lang="en-GB" sz="1200" dirty="0">
                <a:solidFill>
                  <a:srgbClr val="1A4E35"/>
                </a:solidFill>
              </a:rPr>
              <a:t>, double eta);</a:t>
            </a:r>
          </a:p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    static{ </a:t>
            </a:r>
            <a:r>
              <a:rPr lang="en-GB" sz="1200" dirty="0" err="1">
                <a:solidFill>
                  <a:srgbClr val="1A4E35"/>
                </a:solidFill>
              </a:rPr>
              <a:t>System.loadLibrary</a:t>
            </a:r>
            <a:r>
              <a:rPr lang="en-GB" sz="1200" dirty="0">
                <a:solidFill>
                  <a:srgbClr val="1A4E35"/>
                </a:solidFill>
              </a:rPr>
              <a:t>("MV1_interface.so");}  }</a:t>
            </a:r>
          </a:p>
        </p:txBody>
      </p:sp>
      <p:sp>
        <p:nvSpPr>
          <p:cNvPr id="7" name="Rectangle 6"/>
          <p:cNvSpPr/>
          <p:nvPr/>
        </p:nvSpPr>
        <p:spPr>
          <a:xfrm>
            <a:off x="1116012" y="2877135"/>
            <a:ext cx="7924800" cy="99001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JNIEXPORT </a:t>
            </a:r>
            <a:r>
              <a:rPr lang="en-GB" sz="1200" dirty="0" err="1">
                <a:solidFill>
                  <a:srgbClr val="1A4E35"/>
                </a:solidFill>
              </a:rPr>
              <a:t>jdouble</a:t>
            </a:r>
            <a:r>
              <a:rPr lang="en-GB" sz="1200" dirty="0">
                <a:solidFill>
                  <a:srgbClr val="1A4E35"/>
                </a:solidFill>
              </a:rPr>
              <a:t> JNICALL Java_MV1_1interface_mv1Eval</a:t>
            </a:r>
          </a:p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(</a:t>
            </a:r>
            <a:r>
              <a:rPr lang="en-GB" sz="1200" dirty="0" err="1">
                <a:solidFill>
                  <a:srgbClr val="1A4E35"/>
                </a:solidFill>
              </a:rPr>
              <a:t>JNIEnv</a:t>
            </a:r>
            <a:r>
              <a:rPr lang="en-GB" sz="1200" dirty="0">
                <a:solidFill>
                  <a:srgbClr val="1A4E35"/>
                </a:solidFill>
              </a:rPr>
              <a:t> *, </a:t>
            </a:r>
            <a:r>
              <a:rPr lang="en-GB" sz="1200" dirty="0" err="1">
                <a:solidFill>
                  <a:srgbClr val="1A4E35"/>
                </a:solidFill>
              </a:rPr>
              <a:t>jclass</a:t>
            </a:r>
            <a:r>
              <a:rPr lang="en-GB" sz="1200" dirty="0">
                <a:solidFill>
                  <a:srgbClr val="1A4E35"/>
                </a:solidFill>
              </a:rPr>
              <a:t>, </a:t>
            </a:r>
            <a:r>
              <a:rPr lang="en-GB" sz="1200" dirty="0" err="1">
                <a:solidFill>
                  <a:srgbClr val="1A4E35"/>
                </a:solidFill>
              </a:rPr>
              <a:t>jdouble</a:t>
            </a:r>
            <a:r>
              <a:rPr lang="en-GB" sz="1200" dirty="0">
                <a:solidFill>
                  <a:srgbClr val="1A4E35"/>
                </a:solidFill>
              </a:rPr>
              <a:t> w_IP3D, </a:t>
            </a:r>
            <a:r>
              <a:rPr lang="en-GB" sz="1200" dirty="0" err="1">
                <a:solidFill>
                  <a:srgbClr val="1A4E35"/>
                </a:solidFill>
              </a:rPr>
              <a:t>jdouble</a:t>
            </a:r>
            <a:r>
              <a:rPr lang="en-GB" sz="1200" dirty="0">
                <a:solidFill>
                  <a:srgbClr val="1A4E35"/>
                </a:solidFill>
              </a:rPr>
              <a:t> w_SV1, </a:t>
            </a:r>
            <a:r>
              <a:rPr lang="en-GB" sz="1200" dirty="0" err="1">
                <a:solidFill>
                  <a:srgbClr val="1A4E35"/>
                </a:solidFill>
              </a:rPr>
              <a:t>jdouble</a:t>
            </a:r>
            <a:r>
              <a:rPr lang="en-GB" sz="1200" dirty="0">
                <a:solidFill>
                  <a:srgbClr val="1A4E35"/>
                </a:solidFill>
              </a:rPr>
              <a:t> </a:t>
            </a:r>
            <a:r>
              <a:rPr lang="en-GB" sz="1200" dirty="0" err="1">
                <a:solidFill>
                  <a:srgbClr val="1A4E35"/>
                </a:solidFill>
              </a:rPr>
              <a:t>w_JetFitterCombNN</a:t>
            </a:r>
            <a:r>
              <a:rPr lang="en-GB" sz="1200" dirty="0">
                <a:solidFill>
                  <a:srgbClr val="1A4E35"/>
                </a:solidFill>
              </a:rPr>
              <a:t>, </a:t>
            </a:r>
            <a:r>
              <a:rPr lang="en-GB" sz="1200" dirty="0" err="1">
                <a:solidFill>
                  <a:srgbClr val="1A4E35"/>
                </a:solidFill>
              </a:rPr>
              <a:t>jdouble</a:t>
            </a:r>
            <a:r>
              <a:rPr lang="en-GB" sz="1200" dirty="0">
                <a:solidFill>
                  <a:srgbClr val="1A4E35"/>
                </a:solidFill>
              </a:rPr>
              <a:t> </a:t>
            </a:r>
            <a:r>
              <a:rPr lang="en-GB" sz="1200" dirty="0" err="1">
                <a:solidFill>
                  <a:srgbClr val="1A4E35"/>
                </a:solidFill>
              </a:rPr>
              <a:t>jet_pt</a:t>
            </a:r>
            <a:r>
              <a:rPr lang="en-GB" sz="1200" dirty="0">
                <a:solidFill>
                  <a:srgbClr val="1A4E35"/>
                </a:solidFill>
              </a:rPr>
              <a:t>, </a:t>
            </a:r>
            <a:r>
              <a:rPr lang="en-GB" sz="1200" dirty="0" err="1">
                <a:solidFill>
                  <a:srgbClr val="1A4E35"/>
                </a:solidFill>
              </a:rPr>
              <a:t>jdouble</a:t>
            </a:r>
            <a:r>
              <a:rPr lang="en-GB" sz="1200" dirty="0">
                <a:solidFill>
                  <a:srgbClr val="1A4E35"/>
                </a:solidFill>
              </a:rPr>
              <a:t> </a:t>
            </a:r>
            <a:r>
              <a:rPr lang="en-GB" sz="1200" dirty="0" err="1">
                <a:solidFill>
                  <a:srgbClr val="1A4E35"/>
                </a:solidFill>
              </a:rPr>
              <a:t>jet_eta</a:t>
            </a:r>
            <a:r>
              <a:rPr lang="en-GB" sz="1200" dirty="0">
                <a:solidFill>
                  <a:srgbClr val="1A4E35"/>
                </a:solidFill>
              </a:rPr>
              <a:t>){</a:t>
            </a:r>
          </a:p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  double value = mv1Eval(w_IP3D, w_SV1, </a:t>
            </a:r>
            <a:r>
              <a:rPr lang="en-GB" sz="1200" dirty="0" err="1">
                <a:solidFill>
                  <a:srgbClr val="1A4E35"/>
                </a:solidFill>
              </a:rPr>
              <a:t>w_JetFitterCombNN</a:t>
            </a:r>
            <a:r>
              <a:rPr lang="en-GB" sz="1200" dirty="0">
                <a:solidFill>
                  <a:srgbClr val="1A4E35"/>
                </a:solidFill>
              </a:rPr>
              <a:t>, </a:t>
            </a:r>
            <a:r>
              <a:rPr lang="en-GB" sz="1200" dirty="0" err="1">
                <a:solidFill>
                  <a:srgbClr val="1A4E35"/>
                </a:solidFill>
              </a:rPr>
              <a:t>jet_pt</a:t>
            </a:r>
            <a:r>
              <a:rPr lang="en-GB" sz="1200" dirty="0">
                <a:solidFill>
                  <a:srgbClr val="1A4E35"/>
                </a:solidFill>
              </a:rPr>
              <a:t>, </a:t>
            </a:r>
            <a:r>
              <a:rPr lang="en-GB" sz="1200" dirty="0" err="1">
                <a:solidFill>
                  <a:srgbClr val="1A4E35"/>
                </a:solidFill>
              </a:rPr>
              <a:t>jet_eta</a:t>
            </a:r>
            <a:r>
              <a:rPr lang="en-GB" sz="1200" dirty="0">
                <a:solidFill>
                  <a:srgbClr val="1A4E35"/>
                </a:solidFill>
              </a:rPr>
              <a:t>);</a:t>
            </a:r>
          </a:p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200" dirty="0">
                <a:solidFill>
                  <a:srgbClr val="1A4E35"/>
                </a:solidFill>
              </a:rPr>
              <a:t>  return value; }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5576" y="4148454"/>
            <a:ext cx="8285236" cy="25904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400" dirty="0">
                <a:solidFill>
                  <a:srgbClr val="1A4E35"/>
                </a:solidFill>
                <a:latin typeface="Arial Narrow" pitchFamily="34" charset="0"/>
              </a:rPr>
              <a:t>exec </a:t>
            </a:r>
            <a:r>
              <a:rPr lang="en-GB" sz="1400" dirty="0" err="1">
                <a:solidFill>
                  <a:srgbClr val="1A4E35"/>
                </a:solidFill>
                <a:latin typeface="Arial Narrow" pitchFamily="34" charset="0"/>
              </a:rPr>
              <a:t>dbms_java.grant_permission</a:t>
            </a:r>
            <a:r>
              <a:rPr lang="en-GB" sz="1400" dirty="0" smtClean="0">
                <a:solidFill>
                  <a:srgbClr val="1A4E35"/>
                </a:solidFill>
                <a:latin typeface="Arial Narrow" pitchFamily="34" charset="0"/>
              </a:rPr>
              <a:t>(‘ANALYSISTOOLS',</a:t>
            </a:r>
            <a:r>
              <a:rPr lang="en-GB" sz="1400" dirty="0">
                <a:solidFill>
                  <a:srgbClr val="1A4E35"/>
                </a:solidFill>
                <a:latin typeface="Arial Narrow" pitchFamily="34" charset="0"/>
              </a:rPr>
              <a:t>'SYS:java.lang.RuntimePermission','loadLibrary.MV1_interface.so','');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92212" y="3943350"/>
            <a:ext cx="3201197" cy="2640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1600" b="1" i="1" dirty="0">
                <a:solidFill>
                  <a:srgbClr val="FF0000"/>
                </a:solidFill>
              </a:rPr>
              <a:t>Set permission to load library! 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912812" y="1581150"/>
            <a:ext cx="1041400" cy="2286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b="1" i="1" dirty="0" smtClean="0"/>
              <a:t>Java</a:t>
            </a:r>
            <a:endParaRPr lang="en-GB" i="1" dirty="0" smtClean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6012" y="2636367"/>
            <a:ext cx="2865968" cy="2286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lnSpc>
                <a:spcPts val="1300"/>
              </a:lnSpc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b="1" i="1" dirty="0" smtClean="0"/>
              <a:t>C-interface calling C++ </a:t>
            </a:r>
            <a:endParaRPr lang="en-GB" i="1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1355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639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Higgs Boson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2391730"/>
            <a:ext cx="5364088" cy="1800200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934990"/>
            <a:ext cx="6840760" cy="33855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4 July 2012</a:t>
            </a:r>
            <a:r>
              <a:rPr lang="en-US" sz="1600" b="1" dirty="0" smtClean="0">
                <a:solidFill>
                  <a:srgbClr val="FFFF00"/>
                </a:solidFill>
              </a:rPr>
              <a:t>: </a:t>
            </a:r>
            <a:r>
              <a:rPr lang="en-US" sz="1400" b="1" dirty="0" smtClean="0">
                <a:solidFill>
                  <a:schemeClr val="bg1"/>
                </a:solidFill>
              </a:rPr>
              <a:t>Scientists from ATLAS and CMS present Higgs discovery result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859698" y="3213269"/>
            <a:ext cx="7284303" cy="1661993"/>
            <a:chOff x="1859698" y="3213269"/>
            <a:chExt cx="7284303" cy="1661993"/>
          </a:xfrm>
        </p:grpSpPr>
        <p:sp>
          <p:nvSpPr>
            <p:cNvPr id="11" name="Rectangle 10"/>
            <p:cNvSpPr/>
            <p:nvPr/>
          </p:nvSpPr>
          <p:spPr>
            <a:xfrm>
              <a:off x="3851920" y="3213269"/>
              <a:ext cx="5292081" cy="1661993"/>
            </a:xfrm>
            <a:prstGeom prst="rect">
              <a:avLst/>
            </a:prstGeom>
            <a:solidFill>
              <a:schemeClr val="tx2">
                <a:alpha val="7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rgbClr val="FFFF00"/>
                  </a:solidFill>
                </a:rPr>
                <a:t>The Nobel Prize in Physics 2013 </a:t>
              </a:r>
              <a:r>
                <a:rPr lang="en-GB" sz="1600" b="1" dirty="0">
                  <a:solidFill>
                    <a:schemeClr val="bg1"/>
                  </a:solidFill>
                </a:rPr>
                <a:t>was awarded jointly to François  </a:t>
              </a:r>
              <a:r>
                <a:rPr lang="en-GB" sz="1600" b="1" dirty="0" err="1">
                  <a:solidFill>
                    <a:schemeClr val="bg1"/>
                  </a:solidFill>
                </a:rPr>
                <a:t>Englert</a:t>
              </a:r>
              <a:r>
                <a:rPr lang="en-GB" sz="1600" b="1" dirty="0">
                  <a:solidFill>
                    <a:schemeClr val="bg1"/>
                  </a:solidFill>
                </a:rPr>
                <a:t> and Peter W. Higgs: </a:t>
              </a:r>
              <a:endParaRPr lang="en-GB" sz="1600" b="1" dirty="0" smtClean="0">
                <a:solidFill>
                  <a:schemeClr val="bg1"/>
                </a:solidFill>
              </a:endParaRPr>
            </a:p>
            <a:p>
              <a:pPr algn="just"/>
              <a:r>
                <a:rPr lang="en-GB" sz="1400" i="1" dirty="0" smtClean="0">
                  <a:solidFill>
                    <a:schemeClr val="bg1"/>
                  </a:solidFill>
                </a:rPr>
                <a:t>"</a:t>
              </a:r>
              <a:r>
                <a:rPr lang="en-GB" sz="1400" i="1" dirty="0">
                  <a:solidFill>
                    <a:schemeClr val="bg1"/>
                  </a:solidFill>
                </a:rPr>
                <a:t>for the theoretical discovery of a mechanism that contributes to our understanding of the  origin of mass of subatomic particles, and which recently </a:t>
              </a:r>
              <a:r>
                <a:rPr lang="en-GB" sz="1400" i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was confirmed through the discovery of the predicted fundamental particle, by the ATLAS and CMS experiments at CERN's Large Hadron Collider"</a:t>
              </a:r>
              <a:endParaRPr lang="en-GB" sz="1400" i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9698" y="3579862"/>
              <a:ext cx="2014125" cy="1208475"/>
            </a:xfrm>
            <a:prstGeom prst="rect">
              <a:avLst/>
            </a:prstGeom>
            <a:noFill/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55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</a:t>
            </a:r>
            <a:r>
              <a:rPr lang="en-US" dirty="0" smtClean="0"/>
              <a:t>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31590"/>
            <a:ext cx="8856983" cy="697788"/>
          </a:xfrm>
        </p:spPr>
        <p:txBody>
          <a:bodyPr>
            <a:normAutofit/>
          </a:bodyPr>
          <a:lstStyle/>
          <a:p>
            <a:r>
              <a:rPr lang="en-GB" sz="1800" dirty="0" err="1" smtClean="0"/>
              <a:t>Higgs+Z</a:t>
            </a:r>
            <a:r>
              <a:rPr lang="en-GB" sz="1800" dirty="0" smtClean="0"/>
              <a:t> benchmark performance results on first setup:</a:t>
            </a:r>
            <a:endParaRPr lang="en-US" sz="1800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71" y="1829378"/>
            <a:ext cx="821404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00989" y="2828198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DB limited by I/O!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48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Performance 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31590"/>
            <a:ext cx="4752528" cy="3384376"/>
          </a:xfrm>
        </p:spPr>
        <p:txBody>
          <a:bodyPr>
            <a:noAutofit/>
          </a:bodyPr>
          <a:lstStyle/>
          <a:p>
            <a:r>
              <a:rPr lang="en-GB" sz="1800" kern="0" dirty="0" smtClean="0"/>
              <a:t>Parallel ROOT: </a:t>
            </a:r>
            <a:r>
              <a:rPr lang="en-GB" sz="1800" kern="0" dirty="0"/>
              <a:t>r</a:t>
            </a:r>
            <a:r>
              <a:rPr lang="en-GB" sz="1800" kern="0" dirty="0" smtClean="0"/>
              <a:t>un multiple </a:t>
            </a:r>
            <a:r>
              <a:rPr lang="en-GB" sz="1800" kern="0" dirty="0"/>
              <a:t>simultaneous </a:t>
            </a:r>
            <a:r>
              <a:rPr lang="en-GB" sz="1800" kern="0" dirty="0" smtClean="0"/>
              <a:t>root jobs, each on </a:t>
            </a:r>
            <a:r>
              <a:rPr lang="en-GB" sz="1800" kern="0" dirty="0"/>
              <a:t>a subset of </a:t>
            </a:r>
            <a:r>
              <a:rPr lang="en-GB" sz="1800" kern="0" dirty="0" smtClean="0"/>
              <a:t>data</a:t>
            </a:r>
            <a:endParaRPr lang="en-GB" sz="1800" kern="0" dirty="0"/>
          </a:p>
          <a:p>
            <a:r>
              <a:rPr lang="en-GB" sz="1800" kern="0" dirty="0" err="1"/>
              <a:t>Ntuple</a:t>
            </a:r>
            <a:r>
              <a:rPr lang="en-GB" sz="1800" kern="0" dirty="0"/>
              <a:t>-version improves more with </a:t>
            </a:r>
            <a:r>
              <a:rPr lang="en-GB" sz="1800" kern="0" dirty="0" smtClean="0"/>
              <a:t>parallelism </a:t>
            </a:r>
            <a:r>
              <a:rPr lang="en-GB" sz="1800" kern="0" dirty="0"/>
              <a:t>as the DB is limited by IO </a:t>
            </a:r>
          </a:p>
          <a:p>
            <a:pPr lvl="1"/>
            <a:r>
              <a:rPr lang="en-GB" sz="1800" kern="0" dirty="0"/>
              <a:t>more data </a:t>
            </a:r>
            <a:r>
              <a:rPr lang="en-GB" sz="1800" kern="0" dirty="0" smtClean="0"/>
              <a:t>read </a:t>
            </a:r>
            <a:r>
              <a:rPr lang="en-GB" sz="1800" kern="0" dirty="0"/>
              <a:t>by the DB compared to the column-storage </a:t>
            </a:r>
            <a:r>
              <a:rPr lang="en-GB" sz="1800" kern="0" dirty="0" smtClean="0"/>
              <a:t> in </a:t>
            </a:r>
            <a:r>
              <a:rPr lang="en-GB" sz="1800" kern="0" dirty="0" err="1" smtClean="0"/>
              <a:t>ntuples</a:t>
            </a:r>
            <a:endParaRPr lang="en-GB" sz="1800" kern="0" dirty="0"/>
          </a:p>
          <a:p>
            <a:r>
              <a:rPr lang="en-GB" sz="1800" kern="0" dirty="0" smtClean="0"/>
              <a:t>First setup had </a:t>
            </a:r>
            <a:r>
              <a:rPr lang="en-GB" sz="1800" kern="0" dirty="0" err="1"/>
              <a:t>datafiles</a:t>
            </a:r>
            <a:r>
              <a:rPr lang="en-GB" sz="1800" kern="0" dirty="0"/>
              <a:t> stored on </a:t>
            </a:r>
            <a:r>
              <a:rPr lang="en-GB" sz="1800" kern="0" dirty="0" smtClean="0"/>
              <a:t>NAS, </a:t>
            </a:r>
            <a:r>
              <a:rPr lang="en-GB" sz="1800" kern="0" dirty="0"/>
              <a:t>resulting in </a:t>
            </a:r>
            <a:r>
              <a:rPr lang="en-GB" sz="1800" kern="0" dirty="0" smtClean="0"/>
              <a:t>relatively </a:t>
            </a:r>
            <a:r>
              <a:rPr lang="en-GB" sz="1800" kern="0" dirty="0"/>
              <a:t>slow I/O speed of ~250 </a:t>
            </a:r>
            <a:r>
              <a:rPr lang="en-GB" sz="1800" kern="0" dirty="0" smtClean="0"/>
              <a:t>MB/s</a:t>
            </a:r>
            <a:endParaRPr lang="en-GB" sz="1800" kern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221" y="915566"/>
            <a:ext cx="3793267" cy="379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92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5105400" y="22225"/>
            <a:ext cx="3886200" cy="873125"/>
          </a:xfrm>
        </p:spPr>
        <p:txBody>
          <a:bodyPr lIns="0" tIns="28224" rIns="0" bIns="0"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altLang="en-US" b="1" dirty="0" smtClean="0"/>
              <a:t>A new test setup</a:t>
            </a:r>
            <a:endParaRPr lang="en-US" altLang="en-US" sz="2800" b="1" i="1" dirty="0" smtClean="0"/>
          </a:p>
        </p:txBody>
      </p:sp>
      <p:pic>
        <p:nvPicPr>
          <p:cNvPr id="8195" name="Picture 2870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1033463"/>
            <a:ext cx="6454775" cy="411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28671"/>
          <p:cNvSpPr>
            <a:spLocks noChangeArrowheads="1"/>
          </p:cNvSpPr>
          <p:nvPr/>
        </p:nvSpPr>
        <p:spPr bwMode="auto">
          <a:xfrm>
            <a:off x="76200" y="1009601"/>
            <a:ext cx="2800350" cy="554037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800">
                <a:solidFill>
                  <a:srgbClr val="15539C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bg2"/>
              </a:buClr>
              <a:buSzPct val="80000"/>
              <a:buFont typeface="Wingdings" pitchFamily="2" charset="2"/>
              <a:buChar char="§"/>
              <a:defRPr sz="2400">
                <a:solidFill>
                  <a:srgbClr val="15539C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5539C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15539C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rgbClr val="15539C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15539C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15539C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15539C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15539C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000" b="1">
                <a:solidFill>
                  <a:schemeClr val="tx1"/>
                </a:solidFill>
              </a:rPr>
              <a:t>5 storage devices each with 12 disks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000" b="1">
                <a:solidFill>
                  <a:schemeClr val="tx1"/>
                </a:solidFill>
              </a:rPr>
              <a:t>IO limited by 4 Gb/s per Disk 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000" b="1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GB" altLang="en-US" sz="1000" b="1">
                <a:solidFill>
                  <a:schemeClr val="tx1"/>
                </a:solidFill>
              </a:rPr>
              <a:t> maximum I/O speed of ~2500 MB/s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24128" y="2062549"/>
            <a:ext cx="3048000" cy="16312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 smtClean="0">
                <a:latin typeface="Arial" charset="0"/>
              </a:rPr>
              <a:t>Oracle 5-node RAC</a:t>
            </a:r>
            <a:endParaRPr lang="en-GB" sz="2000" b="1" dirty="0">
              <a:latin typeface="Arial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b="1" dirty="0">
                <a:latin typeface="Arial" charset="0"/>
              </a:rPr>
              <a:t>Access to disks on all storages through </a:t>
            </a:r>
            <a:r>
              <a:rPr lang="en-GB" sz="1600" b="1" dirty="0" smtClean="0">
                <a:latin typeface="Arial" charset="0"/>
              </a:rPr>
              <a:t>ASM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sz="1600" b="1" dirty="0">
              <a:latin typeface="Arial" charset="0"/>
            </a:endParaRPr>
          </a:p>
          <a:p>
            <a:pPr>
              <a:defRPr/>
            </a:pPr>
            <a:r>
              <a:rPr lang="en-GB" sz="1600" b="1" dirty="0" smtClean="0">
                <a:latin typeface="Arial" charset="0"/>
              </a:rPr>
              <a:t>ROOT-</a:t>
            </a:r>
            <a:r>
              <a:rPr lang="en-GB" sz="1600" b="1" dirty="0" err="1" smtClean="0">
                <a:latin typeface="Arial" charset="0"/>
              </a:rPr>
              <a:t>ntuple</a:t>
            </a:r>
            <a:r>
              <a:rPr lang="en-GB" sz="1600" b="1" dirty="0" smtClean="0">
                <a:latin typeface="Arial" charset="0"/>
              </a:rPr>
              <a:t> files divided equally over all disks</a:t>
            </a:r>
            <a:endParaRPr lang="en-GB" sz="1600" b="1" dirty="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29792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another benchmark…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7504" y="1239933"/>
            <a:ext cx="9036496" cy="111579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600" kern="0" dirty="0" err="1" smtClean="0"/>
              <a:t>Higgs+Z</a:t>
            </a:r>
            <a:r>
              <a:rPr lang="en-GB" sz="2600" kern="0" dirty="0" smtClean="0"/>
              <a:t>: </a:t>
            </a:r>
            <a:r>
              <a:rPr lang="en-GB" sz="2600" kern="0" dirty="0" err="1" smtClean="0"/>
              <a:t>simplied</a:t>
            </a:r>
            <a:r>
              <a:rPr lang="en-GB" sz="2600" kern="0" dirty="0" smtClean="0"/>
              <a:t> version of the actual analysis uses 40 variables</a:t>
            </a:r>
          </a:p>
          <a:p>
            <a:pPr>
              <a:lnSpc>
                <a:spcPct val="120000"/>
              </a:lnSpc>
            </a:pPr>
            <a:r>
              <a:rPr lang="en-GB" sz="2600" kern="0" dirty="0" err="1"/>
              <a:t>t</a:t>
            </a:r>
            <a:r>
              <a:rPr lang="en-GB" sz="2600" kern="0" dirty="0" err="1" smtClean="0"/>
              <a:t>tbar</a:t>
            </a:r>
            <a:r>
              <a:rPr lang="en-GB" sz="2600" kern="0" dirty="0" smtClean="0"/>
              <a:t> </a:t>
            </a:r>
            <a:r>
              <a:rPr lang="en-GB" sz="2600" kern="0" dirty="0" err="1" smtClean="0"/>
              <a:t>cutflow</a:t>
            </a:r>
            <a:r>
              <a:rPr lang="en-GB" sz="2600" kern="0" dirty="0" smtClean="0"/>
              <a:t>: based on real analysis code uses 262 variables</a:t>
            </a:r>
            <a:endParaRPr lang="en-GB" sz="2600" kern="0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059411025"/>
              </p:ext>
            </p:extLst>
          </p:nvPr>
        </p:nvGraphicFramePr>
        <p:xfrm>
          <a:off x="1475656" y="2283718"/>
          <a:ext cx="7236296" cy="2486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Performance 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9583"/>
            <a:ext cx="6624736" cy="115212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err="1" smtClean="0"/>
              <a:t>Higgs+Z</a:t>
            </a:r>
            <a:r>
              <a:rPr lang="en-GB" dirty="0" smtClean="0"/>
              <a:t>: ROOT </a:t>
            </a:r>
            <a:r>
              <a:rPr lang="en-GB" dirty="0" err="1" smtClean="0"/>
              <a:t>ntuple</a:t>
            </a:r>
            <a:r>
              <a:rPr lang="en-GB" dirty="0" smtClean="0"/>
              <a:t>-version is faster than DB with sufficient parallelism</a:t>
            </a:r>
          </a:p>
          <a:p>
            <a:pPr>
              <a:lnSpc>
                <a:spcPct val="120000"/>
              </a:lnSpc>
            </a:pPr>
            <a:r>
              <a:rPr lang="en-GB" dirty="0" err="1"/>
              <a:t>t</a:t>
            </a:r>
            <a:r>
              <a:rPr lang="en-GB" dirty="0" err="1" smtClean="0"/>
              <a:t>tbar</a:t>
            </a:r>
            <a:r>
              <a:rPr lang="en-GB" dirty="0" smtClean="0"/>
              <a:t> </a:t>
            </a:r>
            <a:r>
              <a:rPr lang="en-GB" dirty="0" err="1" smtClean="0"/>
              <a:t>cutflow</a:t>
            </a:r>
            <a:r>
              <a:rPr lang="en-GB" dirty="0" smtClean="0"/>
              <a:t>: DB-version is always faster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45" y="2278590"/>
            <a:ext cx="3177392" cy="243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8591"/>
            <a:ext cx="3246115" cy="243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6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CPU usage comparison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9582"/>
            <a:ext cx="6846497" cy="376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68822" y="4227934"/>
            <a:ext cx="158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ROOT multi-job: long tail waiting for last job to complete</a:t>
            </a:r>
            <a:endParaRPr lang="en-GB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164288" y="4443958"/>
            <a:ext cx="30453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521" y="2604849"/>
            <a:ext cx="1584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DB: ‘dips’ between different table-scans for serial part of query execution</a:t>
            </a:r>
            <a:endParaRPr lang="en-GB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595506" y="2355726"/>
            <a:ext cx="132031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87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JOINs &amp; Physics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00151"/>
            <a:ext cx="8640960" cy="281175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All tables have an index on </a:t>
            </a:r>
            <a:r>
              <a:rPr lang="en-GB" i="1" dirty="0"/>
              <a:t>“</a:t>
            </a:r>
            <a:r>
              <a:rPr lang="en-GB" i="1" dirty="0" err="1"/>
              <a:t>RunNumber</a:t>
            </a:r>
            <a:r>
              <a:rPr lang="en-GB" i="1" dirty="0"/>
              <a:t>”, “</a:t>
            </a:r>
            <a:r>
              <a:rPr lang="en-GB" i="1" dirty="0" err="1"/>
              <a:t>EventNumber</a:t>
            </a:r>
            <a:r>
              <a:rPr lang="en-GB" i="1" dirty="0"/>
              <a:t>” </a:t>
            </a:r>
            <a:r>
              <a:rPr lang="en-GB" dirty="0"/>
              <a:t>which defines which </a:t>
            </a:r>
            <a:r>
              <a:rPr lang="en-GB" dirty="0" smtClean="0"/>
              <a:t>the </a:t>
            </a:r>
            <a:r>
              <a:rPr lang="en-GB" dirty="0" err="1" smtClean="0"/>
              <a:t>collission</a:t>
            </a:r>
            <a:r>
              <a:rPr lang="en-GB" dirty="0" smtClean="0"/>
              <a:t>-event </a:t>
            </a:r>
            <a:r>
              <a:rPr lang="en-GB" dirty="0"/>
              <a:t>the object was recorded </a:t>
            </a:r>
            <a:r>
              <a:rPr lang="en-GB" dirty="0" smtClean="0"/>
              <a:t>in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By design the SQL queries will involve JOINs to bring from different object-selections in the same event together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self-join: calculate invariant mass of two good </a:t>
            </a:r>
            <a:r>
              <a:rPr lang="en-GB" dirty="0" err="1" smtClean="0"/>
              <a:t>muons</a:t>
            </a:r>
            <a:r>
              <a:rPr lang="en-GB" dirty="0" smtClean="0"/>
              <a:t> in one event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Best performance usually with HASH JOIN of pre-selection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Joining large pre-selection is potentially problematic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Relies on selectivity of the object pre-selection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67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JOINs &amp; Physics Analysis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11" y="987574"/>
            <a:ext cx="8926968" cy="3931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20072" y="1755238"/>
            <a:ext cx="3959470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Without ORDERED hint this query fails!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SQL optimizer expects 118 rows to pass photon-select 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Decides to build bloom filter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Photon-selection </a:t>
            </a:r>
            <a:r>
              <a:rPr lang="en-GB" sz="1600" dirty="0" smtClean="0"/>
              <a:t>actually passes 369k rows, PGA limit exceeded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5871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JOINs &amp; Physics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00151"/>
            <a:ext cx="8640960" cy="93955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SQL optimizer tends to underestimate the result from pre-selection</a:t>
            </a:r>
          </a:p>
          <a:p>
            <a:pPr lvl="1"/>
            <a:r>
              <a:rPr lang="en-GB" dirty="0" smtClean="0"/>
              <a:t>(External) calculations &amp; many variables involved</a:t>
            </a:r>
          </a:p>
          <a:p>
            <a:pPr marL="514350" indent="-457200"/>
            <a:r>
              <a:rPr lang="en-GB" dirty="0" smtClean="0"/>
              <a:t>Can result  in unwanted “Access by Index” unless hint specified!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2322412"/>
            <a:ext cx="1389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No hint: 88 s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65251" y="2291849"/>
            <a:ext cx="21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USE_HASH hint: 17 s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378" y="2753633"/>
            <a:ext cx="4370258" cy="192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63" y="2753632"/>
            <a:ext cx="4362794" cy="192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76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JOINs &amp; Physics Analysis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2285755"/>
            <a:ext cx="6252656" cy="5400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sz="1600" b="1" dirty="0" smtClean="0">
              <a:solidFill>
                <a:srgbClr val="FF0000"/>
              </a:solidFill>
            </a:endParaRPr>
          </a:p>
          <a:p>
            <a:pPr lvl="1"/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3517" y="2472742"/>
            <a:ext cx="1033779" cy="529748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619672" y="2557344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83768" y="2475472"/>
            <a:ext cx="1030704" cy="527018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514471" y="2520810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84307" y="2485313"/>
            <a:ext cx="951789" cy="537188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09332" y="213970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0070C0"/>
                </a:solidFill>
              </a:rPr>
              <a:t>electron</a:t>
            </a:r>
            <a:endParaRPr lang="en-GB" b="1" i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06829" y="215401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err="1" smtClean="0">
                <a:solidFill>
                  <a:srgbClr val="C00000"/>
                </a:solidFill>
              </a:rPr>
              <a:t>muon</a:t>
            </a:r>
            <a:endParaRPr lang="en-GB" b="1" i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82322" y="213970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chemeClr val="accent3">
                    <a:lumMod val="50000"/>
                  </a:schemeClr>
                </a:solidFill>
              </a:rPr>
              <a:t>jet</a:t>
            </a:r>
            <a:endParaRPr lang="en-GB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3093" y="2427734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SELF</a:t>
            </a:r>
          </a:p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45301" y="2472742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SELF</a:t>
            </a:r>
          </a:p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22021" y="2475472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SELF</a:t>
            </a:r>
          </a:p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812846" y="2665768"/>
            <a:ext cx="396044" cy="103413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7229090" y="2769181"/>
            <a:ext cx="432048" cy="114383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7733146" y="2769181"/>
            <a:ext cx="432048" cy="114383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6365673" y="2665477"/>
            <a:ext cx="396044" cy="99616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8199473" y="2665478"/>
            <a:ext cx="425104" cy="218087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8655303" y="2665478"/>
            <a:ext cx="425104" cy="218087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523768" y="2485314"/>
            <a:ext cx="0" cy="4971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-40638" y="2509110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10k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sp>
        <p:nvSpPr>
          <p:cNvPr id="47" name="Right Arrow 46"/>
          <p:cNvSpPr/>
          <p:nvPr/>
        </p:nvSpPr>
        <p:spPr>
          <a:xfrm>
            <a:off x="5796136" y="2669594"/>
            <a:ext cx="288032" cy="168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23517" y="3085309"/>
            <a:ext cx="1033778" cy="529748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1619672" y="3147814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483768" y="3088039"/>
            <a:ext cx="1030704" cy="527018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3514472" y="3109689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484307" y="3097881"/>
            <a:ext cx="951788" cy="517176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763220" y="3060946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SELF</a:t>
            </a:r>
          </a:p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675168" y="3060121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SELF</a:t>
            </a:r>
          </a:p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572915" y="3077877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SELF</a:t>
            </a:r>
          </a:p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812846" y="3276655"/>
            <a:ext cx="396044" cy="69806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7229090" y="3374450"/>
            <a:ext cx="432048" cy="88096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7733146" y="3374449"/>
            <a:ext cx="432048" cy="88096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6365673" y="3276364"/>
            <a:ext cx="396044" cy="69806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8199473" y="3276364"/>
            <a:ext cx="425104" cy="186182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8655303" y="3276655"/>
            <a:ext cx="425104" cy="189979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523768" y="3097881"/>
            <a:ext cx="0" cy="4971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-40638" y="3121677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10k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sp>
        <p:nvSpPr>
          <p:cNvPr id="95" name="Right Arrow 94"/>
          <p:cNvSpPr/>
          <p:nvPr/>
        </p:nvSpPr>
        <p:spPr>
          <a:xfrm>
            <a:off x="5796136" y="3282161"/>
            <a:ext cx="288032" cy="168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623517" y="3694705"/>
            <a:ext cx="1033779" cy="529748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TextBox 96"/>
          <p:cNvSpPr txBox="1"/>
          <p:nvPr/>
        </p:nvSpPr>
        <p:spPr>
          <a:xfrm>
            <a:off x="1619672" y="3779307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483768" y="3697435"/>
            <a:ext cx="1030704" cy="539216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/>
          <p:cNvSpPr txBox="1"/>
          <p:nvPr/>
        </p:nvSpPr>
        <p:spPr>
          <a:xfrm>
            <a:off x="3514470" y="3717773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4484307" y="3707276"/>
            <a:ext cx="951788" cy="537188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773093" y="3645242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SELF</a:t>
            </a:r>
          </a:p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675167" y="3655738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SELF</a:t>
            </a:r>
          </a:p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572914" y="3677890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SELF</a:t>
            </a:r>
          </a:p>
          <a:p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JOIN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6812846" y="3891557"/>
            <a:ext cx="396044" cy="76532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/>
          <p:cNvSpPr/>
          <p:nvPr/>
        </p:nvSpPr>
        <p:spPr>
          <a:xfrm>
            <a:off x="7229090" y="3998552"/>
            <a:ext cx="432048" cy="73390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7733146" y="3998552"/>
            <a:ext cx="432048" cy="73389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6365777" y="3898602"/>
            <a:ext cx="396044" cy="69806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5" name="Straight Arrow Connector 114"/>
          <p:cNvCxnSpPr/>
          <p:nvPr/>
        </p:nvCxnSpPr>
        <p:spPr>
          <a:xfrm>
            <a:off x="523768" y="3707277"/>
            <a:ext cx="0" cy="4971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-40638" y="3731073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10k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sp>
        <p:nvSpPr>
          <p:cNvPr id="117" name="Right Arrow 116"/>
          <p:cNvSpPr/>
          <p:nvPr/>
        </p:nvSpPr>
        <p:spPr>
          <a:xfrm>
            <a:off x="5796136" y="3891557"/>
            <a:ext cx="288032" cy="168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Down Arrow 117"/>
          <p:cNvSpPr/>
          <p:nvPr/>
        </p:nvSpPr>
        <p:spPr>
          <a:xfrm>
            <a:off x="7388368" y="4324221"/>
            <a:ext cx="689557" cy="162018"/>
          </a:xfrm>
          <a:prstGeom prst="down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TextBox 119"/>
          <p:cNvSpPr txBox="1"/>
          <p:nvPr/>
        </p:nvSpPr>
        <p:spPr>
          <a:xfrm>
            <a:off x="5640911" y="2501779"/>
            <a:ext cx="7761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o</a:t>
            </a:r>
            <a:r>
              <a:rPr lang="en-GB" sz="1000" b="1" dirty="0" smtClean="0"/>
              <a:t>utput P1</a:t>
            </a:r>
            <a:endParaRPr lang="en-GB" sz="10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5652120" y="3127203"/>
            <a:ext cx="7761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o</a:t>
            </a:r>
            <a:r>
              <a:rPr lang="en-GB" sz="1000" b="1" dirty="0" smtClean="0"/>
              <a:t>utput P2</a:t>
            </a:r>
            <a:endParaRPr lang="en-GB" sz="10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5652120" y="3721269"/>
            <a:ext cx="7761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o</a:t>
            </a:r>
            <a:r>
              <a:rPr lang="en-GB" sz="1000" b="1" dirty="0" smtClean="0"/>
              <a:t>utput P3</a:t>
            </a:r>
            <a:endParaRPr lang="en-GB" sz="1000" b="1" dirty="0"/>
          </a:p>
        </p:txBody>
      </p:sp>
      <p:sp>
        <p:nvSpPr>
          <p:cNvPr id="123" name="Rectangle 122"/>
          <p:cNvSpPr/>
          <p:nvPr/>
        </p:nvSpPr>
        <p:spPr>
          <a:xfrm>
            <a:off x="8199473" y="3877435"/>
            <a:ext cx="425104" cy="208098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8666088" y="3877436"/>
            <a:ext cx="425104" cy="208097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6819373" y="4555687"/>
            <a:ext cx="396044" cy="157419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7235617" y="4755653"/>
            <a:ext cx="432048" cy="180140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7739673" y="4755653"/>
            <a:ext cx="432048" cy="180140"/>
          </a:xfrm>
          <a:prstGeom prst="rect">
            <a:avLst/>
          </a:prstGeom>
          <a:pattFill prst="dkHorz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>
            <a:off x="6365673" y="4555688"/>
            <a:ext cx="396044" cy="155520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8206000" y="4555688"/>
            <a:ext cx="425104" cy="380105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ectangle 131"/>
          <p:cNvSpPr/>
          <p:nvPr/>
        </p:nvSpPr>
        <p:spPr>
          <a:xfrm>
            <a:off x="8666088" y="4555687"/>
            <a:ext cx="425104" cy="380105"/>
          </a:xfrm>
          <a:prstGeom prst="rect">
            <a:avLst/>
          </a:prstGeom>
          <a:pattFill prst="dkHorz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TextBox 132"/>
          <p:cNvSpPr txBox="1"/>
          <p:nvPr/>
        </p:nvSpPr>
        <p:spPr>
          <a:xfrm>
            <a:off x="2571840" y="4522973"/>
            <a:ext cx="3680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/>
              <a:t>Query result=sum </a:t>
            </a:r>
            <a:r>
              <a:rPr lang="en-GB" sz="1400" b="1" i="1" dirty="0" smtClean="0"/>
              <a:t>output </a:t>
            </a:r>
            <a:r>
              <a:rPr lang="en-GB" sz="1400" b="1" i="1" dirty="0" smtClean="0"/>
              <a:t>parallel servers</a:t>
            </a:r>
            <a:endParaRPr lang="en-GB" sz="1400" b="1" i="1" dirty="0"/>
          </a:p>
        </p:txBody>
      </p:sp>
      <p:sp>
        <p:nvSpPr>
          <p:cNvPr id="6" name="Rectangle 5"/>
          <p:cNvSpPr/>
          <p:nvPr/>
        </p:nvSpPr>
        <p:spPr>
          <a:xfrm>
            <a:off x="331188" y="1358685"/>
            <a:ext cx="793174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dirty="0"/>
              <a:t>Example ZH-benchmark: select events with two good </a:t>
            </a:r>
            <a:r>
              <a:rPr lang="en-GB" sz="1200" b="1" dirty="0" err="1"/>
              <a:t>muon</a:t>
            </a:r>
            <a:r>
              <a:rPr lang="en-GB" sz="1200" b="1" dirty="0"/>
              <a:t> or two good electrons and two good </a:t>
            </a:r>
            <a:r>
              <a:rPr lang="en-GB" sz="1200" b="1" dirty="0" smtClean="0"/>
              <a:t>jets:</a:t>
            </a:r>
            <a:endParaRPr lang="en-GB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Requires pre-select to determine good-object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Requires self-join to find two good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Requires join between multiple tables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3593" y="1059582"/>
            <a:ext cx="8972903" cy="418171"/>
          </a:xfrm>
        </p:spPr>
        <p:txBody>
          <a:bodyPr>
            <a:noAutofit/>
          </a:bodyPr>
          <a:lstStyle/>
          <a:p>
            <a:r>
              <a:rPr lang="en-GB" sz="1800" dirty="0" smtClean="0"/>
              <a:t>Alternative parallel approach: run entire query on subset of events</a:t>
            </a:r>
            <a:endParaRPr lang="en-GB" sz="18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411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urbansitter.com/blog/wp-content/uploads/2012/03/question-marks-pic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95886"/>
            <a:ext cx="1464097" cy="109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business: Fundamental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059582"/>
            <a:ext cx="7740352" cy="339447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Why do particles have mass</a:t>
            </a:r>
            <a:r>
              <a:rPr lang="en-US" dirty="0" smtClean="0"/>
              <a:t>?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1900" dirty="0">
                <a:solidFill>
                  <a:srgbClr val="0070C0"/>
                </a:solidFill>
              </a:rPr>
              <a:t>T</a:t>
            </a:r>
            <a:r>
              <a:rPr lang="en-US" sz="1900" dirty="0" smtClean="0">
                <a:solidFill>
                  <a:srgbClr val="0070C0"/>
                </a:solidFill>
              </a:rPr>
              <a:t>he Higgs mechanism </a:t>
            </a:r>
            <a:r>
              <a:rPr lang="en-US" sz="1900" dirty="0">
                <a:solidFill>
                  <a:srgbClr val="0070C0"/>
                </a:solidFill>
              </a:rPr>
              <a:t>seems </a:t>
            </a:r>
            <a:r>
              <a:rPr lang="en-US" sz="1900" dirty="0" smtClean="0">
                <a:solidFill>
                  <a:srgbClr val="0070C0"/>
                </a:solidFill>
              </a:rPr>
              <a:t>to </a:t>
            </a:r>
            <a:r>
              <a:rPr lang="en-US" sz="1900" dirty="0">
                <a:solidFill>
                  <a:srgbClr val="0070C0"/>
                </a:solidFill>
              </a:rPr>
              <a:t>be the answer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endParaRPr lang="en-US" sz="2200" dirty="0" smtClean="0">
              <a:solidFill>
                <a:srgbClr val="0070C0"/>
              </a:solidFill>
            </a:endParaRPr>
          </a:p>
          <a:p>
            <a:r>
              <a:rPr lang="en-US" dirty="0"/>
              <a:t>Why is there no </a:t>
            </a:r>
            <a:r>
              <a:rPr lang="en-US" dirty="0" smtClean="0"/>
              <a:t>anti-matter </a:t>
            </a:r>
            <a:r>
              <a:rPr lang="en-US" dirty="0"/>
              <a:t>left in the </a:t>
            </a:r>
            <a:r>
              <a:rPr lang="en-US" dirty="0" smtClean="0"/>
              <a:t>universe</a:t>
            </a:r>
            <a:r>
              <a:rPr lang="en-US" dirty="0"/>
              <a:t>? </a:t>
            </a:r>
            <a:endParaRPr lang="en-US" dirty="0">
              <a:latin typeface="Wingdings"/>
            </a:endParaRPr>
          </a:p>
          <a:p>
            <a:pPr lvl="1"/>
            <a:r>
              <a:rPr lang="en-US" sz="1900" dirty="0" smtClean="0">
                <a:solidFill>
                  <a:srgbClr val="0070C0"/>
                </a:solidFill>
              </a:rPr>
              <a:t>Big Bang would have produced amount of matter and anti-matter</a:t>
            </a:r>
          </a:p>
          <a:p>
            <a:r>
              <a:rPr lang="en-US" dirty="0" smtClean="0"/>
              <a:t>Why do we have ‘Dark Matter’?</a:t>
            </a:r>
          </a:p>
          <a:p>
            <a:pPr lvl="1"/>
            <a:r>
              <a:rPr lang="en-US" sz="1900" dirty="0" smtClean="0">
                <a:solidFill>
                  <a:srgbClr val="0070C0"/>
                </a:solidFill>
              </a:rPr>
              <a:t>Existence of Dark Matter inferred from gravitational effects; is there an unknown ‘invisible’ heavy particle?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…</a:t>
            </a:r>
            <a:endParaRPr lang="en-US" sz="2600" dirty="0" smtClean="0">
              <a:solidFill>
                <a:schemeClr val="tx1"/>
              </a:solidFill>
            </a:endParaRPr>
          </a:p>
          <a:p>
            <a:pPr lvl="1"/>
            <a:endParaRPr lang="en-US" dirty="0"/>
          </a:p>
          <a:p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67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JOINs &amp; Physics Analysis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4887" y="1023578"/>
            <a:ext cx="8911609" cy="14041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 smtClean="0"/>
              <a:t>If joins where more efficient </a:t>
            </a:r>
            <a:r>
              <a:rPr lang="en-GB" sz="1800" i="1" dirty="0" smtClean="0"/>
              <a:t>I could  subdivide my tables in smaller sub-tables!</a:t>
            </a:r>
            <a:endParaRPr lang="en-GB" sz="1800" i="1" dirty="0" smtClean="0"/>
          </a:p>
          <a:p>
            <a:pPr lvl="1"/>
            <a:r>
              <a:rPr lang="en-GB" sz="1400" dirty="0" smtClean="0"/>
              <a:t>Smart “horizontal” partitioning, to be defined by the data-owner, group related data together</a:t>
            </a:r>
          </a:p>
          <a:p>
            <a:pPr lvl="1"/>
            <a:r>
              <a:rPr lang="en-GB" sz="1400" dirty="0" smtClean="0"/>
              <a:t>“vertical” partitioning by groups of events</a:t>
            </a:r>
          </a:p>
          <a:p>
            <a:pPr marL="457200" lvl="1" indent="0">
              <a:buNone/>
            </a:pPr>
            <a:r>
              <a:rPr lang="en-GB" sz="1400" b="1" dirty="0" smtClean="0"/>
              <a:t>Distributed data analysis system to pick-out “horizontal” blocks based on analysis requirement and run one parallel server per group of </a:t>
            </a:r>
            <a:r>
              <a:rPr lang="en-GB" sz="1400" b="1" dirty="0" smtClean="0"/>
              <a:t>events</a:t>
            </a:r>
            <a:endParaRPr lang="en-GB" sz="1800" dirty="0" smtClean="0"/>
          </a:p>
          <a:p>
            <a:pPr marL="457200" lvl="1" indent="0">
              <a:buNone/>
            </a:pPr>
            <a:endParaRPr lang="en-GB" sz="1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614960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14960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14960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14960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14960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519641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519641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19641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519641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19641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411081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411081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411081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411081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411081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294816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294816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294816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294816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294816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192181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192181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192181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192181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192181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095016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095016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5095016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095016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095016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614961" y="2434155"/>
            <a:ext cx="87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A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1525179" y="243415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B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403874" y="24381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C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3294817" y="24381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D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4192181" y="243810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E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5080601" y="24381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F</a:t>
            </a:r>
            <a:endParaRPr lang="en-GB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23768" y="2745646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-40638" y="2685413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23768" y="3172043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-40638" y="3111810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523768" y="3604091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-40638" y="3543858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523768" y="4036139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-40638" y="3975906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23768" y="4468187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-40638" y="4407954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6013989" y="2800829"/>
            <a:ext cx="305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A.*, B.*,C.*,D.*,E.*,F.*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6012160" y="3219822"/>
            <a:ext cx="305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A.*, B.*,C.*,D.*,E.*,F.*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6012160" y="3651870"/>
            <a:ext cx="2993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A.*, B.*,C.*,D.*E.*,F.*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6012160" y="4083918"/>
            <a:ext cx="305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A.*, B.*,C.*,D.*,E.*,F.*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6012160" y="4508997"/>
            <a:ext cx="305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A.*, B.*,C.*,D.*,E.*,F.*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6943153" y="342887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6936214" y="300379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6948264" y="386789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6948264" y="429994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43" name="Date Placeholder 4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3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JOINs &amp; Physics Analysis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4887" y="1023578"/>
            <a:ext cx="8911609" cy="14041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 smtClean="0"/>
              <a:t>If joins where more efficient </a:t>
            </a:r>
            <a:r>
              <a:rPr lang="en-GB" sz="1800" i="1" dirty="0" smtClean="0"/>
              <a:t>I could  subdivide my tables in smaller sub-tables!</a:t>
            </a:r>
            <a:endParaRPr lang="en-GB" sz="1800" i="1" dirty="0" smtClean="0"/>
          </a:p>
          <a:p>
            <a:pPr lvl="1"/>
            <a:r>
              <a:rPr lang="en-GB" sz="1400" dirty="0" smtClean="0"/>
              <a:t>Smart “horizontal” partitioning, to be defined by the data-owner, group related data together</a:t>
            </a:r>
          </a:p>
          <a:p>
            <a:pPr lvl="1"/>
            <a:r>
              <a:rPr lang="en-GB" sz="1400" dirty="0" smtClean="0"/>
              <a:t>“vertical” partitioning by groups of events</a:t>
            </a:r>
          </a:p>
          <a:p>
            <a:pPr marL="457200" lvl="1" indent="0">
              <a:buNone/>
            </a:pPr>
            <a:r>
              <a:rPr lang="en-GB" sz="1400" b="1" dirty="0" smtClean="0"/>
              <a:t>Distributed data analysis system to pick-out “horizontal” blocks based on analysis requirement and run one parallel server per group of </a:t>
            </a:r>
            <a:r>
              <a:rPr lang="en-GB" sz="1400" b="1" dirty="0" smtClean="0"/>
              <a:t>events</a:t>
            </a:r>
            <a:endParaRPr lang="en-GB" sz="1800" dirty="0" smtClean="0"/>
          </a:p>
          <a:p>
            <a:pPr marL="457200" lvl="1" indent="0">
              <a:buNone/>
            </a:pPr>
            <a:endParaRPr lang="en-GB" sz="1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614960" y="2745646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14960" y="3177694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14960" y="3609742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14960" y="4041790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14960" y="4473838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519641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519641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19641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519641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19641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411081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411081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411081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411081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411081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294816" y="2745646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294816" y="3177694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294816" y="3609742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294816" y="4041790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294816" y="4473838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192181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192181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192181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192181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192181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095016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095016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5095016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095016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095016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614961" y="2434155"/>
            <a:ext cx="87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A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1525179" y="243415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B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403874" y="24381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C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3294817" y="24381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D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4192181" y="243810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E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5080601" y="24381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F</a:t>
            </a:r>
            <a:endParaRPr lang="en-GB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23768" y="2745646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-40638" y="2685413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23768" y="3172043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-40638" y="3111810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523768" y="3604091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-40638" y="3543858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523768" y="4036139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-40638" y="3975906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23768" y="4468187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-40638" y="4407954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6013989" y="2800829"/>
            <a:ext cx="231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</a:t>
            </a:r>
            <a:r>
              <a:rPr lang="en-GB" dirty="0" smtClean="0"/>
              <a:t>B</a:t>
            </a:r>
            <a:r>
              <a:rPr lang="en-GB" dirty="0" smtClean="0"/>
              <a:t>.*,C</a:t>
            </a:r>
            <a:r>
              <a:rPr lang="en-GB" dirty="0" smtClean="0"/>
              <a:t>.*, E</a:t>
            </a:r>
            <a:r>
              <a:rPr lang="en-GB" dirty="0" smtClean="0"/>
              <a:t>.*,F.*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6012160" y="3219822"/>
            <a:ext cx="231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</a:t>
            </a:r>
            <a:r>
              <a:rPr lang="en-GB" dirty="0" smtClean="0"/>
              <a:t>B</a:t>
            </a:r>
            <a:r>
              <a:rPr lang="en-GB" dirty="0" smtClean="0"/>
              <a:t>.*,C</a:t>
            </a:r>
            <a:r>
              <a:rPr lang="en-GB" dirty="0" smtClean="0"/>
              <a:t>.*, E</a:t>
            </a:r>
            <a:r>
              <a:rPr lang="en-GB" dirty="0" smtClean="0"/>
              <a:t>.*,F.*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6012160" y="3651870"/>
            <a:ext cx="231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</a:t>
            </a:r>
            <a:r>
              <a:rPr lang="en-GB" dirty="0" smtClean="0"/>
              <a:t>B</a:t>
            </a:r>
            <a:r>
              <a:rPr lang="en-GB" dirty="0" smtClean="0"/>
              <a:t>.*,C</a:t>
            </a:r>
            <a:r>
              <a:rPr lang="en-GB" dirty="0" smtClean="0"/>
              <a:t>.*, E</a:t>
            </a:r>
            <a:r>
              <a:rPr lang="en-GB" dirty="0" smtClean="0"/>
              <a:t>.*,F.*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6012160" y="4083918"/>
            <a:ext cx="231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</a:t>
            </a:r>
            <a:r>
              <a:rPr lang="en-GB" dirty="0" smtClean="0"/>
              <a:t>B</a:t>
            </a:r>
            <a:r>
              <a:rPr lang="en-GB" dirty="0" smtClean="0"/>
              <a:t>.*,C</a:t>
            </a:r>
            <a:r>
              <a:rPr lang="en-GB" dirty="0" smtClean="0"/>
              <a:t>.*, E</a:t>
            </a:r>
            <a:r>
              <a:rPr lang="en-GB" dirty="0" smtClean="0"/>
              <a:t>.*,F.*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6012160" y="4508997"/>
            <a:ext cx="231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</a:t>
            </a:r>
            <a:r>
              <a:rPr lang="en-GB" dirty="0" smtClean="0"/>
              <a:t>B</a:t>
            </a:r>
            <a:r>
              <a:rPr lang="en-GB" dirty="0" smtClean="0"/>
              <a:t>.*,C</a:t>
            </a:r>
            <a:r>
              <a:rPr lang="en-GB" dirty="0" smtClean="0"/>
              <a:t>.*, E</a:t>
            </a:r>
            <a:r>
              <a:rPr lang="en-GB" dirty="0" smtClean="0"/>
              <a:t>.*,F.*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6943153" y="342887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6936214" y="300379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6948264" y="386789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6948264" y="429994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43" name="Date Placeholder 4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71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JOINs &amp; Physics Analysis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4887" y="1023578"/>
            <a:ext cx="8911609" cy="14041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 smtClean="0"/>
              <a:t>If joins where more efficient </a:t>
            </a:r>
            <a:r>
              <a:rPr lang="en-GB" sz="1800" i="1" dirty="0" smtClean="0"/>
              <a:t>I could  subdivide my tables in smaller sub-tables!</a:t>
            </a:r>
            <a:endParaRPr lang="en-GB" sz="1800" i="1" dirty="0" smtClean="0"/>
          </a:p>
          <a:p>
            <a:pPr lvl="1"/>
            <a:r>
              <a:rPr lang="en-GB" sz="1400" dirty="0" smtClean="0"/>
              <a:t>Smart “horizontal” partitioning, to be defined by the data-owner, group related data together</a:t>
            </a:r>
          </a:p>
          <a:p>
            <a:pPr lvl="1"/>
            <a:r>
              <a:rPr lang="en-GB" sz="1400" dirty="0" smtClean="0"/>
              <a:t>“vertical” partitioning by groups of events</a:t>
            </a:r>
          </a:p>
          <a:p>
            <a:pPr marL="457200" lvl="1" indent="0">
              <a:buNone/>
            </a:pPr>
            <a:r>
              <a:rPr lang="en-GB" sz="1400" b="1" dirty="0" smtClean="0"/>
              <a:t>Distributed data analysis system to pick-out “horizontal” blocks based on analysis requirement and run one parallel server per group of </a:t>
            </a:r>
            <a:r>
              <a:rPr lang="en-GB" sz="1400" b="1" dirty="0" smtClean="0"/>
              <a:t>events</a:t>
            </a:r>
            <a:endParaRPr lang="en-GB" sz="1800" dirty="0" smtClean="0"/>
          </a:p>
          <a:p>
            <a:pPr marL="457200" lvl="1" indent="0">
              <a:buNone/>
            </a:pPr>
            <a:endParaRPr lang="en-GB" sz="1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614960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14960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14960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14960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14960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519641" y="2745646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519641" y="3177694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19641" y="3609742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519641" y="4041790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19641" y="4473838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411081" y="2745646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411081" y="3177694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411081" y="3609742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411081" y="4041790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411081" y="4473838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294816" y="2745646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294816" y="3177694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294816" y="3609742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294816" y="4041790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294816" y="4473838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192181" y="2745646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192181" y="3177694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192181" y="3609742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192181" y="4041790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192181" y="4473838"/>
            <a:ext cx="792088" cy="378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095016" y="2745646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095016" y="3177694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5095016" y="3609742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095016" y="4041790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095016" y="4473838"/>
            <a:ext cx="792088" cy="378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614961" y="2434155"/>
            <a:ext cx="87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A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1525179" y="243415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B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403874" y="24381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C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3294817" y="24381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D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4192181" y="243810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E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5080601" y="24381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F</a:t>
            </a:r>
            <a:endParaRPr lang="en-GB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23768" y="2745646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-40638" y="2685413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23768" y="3172043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-40638" y="3111810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523768" y="3604091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-40638" y="3543858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523768" y="4036139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-40638" y="3975906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23768" y="4468187"/>
            <a:ext cx="0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-40638" y="4407954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X </a:t>
            </a:r>
          </a:p>
          <a:p>
            <a:pPr algn="ctr"/>
            <a:r>
              <a:rPr lang="en-GB" sz="1200" dirty="0" smtClean="0"/>
              <a:t>events</a:t>
            </a:r>
            <a:endParaRPr lang="en-GB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6013989" y="2800829"/>
            <a:ext cx="1518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</a:t>
            </a:r>
            <a:r>
              <a:rPr lang="en-GB" dirty="0" smtClean="0"/>
              <a:t>.*,</a:t>
            </a:r>
            <a:r>
              <a:rPr lang="en-GB" dirty="0" smtClean="0"/>
              <a:t>E</a:t>
            </a:r>
            <a:r>
              <a:rPr lang="en-GB" dirty="0" smtClean="0"/>
              <a:t>.*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6012160" y="3219822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A.*, </a:t>
            </a:r>
            <a:r>
              <a:rPr lang="en-GB" dirty="0" smtClean="0"/>
              <a:t>E.*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6012160" y="3651870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A.*, </a:t>
            </a:r>
            <a:r>
              <a:rPr lang="en-GB" dirty="0" smtClean="0"/>
              <a:t>E.*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6012160" y="4083918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</a:t>
            </a:r>
            <a:r>
              <a:rPr lang="en-GB" dirty="0" smtClean="0"/>
              <a:t>.*, E.*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6012160" y="4508997"/>
            <a:ext cx="1518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elect A</a:t>
            </a:r>
            <a:r>
              <a:rPr lang="en-GB" dirty="0" smtClean="0"/>
              <a:t>.*,E.*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6943153" y="342887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6936214" y="300379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6948264" y="386789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6948264" y="429994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43" name="Date Placeholder 4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418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Conclusion/Outlook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203598"/>
            <a:ext cx="7128792" cy="295232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CERN </a:t>
            </a:r>
            <a:r>
              <a:rPr lang="en-GB" dirty="0" err="1"/>
              <a:t>o</a:t>
            </a:r>
            <a:r>
              <a:rPr lang="en-GB" dirty="0" err="1" smtClean="0"/>
              <a:t>penlab</a:t>
            </a:r>
            <a:r>
              <a:rPr lang="en-GB" dirty="0" smtClean="0"/>
              <a:t> collaboration explores the limits of Oracle technology using its unique data challenges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Analytics-as-as-Service platform to be implemented during the next </a:t>
            </a:r>
            <a:r>
              <a:rPr lang="en-GB" dirty="0" err="1" smtClean="0"/>
              <a:t>Openlab</a:t>
            </a:r>
            <a:r>
              <a:rPr lang="en-GB" dirty="0" smtClean="0"/>
              <a:t> phase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Physics analysis inside the database looks promising!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But row-based storage is not optimal for physics data …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I’d like to sub-divide into smaller tables I but need to optimize joins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Good results in benchmark rely on use of hints in query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In-database physics analysis currently being tested with the in-memory columnar feature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62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_l04_310526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Large Hadron Collider (LHC)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92197" y="3913976"/>
            <a:ext cx="8080203" cy="33855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Emptiest </a:t>
            </a:r>
            <a:r>
              <a:rPr lang="en-US" sz="1600" b="1" dirty="0">
                <a:solidFill>
                  <a:schemeClr val="bg1"/>
                </a:solidFill>
              </a:rPr>
              <a:t>place in the solar </a:t>
            </a:r>
            <a:r>
              <a:rPr lang="en-US" sz="1600" b="1" dirty="0" smtClean="0">
                <a:solidFill>
                  <a:schemeClr val="bg1"/>
                </a:solidFill>
              </a:rPr>
              <a:t>system</a:t>
            </a:r>
            <a:r>
              <a:rPr lang="en-US" sz="1400" b="1" dirty="0" smtClean="0">
                <a:solidFill>
                  <a:schemeClr val="bg1"/>
                </a:solidFill>
              </a:rPr>
              <a:t>: High </a:t>
            </a:r>
            <a:r>
              <a:rPr lang="en-US" sz="1400" b="1" dirty="0">
                <a:solidFill>
                  <a:schemeClr val="bg1"/>
                </a:solidFill>
              </a:rPr>
              <a:t>vacuum inside the magnets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2197" y="3510654"/>
            <a:ext cx="8080203" cy="33855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Fastest </a:t>
            </a:r>
            <a:r>
              <a:rPr lang="en-US" sz="1600" b="1" dirty="0">
                <a:solidFill>
                  <a:srgbClr val="FFFF00"/>
                </a:solidFill>
              </a:rPr>
              <a:t>racetrack </a:t>
            </a:r>
            <a:r>
              <a:rPr lang="en-US" sz="1600" b="1" dirty="0">
                <a:solidFill>
                  <a:schemeClr val="bg1"/>
                </a:solidFill>
              </a:rPr>
              <a:t>on </a:t>
            </a:r>
            <a:r>
              <a:rPr lang="en-US" sz="1600" b="1" dirty="0" smtClean="0">
                <a:solidFill>
                  <a:schemeClr val="bg1"/>
                </a:solidFill>
              </a:rPr>
              <a:t>Earth: </a:t>
            </a:r>
            <a:r>
              <a:rPr lang="en-US" sz="1400" b="1" dirty="0">
                <a:solidFill>
                  <a:schemeClr val="bg1"/>
                </a:solidFill>
              </a:rPr>
              <a:t>p</a:t>
            </a:r>
            <a:r>
              <a:rPr lang="en-US" sz="1400" b="1" dirty="0" smtClean="0">
                <a:solidFill>
                  <a:schemeClr val="bg1"/>
                </a:solidFill>
              </a:rPr>
              <a:t>rotons </a:t>
            </a:r>
            <a:r>
              <a:rPr lang="en-US" sz="1400" b="1" dirty="0">
                <a:solidFill>
                  <a:schemeClr val="bg1"/>
                </a:solidFill>
              </a:rPr>
              <a:t>circulate </a:t>
            </a:r>
            <a:r>
              <a:rPr lang="en-US" sz="1400" b="1" dirty="0" smtClean="0">
                <a:solidFill>
                  <a:schemeClr val="bg1"/>
                </a:solidFill>
              </a:rPr>
              <a:t>at 99.9999991</a:t>
            </a:r>
            <a:r>
              <a:rPr lang="en-US" sz="1400" b="1" dirty="0">
                <a:solidFill>
                  <a:schemeClr val="bg1"/>
                </a:solidFill>
              </a:rPr>
              <a:t>% the speed of </a:t>
            </a:r>
            <a:r>
              <a:rPr lang="en-US" sz="1400" b="1" dirty="0" smtClean="0">
                <a:solidFill>
                  <a:schemeClr val="bg1"/>
                </a:solidFill>
              </a:rPr>
              <a:t>light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2197" y="4299942"/>
            <a:ext cx="8080203" cy="553998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Coolest place in the universe</a:t>
            </a:r>
            <a:endParaRPr lang="en-US" sz="1600" b="1" dirty="0">
              <a:solidFill>
                <a:schemeClr val="bg2"/>
              </a:solidFill>
            </a:endParaRPr>
          </a:p>
          <a:p>
            <a:r>
              <a:rPr lang="en-US" sz="1400" b="1" dirty="0" smtClean="0">
                <a:solidFill>
                  <a:schemeClr val="bg1"/>
                </a:solidFill>
              </a:rPr>
              <a:t>LHC operating temperature is 1.9 Kelvin (-456 </a:t>
            </a:r>
            <a:r>
              <a:rPr lang="en-GB" sz="1400" b="1" dirty="0">
                <a:solidFill>
                  <a:schemeClr val="bg1"/>
                </a:solidFill>
              </a:rPr>
              <a:t>°</a:t>
            </a:r>
            <a:r>
              <a:rPr lang="en-GB" sz="1400" b="1" dirty="0" smtClean="0">
                <a:solidFill>
                  <a:schemeClr val="bg1"/>
                </a:solidFill>
              </a:rPr>
              <a:t>F</a:t>
            </a:r>
            <a:r>
              <a:rPr lang="en-US" sz="1400" b="1" dirty="0" smtClean="0">
                <a:solidFill>
                  <a:schemeClr val="bg1"/>
                </a:solidFill>
              </a:rPr>
              <a:t>) less than the Cosmic Background Radiation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24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rn vista aére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  <a:alpha val="7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The Large Hadron Collider (LHC)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142" y="4155926"/>
            <a:ext cx="9144000" cy="33855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Largest machine in the world: </a:t>
            </a:r>
            <a:r>
              <a:rPr lang="en-US" sz="1400" b="1" dirty="0" smtClean="0">
                <a:solidFill>
                  <a:schemeClr val="bg1"/>
                </a:solidFill>
              </a:rPr>
              <a:t>27km, 6000+ superconducting magnets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4537452"/>
            <a:ext cx="9144000" cy="33855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Four main experiments: </a:t>
            </a:r>
            <a:r>
              <a:rPr lang="en-US" sz="1600" b="1" dirty="0" smtClean="0">
                <a:solidFill>
                  <a:schemeClr val="bg1"/>
                </a:solidFill>
              </a:rPr>
              <a:t>ATLAS, ALICE, CMS, </a:t>
            </a:r>
            <a:r>
              <a:rPr lang="en-US" sz="1600" b="1" dirty="0" err="1" smtClean="0">
                <a:solidFill>
                  <a:schemeClr val="bg1"/>
                </a:solidFill>
              </a:rPr>
              <a:t>LHCb</a:t>
            </a:r>
            <a:endParaRPr lang="en-US" sz="1600" b="1" dirty="0" smtClean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6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s://mediastream.cern.ch/MediaArchive/Photo/Public/2007/0702041/0702041_01/0702041_01-A4-at-144-dp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50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  <a:alpha val="7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The ATLAS experiment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572000" y="4227934"/>
            <a:ext cx="4410047" cy="553998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150 million sensors: </a:t>
            </a:r>
            <a:r>
              <a:rPr lang="en-US" sz="1400" b="1" dirty="0" smtClean="0">
                <a:solidFill>
                  <a:schemeClr val="bg1"/>
                </a:solidFill>
              </a:rPr>
              <a:t>various types of detectors to measure particles produced in LHC </a:t>
            </a:r>
            <a:r>
              <a:rPr lang="en-US" sz="1400" b="1" dirty="0" err="1" smtClean="0">
                <a:solidFill>
                  <a:schemeClr val="bg1"/>
                </a:solidFill>
              </a:rPr>
              <a:t>collissions</a:t>
            </a:r>
            <a:endParaRPr 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99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Events at LHC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Maaike Limper – CERN openlab    </a:t>
            </a:r>
            <a:endParaRPr lang="en-GB"/>
          </a:p>
        </p:txBody>
      </p:sp>
      <p:pic>
        <p:nvPicPr>
          <p:cNvPr id="33796" name="Picture 2" descr="C:\NSS_talk_material\Even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963" y="1078706"/>
            <a:ext cx="5937250" cy="373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00800" y="1288473"/>
            <a:ext cx="2549237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r">
              <a:defRPr/>
            </a:pPr>
            <a:r>
              <a:rPr lang="en-US" b="1" dirty="0">
                <a:sym typeface="Symbol" pitchFamily="18" charset="2"/>
              </a:rPr>
              <a:t>Luminosity :</a:t>
            </a:r>
            <a:br>
              <a:rPr lang="en-US" b="1" dirty="0">
                <a:sym typeface="Symbol" pitchFamily="18" charset="2"/>
              </a:rPr>
            </a:br>
            <a:r>
              <a:rPr lang="en-US" b="1" dirty="0">
                <a:sym typeface="Symbol" pitchFamily="18" charset="2"/>
              </a:rPr>
              <a:t>10</a:t>
            </a:r>
            <a:r>
              <a:rPr lang="en-US" b="1" baseline="30000" dirty="0">
                <a:sym typeface="Symbol" pitchFamily="18" charset="2"/>
              </a:rPr>
              <a:t>34</a:t>
            </a:r>
            <a:r>
              <a:rPr lang="en-US" b="1" dirty="0">
                <a:sym typeface="Symbol" pitchFamily="18" charset="2"/>
              </a:rPr>
              <a:t>cm</a:t>
            </a:r>
            <a:r>
              <a:rPr lang="en-US" b="1" baseline="30000" dirty="0">
                <a:sym typeface="Symbol" pitchFamily="18" charset="2"/>
              </a:rPr>
              <a:t>-2</a:t>
            </a:r>
            <a:r>
              <a:rPr lang="en-US" b="1" dirty="0">
                <a:sym typeface="Symbol" pitchFamily="18" charset="2"/>
              </a:rPr>
              <a:t> s</a:t>
            </a:r>
            <a:r>
              <a:rPr lang="en-US" b="1" baseline="30000" dirty="0">
                <a:sym typeface="Symbol" pitchFamily="18" charset="2"/>
              </a:rPr>
              <a:t>-1</a:t>
            </a:r>
            <a:endParaRPr lang="en-US" b="1" dirty="0"/>
          </a:p>
          <a:p>
            <a:pPr>
              <a:defRPr/>
            </a:pPr>
            <a:endParaRPr lang="en-US" b="1" dirty="0"/>
          </a:p>
          <a:p>
            <a:pPr>
              <a:defRPr/>
            </a:pPr>
            <a:r>
              <a:rPr lang="en-US" b="1" dirty="0"/>
              <a:t>40 MHz – every 25 </a:t>
            </a:r>
            <a:r>
              <a:rPr lang="en-US" b="1" dirty="0" smtClean="0"/>
              <a:t>ns</a:t>
            </a:r>
            <a:endParaRPr lang="en-US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9/5/2014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5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IWeek 2012">
    <a:dk1>
      <a:srgbClr val="092A55"/>
    </a:dk1>
    <a:lt1>
      <a:srgbClr val="F0F0F0"/>
    </a:lt1>
    <a:dk2>
      <a:srgbClr val="0067A3"/>
    </a:dk2>
    <a:lt2>
      <a:srgbClr val="FAF032"/>
    </a:lt2>
    <a:accent1>
      <a:srgbClr val="32AEBB"/>
    </a:accent1>
    <a:accent2>
      <a:srgbClr val="8AB442"/>
    </a:accent2>
    <a:accent3>
      <a:srgbClr val="E0A92C"/>
    </a:accent3>
    <a:accent4>
      <a:srgbClr val="CB6244"/>
    </a:accent4>
    <a:accent5>
      <a:srgbClr val="2C578E"/>
    </a:accent5>
    <a:accent6>
      <a:srgbClr val="A26B2D"/>
    </a:accent6>
    <a:hlink>
      <a:srgbClr val="8E5287"/>
    </a:hlink>
    <a:folHlink>
      <a:srgbClr val="5C3357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NIWeek 2012">
    <a:dk1>
      <a:srgbClr val="092A55"/>
    </a:dk1>
    <a:lt1>
      <a:srgbClr val="F0F0F0"/>
    </a:lt1>
    <a:dk2>
      <a:srgbClr val="0067A3"/>
    </a:dk2>
    <a:lt2>
      <a:srgbClr val="FAF032"/>
    </a:lt2>
    <a:accent1>
      <a:srgbClr val="32AEBB"/>
    </a:accent1>
    <a:accent2>
      <a:srgbClr val="8AB442"/>
    </a:accent2>
    <a:accent3>
      <a:srgbClr val="E0A92C"/>
    </a:accent3>
    <a:accent4>
      <a:srgbClr val="CB6244"/>
    </a:accent4>
    <a:accent5>
      <a:srgbClr val="2C578E"/>
    </a:accent5>
    <a:accent6>
      <a:srgbClr val="A26B2D"/>
    </a:accent6>
    <a:hlink>
      <a:srgbClr val="8E5287"/>
    </a:hlink>
    <a:folHlink>
      <a:srgbClr val="5C3357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14127</TotalTime>
  <Words>3824</Words>
  <Application>Microsoft Office PowerPoint</Application>
  <PresentationFormat>On-screen Show (16:9)</PresentationFormat>
  <Paragraphs>682</Paragraphs>
  <Slides>53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CERN physics analysis and databases  or “How to discover the Higgs boson inside a database”</vt:lpstr>
      <vt:lpstr>About me “Co-discoverer of the Higgs Boson”</vt:lpstr>
      <vt:lpstr>About CERN</vt:lpstr>
      <vt:lpstr>Higgs Boson discovery</vt:lpstr>
      <vt:lpstr>Our business: Fundamental Research</vt:lpstr>
      <vt:lpstr>The Large Hadron Collider (LHC)</vt:lpstr>
      <vt:lpstr>The Large Hadron Collider (LHC)</vt:lpstr>
      <vt:lpstr>The ATLAS experiment</vt:lpstr>
      <vt:lpstr>Events at LHC</vt:lpstr>
      <vt:lpstr>Trigger &amp; Data Acquisition</vt:lpstr>
      <vt:lpstr>Data Recording</vt:lpstr>
      <vt:lpstr>WLCG</vt:lpstr>
      <vt:lpstr>CERN IT/DB group</vt:lpstr>
      <vt:lpstr>CERN’s Databases</vt:lpstr>
      <vt:lpstr>CERN openlab</vt:lpstr>
      <vt:lpstr>CERN openlab &amp; Oracle</vt:lpstr>
      <vt:lpstr>Data Analytics Challenges</vt:lpstr>
      <vt:lpstr>Data Analytics Challenges</vt:lpstr>
      <vt:lpstr>Endeca</vt:lpstr>
      <vt:lpstr>Anomaly detection</vt:lpstr>
      <vt:lpstr>Analytics as a service</vt:lpstr>
      <vt:lpstr>In-database physics analysis</vt:lpstr>
      <vt:lpstr>A quick course in Particle Physics</vt:lpstr>
      <vt:lpstr>A quick course in Particle Physics</vt:lpstr>
      <vt:lpstr>Higgs boson discovery</vt:lpstr>
      <vt:lpstr>From experiment to discovery</vt:lpstr>
      <vt:lpstr>Data analysis in practice</vt:lpstr>
      <vt:lpstr>Data analysis in practice</vt:lpstr>
      <vt:lpstr>ROOT ntuple data</vt:lpstr>
      <vt:lpstr>Physics Analysis DB</vt:lpstr>
      <vt:lpstr>Physics Analysis C++</vt:lpstr>
      <vt:lpstr>SQL analysis</vt:lpstr>
      <vt:lpstr>Live demo</vt:lpstr>
      <vt:lpstr>SQL analysis pros &amp; cons</vt:lpstr>
      <vt:lpstr>SQL analysis pros &amp; cons</vt:lpstr>
      <vt:lpstr>Physics Analysis Benchmarks</vt:lpstr>
      <vt:lpstr>Benchmark in SQL</vt:lpstr>
      <vt:lpstr>Calculations and external code</vt:lpstr>
      <vt:lpstr>PL/SQL calling Java calling C++</vt:lpstr>
      <vt:lpstr>Performance comparison</vt:lpstr>
      <vt:lpstr>Performance comparison</vt:lpstr>
      <vt:lpstr>A new test setup</vt:lpstr>
      <vt:lpstr>And another benchmark…</vt:lpstr>
      <vt:lpstr>Performance comparison</vt:lpstr>
      <vt:lpstr>CPU usage comparison</vt:lpstr>
      <vt:lpstr>JOINs &amp; Physics Analysis</vt:lpstr>
      <vt:lpstr>JOINs &amp; Physics Analysis</vt:lpstr>
      <vt:lpstr>JOINs &amp; Physics Analysis</vt:lpstr>
      <vt:lpstr>JOINs &amp; Physics Analysis</vt:lpstr>
      <vt:lpstr>JOINs &amp; Physics Analysis</vt:lpstr>
      <vt:lpstr>JOINs &amp; Physics Analysis</vt:lpstr>
      <vt:lpstr>JOINs &amp; Physics Analysis</vt:lpstr>
      <vt:lpstr>Conclusion/Outlook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Maaike Limper</cp:lastModifiedBy>
  <cp:revision>158</cp:revision>
  <dcterms:created xsi:type="dcterms:W3CDTF">2014-01-28T10:51:30Z</dcterms:created>
  <dcterms:modified xsi:type="dcterms:W3CDTF">2014-05-07T14:41:58Z</dcterms:modified>
</cp:coreProperties>
</file>