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4" r:id="rId1"/>
  </p:sldMasterIdLst>
  <p:notesMasterIdLst>
    <p:notesMasterId r:id="rId13"/>
  </p:notesMasterIdLst>
  <p:sldIdLst>
    <p:sldId id="918" r:id="rId2"/>
    <p:sldId id="919" r:id="rId3"/>
    <p:sldId id="920" r:id="rId4"/>
    <p:sldId id="921" r:id="rId5"/>
    <p:sldId id="923" r:id="rId6"/>
    <p:sldId id="922" r:id="rId7"/>
    <p:sldId id="924" r:id="rId8"/>
    <p:sldId id="916" r:id="rId9"/>
    <p:sldId id="925" r:id="rId10"/>
    <p:sldId id="928" r:id="rId11"/>
    <p:sldId id="930" r:id="rId12"/>
  </p:sldIdLst>
  <p:sldSz cx="10691813" cy="7559675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1pPr>
    <a:lvl2pPr marL="454025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2pPr>
    <a:lvl3pPr marL="911225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3pPr>
    <a:lvl4pPr marL="1368425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4pPr>
    <a:lvl5pPr marL="1825625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99"/>
    <a:srgbClr val="0000FF"/>
    <a:srgbClr val="008000"/>
    <a:srgbClr val="15578D"/>
    <a:srgbClr val="EBFFFE"/>
    <a:srgbClr val="EC4ECE"/>
    <a:srgbClr val="CAFEFC"/>
    <a:srgbClr val="260000"/>
    <a:srgbClr val="8000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834" autoAdjust="0"/>
    <p:restoredTop sz="93976" autoAdjust="0"/>
  </p:normalViewPr>
  <p:slideViewPr>
    <p:cSldViewPr>
      <p:cViewPr>
        <p:scale>
          <a:sx n="56" d="100"/>
          <a:sy n="56" d="100"/>
        </p:scale>
        <p:origin x="-1740" y="-174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2616" y="-126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542925" y="0"/>
            <a:ext cx="4419600" cy="3125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21219" y="2809447"/>
            <a:ext cx="7232417" cy="264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987652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60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60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60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60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608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4869" algn="l" defTabSz="9139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1842" algn="l" defTabSz="9139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8817" algn="l" defTabSz="9139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5791" algn="l" defTabSz="91394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109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19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219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3025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348401"/>
            <a:ext cx="9088041" cy="16204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772" y="4283817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6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9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0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69144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45375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63912" y="334236"/>
            <a:ext cx="2812169" cy="71099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5546" y="334236"/>
            <a:ext cx="8260168" cy="71099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4412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35905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5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81" y="3204115"/>
            <a:ext cx="9088041" cy="1653678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3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7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1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4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68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2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96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09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10680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5547" y="1944167"/>
            <a:ext cx="5535241" cy="550001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984" y="1944167"/>
            <a:ext cx="5537096" cy="550001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73274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73" indent="0">
              <a:buNone/>
              <a:defRPr sz="2300" b="1"/>
            </a:lvl2pPr>
            <a:lvl3pPr marL="1042744" indent="0">
              <a:buNone/>
              <a:defRPr sz="2100" b="1"/>
            </a:lvl3pPr>
            <a:lvl4pPr marL="1564117" indent="0">
              <a:buNone/>
              <a:defRPr sz="1800" b="1"/>
            </a:lvl4pPr>
            <a:lvl5pPr marL="2085489" indent="0">
              <a:buNone/>
              <a:defRPr sz="1800" b="1"/>
            </a:lvl5pPr>
            <a:lvl6pPr marL="2606860" indent="0">
              <a:buNone/>
              <a:defRPr sz="1800" b="1"/>
            </a:lvl6pPr>
            <a:lvl7pPr marL="3128233" indent="0">
              <a:buNone/>
              <a:defRPr sz="1800" b="1"/>
            </a:lvl7pPr>
            <a:lvl8pPr marL="3649605" indent="0">
              <a:buNone/>
              <a:defRPr sz="1800" b="1"/>
            </a:lvl8pPr>
            <a:lvl9pPr marL="4170977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373" indent="0">
              <a:buNone/>
              <a:defRPr sz="2300" b="1"/>
            </a:lvl2pPr>
            <a:lvl3pPr marL="1042744" indent="0">
              <a:buNone/>
              <a:defRPr sz="2100" b="1"/>
            </a:lvl3pPr>
            <a:lvl4pPr marL="1564117" indent="0">
              <a:buNone/>
              <a:defRPr sz="1800" b="1"/>
            </a:lvl4pPr>
            <a:lvl5pPr marL="2085489" indent="0">
              <a:buNone/>
              <a:defRPr sz="1800" b="1"/>
            </a:lvl5pPr>
            <a:lvl6pPr marL="2606860" indent="0">
              <a:buNone/>
              <a:defRPr sz="1800" b="1"/>
            </a:lvl6pPr>
            <a:lvl7pPr marL="3128233" indent="0">
              <a:buNone/>
              <a:defRPr sz="1800" b="1"/>
            </a:lvl7pPr>
            <a:lvl8pPr marL="3649605" indent="0">
              <a:buNone/>
              <a:defRPr sz="1800" b="1"/>
            </a:lvl8pPr>
            <a:lvl9pPr marL="4170977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63051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24134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99374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2" y="300987"/>
            <a:ext cx="3517533" cy="128094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202" y="300989"/>
            <a:ext cx="5977020" cy="645197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592" y="1581934"/>
            <a:ext cx="3517533" cy="5171028"/>
          </a:xfrm>
        </p:spPr>
        <p:txBody>
          <a:bodyPr/>
          <a:lstStyle>
            <a:lvl1pPr marL="0" indent="0">
              <a:buNone/>
              <a:defRPr sz="1600"/>
            </a:lvl1pPr>
            <a:lvl2pPr marL="521373" indent="0">
              <a:buNone/>
              <a:defRPr sz="1400"/>
            </a:lvl2pPr>
            <a:lvl3pPr marL="1042744" indent="0">
              <a:buNone/>
              <a:defRPr sz="1100"/>
            </a:lvl3pPr>
            <a:lvl4pPr marL="1564117" indent="0">
              <a:buNone/>
              <a:defRPr sz="1000"/>
            </a:lvl4pPr>
            <a:lvl5pPr marL="2085489" indent="0">
              <a:buNone/>
              <a:defRPr sz="1000"/>
            </a:lvl5pPr>
            <a:lvl6pPr marL="2606860" indent="0">
              <a:buNone/>
              <a:defRPr sz="1000"/>
            </a:lvl6pPr>
            <a:lvl7pPr marL="3128233" indent="0">
              <a:buNone/>
              <a:defRPr sz="1000"/>
            </a:lvl7pPr>
            <a:lvl8pPr marL="3649605" indent="0">
              <a:buNone/>
              <a:defRPr sz="1000"/>
            </a:lvl8pPr>
            <a:lvl9pPr marL="41709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67876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600"/>
            </a:lvl1pPr>
            <a:lvl2pPr marL="521373" indent="0">
              <a:buNone/>
              <a:defRPr sz="3200"/>
            </a:lvl2pPr>
            <a:lvl3pPr marL="1042744" indent="0">
              <a:buNone/>
              <a:defRPr sz="2700"/>
            </a:lvl3pPr>
            <a:lvl4pPr marL="1564117" indent="0">
              <a:buNone/>
              <a:defRPr sz="2300"/>
            </a:lvl4pPr>
            <a:lvl5pPr marL="2085489" indent="0">
              <a:buNone/>
              <a:defRPr sz="2300"/>
            </a:lvl5pPr>
            <a:lvl6pPr marL="2606860" indent="0">
              <a:buNone/>
              <a:defRPr sz="2300"/>
            </a:lvl6pPr>
            <a:lvl7pPr marL="3128233" indent="0">
              <a:buNone/>
              <a:defRPr sz="2300"/>
            </a:lvl7pPr>
            <a:lvl8pPr marL="3649605" indent="0">
              <a:buNone/>
              <a:defRPr sz="2300"/>
            </a:lvl8pPr>
            <a:lvl9pPr marL="4170977" indent="0">
              <a:buNone/>
              <a:defRPr sz="23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600"/>
            </a:lvl1pPr>
            <a:lvl2pPr marL="521373" indent="0">
              <a:buNone/>
              <a:defRPr sz="1400"/>
            </a:lvl2pPr>
            <a:lvl3pPr marL="1042744" indent="0">
              <a:buNone/>
              <a:defRPr sz="1100"/>
            </a:lvl3pPr>
            <a:lvl4pPr marL="1564117" indent="0">
              <a:buNone/>
              <a:defRPr sz="1000"/>
            </a:lvl4pPr>
            <a:lvl5pPr marL="2085489" indent="0">
              <a:buNone/>
              <a:defRPr sz="1000"/>
            </a:lvl5pPr>
            <a:lvl6pPr marL="2606860" indent="0">
              <a:buNone/>
              <a:defRPr sz="1000"/>
            </a:lvl6pPr>
            <a:lvl7pPr marL="3128233" indent="0">
              <a:buNone/>
              <a:defRPr sz="1000"/>
            </a:lvl7pPr>
            <a:lvl8pPr marL="3649605" indent="0">
              <a:buNone/>
              <a:defRPr sz="1000"/>
            </a:lvl8pPr>
            <a:lvl9pPr marL="417097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87582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104274" tIns="52138" rIns="104274" bIns="5213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104274" tIns="52138" rIns="104274" bIns="5213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91" y="7006700"/>
            <a:ext cx="2494756" cy="402483"/>
          </a:xfrm>
          <a:prstGeom prst="rect">
            <a:avLst/>
          </a:prstGeom>
        </p:spPr>
        <p:txBody>
          <a:bodyPr vert="horz" lIns="104274" tIns="52138" rIns="104274" bIns="52138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0CE25-5BD1-4B8E-A208-7D30699390E7}" type="datetimeFigureOut">
              <a:rPr lang="en-GB" smtClean="0"/>
              <a:t>23/05/2014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3036" y="7006700"/>
            <a:ext cx="3385741" cy="402483"/>
          </a:xfrm>
          <a:prstGeom prst="rect">
            <a:avLst/>
          </a:prstGeom>
        </p:spPr>
        <p:txBody>
          <a:bodyPr vert="horz" lIns="104274" tIns="52138" rIns="104274" bIns="52138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2466" y="7006700"/>
            <a:ext cx="2494756" cy="402483"/>
          </a:xfrm>
          <a:prstGeom prst="rect">
            <a:avLst/>
          </a:prstGeom>
        </p:spPr>
        <p:txBody>
          <a:bodyPr vert="horz" lIns="104274" tIns="52138" rIns="104274" bIns="52138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AD7A1-46A9-482C-8024-1933E413A8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84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ctr" defTabSz="104274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28" indent="-391028" algn="l" defTabSz="1042744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230" indent="-325858" algn="l" defTabSz="1042744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431" indent="-260685" algn="l" defTabSz="10427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802" indent="-260685" algn="l" defTabSz="10427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175" indent="-260685" algn="l" defTabSz="1042744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547" indent="-260685" algn="l" defTabSz="10427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8919" indent="-260685" algn="l" defTabSz="10427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291" indent="-260685" algn="l" defTabSz="10427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1663" indent="-260685" algn="l" defTabSz="10427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7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373" algn="l" defTabSz="10427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744" algn="l" defTabSz="10427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117" algn="l" defTabSz="10427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489" algn="l" defTabSz="10427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860" algn="l" defTabSz="10427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233" algn="l" defTabSz="10427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605" algn="l" defTabSz="10427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0977" algn="l" defTabSz="104274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252045" TargetMode="External"/><Relationship Id="rId7" Type="http://schemas.openxmlformats.org/officeDocument/2006/relationships/hyperlink" Target="http://indico.cern.ch/category/4840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dico.cern.ch/event/315626/" TargetMode="External"/><Relationship Id="rId5" Type="http://schemas.openxmlformats.org/officeDocument/2006/relationships/hyperlink" Target="https://indico.cern.ch/event/309620/" TargetMode="External"/><Relationship Id="rId4" Type="http://schemas.openxmlformats.org/officeDocument/2006/relationships/hyperlink" Target="https://cds.cern.ch/record/1631032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PGMembers-HL-LHC-ECFA@cern.ch" TargetMode="External"/><Relationship Id="rId2" Type="http://schemas.openxmlformats.org/officeDocument/2006/relationships/hyperlink" Target="https://twiki.cern.ch/twiki/bin/view/ECFA/ECFAHiLumiLH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HL-LHC_ECFAWorkshop_SC@cern.ch" TargetMode="External"/><Relationship Id="rId4" Type="http://schemas.openxmlformats.org/officeDocument/2006/relationships/hyperlink" Target="mailto:HL-LHC-ECFA-PGChairs@cern.ch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conferenceOtherViews.py?view=standard&amp;confId=252045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250557/material/0/1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334f972-9435-45bd-a477-5539ec62dad0@exch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975" y="1"/>
            <a:ext cx="5317523" cy="7518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683" y="35421"/>
            <a:ext cx="6788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</a:rPr>
              <a:t>ECFA HL-LHC Workshop for 21</a:t>
            </a:r>
            <a:r>
              <a:rPr lang="en-GB" sz="2400" b="1" baseline="30000" dirty="0" smtClean="0">
                <a:solidFill>
                  <a:srgbClr val="C00000"/>
                </a:solidFill>
              </a:rPr>
              <a:t>st</a:t>
            </a:r>
            <a:r>
              <a:rPr lang="en-GB" sz="2400" b="1" dirty="0" smtClean="0">
                <a:solidFill>
                  <a:srgbClr val="C00000"/>
                </a:solidFill>
              </a:rPr>
              <a:t> to 23</a:t>
            </a:r>
            <a:r>
              <a:rPr lang="en-GB" sz="2400" b="1" baseline="30000" dirty="0" smtClean="0">
                <a:solidFill>
                  <a:srgbClr val="C00000"/>
                </a:solidFill>
              </a:rPr>
              <a:t>rd</a:t>
            </a:r>
            <a:r>
              <a:rPr lang="en-GB" sz="2400" b="1" dirty="0" smtClean="0">
                <a:solidFill>
                  <a:srgbClr val="C00000"/>
                </a:solidFill>
              </a:rPr>
              <a:t> October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330" y="1043533"/>
            <a:ext cx="5195645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61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</a:pPr>
            <a:r>
              <a:rPr lang="en-GB" sz="2000" b="1" dirty="0" smtClean="0"/>
              <a:t>October </a:t>
            </a:r>
            <a:r>
              <a:rPr lang="en-GB" sz="2000" b="1" dirty="0"/>
              <a:t>2013 ECFA HL-LHC Experiments Workshop at Aix-les-</a:t>
            </a:r>
            <a:r>
              <a:rPr lang="en-GB" sz="2000" b="1" dirty="0" err="1"/>
              <a:t>Bains</a:t>
            </a:r>
            <a:r>
              <a:rPr lang="en-GB" sz="2000" b="1" dirty="0"/>
              <a:t> </a:t>
            </a:r>
            <a:r>
              <a:rPr lang="en-GB" sz="2000" b="1" dirty="0" smtClean="0"/>
              <a:t>link at </a:t>
            </a:r>
            <a:r>
              <a:rPr lang="en-GB" sz="2000" b="1" dirty="0" smtClean="0">
                <a:hlinkClick r:id="rId3"/>
              </a:rPr>
              <a:t>http</a:t>
            </a:r>
            <a:r>
              <a:rPr lang="en-GB" sz="2000" b="1" dirty="0">
                <a:hlinkClick r:id="rId3"/>
              </a:rPr>
              <a:t>://indico.cern.ch/conferenceDisplay.py?confId=252045</a:t>
            </a:r>
            <a:r>
              <a:rPr lang="en-GB" sz="2000" b="1" dirty="0"/>
              <a:t> </a:t>
            </a:r>
          </a:p>
          <a:p>
            <a:pPr indent="-476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2000" b="1" dirty="0"/>
              <a:t>The report from this to ECFA can be found at </a:t>
            </a:r>
            <a:r>
              <a:rPr lang="en-GB" sz="2000" b="1" dirty="0">
                <a:hlinkClick r:id="rId4"/>
              </a:rPr>
              <a:t>https://</a:t>
            </a:r>
            <a:r>
              <a:rPr lang="en-GB" sz="2000" b="1" dirty="0" smtClean="0">
                <a:hlinkClick r:id="rId4"/>
              </a:rPr>
              <a:t>cds.cern.ch/record/1631032</a:t>
            </a:r>
            <a:endParaRPr lang="en-GB" sz="2000" b="1" dirty="0" smtClean="0"/>
          </a:p>
          <a:p>
            <a:pPr indent="-476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2000" b="1" dirty="0" smtClean="0"/>
              <a:t>In 2014 will return to Aix (but now 20 Mb optical fibre installed for </a:t>
            </a:r>
            <a:r>
              <a:rPr lang="en-GB" sz="2000" b="1" dirty="0" err="1" smtClean="0"/>
              <a:t>WiFi</a:t>
            </a:r>
            <a:r>
              <a:rPr lang="en-GB" sz="2000" b="1" dirty="0" smtClean="0"/>
              <a:t>)</a:t>
            </a:r>
          </a:p>
          <a:p>
            <a:pPr indent="-476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2000" b="1" dirty="0" smtClean="0"/>
              <a:t>First 2014 SG meeting 27/3/14 at </a:t>
            </a:r>
            <a:r>
              <a:rPr lang="en-GB" sz="2000" u="sng" dirty="0" smtClean="0">
                <a:hlinkClick r:id="rId5"/>
              </a:rPr>
              <a:t>https</a:t>
            </a:r>
            <a:r>
              <a:rPr lang="en-GB" sz="2000" u="sng" dirty="0">
                <a:hlinkClick r:id="rId5"/>
              </a:rPr>
              <a:t>://indico.cern.ch/event/309620/</a:t>
            </a:r>
            <a:endParaRPr lang="en-GB" sz="2000" b="1" dirty="0" smtClean="0"/>
          </a:p>
          <a:p>
            <a:pPr indent="-476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2000" b="1" dirty="0" smtClean="0"/>
              <a:t>Steering Group confirmed  PG names last week and </a:t>
            </a:r>
            <a:r>
              <a:rPr lang="en-GB" sz="2000" b="1" dirty="0"/>
              <a:t>poster agreed with link to be at </a:t>
            </a:r>
            <a:r>
              <a:rPr lang="en-GB" sz="2000" b="1" dirty="0">
                <a:hlinkClick r:id="rId6"/>
              </a:rPr>
              <a:t>http://indico.cern.ch/event/315626</a:t>
            </a:r>
            <a:r>
              <a:rPr lang="en-GB" sz="2000" b="1" dirty="0" smtClean="0">
                <a:hlinkClick r:id="rId6"/>
              </a:rPr>
              <a:t>/</a:t>
            </a:r>
            <a:r>
              <a:rPr lang="en-GB" sz="2000" b="1" dirty="0" smtClean="0"/>
              <a:t> </a:t>
            </a:r>
          </a:p>
          <a:p>
            <a:pPr indent="-476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2000" b="1" dirty="0" smtClean="0"/>
              <a:t>All relevant material from last year can </a:t>
            </a:r>
            <a:r>
              <a:rPr lang="en-GB" sz="2000" b="1" dirty="0"/>
              <a:t>be found at </a:t>
            </a:r>
            <a:r>
              <a:rPr lang="en-GB" sz="2000" b="1" dirty="0">
                <a:hlinkClick r:id="rId7"/>
              </a:rPr>
              <a:t>http://indico.cern.ch/category/4840</a:t>
            </a:r>
            <a:r>
              <a:rPr lang="en-GB" sz="2000" b="1" dirty="0" smtClean="0">
                <a:hlinkClick r:id="rId7"/>
              </a:rPr>
              <a:t>/</a:t>
            </a:r>
            <a:r>
              <a:rPr lang="en-GB" sz="2000" b="1" dirty="0" smtClean="0"/>
              <a:t> </a:t>
            </a:r>
            <a:endParaRPr lang="en-GB" sz="2000" b="1" dirty="0"/>
          </a:p>
          <a:p>
            <a:pPr indent="-476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2000" b="1" dirty="0" smtClean="0"/>
              <a:t>Fees </a:t>
            </a:r>
            <a:r>
              <a:rPr lang="en-GB" sz="2000" b="1" dirty="0"/>
              <a:t>foreseen for the workshop are 195/270 CHF </a:t>
            </a:r>
            <a:r>
              <a:rPr lang="en-GB" sz="2000" b="1" dirty="0" smtClean="0"/>
              <a:t>without/with </a:t>
            </a:r>
            <a:r>
              <a:rPr lang="en-GB" sz="2000" b="1" dirty="0"/>
              <a:t>the </a:t>
            </a:r>
            <a:r>
              <a:rPr lang="en-GB" sz="2000" b="1" dirty="0" smtClean="0"/>
              <a:t>dinner</a:t>
            </a:r>
          </a:p>
          <a:p>
            <a:pPr indent="-476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/>
            </a:pPr>
            <a:endParaRPr lang="en-GB" sz="2000" b="1" dirty="0" smtClean="0"/>
          </a:p>
          <a:p>
            <a:pPr indent="-4762">
              <a:buClr>
                <a:srgbClr val="FF0000"/>
              </a:buCl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412296"/>
      </p:ext>
    </p:extLst>
  </p:cSld>
  <p:clrMapOvr>
    <a:masterClrMapping/>
  </p:clrMapOvr>
  <p:transition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354" y="-180603"/>
            <a:ext cx="9622632" cy="125994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Preparatory Groups: Modus Operandi </a:t>
            </a:r>
            <a:endParaRPr lang="en-US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6509" y="1115541"/>
            <a:ext cx="9900646" cy="6122338"/>
          </a:xfrm>
          <a:prstGeom prst="rect">
            <a:avLst/>
          </a:prstGeom>
        </p:spPr>
        <p:txBody>
          <a:bodyPr wrap="square" lIns="104287" tIns="52144" rIns="104287" bIns="52144">
            <a:spAutoFit/>
          </a:bodyPr>
          <a:lstStyle/>
          <a:p>
            <a:pPr marL="391077" indent="-391077">
              <a:buFont typeface="Courier New"/>
              <a:buChar char="o"/>
            </a:pPr>
            <a:r>
              <a:rPr lang="en-GB" sz="2300" dirty="0">
                <a:solidFill>
                  <a:srgbClr val="000090"/>
                </a:solidFill>
              </a:rPr>
              <a:t>The chairs of PGs </a:t>
            </a:r>
            <a:r>
              <a:rPr lang="en-GB" sz="2300" dirty="0" smtClean="0">
                <a:solidFill>
                  <a:srgbClr val="000090"/>
                </a:solidFill>
              </a:rPr>
              <a:t>compile mailing lists of all those willing to contribute and organise dedicated meetings and/or mini-workshops advertised within the HL-LHC community to </a:t>
            </a:r>
            <a:r>
              <a:rPr lang="en-GB" sz="2300" dirty="0">
                <a:solidFill>
                  <a:srgbClr val="000090"/>
                </a:solidFill>
              </a:rPr>
              <a:t>fulfil the objectives outlined above. </a:t>
            </a:r>
          </a:p>
          <a:p>
            <a:pPr marL="391077" indent="-391077">
              <a:buFont typeface="Courier New"/>
              <a:buChar char="o"/>
            </a:pPr>
            <a:endParaRPr lang="en-GB" sz="2300" dirty="0">
              <a:solidFill>
                <a:srgbClr val="000090"/>
              </a:solidFill>
            </a:endParaRPr>
          </a:p>
          <a:p>
            <a:pPr marL="391077" indent="-391077">
              <a:buFont typeface="Courier New"/>
              <a:buChar char="o"/>
            </a:pPr>
            <a:r>
              <a:rPr lang="en-GB" sz="2300" dirty="0">
                <a:solidFill>
                  <a:srgbClr val="000090"/>
                </a:solidFill>
              </a:rPr>
              <a:t>A</a:t>
            </a:r>
            <a:r>
              <a:rPr lang="en-GB" sz="2300" dirty="0" smtClean="0">
                <a:solidFill>
                  <a:srgbClr val="000090"/>
                </a:solidFill>
              </a:rPr>
              <a:t> </a:t>
            </a:r>
            <a:r>
              <a:rPr lang="en-GB" sz="2300" dirty="0">
                <a:solidFill>
                  <a:srgbClr val="000090"/>
                </a:solidFill>
              </a:rPr>
              <a:t>common TWIKI page should be </a:t>
            </a:r>
            <a:r>
              <a:rPr lang="en-GB" sz="2300" dirty="0" smtClean="0">
                <a:solidFill>
                  <a:srgbClr val="000090"/>
                </a:solidFill>
              </a:rPr>
              <a:t>used </a:t>
            </a:r>
            <a:r>
              <a:rPr lang="en-GB" sz="2300" dirty="0">
                <a:solidFill>
                  <a:srgbClr val="000090"/>
                </a:solidFill>
              </a:rPr>
              <a:t>to collect and circulate information and progress of each </a:t>
            </a:r>
            <a:r>
              <a:rPr lang="en-GB" sz="2300" dirty="0" smtClean="0">
                <a:solidFill>
                  <a:srgbClr val="000090"/>
                </a:solidFill>
              </a:rPr>
              <a:t>group as last time</a:t>
            </a:r>
            <a:endParaRPr lang="en-GB" sz="2300" dirty="0">
              <a:solidFill>
                <a:srgbClr val="000090"/>
              </a:solidFill>
            </a:endParaRPr>
          </a:p>
          <a:p>
            <a:r>
              <a:rPr lang="en-GB" sz="2300" dirty="0">
                <a:solidFill>
                  <a:srgbClr val="000090"/>
                </a:solidFill>
              </a:rPr>
              <a:t>	</a:t>
            </a:r>
            <a:r>
              <a:rPr lang="en-GB" sz="2300" dirty="0" smtClean="0">
                <a:solidFill>
                  <a:srgbClr val="000090"/>
                </a:solidFill>
              </a:rPr>
              <a:t>(</a:t>
            </a:r>
            <a:r>
              <a:rPr lang="en-GB" sz="2300" dirty="0">
                <a:solidFill>
                  <a:srgbClr val="000090"/>
                </a:solidFill>
              </a:rPr>
              <a:t>see </a:t>
            </a:r>
            <a:r>
              <a:rPr lang="en-GB" sz="2300" dirty="0">
                <a:solidFill>
                  <a:srgbClr val="000090"/>
                </a:solidFill>
                <a:hlinkClick r:id="rId2"/>
              </a:rPr>
              <a:t>https://twiki.cern.ch/twiki/bin/view/ECFA/ECFAHiLumiLHC</a:t>
            </a:r>
            <a:r>
              <a:rPr lang="en-GB" sz="2300" dirty="0" smtClean="0">
                <a:solidFill>
                  <a:srgbClr val="000090"/>
                </a:solidFill>
              </a:rPr>
              <a:t>)</a:t>
            </a:r>
          </a:p>
          <a:p>
            <a:pPr marL="391077" indent="-391077">
              <a:buFont typeface="Courier New"/>
              <a:buChar char="o"/>
            </a:pPr>
            <a:endParaRPr lang="en-GB" sz="2300" dirty="0">
              <a:solidFill>
                <a:srgbClr val="000090"/>
              </a:solidFill>
            </a:endParaRPr>
          </a:p>
          <a:p>
            <a:pPr marL="391077" indent="-391077">
              <a:buFont typeface="Courier New"/>
              <a:buChar char="o"/>
            </a:pPr>
            <a:r>
              <a:rPr lang="en-GB" sz="2300" dirty="0">
                <a:solidFill>
                  <a:srgbClr val="000090"/>
                </a:solidFill>
              </a:rPr>
              <a:t>The meetings of the </a:t>
            </a:r>
            <a:r>
              <a:rPr lang="en-GB" sz="2300" dirty="0" smtClean="0">
                <a:solidFill>
                  <a:srgbClr val="000090"/>
                </a:solidFill>
              </a:rPr>
              <a:t>groups should normally be fully open, although a mechanism to review talks and discuss material still being approved for release should be organised by the relevant PG chairs</a:t>
            </a:r>
          </a:p>
          <a:p>
            <a:pPr marL="391077" indent="-391077">
              <a:buFont typeface="Courier New"/>
              <a:buChar char="o"/>
            </a:pPr>
            <a:endParaRPr lang="en-GB" sz="2300" dirty="0">
              <a:solidFill>
                <a:srgbClr val="000090"/>
              </a:solidFill>
            </a:endParaRPr>
          </a:p>
          <a:p>
            <a:pPr marL="391077" indent="-391077">
              <a:buFont typeface="Courier New"/>
              <a:buChar char="o"/>
            </a:pPr>
            <a:r>
              <a:rPr lang="en-GB" sz="2300" dirty="0" smtClean="0">
                <a:solidFill>
                  <a:srgbClr val="000090"/>
                </a:solidFill>
              </a:rPr>
              <a:t>The email lists from last time along with internal lists within the theory, accelerator and individual experiments can be used to find volunteers:</a:t>
            </a:r>
            <a:endParaRPr lang="en-GB" sz="2300" dirty="0">
              <a:solidFill>
                <a:srgbClr val="000090"/>
              </a:solidFill>
            </a:endParaRPr>
          </a:p>
          <a:p>
            <a:r>
              <a:rPr lang="en-GB" sz="2300" dirty="0">
                <a:solidFill>
                  <a:srgbClr val="000090"/>
                </a:solidFill>
              </a:rPr>
              <a:t>E-mail list of the PG members:  </a:t>
            </a:r>
            <a:r>
              <a:rPr lang="en-GB" sz="2300" dirty="0">
                <a:solidFill>
                  <a:srgbClr val="000090"/>
                </a:solidFill>
                <a:hlinkClick r:id="rId3"/>
              </a:rPr>
              <a:t>PGMembers-HL-LHC-ECFA@cern.ch</a:t>
            </a:r>
            <a:r>
              <a:rPr lang="en-GB" sz="2300" dirty="0">
                <a:solidFill>
                  <a:srgbClr val="000090"/>
                </a:solidFill>
              </a:rPr>
              <a:t> </a:t>
            </a:r>
          </a:p>
          <a:p>
            <a:r>
              <a:rPr lang="en-GB" sz="2300" dirty="0">
                <a:solidFill>
                  <a:srgbClr val="000090"/>
                </a:solidFill>
              </a:rPr>
              <a:t>E-mail list of the PG chairs: </a:t>
            </a:r>
            <a:r>
              <a:rPr lang="en-GB" sz="2300" dirty="0">
                <a:solidFill>
                  <a:srgbClr val="000090"/>
                </a:solidFill>
                <a:hlinkClick r:id="rId4"/>
              </a:rPr>
              <a:t>HL-LHC-ECFA-PGChairs@cern.ch</a:t>
            </a:r>
            <a:endParaRPr lang="en-GB" sz="2300" dirty="0">
              <a:solidFill>
                <a:srgbClr val="000090"/>
              </a:solidFill>
            </a:endParaRPr>
          </a:p>
          <a:p>
            <a:r>
              <a:rPr lang="en-GB" sz="2300" dirty="0">
                <a:solidFill>
                  <a:srgbClr val="000090"/>
                </a:solidFill>
              </a:rPr>
              <a:t>E-mail list of the workshop SC:  </a:t>
            </a:r>
            <a:r>
              <a:rPr lang="en-GB" sz="2300" dirty="0">
                <a:solidFill>
                  <a:srgbClr val="000090"/>
                </a:solidFill>
                <a:hlinkClick r:id="rId5"/>
              </a:rPr>
              <a:t>HL-LHC_ECFAWorkshop_SC@cern.ch</a:t>
            </a:r>
            <a:r>
              <a:rPr lang="en-GB" sz="2300" dirty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9861764"/>
      </p:ext>
    </p:extLst>
  </p:cSld>
  <p:clrMapOvr>
    <a:masterClrMapping/>
  </p:clrMapOvr>
  <p:transition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1" y="-108595"/>
            <a:ext cx="9622632" cy="1259946"/>
          </a:xfrm>
        </p:spPr>
        <p:txBody>
          <a:bodyPr/>
          <a:lstStyle/>
          <a:p>
            <a:r>
              <a:rPr lang="en-US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Steps and Upcoming </a:t>
            </a:r>
            <a:r>
              <a:rPr lang="en-US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vents</a:t>
            </a:r>
            <a:endParaRPr lang="en-US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468" y="768117"/>
            <a:ext cx="10475538" cy="1751774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312862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99609" y="1119952"/>
            <a:ext cx="9058340" cy="382305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77068" y="1368138"/>
            <a:ext cx="9549358" cy="5260564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marL="325898" indent="-325898">
              <a:buFont typeface="Courier New"/>
              <a:buChar char="o"/>
            </a:pPr>
            <a:r>
              <a:rPr lang="en-US" sz="2300" dirty="0" smtClean="0">
                <a:solidFill>
                  <a:srgbClr val="000090"/>
                </a:solidFill>
              </a:rPr>
              <a:t>Meetings </a:t>
            </a:r>
            <a:r>
              <a:rPr lang="en-US" sz="2300" dirty="0">
                <a:solidFill>
                  <a:srgbClr val="000090"/>
                </a:solidFill>
              </a:rPr>
              <a:t>of each </a:t>
            </a:r>
            <a:r>
              <a:rPr lang="en-US" sz="2300" dirty="0" smtClean="0">
                <a:solidFill>
                  <a:srgbClr val="000090"/>
                </a:solidFill>
              </a:rPr>
              <a:t>PG </a:t>
            </a:r>
            <a:endParaRPr lang="en-US" sz="2300" dirty="0">
              <a:solidFill>
                <a:srgbClr val="000090"/>
              </a:solidFill>
            </a:endParaRPr>
          </a:p>
          <a:p>
            <a:pPr marL="847334" lvl="1" indent="-325898">
              <a:buFont typeface="Lucida Grande"/>
              <a:buChar char="-"/>
            </a:pPr>
            <a:r>
              <a:rPr lang="en-US" sz="2300" dirty="0">
                <a:solidFill>
                  <a:srgbClr val="BF0000"/>
                </a:solidFill>
              </a:rPr>
              <a:t>Define topics to be addressed at the workshop</a:t>
            </a:r>
          </a:p>
          <a:p>
            <a:pPr marL="847334" lvl="1" indent="-325898">
              <a:buFont typeface="Lucida Grande"/>
              <a:buChar char="-"/>
            </a:pPr>
            <a:r>
              <a:rPr lang="en-US" sz="2300" dirty="0" smtClean="0">
                <a:solidFill>
                  <a:srgbClr val="BF0000"/>
                </a:solidFill>
              </a:rPr>
              <a:t>Meeting among all chairs to compare proposed talk areas by end of June </a:t>
            </a:r>
            <a:endParaRPr lang="en-US" sz="2300" dirty="0">
              <a:solidFill>
                <a:srgbClr val="BF0000"/>
              </a:solidFill>
            </a:endParaRPr>
          </a:p>
          <a:p>
            <a:pPr marL="847334" lvl="1" indent="-325898">
              <a:buFont typeface="Lucida Grande"/>
              <a:buChar char="-"/>
            </a:pPr>
            <a:endParaRPr lang="en-US" dirty="0">
              <a:solidFill>
                <a:srgbClr val="BF0000"/>
              </a:solidFill>
            </a:endParaRPr>
          </a:p>
          <a:p>
            <a:pPr marL="325898" indent="-325898">
              <a:buFont typeface="Courier New"/>
              <a:buChar char="o"/>
            </a:pPr>
            <a:r>
              <a:rPr lang="en-US" sz="2300" dirty="0" smtClean="0">
                <a:solidFill>
                  <a:srgbClr val="000090"/>
                </a:solidFill>
              </a:rPr>
              <a:t>Meeting of PGs with Workshop SC</a:t>
            </a:r>
            <a:endParaRPr lang="en-US" sz="2300" dirty="0">
              <a:solidFill>
                <a:srgbClr val="000090"/>
              </a:solidFill>
            </a:endParaRPr>
          </a:p>
          <a:p>
            <a:pPr marL="912514" lvl="1" indent="-391077">
              <a:buFont typeface="Lucida Grande"/>
              <a:buChar char="-"/>
            </a:pPr>
            <a:r>
              <a:rPr lang="en-US" sz="2300" dirty="0" smtClean="0">
                <a:solidFill>
                  <a:srgbClr val="BF0000"/>
                </a:solidFill>
              </a:rPr>
              <a:t>A half day meeting by end of July</a:t>
            </a:r>
          </a:p>
          <a:p>
            <a:pPr marL="912514" lvl="1" indent="-391077">
              <a:buFont typeface="Lucida Grande"/>
              <a:buChar char="-"/>
            </a:pPr>
            <a:r>
              <a:rPr lang="en-US" sz="2300" dirty="0" smtClean="0">
                <a:solidFill>
                  <a:srgbClr val="BF0000"/>
                </a:solidFill>
              </a:rPr>
              <a:t>Presentation </a:t>
            </a:r>
            <a:r>
              <a:rPr lang="en-US" sz="2300" dirty="0">
                <a:solidFill>
                  <a:srgbClr val="BF0000"/>
                </a:solidFill>
              </a:rPr>
              <a:t>of progress from each PGs</a:t>
            </a:r>
          </a:p>
          <a:p>
            <a:pPr marL="912514" lvl="1" indent="-391077">
              <a:buFont typeface="Lucida Grande"/>
              <a:buChar char="-"/>
            </a:pPr>
            <a:r>
              <a:rPr lang="en-US" sz="2300" dirty="0">
                <a:solidFill>
                  <a:srgbClr val="BF0000"/>
                </a:solidFill>
              </a:rPr>
              <a:t>Develop the workshop </a:t>
            </a:r>
            <a:r>
              <a:rPr lang="en-US" sz="2300" dirty="0" smtClean="0">
                <a:solidFill>
                  <a:srgbClr val="BF0000"/>
                </a:solidFill>
              </a:rPr>
              <a:t>agenda</a:t>
            </a:r>
          </a:p>
          <a:p>
            <a:pPr marL="912514" lvl="1" indent="-391077">
              <a:buFont typeface="Lucida Grande"/>
              <a:buChar char="-"/>
            </a:pPr>
            <a:r>
              <a:rPr lang="en-US" sz="2300" dirty="0" smtClean="0">
                <a:solidFill>
                  <a:srgbClr val="BF0000"/>
                </a:solidFill>
              </a:rPr>
              <a:t>Session titles, number of talks and durations agreed and entered into </a:t>
            </a:r>
            <a:r>
              <a:rPr lang="en-US" sz="2300" dirty="0" err="1" smtClean="0">
                <a:solidFill>
                  <a:srgbClr val="BF0000"/>
                </a:solidFill>
              </a:rPr>
              <a:t>indico</a:t>
            </a:r>
            <a:r>
              <a:rPr lang="en-US" sz="2300" dirty="0">
                <a:solidFill>
                  <a:srgbClr val="BF0000"/>
                </a:solidFill>
              </a:rPr>
              <a:t> </a:t>
            </a:r>
            <a:r>
              <a:rPr lang="en-US" sz="2300" dirty="0" smtClean="0">
                <a:solidFill>
                  <a:srgbClr val="BF0000"/>
                </a:solidFill>
              </a:rPr>
              <a:t>with draft talk titles</a:t>
            </a:r>
            <a:endParaRPr lang="en-US" sz="2300" dirty="0">
              <a:solidFill>
                <a:srgbClr val="BF0000"/>
              </a:solidFill>
            </a:endParaRPr>
          </a:p>
          <a:p>
            <a:pPr marL="847334" lvl="1" indent="-325898">
              <a:buFont typeface="Courier New"/>
              <a:buChar char="o"/>
            </a:pPr>
            <a:endParaRPr lang="en-US" dirty="0" smtClean="0">
              <a:solidFill>
                <a:srgbClr val="000090"/>
              </a:solidFill>
            </a:endParaRPr>
          </a:p>
          <a:p>
            <a:pPr marL="325898" indent="-325898">
              <a:buFont typeface="Courier New"/>
              <a:buChar char="o"/>
            </a:pPr>
            <a:r>
              <a:rPr lang="en-US" sz="2300" dirty="0" smtClean="0">
                <a:solidFill>
                  <a:srgbClr val="000090"/>
                </a:solidFill>
              </a:rPr>
              <a:t>September Preview </a:t>
            </a:r>
            <a:r>
              <a:rPr lang="en-US" sz="2300" dirty="0">
                <a:solidFill>
                  <a:srgbClr val="000090"/>
                </a:solidFill>
              </a:rPr>
              <a:t>of the </a:t>
            </a:r>
            <a:r>
              <a:rPr lang="en-US" sz="2300" dirty="0" smtClean="0">
                <a:solidFill>
                  <a:srgbClr val="000090"/>
                </a:solidFill>
              </a:rPr>
              <a:t>Final Workshop Session Content</a:t>
            </a:r>
            <a:endParaRPr lang="en-US" sz="2300" dirty="0">
              <a:solidFill>
                <a:srgbClr val="000090"/>
              </a:solidFill>
            </a:endParaRPr>
          </a:p>
          <a:p>
            <a:pPr marL="912514" lvl="1" indent="-391077">
              <a:buFont typeface="Lucida Grande"/>
              <a:buChar char="-"/>
            </a:pPr>
            <a:r>
              <a:rPr lang="en-US" sz="2300" dirty="0">
                <a:solidFill>
                  <a:srgbClr val="BF0000"/>
                </a:solidFill>
              </a:rPr>
              <a:t>Chairs report to the workshop </a:t>
            </a:r>
            <a:r>
              <a:rPr lang="en-US" sz="2300" dirty="0" smtClean="0">
                <a:solidFill>
                  <a:srgbClr val="BF0000"/>
                </a:solidFill>
              </a:rPr>
              <a:t>SC</a:t>
            </a:r>
          </a:p>
          <a:p>
            <a:pPr marL="912514" lvl="1" indent="-391077">
              <a:buFont typeface="Lucida Grande"/>
              <a:buChar char="-"/>
            </a:pPr>
            <a:r>
              <a:rPr lang="en-US" sz="2300" dirty="0" smtClean="0">
                <a:solidFill>
                  <a:srgbClr val="BF0000"/>
                </a:solidFill>
              </a:rPr>
              <a:t>Names of possible speakers to be discussed with SC</a:t>
            </a:r>
          </a:p>
          <a:p>
            <a:pPr marL="912514" lvl="1" indent="-391077">
              <a:buFont typeface="Lucida Grande"/>
              <a:buChar char="-"/>
            </a:pPr>
            <a:r>
              <a:rPr lang="en-US" sz="2300" dirty="0" smtClean="0">
                <a:solidFill>
                  <a:srgbClr val="BF0000"/>
                </a:solidFill>
              </a:rPr>
              <a:t>Final talk titles to be entered into </a:t>
            </a:r>
            <a:r>
              <a:rPr lang="en-US" sz="2300" dirty="0" err="1" smtClean="0">
                <a:solidFill>
                  <a:srgbClr val="BF0000"/>
                </a:solidFill>
              </a:rPr>
              <a:t>indico</a:t>
            </a:r>
            <a:r>
              <a:rPr lang="en-US" sz="2300" dirty="0">
                <a:solidFill>
                  <a:srgbClr val="BF0000"/>
                </a:solidFill>
              </a:rPr>
              <a:t> </a:t>
            </a:r>
            <a:r>
              <a:rPr lang="en-US" sz="2300" dirty="0" smtClean="0">
                <a:solidFill>
                  <a:srgbClr val="BF0000"/>
                </a:solidFill>
              </a:rPr>
              <a:t>with speakers names </a:t>
            </a:r>
            <a:endParaRPr lang="en-US" sz="2300" dirty="0">
              <a:solidFill>
                <a:srgbClr val="B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719715"/>
      </p:ext>
    </p:extLst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6"/>
          <a:stretch>
            <a:fillRect/>
          </a:stretch>
        </p:blipFill>
        <p:spPr bwMode="auto">
          <a:xfrm>
            <a:off x="233364" y="9525"/>
            <a:ext cx="4752975" cy="568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40"/>
          <a:stretch>
            <a:fillRect/>
          </a:stretch>
        </p:blipFill>
        <p:spPr bwMode="auto">
          <a:xfrm>
            <a:off x="233363" y="5695950"/>
            <a:ext cx="4824412" cy="186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38" y="5695950"/>
            <a:ext cx="5680075" cy="186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28"/>
          <a:stretch>
            <a:fillRect/>
          </a:stretch>
        </p:blipFill>
        <p:spPr bwMode="auto">
          <a:xfrm>
            <a:off x="4913313" y="9525"/>
            <a:ext cx="5778500" cy="568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6"/>
          <p:cNvSpPr txBox="1">
            <a:spLocks noChangeArrowheads="1"/>
          </p:cNvSpPr>
          <p:nvPr/>
        </p:nvSpPr>
        <p:spPr bwMode="auto">
          <a:xfrm rot="5400000">
            <a:off x="-4710111" y="4686862"/>
            <a:ext cx="9793288" cy="34653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5" tIns="45703" rIns="91405" bIns="45703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GB" sz="1600" b="1" dirty="0" smtClean="0">
                <a:solidFill>
                  <a:schemeClr val="tx1"/>
                </a:solidFill>
              </a:rPr>
              <a:t> </a:t>
            </a:r>
            <a:r>
              <a:rPr lang="en-GB" sz="1400" b="1" dirty="0">
                <a:solidFill>
                  <a:schemeClr val="tx1"/>
                </a:solidFill>
                <a:hlinkClick r:id="rId5"/>
              </a:rPr>
              <a:t>h</a:t>
            </a:r>
            <a:r>
              <a:rPr lang="en-GB" sz="1400" b="1" dirty="0">
                <a:solidFill>
                  <a:srgbClr val="008000"/>
                </a:solidFill>
                <a:hlinkClick r:id="rId5"/>
              </a:rPr>
              <a:t>ttps://indico.cern.ch/conferenceOtherViews.py?view=standard&amp;confId=252045</a:t>
            </a:r>
            <a:r>
              <a:rPr lang="en-GB" sz="1400" b="1" dirty="0">
                <a:solidFill>
                  <a:srgbClr val="008000"/>
                </a:solidFill>
              </a:rPr>
              <a:t> </a:t>
            </a:r>
            <a:endParaRPr lang="en-GB" sz="1600" b="1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69642" y="-4649"/>
            <a:ext cx="1870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 smtClean="0">
                <a:solidFill>
                  <a:srgbClr val="C00000"/>
                </a:solidFill>
              </a:rPr>
              <a:t>2013 Agenda</a:t>
            </a:r>
            <a:endParaRPr lang="en-GB" sz="24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93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024" y="-108595"/>
            <a:ext cx="10458474" cy="720079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 Preparatory Groups</a:t>
            </a:r>
            <a:endParaRPr lang="en-US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70502" y="755501"/>
            <a:ext cx="9423876" cy="6604956"/>
          </a:xfrm>
          <a:prstGeom prst="rect">
            <a:avLst/>
          </a:prstGeom>
        </p:spPr>
        <p:txBody>
          <a:bodyPr vert="horz" lIns="104287" tIns="52144" rIns="104287" bIns="52144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 smtClean="0"/>
              <a:t>PG1: </a:t>
            </a:r>
            <a:r>
              <a:rPr lang="en-US" dirty="0" smtClean="0"/>
              <a:t>Physics </a:t>
            </a:r>
            <a:r>
              <a:rPr lang="en-US" dirty="0"/>
              <a:t>goals and performance reach</a:t>
            </a:r>
          </a:p>
          <a:p>
            <a:pPr lvl="2"/>
            <a:r>
              <a:rPr lang="en-US" dirty="0"/>
              <a:t>CERN Theory: </a:t>
            </a:r>
            <a:r>
              <a:rPr lang="en-US" b="1" dirty="0" err="1"/>
              <a:t>G.Salam</a:t>
            </a:r>
            <a:r>
              <a:rPr lang="en-US" b="1" dirty="0"/>
              <a:t>, A. </a:t>
            </a:r>
            <a:r>
              <a:rPr lang="en-US" b="1" dirty="0" err="1"/>
              <a:t>Weiller</a:t>
            </a:r>
            <a:endParaRPr lang="en-US" b="1" dirty="0"/>
          </a:p>
          <a:p>
            <a:pPr lvl="2"/>
            <a:r>
              <a:rPr lang="en-US" dirty="0"/>
              <a:t>ALICE: Peter Braun </a:t>
            </a:r>
            <a:r>
              <a:rPr lang="en-US" dirty="0" err="1"/>
              <a:t>Munzinger</a:t>
            </a:r>
            <a:r>
              <a:rPr lang="en-US" dirty="0"/>
              <a:t>, Andrea </a:t>
            </a:r>
            <a:r>
              <a:rPr lang="en-US" dirty="0" err="1"/>
              <a:t>Dainese</a:t>
            </a:r>
            <a:endParaRPr lang="en-US" dirty="0"/>
          </a:p>
          <a:p>
            <a:pPr lvl="2"/>
            <a:r>
              <a:rPr lang="en-US" dirty="0"/>
              <a:t>ATLAS: </a:t>
            </a:r>
            <a:r>
              <a:rPr lang="en-US" b="1" dirty="0"/>
              <a:t>Leandro Nisati</a:t>
            </a:r>
            <a:r>
              <a:rPr lang="en-US" dirty="0"/>
              <a:t>, Pippa Wells, Bill Murray</a:t>
            </a:r>
          </a:p>
          <a:p>
            <a:pPr lvl="2"/>
            <a:r>
              <a:rPr lang="en-US" dirty="0"/>
              <a:t>CMS: </a:t>
            </a:r>
            <a:r>
              <a:rPr lang="en-US" b="1" dirty="0"/>
              <a:t>Chris Hill</a:t>
            </a:r>
            <a:r>
              <a:rPr lang="en-US" dirty="0"/>
              <a:t>, Markus </a:t>
            </a:r>
            <a:r>
              <a:rPr lang="en-US" dirty="0" err="1"/>
              <a:t>Klute</a:t>
            </a:r>
            <a:r>
              <a:rPr lang="en-US" dirty="0"/>
              <a:t>, </a:t>
            </a:r>
            <a:r>
              <a:rPr lang="en-US" dirty="0" err="1"/>
              <a:t>Isabell</a:t>
            </a:r>
            <a:r>
              <a:rPr lang="en-US" dirty="0"/>
              <a:t> </a:t>
            </a:r>
            <a:r>
              <a:rPr lang="en-US" dirty="0" err="1"/>
              <a:t>Melzer-Pellmann</a:t>
            </a:r>
            <a:endParaRPr lang="en-US" dirty="0"/>
          </a:p>
          <a:p>
            <a:pPr lvl="2"/>
            <a:r>
              <a:rPr lang="en-US" dirty="0" err="1"/>
              <a:t>LHCb</a:t>
            </a:r>
            <a:r>
              <a:rPr lang="en-US" dirty="0"/>
              <a:t>: Tim </a:t>
            </a:r>
            <a:r>
              <a:rPr lang="en-US" dirty="0" err="1"/>
              <a:t>Gershon</a:t>
            </a:r>
            <a:r>
              <a:rPr lang="en-US" dirty="0"/>
              <a:t>, Guy Wilkinson</a:t>
            </a:r>
          </a:p>
          <a:p>
            <a:pPr lvl="1"/>
            <a:r>
              <a:rPr lang="en-US" b="1" dirty="0" smtClean="0"/>
              <a:t>PG2: </a:t>
            </a:r>
            <a:r>
              <a:rPr lang="en-US" dirty="0" smtClean="0"/>
              <a:t>Tracking </a:t>
            </a:r>
            <a:r>
              <a:rPr lang="en-US" dirty="0"/>
              <a:t>devices and associated electronics and readout</a:t>
            </a:r>
            <a:endParaRPr lang="en-GB" dirty="0"/>
          </a:p>
          <a:p>
            <a:pPr lvl="2"/>
            <a:r>
              <a:rPr lang="en-US" dirty="0"/>
              <a:t>ALICE: Vito </a:t>
            </a:r>
            <a:r>
              <a:rPr lang="en-US" dirty="0" err="1"/>
              <a:t>Manzari</a:t>
            </a:r>
            <a:r>
              <a:rPr lang="en-US" dirty="0"/>
              <a:t>, Werner </a:t>
            </a:r>
            <a:r>
              <a:rPr lang="en-US" dirty="0" err="1"/>
              <a:t>Riegler</a:t>
            </a:r>
            <a:endParaRPr lang="en-US" dirty="0"/>
          </a:p>
          <a:p>
            <a:pPr lvl="2"/>
            <a:r>
              <a:rPr lang="en-US" dirty="0"/>
              <a:t>ATLAS: </a:t>
            </a:r>
            <a:r>
              <a:rPr lang="en-US" b="1" dirty="0"/>
              <a:t>Ingrid </a:t>
            </a:r>
            <a:r>
              <a:rPr lang="en-US" b="1" dirty="0" err="1"/>
              <a:t>Gregor</a:t>
            </a:r>
            <a:r>
              <a:rPr lang="en-US" dirty="0"/>
              <a:t>, Didier </a:t>
            </a:r>
            <a:r>
              <a:rPr lang="en-US" dirty="0" err="1"/>
              <a:t>Ferrere</a:t>
            </a:r>
            <a:r>
              <a:rPr lang="en-US" dirty="0"/>
              <a:t>, Craig </a:t>
            </a:r>
            <a:r>
              <a:rPr lang="en-US" dirty="0" err="1"/>
              <a:t>Buttar</a:t>
            </a:r>
            <a:endParaRPr lang="en-US" dirty="0"/>
          </a:p>
          <a:p>
            <a:pPr lvl="2"/>
            <a:r>
              <a:rPr lang="en-US" dirty="0"/>
              <a:t>CMS: </a:t>
            </a:r>
            <a:r>
              <a:rPr lang="en-US" b="1" dirty="0" err="1"/>
              <a:t>Duccio</a:t>
            </a:r>
            <a:r>
              <a:rPr lang="en-US" b="1" dirty="0"/>
              <a:t> </a:t>
            </a:r>
            <a:r>
              <a:rPr lang="en-US" b="1" dirty="0" err="1"/>
              <a:t>Abbaneo</a:t>
            </a:r>
            <a:r>
              <a:rPr lang="en-US" dirty="0"/>
              <a:t>, Francois </a:t>
            </a:r>
            <a:r>
              <a:rPr lang="en-US" dirty="0" err="1"/>
              <a:t>Vasey</a:t>
            </a:r>
            <a:r>
              <a:rPr lang="en-US" dirty="0"/>
              <a:t>, Stefano </a:t>
            </a:r>
            <a:r>
              <a:rPr lang="en-US" dirty="0" err="1"/>
              <a:t>Mersi</a:t>
            </a:r>
            <a:r>
              <a:rPr lang="en-US" dirty="0"/>
              <a:t> </a:t>
            </a:r>
          </a:p>
          <a:p>
            <a:pPr lvl="2"/>
            <a:r>
              <a:rPr lang="en-US" dirty="0" err="1"/>
              <a:t>LHCb</a:t>
            </a:r>
            <a:r>
              <a:rPr lang="en-US" dirty="0"/>
              <a:t>: </a:t>
            </a:r>
            <a:r>
              <a:rPr lang="en-US" dirty="0" err="1"/>
              <a:t>Massimiliano</a:t>
            </a:r>
            <a:r>
              <a:rPr lang="en-US" dirty="0"/>
              <a:t> Ferro-</a:t>
            </a:r>
            <a:r>
              <a:rPr lang="en-US" dirty="0" err="1"/>
              <a:t>Luzzi</a:t>
            </a:r>
            <a:endParaRPr lang="en-US" dirty="0"/>
          </a:p>
          <a:p>
            <a:pPr lvl="1"/>
            <a:r>
              <a:rPr lang="en-US" b="1" dirty="0" smtClean="0"/>
              <a:t>PG3: </a:t>
            </a:r>
            <a:r>
              <a:rPr lang="en-US" dirty="0" err="1" smtClean="0"/>
              <a:t>Calorimetry</a:t>
            </a:r>
            <a:r>
              <a:rPr lang="en-US" dirty="0" smtClean="0"/>
              <a:t> </a:t>
            </a:r>
            <a:r>
              <a:rPr lang="en-US" dirty="0"/>
              <a:t>and associated electronics and readout</a:t>
            </a:r>
            <a:r>
              <a:rPr lang="en-GB" dirty="0"/>
              <a:t> </a:t>
            </a:r>
            <a:endParaRPr lang="en-US" dirty="0"/>
          </a:p>
          <a:p>
            <a:pPr lvl="2"/>
            <a:r>
              <a:rPr lang="en-US" dirty="0"/>
              <a:t>ALICE: David </a:t>
            </a:r>
            <a:r>
              <a:rPr lang="en-US" dirty="0" err="1"/>
              <a:t>Silvermyr</a:t>
            </a:r>
            <a:endParaRPr lang="en-US" dirty="0"/>
          </a:p>
          <a:p>
            <a:pPr lvl="2"/>
            <a:r>
              <a:rPr lang="en-US" dirty="0"/>
              <a:t>ATLAS: </a:t>
            </a:r>
            <a:r>
              <a:rPr lang="en-US" b="1" dirty="0"/>
              <a:t>Francesco </a:t>
            </a:r>
            <a:r>
              <a:rPr lang="en-US" b="1" dirty="0" err="1"/>
              <a:t>Lanni</a:t>
            </a:r>
            <a:r>
              <a:rPr lang="en-US" dirty="0"/>
              <a:t>, Alberto Valero</a:t>
            </a:r>
          </a:p>
          <a:p>
            <a:pPr lvl="2"/>
            <a:r>
              <a:rPr lang="en-US" dirty="0"/>
              <a:t>CMS: </a:t>
            </a:r>
            <a:r>
              <a:rPr lang="en-US" b="1" dirty="0"/>
              <a:t>Marcello </a:t>
            </a:r>
            <a:r>
              <a:rPr lang="en-US" b="1" dirty="0" err="1"/>
              <a:t>Mannelli</a:t>
            </a:r>
            <a:r>
              <a:rPr lang="en-US" dirty="0"/>
              <a:t>, Dave Barney, </a:t>
            </a:r>
            <a:r>
              <a:rPr lang="en-US" dirty="0" err="1"/>
              <a:t>Pawel</a:t>
            </a:r>
            <a:r>
              <a:rPr lang="en-US" dirty="0"/>
              <a:t>. De </a:t>
            </a:r>
            <a:r>
              <a:rPr lang="en-US" dirty="0" err="1"/>
              <a:t>Barbaro</a:t>
            </a:r>
            <a:r>
              <a:rPr lang="en-US" b="1" dirty="0"/>
              <a:t> </a:t>
            </a:r>
          </a:p>
          <a:p>
            <a:pPr lvl="2"/>
            <a:r>
              <a:rPr lang="en-US" dirty="0" err="1"/>
              <a:t>LHCb</a:t>
            </a:r>
            <a:r>
              <a:rPr lang="en-US" dirty="0"/>
              <a:t>: Frederic </a:t>
            </a:r>
            <a:r>
              <a:rPr lang="en-US" dirty="0" err="1"/>
              <a:t>Machefert</a:t>
            </a:r>
            <a:endParaRPr lang="en-US" dirty="0"/>
          </a:p>
          <a:p>
            <a:pPr lvl="1"/>
            <a:r>
              <a:rPr lang="en-US" b="1" dirty="0" smtClean="0"/>
              <a:t>PG4: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/>
              <a:t>Systems and associated electronics and readout</a:t>
            </a:r>
            <a:r>
              <a:rPr lang="en-GB" dirty="0"/>
              <a:t> </a:t>
            </a:r>
            <a:endParaRPr lang="en-US" dirty="0"/>
          </a:p>
          <a:p>
            <a:pPr lvl="2"/>
            <a:r>
              <a:rPr lang="en-US" dirty="0"/>
              <a:t>ALICE: Pascal </a:t>
            </a:r>
            <a:r>
              <a:rPr lang="en-US" dirty="0" err="1"/>
              <a:t>Dupieux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ATLAS: </a:t>
            </a:r>
            <a:r>
              <a:rPr lang="en-US" b="1" dirty="0"/>
              <a:t>Christoph </a:t>
            </a:r>
            <a:r>
              <a:rPr lang="en-US" b="1" dirty="0" err="1"/>
              <a:t>Amelung</a:t>
            </a:r>
            <a:r>
              <a:rPr lang="en-US" dirty="0"/>
              <a:t>, Oliver </a:t>
            </a:r>
            <a:r>
              <a:rPr lang="en-US" dirty="0" err="1"/>
              <a:t>Kortner</a:t>
            </a:r>
            <a:r>
              <a:rPr lang="en-US" dirty="0"/>
              <a:t>, Stefano </a:t>
            </a:r>
            <a:r>
              <a:rPr lang="en-US" dirty="0" err="1"/>
              <a:t>Veneziano</a:t>
            </a:r>
            <a:endParaRPr lang="en-US" dirty="0"/>
          </a:p>
          <a:p>
            <a:pPr lvl="2"/>
            <a:r>
              <a:rPr lang="en-US" dirty="0"/>
              <a:t>CMS: </a:t>
            </a:r>
            <a:r>
              <a:rPr lang="en-US" b="1" dirty="0"/>
              <a:t>Marcello </a:t>
            </a:r>
            <a:r>
              <a:rPr lang="en-US" b="1" dirty="0" err="1"/>
              <a:t>Abbrescia</a:t>
            </a:r>
            <a:r>
              <a:rPr lang="en-US" b="1" dirty="0"/>
              <a:t>,</a:t>
            </a:r>
            <a:r>
              <a:rPr lang="en-US" dirty="0"/>
              <a:t> Kerstin </a:t>
            </a:r>
            <a:r>
              <a:rPr lang="en-US" dirty="0" err="1"/>
              <a:t>Hoepfner</a:t>
            </a:r>
            <a:r>
              <a:rPr lang="en-US" dirty="0"/>
              <a:t>, Alexei </a:t>
            </a:r>
            <a:r>
              <a:rPr lang="en-US" dirty="0" err="1"/>
              <a:t>Safonov</a:t>
            </a:r>
            <a:endParaRPr lang="en-US" dirty="0"/>
          </a:p>
          <a:p>
            <a:pPr lvl="2"/>
            <a:r>
              <a:rPr lang="en-US" dirty="0" err="1"/>
              <a:t>LHCb</a:t>
            </a:r>
            <a:r>
              <a:rPr lang="en-US" dirty="0"/>
              <a:t>: Alessandro  </a:t>
            </a:r>
            <a:r>
              <a:rPr lang="en-US" dirty="0" err="1"/>
              <a:t>Cardini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642050" y="971525"/>
            <a:ext cx="40324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Note: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At least one member per experiments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Chairs from ATLAS and CMS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Enlarged to other contributions in the preparation process (full list of contributors signed the ECFA report)</a:t>
            </a:r>
          </a:p>
        </p:txBody>
      </p:sp>
    </p:spTree>
    <p:extLst>
      <p:ext uri="{BB962C8B-B14F-4D97-AF65-F5344CB8AC3E}">
        <p14:creationId xmlns:p14="http://schemas.microsoft.com/office/powerpoint/2010/main" val="1689167930"/>
      </p:ext>
    </p:extLst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 txBox="1">
            <a:spLocks/>
          </p:cNvSpPr>
          <p:nvPr/>
        </p:nvSpPr>
        <p:spPr>
          <a:xfrm>
            <a:off x="753889" y="839967"/>
            <a:ext cx="8989808" cy="6622790"/>
          </a:xfrm>
          <a:prstGeom prst="rect">
            <a:avLst/>
          </a:prstGeom>
        </p:spPr>
        <p:txBody>
          <a:bodyPr vert="horz" lIns="104287" tIns="52144" rIns="104287" bIns="52144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b="1" dirty="0" smtClean="0"/>
              <a:t>PG5: </a:t>
            </a:r>
            <a:r>
              <a:rPr lang="en-US" dirty="0" smtClean="0"/>
              <a:t>Trigger/DAQ/Offline/Computing </a:t>
            </a:r>
            <a:endParaRPr lang="en-US" dirty="0"/>
          </a:p>
          <a:p>
            <a:pPr lvl="2"/>
            <a:r>
              <a:rPr lang="en-US" dirty="0"/>
              <a:t>ALICE: Pierre </a:t>
            </a:r>
            <a:r>
              <a:rPr lang="en-US" dirty="0" err="1"/>
              <a:t>Vande</a:t>
            </a:r>
            <a:r>
              <a:rPr lang="en-US" dirty="0"/>
              <a:t> </a:t>
            </a:r>
            <a:r>
              <a:rPr lang="en-US" dirty="0" err="1"/>
              <a:t>Vyvre</a:t>
            </a:r>
            <a:r>
              <a:rPr lang="en-US" dirty="0"/>
              <a:t>, Thorsten </a:t>
            </a:r>
            <a:r>
              <a:rPr lang="en-US" dirty="0" err="1"/>
              <a:t>Kollegger</a:t>
            </a:r>
            <a:r>
              <a:rPr lang="en-US" dirty="0"/>
              <a:t>, </a:t>
            </a:r>
            <a:r>
              <a:rPr lang="en-US" dirty="0" err="1"/>
              <a:t>Predrag</a:t>
            </a:r>
            <a:r>
              <a:rPr lang="en-US" dirty="0"/>
              <a:t>  </a:t>
            </a:r>
            <a:r>
              <a:rPr lang="en-US" dirty="0" err="1"/>
              <a:t>Buncic</a:t>
            </a:r>
            <a:endParaRPr lang="en-US" dirty="0"/>
          </a:p>
          <a:p>
            <a:pPr lvl="2"/>
            <a:r>
              <a:rPr lang="en-US" dirty="0"/>
              <a:t>ATLAS: </a:t>
            </a:r>
            <a:r>
              <a:rPr lang="en-US" b="1" dirty="0"/>
              <a:t>David Rousseau</a:t>
            </a:r>
            <a:r>
              <a:rPr lang="en-US" dirty="0"/>
              <a:t>, Benedetto </a:t>
            </a:r>
            <a:r>
              <a:rPr lang="en-US" dirty="0" err="1"/>
              <a:t>Gorini</a:t>
            </a:r>
            <a:r>
              <a:rPr lang="en-US" dirty="0"/>
              <a:t>, Nikos </a:t>
            </a:r>
            <a:r>
              <a:rPr lang="en-US" dirty="0" err="1"/>
              <a:t>Konstantinidis</a:t>
            </a:r>
            <a:endParaRPr lang="en-US" dirty="0"/>
          </a:p>
          <a:p>
            <a:pPr lvl="2"/>
            <a:r>
              <a:rPr lang="en-US" dirty="0"/>
              <a:t>CMS: </a:t>
            </a:r>
            <a:r>
              <a:rPr lang="en-US" b="1" dirty="0"/>
              <a:t>Wesley Smith</a:t>
            </a:r>
            <a:r>
              <a:rPr lang="en-US" dirty="0"/>
              <a:t>, </a:t>
            </a:r>
            <a:r>
              <a:rPr lang="en-US" dirty="0" err="1"/>
              <a:t>Christoph</a:t>
            </a:r>
            <a:r>
              <a:rPr lang="en-US" dirty="0"/>
              <a:t> </a:t>
            </a:r>
            <a:r>
              <a:rPr lang="en-US" dirty="0" err="1"/>
              <a:t>Schwick</a:t>
            </a:r>
            <a:r>
              <a:rPr lang="en-US" dirty="0"/>
              <a:t>, Ian Fisk, Peter Elmer</a:t>
            </a:r>
          </a:p>
          <a:p>
            <a:pPr lvl="2"/>
            <a:r>
              <a:rPr lang="en-US" dirty="0" err="1"/>
              <a:t>LHCb</a:t>
            </a:r>
            <a:r>
              <a:rPr lang="en-US" dirty="0"/>
              <a:t>: Renaud </a:t>
            </a:r>
            <a:r>
              <a:rPr lang="en-US" dirty="0" err="1"/>
              <a:t>Legac</a:t>
            </a:r>
            <a:r>
              <a:rPr lang="en-US" dirty="0"/>
              <a:t>, </a:t>
            </a:r>
            <a:r>
              <a:rPr lang="en-US" dirty="0" err="1"/>
              <a:t>Niko</a:t>
            </a:r>
            <a:r>
              <a:rPr lang="en-US" dirty="0"/>
              <a:t> Neufeld</a:t>
            </a:r>
          </a:p>
          <a:p>
            <a:pPr lvl="1"/>
            <a:r>
              <a:rPr lang="en-US" b="1" dirty="0" smtClean="0"/>
              <a:t>PG6: </a:t>
            </a:r>
            <a:r>
              <a:rPr lang="en-US" dirty="0" smtClean="0"/>
              <a:t>Electronics </a:t>
            </a:r>
            <a:r>
              <a:rPr lang="en-GB" dirty="0"/>
              <a:t>and read-out systems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ALICE: Alex Kluge</a:t>
            </a:r>
          </a:p>
          <a:p>
            <a:pPr lvl="2"/>
            <a:r>
              <a:rPr lang="en-US" dirty="0"/>
              <a:t>ATLAS: </a:t>
            </a:r>
            <a:r>
              <a:rPr lang="en-US" b="1" dirty="0"/>
              <a:t>Philippe Farthouat</a:t>
            </a:r>
            <a:r>
              <a:rPr lang="en-US" dirty="0"/>
              <a:t>, Maurice Garcia-Sciveres, Tony Weidberg</a:t>
            </a:r>
          </a:p>
          <a:p>
            <a:pPr lvl="2"/>
            <a:r>
              <a:rPr lang="en-US" dirty="0"/>
              <a:t>CMS: </a:t>
            </a:r>
            <a:r>
              <a:rPr lang="en-US" b="1" dirty="0"/>
              <a:t>Magnus Hansen</a:t>
            </a:r>
            <a:r>
              <a:rPr lang="en-US" dirty="0"/>
              <a:t>, Jorgen Christiansen</a:t>
            </a:r>
          </a:p>
          <a:p>
            <a:pPr lvl="2"/>
            <a:r>
              <a:rPr lang="en-US" dirty="0" err="1"/>
              <a:t>LHCb</a:t>
            </a:r>
            <a:r>
              <a:rPr lang="en-US" dirty="0"/>
              <a:t>: Ken Wyllie</a:t>
            </a:r>
          </a:p>
          <a:p>
            <a:pPr lvl="1"/>
            <a:r>
              <a:rPr lang="en-US" b="1" dirty="0" smtClean="0"/>
              <a:t>PG7: </a:t>
            </a:r>
            <a:r>
              <a:rPr lang="en-US" dirty="0" smtClean="0"/>
              <a:t>Long </a:t>
            </a:r>
            <a:r>
              <a:rPr lang="en-US" dirty="0"/>
              <a:t>Shutdown constraints and radiation and activation effects</a:t>
            </a:r>
          </a:p>
          <a:p>
            <a:pPr lvl="2"/>
            <a:r>
              <a:rPr lang="en-US" dirty="0"/>
              <a:t>ALICE: Werner </a:t>
            </a:r>
            <a:r>
              <a:rPr lang="en-US" dirty="0" err="1"/>
              <a:t>Riegler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ATLAS: </a:t>
            </a:r>
            <a:r>
              <a:rPr lang="en-US" b="1" dirty="0"/>
              <a:t>Olga </a:t>
            </a:r>
            <a:r>
              <a:rPr lang="en-US" b="1" dirty="0" err="1"/>
              <a:t>Beltramello</a:t>
            </a:r>
            <a:r>
              <a:rPr lang="en-US" dirty="0"/>
              <a:t>, </a:t>
            </a:r>
            <a:r>
              <a:rPr lang="en-US" dirty="0" err="1"/>
              <a:t>Beniamino</a:t>
            </a:r>
            <a:r>
              <a:rPr lang="en-US" dirty="0"/>
              <a:t> Di </a:t>
            </a:r>
            <a:r>
              <a:rPr lang="en-US" dirty="0" err="1"/>
              <a:t>Girolamo</a:t>
            </a:r>
            <a:endParaRPr lang="en-US" dirty="0"/>
          </a:p>
          <a:p>
            <a:pPr lvl="2"/>
            <a:r>
              <a:rPr lang="en-US" dirty="0"/>
              <a:t>CMS: </a:t>
            </a:r>
            <a:r>
              <a:rPr lang="en-US" b="1" dirty="0"/>
              <a:t>Wolfram </a:t>
            </a:r>
            <a:r>
              <a:rPr lang="en-US" b="1" dirty="0" err="1"/>
              <a:t>Zeuner</a:t>
            </a:r>
            <a:r>
              <a:rPr lang="en-US" dirty="0"/>
              <a:t>, Christoph Schaefer</a:t>
            </a:r>
          </a:p>
          <a:p>
            <a:pPr lvl="2"/>
            <a:r>
              <a:rPr lang="en-US" dirty="0" err="1"/>
              <a:t>LHCb</a:t>
            </a:r>
            <a:r>
              <a:rPr lang="en-US" dirty="0"/>
              <a:t>: Rolf Lindner </a:t>
            </a:r>
          </a:p>
          <a:p>
            <a:pPr lvl="1"/>
            <a:r>
              <a:rPr lang="en-US" b="1" dirty="0" smtClean="0"/>
              <a:t>PG8: </a:t>
            </a:r>
            <a:r>
              <a:rPr lang="en-US" dirty="0" smtClean="0"/>
              <a:t>Accelerator </a:t>
            </a:r>
            <a:r>
              <a:rPr lang="en-US" dirty="0"/>
              <a:t>and Experiment interface</a:t>
            </a:r>
          </a:p>
          <a:p>
            <a:pPr lvl="2"/>
            <a:r>
              <a:rPr lang="en-US" dirty="0"/>
              <a:t>CERN Accelerator: L. Rossi, O. </a:t>
            </a:r>
            <a:r>
              <a:rPr lang="en-US" dirty="0" err="1"/>
              <a:t>Bruning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ALICE: </a:t>
            </a:r>
            <a:r>
              <a:rPr lang="en-US" dirty="0" err="1"/>
              <a:t>Hannes</a:t>
            </a:r>
            <a:r>
              <a:rPr lang="en-US" dirty="0"/>
              <a:t> </a:t>
            </a:r>
            <a:r>
              <a:rPr lang="en-US" dirty="0" err="1"/>
              <a:t>Wessels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ATLAS: </a:t>
            </a:r>
            <a:r>
              <a:rPr lang="en-US" b="1" dirty="0" err="1"/>
              <a:t>Christoph</a:t>
            </a:r>
            <a:r>
              <a:rPr lang="en-US" b="1" dirty="0"/>
              <a:t> </a:t>
            </a:r>
            <a:r>
              <a:rPr lang="en-US" b="1" dirty="0" err="1"/>
              <a:t>Rembser</a:t>
            </a:r>
            <a:r>
              <a:rPr lang="en-US" dirty="0"/>
              <a:t>, </a:t>
            </a:r>
            <a:r>
              <a:rPr lang="en-US" dirty="0" err="1"/>
              <a:t>Beniamino</a:t>
            </a:r>
            <a:r>
              <a:rPr lang="en-US" dirty="0"/>
              <a:t> Di </a:t>
            </a:r>
            <a:r>
              <a:rPr lang="en-US" dirty="0" err="1"/>
              <a:t>Girolamo</a:t>
            </a:r>
            <a:r>
              <a:rPr lang="en-US" dirty="0"/>
              <a:t>, Antonio </a:t>
            </a:r>
            <a:r>
              <a:rPr lang="en-US" dirty="0" err="1"/>
              <a:t>Sbrizzi</a:t>
            </a:r>
            <a:endParaRPr lang="en-US" dirty="0"/>
          </a:p>
          <a:p>
            <a:pPr lvl="2"/>
            <a:r>
              <a:rPr lang="en-US" dirty="0"/>
              <a:t>CMS: </a:t>
            </a:r>
            <a:r>
              <a:rPr lang="en-US" b="1" dirty="0"/>
              <a:t>Maria </a:t>
            </a:r>
            <a:r>
              <a:rPr lang="en-US" b="1" dirty="0" err="1"/>
              <a:t>Chamizo</a:t>
            </a:r>
            <a:r>
              <a:rPr lang="en-US" b="1" dirty="0"/>
              <a:t> </a:t>
            </a:r>
            <a:r>
              <a:rPr lang="en-US" b="1" dirty="0" err="1"/>
              <a:t>Llatas</a:t>
            </a:r>
            <a:r>
              <a:rPr lang="en-US" dirty="0"/>
              <a:t>, Wolfram </a:t>
            </a:r>
            <a:r>
              <a:rPr lang="en-US" dirty="0" err="1"/>
              <a:t>Zeuner</a:t>
            </a:r>
            <a:endParaRPr lang="en-US" dirty="0"/>
          </a:p>
          <a:p>
            <a:pPr lvl="2"/>
            <a:r>
              <a:rPr lang="en-US" dirty="0" err="1"/>
              <a:t>LHCb</a:t>
            </a:r>
            <a:r>
              <a:rPr lang="en-US" dirty="0"/>
              <a:t>: </a:t>
            </a:r>
            <a:r>
              <a:rPr lang="en-US" dirty="0" err="1"/>
              <a:t>Burkhard</a:t>
            </a:r>
            <a:r>
              <a:rPr lang="en-US" dirty="0"/>
              <a:t> Schmidt</a:t>
            </a:r>
          </a:p>
          <a:p>
            <a:pPr lvl="2"/>
            <a:endParaRPr lang="en-US" dirty="0"/>
          </a:p>
          <a:p>
            <a:pPr lvl="2"/>
            <a:endParaRPr lang="en-US" dirty="0">
              <a:sym typeface="Wingdings"/>
            </a:endParaRPr>
          </a:p>
          <a:p>
            <a:pPr lvl="3"/>
            <a:endParaRPr lang="en-US" sz="1100" dirty="0"/>
          </a:p>
          <a:p>
            <a:pPr lvl="3"/>
            <a:endParaRPr lang="en-US" sz="1100" dirty="0"/>
          </a:p>
          <a:p>
            <a:endParaRPr lang="en-US" sz="1100" dirty="0">
              <a:sym typeface="Wingding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6024" y="-180603"/>
            <a:ext cx="10458474" cy="1258887"/>
          </a:xfrm>
        </p:spPr>
        <p:txBody>
          <a:bodyPr/>
          <a:lstStyle/>
          <a:p>
            <a:r>
              <a:rPr lang="en-US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 Preparatory Groups</a:t>
            </a:r>
            <a:endParaRPr lang="en-US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070299"/>
      </p:ext>
    </p:extLst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346" y="1691605"/>
            <a:ext cx="10009112" cy="3981400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GB" sz="2400" dirty="0" smtClean="0"/>
              <a:t>We have started from the previous preparatory group structure but with modifications as the session topics do not map so well to the previous groups </a:t>
            </a:r>
          </a:p>
          <a:p>
            <a:pPr>
              <a:buClr>
                <a:srgbClr val="FF0000"/>
              </a:buClr>
            </a:pPr>
            <a:r>
              <a:rPr lang="en-GB" sz="2400" dirty="0" smtClean="0"/>
              <a:t>We again ask a few individuals per topic (PG chairs) to help organise each session, but we should find a way to ensure we engage fully with the relevant players in all four LHC experiments, theory and accelerator communities and do so in as inclusive a way as possible</a:t>
            </a:r>
          </a:p>
          <a:p>
            <a:pPr>
              <a:buClr>
                <a:srgbClr val="FF0000"/>
              </a:buClr>
            </a:pPr>
            <a:r>
              <a:rPr lang="en-GB" sz="2400" dirty="0" smtClean="0"/>
              <a:t>The audience composition might be broader if we can emphasise more the links with the accelerator and theory communities</a:t>
            </a:r>
          </a:p>
          <a:p>
            <a:pPr marL="0" indent="0">
              <a:buClr>
                <a:srgbClr val="FF0000"/>
              </a:buClr>
              <a:buNone/>
            </a:pPr>
            <a:endParaRPr lang="en-GB" sz="24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92621" y="-252611"/>
            <a:ext cx="9621837" cy="1258887"/>
          </a:xfrm>
        </p:spPr>
        <p:txBody>
          <a:bodyPr/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Organise This Time: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5255498"/>
      </p:ext>
    </p:extLst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621" y="-252611"/>
            <a:ext cx="9621837" cy="1258887"/>
          </a:xfrm>
        </p:spPr>
        <p:txBody>
          <a:bodyPr/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Organise This Time: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346" y="1310605"/>
            <a:ext cx="10009112" cy="4989512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0000"/>
              </a:buClr>
            </a:pPr>
            <a:r>
              <a:rPr lang="en-GB" sz="2400" dirty="0" smtClean="0"/>
              <a:t>Stay with all plenary format to keep the communication flow</a:t>
            </a:r>
          </a:p>
          <a:p>
            <a:pPr>
              <a:buClr>
                <a:srgbClr val="FF0000"/>
              </a:buClr>
            </a:pPr>
            <a:r>
              <a:rPr lang="en-GB" sz="2400" dirty="0" smtClean="0"/>
              <a:t>Should not need as much introduction</a:t>
            </a:r>
          </a:p>
          <a:p>
            <a:pPr>
              <a:buClr>
                <a:srgbClr val="FF0000"/>
              </a:buClr>
            </a:pPr>
            <a:r>
              <a:rPr lang="en-GB" sz="2400" dirty="0" smtClean="0"/>
              <a:t>Should involve theory and accelerator communities much more closely with more talks in these areas</a:t>
            </a:r>
          </a:p>
          <a:p>
            <a:pPr>
              <a:buClr>
                <a:srgbClr val="FF0000"/>
              </a:buClr>
            </a:pPr>
            <a:r>
              <a:rPr lang="en-GB" sz="2400" dirty="0" smtClean="0"/>
              <a:t>Try to build on synergies identified/developed since last time and emphasise common approach </a:t>
            </a:r>
          </a:p>
          <a:p>
            <a:pPr>
              <a:buClr>
                <a:srgbClr val="FF0000"/>
              </a:buClr>
            </a:pPr>
            <a:r>
              <a:rPr lang="en-GB" sz="2400" dirty="0" smtClean="0"/>
              <a:t>Therefore have proposed to organise sessions now more by R&amp;D area than sub-detector/system</a:t>
            </a:r>
          </a:p>
          <a:p>
            <a:pPr marL="1066800" indent="-342900"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361950" algn="l"/>
                <a:tab pos="723900" algn="l"/>
              </a:tabLst>
            </a:pPr>
            <a:r>
              <a:rPr lang="en-GB" sz="2400" dirty="0"/>
              <a:t>N</a:t>
            </a:r>
            <a:r>
              <a:rPr lang="en-GB" sz="2400" dirty="0" smtClean="0"/>
              <a:t>eed to keep clear relationship with HL-LHC detector needs (not a generic R&amp;D discussion)</a:t>
            </a:r>
          </a:p>
          <a:p>
            <a:pPr marL="1066800" indent="-342900">
              <a:buClr>
                <a:srgbClr val="FF0000"/>
              </a:buClr>
              <a:buFont typeface="Wingdings" panose="05000000000000000000" pitchFamily="2" charset="2"/>
              <a:buChar char="Ø"/>
              <a:tabLst>
                <a:tab pos="361950" algn="l"/>
                <a:tab pos="723900" algn="l"/>
              </a:tabLst>
            </a:pPr>
            <a:r>
              <a:rPr lang="en-GB" sz="2400" dirty="0" smtClean="0"/>
              <a:t>Need a way of preparing material that is as inclusive as possible </a:t>
            </a:r>
            <a:r>
              <a:rPr lang="en-GB" sz="2400" dirty="0" err="1" smtClean="0"/>
              <a:t>ie</a:t>
            </a:r>
            <a:r>
              <a:rPr lang="en-GB" sz="2400" dirty="0" smtClean="0"/>
              <a:t>:</a:t>
            </a:r>
          </a:p>
          <a:p>
            <a:pPr marL="1523002" lvl="1" indent="-342900">
              <a:buClr>
                <a:srgbClr val="FF0000"/>
              </a:buClr>
              <a:buFont typeface="Arial"/>
              <a:buChar char="•"/>
              <a:tabLst>
                <a:tab pos="361950" algn="l"/>
                <a:tab pos="723900" algn="l"/>
              </a:tabLst>
            </a:pPr>
            <a:r>
              <a:rPr lang="en-GB" sz="2200" i="1" dirty="0" smtClean="0">
                <a:solidFill>
                  <a:srgbClr val="FF0000"/>
                </a:solidFill>
              </a:rPr>
              <a:t>open groups to contributions from all interested collaborators</a:t>
            </a:r>
          </a:p>
          <a:p>
            <a:pPr marL="1180102" lvl="1" indent="0">
              <a:buClr>
                <a:srgbClr val="FF0000"/>
              </a:buClr>
              <a:buNone/>
              <a:tabLst>
                <a:tab pos="361950" algn="l"/>
                <a:tab pos="723900" algn="l"/>
              </a:tabLst>
            </a:pPr>
            <a:r>
              <a:rPr lang="en-GB" sz="2200" dirty="0">
                <a:solidFill>
                  <a:srgbClr val="FF0000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</a:rPr>
              <a:t>     through dedicated meeting or mini-workshops</a:t>
            </a:r>
          </a:p>
          <a:p>
            <a:pPr>
              <a:buClr>
                <a:srgbClr val="FF0000"/>
              </a:buClr>
            </a:pPr>
            <a:r>
              <a:rPr lang="en-GB" sz="2400" dirty="0" smtClean="0"/>
              <a:t>Can be more flexible and include a few invited talks on topics not included in sessions</a:t>
            </a:r>
          </a:p>
        </p:txBody>
      </p:sp>
    </p:spTree>
    <p:extLst>
      <p:ext uri="{BB962C8B-B14F-4D97-AF65-F5344CB8AC3E}">
        <p14:creationId xmlns:p14="http://schemas.microsoft.com/office/powerpoint/2010/main" val="3242805065"/>
      </p:ext>
    </p:extLst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252611"/>
            <a:ext cx="10818515" cy="1258887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ECFA HL-LHC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2014: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Possible Schedule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892617"/>
              </p:ext>
            </p:extLst>
          </p:nvPr>
        </p:nvGraphicFramePr>
        <p:xfrm>
          <a:off x="165050" y="827509"/>
          <a:ext cx="10365432" cy="6557289"/>
        </p:xfrm>
        <a:graphic>
          <a:graphicData uri="http://schemas.openxmlformats.org/drawingml/2006/table">
            <a:tbl>
              <a:tblPr/>
              <a:tblGrid>
                <a:gridCol w="3264190"/>
                <a:gridCol w="3550621"/>
                <a:gridCol w="3550621"/>
              </a:tblGrid>
              <a:tr h="3600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Opening </a:t>
                      </a:r>
                      <a:endParaRPr lang="en-GB" sz="1600" b="1" i="0" u="none" strike="noStrike" dirty="0" smtClean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30’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Accelerator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Update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Current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tatus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plans;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injectors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LHC upgrades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8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Experiment Requirements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Motivation for R&amp;D topics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14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PG1: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Physics theory,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Physics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experiment, 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performance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PG1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(Physics goals and performance reach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), plus theory talks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180’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268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R&amp;D sessions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PG2: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Solid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state tracking detectors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PG2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(tracker)+HGCAL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PG3: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Scintillating 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devices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PG3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(calorimeter)+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Tracking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en-GB" sz="16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LHCb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8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Liquid noble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gas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Invited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talk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9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Large area fast timing detectors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Invited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talk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9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PG4: 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Gaseous detector systems ( </a:t>
                      </a:r>
                      <a:r>
                        <a:rPr lang="en-GB" sz="1600" b="1" i="0" u="none" strike="noStrike" baseline="0" dirty="0" err="1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incl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m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icro-pattern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) 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PG4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muons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)+TPC+CAL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53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PG5: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Electronics 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systems</a:t>
                      </a:r>
                      <a:b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4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ASIC - HDI - HBW links - Powering Scheme - </a:t>
                      </a:r>
                      <a:r>
                        <a:rPr lang="en-GB" sz="14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Power </a:t>
                      </a:r>
                      <a:r>
                        <a:rPr lang="en-GB" sz="14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Supply - Modular electronics &amp; </a:t>
                      </a:r>
                      <a:r>
                        <a:rPr lang="en-GB" sz="1400" b="1" i="0" u="none" strike="noStrike" dirty="0" err="1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xTCA</a:t>
                      </a:r>
                      <a:endParaRPr lang="en-GB" sz="14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PG6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(electronics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PG6: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Mechanics and Cooling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session area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1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PG7: </a:t>
                      </a:r>
                      <a:r>
                        <a:rPr lang="en-GB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Trigger, </a:t>
                      </a:r>
                      <a:r>
                        <a:rPr lang="en-GB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Online 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and Offline Computing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PG5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trigger/DAQ/Offline/Computing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120’</a:t>
                      </a:r>
                      <a:endParaRPr lang="en-GB" sz="16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14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PG8: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Accelerator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and experiment interface, a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ctivation 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and mitigation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394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PG7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(LS and activation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and PG8 (accelerator experiment interface)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394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19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Conclusion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 (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talk</a:t>
                      </a:r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30’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5254778"/>
      </p:ext>
    </p:extLst>
  </p:cSld>
  <p:clrMapOvr>
    <a:masterClrMapping/>
  </p:clrMapOvr>
  <p:transition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396627"/>
            <a:ext cx="10818515" cy="1258887"/>
          </a:xfrm>
        </p:spPr>
        <p:txBody>
          <a:bodyPr>
            <a:normAutofit/>
          </a:bodyPr>
          <a:lstStyle/>
          <a:p>
            <a:r>
              <a:rPr lang="en-GB" sz="2000" b="1" u="sng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ECFA HL-LHC </a:t>
            </a:r>
            <a:r>
              <a:rPr lang="en-GB" sz="2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</a:t>
            </a: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GB" sz="2000" dirty="0" smtClean="0"/>
              <a:t>(PG membership not to be restricted and some additional names already known)</a:t>
            </a:r>
            <a:endParaRPr lang="en-GB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316143"/>
              </p:ext>
            </p:extLst>
          </p:nvPr>
        </p:nvGraphicFramePr>
        <p:xfrm>
          <a:off x="93042" y="539477"/>
          <a:ext cx="10581456" cy="7017246"/>
        </p:xfrm>
        <a:graphic>
          <a:graphicData uri="http://schemas.openxmlformats.org/drawingml/2006/table">
            <a:tbl>
              <a:tblPr/>
              <a:tblGrid>
                <a:gridCol w="2738849"/>
                <a:gridCol w="1924596"/>
                <a:gridCol w="1457103"/>
                <a:gridCol w="1436572"/>
                <a:gridCol w="1440160"/>
                <a:gridCol w="1584176"/>
              </a:tblGrid>
              <a:tr h="276658"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 smtClean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Accelerator/Theory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ALICE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ATLAS</a:t>
                      </a:r>
                      <a:r>
                        <a:rPr lang="en-GB" sz="1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CMS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LHCb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49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Opening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Accelerator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Update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705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PG1: </a:t>
                      </a:r>
                      <a:r>
                        <a:rPr lang="en-GB" sz="14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Physics theory,</a:t>
                      </a:r>
                      <a:r>
                        <a:rPr lang="en-GB" sz="14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14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400" b="1" i="0" u="none" strike="noStrike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Physics </a:t>
                      </a:r>
                      <a:r>
                        <a:rPr lang="en-GB" sz="1400" b="1" i="0" u="none" strike="noStrike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experiment, </a:t>
                      </a:r>
                      <a:r>
                        <a:rPr lang="en-GB" sz="14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performance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Gavin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Salam, </a:t>
                      </a:r>
                      <a:r>
                        <a:rPr lang="en-GB" sz="1400" b="0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Andreas </a:t>
                      </a:r>
                      <a:r>
                        <a:rPr lang="en-GB" sz="1400" b="0" kern="120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Weiler</a:t>
                      </a:r>
                      <a:r>
                        <a:rPr lang="en-GB" sz="1400" b="0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0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Peter Braun </a:t>
                      </a:r>
                      <a:r>
                        <a:rPr lang="en-US" sz="1400" dirty="0" err="1" smtClean="0"/>
                        <a:t>Munzinger</a:t>
                      </a:r>
                      <a:r>
                        <a:rPr lang="en-US" sz="1400" dirty="0" smtClean="0"/>
                        <a:t>, Andrea </a:t>
                      </a:r>
                      <a:r>
                        <a:rPr lang="en-US" sz="1400" dirty="0" err="1" smtClean="0"/>
                        <a:t>Dainese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Leandro Nisati </a:t>
                      </a:r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+ 5 other suggested names to involve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Markus</a:t>
                      </a:r>
                      <a:r>
                        <a:rPr lang="en-US" sz="14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baseline="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Klute</a:t>
                      </a:r>
                      <a:r>
                        <a:rPr lang="en-US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en-GB" sz="1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Vincenzo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Vagnoni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Tim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Gershon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75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Experiment Requirements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881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R&amp;D sessions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19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PG2: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Solid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state tracking detectors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Walter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Snoeys</a:t>
                      </a:r>
                      <a:endParaRPr lang="en-GB" sz="1400" b="1" i="0" u="none" strike="noStrike" dirty="0" smtClean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400" dirty="0" smtClean="0"/>
                        <a:t>Vito </a:t>
                      </a:r>
                      <a:r>
                        <a:rPr lang="en-US" sz="1400" dirty="0" err="1" smtClean="0"/>
                        <a:t>Manzari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Daniel </a:t>
                      </a:r>
                      <a:r>
                        <a:rPr lang="en-GB" sz="1400" b="1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Munnstermann</a:t>
                      </a:r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+ 3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Frank Hartmann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en-GB" sz="1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"/>
                      <a:endParaRPr lang="en-GB" sz="14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Paula Collins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92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PG3: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Scintillating 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devices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Federico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Ronchetti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dirty="0" smtClean="0"/>
                        <a:t>David </a:t>
                      </a:r>
                      <a:r>
                        <a:rPr lang="en-US" sz="1400" dirty="0" err="1" smtClean="0"/>
                        <a:t>Silvermyr</a:t>
                      </a:r>
                      <a:endParaRPr lang="en-US" sz="1400" dirty="0" smtClean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Jimmy </a:t>
                      </a:r>
                      <a:r>
                        <a:rPr lang="en-GB" sz="1400" b="1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Proudfoot</a:t>
                      </a:r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GB" sz="14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kern="120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Pawel</a:t>
                      </a:r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400" b="1" kern="120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Barbaro</a:t>
                      </a:r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pl-PL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4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Christian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Joram</a:t>
                      </a:r>
                      <a:endParaRPr lang="en-GB" sz="1400" b="1" i="0" u="sng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Liquid noble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gas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01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Large area fast timing detectors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PG4: 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Gaseous detector systems </a:t>
                      </a:r>
                    </a:p>
                    <a:p>
                      <a:pPr algn="l" fontAlgn="b"/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600" b="1" i="0" u="none" strike="noStrike" baseline="0" dirty="0" err="1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incl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m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icro-pattern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) 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Christian Lippmann </a:t>
                      </a:r>
                      <a:r>
                        <a:rPr lang="en-US" sz="1400" dirty="0" smtClean="0"/>
                        <a:t>Pascal </a:t>
                      </a:r>
                      <a:r>
                        <a:rPr lang="en-US" sz="1400" dirty="0" err="1" smtClean="0"/>
                        <a:t>Dupieux</a:t>
                      </a:r>
                      <a:r>
                        <a:rPr lang="en-US" sz="1400" dirty="0" smtClean="0"/>
                        <a:t> </a:t>
                      </a:r>
                      <a:endParaRPr lang="en-GB" sz="1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Oliver Kortner</a:t>
                      </a:r>
                      <a:r>
                        <a:rPr lang="en-GB" sz="1400" b="1" u="non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GB" sz="1400" b="1" u="none" kern="1200" baseline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u="none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+ 1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Marcello Abbrescia</a:t>
                      </a:r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pl-PL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 </a:t>
                      </a:r>
                      <a:endParaRPr lang="en-GB" sz="1400" b="1" kern="120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Alessandro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Cardini</a:t>
                      </a:r>
                      <a:endParaRPr lang="en-GB" sz="1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822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PG5: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Electronics 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systems</a:t>
                      </a:r>
                      <a:b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4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ASIC - HDI - HBW links - Powering Scheme - </a:t>
                      </a:r>
                      <a:r>
                        <a:rPr lang="en-GB" sz="14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Power </a:t>
                      </a:r>
                      <a:r>
                        <a:rPr lang="en-GB" sz="14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Supply - Modular electronics &amp; </a:t>
                      </a:r>
                      <a:r>
                        <a:rPr lang="en-GB" sz="1400" b="1" i="0" u="none" strike="noStrike" dirty="0" err="1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xTCA</a:t>
                      </a:r>
                      <a:endParaRPr lang="en-GB" sz="14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Alex Kluge</a:t>
                      </a:r>
                    </a:p>
                    <a:p>
                      <a:pPr algn="l" fontAlgn="b"/>
                      <a:endParaRPr lang="en-GB" sz="1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Philippe Farthouat </a:t>
                      </a:r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+ 3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Magnus Hansen</a:t>
                      </a:r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Ken Wyllie</a:t>
                      </a:r>
                      <a:endParaRPr lang="en-GB" sz="1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69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PG6: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Mechanics and Cooling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Hannes </a:t>
                      </a:r>
                      <a:r>
                        <a:rPr lang="en-US" sz="1400" dirty="0" err="1" smtClean="0"/>
                        <a:t>Wessels</a:t>
                      </a:r>
                      <a:r>
                        <a:rPr lang="en-US" sz="1400" dirty="0" smtClean="0"/>
                        <a:t> </a:t>
                      </a:r>
                      <a:endParaRPr lang="en-GB" sz="1400" b="1" i="0" u="sng" strike="noStrike" dirty="0" smtClean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Danilo</a:t>
                      </a:r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400" b="1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Giugni</a:t>
                      </a:r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+ 3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Paola </a:t>
                      </a:r>
                      <a:r>
                        <a:rPr lang="en-GB" sz="1400" b="1" kern="120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Tropea</a:t>
                      </a:r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Massimiliano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Ferro-</a:t>
                      </a: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Luzzi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Burkhard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Schmidt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63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PG7: </a:t>
                      </a:r>
                      <a:r>
                        <a:rPr lang="en-GB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Trigger, </a:t>
                      </a:r>
                      <a:r>
                        <a:rPr lang="en-GB" sz="16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Online 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and Offline Computing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2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Pierre </a:t>
                      </a:r>
                      <a:r>
                        <a:rPr lang="en-US" sz="1400" dirty="0" err="1" smtClean="0"/>
                        <a:t>Vande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Vyvre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Predrag</a:t>
                      </a:r>
                      <a:r>
                        <a:rPr lang="en-US" sz="1400" dirty="0" smtClean="0"/>
                        <a:t>  </a:t>
                      </a:r>
                      <a:r>
                        <a:rPr lang="en-US" sz="1400" dirty="0" err="1" smtClean="0"/>
                        <a:t>Buncic</a:t>
                      </a:r>
                      <a:endParaRPr lang="en-US" sz="1400" dirty="0" smtClean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u="none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Graeme Stewart </a:t>
                      </a:r>
                      <a:r>
                        <a:rPr lang="en-GB" sz="1400" b="1" u="non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+ 4</a:t>
                      </a:r>
                      <a:endParaRPr lang="en-GB" sz="1400" b="0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Wesley Smith </a:t>
                      </a: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en-GB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Niko Neufeld,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Pete Clarke</a:t>
                      </a:r>
                      <a:endParaRPr lang="en-GB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63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PG8: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Accelerator</a:t>
                      </a:r>
                      <a:r>
                        <a:rPr lang="en-GB" sz="16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and experiment interface, a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ctivation </a:t>
                      </a:r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and mitigation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Oliver </a:t>
                      </a:r>
                      <a:r>
                        <a:rPr lang="en-GB" sz="1400" b="1" kern="120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Bruning</a:t>
                      </a:r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GB" sz="1400" b="1" kern="1200" baseline="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Helmut </a:t>
                      </a:r>
                      <a:r>
                        <a:rPr lang="en-GB" sz="1400" b="1" kern="1200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Burkhardt</a:t>
                      </a:r>
                      <a:endParaRPr lang="en-GB" sz="16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394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Werner </a:t>
                      </a:r>
                      <a:r>
                        <a:rPr lang="en-US" sz="1400" dirty="0" err="1" smtClean="0"/>
                        <a:t>Riegler</a:t>
                      </a:r>
                      <a:r>
                        <a:rPr lang="en-US" sz="1400" baseline="0" dirty="0" smtClean="0"/>
                        <a:t> </a:t>
                      </a:r>
                      <a:endParaRPr lang="en-GB" sz="14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394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Olga </a:t>
                      </a:r>
                      <a:r>
                        <a:rPr lang="en-GB" sz="1400" b="1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Beltramello</a:t>
                      </a:r>
                      <a:r>
                        <a:rPr lang="en-GB" sz="14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394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Wolfram Zeuner</a:t>
                      </a:r>
                      <a:r>
                        <a:rPr lang="en-GB" sz="1400" b="1" kern="120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en-GB" sz="1400" b="1" i="0" u="sng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394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Gloria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Corti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endParaRPr lang="en-GB" sz="1400" b="1" i="0" u="sng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54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Conclusion </a:t>
                      </a:r>
                      <a:r>
                        <a:rPr lang="en-GB" sz="16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 (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talk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30‘</a:t>
                      </a:r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6787724"/>
      </p:ext>
    </p:extLst>
  </p:cSld>
  <p:clrMapOvr>
    <a:masterClrMapping/>
  </p:clrMapOvr>
  <p:transition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1" y="-144405"/>
            <a:ext cx="9622632" cy="1259946"/>
          </a:xfrm>
        </p:spPr>
        <p:txBody>
          <a:bodyPr/>
          <a:lstStyle/>
          <a:p>
            <a:r>
              <a:rPr lang="en-US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Preparatory Groups: Charge </a:t>
            </a:r>
            <a:endParaRPr lang="en-US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6509" y="1692229"/>
            <a:ext cx="9900646" cy="5060510"/>
          </a:xfrm>
          <a:prstGeom prst="rect">
            <a:avLst/>
          </a:prstGeom>
        </p:spPr>
        <p:txBody>
          <a:bodyPr wrap="square" lIns="104287" tIns="52144" rIns="104287" bIns="52144">
            <a:spAutoFit/>
          </a:bodyPr>
          <a:lstStyle/>
          <a:p>
            <a:pPr marL="391077" indent="-391077">
              <a:buFont typeface="Courier New"/>
              <a:buChar char="o"/>
            </a:pPr>
            <a:r>
              <a:rPr lang="en-GB" sz="2300" dirty="0">
                <a:solidFill>
                  <a:srgbClr val="000090"/>
                </a:solidFill>
              </a:rPr>
              <a:t>The workshop </a:t>
            </a:r>
            <a:r>
              <a:rPr lang="en-GB" sz="2300" dirty="0" smtClean="0">
                <a:solidFill>
                  <a:srgbClr val="000090"/>
                </a:solidFill>
              </a:rPr>
              <a:t>is </a:t>
            </a:r>
            <a:r>
              <a:rPr lang="en-GB" sz="2300" dirty="0">
                <a:solidFill>
                  <a:srgbClr val="000090"/>
                </a:solidFill>
              </a:rPr>
              <a:t>organized with </a:t>
            </a:r>
            <a:r>
              <a:rPr lang="en-GB" sz="2300" dirty="0" smtClean="0">
                <a:solidFill>
                  <a:srgbClr val="000090"/>
                </a:solidFill>
              </a:rPr>
              <a:t>only plenary </a:t>
            </a:r>
            <a:r>
              <a:rPr lang="en-GB" sz="2300" dirty="0">
                <a:solidFill>
                  <a:srgbClr val="000090"/>
                </a:solidFill>
              </a:rPr>
              <a:t>sessions dedicated to each of the  areas outlined above </a:t>
            </a:r>
          </a:p>
          <a:p>
            <a:pPr marL="391077" indent="-391077">
              <a:buFont typeface="Courier New"/>
              <a:buChar char="o"/>
            </a:pPr>
            <a:endParaRPr lang="en-GB" sz="2300" dirty="0">
              <a:solidFill>
                <a:srgbClr val="000090"/>
              </a:solidFill>
            </a:endParaRPr>
          </a:p>
          <a:p>
            <a:pPr marL="391077" indent="-391077">
              <a:buFont typeface="Courier New"/>
              <a:buChar char="o"/>
            </a:pPr>
            <a:r>
              <a:rPr lang="en-GB" sz="2300" dirty="0" smtClean="0">
                <a:solidFill>
                  <a:srgbClr val="000090"/>
                </a:solidFill>
              </a:rPr>
              <a:t>The preparatory </a:t>
            </a:r>
            <a:r>
              <a:rPr lang="en-GB" sz="2300" dirty="0">
                <a:solidFill>
                  <a:srgbClr val="000090"/>
                </a:solidFill>
              </a:rPr>
              <a:t>groups are </a:t>
            </a:r>
            <a:r>
              <a:rPr lang="en-GB" sz="2300" dirty="0" smtClean="0">
                <a:solidFill>
                  <a:srgbClr val="000090"/>
                </a:solidFill>
              </a:rPr>
              <a:t>charged </a:t>
            </a:r>
            <a:r>
              <a:rPr lang="en-GB" sz="2300" dirty="0">
                <a:solidFill>
                  <a:srgbClr val="000090"/>
                </a:solidFill>
              </a:rPr>
              <a:t>to identify the key topics to be discussed and to organize </a:t>
            </a:r>
            <a:r>
              <a:rPr lang="en-GB" sz="2300" dirty="0" smtClean="0">
                <a:solidFill>
                  <a:srgbClr val="000090"/>
                </a:solidFill>
              </a:rPr>
              <a:t>their corresponding session at </a:t>
            </a:r>
            <a:r>
              <a:rPr lang="en-GB" sz="2300" dirty="0">
                <a:solidFill>
                  <a:srgbClr val="000090"/>
                </a:solidFill>
              </a:rPr>
              <a:t>the workshop. </a:t>
            </a:r>
            <a:r>
              <a:rPr lang="en-GB" sz="2300" dirty="0" smtClean="0">
                <a:solidFill>
                  <a:srgbClr val="000090"/>
                </a:solidFill>
              </a:rPr>
              <a:t>In conjunction with program of other groups (avoid overlaps) </a:t>
            </a:r>
            <a:endParaRPr lang="en-GB" sz="2300" dirty="0">
              <a:solidFill>
                <a:srgbClr val="000090"/>
              </a:solidFill>
            </a:endParaRPr>
          </a:p>
          <a:p>
            <a:pPr marL="391077" indent="-391077">
              <a:buFont typeface="Courier New"/>
              <a:buChar char="o"/>
            </a:pPr>
            <a:endParaRPr lang="en-GB" sz="2300" dirty="0">
              <a:solidFill>
                <a:srgbClr val="000090"/>
              </a:solidFill>
            </a:endParaRPr>
          </a:p>
          <a:p>
            <a:pPr marL="391077" indent="-391077">
              <a:buFont typeface="Courier New"/>
              <a:buChar char="o"/>
            </a:pPr>
            <a:r>
              <a:rPr lang="en-GB" sz="2300" dirty="0">
                <a:solidFill>
                  <a:srgbClr val="000090"/>
                </a:solidFill>
              </a:rPr>
              <a:t>They will propose the </a:t>
            </a:r>
            <a:r>
              <a:rPr lang="en-GB" sz="2300" dirty="0" smtClean="0">
                <a:solidFill>
                  <a:srgbClr val="000090"/>
                </a:solidFill>
              </a:rPr>
              <a:t>detailed agenda within that session and propose </a:t>
            </a:r>
            <a:r>
              <a:rPr lang="en-GB" sz="2300" dirty="0">
                <a:solidFill>
                  <a:srgbClr val="000090"/>
                </a:solidFill>
              </a:rPr>
              <a:t>speakers to the workshop Steering Committee </a:t>
            </a:r>
          </a:p>
          <a:p>
            <a:pPr marL="391077" indent="-391077">
              <a:buFont typeface="Courier New"/>
              <a:buChar char="o"/>
            </a:pPr>
            <a:endParaRPr lang="en-GB" sz="2300" dirty="0">
              <a:solidFill>
                <a:srgbClr val="000090"/>
              </a:solidFill>
            </a:endParaRPr>
          </a:p>
          <a:p>
            <a:pPr marL="391077" indent="-391077">
              <a:buFont typeface="Courier New"/>
              <a:buChar char="o"/>
            </a:pPr>
            <a:r>
              <a:rPr lang="en-GB" sz="2300" dirty="0">
                <a:solidFill>
                  <a:srgbClr val="000090"/>
                </a:solidFill>
              </a:rPr>
              <a:t>Chairs of the PGs will write a document of few pages summarizing the main outcomes of the workshop and proposing further steps </a:t>
            </a:r>
            <a:r>
              <a:rPr lang="en-GB" sz="2300" dirty="0" smtClean="0">
                <a:solidFill>
                  <a:srgbClr val="000090"/>
                </a:solidFill>
              </a:rPr>
              <a:t>on each topic</a:t>
            </a:r>
            <a:endParaRPr lang="en-GB" sz="2300" dirty="0">
              <a:solidFill>
                <a:srgbClr val="000090"/>
              </a:solidFill>
            </a:endParaRPr>
          </a:p>
          <a:p>
            <a:endParaRPr lang="en-GB" sz="2300" dirty="0" smtClean="0">
              <a:solidFill>
                <a:srgbClr val="000090"/>
              </a:solidFill>
            </a:endParaRPr>
          </a:p>
          <a:p>
            <a:r>
              <a:rPr lang="en-GB" sz="2300" dirty="0">
                <a:solidFill>
                  <a:srgbClr val="000090"/>
                </a:solidFill>
              </a:rPr>
              <a:t>See 2013 charge at: </a:t>
            </a:r>
            <a:r>
              <a:rPr lang="en-GB" sz="2300" dirty="0">
                <a:solidFill>
                  <a:srgbClr val="000090"/>
                </a:solidFill>
                <a:hlinkClick r:id="rId2"/>
              </a:rPr>
              <a:t>http://</a:t>
            </a:r>
            <a:r>
              <a:rPr lang="en-GB" sz="2300" dirty="0" smtClean="0">
                <a:solidFill>
                  <a:srgbClr val="000090"/>
                </a:solidFill>
                <a:hlinkClick r:id="rId2"/>
              </a:rPr>
              <a:t>indico.cern.ch/event/250557/material/0/1.pdf</a:t>
            </a:r>
            <a:r>
              <a:rPr lang="en-GB" sz="2300" dirty="0" smtClean="0">
                <a:solidFill>
                  <a:srgbClr val="000090"/>
                </a:solidFill>
              </a:rPr>
              <a:t> </a:t>
            </a:r>
            <a:endParaRPr lang="en-GB" sz="23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144793"/>
      </p:ext>
    </p:extLst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87754</TotalTime>
  <Words>1304</Words>
  <Application>Microsoft Office PowerPoint</Application>
  <PresentationFormat>Custom</PresentationFormat>
  <Paragraphs>238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2013 Preparatory Groups</vt:lpstr>
      <vt:lpstr>2013 Preparatory Groups</vt:lpstr>
      <vt:lpstr>How to Organise This Time:</vt:lpstr>
      <vt:lpstr>How to Organise This Time:</vt:lpstr>
      <vt:lpstr>ECFA HL-LHC 2014: Possible Schedule</vt:lpstr>
      <vt:lpstr>ECFA HL-LHC 2014: (PG membership not to be restricted and some additional names already known)</vt:lpstr>
      <vt:lpstr>Preparatory Groups: Charge </vt:lpstr>
      <vt:lpstr>Preparatory Groups: Modus Operandi </vt:lpstr>
      <vt:lpstr>Next Steps and Upcoming Events</vt:lpstr>
    </vt:vector>
  </TitlesOfParts>
  <Company>Liverpool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</dc:title>
  <dc:creator>Phil Allport</dc:creator>
  <cp:lastModifiedBy>Allport, Phil</cp:lastModifiedBy>
  <cp:revision>1023</cp:revision>
  <cp:lastPrinted>2014-05-23T05:52:50Z</cp:lastPrinted>
  <dcterms:created xsi:type="dcterms:W3CDTF">2010-12-02T09:31:53Z</dcterms:created>
  <dcterms:modified xsi:type="dcterms:W3CDTF">2014-05-23T12:51:25Z</dcterms:modified>
</cp:coreProperties>
</file>