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15"/>
  </p:notesMasterIdLst>
  <p:handoutMasterIdLst>
    <p:handoutMasterId r:id="rId16"/>
  </p:handoutMasterIdLst>
  <p:sldIdLst>
    <p:sldId id="263" r:id="rId2"/>
    <p:sldId id="270" r:id="rId3"/>
    <p:sldId id="268" r:id="rId4"/>
    <p:sldId id="269" r:id="rId5"/>
    <p:sldId id="266" r:id="rId6"/>
    <p:sldId id="267" r:id="rId7"/>
    <p:sldId id="272" r:id="rId8"/>
    <p:sldId id="275" r:id="rId9"/>
    <p:sldId id="273" r:id="rId10"/>
    <p:sldId id="276" r:id="rId11"/>
    <p:sldId id="274" r:id="rId12"/>
    <p:sldId id="265" r:id="rId13"/>
    <p:sldId id="264" r:id="rId14"/>
  </p:sldIdLst>
  <p:sldSz cx="9144000" cy="6858000" type="screen4x3"/>
  <p:notesSz cx="6946900" cy="9232900"/>
  <p:defaultTextStyle>
    <a:defPPr>
      <a:defRPr lang="en-GB"/>
    </a:defPPr>
    <a:lvl1pPr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lnSpc>
        <a:spcPct val="120000"/>
      </a:lnSpc>
      <a:spcBef>
        <a:spcPct val="20000"/>
      </a:spcBef>
      <a:spcAft>
        <a:spcPct val="0"/>
      </a:spcAft>
      <a:buClr>
        <a:schemeClr val="folHlink"/>
      </a:buClr>
      <a:buSzPct val="60000"/>
      <a:buFont typeface="Wingdings" pitchFamily="2" charset="2"/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  <a:srgbClr val="1B7F75"/>
    <a:srgbClr val="339933"/>
    <a:srgbClr val="00CC00"/>
    <a:srgbClr val="12D224"/>
    <a:srgbClr val="EAEAEA"/>
    <a:srgbClr val="B2B2B2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62" autoAdjust="0"/>
    <p:restoredTop sz="99088" autoAdjust="0"/>
  </p:normalViewPr>
  <p:slideViewPr>
    <p:cSldViewPr snapToGrid="0">
      <p:cViewPr varScale="1">
        <p:scale>
          <a:sx n="102" d="100"/>
          <a:sy n="102" d="100"/>
        </p:scale>
        <p:origin x="-21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234"/>
    </p:cViewPr>
  </p:sorterViewPr>
  <p:notesViewPr>
    <p:cSldViewPr snapToGrid="0">
      <p:cViewPr varScale="1">
        <p:scale>
          <a:sx n="63" d="100"/>
          <a:sy n="63" d="100"/>
        </p:scale>
        <p:origin x="-2502" y="-114"/>
      </p:cViewPr>
      <p:guideLst>
        <p:guide orient="horz" pos="2908"/>
        <p:guide pos="2188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3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099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4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7285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770938"/>
            <a:ext cx="30099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6BE9C803-01E2-46AF-832C-44D04A031F8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3825" y="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7613" y="714375"/>
            <a:ext cx="4565650" cy="34242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33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42975" y="4352925"/>
            <a:ext cx="5116513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9933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933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3825" y="8775700"/>
            <a:ext cx="299085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8" tIns="45720" rIns="91438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200" smtClean="0"/>
            </a:lvl1pPr>
          </a:lstStyle>
          <a:p>
            <a:pPr>
              <a:defRPr/>
            </a:pPr>
            <a:fld id="{CA0D412B-A7EF-4B2D-BBFD-6322E9C94A2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FE882A0-6796-4130-A0B7-CCA3D3E4E55E}" type="slidenum">
              <a:rPr lang="en-GB"/>
              <a:pPr/>
              <a:t>1</a:t>
            </a:fld>
            <a:endParaRPr lang="en-GB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0D412B-A7EF-4B2D-BBFD-6322E9C94A25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C6492E-BD1C-40FE-8334-CAEBEFC08CF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 hasCustomPrompt="1"/>
          </p:nvPr>
        </p:nvSpPr>
        <p:spPr>
          <a:xfrm>
            <a:off x="6858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20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level</a:t>
            </a:r>
          </a:p>
          <a:p>
            <a:pPr lvl="1"/>
            <a:r>
              <a:rPr lang="en-GB" noProof="0" dirty="0" smtClean="0"/>
              <a:t>Second 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3810000" cy="44958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04770B-96C7-4990-8C53-C32C09025E0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6592" y="60017"/>
            <a:ext cx="7793038" cy="460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400" baseline="0"/>
            </a:lvl1pPr>
          </a:lstStyle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1207B-32A4-4727-B598-2A367588D5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 bwMode="auto">
          <a:xfrm>
            <a:off x="0" y="0"/>
            <a:ext cx="9144000" cy="612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26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596592" y="60017"/>
            <a:ext cx="7793038" cy="46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1027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41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452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604426"/>
            <a:ext cx="15144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r>
              <a:rPr lang="en-US" smtClean="0"/>
              <a:t>IPAC 2014</a:t>
            </a:r>
            <a:endParaRPr lang="en-GB" dirty="0"/>
          </a:p>
        </p:txBody>
      </p:sp>
      <p:sp>
        <p:nvSpPr>
          <p:cNvPr id="6452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411413" y="6604427"/>
            <a:ext cx="4321175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900" smtClean="0"/>
            </a:lvl1pPr>
          </a:lstStyle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 dirty="0"/>
          </a:p>
        </p:txBody>
      </p:sp>
      <p:sp>
        <p:nvSpPr>
          <p:cNvPr id="6452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559675" y="6599663"/>
            <a:ext cx="969963" cy="2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defRPr sz="1000" smtClean="0"/>
            </a:lvl1pPr>
          </a:lstStyle>
          <a:p>
            <a:pPr>
              <a:defRPr/>
            </a:pPr>
            <a:fld id="{C2B6FD9B-361B-47FC-863A-C1E6F91232F3}" type="slidenum">
              <a:rPr lang="en-GB" smtClean="0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Rectangle 8"/>
          <p:cNvSpPr/>
          <p:nvPr userDrawn="1"/>
        </p:nvSpPr>
        <p:spPr bwMode="auto">
          <a:xfrm>
            <a:off x="0" y="6456558"/>
            <a:ext cx="9144000" cy="387798"/>
          </a:xfrm>
          <a:prstGeom prst="rect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0" y="6643687"/>
            <a:ext cx="9144000" cy="216000"/>
          </a:xfrm>
          <a:prstGeom prst="rect">
            <a:avLst/>
          </a:prstGeom>
          <a:solidFill>
            <a:schemeClr val="tx2">
              <a:lumMod val="40000"/>
              <a:lumOff val="60000"/>
              <a:alpha val="24000"/>
            </a:schemeClr>
          </a:solidFill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2" r:id="rId2"/>
    <p:sldLayoutId id="2147483674" r:id="rId3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0160"/>
            <a:ext cx="8074025" cy="590550"/>
          </a:xfrm>
        </p:spPr>
        <p:txBody>
          <a:bodyPr/>
          <a:lstStyle/>
          <a:p>
            <a:pPr eaLnBrk="1" hangingPunct="1"/>
            <a:r>
              <a:rPr lang="en-US" dirty="0" smtClean="0"/>
              <a:t>Beam-induced Quench Tests of LHC Magnets</a:t>
            </a:r>
            <a:endParaRPr lang="en-US" sz="24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Beam-induced Quench Tests of LHC Magnets, B.Dehning</a:t>
            </a:r>
            <a:endParaRPr lang="en-GB" dirty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D9EE7DD0-C9AE-4669-8D09-24890AF43AAD}" type="slidenum">
              <a:rPr lang="en-GB"/>
              <a:pPr/>
              <a:t>1</a:t>
            </a:fld>
            <a:endParaRPr lang="en-GB"/>
          </a:p>
        </p:txBody>
      </p:sp>
      <p:sp>
        <p:nvSpPr>
          <p:cNvPr id="3077" name="Text Box 4"/>
          <p:cNvSpPr txBox="1">
            <a:spLocks noChangeArrowheads="1"/>
          </p:cNvSpPr>
          <p:nvPr/>
        </p:nvSpPr>
        <p:spPr bwMode="auto">
          <a:xfrm>
            <a:off x="1039813" y="2787650"/>
            <a:ext cx="6584950" cy="149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3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sz="1400" dirty="0" smtClean="0">
                <a:latin typeface="Helvetica" pitchFamily="34" charset="0"/>
              </a:rPr>
              <a:t>B. </a:t>
            </a:r>
            <a:r>
              <a:rPr lang="en-US" sz="1400" dirty="0" err="1" smtClean="0">
                <a:latin typeface="Helvetica" pitchFamily="34" charset="0"/>
              </a:rPr>
              <a:t>Auchmann</a:t>
            </a:r>
            <a:r>
              <a:rPr lang="en-US" sz="1400" dirty="0" smtClean="0">
                <a:latin typeface="Helvetica" pitchFamily="34" charset="0"/>
              </a:rPr>
              <a:t>, T. Baer, M. </a:t>
            </a:r>
            <a:r>
              <a:rPr lang="en-US" sz="1400" dirty="0" err="1" smtClean="0">
                <a:latin typeface="Helvetica" pitchFamily="34" charset="0"/>
              </a:rPr>
              <a:t>Bednarek</a:t>
            </a:r>
            <a:r>
              <a:rPr lang="en-US" sz="1400" dirty="0" smtClean="0">
                <a:latin typeface="Helvetica" pitchFamily="34" charset="0"/>
              </a:rPr>
              <a:t>, G. </a:t>
            </a:r>
            <a:r>
              <a:rPr lang="en-US" sz="1400" dirty="0" err="1" smtClean="0">
                <a:latin typeface="Helvetica" pitchFamily="34" charset="0"/>
              </a:rPr>
              <a:t>Bellodi</a:t>
            </a:r>
            <a:r>
              <a:rPr lang="en-US" sz="1400" dirty="0" smtClean="0">
                <a:latin typeface="Helvetica" pitchFamily="34" charset="0"/>
              </a:rPr>
              <a:t>, C. </a:t>
            </a:r>
            <a:r>
              <a:rPr lang="en-US" sz="1400" dirty="0" err="1" smtClean="0">
                <a:latin typeface="Helvetica" pitchFamily="34" charset="0"/>
              </a:rPr>
              <a:t>Bracco</a:t>
            </a:r>
            <a:r>
              <a:rPr lang="en-US" sz="1400" dirty="0" smtClean="0">
                <a:latin typeface="Helvetica" pitchFamily="34" charset="0"/>
              </a:rPr>
              <a:t>, R. Bruce, F. </a:t>
            </a:r>
            <a:r>
              <a:rPr lang="en-US" sz="1400" dirty="0" err="1" smtClean="0">
                <a:latin typeface="Helvetica" pitchFamily="34" charset="0"/>
              </a:rPr>
              <a:t>Cerutti</a:t>
            </a:r>
            <a:r>
              <a:rPr lang="en-US" sz="1400" dirty="0" smtClean="0">
                <a:latin typeface="Helvetica" pitchFamily="34" charset="0"/>
              </a:rPr>
              <a:t>, V. </a:t>
            </a:r>
            <a:r>
              <a:rPr lang="en-US" sz="1400" dirty="0" err="1" smtClean="0">
                <a:latin typeface="Helvetica" pitchFamily="34" charset="0"/>
              </a:rPr>
              <a:t>Chetvertkova</a:t>
            </a:r>
            <a:r>
              <a:rPr lang="en-US" sz="1400" dirty="0" smtClean="0">
                <a:latin typeface="Helvetica" pitchFamily="34" charset="0"/>
              </a:rPr>
              <a:t>, B. </a:t>
            </a:r>
            <a:r>
              <a:rPr lang="en-US" sz="1400" dirty="0" err="1" smtClean="0">
                <a:latin typeface="Helvetica" pitchFamily="34" charset="0"/>
              </a:rPr>
              <a:t>Dehning</a:t>
            </a:r>
            <a:r>
              <a:rPr lang="en-US" sz="1400" dirty="0" smtClean="0">
                <a:latin typeface="Helvetica" pitchFamily="34" charset="0"/>
              </a:rPr>
              <a:t>, P. P. </a:t>
            </a:r>
            <a:r>
              <a:rPr lang="en-US" sz="1400" dirty="0" err="1" smtClean="0">
                <a:latin typeface="Helvetica" pitchFamily="34" charset="0"/>
              </a:rPr>
              <a:t>Granieri</a:t>
            </a:r>
            <a:r>
              <a:rPr lang="en-US" sz="1400" dirty="0" smtClean="0">
                <a:latin typeface="Helvetica" pitchFamily="34" charset="0"/>
              </a:rPr>
              <a:t>, W. </a:t>
            </a:r>
            <a:r>
              <a:rPr lang="en-US" sz="1400" dirty="0" err="1" smtClean="0">
                <a:latin typeface="Helvetica" pitchFamily="34" charset="0"/>
              </a:rPr>
              <a:t>Hofle</a:t>
            </a:r>
            <a:r>
              <a:rPr lang="en-US" sz="1400" dirty="0" smtClean="0">
                <a:latin typeface="Helvetica" pitchFamily="34" charset="0"/>
              </a:rPr>
              <a:t>, E. B. </a:t>
            </a:r>
            <a:r>
              <a:rPr lang="en-US" sz="1400" dirty="0" err="1" smtClean="0">
                <a:latin typeface="Helvetica" pitchFamily="34" charset="0"/>
              </a:rPr>
              <a:t>Holzer</a:t>
            </a:r>
            <a:r>
              <a:rPr lang="en-US" sz="1400" dirty="0" smtClean="0">
                <a:latin typeface="Helvetica" pitchFamily="34" charset="0"/>
              </a:rPr>
              <a:t>, A. </a:t>
            </a:r>
            <a:r>
              <a:rPr lang="en-US" sz="1400" dirty="0" err="1" smtClean="0">
                <a:latin typeface="Helvetica" pitchFamily="34" charset="0"/>
              </a:rPr>
              <a:t>Lechner</a:t>
            </a:r>
            <a:r>
              <a:rPr lang="en-US" sz="1400" dirty="0" smtClean="0">
                <a:latin typeface="Helvetica" pitchFamily="34" charset="0"/>
              </a:rPr>
              <a:t>, E. </a:t>
            </a:r>
            <a:r>
              <a:rPr lang="en-US" sz="1400" dirty="0" err="1" smtClean="0">
                <a:latin typeface="Helvetica" pitchFamily="34" charset="0"/>
              </a:rPr>
              <a:t>Nebot</a:t>
            </a:r>
            <a:r>
              <a:rPr lang="en-US" sz="1400" dirty="0" smtClean="0">
                <a:latin typeface="Helvetica" pitchFamily="34" charset="0"/>
              </a:rPr>
              <a:t> Del Busto, A. </a:t>
            </a:r>
            <a:r>
              <a:rPr lang="en-US" sz="1400" dirty="0" err="1" smtClean="0">
                <a:latin typeface="Helvetica" pitchFamily="34" charset="0"/>
              </a:rPr>
              <a:t>Priebe</a:t>
            </a:r>
            <a:r>
              <a:rPr lang="en-US" sz="1400" dirty="0" smtClean="0">
                <a:latin typeface="Helvetica" pitchFamily="34" charset="0"/>
              </a:rPr>
              <a:t>, S. </a:t>
            </a:r>
            <a:r>
              <a:rPr lang="en-US" sz="1400" dirty="0" err="1" smtClean="0">
                <a:latin typeface="Helvetica" pitchFamily="34" charset="0"/>
              </a:rPr>
              <a:t>Redaelli</a:t>
            </a:r>
            <a:r>
              <a:rPr lang="en-US" sz="1400" dirty="0" smtClean="0">
                <a:latin typeface="Helvetica" pitchFamily="34" charset="0"/>
              </a:rPr>
              <a:t>, B. </a:t>
            </a:r>
            <a:r>
              <a:rPr lang="en-US" sz="1400" dirty="0" err="1" smtClean="0">
                <a:latin typeface="Helvetica" pitchFamily="34" charset="0"/>
              </a:rPr>
              <a:t>Salvachua</a:t>
            </a:r>
            <a:r>
              <a:rPr lang="en-US" sz="1400" dirty="0" smtClean="0">
                <a:latin typeface="Helvetica" pitchFamily="34" charset="0"/>
              </a:rPr>
              <a:t>, M. </a:t>
            </a:r>
            <a:r>
              <a:rPr lang="en-US" sz="1400" dirty="0" err="1" smtClean="0">
                <a:latin typeface="Helvetica" pitchFamily="34" charset="0"/>
              </a:rPr>
              <a:t>Sapinski</a:t>
            </a:r>
            <a:r>
              <a:rPr lang="en-US" sz="1400" dirty="0" smtClean="0">
                <a:latin typeface="Helvetica" pitchFamily="34" charset="0"/>
              </a:rPr>
              <a:t>, R. Schmidt, N. </a:t>
            </a:r>
            <a:r>
              <a:rPr lang="en-US" sz="1400" dirty="0" err="1" smtClean="0">
                <a:latin typeface="Helvetica" pitchFamily="34" charset="0"/>
              </a:rPr>
              <a:t>Shetty</a:t>
            </a:r>
            <a:r>
              <a:rPr lang="en-US" sz="1400" dirty="0" smtClean="0">
                <a:latin typeface="Helvetica" pitchFamily="34" charset="0"/>
              </a:rPr>
              <a:t>, E. </a:t>
            </a:r>
            <a:r>
              <a:rPr lang="en-US" sz="1400" dirty="0" err="1" smtClean="0">
                <a:latin typeface="Helvetica" pitchFamily="34" charset="0"/>
              </a:rPr>
              <a:t>Skordis</a:t>
            </a:r>
            <a:r>
              <a:rPr lang="en-US" sz="1400" dirty="0" smtClean="0">
                <a:latin typeface="Helvetica" pitchFamily="34" charset="0"/>
              </a:rPr>
              <a:t>, M. </a:t>
            </a:r>
            <a:r>
              <a:rPr lang="en-US" sz="1400" dirty="0" err="1" smtClean="0">
                <a:latin typeface="Helvetica" pitchFamily="34" charset="0"/>
              </a:rPr>
              <a:t>Solfaroli</a:t>
            </a:r>
            <a:r>
              <a:rPr lang="en-US" sz="1400" dirty="0" smtClean="0">
                <a:latin typeface="Helvetica" pitchFamily="34" charset="0"/>
              </a:rPr>
              <a:t>, D. </a:t>
            </a:r>
            <a:r>
              <a:rPr lang="en-US" sz="1400" dirty="0" err="1" smtClean="0">
                <a:latin typeface="Helvetica" pitchFamily="34" charset="0"/>
              </a:rPr>
              <a:t>Valuch</a:t>
            </a:r>
            <a:r>
              <a:rPr lang="en-US" sz="1400" dirty="0" smtClean="0">
                <a:latin typeface="Helvetica" pitchFamily="34" charset="0"/>
              </a:rPr>
              <a:t>, A. </a:t>
            </a:r>
            <a:r>
              <a:rPr lang="en-US" sz="1400" dirty="0" err="1" smtClean="0">
                <a:latin typeface="Helvetica" pitchFamily="34" charset="0"/>
              </a:rPr>
              <a:t>Verweij</a:t>
            </a:r>
            <a:r>
              <a:rPr lang="en-US" sz="1400" dirty="0" smtClean="0">
                <a:latin typeface="Helvetica" pitchFamily="34" charset="0"/>
              </a:rPr>
              <a:t>, J. </a:t>
            </a:r>
            <a:r>
              <a:rPr lang="en-US" sz="1400" dirty="0" err="1" smtClean="0">
                <a:latin typeface="Helvetica" pitchFamily="34" charset="0"/>
              </a:rPr>
              <a:t>Wenninger</a:t>
            </a:r>
            <a:r>
              <a:rPr lang="en-US" sz="1400" dirty="0" smtClean="0">
                <a:latin typeface="Helvetica" pitchFamily="34" charset="0"/>
              </a:rPr>
              <a:t>, D. </a:t>
            </a:r>
            <a:r>
              <a:rPr lang="en-US" sz="1400" dirty="0" err="1" smtClean="0">
                <a:latin typeface="Helvetica" pitchFamily="34" charset="0"/>
              </a:rPr>
              <a:t>Wollmann</a:t>
            </a:r>
            <a:r>
              <a:rPr lang="en-US" sz="1400" dirty="0" smtClean="0">
                <a:latin typeface="Helvetica" pitchFamily="34" charset="0"/>
              </a:rPr>
              <a:t>, M. </a:t>
            </a:r>
            <a:r>
              <a:rPr lang="en-US" sz="1400" dirty="0" err="1" smtClean="0">
                <a:latin typeface="Helvetica" pitchFamily="34" charset="0"/>
              </a:rPr>
              <a:t>Zerlauth</a:t>
            </a:r>
            <a:r>
              <a:rPr lang="en-US" sz="1400" dirty="0" smtClean="0">
                <a:latin typeface="Helvetica" pitchFamily="34" charset="0"/>
              </a:rPr>
              <a:t>,</a:t>
            </a:r>
            <a:endParaRPr lang="en-US" sz="1400" dirty="0">
              <a:latin typeface="Helvetica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38" y="2082800"/>
            <a:ext cx="8676125" cy="311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Reserve slides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11</a:t>
            </a:fld>
            <a:endParaRPr lang="en-GB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term losses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At E = injection energy</a:t>
            </a:r>
          </a:p>
          <a:p>
            <a:pPr lvl="1"/>
            <a:r>
              <a:rPr lang="en-GB" dirty="0" smtClean="0"/>
              <a:t>Protection by collimators and quench protection system (QPS)</a:t>
            </a:r>
          </a:p>
          <a:p>
            <a:pPr lvl="1"/>
            <a:r>
              <a:rPr lang="en-GB" dirty="0" smtClean="0"/>
              <a:t>Beam loss system posterior diagnostic</a:t>
            </a:r>
          </a:p>
          <a:p>
            <a:r>
              <a:rPr lang="en-GB" dirty="0" smtClean="0"/>
              <a:t>At  E &gt; injection energy </a:t>
            </a:r>
          </a:p>
          <a:p>
            <a:pPr lvl="1"/>
            <a:r>
              <a:rPr lang="en-GB" dirty="0" smtClean="0"/>
              <a:t>Asynchronous beam bumps</a:t>
            </a:r>
          </a:p>
          <a:p>
            <a:pPr lvl="1"/>
            <a:r>
              <a:rPr lang="en-GB" dirty="0" smtClean="0"/>
              <a:t>Sudden variation warm magnet current variations</a:t>
            </a:r>
          </a:p>
          <a:p>
            <a:pPr lvl="1"/>
            <a:r>
              <a:rPr lang="en-GB" dirty="0" smtClean="0"/>
              <a:t>Collimator losses at and of energy ramp or during optic function the squeeze at the four experiments</a:t>
            </a:r>
          </a:p>
          <a:p>
            <a:r>
              <a:rPr lang="en-GB" dirty="0" smtClean="0"/>
              <a:t>Maximum value of energy distribution along  cable cross section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12</a:t>
            </a:fld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Methedology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2944963"/>
            <a:ext cx="7772400" cy="1338259"/>
          </a:xfrm>
        </p:spPr>
        <p:txBody>
          <a:bodyPr/>
          <a:lstStyle/>
          <a:p>
            <a:r>
              <a:rPr lang="en-US" dirty="0" smtClean="0"/>
              <a:t>Quench test: observation quench at certain number of lost protons</a:t>
            </a:r>
          </a:p>
          <a:p>
            <a:r>
              <a:rPr lang="en-US" dirty="0" smtClean="0"/>
              <a:t>Shower simulation, ratio energy in coil, BLM to number of lost particles</a:t>
            </a:r>
          </a:p>
          <a:p>
            <a:r>
              <a:rPr lang="en-US" dirty="0" smtClean="0"/>
              <a:t>QT3: ratio of temperature increase to energy deposit in coil (quench energy)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04770B-96C7-4990-8C53-C32C09025E0D}" type="slidenum">
              <a:rPr lang="en-GB" smtClean="0"/>
              <a:pPr/>
              <a:t>13</a:t>
            </a:fld>
            <a:endParaRPr lang="en-GB"/>
          </a:p>
        </p:txBody>
      </p:sp>
      <p:sp>
        <p:nvSpPr>
          <p:cNvPr id="22" name="Down Arrow 21"/>
          <p:cNvSpPr/>
          <p:nvPr/>
        </p:nvSpPr>
        <p:spPr bwMode="auto">
          <a:xfrm>
            <a:off x="4819650" y="2828925"/>
            <a:ext cx="366960" cy="477810"/>
          </a:xfrm>
          <a:prstGeom prst="downArrow">
            <a:avLst/>
          </a:prstGeom>
          <a:noFill/>
          <a:ln w="285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dirty="0" smtClean="0">
              <a:ln>
                <a:noFill/>
              </a:ln>
              <a:effectLst/>
              <a:latin typeface="Tahoma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80975" y="4991100"/>
            <a:ext cx="3257550" cy="19513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BLM Time distribution (BLM system)</a:t>
            </a:r>
          </a:p>
          <a:p>
            <a:r>
              <a:rPr lang="en-GB" sz="1200" dirty="0" smtClean="0"/>
              <a:t>Magnetic field (</a:t>
            </a:r>
          </a:p>
          <a:p>
            <a:r>
              <a:rPr lang="en-GB" sz="1200" dirty="0" smtClean="0"/>
              <a:t>Coil temperature</a:t>
            </a:r>
          </a:p>
          <a:p>
            <a:r>
              <a:rPr lang="en-GB" sz="1200" dirty="0" smtClean="0"/>
              <a:t>Cooling conditions</a:t>
            </a:r>
          </a:p>
          <a:p>
            <a:r>
              <a:rPr lang="en-GB" sz="1200" dirty="0" smtClean="0"/>
              <a:t>Loss pattern</a:t>
            </a:r>
          </a:p>
          <a:p>
            <a:r>
              <a:rPr lang="en-GB" sz="1200" dirty="0" smtClean="0"/>
              <a:t>Beam current monitor</a:t>
            </a:r>
          </a:p>
          <a:p>
            <a:endParaRPr lang="en-GB" dirty="0" smtClean="0"/>
          </a:p>
        </p:txBody>
      </p:sp>
      <p:grpSp>
        <p:nvGrpSpPr>
          <p:cNvPr id="20" name="Group 19"/>
          <p:cNvGrpSpPr/>
          <p:nvPr/>
        </p:nvGrpSpPr>
        <p:grpSpPr>
          <a:xfrm>
            <a:off x="99992" y="699110"/>
            <a:ext cx="8478842" cy="2033589"/>
            <a:chOff x="99992" y="3171825"/>
            <a:chExt cx="8478842" cy="2033589"/>
          </a:xfrm>
        </p:grpSpPr>
        <p:sp>
          <p:nvSpPr>
            <p:cNvPr id="10" name="Rounded Rectangle 9"/>
            <p:cNvSpPr/>
            <p:nvPr/>
          </p:nvSpPr>
          <p:spPr bwMode="auto">
            <a:xfrm>
              <a:off x="99992" y="4057647"/>
              <a:ext cx="1243032" cy="578882"/>
            </a:xfrm>
            <a:prstGeom prst="roundRect">
              <a:avLst/>
            </a:prstGeom>
            <a:solidFill>
              <a:schemeClr val="accent2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Proton tracking </a:t>
              </a:r>
            </a:p>
          </p:txBody>
        </p:sp>
        <p:sp>
          <p:nvSpPr>
            <p:cNvPr id="11" name="Rounded Rectangle 10"/>
            <p:cNvSpPr/>
            <p:nvPr/>
          </p:nvSpPr>
          <p:spPr bwMode="auto">
            <a:xfrm>
              <a:off x="2681287" y="4024312"/>
              <a:ext cx="1257300" cy="626555"/>
            </a:xfrm>
            <a:prstGeom prst="roundRect">
              <a:avLst/>
            </a:prstGeom>
            <a:solidFill>
              <a:schemeClr val="accent2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Shower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simulation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2" name="Rounded Rectangle 11"/>
            <p:cNvSpPr/>
            <p:nvPr/>
          </p:nvSpPr>
          <p:spPr bwMode="auto">
            <a:xfrm>
              <a:off x="5557821" y="4022722"/>
              <a:ext cx="1466867" cy="626555"/>
            </a:xfrm>
            <a:prstGeom prst="roundRect">
              <a:avLst/>
            </a:prstGeom>
            <a:solidFill>
              <a:schemeClr val="accent2"/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Electro-thermal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simulations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4009996" y="4019550"/>
              <a:ext cx="1481158" cy="626555"/>
            </a:xfrm>
            <a:prstGeom prst="roundRect">
              <a:avLst>
                <a:gd name="adj" fmla="val 16667"/>
              </a:avLst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Quench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energy 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1409700" y="4024309"/>
              <a:ext cx="1200150" cy="81724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Proton Impact on  equipment</a:t>
              </a:r>
            </a:p>
          </p:txBody>
        </p:sp>
        <p:sp>
          <p:nvSpPr>
            <p:cNvPr id="16" name="Rounded Rectangle 15"/>
            <p:cNvSpPr/>
            <p:nvPr/>
          </p:nvSpPr>
          <p:spPr bwMode="auto">
            <a:xfrm>
              <a:off x="7097676" y="4021134"/>
              <a:ext cx="1481158" cy="626555"/>
            </a:xfrm>
            <a:prstGeom prst="roundRect">
              <a:avLst/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Coil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temperature 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30" name="Left Bracket 29"/>
            <p:cNvSpPr/>
            <p:nvPr/>
          </p:nvSpPr>
          <p:spPr bwMode="auto">
            <a:xfrm rot="5400000">
              <a:off x="4781552" y="914402"/>
              <a:ext cx="309560" cy="5795963"/>
            </a:xfrm>
            <a:prstGeom prst="leftBracket">
              <a:avLst>
                <a:gd name="adj" fmla="val 3294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400550" y="3171825"/>
              <a:ext cx="127470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Quench test</a:t>
              </a:r>
              <a:endParaRPr lang="en-GB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96150" y="3324225"/>
              <a:ext cx="1162050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 &gt; </a:t>
              </a:r>
              <a:r>
                <a:rPr lang="en-GB" dirty="0" err="1" smtClean="0"/>
                <a:t>Tcrit</a:t>
              </a:r>
              <a:endParaRPr lang="en-GB" dirty="0"/>
            </a:p>
          </p:txBody>
        </p:sp>
        <p:sp>
          <p:nvSpPr>
            <p:cNvPr id="39" name="Left Bracket 38"/>
            <p:cNvSpPr/>
            <p:nvPr/>
          </p:nvSpPr>
          <p:spPr bwMode="auto">
            <a:xfrm rot="16200000">
              <a:off x="3221833" y="3712371"/>
              <a:ext cx="309560" cy="2676525"/>
            </a:xfrm>
            <a:prstGeom prst="leftBracket">
              <a:avLst>
                <a:gd name="adj" fmla="val 3294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Left Bracket 39"/>
            <p:cNvSpPr/>
            <p:nvPr/>
          </p:nvSpPr>
          <p:spPr bwMode="auto">
            <a:xfrm rot="16200000">
              <a:off x="6207922" y="3574257"/>
              <a:ext cx="309560" cy="2952754"/>
            </a:xfrm>
            <a:prstGeom prst="leftBracket">
              <a:avLst>
                <a:gd name="adj" fmla="val 3294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lg" len="lg"/>
              <a:tailEnd type="triangle" w="lg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Content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Motivation</a:t>
            </a:r>
          </a:p>
          <a:p>
            <a:r>
              <a:rPr lang="en-GB" dirty="0" smtClean="0"/>
              <a:t>Superconducting </a:t>
            </a:r>
            <a:r>
              <a:rPr lang="en-GB" dirty="0" smtClean="0"/>
              <a:t>magnet</a:t>
            </a:r>
          </a:p>
          <a:p>
            <a:r>
              <a:rPr lang="en-GB" dirty="0" smtClean="0"/>
              <a:t>Short duration losses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Efficiency of LHC collimation </a:t>
            </a:r>
            <a:endParaRPr lang="en-GB" dirty="0"/>
          </a:p>
        </p:txBody>
      </p:sp>
      <p:pic>
        <p:nvPicPr>
          <p:cNvPr id="10" name="Content Placeholder 9" descr="LHC_BLM_TCP_quench_test_20130226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618566" y="1316404"/>
            <a:ext cx="7772400" cy="3955692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6575608" y="3071700"/>
            <a:ext cx="1196787" cy="770346"/>
            <a:chOff x="6414244" y="3206170"/>
            <a:chExt cx="1196787" cy="770346"/>
          </a:xfrm>
        </p:grpSpPr>
        <p:sp>
          <p:nvSpPr>
            <p:cNvPr id="11" name="Right Arrow 10"/>
            <p:cNvSpPr/>
            <p:nvPr/>
          </p:nvSpPr>
          <p:spPr bwMode="auto">
            <a:xfrm rot="10800000">
              <a:off x="6414244" y="3206170"/>
              <a:ext cx="1196787" cy="770346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817658" y="3402106"/>
              <a:ext cx="686406" cy="35606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beam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16" name="Straight Connector 15"/>
          <p:cNvCxnSpPr/>
          <p:nvPr/>
        </p:nvCxnSpPr>
        <p:spPr bwMode="auto">
          <a:xfrm>
            <a:off x="4283075" y="2346325"/>
            <a:ext cx="1831975" cy="1307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 flipV="1">
            <a:off x="4257675" y="3252507"/>
            <a:ext cx="1758950" cy="1868"/>
          </a:xfrm>
          <a:prstGeom prst="line">
            <a:avLst/>
          </a:prstGeom>
          <a:noFill/>
          <a:ln w="28575" cap="flat" cmpd="sng" algn="ctr">
            <a:solidFill>
              <a:srgbClr val="0066FF"/>
            </a:solidFill>
            <a:prstDash val="solid"/>
            <a:round/>
            <a:headEnd type="none" w="med" len="med"/>
            <a:tailEnd type="triangle" w="lg" len="lg"/>
          </a:ln>
          <a:effectLst/>
        </p:spPr>
      </p:cxnSp>
      <p:cxnSp>
        <p:nvCxnSpPr>
          <p:cNvPr id="23" name="Straight Connector 22"/>
          <p:cNvCxnSpPr/>
          <p:nvPr/>
        </p:nvCxnSpPr>
        <p:spPr bwMode="auto">
          <a:xfrm rot="5400000">
            <a:off x="4110038" y="2509837"/>
            <a:ext cx="473075" cy="0"/>
          </a:xfrm>
          <a:prstGeom prst="line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cxnSp>
        <p:nvCxnSpPr>
          <p:cNvPr id="25" name="Straight Connector 24"/>
          <p:cNvCxnSpPr/>
          <p:nvPr/>
        </p:nvCxnSpPr>
        <p:spPr bwMode="auto">
          <a:xfrm rot="5400000">
            <a:off x="4110038" y="3103563"/>
            <a:ext cx="473075" cy="0"/>
          </a:xfrm>
          <a:prstGeom prst="line">
            <a:avLst/>
          </a:prstGeom>
          <a:noFill/>
          <a:ln w="28575" cap="flat" cmpd="sng" algn="ctr">
            <a:solidFill>
              <a:srgbClr val="0066FF"/>
            </a:solidFill>
            <a:prstDash val="solid"/>
            <a:round/>
            <a:headEnd type="none" w="med" len="med"/>
            <a:tailEnd type="none" w="lg" len="lg"/>
          </a:ln>
          <a:effectLst/>
        </p:spPr>
      </p:cxnSp>
      <p:sp>
        <p:nvSpPr>
          <p:cNvPr id="26" name="TextBox 25"/>
          <p:cNvSpPr txBox="1"/>
          <p:nvPr/>
        </p:nvSpPr>
        <p:spPr>
          <a:xfrm>
            <a:off x="3714750" y="2597150"/>
            <a:ext cx="1037463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gradFill flip="none" rotWithShape="1">
                  <a:gsLst>
                    <a:gs pos="69000">
                      <a:srgbClr val="0066FF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  <a:tileRect/>
                </a:gradFill>
              </a:rPr>
              <a:t>Efficiency</a:t>
            </a:r>
            <a:endParaRPr lang="en-GB" dirty="0">
              <a:gradFill flip="none" rotWithShape="1">
                <a:gsLst>
                  <a:gs pos="69000">
                    <a:srgbClr val="0066FF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lin ang="5400000" scaled="0"/>
                <a:tileRect/>
              </a:gra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00212" y="5522556"/>
            <a:ext cx="8143576" cy="3877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</a:rPr>
              <a:t>Determination of efficiency needed to plan upgrade requirements for collimation system</a:t>
            </a:r>
            <a:endParaRPr lang="en-GB" dirty="0">
              <a:solidFill>
                <a:srgbClr val="0066FF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Dust particle and LHC operation </a:t>
            </a:r>
            <a:endParaRPr lang="en-GB" dirty="0"/>
          </a:p>
        </p:txBody>
      </p:sp>
      <p:pic>
        <p:nvPicPr>
          <p:cNvPr id="13" name="Picture 6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5894" y="750825"/>
            <a:ext cx="3766507" cy="2170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 descr="C:\Users\Tobias Bär\Desktop\CERN\plots\2012.12.14 - energy extrapolation-Dateien\2011.12.07 - energy extrapolation_27006_image00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484" t="909" r="498" b="768"/>
          <a:stretch>
            <a:fillRect/>
          </a:stretch>
        </p:blipFill>
        <p:spPr bwMode="auto">
          <a:xfrm>
            <a:off x="3764550" y="3003474"/>
            <a:ext cx="5271796" cy="307910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Content Placeholder 8"/>
          <p:cNvSpPr txBox="1">
            <a:spLocks/>
          </p:cNvSpPr>
          <p:nvPr/>
        </p:nvSpPr>
        <p:spPr bwMode="auto">
          <a:xfrm>
            <a:off x="197479" y="1029468"/>
            <a:ext cx="4458493" cy="120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kern="0" noProof="0" dirty="0" smtClean="0">
                <a:latin typeface="+mn-lt"/>
              </a:rPr>
              <a:t>Observation from 2011 to 2013</a:t>
            </a: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GB" b="0" i="0" u="none" strike="noStrike" kern="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Beam</a:t>
            </a:r>
            <a:r>
              <a:rPr kumimoji="0" lang="en-GB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loss created with a duration between 100 us to several ms  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Content Placeholder 8"/>
          <p:cNvSpPr txBox="1">
            <a:spLocks/>
          </p:cNvSpPr>
          <p:nvPr/>
        </p:nvSpPr>
        <p:spPr bwMode="auto">
          <a:xfrm>
            <a:off x="185808" y="3336541"/>
            <a:ext cx="3247857" cy="2271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kern="0" dirty="0" smtClean="0">
                <a:latin typeface="+mn-lt"/>
              </a:rPr>
              <a:t>Extrapolation of event rate to operation at 7 </a:t>
            </a:r>
            <a:r>
              <a:rPr lang="en-GB" kern="0" dirty="0" err="1" smtClean="0">
                <a:latin typeface="+mn-lt"/>
              </a:rPr>
              <a:t>TeV</a:t>
            </a:r>
            <a:r>
              <a:rPr lang="en-GB" kern="0" dirty="0" smtClean="0">
                <a:latin typeface="+mn-lt"/>
              </a:rPr>
              <a:t>  </a:t>
            </a:r>
            <a:endParaRPr lang="en-GB" kern="0" noProof="0" dirty="0" smtClean="0">
              <a:latin typeface="+mn-lt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5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kumimoji="0" lang="en-GB" b="0" i="0" u="none" strike="noStrike" kern="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events would cause significant  downtime due to recover from quench of magnet</a:t>
            </a:r>
            <a:endParaRPr kumimoji="0" lang="en-GB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7" name="Straight Connector 26"/>
          <p:cNvCxnSpPr/>
          <p:nvPr/>
        </p:nvCxnSpPr>
        <p:spPr bwMode="auto">
          <a:xfrm flipV="1">
            <a:off x="6391713" y="5550694"/>
            <a:ext cx="359132" cy="97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cxnSp>
        <p:nvCxnSpPr>
          <p:cNvPr id="30" name="Straight Connector 29"/>
          <p:cNvCxnSpPr/>
          <p:nvPr/>
        </p:nvCxnSpPr>
        <p:spPr bwMode="auto">
          <a:xfrm>
            <a:off x="6767949" y="5550715"/>
            <a:ext cx="1475938" cy="2360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ysDash"/>
            <a:round/>
            <a:headEnd type="none" w="med" len="med"/>
            <a:tailEnd type="triangle" w="med" len="med"/>
          </a:ln>
          <a:effectLst/>
        </p:spPr>
      </p:cxnSp>
      <p:cxnSp>
        <p:nvCxnSpPr>
          <p:cNvPr id="32" name="Straight Connector 31"/>
          <p:cNvCxnSpPr/>
          <p:nvPr/>
        </p:nvCxnSpPr>
        <p:spPr bwMode="auto">
          <a:xfrm flipV="1">
            <a:off x="8256073" y="5550694"/>
            <a:ext cx="359132" cy="972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35" name="TextBox 34"/>
          <p:cNvSpPr txBox="1"/>
          <p:nvPr/>
        </p:nvSpPr>
        <p:spPr>
          <a:xfrm>
            <a:off x="7405679" y="5283992"/>
            <a:ext cx="922047" cy="2571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solidFill>
                  <a:srgbClr val="FF0000"/>
                </a:solidFill>
              </a:rPr>
              <a:t>extrapolation</a:t>
            </a:r>
            <a:endParaRPr lang="en-GB" sz="1000" dirty="0">
              <a:solidFill>
                <a:srgbClr val="FF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23882" y="6170256"/>
            <a:ext cx="8449749" cy="3560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66FF"/>
                </a:solidFill>
              </a:rPr>
              <a:t>Increase of knowledge in the sub and millisecond range required for down time estimates  </a:t>
            </a:r>
            <a:endParaRPr lang="en-GB" dirty="0">
              <a:solidFill>
                <a:srgbClr val="0066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71451" y="60017"/>
            <a:ext cx="8772524" cy="460375"/>
          </a:xfrm>
        </p:spPr>
        <p:txBody>
          <a:bodyPr/>
          <a:lstStyle/>
          <a:p>
            <a:r>
              <a:rPr lang="en-GB" dirty="0" smtClean="0"/>
              <a:t>Super conducting magnet quench levels (LHC bending magnet)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pSp>
        <p:nvGrpSpPr>
          <p:cNvPr id="23" name="Group 22"/>
          <p:cNvGrpSpPr/>
          <p:nvPr/>
        </p:nvGrpSpPr>
        <p:grpSpPr>
          <a:xfrm>
            <a:off x="240352" y="671472"/>
            <a:ext cx="8558044" cy="5276882"/>
            <a:chOff x="240352" y="671472"/>
            <a:chExt cx="8558044" cy="5276882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1514481" y="1387132"/>
              <a:ext cx="5905500" cy="456122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TextBox 10"/>
            <p:cNvSpPr txBox="1"/>
            <p:nvPr/>
          </p:nvSpPr>
          <p:spPr>
            <a:xfrm>
              <a:off x="471494" y="2185980"/>
              <a:ext cx="811441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Energy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8643" y="4357676"/>
              <a:ext cx="744114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B050"/>
                  </a:solidFill>
                </a:rPr>
                <a:t>Power</a:t>
              </a:r>
              <a:endParaRPr lang="en-GB" dirty="0">
                <a:solidFill>
                  <a:srgbClr val="00B05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686424" y="1157280"/>
              <a:ext cx="137088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66FF"/>
                  </a:solidFill>
                </a:rPr>
                <a:t>Steady state </a:t>
              </a:r>
              <a:endParaRPr lang="en-GB" dirty="0">
                <a:solidFill>
                  <a:srgbClr val="0066FF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438440" y="1138224"/>
              <a:ext cx="1478290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66FF"/>
                  </a:solidFill>
                </a:rPr>
                <a:t>Intermediate  </a:t>
              </a:r>
              <a:endParaRPr lang="en-GB" dirty="0">
                <a:solidFill>
                  <a:srgbClr val="0066FF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990584" y="1133456"/>
              <a:ext cx="731290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66FF"/>
                  </a:solidFill>
                </a:rPr>
                <a:t>Short</a:t>
              </a:r>
              <a:r>
                <a:rPr lang="en-GB" dirty="0" smtClean="0">
                  <a:solidFill>
                    <a:srgbClr val="0066FF"/>
                  </a:solidFill>
                </a:rPr>
                <a:t> </a:t>
              </a:r>
              <a:endParaRPr lang="en-GB" dirty="0">
                <a:solidFill>
                  <a:srgbClr val="0066FF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310488" y="1166800"/>
              <a:ext cx="148790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0066FF"/>
                  </a:solidFill>
                </a:rPr>
                <a:t>Loss durations</a:t>
              </a:r>
              <a:endParaRPr lang="en-GB" dirty="0">
                <a:solidFill>
                  <a:srgbClr val="0066FF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0352" y="671472"/>
              <a:ext cx="1407758" cy="14219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Equivalent</a:t>
              </a:r>
            </a:p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presentation</a:t>
              </a:r>
            </a:p>
            <a:p>
              <a:pPr algn="ctr"/>
              <a:r>
                <a:rPr lang="en-GB" dirty="0" smtClean="0">
                  <a:solidFill>
                    <a:srgbClr val="00B050"/>
                  </a:solidFill>
                </a:rPr>
                <a:t>quench levels</a:t>
              </a:r>
            </a:p>
            <a:p>
              <a:pPr algn="ctr"/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557341" y="3300405"/>
              <a:ext cx="2372765" cy="38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Heat capacity of strands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453197" y="3295637"/>
              <a:ext cx="2141933" cy="3877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Cooling by He system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75920" y="4693957"/>
              <a:ext cx="1091966" cy="464743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>
                <a:lnSpc>
                  <a:spcPct val="100000"/>
                </a:lnSpc>
              </a:pPr>
              <a:r>
                <a:rPr lang="en-GB" sz="1100" dirty="0" smtClean="0">
                  <a:solidFill>
                    <a:srgbClr val="FF0000"/>
                  </a:solidFill>
                </a:rPr>
                <a:t>Constant heat </a:t>
              </a:r>
            </a:p>
            <a:p>
              <a:pPr algn="ctr">
                <a:lnSpc>
                  <a:spcPct val="100000"/>
                </a:lnSpc>
              </a:pPr>
              <a:r>
                <a:rPr lang="en-GB" sz="1100" dirty="0" smtClean="0">
                  <a:solidFill>
                    <a:srgbClr val="FF0000"/>
                  </a:solidFill>
                </a:rPr>
                <a:t>transfer</a:t>
              </a:r>
              <a:endParaRPr lang="en-GB" sz="11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314307" y="5714992"/>
            <a:ext cx="8042586" cy="73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Aim of quench test: </a:t>
            </a:r>
          </a:p>
          <a:p>
            <a:r>
              <a:rPr lang="en-GB" dirty="0" smtClean="0">
                <a:solidFill>
                  <a:srgbClr val="0066FF"/>
                </a:solidFill>
              </a:rPr>
              <a:t>How much of beam intensity could impact on equipment and not </a:t>
            </a:r>
            <a:r>
              <a:rPr lang="en-GB" dirty="0" smtClean="0">
                <a:solidFill>
                  <a:srgbClr val="0066FF"/>
                </a:solidFill>
              </a:rPr>
              <a:t>quench </a:t>
            </a:r>
            <a:r>
              <a:rPr lang="en-GB" dirty="0" smtClean="0">
                <a:solidFill>
                  <a:srgbClr val="0066FF"/>
                </a:solidFill>
              </a:rPr>
              <a:t>a magnet </a:t>
            </a:r>
            <a:endParaRPr lang="en-GB" dirty="0">
              <a:solidFill>
                <a:srgbClr val="0066FF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397969" y="2224456"/>
            <a:ext cx="1129004" cy="46474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1100" dirty="0" smtClean="0">
                <a:solidFill>
                  <a:srgbClr val="FF0000"/>
                </a:solidFill>
              </a:rPr>
              <a:t>Constant heat </a:t>
            </a:r>
          </a:p>
          <a:p>
            <a:pPr algn="ctr">
              <a:lnSpc>
                <a:spcPct val="100000"/>
              </a:lnSpc>
            </a:pPr>
            <a:r>
              <a:rPr lang="en-GB" sz="1100" dirty="0" smtClean="0">
                <a:solidFill>
                  <a:srgbClr val="FF0000"/>
                </a:solidFill>
              </a:rPr>
              <a:t>capacity</a:t>
            </a:r>
            <a:endParaRPr lang="en-GB" sz="11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685800" y="4510091"/>
            <a:ext cx="7772400" cy="814384"/>
          </a:xfrm>
        </p:spPr>
        <p:txBody>
          <a:bodyPr/>
          <a:lstStyle/>
          <a:p>
            <a:r>
              <a:rPr lang="en-GB" dirty="0" smtClean="0"/>
              <a:t>Test results in </a:t>
            </a:r>
            <a:r>
              <a:rPr lang="en-GB" dirty="0" smtClean="0">
                <a:solidFill>
                  <a:srgbClr val="0066FF"/>
                </a:solidFill>
              </a:rPr>
              <a:t>upper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0066FF"/>
                </a:solidFill>
              </a:rPr>
              <a:t>lower bound </a:t>
            </a:r>
            <a:r>
              <a:rPr lang="en-GB" dirty="0" smtClean="0"/>
              <a:t>of quenching beam </a:t>
            </a:r>
            <a:r>
              <a:rPr lang="en-GB" dirty="0" smtClean="0">
                <a:solidFill>
                  <a:srgbClr val="0066FF"/>
                </a:solidFill>
              </a:rPr>
              <a:t>intensity</a:t>
            </a:r>
            <a:r>
              <a:rPr lang="en-GB" dirty="0" smtClean="0"/>
              <a:t> 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1333499" y="685800"/>
            <a:ext cx="7245335" cy="2728021"/>
            <a:chOff x="1333499" y="685800"/>
            <a:chExt cx="7245335" cy="2728021"/>
          </a:xfrm>
        </p:grpSpPr>
        <p:sp>
          <p:nvSpPr>
            <p:cNvPr id="13" name="Rounded Rectangle 12"/>
            <p:cNvSpPr/>
            <p:nvPr/>
          </p:nvSpPr>
          <p:spPr bwMode="auto">
            <a:xfrm>
              <a:off x="4009996" y="1533525"/>
              <a:ext cx="1481158" cy="626555"/>
            </a:xfrm>
            <a:prstGeom prst="roundRect">
              <a:avLst>
                <a:gd name="adj" fmla="val 16667"/>
              </a:avLst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Quench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energy 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4" name="Rounded Rectangle 13"/>
            <p:cNvSpPr/>
            <p:nvPr/>
          </p:nvSpPr>
          <p:spPr bwMode="auto">
            <a:xfrm>
              <a:off x="1409700" y="1538284"/>
              <a:ext cx="1200150" cy="81724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Proton Impact on  equipment</a:t>
              </a:r>
            </a:p>
          </p:txBody>
        </p:sp>
        <p:sp>
          <p:nvSpPr>
            <p:cNvPr id="15" name="Rounded Rectangle 14"/>
            <p:cNvSpPr/>
            <p:nvPr/>
          </p:nvSpPr>
          <p:spPr bwMode="auto">
            <a:xfrm>
              <a:off x="7097676" y="1535109"/>
              <a:ext cx="1481158" cy="62655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Coil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chemeClr val="tx1"/>
                  </a:solidFill>
                  <a:latin typeface="Tahoma" pitchFamily="34" charset="0"/>
                </a:rPr>
                <a:t>temperature </a:t>
              </a:r>
              <a:endParaRPr kumimoji="0" lang="en-GB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16" name="Left Bracket 15"/>
            <p:cNvSpPr/>
            <p:nvPr/>
          </p:nvSpPr>
          <p:spPr bwMode="auto">
            <a:xfrm rot="5400000">
              <a:off x="4781551" y="-1571623"/>
              <a:ext cx="309560" cy="5795963"/>
            </a:xfrm>
            <a:prstGeom prst="leftBracket">
              <a:avLst>
                <a:gd name="adj" fmla="val 32949"/>
              </a:avLst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triangle" w="lg" len="lg"/>
              <a:tailEnd type="none" w="lg" len="lg"/>
            </a:ln>
            <a:effectLst/>
          </p:spPr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934646" y="685800"/>
              <a:ext cx="1274708" cy="35606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Quench test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7296150" y="838200"/>
              <a:ext cx="1162050" cy="3877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/>
                <a:t>T &gt; </a:t>
              </a:r>
              <a:r>
                <a:rPr lang="en-GB" dirty="0" err="1" smtClean="0"/>
                <a:t>Tcrit</a:t>
              </a:r>
              <a:endParaRPr lang="en-GB" dirty="0"/>
            </a:p>
          </p:txBody>
        </p:sp>
        <p:sp>
          <p:nvSpPr>
            <p:cNvPr id="22" name="Right Arrow 21"/>
            <p:cNvSpPr/>
            <p:nvPr/>
          </p:nvSpPr>
          <p:spPr bwMode="auto">
            <a:xfrm>
              <a:off x="2886077" y="1628777"/>
              <a:ext cx="885825" cy="442913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5" name="Right Arrow 24"/>
            <p:cNvSpPr/>
            <p:nvPr/>
          </p:nvSpPr>
          <p:spPr bwMode="auto">
            <a:xfrm>
              <a:off x="5924553" y="1624017"/>
              <a:ext cx="885825" cy="442913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26" name="Rounded Rectangle 25"/>
            <p:cNvSpPr/>
            <p:nvPr/>
          </p:nvSpPr>
          <p:spPr bwMode="auto">
            <a:xfrm>
              <a:off x="1333499" y="2596576"/>
              <a:ext cx="1362075" cy="81724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rgbClr val="0066FF"/>
                  </a:solidFill>
                  <a:latin typeface="Tahoma" pitchFamily="34" charset="0"/>
                </a:rPr>
                <a:t>Measurement of beam intensity</a:t>
              </a:r>
              <a:endParaRPr lang="en-GB" sz="1400" dirty="0" smtClean="0">
                <a:solidFill>
                  <a:srgbClr val="0066FF"/>
                </a:solidFill>
                <a:latin typeface="Tahoma" pitchFamily="34" charset="0"/>
              </a:endParaRPr>
            </a:p>
          </p:txBody>
        </p:sp>
        <p:sp>
          <p:nvSpPr>
            <p:cNvPr id="28" name="Right Arrow 27"/>
            <p:cNvSpPr/>
            <p:nvPr/>
          </p:nvSpPr>
          <p:spPr bwMode="auto">
            <a:xfrm rot="16200000">
              <a:off x="1874361" y="2414591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81539" y="3673759"/>
            <a:ext cx="5972952" cy="1050641"/>
          </a:xfrm>
        </p:spPr>
        <p:txBody>
          <a:bodyPr/>
          <a:lstStyle/>
          <a:p>
            <a:r>
              <a:rPr lang="en-GB" dirty="0" smtClean="0"/>
              <a:t>Shower simulation of local quench energy density </a:t>
            </a:r>
          </a:p>
          <a:p>
            <a:r>
              <a:rPr lang="en-GB" dirty="0" smtClean="0"/>
              <a:t>L</a:t>
            </a:r>
            <a:r>
              <a:rPr lang="en-GB" dirty="0" smtClean="0"/>
              <a:t>ower and upper </a:t>
            </a:r>
            <a:r>
              <a:rPr lang="en-GB" dirty="0" smtClean="0">
                <a:solidFill>
                  <a:srgbClr val="0066FF"/>
                </a:solidFill>
              </a:rPr>
              <a:t>intensity bound </a:t>
            </a:r>
            <a:r>
              <a:rPr lang="en-GB" dirty="0" smtClean="0"/>
              <a:t>=&gt; lower </a:t>
            </a:r>
            <a:r>
              <a:rPr lang="en-GB" dirty="0" smtClean="0"/>
              <a:t>und upper </a:t>
            </a:r>
            <a:r>
              <a:rPr lang="en-GB" dirty="0" smtClean="0">
                <a:solidFill>
                  <a:srgbClr val="0066FF"/>
                </a:solidFill>
              </a:rPr>
              <a:t>local quench energy density </a:t>
            </a:r>
            <a:r>
              <a:rPr lang="en-GB" dirty="0" smtClean="0"/>
              <a:t>bound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7</a:t>
            </a:fld>
            <a:endParaRPr lang="en-GB"/>
          </a:p>
        </p:txBody>
      </p:sp>
      <p:grpSp>
        <p:nvGrpSpPr>
          <p:cNvPr id="54" name="Group 53"/>
          <p:cNvGrpSpPr/>
          <p:nvPr/>
        </p:nvGrpSpPr>
        <p:grpSpPr>
          <a:xfrm>
            <a:off x="1333499" y="689779"/>
            <a:ext cx="7245335" cy="2892993"/>
            <a:chOff x="1333499" y="689779"/>
            <a:chExt cx="7245335" cy="2892993"/>
          </a:xfrm>
        </p:grpSpPr>
        <p:grpSp>
          <p:nvGrpSpPr>
            <p:cNvPr id="19" name="Group 18"/>
            <p:cNvGrpSpPr/>
            <p:nvPr/>
          </p:nvGrpSpPr>
          <p:grpSpPr>
            <a:xfrm>
              <a:off x="1409700" y="689779"/>
              <a:ext cx="7169134" cy="1669729"/>
              <a:chOff x="1409700" y="3171825"/>
              <a:chExt cx="7169134" cy="1669729"/>
            </a:xfrm>
          </p:grpSpPr>
          <p:sp>
            <p:nvSpPr>
              <p:cNvPr id="21" name="Rounded Rectangle 20"/>
              <p:cNvSpPr/>
              <p:nvPr/>
            </p:nvSpPr>
            <p:spPr bwMode="auto">
              <a:xfrm>
                <a:off x="2681287" y="4024312"/>
                <a:ext cx="1257300" cy="626555"/>
              </a:xfrm>
              <a:prstGeom prst="roundRect">
                <a:avLst/>
              </a:prstGeom>
              <a:solidFill>
                <a:schemeClr val="accent2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Shower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simulation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 bwMode="auto">
              <a:xfrm>
                <a:off x="5557821" y="4022722"/>
                <a:ext cx="1466867" cy="626555"/>
              </a:xfrm>
              <a:prstGeom prst="roundRect">
                <a:avLst/>
              </a:prstGeom>
              <a:solidFill>
                <a:schemeClr val="accent2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Electro-thermal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simulations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 bwMode="auto">
              <a:xfrm>
                <a:off x="4009996" y="4019550"/>
                <a:ext cx="1481158" cy="626555"/>
              </a:xfrm>
              <a:prstGeom prst="roundRect">
                <a:avLst>
                  <a:gd name="adj" fmla="val 16667"/>
                </a:avLst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rgbClr val="0066FF"/>
                    </a:solidFill>
                    <a:latin typeface="Tahoma" pitchFamily="34" charset="0"/>
                  </a:rPr>
                  <a:t>Quench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rgbClr val="0066FF"/>
                    </a:solidFill>
                    <a:latin typeface="Tahoma" pitchFamily="34" charset="0"/>
                  </a:rPr>
                  <a:t>energy 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 bwMode="auto">
              <a:xfrm>
                <a:off x="1409700" y="4024309"/>
                <a:ext cx="1200150" cy="817245"/>
              </a:xfrm>
              <a:prstGeom prst="roundRect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Proton Impact on  equipment</a:t>
                </a:r>
              </a:p>
            </p:txBody>
          </p:sp>
          <p:sp>
            <p:nvSpPr>
              <p:cNvPr id="29" name="Rounded Rectangle 28"/>
              <p:cNvSpPr/>
              <p:nvPr/>
            </p:nvSpPr>
            <p:spPr bwMode="auto">
              <a:xfrm>
                <a:off x="7097676" y="4021134"/>
                <a:ext cx="1481158" cy="6265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Coil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temperature 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0" name="Left Bracket 29"/>
              <p:cNvSpPr/>
              <p:nvPr/>
            </p:nvSpPr>
            <p:spPr bwMode="auto">
              <a:xfrm rot="5400000">
                <a:off x="4781552" y="914402"/>
                <a:ext cx="309560" cy="5795963"/>
              </a:xfrm>
              <a:prstGeom prst="leftBracket">
                <a:avLst>
                  <a:gd name="adj" fmla="val 32949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42524" y="3171825"/>
                <a:ext cx="2258952" cy="3877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Quench </a:t>
                </a:r>
                <a:r>
                  <a:rPr lang="en-GB" dirty="0" smtClean="0"/>
                  <a:t>test simulation</a:t>
                </a:r>
                <a:endParaRPr lang="en-GB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296150" y="3324225"/>
                <a:ext cx="1162050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 &gt; </a:t>
                </a:r>
                <a:r>
                  <a:rPr lang="en-GB" dirty="0" err="1" smtClean="0"/>
                  <a:t>Tcrit</a:t>
                </a:r>
                <a:endParaRPr lang="en-GB" dirty="0"/>
              </a:p>
            </p:txBody>
          </p:sp>
        </p:grpSp>
        <p:sp>
          <p:nvSpPr>
            <p:cNvPr id="36" name="Rounded Rectangle 35"/>
            <p:cNvSpPr/>
            <p:nvPr/>
          </p:nvSpPr>
          <p:spPr bwMode="auto">
            <a:xfrm>
              <a:off x="1333499" y="2596576"/>
              <a:ext cx="1362075" cy="81724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rgbClr val="0066FF"/>
                  </a:solidFill>
                  <a:latin typeface="Tahoma" pitchFamily="34" charset="0"/>
                </a:rPr>
                <a:t>Measurement of beam intensity</a:t>
              </a:r>
              <a:endParaRPr lang="en-GB" sz="1400" dirty="0" smtClean="0">
                <a:solidFill>
                  <a:srgbClr val="0066FF"/>
                </a:solidFill>
                <a:latin typeface="Tahoma" pitchFamily="34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7163093" y="2416495"/>
              <a:ext cx="1362075" cy="116627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B</a:t>
              </a: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-</a:t>
              </a: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field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Coil 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Cooling parameters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Coil parameter</a:t>
              </a:r>
              <a:endParaRPr lang="en-GB" sz="1100" dirty="0" smtClean="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 bwMode="auto">
            <a:xfrm>
              <a:off x="2548255" y="1737360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7" name="Right Arrow 46"/>
            <p:cNvSpPr/>
            <p:nvPr/>
          </p:nvSpPr>
          <p:spPr bwMode="auto">
            <a:xfrm rot="10800000">
              <a:off x="5343525" y="174180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3878580" y="174053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 bwMode="auto">
            <a:xfrm rot="10800000">
              <a:off x="6880225" y="174180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Right Arrow 50"/>
            <p:cNvSpPr/>
            <p:nvPr/>
          </p:nvSpPr>
          <p:spPr bwMode="auto">
            <a:xfrm rot="16200000">
              <a:off x="1874361" y="2414591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 rot="16200000">
              <a:off x="7699376" y="2219329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53" name="Content Placeholder 8"/>
          <p:cNvSpPr txBox="1">
            <a:spLocks/>
          </p:cNvSpPr>
          <p:nvPr/>
        </p:nvSpPr>
        <p:spPr bwMode="auto">
          <a:xfrm>
            <a:off x="1581538" y="4715159"/>
            <a:ext cx="6343261" cy="54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dirty="0" smtClean="0">
                <a:latin typeface="+mn-lt"/>
              </a:rPr>
              <a:t>Electro-thermal simulation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quench energy density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Content Placeholder 8"/>
          <p:cNvSpPr txBox="1">
            <a:spLocks/>
          </p:cNvSpPr>
          <p:nvPr/>
        </p:nvSpPr>
        <p:spPr bwMode="auto">
          <a:xfrm>
            <a:off x="1581538" y="5172359"/>
            <a:ext cx="6343261" cy="68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noProof="0" dirty="0" smtClean="0">
                <a:latin typeface="+mn-lt"/>
              </a:rPr>
              <a:t>Quench test allows to </a:t>
            </a:r>
            <a:r>
              <a:rPr lang="en-GB" sz="1800" kern="0" noProof="0" dirty="0" smtClean="0">
                <a:solidFill>
                  <a:srgbClr val="0066FF"/>
                </a:solidFill>
                <a:latin typeface="+mn-lt"/>
              </a:rPr>
              <a:t>validate combined result of shower and electro-thermal simulations 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Methodology 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1581539" y="3673759"/>
            <a:ext cx="5972952" cy="1050641"/>
          </a:xfrm>
        </p:spPr>
        <p:txBody>
          <a:bodyPr/>
          <a:lstStyle/>
          <a:p>
            <a:r>
              <a:rPr lang="en-GB" dirty="0" smtClean="0"/>
              <a:t>Shower simulation of local quench energy density </a:t>
            </a:r>
          </a:p>
          <a:p>
            <a:r>
              <a:rPr lang="en-GB" dirty="0" smtClean="0"/>
              <a:t>L</a:t>
            </a:r>
            <a:r>
              <a:rPr lang="en-GB" dirty="0" smtClean="0"/>
              <a:t>ower and upper </a:t>
            </a:r>
            <a:r>
              <a:rPr lang="en-GB" dirty="0" smtClean="0">
                <a:solidFill>
                  <a:srgbClr val="0066FF"/>
                </a:solidFill>
              </a:rPr>
              <a:t>intensity bound </a:t>
            </a:r>
            <a:r>
              <a:rPr lang="en-GB" dirty="0" smtClean="0"/>
              <a:t>=&gt; lower </a:t>
            </a:r>
            <a:r>
              <a:rPr lang="en-GB" dirty="0" smtClean="0"/>
              <a:t>und upper </a:t>
            </a:r>
            <a:r>
              <a:rPr lang="en-GB" dirty="0" smtClean="0">
                <a:solidFill>
                  <a:srgbClr val="0066FF"/>
                </a:solidFill>
              </a:rPr>
              <a:t>local quench energy density </a:t>
            </a:r>
            <a:r>
              <a:rPr lang="en-GB" dirty="0" smtClean="0"/>
              <a:t>bound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pSp>
        <p:nvGrpSpPr>
          <p:cNvPr id="2" name="Group 53"/>
          <p:cNvGrpSpPr/>
          <p:nvPr/>
        </p:nvGrpSpPr>
        <p:grpSpPr>
          <a:xfrm>
            <a:off x="1333499" y="689779"/>
            <a:ext cx="7245335" cy="2892993"/>
            <a:chOff x="1333499" y="689779"/>
            <a:chExt cx="7245335" cy="2892993"/>
          </a:xfrm>
        </p:grpSpPr>
        <p:grpSp>
          <p:nvGrpSpPr>
            <p:cNvPr id="3" name="Group 18"/>
            <p:cNvGrpSpPr/>
            <p:nvPr/>
          </p:nvGrpSpPr>
          <p:grpSpPr>
            <a:xfrm>
              <a:off x="1409700" y="689779"/>
              <a:ext cx="7169134" cy="1669729"/>
              <a:chOff x="1409700" y="3171825"/>
              <a:chExt cx="7169134" cy="1669729"/>
            </a:xfrm>
          </p:grpSpPr>
          <p:sp>
            <p:nvSpPr>
              <p:cNvPr id="21" name="Rounded Rectangle 20"/>
              <p:cNvSpPr/>
              <p:nvPr/>
            </p:nvSpPr>
            <p:spPr bwMode="auto">
              <a:xfrm>
                <a:off x="2681287" y="4024312"/>
                <a:ext cx="1257300" cy="626555"/>
              </a:xfrm>
              <a:prstGeom prst="roundRect">
                <a:avLst/>
              </a:prstGeom>
              <a:solidFill>
                <a:schemeClr val="accent2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Shower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simulation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4" name="Rounded Rectangle 23"/>
              <p:cNvSpPr/>
              <p:nvPr/>
            </p:nvSpPr>
            <p:spPr bwMode="auto">
              <a:xfrm>
                <a:off x="5557821" y="4022722"/>
                <a:ext cx="1466867" cy="626555"/>
              </a:xfrm>
              <a:prstGeom prst="roundRect">
                <a:avLst/>
              </a:prstGeom>
              <a:solidFill>
                <a:schemeClr val="accent2"/>
              </a:solidFill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Electro-thermal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simulations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6" name="Rounded Rectangle 25"/>
              <p:cNvSpPr/>
              <p:nvPr/>
            </p:nvSpPr>
            <p:spPr bwMode="auto">
              <a:xfrm>
                <a:off x="4009996" y="4019550"/>
                <a:ext cx="1481158" cy="626555"/>
              </a:xfrm>
              <a:prstGeom prst="roundRect">
                <a:avLst>
                  <a:gd name="adj" fmla="val 16667"/>
                </a:avLst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rgbClr val="0066FF"/>
                    </a:solidFill>
                    <a:latin typeface="Tahoma" pitchFamily="34" charset="0"/>
                  </a:rPr>
                  <a:t>Quench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rgbClr val="0066FF"/>
                    </a:solidFill>
                    <a:latin typeface="Tahoma" pitchFamily="34" charset="0"/>
                  </a:rPr>
                  <a:t>energy 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rgbClr val="0066FF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28" name="Rounded Rectangle 27"/>
              <p:cNvSpPr/>
              <p:nvPr/>
            </p:nvSpPr>
            <p:spPr bwMode="auto">
              <a:xfrm>
                <a:off x="1409700" y="4024309"/>
                <a:ext cx="1200150" cy="817245"/>
              </a:xfrm>
              <a:prstGeom prst="roundRect">
                <a:avLst/>
              </a:prstGeom>
              <a:ln>
                <a:solidFill>
                  <a:srgbClr val="FF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Proton Impact on  equipment</a:t>
                </a:r>
              </a:p>
            </p:txBody>
          </p:sp>
          <p:sp>
            <p:nvSpPr>
              <p:cNvPr id="29" name="Rounded Rectangle 28"/>
              <p:cNvSpPr/>
              <p:nvPr/>
            </p:nvSpPr>
            <p:spPr bwMode="auto">
              <a:xfrm>
                <a:off x="7097676" y="4021134"/>
                <a:ext cx="1481158" cy="626555"/>
              </a:xfrm>
              <a:prstGeom prst="roundRect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Coil</a:t>
                </a:r>
              </a:p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folHlink"/>
                  </a:buClr>
                  <a:buSzPct val="60000"/>
                  <a:buFont typeface="Wingdings" pitchFamily="2" charset="2"/>
                  <a:buNone/>
                  <a:tabLst/>
                </a:pPr>
                <a:r>
                  <a:rPr lang="en-GB" sz="1400" dirty="0" smtClean="0">
                    <a:solidFill>
                      <a:schemeClr val="tx1"/>
                    </a:solidFill>
                    <a:latin typeface="Tahoma" pitchFamily="34" charset="0"/>
                  </a:rPr>
                  <a:t>temperature </a:t>
                </a:r>
                <a:endParaRPr kumimoji="0" lang="en-GB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ahoma" pitchFamily="34" charset="0"/>
                </a:endParaRPr>
              </a:p>
            </p:txBody>
          </p:sp>
          <p:sp>
            <p:nvSpPr>
              <p:cNvPr id="30" name="Left Bracket 29"/>
              <p:cNvSpPr/>
              <p:nvPr/>
            </p:nvSpPr>
            <p:spPr bwMode="auto">
              <a:xfrm rot="5400000">
                <a:off x="4781552" y="914402"/>
                <a:ext cx="309560" cy="5795963"/>
              </a:xfrm>
              <a:prstGeom prst="leftBracket">
                <a:avLst>
                  <a:gd name="adj" fmla="val 32949"/>
                </a:avLst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triangle" w="lg" len="lg"/>
                <a:tailEnd type="none" w="lg" len="lg"/>
              </a:ln>
              <a:effectLst/>
            </p:spPr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3442524" y="3171825"/>
                <a:ext cx="2258952" cy="3877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/>
                  <a:t>Quench </a:t>
                </a:r>
                <a:r>
                  <a:rPr lang="en-GB" dirty="0" smtClean="0"/>
                  <a:t>test simulation</a:t>
                </a:r>
                <a:endParaRPr lang="en-GB" dirty="0"/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7296150" y="3324225"/>
                <a:ext cx="1162050" cy="3877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/>
                  <a:t>T &gt; </a:t>
                </a:r>
                <a:r>
                  <a:rPr lang="en-GB" dirty="0" err="1" smtClean="0"/>
                  <a:t>Tcrit</a:t>
                </a:r>
                <a:endParaRPr lang="en-GB" dirty="0"/>
              </a:p>
            </p:txBody>
          </p:sp>
        </p:grpSp>
        <p:sp>
          <p:nvSpPr>
            <p:cNvPr id="36" name="Rounded Rectangle 35"/>
            <p:cNvSpPr/>
            <p:nvPr/>
          </p:nvSpPr>
          <p:spPr bwMode="auto">
            <a:xfrm>
              <a:off x="1333499" y="2596576"/>
              <a:ext cx="1362075" cy="817245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400" dirty="0" smtClean="0">
                  <a:solidFill>
                    <a:srgbClr val="0066FF"/>
                  </a:solidFill>
                  <a:latin typeface="Tahoma" pitchFamily="34" charset="0"/>
                </a:rPr>
                <a:t>Measurement of beam intensity</a:t>
              </a:r>
              <a:endParaRPr lang="en-GB" sz="1400" dirty="0" smtClean="0">
                <a:solidFill>
                  <a:srgbClr val="0066FF"/>
                </a:solidFill>
                <a:latin typeface="Tahoma" pitchFamily="34" charset="0"/>
              </a:endParaRPr>
            </a:p>
          </p:txBody>
        </p:sp>
        <p:sp>
          <p:nvSpPr>
            <p:cNvPr id="38" name="Rounded Rectangle 37"/>
            <p:cNvSpPr/>
            <p:nvPr/>
          </p:nvSpPr>
          <p:spPr bwMode="auto">
            <a:xfrm>
              <a:off x="7163093" y="2416495"/>
              <a:ext cx="1362075" cy="1166277"/>
            </a:xfrm>
            <a:prstGeom prst="roundRect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B</a:t>
              </a: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-</a:t>
              </a: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field 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Coil current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Cooling parameters</a:t>
              </a:r>
            </a:p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ts val="336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r>
                <a:rPr lang="en-GB" sz="1100" dirty="0" smtClean="0">
                  <a:solidFill>
                    <a:schemeClr val="tx1"/>
                  </a:solidFill>
                  <a:latin typeface="Tahoma" pitchFamily="34" charset="0"/>
                </a:rPr>
                <a:t>Coil parameter</a:t>
              </a:r>
              <a:endParaRPr lang="en-GB" sz="1100" dirty="0" smtClean="0">
                <a:solidFill>
                  <a:schemeClr val="tx1"/>
                </a:solidFill>
                <a:latin typeface="Tahoma" pitchFamily="34" charset="0"/>
              </a:endParaRPr>
            </a:p>
          </p:txBody>
        </p:sp>
        <p:sp>
          <p:nvSpPr>
            <p:cNvPr id="46" name="Right Arrow 45"/>
            <p:cNvSpPr/>
            <p:nvPr/>
          </p:nvSpPr>
          <p:spPr bwMode="auto">
            <a:xfrm>
              <a:off x="2548255" y="1737360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7" name="Right Arrow 46"/>
            <p:cNvSpPr/>
            <p:nvPr/>
          </p:nvSpPr>
          <p:spPr bwMode="auto">
            <a:xfrm rot="10800000">
              <a:off x="5343525" y="174180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8" name="Right Arrow 47"/>
            <p:cNvSpPr/>
            <p:nvPr/>
          </p:nvSpPr>
          <p:spPr bwMode="auto">
            <a:xfrm>
              <a:off x="3878580" y="174053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49" name="Right Arrow 48"/>
            <p:cNvSpPr/>
            <p:nvPr/>
          </p:nvSpPr>
          <p:spPr bwMode="auto">
            <a:xfrm rot="10800000">
              <a:off x="6880225" y="1741805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1" name="Right Arrow 50"/>
            <p:cNvSpPr/>
            <p:nvPr/>
          </p:nvSpPr>
          <p:spPr bwMode="auto">
            <a:xfrm rot="16200000">
              <a:off x="1874361" y="2414591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  <p:sp>
          <p:nvSpPr>
            <p:cNvPr id="52" name="Right Arrow 51"/>
            <p:cNvSpPr/>
            <p:nvPr/>
          </p:nvSpPr>
          <p:spPr bwMode="auto">
            <a:xfrm rot="16200000">
              <a:off x="7699376" y="2219329"/>
              <a:ext cx="274320" cy="220980"/>
            </a:xfrm>
            <a:prstGeom prst="rightArrow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folHlink"/>
                </a:buClr>
                <a:buSzPct val="60000"/>
                <a:buFont typeface="Wingdings" pitchFamily="2" charset="2"/>
                <a:buNone/>
                <a:tabLst/>
              </a:pPr>
              <a:endParaRPr kumimoji="0" lang="en-GB" sz="1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</a:endParaRPr>
            </a:p>
          </p:txBody>
        </p:sp>
      </p:grpSp>
      <p:sp>
        <p:nvSpPr>
          <p:cNvPr id="53" name="Content Placeholder 8"/>
          <p:cNvSpPr txBox="1">
            <a:spLocks/>
          </p:cNvSpPr>
          <p:nvPr/>
        </p:nvSpPr>
        <p:spPr bwMode="auto">
          <a:xfrm>
            <a:off x="1581538" y="4715159"/>
            <a:ext cx="6343261" cy="542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dirty="0" smtClean="0">
                <a:latin typeface="+mn-lt"/>
              </a:rPr>
              <a:t>Electro-thermal simulation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local quench energy density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5" name="Content Placeholder 8"/>
          <p:cNvSpPr txBox="1">
            <a:spLocks/>
          </p:cNvSpPr>
          <p:nvPr/>
        </p:nvSpPr>
        <p:spPr bwMode="auto">
          <a:xfrm>
            <a:off x="1581538" y="5172359"/>
            <a:ext cx="6343261" cy="68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noProof="0" dirty="0" smtClean="0">
                <a:latin typeface="+mn-lt"/>
              </a:rPr>
              <a:t>Quench test allows to </a:t>
            </a:r>
            <a:r>
              <a:rPr lang="en-GB" sz="1800" kern="0" noProof="0" dirty="0" smtClean="0">
                <a:solidFill>
                  <a:srgbClr val="0066FF"/>
                </a:solidFill>
                <a:latin typeface="+mn-lt"/>
              </a:rPr>
              <a:t>validate combined result of shower and electro-thermal simulations  </a:t>
            </a: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Rounded Rectangle 26"/>
          <p:cNvSpPr/>
          <p:nvPr/>
        </p:nvSpPr>
        <p:spPr bwMode="auto">
          <a:xfrm>
            <a:off x="2757490" y="2583667"/>
            <a:ext cx="1104900" cy="817245"/>
          </a:xfrm>
          <a:prstGeom prst="roundRect">
            <a:avLst/>
          </a:prstGeom>
          <a:solidFill>
            <a:schemeClr val="accent2"/>
          </a:solidFill>
          <a:ln>
            <a:headEnd type="none" w="med" len="med"/>
            <a:tailEnd type="none" w="med" len="med"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r>
              <a:rPr lang="en-GB" sz="1400" dirty="0" smtClean="0">
                <a:solidFill>
                  <a:schemeClr val="tx1"/>
                </a:solidFill>
                <a:latin typeface="Tahoma" pitchFamily="34" charset="0"/>
              </a:rPr>
              <a:t>Beam loss monitor signal</a:t>
            </a:r>
            <a:endParaRPr kumimoji="0" lang="en-GB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 rot="5400000">
            <a:off x="3173732" y="2270920"/>
            <a:ext cx="274320" cy="220980"/>
          </a:xfrm>
          <a:prstGeom prst="rightArrow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2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None/>
              <a:tabLst/>
            </a:pPr>
            <a:endParaRPr kumimoji="0" lang="en-GB" sz="1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ahoma" pitchFamily="34" charset="0"/>
            </a:endParaRPr>
          </a:p>
        </p:txBody>
      </p:sp>
      <p:sp>
        <p:nvSpPr>
          <p:cNvPr id="34" name="Content Placeholder 8"/>
          <p:cNvSpPr txBox="1">
            <a:spLocks/>
          </p:cNvSpPr>
          <p:nvPr/>
        </p:nvSpPr>
        <p:spPr bwMode="auto">
          <a:xfrm>
            <a:off x="1581538" y="5980079"/>
            <a:ext cx="7371962" cy="6823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dirty="0" smtClean="0">
                <a:solidFill>
                  <a:srgbClr val="0066FF"/>
                </a:solidFill>
                <a:latin typeface="+mn-lt"/>
              </a:rPr>
              <a:t>Shower simulations </a:t>
            </a:r>
            <a:r>
              <a:rPr lang="en-GB" sz="1800" kern="0" dirty="0" smtClean="0">
                <a:latin typeface="+mn-lt"/>
              </a:rPr>
              <a:t>are also</a:t>
            </a:r>
            <a:r>
              <a:rPr lang="en-GB" sz="1800" kern="0" noProof="0" dirty="0" smtClean="0">
                <a:latin typeface="+mn-lt"/>
              </a:rPr>
              <a:t> </a:t>
            </a:r>
            <a:r>
              <a:rPr lang="en-GB" sz="1800" kern="0" noProof="0" dirty="0" smtClean="0">
                <a:solidFill>
                  <a:srgbClr val="0066FF"/>
                </a:solidFill>
                <a:latin typeface="+mn-lt"/>
              </a:rPr>
              <a:t>validated by beam loss measurements</a:t>
            </a: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tabLst/>
              <a:defRPr/>
            </a:pPr>
            <a:endParaRPr kumimoji="0" lang="en-GB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Short </a:t>
            </a:r>
            <a:r>
              <a:rPr lang="en-GB" dirty="0" smtClean="0"/>
              <a:t>loss </a:t>
            </a:r>
            <a:r>
              <a:rPr lang="en-GB" dirty="0" smtClean="0"/>
              <a:t>duration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207399" y="676559"/>
            <a:ext cx="4478901" cy="2206341"/>
          </a:xfrm>
        </p:spPr>
        <p:txBody>
          <a:bodyPr/>
          <a:lstStyle/>
          <a:p>
            <a:r>
              <a:rPr lang="en-GB" dirty="0" smtClean="0"/>
              <a:t>Experiment</a:t>
            </a:r>
          </a:p>
          <a:p>
            <a:pPr lvl="1"/>
            <a:r>
              <a:rPr lang="en-GB" dirty="0" smtClean="0"/>
              <a:t>Inj</a:t>
            </a:r>
            <a:r>
              <a:rPr lang="en-GB" dirty="0" smtClean="0"/>
              <a:t>ected beam (6.5E10 p.) dumped on collimator (TCLIB)</a:t>
            </a:r>
          </a:p>
          <a:p>
            <a:pPr lvl="1"/>
            <a:r>
              <a:rPr lang="en-GB" dirty="0" smtClean="0"/>
              <a:t>Q</a:t>
            </a:r>
            <a:r>
              <a:rPr lang="en-GB" dirty="0" smtClean="0"/>
              <a:t>uadrupole (Q6.L8, 4K) magnet </a:t>
            </a:r>
            <a:r>
              <a:rPr lang="en-GB" dirty="0" smtClean="0"/>
              <a:t>exposed to </a:t>
            </a:r>
            <a:r>
              <a:rPr lang="en-GB" dirty="0" smtClean="0"/>
              <a:t>shower particles</a:t>
            </a:r>
          </a:p>
          <a:p>
            <a:pPr lvl="1"/>
            <a:r>
              <a:rPr lang="en-GB" dirty="0" smtClean="0"/>
              <a:t>Magnet current scanned to initiate  quench  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IPAC 2014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Beam-induced Quench Tests of LHC Magnets, B.Dehning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04770B-96C7-4990-8C53-C32C09025E0D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2500" y="2705099"/>
            <a:ext cx="4190391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68899" y="2567405"/>
            <a:ext cx="2644775" cy="24459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3320" y="776341"/>
            <a:ext cx="4022090" cy="1609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1935218" y="4927600"/>
            <a:ext cx="2605200" cy="624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66FF"/>
                </a:solidFill>
              </a:rPr>
              <a:t>Maximum energy density peak</a:t>
            </a:r>
          </a:p>
          <a:p>
            <a:pPr algn="ctr"/>
            <a:r>
              <a:rPr lang="en-GB" sz="1400" dirty="0" smtClean="0">
                <a:solidFill>
                  <a:srgbClr val="0066FF"/>
                </a:solidFill>
              </a:rPr>
              <a:t>inside magnet</a:t>
            </a:r>
            <a:endParaRPr lang="en-GB" sz="1400" dirty="0">
              <a:solidFill>
                <a:srgbClr val="0066FF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664390" y="4940300"/>
            <a:ext cx="1617751" cy="6247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0066FF"/>
                </a:solidFill>
              </a:rPr>
              <a:t>Symmetric energy</a:t>
            </a:r>
          </a:p>
          <a:p>
            <a:pPr algn="ctr"/>
            <a:r>
              <a:rPr lang="en-GB" sz="1400" dirty="0" smtClean="0">
                <a:solidFill>
                  <a:srgbClr val="0066FF"/>
                </a:solidFill>
              </a:rPr>
              <a:t>distribution</a:t>
            </a:r>
            <a:endParaRPr lang="en-GB" sz="1400" dirty="0">
              <a:solidFill>
                <a:srgbClr val="0066FF"/>
              </a:solidFill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82913" y="5622768"/>
            <a:ext cx="3178175" cy="865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5" name="Content Placeholder 8"/>
          <p:cNvSpPr txBox="1">
            <a:spLocks/>
          </p:cNvSpPr>
          <p:nvPr/>
        </p:nvSpPr>
        <p:spPr bwMode="auto">
          <a:xfrm>
            <a:off x="308999" y="5566059"/>
            <a:ext cx="4478901" cy="5680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n"/>
              <a:tabLst/>
              <a:defRPr/>
            </a:pPr>
            <a:r>
              <a:rPr lang="en-GB" sz="1800" kern="0" dirty="0" smtClean="0">
                <a:latin typeface="+mn-lt"/>
              </a:rPr>
              <a:t>Result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ernd">
  <a:themeElements>
    <a:clrScheme name="bernd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ernd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857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20000"/>
          </a:lnSpc>
          <a:spcBef>
            <a:spcPct val="20000"/>
          </a:spcBef>
          <a:spcAft>
            <a:spcPct val="0"/>
          </a:spcAft>
          <a:buClr>
            <a:schemeClr val="folHlink"/>
          </a:buClr>
          <a:buSzPct val="60000"/>
          <a:buFont typeface="Wingdings" pitchFamily="2" charset="2"/>
          <a:buNone/>
          <a:tabLst/>
          <a:defRPr kumimoji="0" lang="en-GB" sz="16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noFill/>
        <a:ln w="28575" cap="flat" cmpd="sng" algn="ctr">
          <a:solidFill>
            <a:srgbClr val="FF0000"/>
          </a:solidFill>
          <a:prstDash val="solid"/>
          <a:round/>
          <a:headEnd type="none" w="med" len="med"/>
          <a:tailEnd type="triangle" w="lg" len="lg"/>
        </a:ln>
        <a:effectLst/>
      </a:spPr>
      <a:bodyPr/>
      <a:lstStyle/>
    </a:lnDef>
  </a:objectDefaults>
  <a:extraClrSchemeLst>
    <a:extraClrScheme>
      <a:clrScheme name="bernd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rnd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rnd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10705</TotalTime>
  <Words>774</Words>
  <Application>Microsoft Office PowerPoint</Application>
  <PresentationFormat>On-screen Show (4:3)</PresentationFormat>
  <Paragraphs>173</Paragraphs>
  <Slides>13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bernd</vt:lpstr>
      <vt:lpstr>Beam-induced Quench Tests of LHC Magnets</vt:lpstr>
      <vt:lpstr>Content</vt:lpstr>
      <vt:lpstr>Efficiency of LHC collimation </vt:lpstr>
      <vt:lpstr>Dust particle and LHC operation </vt:lpstr>
      <vt:lpstr>Super conducting magnet quench levels (LHC bending magnet)</vt:lpstr>
      <vt:lpstr>Methodology</vt:lpstr>
      <vt:lpstr>Methodology </vt:lpstr>
      <vt:lpstr>Methodology </vt:lpstr>
      <vt:lpstr>Short loss duration</vt:lpstr>
      <vt:lpstr>Results</vt:lpstr>
      <vt:lpstr>Reserve slides</vt:lpstr>
      <vt:lpstr>Short term losses </vt:lpstr>
      <vt:lpstr>Methedology 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Instrumentation used for Machine Protection</dc:title>
  <dc:creator>dehning</dc:creator>
  <cp:lastModifiedBy>dehning</cp:lastModifiedBy>
  <cp:revision>436</cp:revision>
  <cp:lastPrinted>1601-01-01T00:00:00Z</cp:lastPrinted>
  <dcterms:created xsi:type="dcterms:W3CDTF">2003-11-27T14:14:38Z</dcterms:created>
  <dcterms:modified xsi:type="dcterms:W3CDTF">2014-05-26T21:14:47Z</dcterms:modified>
</cp:coreProperties>
</file>