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charts/chart7.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notesSlides/notesSlide26.xml" ContentType="application/vnd.openxmlformats-officedocument.presentationml.notesSlide+xml"/>
  <Override PartName="/ppt/charts/chart9.xml" ContentType="application/vnd.openxmlformats-officedocument.drawingml.chart+xml"/>
  <Override PartName="/ppt/notesSlides/notesSlide27.xml" ContentType="application/vnd.openxmlformats-officedocument.presentationml.notesSlide+xml"/>
  <Override PartName="/ppt/charts/chart10.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26" r:id="rId2"/>
  </p:sldMasterIdLst>
  <p:notesMasterIdLst>
    <p:notesMasterId r:id="rId47"/>
  </p:notesMasterIdLst>
  <p:handoutMasterIdLst>
    <p:handoutMasterId r:id="rId48"/>
  </p:handoutMasterIdLst>
  <p:sldIdLst>
    <p:sldId id="256" r:id="rId3"/>
    <p:sldId id="257" r:id="rId4"/>
    <p:sldId id="258" r:id="rId5"/>
    <p:sldId id="261" r:id="rId6"/>
    <p:sldId id="294" r:id="rId7"/>
    <p:sldId id="295" r:id="rId8"/>
    <p:sldId id="296" r:id="rId9"/>
    <p:sldId id="297" r:id="rId10"/>
    <p:sldId id="298" r:id="rId11"/>
    <p:sldId id="299" r:id="rId12"/>
    <p:sldId id="300" r:id="rId13"/>
    <p:sldId id="263" r:id="rId14"/>
    <p:sldId id="293" r:id="rId15"/>
    <p:sldId id="301" r:id="rId16"/>
    <p:sldId id="259" r:id="rId17"/>
    <p:sldId id="303" r:id="rId18"/>
    <p:sldId id="302" r:id="rId19"/>
    <p:sldId id="304" r:id="rId20"/>
    <p:sldId id="315" r:id="rId21"/>
    <p:sldId id="306" r:id="rId22"/>
    <p:sldId id="307" r:id="rId23"/>
    <p:sldId id="313" r:id="rId24"/>
    <p:sldId id="314" r:id="rId25"/>
    <p:sldId id="308" r:id="rId26"/>
    <p:sldId id="309" r:id="rId27"/>
    <p:sldId id="311" r:id="rId28"/>
    <p:sldId id="310" r:id="rId29"/>
    <p:sldId id="312" r:id="rId30"/>
    <p:sldId id="288" r:id="rId31"/>
    <p:sldId id="316" r:id="rId32"/>
    <p:sldId id="260" r:id="rId33"/>
    <p:sldId id="264" r:id="rId34"/>
    <p:sldId id="276" r:id="rId35"/>
    <p:sldId id="269" r:id="rId36"/>
    <p:sldId id="271" r:id="rId37"/>
    <p:sldId id="272" r:id="rId38"/>
    <p:sldId id="289" r:id="rId39"/>
    <p:sldId id="290" r:id="rId40"/>
    <p:sldId id="291" r:id="rId41"/>
    <p:sldId id="273" r:id="rId42"/>
    <p:sldId id="274" r:id="rId43"/>
    <p:sldId id="287" r:id="rId44"/>
    <p:sldId id="317" r:id="rId45"/>
    <p:sldId id="318"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3B63"/>
    <a:srgbClr val="663861"/>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00" autoAdjust="0"/>
    <p:restoredTop sz="95405" autoAdjust="0"/>
  </p:normalViewPr>
  <p:slideViewPr>
    <p:cSldViewPr>
      <p:cViewPr varScale="1">
        <p:scale>
          <a:sx n="85" d="100"/>
          <a:sy n="85" d="100"/>
        </p:scale>
        <p:origin x="1637" y="29"/>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246"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New%20Microsoft%20Excel%20Worksheet.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ern.ch\dfs\Users\j\jnavarro\Documents\Dogleg\My%20Talks\20140428_ShutDownLectures\Loading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dLbls>
          <c:showLegendKey val="0"/>
          <c:showVal val="0"/>
          <c:showCatName val="0"/>
          <c:showSerName val="0"/>
          <c:showPercent val="0"/>
          <c:showBubbleSize val="0"/>
        </c:dLbls>
        <c:axId val="135067464"/>
        <c:axId val="135123800"/>
      </c:scatterChart>
      <c:valAx>
        <c:axId val="135067464"/>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5123800"/>
        <c:crosses val="autoZero"/>
        <c:crossBetween val="midCat"/>
      </c:valAx>
      <c:valAx>
        <c:axId val="135123800"/>
        <c:scaling>
          <c:orientation val="minMax"/>
          <c:max val="120"/>
          <c:min val="60"/>
        </c:scaling>
        <c:delete val="0"/>
        <c:axPos val="l"/>
        <c:majorGridlines>
          <c:spPr>
            <a:ln>
              <a:prstDash val="sysDash"/>
            </a:ln>
          </c:spPr>
        </c:majorGridlines>
        <c:numFmt formatCode="General" sourceLinked="0"/>
        <c:majorTickMark val="out"/>
        <c:minorTickMark val="none"/>
        <c:tickLblPos val="nextTo"/>
        <c:spPr>
          <a:ln w="15875"/>
        </c:spPr>
        <c:txPr>
          <a:bodyPr/>
          <a:lstStyle/>
          <a:p>
            <a:pPr>
              <a:defRPr sz="1600"/>
            </a:pPr>
            <a:endParaRPr lang="en-US"/>
          </a:p>
        </c:txPr>
        <c:crossAx val="135067464"/>
        <c:crosses val="autoZero"/>
        <c:crossBetween val="midCat"/>
      </c:valAx>
    </c:plotArea>
    <c:legend>
      <c:legendPos val="r"/>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2"/>
          <c:order val="0"/>
          <c:tx>
            <c:v>Loaded 38.5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ser>
          <c:idx val="3"/>
          <c:order val="1"/>
          <c:tx>
            <c:v>Loaded 42.7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ser>
          <c:idx val="4"/>
          <c:order val="2"/>
          <c:tx>
            <c:v>Unloaded 38.5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dLbls>
          <c:showLegendKey val="0"/>
          <c:showVal val="0"/>
          <c:showCatName val="0"/>
          <c:showSerName val="0"/>
          <c:showPercent val="0"/>
          <c:showBubbleSize val="0"/>
        </c:dLbls>
        <c:axId val="170020392"/>
        <c:axId val="170209904"/>
      </c:scatterChart>
      <c:valAx>
        <c:axId val="17002039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70209904"/>
        <c:crosses val="autoZero"/>
        <c:crossBetween val="midCat"/>
      </c:valAx>
      <c:valAx>
        <c:axId val="170209904"/>
        <c:scaling>
          <c:orientation val="minMax"/>
          <c:max val="120"/>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70020392"/>
        <c:crosses val="autoZero"/>
        <c:crossBetween val="midCat"/>
      </c:valAx>
    </c:plotArea>
    <c:legend>
      <c:legendPos val="r"/>
      <c:layout/>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dLbls>
          <c:showLegendKey val="0"/>
          <c:showVal val="0"/>
          <c:showCatName val="0"/>
          <c:showSerName val="0"/>
          <c:showPercent val="0"/>
          <c:showBubbleSize val="0"/>
        </c:dLbls>
        <c:axId val="224987144"/>
        <c:axId val="224987536"/>
      </c:scatterChart>
      <c:valAx>
        <c:axId val="224987144"/>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224987536"/>
        <c:crosses val="autoZero"/>
        <c:crossBetween val="midCat"/>
      </c:valAx>
      <c:valAx>
        <c:axId val="224987536"/>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224987144"/>
        <c:crosses val="autoZero"/>
        <c:crossBetween val="midCat"/>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0.35 A</c:v>
          </c:tx>
          <c:marker>
            <c:symbol val="none"/>
          </c:marker>
          <c:xVal>
            <c:numRef>
              <c:f>Sheet1!$J$2:$J$11</c:f>
              <c:numCache>
                <c:formatCode>0.00E+00</c:formatCode>
                <c:ptCount val="10"/>
                <c:pt idx="0">
                  <c:v>0</c:v>
                </c:pt>
                <c:pt idx="1">
                  <c:v>1.5740000000000001E-2</c:v>
                </c:pt>
                <c:pt idx="2">
                  <c:v>4.4240000000000002E-2</c:v>
                </c:pt>
                <c:pt idx="3">
                  <c:v>6.9150000000000003E-2</c:v>
                </c:pt>
                <c:pt idx="4">
                  <c:v>9.3799999999999994E-2</c:v>
                </c:pt>
                <c:pt idx="5">
                  <c:v>0.11609999999999999</c:v>
                </c:pt>
                <c:pt idx="6">
                  <c:v>0.13930000000000001</c:v>
                </c:pt>
                <c:pt idx="7">
                  <c:v>0.16259999999999999</c:v>
                </c:pt>
                <c:pt idx="8">
                  <c:v>0.18390000000000001</c:v>
                </c:pt>
                <c:pt idx="9">
                  <c:v>0.20810000000000001</c:v>
                </c:pt>
              </c:numCache>
            </c:numRef>
          </c:xVal>
          <c:yVal>
            <c:numRef>
              <c:f>Sheet1!$L$2:$L$11</c:f>
              <c:numCache>
                <c:formatCode>0.00E+00</c:formatCode>
                <c:ptCount val="10"/>
                <c:pt idx="0">
                  <c:v>97.66</c:v>
                </c:pt>
                <c:pt idx="1">
                  <c:v>97.66</c:v>
                </c:pt>
                <c:pt idx="2">
                  <c:v>97.96</c:v>
                </c:pt>
                <c:pt idx="3">
                  <c:v>97.66</c:v>
                </c:pt>
                <c:pt idx="4">
                  <c:v>97.06</c:v>
                </c:pt>
                <c:pt idx="5">
                  <c:v>96.56</c:v>
                </c:pt>
                <c:pt idx="6">
                  <c:v>95.47999999999999</c:v>
                </c:pt>
                <c:pt idx="7">
                  <c:v>93.84</c:v>
                </c:pt>
                <c:pt idx="8">
                  <c:v>92.06</c:v>
                </c:pt>
                <c:pt idx="9">
                  <c:v>89.539999999999992</c:v>
                </c:pt>
              </c:numCache>
            </c:numRef>
          </c:yVal>
          <c:smooth val="1"/>
        </c:ser>
        <c:dLbls>
          <c:showLegendKey val="0"/>
          <c:showVal val="0"/>
          <c:showCatName val="0"/>
          <c:showSerName val="0"/>
          <c:showPercent val="0"/>
          <c:showBubbleSize val="0"/>
        </c:dLbls>
        <c:axId val="134344048"/>
        <c:axId val="134924472"/>
      </c:scatterChart>
      <c:valAx>
        <c:axId val="134344048"/>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4924472"/>
        <c:crosses val="autoZero"/>
        <c:crossBetween val="midCat"/>
      </c:valAx>
      <c:valAx>
        <c:axId val="134924472"/>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4344048"/>
        <c:crosses val="autoZero"/>
        <c:crossBetween val="midCat"/>
      </c:valAx>
    </c:plotArea>
    <c:legend>
      <c:legendPos val="r"/>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0.6 A</c:v>
          </c:tx>
          <c:marker>
            <c:symbol val="none"/>
          </c:marker>
          <c:xVal>
            <c:numRef>
              <c:f>Sheet1!$G$2:$G$14</c:f>
              <c:numCache>
                <c:formatCode>0.00E+00</c:formatCode>
                <c:ptCount val="13"/>
                <c:pt idx="0">
                  <c:v>0</c:v>
                </c:pt>
                <c:pt idx="1">
                  <c:v>1.4449999999999999E-2</c:v>
                </c:pt>
                <c:pt idx="2">
                  <c:v>3.9109999999999999E-2</c:v>
                </c:pt>
                <c:pt idx="3">
                  <c:v>5.5800000000000002E-2</c:v>
                </c:pt>
                <c:pt idx="4">
                  <c:v>7.5829999999999995E-2</c:v>
                </c:pt>
                <c:pt idx="5">
                  <c:v>8.9690000000000006E-2</c:v>
                </c:pt>
                <c:pt idx="6">
                  <c:v>0.1095</c:v>
                </c:pt>
                <c:pt idx="7">
                  <c:v>0.12690000000000001</c:v>
                </c:pt>
                <c:pt idx="8">
                  <c:v>0.14180000000000001</c:v>
                </c:pt>
                <c:pt idx="9">
                  <c:v>0.15620000000000001</c:v>
                </c:pt>
                <c:pt idx="10">
                  <c:v>0.1719</c:v>
                </c:pt>
                <c:pt idx="11">
                  <c:v>0.18729999999999999</c:v>
                </c:pt>
                <c:pt idx="12">
                  <c:v>0.20780000000000001</c:v>
                </c:pt>
              </c:numCache>
            </c:numRef>
          </c:xVal>
          <c:yVal>
            <c:numRef>
              <c:f>Sheet1!$I$2:$I$14</c:f>
              <c:numCache>
                <c:formatCode>0.00E+00</c:formatCode>
                <c:ptCount val="13"/>
                <c:pt idx="0">
                  <c:v>97.66</c:v>
                </c:pt>
                <c:pt idx="1">
                  <c:v>97.66</c:v>
                </c:pt>
                <c:pt idx="2">
                  <c:v>96.86</c:v>
                </c:pt>
                <c:pt idx="3">
                  <c:v>96.26</c:v>
                </c:pt>
                <c:pt idx="4">
                  <c:v>94.96</c:v>
                </c:pt>
                <c:pt idx="5">
                  <c:v>94.16</c:v>
                </c:pt>
                <c:pt idx="6">
                  <c:v>92.36</c:v>
                </c:pt>
                <c:pt idx="7">
                  <c:v>90.88</c:v>
                </c:pt>
                <c:pt idx="8">
                  <c:v>89.1</c:v>
                </c:pt>
                <c:pt idx="9">
                  <c:v>87.17</c:v>
                </c:pt>
                <c:pt idx="10">
                  <c:v>84.94</c:v>
                </c:pt>
                <c:pt idx="11">
                  <c:v>82.57</c:v>
                </c:pt>
                <c:pt idx="12">
                  <c:v>79.08</c:v>
                </c:pt>
              </c:numCache>
            </c:numRef>
          </c:yVal>
          <c:smooth val="1"/>
        </c:ser>
        <c:dLbls>
          <c:showLegendKey val="0"/>
          <c:showVal val="0"/>
          <c:showCatName val="0"/>
          <c:showSerName val="0"/>
          <c:showPercent val="0"/>
          <c:showBubbleSize val="0"/>
        </c:dLbls>
        <c:axId val="133563240"/>
        <c:axId val="133537608"/>
      </c:scatterChart>
      <c:valAx>
        <c:axId val="133563240"/>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3537608"/>
        <c:crosses val="autoZero"/>
        <c:crossBetween val="midCat"/>
      </c:valAx>
      <c:valAx>
        <c:axId val="133537608"/>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3563240"/>
        <c:crosses val="autoZero"/>
        <c:crossBetween val="midCat"/>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0.95 A</c:v>
          </c:tx>
          <c:marker>
            <c:symbol val="none"/>
          </c:marker>
          <c:xVal>
            <c:numRef>
              <c:f>Sheet1!$D$2:$D$16</c:f>
              <c:numCache>
                <c:formatCode>0.00E+00</c:formatCode>
                <c:ptCount val="15"/>
                <c:pt idx="0">
                  <c:v>0</c:v>
                </c:pt>
                <c:pt idx="1">
                  <c:v>1.702E-2</c:v>
                </c:pt>
                <c:pt idx="2">
                  <c:v>3.6540000000000003E-2</c:v>
                </c:pt>
                <c:pt idx="3">
                  <c:v>4.938E-2</c:v>
                </c:pt>
                <c:pt idx="4">
                  <c:v>6.4530000000000004E-2</c:v>
                </c:pt>
                <c:pt idx="5">
                  <c:v>8.1989999999999993E-2</c:v>
                </c:pt>
                <c:pt idx="6">
                  <c:v>0.10150000000000001</c:v>
                </c:pt>
                <c:pt idx="7">
                  <c:v>0.1149</c:v>
                </c:pt>
                <c:pt idx="8">
                  <c:v>0.13</c:v>
                </c:pt>
                <c:pt idx="9">
                  <c:v>0.1429</c:v>
                </c:pt>
                <c:pt idx="10">
                  <c:v>0.157</c:v>
                </c:pt>
                <c:pt idx="11">
                  <c:v>0.16980000000000001</c:v>
                </c:pt>
                <c:pt idx="12">
                  <c:v>0.18160000000000001</c:v>
                </c:pt>
                <c:pt idx="13">
                  <c:v>0.19339999999999999</c:v>
                </c:pt>
                <c:pt idx="14">
                  <c:v>0.20810000000000001</c:v>
                </c:pt>
              </c:numCache>
            </c:numRef>
          </c:xVal>
          <c:yVal>
            <c:numRef>
              <c:f>Sheet1!$F$2:$F$16</c:f>
              <c:numCache>
                <c:formatCode>0.00E+00</c:formatCode>
                <c:ptCount val="15"/>
                <c:pt idx="0">
                  <c:v>97.66</c:v>
                </c:pt>
                <c:pt idx="1">
                  <c:v>96.76</c:v>
                </c:pt>
                <c:pt idx="2">
                  <c:v>95.56</c:v>
                </c:pt>
                <c:pt idx="3">
                  <c:v>94.46</c:v>
                </c:pt>
                <c:pt idx="4">
                  <c:v>92.96</c:v>
                </c:pt>
                <c:pt idx="5">
                  <c:v>90.86</c:v>
                </c:pt>
                <c:pt idx="6">
                  <c:v>88.56</c:v>
                </c:pt>
                <c:pt idx="7">
                  <c:v>87.06</c:v>
                </c:pt>
                <c:pt idx="8">
                  <c:v>84.19</c:v>
                </c:pt>
                <c:pt idx="9">
                  <c:v>82.04</c:v>
                </c:pt>
                <c:pt idx="10">
                  <c:v>79.37</c:v>
                </c:pt>
                <c:pt idx="11">
                  <c:v>76.84</c:v>
                </c:pt>
                <c:pt idx="12">
                  <c:v>74.099999999999994</c:v>
                </c:pt>
                <c:pt idx="13">
                  <c:v>71.13</c:v>
                </c:pt>
                <c:pt idx="14">
                  <c:v>67.34</c:v>
                </c:pt>
              </c:numCache>
            </c:numRef>
          </c:yVal>
          <c:smooth val="1"/>
        </c:ser>
        <c:dLbls>
          <c:showLegendKey val="0"/>
          <c:showVal val="0"/>
          <c:showCatName val="0"/>
          <c:showSerName val="0"/>
          <c:showPercent val="0"/>
          <c:showBubbleSize val="0"/>
        </c:dLbls>
        <c:axId val="135214776"/>
        <c:axId val="135215160"/>
      </c:scatterChart>
      <c:valAx>
        <c:axId val="135214776"/>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5215160"/>
        <c:crosses val="autoZero"/>
        <c:crossBetween val="midCat"/>
      </c:valAx>
      <c:valAx>
        <c:axId val="135215160"/>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5214776"/>
        <c:crosses val="autoZero"/>
        <c:crossBetween val="midCat"/>
      </c:valAx>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1.2 A</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Sheet1!$C$2:$C$14</c:f>
              <c:numCache>
                <c:formatCode>0.00E+00</c:formatCode>
                <c:ptCount val="13"/>
                <c:pt idx="0">
                  <c:v>97.66</c:v>
                </c:pt>
                <c:pt idx="1">
                  <c:v>96.66</c:v>
                </c:pt>
                <c:pt idx="2">
                  <c:v>95.559999999999988</c:v>
                </c:pt>
                <c:pt idx="3">
                  <c:v>93.259999999999991</c:v>
                </c:pt>
                <c:pt idx="4">
                  <c:v>91.16</c:v>
                </c:pt>
                <c:pt idx="5">
                  <c:v>88.36</c:v>
                </c:pt>
                <c:pt idx="6">
                  <c:v>86.059999999999988</c:v>
                </c:pt>
                <c:pt idx="7">
                  <c:v>83.36</c:v>
                </c:pt>
                <c:pt idx="8">
                  <c:v>79.309999999999988</c:v>
                </c:pt>
                <c:pt idx="9">
                  <c:v>75.759999999999991</c:v>
                </c:pt>
                <c:pt idx="10">
                  <c:v>70.279999999999987</c:v>
                </c:pt>
                <c:pt idx="11">
                  <c:v>64.36</c:v>
                </c:pt>
                <c:pt idx="12">
                  <c:v>57.36999999999999</c:v>
                </c:pt>
              </c:numCache>
            </c:numRef>
          </c:yVal>
          <c:smooth val="1"/>
        </c:ser>
        <c:dLbls>
          <c:showLegendKey val="0"/>
          <c:showVal val="0"/>
          <c:showCatName val="0"/>
          <c:showSerName val="0"/>
          <c:showPercent val="0"/>
          <c:showBubbleSize val="0"/>
        </c:dLbls>
        <c:axId val="135314624"/>
        <c:axId val="135315016"/>
      </c:scatterChart>
      <c:valAx>
        <c:axId val="135314624"/>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5315016"/>
        <c:crosses val="autoZero"/>
        <c:crossBetween val="midCat"/>
      </c:valAx>
      <c:valAx>
        <c:axId val="135315016"/>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5314624"/>
        <c:crosses val="autoZero"/>
        <c:crossBetween val="midCat"/>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53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Sheet1!$B$19:$B$32</c:f>
              <c:numCache>
                <c:formatCode>0.00E+00</c:formatCode>
                <c:ptCount val="14"/>
                <c:pt idx="0">
                  <c:v>106.93</c:v>
                </c:pt>
                <c:pt idx="1">
                  <c:v>105.93</c:v>
                </c:pt>
                <c:pt idx="2">
                  <c:v>104.82999999999998</c:v>
                </c:pt>
                <c:pt idx="3">
                  <c:v>102.53</c:v>
                </c:pt>
                <c:pt idx="4">
                  <c:v>100.43</c:v>
                </c:pt>
                <c:pt idx="5">
                  <c:v>97.63</c:v>
                </c:pt>
                <c:pt idx="6">
                  <c:v>95.329999999999984</c:v>
                </c:pt>
                <c:pt idx="7">
                  <c:v>92.63</c:v>
                </c:pt>
                <c:pt idx="8">
                  <c:v>88.579999999999984</c:v>
                </c:pt>
                <c:pt idx="9">
                  <c:v>85.03</c:v>
                </c:pt>
                <c:pt idx="10">
                  <c:v>79.549999999999983</c:v>
                </c:pt>
                <c:pt idx="11">
                  <c:v>73.63</c:v>
                </c:pt>
                <c:pt idx="12">
                  <c:v>66.639999999999986</c:v>
                </c:pt>
                <c:pt idx="13">
                  <c:v>9.2700000000000031</c:v>
                </c:pt>
              </c:numCache>
            </c:numRef>
          </c:yVal>
          <c:smooth val="1"/>
        </c:ser>
        <c:dLbls>
          <c:showLegendKey val="0"/>
          <c:showVal val="0"/>
          <c:showCatName val="0"/>
          <c:showSerName val="0"/>
          <c:showPercent val="0"/>
          <c:showBubbleSize val="0"/>
        </c:dLbls>
        <c:axId val="135316192"/>
        <c:axId val="135316584"/>
      </c:scatterChart>
      <c:valAx>
        <c:axId val="135316192"/>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5316584"/>
        <c:crosses val="autoZero"/>
        <c:crossBetween val="midCat"/>
      </c:valAx>
      <c:valAx>
        <c:axId val="135316584"/>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5316192"/>
        <c:crosses val="autoZero"/>
        <c:crossBetween val="midCat"/>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Unloaded</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Sheet1!$N$2:$N$13</c:f>
              <c:numCache>
                <c:formatCode>0.00E+00</c:formatCode>
                <c:ptCount val="12"/>
                <c:pt idx="0">
                  <c:v>97.66</c:v>
                </c:pt>
                <c:pt idx="1">
                  <c:v>98.18</c:v>
                </c:pt>
                <c:pt idx="2">
                  <c:v>99</c:v>
                </c:pt>
                <c:pt idx="3">
                  <c:v>99.67</c:v>
                </c:pt>
                <c:pt idx="4">
                  <c:v>100.2</c:v>
                </c:pt>
                <c:pt idx="5">
                  <c:v>100.9</c:v>
                </c:pt>
                <c:pt idx="6">
                  <c:v>101.2</c:v>
                </c:pt>
                <c:pt idx="7">
                  <c:v>101.5</c:v>
                </c:pt>
                <c:pt idx="8">
                  <c:v>101.5</c:v>
                </c:pt>
                <c:pt idx="9">
                  <c:v>101.2</c:v>
                </c:pt>
                <c:pt idx="10">
                  <c:v>100.6</c:v>
                </c:pt>
                <c:pt idx="11">
                  <c:v>100.3</c:v>
                </c:pt>
              </c:numCache>
            </c:numRef>
          </c:yVal>
          <c:smooth val="1"/>
        </c:ser>
        <c:ser>
          <c:idx val="1"/>
          <c:order val="1"/>
          <c:tx>
            <c:v>63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Sheet1!$B$2:$B$14</c:f>
              <c:numCache>
                <c:formatCode>0.00E+00</c:formatCode>
                <c:ptCount val="13"/>
                <c:pt idx="0">
                  <c:v>116.2</c:v>
                </c:pt>
                <c:pt idx="1">
                  <c:v>115.2</c:v>
                </c:pt>
                <c:pt idx="2">
                  <c:v>114.1</c:v>
                </c:pt>
                <c:pt idx="3">
                  <c:v>111.8</c:v>
                </c:pt>
                <c:pt idx="4">
                  <c:v>109.7</c:v>
                </c:pt>
                <c:pt idx="5">
                  <c:v>106.9</c:v>
                </c:pt>
                <c:pt idx="6">
                  <c:v>104.6</c:v>
                </c:pt>
                <c:pt idx="7">
                  <c:v>101.9</c:v>
                </c:pt>
                <c:pt idx="8">
                  <c:v>97.85</c:v>
                </c:pt>
                <c:pt idx="9">
                  <c:v>94.3</c:v>
                </c:pt>
                <c:pt idx="10">
                  <c:v>88.82</c:v>
                </c:pt>
                <c:pt idx="11">
                  <c:v>82.9</c:v>
                </c:pt>
                <c:pt idx="12">
                  <c:v>75.91</c:v>
                </c:pt>
              </c:numCache>
            </c:numRef>
          </c:yVal>
          <c:smooth val="1"/>
        </c:ser>
        <c:dLbls>
          <c:showLegendKey val="0"/>
          <c:showVal val="0"/>
          <c:showCatName val="0"/>
          <c:showSerName val="0"/>
          <c:showPercent val="0"/>
          <c:showBubbleSize val="0"/>
        </c:dLbls>
        <c:axId val="135317760"/>
        <c:axId val="135318152"/>
      </c:scatterChart>
      <c:valAx>
        <c:axId val="135317760"/>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35318152"/>
        <c:crosses val="autoZero"/>
        <c:crossBetween val="midCat"/>
      </c:valAx>
      <c:valAx>
        <c:axId val="135318152"/>
        <c:scaling>
          <c:orientation val="minMax"/>
          <c:max val="120"/>
          <c:min val="6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35317760"/>
        <c:crosses val="autoZero"/>
        <c:crossBetween val="midCat"/>
      </c:valAx>
    </c:plotArea>
    <c:legend>
      <c:legendPos val="r"/>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dLbls>
          <c:showLegendKey val="0"/>
          <c:showVal val="0"/>
          <c:showCatName val="0"/>
          <c:showSerName val="0"/>
          <c:showPercent val="0"/>
          <c:showBubbleSize val="0"/>
        </c:dLbls>
        <c:axId val="170017648"/>
        <c:axId val="170018040"/>
      </c:scatterChart>
      <c:valAx>
        <c:axId val="170017648"/>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70018040"/>
        <c:crosses val="autoZero"/>
        <c:crossBetween val="midCat"/>
      </c:valAx>
      <c:valAx>
        <c:axId val="170018040"/>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70017648"/>
        <c:crosses val="autoZero"/>
        <c:crossBetween val="midCat"/>
      </c:valAx>
    </c:plotArea>
    <c:legend>
      <c:legendPos val="r"/>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61257327209098855"/>
          <c:h val="0.8418788276465442"/>
        </c:manualLayout>
      </c:layout>
      <c:scatterChart>
        <c:scatterStyle val="smoothMarker"/>
        <c:varyColors val="0"/>
        <c:ser>
          <c:idx val="0"/>
          <c:order val="0"/>
          <c:tx>
            <c:v>Unloaded 29 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Sheet1!$O$2:$O$13</c:f>
              <c:numCache>
                <c:formatCode>0.00E+00</c:formatCode>
                <c:ptCount val="12"/>
                <c:pt idx="0">
                  <c:v>81.66</c:v>
                </c:pt>
                <c:pt idx="1">
                  <c:v>82.18</c:v>
                </c:pt>
                <c:pt idx="2">
                  <c:v>83</c:v>
                </c:pt>
                <c:pt idx="3">
                  <c:v>83.67</c:v>
                </c:pt>
                <c:pt idx="4">
                  <c:v>84.2</c:v>
                </c:pt>
                <c:pt idx="5">
                  <c:v>84.9</c:v>
                </c:pt>
                <c:pt idx="6">
                  <c:v>85.2</c:v>
                </c:pt>
                <c:pt idx="7">
                  <c:v>85.5</c:v>
                </c:pt>
                <c:pt idx="8">
                  <c:v>85.5</c:v>
                </c:pt>
                <c:pt idx="9">
                  <c:v>85.2</c:v>
                </c:pt>
                <c:pt idx="10">
                  <c:v>84.6</c:v>
                </c:pt>
                <c:pt idx="11">
                  <c:v>84.3</c:v>
                </c:pt>
              </c:numCache>
            </c:numRef>
          </c:yVal>
          <c:smooth val="1"/>
        </c:ser>
        <c:ser>
          <c:idx val="1"/>
          <c:order val="1"/>
          <c:tx>
            <c:v>Loaded 29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Sheet1!$F$19:$F$31</c:f>
              <c:numCache>
                <c:formatCode>0.00E+00</c:formatCode>
                <c:ptCount val="13"/>
                <c:pt idx="0">
                  <c:v>81.66</c:v>
                </c:pt>
                <c:pt idx="1">
                  <c:v>80.66</c:v>
                </c:pt>
                <c:pt idx="2">
                  <c:v>79.559999999999988</c:v>
                </c:pt>
                <c:pt idx="3">
                  <c:v>77.259999999999991</c:v>
                </c:pt>
                <c:pt idx="4">
                  <c:v>75.16</c:v>
                </c:pt>
                <c:pt idx="5">
                  <c:v>72.36</c:v>
                </c:pt>
                <c:pt idx="6">
                  <c:v>70.059999999999988</c:v>
                </c:pt>
                <c:pt idx="7">
                  <c:v>67.36</c:v>
                </c:pt>
                <c:pt idx="8">
                  <c:v>63.309999999999988</c:v>
                </c:pt>
                <c:pt idx="9">
                  <c:v>59.759999999999991</c:v>
                </c:pt>
                <c:pt idx="10">
                  <c:v>54.279999999999987</c:v>
                </c:pt>
                <c:pt idx="11">
                  <c:v>48.36</c:v>
                </c:pt>
                <c:pt idx="12">
                  <c:v>41.36999999999999</c:v>
                </c:pt>
              </c:numCache>
            </c:numRef>
          </c:yVal>
          <c:smooth val="1"/>
        </c:ser>
        <c:ser>
          <c:idx val="2"/>
          <c:order val="2"/>
          <c:tx>
            <c:v>Loaded 32 MW</c:v>
          </c:tx>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Sheet1!$G$19:$G$31</c:f>
              <c:numCache>
                <c:formatCode>0.00E+00</c:formatCode>
                <c:ptCount val="13"/>
                <c:pt idx="0">
                  <c:v>100.2</c:v>
                </c:pt>
                <c:pt idx="1">
                  <c:v>99.2</c:v>
                </c:pt>
                <c:pt idx="2">
                  <c:v>98.1</c:v>
                </c:pt>
                <c:pt idx="3">
                  <c:v>95.8</c:v>
                </c:pt>
                <c:pt idx="4">
                  <c:v>93.7</c:v>
                </c:pt>
                <c:pt idx="5">
                  <c:v>90.9</c:v>
                </c:pt>
                <c:pt idx="6">
                  <c:v>88.6</c:v>
                </c:pt>
                <c:pt idx="7">
                  <c:v>85.9</c:v>
                </c:pt>
                <c:pt idx="8">
                  <c:v>81.849999999999994</c:v>
                </c:pt>
                <c:pt idx="9">
                  <c:v>78.3</c:v>
                </c:pt>
                <c:pt idx="10">
                  <c:v>72.819999999999993</c:v>
                </c:pt>
                <c:pt idx="11">
                  <c:v>66.900000000000006</c:v>
                </c:pt>
                <c:pt idx="12">
                  <c:v>59.91</c:v>
                </c:pt>
              </c:numCache>
            </c:numRef>
          </c:yVal>
          <c:smooth val="1"/>
        </c:ser>
        <c:dLbls>
          <c:showLegendKey val="0"/>
          <c:showVal val="0"/>
          <c:showCatName val="0"/>
          <c:showSerName val="0"/>
          <c:showPercent val="0"/>
          <c:showBubbleSize val="0"/>
        </c:dLbls>
        <c:axId val="170019216"/>
        <c:axId val="170019608"/>
      </c:scatterChart>
      <c:valAx>
        <c:axId val="170019216"/>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170019608"/>
        <c:crosses val="autoZero"/>
        <c:crossBetween val="midCat"/>
      </c:valAx>
      <c:valAx>
        <c:axId val="170019608"/>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170019216"/>
        <c:crosses val="autoZero"/>
        <c:crossBetween val="midCat"/>
      </c:valAx>
    </c:plotArea>
    <c:legend>
      <c:legendPos val="r"/>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4EFC7D-8C3A-4C1F-893F-E87D00564A4B}" type="datetimeFigureOut">
              <a:rPr lang="en-GB" smtClean="0"/>
              <a:t>04/10/2014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61D616-5CBF-46B7-B9F1-DB92F98007C7}" type="slidenum">
              <a:rPr lang="en-GB" smtClean="0"/>
              <a:t>‹#›</a:t>
            </a:fld>
            <a:endParaRPr lang="en-GB"/>
          </a:p>
        </p:txBody>
      </p:sp>
    </p:spTree>
    <p:extLst>
      <p:ext uri="{BB962C8B-B14F-4D97-AF65-F5344CB8AC3E}">
        <p14:creationId xmlns:p14="http://schemas.microsoft.com/office/powerpoint/2010/main" val="596462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84E25-E757-4A98-A36E-7E7B7F2465B8}" type="datetimeFigureOut">
              <a:rPr lang="en-GB" smtClean="0"/>
              <a:t>04/10/2014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C82FE-F383-478D-B364-098C53F7F8A8}" type="slidenum">
              <a:rPr lang="en-GB" smtClean="0"/>
              <a:t>‹#›</a:t>
            </a:fld>
            <a:endParaRPr lang="en-GB"/>
          </a:p>
        </p:txBody>
      </p:sp>
    </p:spTree>
    <p:extLst>
      <p:ext uri="{BB962C8B-B14F-4D97-AF65-F5344CB8AC3E}">
        <p14:creationId xmlns:p14="http://schemas.microsoft.com/office/powerpoint/2010/main" val="4088272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a:t>
            </a:fld>
            <a:endParaRPr lang="en-GB"/>
          </a:p>
        </p:txBody>
      </p:sp>
    </p:spTree>
    <p:extLst>
      <p:ext uri="{BB962C8B-B14F-4D97-AF65-F5344CB8AC3E}">
        <p14:creationId xmlns:p14="http://schemas.microsoft.com/office/powerpoint/2010/main" val="3339473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10</a:t>
            </a:fld>
            <a:endParaRPr lang="en-GB"/>
          </a:p>
        </p:txBody>
      </p:sp>
    </p:spTree>
    <p:extLst>
      <p:ext uri="{BB962C8B-B14F-4D97-AF65-F5344CB8AC3E}">
        <p14:creationId xmlns:p14="http://schemas.microsoft.com/office/powerpoint/2010/main" val="78580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11</a:t>
            </a:fld>
            <a:endParaRPr lang="en-GB"/>
          </a:p>
        </p:txBody>
      </p:sp>
    </p:spTree>
    <p:extLst>
      <p:ext uri="{BB962C8B-B14F-4D97-AF65-F5344CB8AC3E}">
        <p14:creationId xmlns:p14="http://schemas.microsoft.com/office/powerpoint/2010/main" val="4279057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12</a:t>
            </a:fld>
            <a:endParaRPr lang="en-GB"/>
          </a:p>
        </p:txBody>
      </p:sp>
    </p:spTree>
    <p:extLst>
      <p:ext uri="{BB962C8B-B14F-4D97-AF65-F5344CB8AC3E}">
        <p14:creationId xmlns:p14="http://schemas.microsoft.com/office/powerpoint/2010/main" val="3157305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13</a:t>
            </a:fld>
            <a:endParaRPr lang="en-GB"/>
          </a:p>
        </p:txBody>
      </p:sp>
    </p:spTree>
    <p:extLst>
      <p:ext uri="{BB962C8B-B14F-4D97-AF65-F5344CB8AC3E}">
        <p14:creationId xmlns:p14="http://schemas.microsoft.com/office/powerpoint/2010/main" val="216615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14</a:t>
            </a:fld>
            <a:endParaRPr lang="en-GB"/>
          </a:p>
        </p:txBody>
      </p:sp>
    </p:spTree>
    <p:extLst>
      <p:ext uri="{BB962C8B-B14F-4D97-AF65-F5344CB8AC3E}">
        <p14:creationId xmlns:p14="http://schemas.microsoft.com/office/powerpoint/2010/main" val="3964396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15</a:t>
            </a:fld>
            <a:endParaRPr lang="en-GB"/>
          </a:p>
        </p:txBody>
      </p:sp>
    </p:spTree>
    <p:extLst>
      <p:ext uri="{BB962C8B-B14F-4D97-AF65-F5344CB8AC3E}">
        <p14:creationId xmlns:p14="http://schemas.microsoft.com/office/powerpoint/2010/main" val="357180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16</a:t>
            </a:fld>
            <a:endParaRPr lang="en-GB"/>
          </a:p>
        </p:txBody>
      </p:sp>
    </p:spTree>
    <p:extLst>
      <p:ext uri="{BB962C8B-B14F-4D97-AF65-F5344CB8AC3E}">
        <p14:creationId xmlns:p14="http://schemas.microsoft.com/office/powerpoint/2010/main" val="38743142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17</a:t>
            </a:fld>
            <a:endParaRPr lang="en-GB"/>
          </a:p>
        </p:txBody>
      </p:sp>
    </p:spTree>
    <p:extLst>
      <p:ext uri="{BB962C8B-B14F-4D97-AF65-F5344CB8AC3E}">
        <p14:creationId xmlns:p14="http://schemas.microsoft.com/office/powerpoint/2010/main" val="2752994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18</a:t>
            </a:fld>
            <a:endParaRPr lang="en-GB"/>
          </a:p>
        </p:txBody>
      </p:sp>
    </p:spTree>
    <p:extLst>
      <p:ext uri="{BB962C8B-B14F-4D97-AF65-F5344CB8AC3E}">
        <p14:creationId xmlns:p14="http://schemas.microsoft.com/office/powerpoint/2010/main" val="2615905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19</a:t>
            </a:fld>
            <a:endParaRPr lang="en-GB"/>
          </a:p>
        </p:txBody>
      </p:sp>
    </p:spTree>
    <p:extLst>
      <p:ext uri="{BB962C8B-B14F-4D97-AF65-F5344CB8AC3E}">
        <p14:creationId xmlns:p14="http://schemas.microsoft.com/office/powerpoint/2010/main" val="2455717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a:t>
            </a:fld>
            <a:endParaRPr lang="en-GB"/>
          </a:p>
        </p:txBody>
      </p:sp>
    </p:spTree>
    <p:extLst>
      <p:ext uri="{BB962C8B-B14F-4D97-AF65-F5344CB8AC3E}">
        <p14:creationId xmlns:p14="http://schemas.microsoft.com/office/powerpoint/2010/main" val="582432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20</a:t>
            </a:fld>
            <a:endParaRPr lang="en-GB"/>
          </a:p>
        </p:txBody>
      </p:sp>
    </p:spTree>
    <p:extLst>
      <p:ext uri="{BB962C8B-B14F-4D97-AF65-F5344CB8AC3E}">
        <p14:creationId xmlns:p14="http://schemas.microsoft.com/office/powerpoint/2010/main" val="42496586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21</a:t>
            </a:fld>
            <a:endParaRPr lang="en-GB"/>
          </a:p>
        </p:txBody>
      </p:sp>
    </p:spTree>
    <p:extLst>
      <p:ext uri="{BB962C8B-B14F-4D97-AF65-F5344CB8AC3E}">
        <p14:creationId xmlns:p14="http://schemas.microsoft.com/office/powerpoint/2010/main" val="2685395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22</a:t>
            </a:fld>
            <a:endParaRPr lang="en-GB"/>
          </a:p>
        </p:txBody>
      </p:sp>
    </p:spTree>
    <p:extLst>
      <p:ext uri="{BB962C8B-B14F-4D97-AF65-F5344CB8AC3E}">
        <p14:creationId xmlns:p14="http://schemas.microsoft.com/office/powerpoint/2010/main" val="857071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23</a:t>
            </a:fld>
            <a:endParaRPr lang="en-GB"/>
          </a:p>
        </p:txBody>
      </p:sp>
    </p:spTree>
    <p:extLst>
      <p:ext uri="{BB962C8B-B14F-4D97-AF65-F5344CB8AC3E}">
        <p14:creationId xmlns:p14="http://schemas.microsoft.com/office/powerpoint/2010/main" val="39418545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24</a:t>
            </a:fld>
            <a:endParaRPr lang="en-GB"/>
          </a:p>
        </p:txBody>
      </p:sp>
    </p:spTree>
    <p:extLst>
      <p:ext uri="{BB962C8B-B14F-4D97-AF65-F5344CB8AC3E}">
        <p14:creationId xmlns:p14="http://schemas.microsoft.com/office/powerpoint/2010/main" val="4188280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25</a:t>
            </a:fld>
            <a:endParaRPr lang="en-GB"/>
          </a:p>
        </p:txBody>
      </p:sp>
    </p:spTree>
    <p:extLst>
      <p:ext uri="{BB962C8B-B14F-4D97-AF65-F5344CB8AC3E}">
        <p14:creationId xmlns:p14="http://schemas.microsoft.com/office/powerpoint/2010/main" val="3010912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26</a:t>
            </a:fld>
            <a:endParaRPr lang="en-GB"/>
          </a:p>
        </p:txBody>
      </p:sp>
    </p:spTree>
    <p:extLst>
      <p:ext uri="{BB962C8B-B14F-4D97-AF65-F5344CB8AC3E}">
        <p14:creationId xmlns:p14="http://schemas.microsoft.com/office/powerpoint/2010/main" val="2044128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27</a:t>
            </a:fld>
            <a:endParaRPr lang="en-GB"/>
          </a:p>
        </p:txBody>
      </p:sp>
    </p:spTree>
    <p:extLst>
      <p:ext uri="{BB962C8B-B14F-4D97-AF65-F5344CB8AC3E}">
        <p14:creationId xmlns:p14="http://schemas.microsoft.com/office/powerpoint/2010/main" val="28423745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main goal is to measure and compare the DB rate in loaded and unloaded structure. The structure for the test is in our argot a T24: linearly tapered structure, with 24 cells without damping coupling. This experiment has been organized in two phases. We already have finished the first one that is basically all the optics design, and hardware and beam commissioning and we expect to begin with the second one by middle of this year.</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28</a:t>
            </a:fld>
            <a:endParaRPr lang="en-GB"/>
          </a:p>
        </p:txBody>
      </p:sp>
    </p:spTree>
    <p:extLst>
      <p:ext uri="{BB962C8B-B14F-4D97-AF65-F5344CB8AC3E}">
        <p14:creationId xmlns:p14="http://schemas.microsoft.com/office/powerpoint/2010/main" val="1216976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experiment is the result of the collaboration of many people from</a:t>
            </a:r>
            <a:r>
              <a:rPr lang="en-GB" baseline="0" dirty="0" smtClean="0"/>
              <a:t> different sections, thanks to all of them.</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29</a:t>
            </a:fld>
            <a:endParaRPr lang="en-GB"/>
          </a:p>
        </p:txBody>
      </p:sp>
    </p:spTree>
    <p:extLst>
      <p:ext uri="{BB962C8B-B14F-4D97-AF65-F5344CB8AC3E}">
        <p14:creationId xmlns:p14="http://schemas.microsoft.com/office/powerpoint/2010/main" val="127035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CLIC relies in the two beam concept, where</a:t>
            </a:r>
            <a:r>
              <a:rPr lang="en-GB" baseline="0" dirty="0" smtClean="0"/>
              <a:t> we transfer power from the drive beam to the accelerating structures of the main beam.</a:t>
            </a:r>
          </a:p>
          <a:p>
            <a:r>
              <a:rPr lang="en-GB" baseline="0" dirty="0" smtClean="0"/>
              <a:t>In these accelerating structures is where our study is focused.</a:t>
            </a:r>
          </a:p>
          <a:p>
            <a:r>
              <a:rPr lang="en-GB" baseline="0" dirty="0" smtClean="0"/>
              <a:t>They are traveling waves structures which supports a nominal average gradient of around 100 MV per meter for a pulse length of 240ns</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a:t>
            </a:fld>
            <a:endParaRPr lang="en-GB"/>
          </a:p>
        </p:txBody>
      </p:sp>
    </p:spTree>
    <p:extLst>
      <p:ext uri="{BB962C8B-B14F-4D97-AF65-F5344CB8AC3E}">
        <p14:creationId xmlns:p14="http://schemas.microsoft.com/office/powerpoint/2010/main" val="32248904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need a careful design</a:t>
            </a:r>
            <a:r>
              <a:rPr lang="en-GB" baseline="0" dirty="0" smtClean="0"/>
              <a:t> of the optics to perform this experiment. We need to design </a:t>
            </a:r>
            <a:r>
              <a:rPr lang="en-GB" dirty="0" smtClean="0"/>
              <a:t>the optics </a:t>
            </a:r>
            <a:r>
              <a:rPr lang="en-GB" baseline="0" dirty="0" smtClean="0"/>
              <a:t>in order to have the minimum beam side possible and no dispersion inside the structure to ensure no beam looses inside the structure. The left plot shows the designed optics to keep the minimum beam size in average inside the structure and the right one the measured optics during the last running.</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32</a:t>
            </a:fld>
            <a:endParaRPr lang="en-GB"/>
          </a:p>
        </p:txBody>
      </p:sp>
    </p:spTree>
    <p:extLst>
      <p:ext uri="{BB962C8B-B14F-4D97-AF65-F5344CB8AC3E}">
        <p14:creationId xmlns:p14="http://schemas.microsoft.com/office/powerpoint/2010/main" val="277029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the other hand we compared the measured</a:t>
            </a:r>
            <a:r>
              <a:rPr lang="en-GB" baseline="0" dirty="0" smtClean="0"/>
              <a:t> pulse shape with the expected one. Black line shows the current profile crossing the structure and Red line shows the expected produced power when the current cross the structure. The blue line is the measured power scaled down by 3dB. It suggest that we had and error in the calibration that was confirmed with a calibration during the summer shutdown.</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33</a:t>
            </a:fld>
            <a:endParaRPr lang="en-GB"/>
          </a:p>
        </p:txBody>
      </p:sp>
    </p:spTree>
    <p:extLst>
      <p:ext uri="{BB962C8B-B14F-4D97-AF65-F5344CB8AC3E}">
        <p14:creationId xmlns:p14="http://schemas.microsoft.com/office/powerpoint/2010/main" val="31835383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43</a:t>
            </a:fld>
            <a:endParaRPr lang="en-GB"/>
          </a:p>
        </p:txBody>
      </p:sp>
    </p:spTree>
    <p:extLst>
      <p:ext uri="{BB962C8B-B14F-4D97-AF65-F5344CB8AC3E}">
        <p14:creationId xmlns:p14="http://schemas.microsoft.com/office/powerpoint/2010/main" val="1477949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44</a:t>
            </a:fld>
            <a:endParaRPr lang="en-GB"/>
          </a:p>
        </p:txBody>
      </p:sp>
    </p:spTree>
    <p:extLst>
      <p:ext uri="{BB962C8B-B14F-4D97-AF65-F5344CB8AC3E}">
        <p14:creationId xmlns:p14="http://schemas.microsoft.com/office/powerpoint/2010/main" val="238372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 these strong accelerating gradients problems can appear, and these problems are called Break Downs.</a:t>
            </a:r>
          </a:p>
          <a:p>
            <a:r>
              <a:rPr lang="en-GB" dirty="0" smtClean="0"/>
              <a:t>A</a:t>
            </a:r>
            <a:r>
              <a:rPr lang="en-GB" baseline="0" dirty="0" smtClean="0"/>
              <a:t> break down is nothing else that a very fast and localized dissipation of energy.</a:t>
            </a:r>
          </a:p>
          <a:p>
            <a:r>
              <a:rPr lang="en-GB" baseline="0" dirty="0" smtClean="0"/>
              <a:t>This energy dissipation has collateral effects with a direct impact in luminosity.</a:t>
            </a:r>
          </a:p>
          <a:p>
            <a:r>
              <a:rPr lang="en-GB" baseline="0" dirty="0" smtClean="0"/>
              <a:t>We need to keep this effect under control to meet the CLIC luminosity specifications.</a:t>
            </a:r>
          </a:p>
          <a:p>
            <a:r>
              <a:rPr lang="en-GB" baseline="0" dirty="0" smtClean="0"/>
              <a:t>So far, some structures have been already tested only with RF power with positive results.</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4</a:t>
            </a:fld>
            <a:endParaRPr lang="en-GB"/>
          </a:p>
        </p:txBody>
      </p:sp>
    </p:spTree>
    <p:extLst>
      <p:ext uri="{BB962C8B-B14F-4D97-AF65-F5344CB8AC3E}">
        <p14:creationId xmlns:p14="http://schemas.microsoft.com/office/powerpoint/2010/main" val="310243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5</a:t>
            </a:fld>
            <a:endParaRPr lang="en-GB"/>
          </a:p>
        </p:txBody>
      </p:sp>
    </p:spTree>
    <p:extLst>
      <p:ext uri="{BB962C8B-B14F-4D97-AF65-F5344CB8AC3E}">
        <p14:creationId xmlns:p14="http://schemas.microsoft.com/office/powerpoint/2010/main" val="1464435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6</a:t>
            </a:fld>
            <a:endParaRPr lang="en-GB"/>
          </a:p>
        </p:txBody>
      </p:sp>
    </p:spTree>
    <p:extLst>
      <p:ext uri="{BB962C8B-B14F-4D97-AF65-F5344CB8AC3E}">
        <p14:creationId xmlns:p14="http://schemas.microsoft.com/office/powerpoint/2010/main" val="806994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7</a:t>
            </a:fld>
            <a:endParaRPr lang="en-GB"/>
          </a:p>
        </p:txBody>
      </p:sp>
    </p:spTree>
    <p:extLst>
      <p:ext uri="{BB962C8B-B14F-4D97-AF65-F5344CB8AC3E}">
        <p14:creationId xmlns:p14="http://schemas.microsoft.com/office/powerpoint/2010/main" val="232257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8</a:t>
            </a:fld>
            <a:endParaRPr lang="en-GB"/>
          </a:p>
        </p:txBody>
      </p:sp>
    </p:spTree>
    <p:extLst>
      <p:ext uri="{BB962C8B-B14F-4D97-AF65-F5344CB8AC3E}">
        <p14:creationId xmlns:p14="http://schemas.microsoft.com/office/powerpoint/2010/main" val="70299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t>9</a:t>
            </a:fld>
            <a:endParaRPr lang="en-GB"/>
          </a:p>
        </p:txBody>
      </p:sp>
    </p:spTree>
    <p:extLst>
      <p:ext uri="{BB962C8B-B14F-4D97-AF65-F5344CB8AC3E}">
        <p14:creationId xmlns:p14="http://schemas.microsoft.com/office/powerpoint/2010/main" val="1083061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844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9407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7274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641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78568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84644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5719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2467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4010002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53329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543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Footer Placeholder 2"/>
          <p:cNvSpPr txBox="1">
            <a:spLocks/>
          </p:cNvSpPr>
          <p:nvPr userDrawn="1"/>
        </p:nvSpPr>
        <p:spPr>
          <a:xfrm>
            <a:off x="0" y="6629400"/>
            <a:ext cx="31242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J.L. Navarro. LCWS, 6 - 10 October 2014</a:t>
            </a:r>
            <a:endParaRPr lang="en-US" dirty="0"/>
          </a:p>
        </p:txBody>
      </p:sp>
      <p:sp>
        <p:nvSpPr>
          <p:cNvPr id="8" name="Slide Number Placeholder 5"/>
          <p:cNvSpPr>
            <a:spLocks noGrp="1"/>
          </p:cNvSpPr>
          <p:nvPr>
            <p:ph type="sldNum" sz="quarter" idx="4"/>
          </p:nvPr>
        </p:nvSpPr>
        <p:spPr>
          <a:xfrm>
            <a:off x="7696200" y="0"/>
            <a:ext cx="741946"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B6F15528-21DE-4FAA-801E-634DDDAF4B2B}" type="slidenum">
              <a:rPr lang="en-US" smtClean="0"/>
              <a:pPr/>
              <a:t>‹#›</a:t>
            </a:fld>
            <a:r>
              <a:rPr lang="en-US" dirty="0" smtClean="0"/>
              <a:t>/22</a:t>
            </a:r>
            <a:endParaRPr lang="en-US" dirty="0"/>
          </a:p>
        </p:txBody>
      </p:sp>
      <p:pic>
        <p:nvPicPr>
          <p:cNvPr id="4" name="Picture 14" descr="Screen Shot 2013-10-04 at 3.45.04 PM.png"/>
          <p:cNvPicPr>
            <a:picLocks noChangeAspect="1"/>
          </p:cNvPicPr>
          <p:nvPr userDrawn="1"/>
        </p:nvPicPr>
        <p:blipFill>
          <a:blip r:embed="rId2" cstate="print"/>
          <a:srcRect/>
          <a:stretch>
            <a:fillRect/>
          </a:stretch>
        </p:blipFill>
        <p:spPr bwMode="auto">
          <a:xfrm>
            <a:off x="8671229" y="0"/>
            <a:ext cx="472771" cy="457200"/>
          </a:xfrm>
          <a:prstGeom prst="rect">
            <a:avLst/>
          </a:prstGeom>
          <a:noFill/>
          <a:ln w="9525">
            <a:noFill/>
            <a:miter lim="800000"/>
            <a:headEnd/>
            <a:tailEnd/>
          </a:ln>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spTree>
    <p:extLst>
      <p:ext uri="{BB962C8B-B14F-4D97-AF65-F5344CB8AC3E}">
        <p14:creationId xmlns:p14="http://schemas.microsoft.com/office/powerpoint/2010/main" val="21522693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68108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46021106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407767991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8374763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42288685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31795772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3702473632"/>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26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030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96182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5077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67777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3236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4850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7868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20290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54454" y="0"/>
            <a:ext cx="5895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r>
              <a:rPr lang="en-US" dirty="0" smtClean="0"/>
              <a:t>/15</a:t>
            </a:r>
            <a:endParaRPr lang="en-US" dirty="0"/>
          </a:p>
        </p:txBody>
      </p:sp>
    </p:spTree>
    <p:extLst>
      <p:ext uri="{BB962C8B-B14F-4D97-AF65-F5344CB8AC3E}">
        <p14:creationId xmlns:p14="http://schemas.microsoft.com/office/powerpoint/2010/main" val="38303428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6F15528-21DE-4FAA-801E-634DDDAF4B2B}" type="slidenum">
              <a:rPr lang="en-US" smtClean="0"/>
              <a:pPr/>
              <a:t>‹#›</a:t>
            </a:fld>
            <a:r>
              <a:rPr lang="en-US" smtClean="0"/>
              <a:t>/15</a:t>
            </a:r>
            <a:endParaRPr lang="en-US" dirty="0"/>
          </a:p>
        </p:txBody>
      </p:sp>
    </p:spTree>
    <p:extLst>
      <p:ext uri="{BB962C8B-B14F-4D97-AF65-F5344CB8AC3E}">
        <p14:creationId xmlns:p14="http://schemas.microsoft.com/office/powerpoint/2010/main" val="166550814"/>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g"/><Relationship Id="rId7"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5.png"/><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9.png"/><Relationship Id="rId5" Type="http://schemas.openxmlformats.org/officeDocument/2006/relationships/image" Target="../media/image28.emf"/><Relationship Id="rId4" Type="http://schemas.openxmlformats.org/officeDocument/2006/relationships/package" Target="../embeddings/Microsoft_Visio_Drawing1.vsdx"/></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8.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3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4" y="4036017"/>
            <a:ext cx="9144000" cy="2821983"/>
          </a:xfrm>
          <a:prstGeom prst="rect">
            <a:avLst/>
          </a:prstGeom>
        </p:spPr>
      </p:pic>
      <p:sp>
        <p:nvSpPr>
          <p:cNvPr id="4" name="TextBox 3"/>
          <p:cNvSpPr txBox="1"/>
          <p:nvPr/>
        </p:nvSpPr>
        <p:spPr>
          <a:xfrm>
            <a:off x="1929867" y="3362448"/>
            <a:ext cx="5156733" cy="369332"/>
          </a:xfrm>
          <a:prstGeom prst="rect">
            <a:avLst/>
          </a:prstGeom>
          <a:noFill/>
        </p:spPr>
        <p:txBody>
          <a:bodyPr wrap="none" rtlCol="0">
            <a:spAutoFit/>
          </a:bodyPr>
          <a:lstStyle/>
          <a:p>
            <a:r>
              <a:rPr lang="en-GB" dirty="0" smtClean="0"/>
              <a:t>J.L. Navarro (CERN), for the CLIC/CTF3 collaboration</a:t>
            </a:r>
            <a:endParaRPr lang="en-GB"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38003" y="3233691"/>
            <a:ext cx="653597" cy="652509"/>
          </a:xfrm>
          <a:prstGeom prst="rect">
            <a:avLst/>
          </a:prstGeom>
        </p:spPr>
      </p:pic>
      <p:sp>
        <p:nvSpPr>
          <p:cNvPr id="2" name="Title 1"/>
          <p:cNvSpPr>
            <a:spLocks noGrp="1"/>
          </p:cNvSpPr>
          <p:nvPr>
            <p:ph type="ctrTitle"/>
          </p:nvPr>
        </p:nvSpPr>
        <p:spPr>
          <a:xfrm>
            <a:off x="689264" y="280524"/>
            <a:ext cx="7772400" cy="2777687"/>
          </a:xfrm>
        </p:spPr>
        <p:txBody>
          <a:bodyPr>
            <a:normAutofit/>
          </a:bodyPr>
          <a:lstStyle/>
          <a:p>
            <a:pPr algn="ctr"/>
            <a:r>
              <a:rPr lang="en-GB" sz="4400" dirty="0"/>
              <a:t>Low Breakdown rate operation of a high gradient accelerating structure under high beam loading conditions</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361" y="3075529"/>
            <a:ext cx="977806" cy="977806"/>
          </a:xfrm>
          <a:prstGeom prst="rect">
            <a:avLst/>
          </a:prstGeom>
        </p:spPr>
      </p:pic>
    </p:spTree>
    <p:extLst>
      <p:ext uri="{BB962C8B-B14F-4D97-AF65-F5344CB8AC3E}">
        <p14:creationId xmlns:p14="http://schemas.microsoft.com/office/powerpoint/2010/main" val="338104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095817"/>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53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compensate increasing the RF input power</a:t>
            </a:r>
            <a:endParaRPr lang="fr-FR" dirty="0"/>
          </a:p>
        </p:txBody>
      </p:sp>
    </p:spTree>
    <p:extLst>
      <p:ext uri="{BB962C8B-B14F-4D97-AF65-F5344CB8AC3E}">
        <p14:creationId xmlns:p14="http://schemas.microsoft.com/office/powerpoint/2010/main" val="2552600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4" name="Explosion 2 3"/>
          <p:cNvSpPr/>
          <p:nvPr/>
        </p:nvSpPr>
        <p:spPr>
          <a:xfrm>
            <a:off x="4267200" y="5029200"/>
            <a:ext cx="4800600" cy="1447800"/>
          </a:xfrm>
          <a:prstGeom prst="irregularSeal2">
            <a:avLst/>
          </a:prstGeom>
          <a:solidFill>
            <a:srgbClr val="FFFF00"/>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What is the effect on BD rate?</a:t>
            </a:r>
            <a:endParaRPr lang="en-GB" dirty="0"/>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63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8060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Dogleg Experiment</a:t>
            </a:r>
            <a:endParaRPr lang="en-GB" sz="3600" dirty="0">
              <a:solidFill>
                <a:srgbClr val="FFFF00"/>
              </a:solidFill>
            </a:endParaRPr>
          </a:p>
        </p:txBody>
      </p:sp>
      <p:sp>
        <p:nvSpPr>
          <p:cNvPr id="9" name="Slide Number Placeholder 8"/>
          <p:cNvSpPr>
            <a:spLocks noGrp="1"/>
          </p:cNvSpPr>
          <p:nvPr>
            <p:ph type="sldNum" sz="quarter" idx="4"/>
          </p:nvPr>
        </p:nvSpPr>
        <p:spPr/>
        <p:txBody>
          <a:bodyPr/>
          <a:lstStyle/>
          <a:p>
            <a:fld id="{B6F15528-21DE-4FAA-801E-634DDDAF4B2B}" type="slidenum">
              <a:rPr lang="en-US" smtClean="0"/>
              <a:pPr/>
              <a:t>12</a:t>
            </a:fld>
            <a:r>
              <a:rPr lang="en-US" smtClean="0"/>
              <a:t>/22</a:t>
            </a:r>
            <a:endParaRPr lang="en-US" dirty="0"/>
          </a:p>
        </p:txBody>
      </p:sp>
      <p:sp>
        <p:nvSpPr>
          <p:cNvPr id="28" name="TextBox 27"/>
          <p:cNvSpPr txBox="1"/>
          <p:nvPr/>
        </p:nvSpPr>
        <p:spPr>
          <a:xfrm>
            <a:off x="228600" y="609600"/>
            <a:ext cx="8209546" cy="646331"/>
          </a:xfrm>
          <a:prstGeom prst="rect">
            <a:avLst/>
          </a:prstGeom>
          <a:noFill/>
        </p:spPr>
        <p:txBody>
          <a:bodyPr wrap="square" rtlCol="0">
            <a:spAutoFit/>
          </a:bodyPr>
          <a:lstStyle/>
          <a:p>
            <a:r>
              <a:rPr lang="en-GB" b="1" u="sng" dirty="0" smtClean="0"/>
              <a:t>Main goal:</a:t>
            </a:r>
            <a:r>
              <a:rPr lang="en-GB" dirty="0" smtClean="0"/>
              <a:t> Measure and comparison (unloaded vs high beam loading) of the BD rate in high gradient accelerating structure</a:t>
            </a:r>
            <a:endParaRPr lang="en-GB" dirty="0"/>
          </a:p>
        </p:txBody>
      </p:sp>
      <p:grpSp>
        <p:nvGrpSpPr>
          <p:cNvPr id="16" name="Group 15"/>
          <p:cNvGrpSpPr/>
          <p:nvPr/>
        </p:nvGrpSpPr>
        <p:grpSpPr>
          <a:xfrm>
            <a:off x="1981200" y="2057400"/>
            <a:ext cx="6761018" cy="4343400"/>
            <a:chOff x="2001982" y="2057400"/>
            <a:chExt cx="6761018" cy="4343400"/>
          </a:xfrm>
        </p:grpSpPr>
        <p:grpSp>
          <p:nvGrpSpPr>
            <p:cNvPr id="6" name="Group 5"/>
            <p:cNvGrpSpPr/>
            <p:nvPr/>
          </p:nvGrpSpPr>
          <p:grpSpPr>
            <a:xfrm>
              <a:off x="2362200" y="2057400"/>
              <a:ext cx="6400800" cy="4343400"/>
              <a:chOff x="4876800" y="1066801"/>
              <a:chExt cx="4163262" cy="3033355"/>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p:spPr>
          </p:pic>
          <p:sp>
            <p:nvSpPr>
              <p:cNvPr id="11" name="Rectangle 10"/>
              <p:cNvSpPr/>
              <p:nvPr/>
            </p:nvSpPr>
            <p:spPr>
              <a:xfrm>
                <a:off x="6091017" y="3514459"/>
                <a:ext cx="2286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85216" y="3761602"/>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20" name="Straight Connector 19"/>
              <p:cNvCxnSpPr/>
              <p:nvPr/>
            </p:nvCxnSpPr>
            <p:spPr>
              <a:xfrm>
                <a:off x="6316417" y="3666860"/>
                <a:ext cx="155425" cy="143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38201" y="2817813"/>
                <a:ext cx="843501" cy="369332"/>
              </a:xfrm>
              <a:prstGeom prst="rect">
                <a:avLst/>
              </a:prstGeom>
              <a:noFill/>
            </p:spPr>
            <p:txBody>
              <a:bodyPr wrap="none" rtlCol="0">
                <a:spAutoFit/>
              </a:bodyPr>
              <a:lstStyle/>
              <a:p>
                <a:r>
                  <a:rPr lang="en-GB" b="1" dirty="0" smtClean="0"/>
                  <a:t>Dogleg</a:t>
                </a:r>
                <a:endParaRPr lang="en-GB" b="1" dirty="0"/>
              </a:p>
            </p:txBody>
          </p:sp>
          <p:cxnSp>
            <p:nvCxnSpPr>
              <p:cNvPr id="26" name="Straight Connector 25"/>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2001982" y="6002121"/>
              <a:ext cx="1921013" cy="369333"/>
            </a:xfrm>
            <a:prstGeom prst="rect">
              <a:avLst/>
            </a:prstGeom>
            <a:noFill/>
          </p:spPr>
          <p:txBody>
            <a:bodyPr wrap="square" rtlCol="0">
              <a:spAutoFit/>
            </a:bodyPr>
            <a:lstStyle/>
            <a:p>
              <a:r>
                <a:rPr lang="en-GB" b="1" dirty="0" smtClean="0">
                  <a:solidFill>
                    <a:schemeClr val="tx1">
                      <a:lumMod val="65000"/>
                      <a:lumOff val="35000"/>
                    </a:schemeClr>
                  </a:solidFill>
                </a:rPr>
                <a:t>Drive Beam</a:t>
              </a:r>
              <a:endParaRPr lang="en-GB" b="1" dirty="0">
                <a:solidFill>
                  <a:schemeClr val="tx1">
                    <a:lumMod val="65000"/>
                    <a:lumOff val="35000"/>
                  </a:schemeClr>
                </a:solidFill>
              </a:endParaRPr>
            </a:p>
          </p:txBody>
        </p:sp>
      </p:grpSp>
      <p:sp>
        <p:nvSpPr>
          <p:cNvPr id="14" name="Rectangle 13"/>
          <p:cNvSpPr/>
          <p:nvPr/>
        </p:nvSpPr>
        <p:spPr>
          <a:xfrm>
            <a:off x="533400" y="1701627"/>
            <a:ext cx="3810000" cy="10213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Experiment located at</a:t>
            </a:r>
          </a:p>
          <a:p>
            <a:pPr algn="ctr"/>
            <a:r>
              <a:rPr lang="en-GB" dirty="0" smtClean="0"/>
              <a:t>the </a:t>
            </a:r>
            <a:r>
              <a:rPr lang="en-GB" b="1" dirty="0" smtClean="0"/>
              <a:t>CLIC Test Facility CTF3 @ CERN </a:t>
            </a:r>
            <a:endParaRPr lang="en-GB" b="1" dirty="0"/>
          </a:p>
        </p:txBody>
      </p:sp>
    </p:spTree>
    <p:extLst>
      <p:ext uri="{BB962C8B-B14F-4D97-AF65-F5344CB8AC3E}">
        <p14:creationId xmlns:p14="http://schemas.microsoft.com/office/powerpoint/2010/main" val="33616926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450" y="533400"/>
            <a:ext cx="3333750" cy="1905000"/>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layout</a:t>
            </a:r>
            <a:endParaRPr lang="en-GB" sz="3600" dirty="0">
              <a:solidFill>
                <a:srgbClr val="FFFF00"/>
              </a:solidFill>
            </a:endParaRPr>
          </a:p>
        </p:txBody>
      </p:sp>
      <p:grpSp>
        <p:nvGrpSpPr>
          <p:cNvPr id="6" name="Group 5"/>
          <p:cNvGrpSpPr/>
          <p:nvPr/>
        </p:nvGrpSpPr>
        <p:grpSpPr>
          <a:xfrm>
            <a:off x="4751722" y="1828800"/>
            <a:ext cx="4163262" cy="3033355"/>
            <a:chOff x="4876800" y="1066801"/>
            <a:chExt cx="4163262" cy="3033355"/>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p:spPr>
        </p:pic>
        <p:sp>
          <p:nvSpPr>
            <p:cNvPr id="11" name="Rectangle 10"/>
            <p:cNvSpPr/>
            <p:nvPr/>
          </p:nvSpPr>
          <p:spPr>
            <a:xfrm>
              <a:off x="6091017" y="3514459"/>
              <a:ext cx="2286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285216" y="3761602"/>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20" name="Straight Connector 19"/>
            <p:cNvCxnSpPr/>
            <p:nvPr/>
          </p:nvCxnSpPr>
          <p:spPr>
            <a:xfrm>
              <a:off x="6316417" y="3666860"/>
              <a:ext cx="155425" cy="143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26" name="Straight Connector 25"/>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Slide Number Placeholder 8"/>
          <p:cNvSpPr>
            <a:spLocks noGrp="1"/>
          </p:cNvSpPr>
          <p:nvPr>
            <p:ph type="sldNum" sz="quarter" idx="4"/>
          </p:nvPr>
        </p:nvSpPr>
        <p:spPr/>
        <p:txBody>
          <a:bodyPr/>
          <a:lstStyle/>
          <a:p>
            <a:fld id="{B6F15528-21DE-4FAA-801E-634DDDAF4B2B}" type="slidenum">
              <a:rPr lang="en-US" smtClean="0"/>
              <a:pPr/>
              <a:t>13</a:t>
            </a:fld>
            <a:r>
              <a:rPr lang="en-US" smtClean="0"/>
              <a:t>/22</a:t>
            </a:r>
            <a:endParaRPr lang="en-US" dirty="0"/>
          </a:p>
        </p:txBody>
      </p:sp>
      <p:pic>
        <p:nvPicPr>
          <p:cNvPr id="27" name="Picture 26" descr="DSC06573_0.tmp"/>
          <p:cNvPicPr>
            <a:picLocks noChangeAspect="1"/>
          </p:cNvPicPr>
          <p:nvPr/>
        </p:nvPicPr>
        <p:blipFill>
          <a:blip r:embed="rId5" cstate="print"/>
          <a:stretch>
            <a:fillRect/>
          </a:stretch>
        </p:blipFill>
        <p:spPr>
          <a:xfrm>
            <a:off x="4062987" y="514294"/>
            <a:ext cx="1956813" cy="2389961"/>
          </a:xfrm>
          <a:prstGeom prst="rect">
            <a:avLst/>
          </a:prstGeom>
          <a:ln>
            <a:noFill/>
          </a:ln>
          <a:effectLst>
            <a:softEdge rad="112500"/>
          </a:effectLst>
        </p:spPr>
      </p:pic>
      <p:sp>
        <p:nvSpPr>
          <p:cNvPr id="12" name="TextBox 11"/>
          <p:cNvSpPr txBox="1"/>
          <p:nvPr/>
        </p:nvSpPr>
        <p:spPr>
          <a:xfrm>
            <a:off x="6248400" y="856010"/>
            <a:ext cx="538633" cy="369332"/>
          </a:xfrm>
          <a:prstGeom prst="rect">
            <a:avLst/>
          </a:prstGeom>
          <a:noFill/>
        </p:spPr>
        <p:txBody>
          <a:bodyPr wrap="square" rtlCol="0">
            <a:spAutoFit/>
          </a:bodyPr>
          <a:lstStyle/>
          <a:p>
            <a:r>
              <a:rPr lang="en-GB" dirty="0" err="1" smtClean="0"/>
              <a:t>Nx</a:t>
            </a:r>
            <a:endParaRPr lang="en-GB" dirty="0"/>
          </a:p>
        </p:txBody>
      </p:sp>
      <p:sp>
        <p:nvSpPr>
          <p:cNvPr id="3" name="Oval 2"/>
          <p:cNvSpPr/>
          <p:nvPr/>
        </p:nvSpPr>
        <p:spPr>
          <a:xfrm>
            <a:off x="4751721" y="2956218"/>
            <a:ext cx="1725279" cy="199678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4234158" y="2091702"/>
            <a:ext cx="1709442" cy="7459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rotWithShape="1">
          <a:blip r:embed="rId6" cstate="print">
            <a:extLst>
              <a:ext uri="{28A0092B-C50C-407E-A947-70E740481C1C}">
                <a14:useLocalDpi xmlns:a14="http://schemas.microsoft.com/office/drawing/2010/main" val="0"/>
              </a:ext>
            </a:extLst>
          </a:blip>
          <a:srcRect l="5906" t="6799" r="7083" b="13379"/>
          <a:stretch/>
        </p:blipFill>
        <p:spPr>
          <a:xfrm>
            <a:off x="4853646" y="4938935"/>
            <a:ext cx="4105978" cy="1831588"/>
          </a:xfrm>
          <a:prstGeom prst="rect">
            <a:avLst/>
          </a:prstGeom>
        </p:spPr>
      </p:pic>
      <p:sp>
        <p:nvSpPr>
          <p:cNvPr id="7" name="TextBox 6"/>
          <p:cNvSpPr txBox="1"/>
          <p:nvPr/>
        </p:nvSpPr>
        <p:spPr>
          <a:xfrm>
            <a:off x="457200" y="5948566"/>
            <a:ext cx="1276281" cy="369332"/>
          </a:xfrm>
          <a:prstGeom prst="rect">
            <a:avLst/>
          </a:prstGeom>
          <a:noFill/>
        </p:spPr>
        <p:txBody>
          <a:bodyPr wrap="square" rtlCol="0">
            <a:spAutoFit/>
          </a:bodyPr>
          <a:lstStyle/>
          <a:p>
            <a:r>
              <a:rPr lang="en-GB" dirty="0"/>
              <a:t>3</a:t>
            </a:r>
            <a:r>
              <a:rPr lang="en-GB" dirty="0" smtClean="0"/>
              <a:t>000000x</a:t>
            </a:r>
            <a:endParaRPr lang="en-GB" dirty="0"/>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4730" y="2091702"/>
            <a:ext cx="3201372" cy="3395395"/>
          </a:xfrm>
          <a:prstGeom prst="rect">
            <a:avLst/>
          </a:prstGeom>
        </p:spPr>
      </p:pic>
      <p:sp>
        <p:nvSpPr>
          <p:cNvPr id="21" name="TextBox 20"/>
          <p:cNvSpPr txBox="1"/>
          <p:nvPr/>
        </p:nvSpPr>
        <p:spPr>
          <a:xfrm>
            <a:off x="4193684" y="3402568"/>
            <a:ext cx="538633" cy="369332"/>
          </a:xfrm>
          <a:prstGeom prst="rect">
            <a:avLst/>
          </a:prstGeom>
          <a:noFill/>
        </p:spPr>
        <p:txBody>
          <a:bodyPr wrap="square" rtlCol="0">
            <a:spAutoFit/>
          </a:bodyPr>
          <a:lstStyle/>
          <a:p>
            <a:r>
              <a:rPr lang="en-GB" dirty="0" smtClean="0"/>
              <a:t>1x</a:t>
            </a:r>
            <a:endParaRPr lang="en-GB" dirty="0"/>
          </a:p>
        </p:txBody>
      </p:sp>
      <p:pic>
        <p:nvPicPr>
          <p:cNvPr id="2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86320" y="560441"/>
            <a:ext cx="2128664" cy="96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3733800" y="926068"/>
            <a:ext cx="538633" cy="369332"/>
          </a:xfrm>
          <a:prstGeom prst="rect">
            <a:avLst/>
          </a:prstGeom>
          <a:noFill/>
        </p:spPr>
        <p:txBody>
          <a:bodyPr wrap="square" rtlCol="0">
            <a:spAutoFit/>
          </a:bodyPr>
          <a:lstStyle/>
          <a:p>
            <a:r>
              <a:rPr lang="en-GB" dirty="0" smtClean="0"/>
              <a:t>1x</a:t>
            </a:r>
            <a:endParaRPr lang="en-GB" dirty="0"/>
          </a:p>
        </p:txBody>
      </p:sp>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30721" y="5715000"/>
            <a:ext cx="1926404" cy="836465"/>
          </a:xfrm>
          <a:prstGeom prst="rect">
            <a:avLst/>
          </a:prstGeom>
        </p:spPr>
      </p:pic>
      <p:sp>
        <p:nvSpPr>
          <p:cNvPr id="25" name="TextBox 24"/>
          <p:cNvSpPr txBox="1"/>
          <p:nvPr/>
        </p:nvSpPr>
        <p:spPr>
          <a:xfrm>
            <a:off x="4267200" y="5574268"/>
            <a:ext cx="656495" cy="369332"/>
          </a:xfrm>
          <a:prstGeom prst="rect">
            <a:avLst/>
          </a:prstGeom>
          <a:noFill/>
        </p:spPr>
        <p:txBody>
          <a:bodyPr wrap="square" rtlCol="0">
            <a:spAutoFit/>
          </a:bodyPr>
          <a:lstStyle/>
          <a:p>
            <a:r>
              <a:rPr lang="en-GB" dirty="0" smtClean="0"/>
              <a:t>1x</a:t>
            </a:r>
            <a:endParaRPr lang="en-GB" dirty="0"/>
          </a:p>
        </p:txBody>
      </p:sp>
    </p:spTree>
    <p:extLst>
      <p:ext uri="{BB962C8B-B14F-4D97-AF65-F5344CB8AC3E}">
        <p14:creationId xmlns:p14="http://schemas.microsoft.com/office/powerpoint/2010/main" val="3620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121386" y="-2209800"/>
            <a:ext cx="6889014" cy="5415044"/>
            <a:chOff x="76200" y="1290556"/>
            <a:chExt cx="6889014" cy="5415044"/>
          </a:xfrm>
        </p:grpSpPr>
        <p:grpSp>
          <p:nvGrpSpPr>
            <p:cNvPr id="60" name="Group 59"/>
            <p:cNvGrpSpPr/>
            <p:nvPr/>
          </p:nvGrpSpPr>
          <p:grpSpPr>
            <a:xfrm>
              <a:off x="76200" y="1290556"/>
              <a:ext cx="6889014" cy="5415044"/>
              <a:chOff x="76200" y="1290556"/>
              <a:chExt cx="6889014" cy="5415044"/>
            </a:xfrm>
          </p:grpSpPr>
          <p:grpSp>
            <p:nvGrpSpPr>
              <p:cNvPr id="62" name="Group 61"/>
              <p:cNvGrpSpPr/>
              <p:nvPr/>
            </p:nvGrpSpPr>
            <p:grpSpPr>
              <a:xfrm>
                <a:off x="76200" y="1290556"/>
                <a:ext cx="6889014" cy="5415044"/>
                <a:chOff x="4876800" y="1066801"/>
                <a:chExt cx="4163262" cy="3026583"/>
              </a:xfrm>
            </p:grpSpPr>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066801"/>
                  <a:ext cx="4163262" cy="3026583"/>
                </a:xfrm>
                <a:prstGeom prst="rect">
                  <a:avLst/>
                </a:prstGeom>
                <a:noFill/>
              </p:spPr>
            </p:pic>
            <p:sp>
              <p:nvSpPr>
                <p:cNvPr id="65" name="Rectangle 64"/>
                <p:cNvSpPr/>
                <p:nvPr/>
              </p:nvSpPr>
              <p:spPr>
                <a:xfrm>
                  <a:off x="6065212" y="3514459"/>
                  <a:ext cx="18255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6" name="Straight Connector 65"/>
                <p:cNvCxnSpPr/>
                <p:nvPr/>
              </p:nvCxnSpPr>
              <p:spPr>
                <a:xfrm>
                  <a:off x="6074994" y="3389422"/>
                  <a:ext cx="113233" cy="2774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879360" y="3716848"/>
                  <a:ext cx="719171" cy="338554"/>
                </a:xfrm>
                <a:prstGeom prst="rect">
                  <a:avLst/>
                </a:prstGeom>
                <a:noFill/>
              </p:spPr>
              <p:txBody>
                <a:bodyPr wrap="none" rtlCol="0">
                  <a:spAutoFit/>
                </a:bodyPr>
                <a:lstStyle/>
                <a:p>
                  <a:r>
                    <a:rPr lang="en-GB" sz="1600" b="1" dirty="0" smtClean="0"/>
                    <a:t>XBox1</a:t>
                  </a:r>
                  <a:endParaRPr lang="en-GB" sz="1600" b="1" dirty="0"/>
                </a:p>
              </p:txBody>
            </p:sp>
            <p:cxnSp>
              <p:nvCxnSpPr>
                <p:cNvPr id="68" name="Straight Connector 67"/>
                <p:cNvCxnSpPr>
                  <a:stCxn id="65" idx="2"/>
                </p:cNvCxnSpPr>
                <p:nvPr/>
              </p:nvCxnSpPr>
              <p:spPr>
                <a:xfrm flipH="1">
                  <a:off x="6074994" y="3666859"/>
                  <a:ext cx="81493" cy="1101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4876802" y="2754868"/>
                  <a:ext cx="843501" cy="369332"/>
                </a:xfrm>
                <a:prstGeom prst="rect">
                  <a:avLst/>
                </a:prstGeom>
                <a:noFill/>
              </p:spPr>
              <p:txBody>
                <a:bodyPr wrap="none" rtlCol="0">
                  <a:spAutoFit/>
                </a:bodyPr>
                <a:lstStyle/>
                <a:p>
                  <a:r>
                    <a:rPr lang="en-GB" b="1" dirty="0" smtClean="0"/>
                    <a:t>Dogleg</a:t>
                  </a:r>
                  <a:endParaRPr lang="en-GB" b="1" dirty="0"/>
                </a:p>
              </p:txBody>
            </p:sp>
            <p:cxnSp>
              <p:nvCxnSpPr>
                <p:cNvPr id="70" name="Straight Connector 69"/>
                <p:cNvCxnSpPr/>
                <p:nvPr/>
              </p:nvCxnSpPr>
              <p:spPr>
                <a:xfrm flipH="1" flipV="1">
                  <a:off x="5636087" y="2971802"/>
                  <a:ext cx="345615" cy="1959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2362632" y="1290556"/>
                <a:ext cx="4592854" cy="5186444"/>
              </a:xfrm>
              <a:prstGeom prst="rect">
                <a:avLst/>
              </a:prstGeom>
              <a:solidFill>
                <a:schemeClr val="bg1"/>
              </a:solidFill>
              <a:ln>
                <a:solidFill>
                  <a:schemeClr val="bg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1" name="Rectangle 60"/>
            <p:cNvSpPr/>
            <p:nvPr/>
          </p:nvSpPr>
          <p:spPr>
            <a:xfrm>
              <a:off x="1066800" y="3200400"/>
              <a:ext cx="1600200" cy="11103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Experiment layout</a:t>
            </a:r>
            <a:endParaRPr lang="en-GB" sz="3600" dirty="0">
              <a:solidFill>
                <a:srgbClr val="FFFF00"/>
              </a:solidFill>
            </a:endParaRPr>
          </a:p>
        </p:txBody>
      </p:sp>
      <p:sp>
        <p:nvSpPr>
          <p:cNvPr id="3" name="Rectangle 2"/>
          <p:cNvSpPr/>
          <p:nvPr/>
        </p:nvSpPr>
        <p:spPr>
          <a:xfrm>
            <a:off x="457200" y="6235009"/>
            <a:ext cx="7391400" cy="16579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rot="19776558">
            <a:off x="5834421" y="5971403"/>
            <a:ext cx="1088807" cy="1653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801256" y="5705273"/>
            <a:ext cx="2209800" cy="1522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1030577">
            <a:off x="7790475" y="6384968"/>
            <a:ext cx="1041373" cy="17067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nip Same Side Corner Rectangle 7"/>
          <p:cNvSpPr/>
          <p:nvPr/>
        </p:nvSpPr>
        <p:spPr>
          <a:xfrm>
            <a:off x="2667000" y="6148992"/>
            <a:ext cx="609600" cy="185336"/>
          </a:xfrm>
          <a:prstGeom prst="snip2SameRect">
            <a:avLst>
              <a:gd name="adj1" fmla="val 50000"/>
              <a:gd name="adj2" fmla="val 0"/>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ightning Bolt 9"/>
          <p:cNvSpPr/>
          <p:nvPr/>
        </p:nvSpPr>
        <p:spPr>
          <a:xfrm>
            <a:off x="336415" y="6117051"/>
            <a:ext cx="228600" cy="346724"/>
          </a:xfrm>
          <a:prstGeom prst="lightningBol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p:cNvSpPr/>
          <p:nvPr/>
        </p:nvSpPr>
        <p:spPr>
          <a:xfrm>
            <a:off x="914400" y="6126779"/>
            <a:ext cx="228600"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p:cNvSpPr/>
          <p:nvPr/>
        </p:nvSpPr>
        <p:spPr>
          <a:xfrm>
            <a:off x="1295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ounded Rectangle 24"/>
          <p:cNvSpPr/>
          <p:nvPr/>
        </p:nvSpPr>
        <p:spPr>
          <a:xfrm>
            <a:off x="2057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p:cNvSpPr/>
          <p:nvPr/>
        </p:nvSpPr>
        <p:spPr>
          <a:xfrm>
            <a:off x="35052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ounded Rectangle 26"/>
          <p:cNvSpPr/>
          <p:nvPr/>
        </p:nvSpPr>
        <p:spPr>
          <a:xfrm>
            <a:off x="43434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ounded Rectangle 34"/>
          <p:cNvSpPr/>
          <p:nvPr/>
        </p:nvSpPr>
        <p:spPr>
          <a:xfrm>
            <a:off x="5181600" y="6130276"/>
            <a:ext cx="456698" cy="3467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an 11"/>
          <p:cNvSpPr/>
          <p:nvPr/>
        </p:nvSpPr>
        <p:spPr>
          <a:xfrm rot="16200000">
            <a:off x="8171355" y="5534918"/>
            <a:ext cx="142571" cy="483281"/>
          </a:xfrm>
          <a:prstGeom prst="can">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owchart: Or 14"/>
          <p:cNvSpPr/>
          <p:nvPr/>
        </p:nvSpPr>
        <p:spPr>
          <a:xfrm>
            <a:off x="7685503" y="5687440"/>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Sort 15"/>
          <p:cNvSpPr/>
          <p:nvPr/>
        </p:nvSpPr>
        <p:spPr>
          <a:xfrm rot="19710582">
            <a:off x="6199177" y="595179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Sort 38"/>
          <p:cNvSpPr/>
          <p:nvPr/>
        </p:nvSpPr>
        <p:spPr>
          <a:xfrm rot="19710582">
            <a:off x="6685561" y="5661817"/>
            <a:ext cx="124517"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Collate 16"/>
          <p:cNvSpPr/>
          <p:nvPr/>
        </p:nvSpPr>
        <p:spPr>
          <a:xfrm rot="19769281">
            <a:off x="6453557" y="5845506"/>
            <a:ext cx="138041"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Flowchart: Sort 40"/>
          <p:cNvSpPr/>
          <p:nvPr/>
        </p:nvSpPr>
        <p:spPr>
          <a:xfrm>
            <a:off x="6934200"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Collate 41"/>
          <p:cNvSpPr/>
          <p:nvPr/>
        </p:nvSpPr>
        <p:spPr>
          <a:xfrm>
            <a:off x="7094146" y="5640355"/>
            <a:ext cx="144854" cy="283789"/>
          </a:xfrm>
          <a:prstGeom prst="flowChartCol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Flowchart: Sort 42"/>
          <p:cNvSpPr/>
          <p:nvPr/>
        </p:nvSpPr>
        <p:spPr>
          <a:xfrm>
            <a:off x="7240726" y="5613270"/>
            <a:ext cx="150674" cy="330330"/>
          </a:xfrm>
          <a:prstGeom prst="flowChartSor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lowchart: Or 43"/>
          <p:cNvSpPr/>
          <p:nvPr/>
        </p:nvSpPr>
        <p:spPr>
          <a:xfrm>
            <a:off x="8610600" y="5690913"/>
            <a:ext cx="172825" cy="176487"/>
          </a:xfrm>
          <a:prstGeom prst="flowChartOr">
            <a:avLst/>
          </a:prstGeom>
          <a:solidFill>
            <a:srgbClr val="FFFF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p:nvPr/>
        </p:nvCxnSpPr>
        <p:spPr>
          <a:xfrm flipH="1">
            <a:off x="8106384" y="1344040"/>
            <a:ext cx="9400" cy="4434425"/>
          </a:xfrm>
          <a:prstGeom prst="line">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411184" y="5186444"/>
            <a:ext cx="0" cy="551485"/>
          </a:xfrm>
          <a:prstGeom prst="line">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Flowchart: Predefined Process 82"/>
          <p:cNvSpPr/>
          <p:nvPr/>
        </p:nvSpPr>
        <p:spPr>
          <a:xfrm rot="16200000">
            <a:off x="8190883" y="4885099"/>
            <a:ext cx="440602" cy="152400"/>
          </a:xfrm>
          <a:prstGeom prst="flowChartPredefinedProcess">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6" name="Group 85"/>
          <p:cNvGrpSpPr/>
          <p:nvPr/>
        </p:nvGrpSpPr>
        <p:grpSpPr>
          <a:xfrm>
            <a:off x="5257800" y="685800"/>
            <a:ext cx="2848584" cy="1907422"/>
            <a:chOff x="5257800" y="685800"/>
            <a:chExt cx="2848584" cy="1907422"/>
          </a:xfrm>
        </p:grpSpPr>
        <p:sp>
          <p:nvSpPr>
            <p:cNvPr id="84" name="Rounded Rectangle 83"/>
            <p:cNvSpPr/>
            <p:nvPr/>
          </p:nvSpPr>
          <p:spPr>
            <a:xfrm>
              <a:off x="5257800" y="685800"/>
              <a:ext cx="2590800" cy="1907422"/>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Flowchart: Extract 17"/>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23" name="Straight Connector 22"/>
            <p:cNvCxnSpPr>
              <a:stCxn id="18"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46" name="Flowchart: Summing Junction 45"/>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Summing Junction 19"/>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6025950" y="1828800"/>
              <a:ext cx="1136850" cy="646331"/>
            </a:xfrm>
            <a:prstGeom prst="rect">
              <a:avLst/>
            </a:prstGeom>
            <a:noFill/>
          </p:spPr>
          <p:txBody>
            <a:bodyPr wrap="none" rtlCol="0">
              <a:spAutoFit/>
            </a:bodyPr>
            <a:lstStyle/>
            <a:p>
              <a:pPr algn="ctr"/>
              <a:r>
                <a:rPr lang="en-GB" b="1" dirty="0" smtClean="0"/>
                <a:t>XBOX1</a:t>
              </a:r>
            </a:p>
            <a:p>
              <a:pPr algn="ctr"/>
              <a:r>
                <a:rPr lang="en-GB" b="1" dirty="0" smtClean="0"/>
                <a:t>12 GHz RF</a:t>
              </a:r>
              <a:endParaRPr lang="en-GB" b="1" dirty="0"/>
            </a:p>
          </p:txBody>
        </p:sp>
      </p:grpSp>
      <p:grpSp>
        <p:nvGrpSpPr>
          <p:cNvPr id="87" name="Group 86"/>
          <p:cNvGrpSpPr/>
          <p:nvPr/>
        </p:nvGrpSpPr>
        <p:grpSpPr>
          <a:xfrm>
            <a:off x="76200" y="3610584"/>
            <a:ext cx="1275944" cy="1185756"/>
            <a:chOff x="5439123" y="685800"/>
            <a:chExt cx="2667261" cy="2512528"/>
          </a:xfrm>
        </p:grpSpPr>
        <p:sp>
          <p:nvSpPr>
            <p:cNvPr id="88" name="Rounded Rectangle 87"/>
            <p:cNvSpPr/>
            <p:nvPr/>
          </p:nvSpPr>
          <p:spPr>
            <a:xfrm>
              <a:off x="5439123" y="685800"/>
              <a:ext cx="2409477" cy="2457101"/>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9" name="Flowchart: Extract 88"/>
            <p:cNvSpPr/>
            <p:nvPr/>
          </p:nvSpPr>
          <p:spPr>
            <a:xfrm rot="5400000">
              <a:off x="5753100" y="1057288"/>
              <a:ext cx="876084" cy="647484"/>
            </a:xfrm>
            <a:prstGeom prst="flowChartExtra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dirty="0"/>
            </a:p>
          </p:txBody>
        </p:sp>
        <p:cxnSp>
          <p:nvCxnSpPr>
            <p:cNvPr id="90" name="Straight Connector 89"/>
            <p:cNvCxnSpPr>
              <a:stCxn id="89" idx="0"/>
            </p:cNvCxnSpPr>
            <p:nvPr/>
          </p:nvCxnSpPr>
          <p:spPr>
            <a:xfrm>
              <a:off x="6514884" y="1381030"/>
              <a:ext cx="15915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91" name="Flowchart: Summing Junction 90"/>
            <p:cNvSpPr/>
            <p:nvPr/>
          </p:nvSpPr>
          <p:spPr>
            <a:xfrm>
              <a:off x="6858000" y="9144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Flowchart: Summing Junction 91"/>
            <p:cNvSpPr/>
            <p:nvPr/>
          </p:nvSpPr>
          <p:spPr>
            <a:xfrm>
              <a:off x="6858000" y="1371600"/>
              <a:ext cx="457702" cy="457200"/>
            </a:xfrm>
            <a:prstGeom prst="flowChartSummingJunc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p:cNvSpPr txBox="1"/>
            <p:nvPr/>
          </p:nvSpPr>
          <p:spPr>
            <a:xfrm>
              <a:off x="5520064" y="1828801"/>
              <a:ext cx="2148629" cy="1369527"/>
            </a:xfrm>
            <a:prstGeom prst="rect">
              <a:avLst/>
            </a:prstGeom>
            <a:noFill/>
          </p:spPr>
          <p:txBody>
            <a:bodyPr wrap="none" rtlCol="0">
              <a:spAutoFit/>
            </a:bodyPr>
            <a:lstStyle/>
            <a:p>
              <a:pPr algn="ctr"/>
              <a:r>
                <a:rPr lang="en-GB" b="1" dirty="0" smtClean="0"/>
                <a:t>MKS02</a:t>
              </a:r>
            </a:p>
            <a:p>
              <a:pPr algn="ctr"/>
              <a:r>
                <a:rPr lang="en-GB" b="1" dirty="0" smtClean="0"/>
                <a:t>3 GHz RF</a:t>
              </a:r>
              <a:endParaRPr lang="en-GB" b="1" dirty="0"/>
            </a:p>
          </p:txBody>
        </p:sp>
      </p:grpSp>
      <p:cxnSp>
        <p:nvCxnSpPr>
          <p:cNvPr id="94" name="Straight Connector 93"/>
          <p:cNvCxnSpPr/>
          <p:nvPr/>
        </p:nvCxnSpPr>
        <p:spPr>
          <a:xfrm>
            <a:off x="1371600" y="3905055"/>
            <a:ext cx="8916" cy="228197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990600" y="5620715"/>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990600" y="5653620"/>
            <a:ext cx="3810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00" name="Rounded Rectangle 99"/>
          <p:cNvSpPr/>
          <p:nvPr/>
        </p:nvSpPr>
        <p:spPr>
          <a:xfrm>
            <a:off x="17145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MKS03</a:t>
            </a:r>
            <a:endParaRPr lang="en-GB" b="1" dirty="0">
              <a:solidFill>
                <a:schemeClr val="tx1"/>
              </a:solidFill>
            </a:endParaRPr>
          </a:p>
        </p:txBody>
      </p:sp>
      <p:sp>
        <p:nvSpPr>
          <p:cNvPr id="102" name="Rounded Rectangle 101"/>
          <p:cNvSpPr/>
          <p:nvPr/>
        </p:nvSpPr>
        <p:spPr>
          <a:xfrm>
            <a:off x="27432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MKS05</a:t>
            </a:r>
            <a:endParaRPr lang="en-GB" b="1" dirty="0">
              <a:solidFill>
                <a:schemeClr val="tx1"/>
              </a:solidFill>
            </a:endParaRPr>
          </a:p>
        </p:txBody>
      </p:sp>
      <p:sp>
        <p:nvSpPr>
          <p:cNvPr id="103" name="Rounded Rectangle 102"/>
          <p:cNvSpPr/>
          <p:nvPr/>
        </p:nvSpPr>
        <p:spPr>
          <a:xfrm>
            <a:off x="38100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MKS06</a:t>
            </a:r>
            <a:endParaRPr lang="en-GB" b="1" dirty="0">
              <a:solidFill>
                <a:schemeClr val="tx1"/>
              </a:solidFill>
            </a:endParaRPr>
          </a:p>
        </p:txBody>
      </p:sp>
      <p:sp>
        <p:nvSpPr>
          <p:cNvPr id="104" name="Rounded Rectangle 103"/>
          <p:cNvSpPr/>
          <p:nvPr/>
        </p:nvSpPr>
        <p:spPr>
          <a:xfrm>
            <a:off x="4876800" y="5128026"/>
            <a:ext cx="952500" cy="510774"/>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MKS07</a:t>
            </a:r>
            <a:endParaRPr lang="en-GB" b="1" dirty="0">
              <a:solidFill>
                <a:schemeClr val="tx1"/>
              </a:solidFill>
            </a:endParaRPr>
          </a:p>
        </p:txBody>
      </p:sp>
      <p:cxnSp>
        <p:nvCxnSpPr>
          <p:cNvPr id="105" name="Straight Connector 104"/>
          <p:cNvCxnSpPr/>
          <p:nvPr/>
        </p:nvCxnSpPr>
        <p:spPr>
          <a:xfrm>
            <a:off x="2190344" y="5609616"/>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3599232" y="5610987"/>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4458512" y="5601259"/>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304816" y="5601512"/>
            <a:ext cx="0" cy="551485"/>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09" name="Picture 10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cxnSp>
        <p:nvCxnSpPr>
          <p:cNvPr id="111" name="Straight Arrow Connector 110"/>
          <p:cNvCxnSpPr/>
          <p:nvPr/>
        </p:nvCxnSpPr>
        <p:spPr>
          <a:xfrm>
            <a:off x="2362632" y="2305788"/>
            <a:ext cx="2895168"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9" idx="1"/>
          </p:cNvCxnSpPr>
          <p:nvPr/>
        </p:nvCxnSpPr>
        <p:spPr>
          <a:xfrm flipV="1">
            <a:off x="7813697" y="6309535"/>
            <a:ext cx="1197359" cy="7004"/>
          </a:xfrm>
          <a:prstGeom prst="line">
            <a:avLst/>
          </a:prstGeom>
          <a:ln w="158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2057400" y="3198674"/>
            <a:ext cx="5431486" cy="1754326"/>
          </a:xfrm>
          <a:prstGeom prst="rect">
            <a:avLst/>
          </a:prstGeom>
          <a:noFill/>
        </p:spPr>
        <p:txBody>
          <a:bodyPr wrap="square" rtlCol="0">
            <a:spAutoFit/>
          </a:bodyPr>
          <a:lstStyle/>
          <a:p>
            <a:r>
              <a:rPr lang="en-GB" dirty="0" smtClean="0"/>
              <a:t>Beam:</a:t>
            </a:r>
          </a:p>
          <a:p>
            <a:pPr marL="285750" indent="-285750">
              <a:buFont typeface="Wingdings" panose="05000000000000000000" pitchFamily="2" charset="2"/>
              <a:buChar char="ü"/>
            </a:pPr>
            <a:r>
              <a:rPr lang="en-GB" dirty="0" smtClean="0"/>
              <a:t>CTF3 Drive Beam modified to mimic CLIC main beam</a:t>
            </a:r>
          </a:p>
          <a:p>
            <a:pPr marL="285750" indent="-285750">
              <a:buFont typeface="Wingdings" panose="05000000000000000000" pitchFamily="2" charset="2"/>
              <a:buChar char="ü"/>
            </a:pPr>
            <a:r>
              <a:rPr lang="en-GB" dirty="0" smtClean="0"/>
              <a:t>3GHz beam with </a:t>
            </a:r>
            <a:r>
              <a:rPr lang="en-GB" dirty="0"/>
              <a:t>n</a:t>
            </a:r>
            <a:r>
              <a:rPr lang="en-GB" dirty="0" smtClean="0"/>
              <a:t>ominal current of ~1.2 A</a:t>
            </a:r>
          </a:p>
          <a:p>
            <a:pPr marL="285750" indent="-285750">
              <a:buFont typeface="Wingdings" panose="05000000000000000000" pitchFamily="2" charset="2"/>
              <a:buChar char="ü"/>
            </a:pPr>
            <a:r>
              <a:rPr lang="en-GB" dirty="0" smtClean="0"/>
              <a:t>Pulse length up to 250 ns</a:t>
            </a:r>
          </a:p>
          <a:p>
            <a:pPr marL="285750" indent="-285750">
              <a:buFont typeface="Wingdings" panose="05000000000000000000" pitchFamily="2" charset="2"/>
              <a:buChar char="ü"/>
            </a:pPr>
            <a:r>
              <a:rPr lang="en-GB" dirty="0" smtClean="0"/>
              <a:t>Energy ~125 </a:t>
            </a:r>
            <a:r>
              <a:rPr lang="en-GB" dirty="0"/>
              <a:t>MeV at </a:t>
            </a:r>
            <a:r>
              <a:rPr lang="en-GB" dirty="0" smtClean="0"/>
              <a:t>structure</a:t>
            </a:r>
          </a:p>
          <a:p>
            <a:pPr marL="285750" indent="-285750">
              <a:buFont typeface="Wingdings" panose="05000000000000000000" pitchFamily="2" charset="2"/>
              <a:buChar char="ü"/>
            </a:pPr>
            <a:r>
              <a:rPr lang="en-GB" dirty="0" smtClean="0"/>
              <a:t>Up to 25 Hz pulse rep. rate</a:t>
            </a:r>
          </a:p>
        </p:txBody>
      </p:sp>
      <p:sp>
        <p:nvSpPr>
          <p:cNvPr id="117" name="TextBox 116"/>
          <p:cNvSpPr txBox="1"/>
          <p:nvPr/>
        </p:nvSpPr>
        <p:spPr>
          <a:xfrm>
            <a:off x="3206085" y="1140820"/>
            <a:ext cx="2180607" cy="646331"/>
          </a:xfrm>
          <a:prstGeom prst="rect">
            <a:avLst/>
          </a:prstGeom>
          <a:noFill/>
        </p:spPr>
        <p:txBody>
          <a:bodyPr wrap="square" rtlCol="0">
            <a:spAutoFit/>
          </a:bodyPr>
          <a:lstStyle/>
          <a:p>
            <a:r>
              <a:rPr lang="en-GB" dirty="0" smtClean="0"/>
              <a:t>12 GHz RF:</a:t>
            </a:r>
            <a:endParaRPr lang="en-GB" dirty="0"/>
          </a:p>
          <a:p>
            <a:pPr marL="285750" indent="-285750">
              <a:buFont typeface="Wingdings" panose="05000000000000000000" pitchFamily="2" charset="2"/>
              <a:buChar char="ü"/>
            </a:pPr>
            <a:r>
              <a:rPr lang="en-GB" dirty="0"/>
              <a:t>90 </a:t>
            </a:r>
            <a:r>
              <a:rPr lang="en-GB" dirty="0" smtClean="0"/>
              <a:t>MW RF </a:t>
            </a:r>
            <a:r>
              <a:rPr lang="en-GB" dirty="0"/>
              <a:t>power </a:t>
            </a:r>
            <a:endParaRPr lang="en-GB" dirty="0" smtClean="0"/>
          </a:p>
        </p:txBody>
      </p:sp>
      <p:sp>
        <p:nvSpPr>
          <p:cNvPr id="71" name="Rounded Rectangle 70"/>
          <p:cNvSpPr/>
          <p:nvPr/>
        </p:nvSpPr>
        <p:spPr>
          <a:xfrm>
            <a:off x="76200" y="5494820"/>
            <a:ext cx="678752" cy="448780"/>
          </a:xfrm>
          <a:prstGeom prst="round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Gun</a:t>
            </a:r>
            <a:endParaRPr lang="en-GB" b="1" dirty="0">
              <a:solidFill>
                <a:schemeClr val="tx1"/>
              </a:solidFill>
            </a:endParaRPr>
          </a:p>
        </p:txBody>
      </p:sp>
      <p:sp>
        <p:nvSpPr>
          <p:cNvPr id="4" name="TextBox 3"/>
          <p:cNvSpPr txBox="1"/>
          <p:nvPr/>
        </p:nvSpPr>
        <p:spPr>
          <a:xfrm rot="5400000">
            <a:off x="6998533" y="2783699"/>
            <a:ext cx="2750070" cy="369332"/>
          </a:xfrm>
          <a:prstGeom prst="rect">
            <a:avLst/>
          </a:prstGeom>
          <a:noFill/>
        </p:spPr>
        <p:txBody>
          <a:bodyPr wrap="square" rtlCol="0">
            <a:spAutoFit/>
          </a:bodyPr>
          <a:lstStyle/>
          <a:p>
            <a:r>
              <a:rPr lang="en-GB" dirty="0" smtClean="0"/>
              <a:t>35 m low loss waveguide</a:t>
            </a:r>
            <a:endParaRPr lang="en-GB" dirty="0"/>
          </a:p>
        </p:txBody>
      </p:sp>
      <p:sp>
        <p:nvSpPr>
          <p:cNvPr id="5" name="Rectangle 4"/>
          <p:cNvSpPr/>
          <p:nvPr/>
        </p:nvSpPr>
        <p:spPr>
          <a:xfrm>
            <a:off x="336415" y="2819400"/>
            <a:ext cx="1955009" cy="3178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CTF3 Injector</a:t>
            </a:r>
            <a:endParaRPr lang="en-GB" b="1" dirty="0">
              <a:solidFill>
                <a:schemeClr val="tx1"/>
              </a:solidFill>
            </a:endParaRPr>
          </a:p>
        </p:txBody>
      </p:sp>
    </p:spTree>
    <p:extLst>
      <p:ext uri="{BB962C8B-B14F-4D97-AF65-F5344CB8AC3E}">
        <p14:creationId xmlns:p14="http://schemas.microsoft.com/office/powerpoint/2010/main" val="2549738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12GHz Accelerating structure</a:t>
            </a:r>
            <a:endParaRPr lang="en-GB" sz="3600" dirty="0">
              <a:solidFill>
                <a:srgbClr val="FFFF00"/>
              </a:solidFill>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080" y="3889735"/>
            <a:ext cx="5111750" cy="2434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2057400" y="4042134"/>
            <a:ext cx="3581400" cy="923330"/>
          </a:xfrm>
          <a:prstGeom prst="rect">
            <a:avLst/>
          </a:prstGeom>
          <a:noFill/>
        </p:spPr>
        <p:txBody>
          <a:bodyPr wrap="square" rtlCol="0">
            <a:spAutoFit/>
          </a:bodyPr>
          <a:lstStyle/>
          <a:p>
            <a:r>
              <a:rPr lang="en-GB" dirty="0" smtClean="0"/>
              <a:t>CERN’s </a:t>
            </a:r>
            <a:r>
              <a:rPr lang="en-GB" dirty="0"/>
              <a:t>T24 (12WNDSvg1.8 KEK N1</a:t>
            </a:r>
            <a:r>
              <a:rPr lang="en-GB" dirty="0" smtClean="0"/>
              <a:t>)</a:t>
            </a:r>
          </a:p>
          <a:p>
            <a:r>
              <a:rPr lang="en-GB" dirty="0" smtClean="0"/>
              <a:t>Inner volume</a:t>
            </a:r>
          </a:p>
          <a:p>
            <a:r>
              <a:rPr lang="en-GB" dirty="0" smtClean="0"/>
              <a:t>Thanks to A. Grudiev for HFSS model</a:t>
            </a:r>
            <a:endParaRPr lang="en-GB" dirty="0"/>
          </a:p>
        </p:txBody>
      </p:sp>
      <p:sp>
        <p:nvSpPr>
          <p:cNvPr id="21" name="Folded Corner 20"/>
          <p:cNvSpPr/>
          <p:nvPr/>
        </p:nvSpPr>
        <p:spPr>
          <a:xfrm>
            <a:off x="533400" y="638417"/>
            <a:ext cx="4800600" cy="2761766"/>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GB" b="1" dirty="0" smtClean="0"/>
          </a:p>
          <a:p>
            <a:r>
              <a:rPr lang="en-GB" b="1" dirty="0" smtClean="0"/>
              <a:t>Normal conducting </a:t>
            </a:r>
            <a:r>
              <a:rPr lang="en-GB" dirty="0" smtClean="0"/>
              <a:t>cooper structure</a:t>
            </a:r>
          </a:p>
          <a:p>
            <a:r>
              <a:rPr lang="en-GB" b="1" dirty="0" smtClean="0"/>
              <a:t>Travelling wave</a:t>
            </a:r>
          </a:p>
          <a:p>
            <a:r>
              <a:rPr lang="en-GB" b="1" dirty="0" smtClean="0"/>
              <a:t>T</a:t>
            </a:r>
            <a:r>
              <a:rPr lang="en-GB" dirty="0" smtClean="0"/>
              <a:t>apered linearly (Ø from 6.3 to 4.7 mm)</a:t>
            </a:r>
          </a:p>
          <a:p>
            <a:r>
              <a:rPr lang="en-GB" dirty="0" smtClean="0"/>
              <a:t>Without HOM </a:t>
            </a:r>
            <a:r>
              <a:rPr lang="en-GB" b="1" strike="sngStrike" dirty="0" smtClean="0"/>
              <a:t>D</a:t>
            </a:r>
            <a:r>
              <a:rPr lang="en-GB" dirty="0" smtClean="0"/>
              <a:t>amping waveguides</a:t>
            </a:r>
          </a:p>
          <a:p>
            <a:r>
              <a:rPr lang="en-GB" b="1" dirty="0" smtClean="0"/>
              <a:t>24</a:t>
            </a:r>
            <a:r>
              <a:rPr lang="en-GB" dirty="0" smtClean="0"/>
              <a:t> cells + 2 coupling cells</a:t>
            </a:r>
          </a:p>
          <a:p>
            <a:r>
              <a:rPr lang="en-GB" dirty="0" smtClean="0"/>
              <a:t>Nominal accelerating gradient 100 MV/m</a:t>
            </a:r>
          </a:p>
          <a:p>
            <a:r>
              <a:rPr lang="en-GB" dirty="0" smtClean="0"/>
              <a:t>v</a:t>
            </a:r>
            <a:r>
              <a:rPr lang="en-GB" baseline="-25000" dirty="0" smtClean="0"/>
              <a:t>g</a:t>
            </a:r>
            <a:r>
              <a:rPr lang="en-GB" dirty="0" smtClean="0"/>
              <a:t>/c [%] =  1.8 to 0.9</a:t>
            </a:r>
          </a:p>
          <a:p>
            <a:r>
              <a:rPr lang="en-GB" dirty="0" smtClean="0"/>
              <a:t>Filling time = 57.25 ns</a:t>
            </a:r>
          </a:p>
          <a:p>
            <a:r>
              <a:rPr lang="en-GB" dirty="0" err="1" smtClean="0"/>
              <a:t>Q</a:t>
            </a:r>
            <a:r>
              <a:rPr lang="en-GB" baseline="-25000" dirty="0" err="1" smtClean="0"/>
              <a:t>Cu</a:t>
            </a:r>
            <a:r>
              <a:rPr lang="en-GB" dirty="0" smtClean="0"/>
              <a:t> = 6815</a:t>
            </a:r>
          </a:p>
        </p:txBody>
      </p:sp>
      <p:sp>
        <p:nvSpPr>
          <p:cNvPr id="3" name="Slide Number Placeholder 2"/>
          <p:cNvSpPr>
            <a:spLocks noGrp="1"/>
          </p:cNvSpPr>
          <p:nvPr>
            <p:ph type="sldNum" sz="quarter" idx="4"/>
          </p:nvPr>
        </p:nvSpPr>
        <p:spPr/>
        <p:txBody>
          <a:bodyPr/>
          <a:lstStyle/>
          <a:p>
            <a:fld id="{B6F15528-21DE-4FAA-801E-634DDDAF4B2B}" type="slidenum">
              <a:rPr lang="en-US" smtClean="0"/>
              <a:pPr/>
              <a:t>15</a:t>
            </a:fld>
            <a:r>
              <a:rPr lang="en-US" smtClean="0"/>
              <a:t>/22</a:t>
            </a:r>
            <a:endParaRPr lang="en-US" dirty="0"/>
          </a:p>
        </p:txBody>
      </p:sp>
      <p:pic>
        <p:nvPicPr>
          <p:cNvPr id="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180115"/>
            <a:ext cx="2612504" cy="444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561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99" y="568052"/>
            <a:ext cx="9014795" cy="6670948"/>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Diagnostic, control and protection</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16</a:t>
            </a:fld>
            <a:r>
              <a:rPr lang="en-US" smtClean="0"/>
              <a:t>/22</a:t>
            </a:r>
            <a:endParaRPr lang="en-US" dirty="0"/>
          </a:p>
        </p:txBody>
      </p:sp>
      <p:sp>
        <p:nvSpPr>
          <p:cNvPr id="5" name="TextBox 4"/>
          <p:cNvSpPr txBox="1"/>
          <p:nvPr/>
        </p:nvSpPr>
        <p:spPr>
          <a:xfrm>
            <a:off x="516082" y="4800600"/>
            <a:ext cx="6934200" cy="1477328"/>
          </a:xfrm>
          <a:prstGeom prst="rect">
            <a:avLst/>
          </a:prstGeom>
          <a:noFill/>
        </p:spPr>
        <p:txBody>
          <a:bodyPr wrap="square" rtlCol="0">
            <a:spAutoFit/>
          </a:bodyPr>
          <a:lstStyle/>
          <a:p>
            <a:r>
              <a:rPr lang="en-GB" dirty="0" smtClean="0"/>
              <a:t>BPMs</a:t>
            </a:r>
          </a:p>
          <a:p>
            <a:r>
              <a:rPr lang="en-GB" dirty="0" smtClean="0"/>
              <a:t>BLMs</a:t>
            </a:r>
          </a:p>
          <a:p>
            <a:r>
              <a:rPr lang="en-GB" dirty="0" smtClean="0"/>
              <a:t>Collimator</a:t>
            </a:r>
          </a:p>
          <a:p>
            <a:r>
              <a:rPr lang="en-GB" dirty="0" smtClean="0"/>
              <a:t>Vacuum readings</a:t>
            </a:r>
          </a:p>
          <a:p>
            <a:r>
              <a:rPr lang="en-GB" dirty="0" smtClean="0"/>
              <a:t>Interlock system</a:t>
            </a:r>
          </a:p>
        </p:txBody>
      </p:sp>
      <p:sp>
        <p:nvSpPr>
          <p:cNvPr id="10" name="TextBox 9"/>
          <p:cNvSpPr txBox="1"/>
          <p:nvPr/>
        </p:nvSpPr>
        <p:spPr>
          <a:xfrm>
            <a:off x="4419600" y="2221468"/>
            <a:ext cx="762000" cy="369332"/>
          </a:xfrm>
          <a:prstGeom prst="rect">
            <a:avLst/>
          </a:prstGeom>
          <a:solidFill>
            <a:schemeClr val="bg1"/>
          </a:solidFill>
        </p:spPr>
        <p:txBody>
          <a:bodyPr wrap="square" rtlCol="0">
            <a:spAutoFit/>
          </a:bodyPr>
          <a:lstStyle/>
          <a:p>
            <a:r>
              <a:rPr lang="en-GB" dirty="0" smtClean="0">
                <a:solidFill>
                  <a:srgbClr val="FF0000"/>
                </a:solidFill>
              </a:rPr>
              <a:t>Beam</a:t>
            </a:r>
            <a:endParaRPr lang="en-GB" dirty="0">
              <a:solidFill>
                <a:srgbClr val="FF0000"/>
              </a:solidFill>
            </a:endParaRPr>
          </a:p>
        </p:txBody>
      </p:sp>
      <p:cxnSp>
        <p:nvCxnSpPr>
          <p:cNvPr id="9" name="Straight Arrow Connector 8"/>
          <p:cNvCxnSpPr/>
          <p:nvPr/>
        </p:nvCxnSpPr>
        <p:spPr>
          <a:xfrm flipH="1">
            <a:off x="4267200" y="2110615"/>
            <a:ext cx="9144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505200" y="2115039"/>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3339053"/>
            <a:ext cx="9144000"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00400" y="28588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6 mm collimator</a:t>
            </a:r>
            <a:endParaRPr lang="en-GB" dirty="0">
              <a:solidFill>
                <a:srgbClr val="FF0000"/>
              </a:solidFill>
            </a:endParaRPr>
          </a:p>
        </p:txBody>
      </p:sp>
      <p:cxnSp>
        <p:nvCxnSpPr>
          <p:cNvPr id="19" name="Straight Arrow Connector 18"/>
          <p:cNvCxnSpPr/>
          <p:nvPr/>
        </p:nvCxnSpPr>
        <p:spPr>
          <a:xfrm flipV="1">
            <a:off x="1676400" y="611874"/>
            <a:ext cx="0" cy="6265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RF output</a:t>
            </a:r>
            <a:endParaRPr lang="en-GB" dirty="0">
              <a:solidFill>
                <a:srgbClr val="FF0000"/>
              </a:solidFill>
            </a:endParaRPr>
          </a:p>
        </p:txBody>
      </p:sp>
      <p:cxnSp>
        <p:nvCxnSpPr>
          <p:cNvPr id="22" name="Straight Arrow Connector 21"/>
          <p:cNvCxnSpPr/>
          <p:nvPr/>
        </p:nvCxnSpPr>
        <p:spPr>
          <a:xfrm>
            <a:off x="2667000" y="609600"/>
            <a:ext cx="0" cy="6288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194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RF input</a:t>
            </a:r>
            <a:endParaRPr lang="en-GB" dirty="0">
              <a:solidFill>
                <a:srgbClr val="FF0000"/>
              </a:solidFill>
            </a:endParaRPr>
          </a:p>
        </p:txBody>
      </p:sp>
      <p:cxnSp>
        <p:nvCxnSpPr>
          <p:cNvPr id="25" name="Straight Arrow Connector 24"/>
          <p:cNvCxnSpPr/>
          <p:nvPr/>
        </p:nvCxnSpPr>
        <p:spPr>
          <a:xfrm flipH="1" flipV="1">
            <a:off x="6248400" y="2209800"/>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43600" y="295363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 upstream</a:t>
            </a:r>
            <a:endParaRPr lang="en-GB" dirty="0">
              <a:solidFill>
                <a:srgbClr val="FF0000"/>
              </a:solidFill>
            </a:endParaRPr>
          </a:p>
        </p:txBody>
      </p:sp>
      <p:cxnSp>
        <p:nvCxnSpPr>
          <p:cNvPr id="27" name="Straight Arrow Connector 26"/>
          <p:cNvCxnSpPr/>
          <p:nvPr/>
        </p:nvCxnSpPr>
        <p:spPr>
          <a:xfrm flipH="1" flipV="1">
            <a:off x="152400" y="2110616"/>
            <a:ext cx="225214" cy="232380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955" y="4392006"/>
            <a:ext cx="12954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a:t>
            </a:r>
          </a:p>
          <a:p>
            <a:pPr algn="ctr"/>
            <a:r>
              <a:rPr lang="en-GB" dirty="0" smtClean="0">
                <a:solidFill>
                  <a:srgbClr val="FF0000"/>
                </a:solidFill>
              </a:rPr>
              <a:t>downstream</a:t>
            </a:r>
            <a:endParaRPr lang="en-GB" dirty="0">
              <a:solidFill>
                <a:srgbClr val="FF0000"/>
              </a:solidFill>
            </a:endParaRPr>
          </a:p>
        </p:txBody>
      </p:sp>
      <p:cxnSp>
        <p:nvCxnSpPr>
          <p:cNvPr id="31" name="Straight Arrow Connector 30"/>
          <p:cNvCxnSpPr/>
          <p:nvPr/>
        </p:nvCxnSpPr>
        <p:spPr>
          <a:xfrm flipV="1">
            <a:off x="2133600" y="2221468"/>
            <a:ext cx="76200" cy="75033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875033" y="30112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a:t>
            </a:r>
          </a:p>
          <a:p>
            <a:pPr algn="ctr"/>
            <a:r>
              <a:rPr lang="en-GB" dirty="0" smtClean="0">
                <a:solidFill>
                  <a:srgbClr val="FF0000"/>
                </a:solidFill>
              </a:rPr>
              <a:t>ACS</a:t>
            </a:r>
            <a:endParaRPr lang="en-GB" dirty="0">
              <a:solidFill>
                <a:srgbClr val="FF0000"/>
              </a:solidFill>
            </a:endParaRPr>
          </a:p>
        </p:txBody>
      </p:sp>
      <p:cxnSp>
        <p:nvCxnSpPr>
          <p:cNvPr id="35" name="Straight Arrow Connector 34"/>
          <p:cNvCxnSpPr/>
          <p:nvPr/>
        </p:nvCxnSpPr>
        <p:spPr>
          <a:xfrm flipH="1" flipV="1">
            <a:off x="762000" y="2004185"/>
            <a:ext cx="219367" cy="12182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7200" y="3239869"/>
            <a:ext cx="12192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Fibre and diamond BLMs</a:t>
            </a:r>
            <a:endParaRPr lang="en-GB" dirty="0">
              <a:solidFill>
                <a:srgbClr val="FF0000"/>
              </a:solidFill>
            </a:endParaRPr>
          </a:p>
        </p:txBody>
      </p:sp>
      <p:sp>
        <p:nvSpPr>
          <p:cNvPr id="2049" name="TextBox 2048"/>
          <p:cNvSpPr txBox="1"/>
          <p:nvPr/>
        </p:nvSpPr>
        <p:spPr>
          <a:xfrm>
            <a:off x="808233" y="2717478"/>
            <a:ext cx="184731" cy="369332"/>
          </a:xfrm>
          <a:prstGeom prst="rect">
            <a:avLst/>
          </a:prstGeom>
          <a:noFill/>
        </p:spPr>
        <p:txBody>
          <a:bodyPr wrap="none" rtlCol="0">
            <a:spAutoFit/>
          </a:bodyPr>
          <a:lstStyle/>
          <a:p>
            <a:endParaRPr lang="en-GB" dirty="0"/>
          </a:p>
        </p:txBody>
      </p:sp>
      <p:cxnSp>
        <p:nvCxnSpPr>
          <p:cNvPr id="39" name="Straight Arrow Connector 38"/>
          <p:cNvCxnSpPr/>
          <p:nvPr/>
        </p:nvCxnSpPr>
        <p:spPr>
          <a:xfrm flipV="1">
            <a:off x="1123950" y="1910988"/>
            <a:ext cx="590550" cy="12894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808304" y="1334868"/>
            <a:ext cx="149090" cy="65938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010399" y="762000"/>
            <a:ext cx="1436205"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Vacuum pumps and gauges</a:t>
            </a:r>
            <a:endParaRPr lang="en-GB" dirty="0">
              <a:solidFill>
                <a:srgbClr val="FF0000"/>
              </a:solidFill>
            </a:endParaRPr>
          </a:p>
        </p:txBody>
      </p:sp>
      <p:cxnSp>
        <p:nvCxnSpPr>
          <p:cNvPr id="51" name="Straight Arrow Connector 50"/>
          <p:cNvCxnSpPr/>
          <p:nvPr/>
        </p:nvCxnSpPr>
        <p:spPr>
          <a:xfrm flipH="1" flipV="1">
            <a:off x="6591300" y="595852"/>
            <a:ext cx="419100" cy="642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63" name="TextBox 2062"/>
          <p:cNvSpPr txBox="1"/>
          <p:nvPr/>
        </p:nvSpPr>
        <p:spPr>
          <a:xfrm>
            <a:off x="2016889" y="4173309"/>
            <a:ext cx="6898511" cy="1754326"/>
          </a:xfrm>
          <a:prstGeom prst="rect">
            <a:avLst/>
          </a:prstGeom>
          <a:noFill/>
        </p:spPr>
        <p:txBody>
          <a:bodyPr wrap="square" rtlCol="0">
            <a:spAutoFit/>
          </a:bodyPr>
          <a:lstStyle/>
          <a:p>
            <a:r>
              <a:rPr lang="en-GB" dirty="0" smtClean="0"/>
              <a:t>12 GHz accelerating structure surrounded by a complete set of instrumentation:</a:t>
            </a:r>
          </a:p>
          <a:p>
            <a:pPr marL="285750" indent="-285750">
              <a:buFontTx/>
              <a:buChar char="-"/>
            </a:pPr>
            <a:r>
              <a:rPr lang="en-GB" dirty="0" smtClean="0"/>
              <a:t>2 inductive BPMs (1 upstream and 1 downstream)</a:t>
            </a:r>
          </a:p>
          <a:p>
            <a:pPr marL="285750" indent="-285750">
              <a:buFontTx/>
              <a:buChar char="-"/>
            </a:pPr>
            <a:r>
              <a:rPr lang="en-GB" dirty="0" smtClean="0"/>
              <a:t>6 mm collimator to protect the structure</a:t>
            </a:r>
          </a:p>
          <a:p>
            <a:pPr marL="285750" indent="-285750">
              <a:buFontTx/>
              <a:buChar char="-"/>
            </a:pPr>
            <a:r>
              <a:rPr lang="en-GB" dirty="0" smtClean="0"/>
              <a:t>Fibre optic and diamond beam loss monitors</a:t>
            </a:r>
          </a:p>
          <a:p>
            <a:pPr marL="285750" indent="-285750">
              <a:buFontTx/>
              <a:buChar char="-"/>
            </a:pPr>
            <a:r>
              <a:rPr lang="en-GB" dirty="0" smtClean="0"/>
              <a:t>Vacuum pumps and gauges in beam chamber and RF waveguides</a:t>
            </a:r>
            <a:endParaRPr lang="en-GB" dirty="0"/>
          </a:p>
        </p:txBody>
      </p:sp>
      <p:sp>
        <p:nvSpPr>
          <p:cNvPr id="4" name="Oval 3"/>
          <p:cNvSpPr/>
          <p:nvPr/>
        </p:nvSpPr>
        <p:spPr>
          <a:xfrm>
            <a:off x="1215814" y="994371"/>
            <a:ext cx="1878419" cy="150119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9424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6172200" y="609602"/>
            <a:ext cx="2874904" cy="5536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smtClean="0"/>
          </a:p>
          <a:p>
            <a:pPr algn="ctr"/>
            <a:endParaRPr lang="en-GB" dirty="0"/>
          </a:p>
        </p:txBody>
      </p:sp>
      <p:sp>
        <p:nvSpPr>
          <p:cNvPr id="12" name="Rectangle 11"/>
          <p:cNvSpPr/>
          <p:nvPr/>
        </p:nvSpPr>
        <p:spPr>
          <a:xfrm>
            <a:off x="3221096" y="609601"/>
            <a:ext cx="2874904" cy="55365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p>
        </p:txBody>
      </p:sp>
      <p:pic>
        <p:nvPicPr>
          <p:cNvPr id="8" name="Picture 7"/>
          <p:cNvPicPr>
            <a:picLocks noChangeAspect="1"/>
          </p:cNvPicPr>
          <p:nvPr/>
        </p:nvPicPr>
        <p:blipFill>
          <a:blip r:embed="rId3"/>
          <a:stretch>
            <a:fillRect/>
          </a:stretch>
        </p:blipFill>
        <p:spPr>
          <a:xfrm>
            <a:off x="6723182" y="679373"/>
            <a:ext cx="1755800" cy="3816427"/>
          </a:xfrm>
          <a:prstGeom prst="rect">
            <a:avLst/>
          </a:prstGeom>
        </p:spPr>
      </p:pic>
      <p:sp>
        <p:nvSpPr>
          <p:cNvPr id="6" name="Rectangle 5"/>
          <p:cNvSpPr/>
          <p:nvPr/>
        </p:nvSpPr>
        <p:spPr>
          <a:xfrm>
            <a:off x="6629400" y="4114800"/>
            <a:ext cx="1981200" cy="5334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12GHz RF source</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17</a:t>
            </a:fld>
            <a:r>
              <a:rPr lang="en-US" smtClean="0"/>
              <a:t>/22</a:t>
            </a:r>
            <a:endParaRPr lang="en-US" dirty="0"/>
          </a:p>
        </p:txBody>
      </p:sp>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2932" y="685800"/>
            <a:ext cx="1897564"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55504" y="609601"/>
            <a:ext cx="3068696" cy="5536524"/>
            <a:chOff x="0" y="609602"/>
            <a:chExt cx="3068696" cy="5268628"/>
          </a:xfrm>
        </p:grpSpPr>
        <p:sp>
          <p:nvSpPr>
            <p:cNvPr id="5" name="Rectangle 4"/>
            <p:cNvSpPr/>
            <p:nvPr/>
          </p:nvSpPr>
          <p:spPr>
            <a:xfrm>
              <a:off x="96896" y="2349911"/>
              <a:ext cx="2874904" cy="227629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en-GB" b="1" u="sng" dirty="0" err="1"/>
                <a:t>ScandiNova</a:t>
              </a:r>
              <a:r>
                <a:rPr lang="en-GB" b="1" u="sng" dirty="0"/>
                <a:t> Modulator:</a:t>
              </a:r>
            </a:p>
            <a:p>
              <a:pPr marL="285750" indent="-285750">
                <a:buFontTx/>
                <a:buChar char="-"/>
              </a:pPr>
              <a:r>
                <a:rPr lang="en-GB" dirty="0" smtClean="0"/>
                <a:t>Designed </a:t>
              </a:r>
              <a:r>
                <a:rPr lang="en-GB" dirty="0"/>
                <a:t>for 400kV, </a:t>
              </a:r>
              <a:r>
                <a:rPr lang="en-GB" dirty="0" smtClean="0"/>
                <a:t>300A</a:t>
              </a:r>
              <a:r>
                <a:rPr lang="en-GB" dirty="0"/>
                <a:t>, 3.25us HV pulse width FWHM, 1.5us RF pulse width at 50Hz repetition </a:t>
              </a:r>
              <a:r>
                <a:rPr lang="en-GB" dirty="0" smtClean="0"/>
                <a:t>rate</a:t>
              </a:r>
              <a:endParaRPr lang="en-GB" dirty="0"/>
            </a:p>
          </p:txBody>
        </p:sp>
        <p:pic>
          <p:nvPicPr>
            <p:cNvPr id="10" name="Picture 3" descr="C:\Users\jkoverma\AppData\Local\Microsoft\Windows\Temporary Internet Files\Content.Outlook\N86D1O7I\photo (1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685800"/>
              <a:ext cx="2874904" cy="19220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609602"/>
              <a:ext cx="3068696" cy="526862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sp>
        <p:nvSpPr>
          <p:cNvPr id="15" name="Rectangle 14"/>
          <p:cNvSpPr/>
          <p:nvPr/>
        </p:nvSpPr>
        <p:spPr>
          <a:xfrm>
            <a:off x="3317992" y="4114800"/>
            <a:ext cx="2722590" cy="2031325"/>
          </a:xfrm>
          <a:prstGeom prst="rect">
            <a:avLst/>
          </a:prstGeom>
        </p:spPr>
        <p:txBody>
          <a:bodyPr wrap="square">
            <a:spAutoFit/>
          </a:bodyPr>
          <a:lstStyle/>
          <a:p>
            <a:r>
              <a:rPr lang="en-GB" b="1" u="sng" dirty="0" smtClean="0"/>
              <a:t>XL5 klystron:</a:t>
            </a:r>
          </a:p>
          <a:p>
            <a:pPr marL="285750" indent="-285750">
              <a:buFontTx/>
              <a:buChar char="-"/>
            </a:pPr>
            <a:r>
              <a:rPr lang="en-GB" dirty="0" smtClean="0"/>
              <a:t>50MW</a:t>
            </a:r>
            <a:r>
              <a:rPr lang="en-GB" dirty="0"/>
              <a:t>, 1.5us </a:t>
            </a:r>
            <a:r>
              <a:rPr lang="en-GB" dirty="0" err="1" smtClean="0"/>
              <a:t>rf</a:t>
            </a:r>
            <a:r>
              <a:rPr lang="en-GB" dirty="0" smtClean="0"/>
              <a:t> pulses</a:t>
            </a:r>
          </a:p>
          <a:p>
            <a:pPr marL="285750" indent="-285750">
              <a:buFontTx/>
              <a:buChar char="-"/>
            </a:pPr>
            <a:r>
              <a:rPr lang="en-GB" dirty="0" smtClean="0"/>
              <a:t>50Hz </a:t>
            </a:r>
            <a:r>
              <a:rPr lang="en-GB" dirty="0"/>
              <a:t>repetition rate at 400kV, 300A, 600W </a:t>
            </a:r>
            <a:r>
              <a:rPr lang="en-GB" dirty="0" err="1"/>
              <a:t>rf</a:t>
            </a:r>
            <a:r>
              <a:rPr lang="en-GB" dirty="0"/>
              <a:t> drive power</a:t>
            </a:r>
          </a:p>
          <a:p>
            <a:pPr marL="285750" indent="-285750">
              <a:buFontTx/>
              <a:buChar char="-"/>
            </a:pPr>
            <a:r>
              <a:rPr lang="en-GB" dirty="0"/>
              <a:t>Working frequency 11.99424GHz</a:t>
            </a:r>
          </a:p>
        </p:txBody>
      </p:sp>
      <p:sp>
        <p:nvSpPr>
          <p:cNvPr id="16" name="Rectangle 15"/>
          <p:cNvSpPr/>
          <p:nvPr/>
        </p:nvSpPr>
        <p:spPr>
          <a:xfrm>
            <a:off x="6224069" y="4114800"/>
            <a:ext cx="2823035" cy="2031325"/>
          </a:xfrm>
          <a:prstGeom prst="rect">
            <a:avLst/>
          </a:prstGeom>
        </p:spPr>
        <p:txBody>
          <a:bodyPr wrap="square">
            <a:spAutoFit/>
          </a:bodyPr>
          <a:lstStyle/>
          <a:p>
            <a:r>
              <a:rPr lang="en-GB" b="1" u="sng" dirty="0" smtClean="0"/>
              <a:t>SLED II type pulse compressor:</a:t>
            </a:r>
          </a:p>
          <a:p>
            <a:pPr marL="285750" indent="-285750">
              <a:buFontTx/>
              <a:buChar char="-"/>
            </a:pPr>
            <a:r>
              <a:rPr lang="en-GB" dirty="0" smtClean="0"/>
              <a:t>Power </a:t>
            </a:r>
            <a:r>
              <a:rPr lang="en-GB" dirty="0"/>
              <a:t>gain of </a:t>
            </a:r>
            <a:r>
              <a:rPr lang="en-GB" dirty="0" smtClean="0"/>
              <a:t>2.82</a:t>
            </a:r>
          </a:p>
          <a:p>
            <a:pPr marL="285750" indent="-285750">
              <a:buFontTx/>
              <a:buChar char="-"/>
            </a:pPr>
            <a:r>
              <a:rPr lang="en-GB" dirty="0" err="1" smtClean="0"/>
              <a:t>Q</a:t>
            </a:r>
            <a:r>
              <a:rPr lang="en-GB" baseline="-25000" dirty="0" err="1" smtClean="0"/>
              <a:t>loaded</a:t>
            </a:r>
            <a:r>
              <a:rPr lang="en-GB" dirty="0" smtClean="0"/>
              <a:t> </a:t>
            </a:r>
            <a:r>
              <a:rPr lang="en-GB" dirty="0"/>
              <a:t>= </a:t>
            </a:r>
            <a:r>
              <a:rPr lang="en-GB" dirty="0" smtClean="0"/>
              <a:t>2.375x10</a:t>
            </a:r>
            <a:r>
              <a:rPr lang="en-GB" baseline="30000" dirty="0" smtClean="0"/>
              <a:t>4</a:t>
            </a:r>
            <a:r>
              <a:rPr lang="en-GB" dirty="0" smtClean="0"/>
              <a:t>,</a:t>
            </a:r>
          </a:p>
          <a:p>
            <a:pPr marL="285750" indent="-285750">
              <a:buFontTx/>
              <a:buChar char="-"/>
            </a:pPr>
            <a:r>
              <a:rPr lang="en-GB" dirty="0" smtClean="0"/>
              <a:t>Beta </a:t>
            </a:r>
            <a:r>
              <a:rPr lang="en-GB" dirty="0"/>
              <a:t>= 4.27, </a:t>
            </a:r>
            <a:endParaRPr lang="en-GB" dirty="0" smtClean="0"/>
          </a:p>
          <a:p>
            <a:pPr marL="285750" indent="-285750">
              <a:buFontTx/>
              <a:buChar char="-"/>
            </a:pPr>
            <a:r>
              <a:rPr lang="en-GB" dirty="0" smtClean="0"/>
              <a:t>Q</a:t>
            </a:r>
            <a:r>
              <a:rPr lang="en-GB" baseline="-25000" dirty="0" smtClean="0"/>
              <a:t>0</a:t>
            </a:r>
            <a:r>
              <a:rPr lang="en-GB" dirty="0" smtClean="0"/>
              <a:t> </a:t>
            </a:r>
            <a:r>
              <a:rPr lang="en-GB" dirty="0"/>
              <a:t>= 1.31x10</a:t>
            </a:r>
            <a:r>
              <a:rPr lang="en-GB" baseline="30000" dirty="0"/>
              <a:t>5</a:t>
            </a:r>
          </a:p>
          <a:p>
            <a:pPr marL="285750" indent="-285750">
              <a:buFontTx/>
              <a:buChar char="-"/>
            </a:pPr>
            <a:r>
              <a:rPr lang="en-GB" dirty="0"/>
              <a:t>5% power </a:t>
            </a:r>
            <a:r>
              <a:rPr lang="en-GB" dirty="0" smtClean="0"/>
              <a:t>loss</a:t>
            </a:r>
            <a:endParaRPr lang="en-GB" dirty="0"/>
          </a:p>
        </p:txBody>
      </p:sp>
      <p:sp>
        <p:nvSpPr>
          <p:cNvPr id="4" name="Folded Corner 3"/>
          <p:cNvSpPr/>
          <p:nvPr/>
        </p:nvSpPr>
        <p:spPr>
          <a:xfrm rot="21232435">
            <a:off x="771926" y="4721301"/>
            <a:ext cx="2493904" cy="1646562"/>
          </a:xfrm>
          <a:prstGeom prst="foldedCorner">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Enough power to reach 100 MV/m loaded gradient </a:t>
            </a:r>
          </a:p>
          <a:p>
            <a:pPr algn="ctr"/>
            <a:r>
              <a:rPr lang="en-GB" dirty="0" smtClean="0"/>
              <a:t>(~43 MW)</a:t>
            </a:r>
            <a:endParaRPr lang="en-GB" dirty="0"/>
          </a:p>
        </p:txBody>
      </p:sp>
    </p:spTree>
    <p:extLst>
      <p:ext uri="{BB962C8B-B14F-4D97-AF65-F5344CB8AC3E}">
        <p14:creationId xmlns:p14="http://schemas.microsoft.com/office/powerpoint/2010/main" val="2410153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Control and DAQ system</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18</a:t>
            </a:fld>
            <a:r>
              <a:rPr lang="en-US" smtClean="0"/>
              <a:t>/22</a:t>
            </a:r>
            <a:endParaRPr lang="en-US" dirty="0"/>
          </a:p>
        </p:txBody>
      </p:sp>
      <p:grpSp>
        <p:nvGrpSpPr>
          <p:cNvPr id="13" name="Group 12"/>
          <p:cNvGrpSpPr/>
          <p:nvPr/>
        </p:nvGrpSpPr>
        <p:grpSpPr>
          <a:xfrm>
            <a:off x="162801" y="538200"/>
            <a:ext cx="9514599" cy="4054125"/>
            <a:chOff x="162801" y="538200"/>
            <a:chExt cx="9514599" cy="4054125"/>
          </a:xfrm>
        </p:grpSpPr>
        <p:graphicFrame>
          <p:nvGraphicFramePr>
            <p:cNvPr id="4" name="Object 3"/>
            <p:cNvGraphicFramePr>
              <a:graphicFrameLocks noChangeAspect="1"/>
            </p:cNvGraphicFramePr>
            <p:nvPr>
              <p:extLst>
                <p:ext uri="{D42A27DB-BD31-4B8C-83A1-F6EECF244321}">
                  <p14:modId xmlns:p14="http://schemas.microsoft.com/office/powerpoint/2010/main" val="4003813058"/>
                </p:ext>
              </p:extLst>
            </p:nvPr>
          </p:nvGraphicFramePr>
          <p:xfrm>
            <a:off x="4319165" y="538200"/>
            <a:ext cx="5358235" cy="4054125"/>
          </p:xfrm>
          <a:graphic>
            <a:graphicData uri="http://schemas.openxmlformats.org/presentationml/2006/ole">
              <mc:AlternateContent xmlns:mc="http://schemas.openxmlformats.org/markup-compatibility/2006">
                <mc:Choice xmlns:v="urn:schemas-microsoft-com:vml" Requires="v">
                  <p:oleObj spid="_x0000_s10297" name="Visio" r:id="rId4" imgW="4259672" imgH="3223368" progId="Visio.Drawing.15">
                    <p:embed/>
                  </p:oleObj>
                </mc:Choice>
                <mc:Fallback>
                  <p:oleObj name="Visio" r:id="rId4" imgW="4259672" imgH="3223368" progId="Visio.Drawing.15">
                    <p:embed/>
                    <p:pic>
                      <p:nvPicPr>
                        <p:cNvPr id="0" name=""/>
                        <p:cNvPicPr/>
                        <p:nvPr/>
                      </p:nvPicPr>
                      <p:blipFill>
                        <a:blip r:embed="rId5"/>
                        <a:stretch>
                          <a:fillRect/>
                        </a:stretch>
                      </p:blipFill>
                      <p:spPr>
                        <a:xfrm>
                          <a:off x="4319165" y="538200"/>
                          <a:ext cx="5358235" cy="4054125"/>
                        </a:xfrm>
                        <a:prstGeom prst="rect">
                          <a:avLst/>
                        </a:prstGeom>
                      </p:spPr>
                    </p:pic>
                  </p:oleObj>
                </mc:Fallback>
              </mc:AlternateContent>
            </a:graphicData>
          </a:graphic>
        </p:graphicFrame>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2801" y="1371600"/>
              <a:ext cx="4191000" cy="2159441"/>
            </a:xfrm>
            <a:prstGeom prst="rect">
              <a:avLst/>
            </a:prstGeom>
          </p:spPr>
        </p:pic>
        <p:cxnSp>
          <p:nvCxnSpPr>
            <p:cNvPr id="12" name="Straight Arrow Connector 11"/>
            <p:cNvCxnSpPr/>
            <p:nvPr/>
          </p:nvCxnSpPr>
          <p:spPr>
            <a:xfrm flipH="1">
              <a:off x="4319165" y="2286000"/>
              <a:ext cx="78623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81000" y="4161472"/>
            <a:ext cx="3810000"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u="sng" dirty="0" smtClean="0"/>
              <a:t>PXI NI unit:</a:t>
            </a:r>
          </a:p>
          <a:p>
            <a:pPr marL="285750" indent="-285750">
              <a:buFont typeface="Wingdings" panose="05000000000000000000" pitchFamily="2" charset="2"/>
              <a:buChar char="§"/>
            </a:pPr>
            <a:r>
              <a:rPr lang="en-GB" dirty="0" smtClean="0"/>
              <a:t>Real time interlocking</a:t>
            </a:r>
          </a:p>
          <a:p>
            <a:pPr marL="285750" indent="-285750">
              <a:buFont typeface="Wingdings" panose="05000000000000000000" pitchFamily="2" charset="2"/>
              <a:buChar char="§"/>
            </a:pPr>
            <a:r>
              <a:rPr lang="en-GB" dirty="0" smtClean="0"/>
              <a:t>Data taking and storage</a:t>
            </a:r>
          </a:p>
          <a:p>
            <a:pPr marL="285750" indent="-285750">
              <a:buFont typeface="Wingdings" panose="05000000000000000000" pitchFamily="2" charset="2"/>
              <a:buChar char="§"/>
            </a:pPr>
            <a:r>
              <a:rPr lang="en-GB" dirty="0" smtClean="0"/>
              <a:t>12 GHz RF control</a:t>
            </a:r>
          </a:p>
          <a:p>
            <a:pPr marL="285750" indent="-285750">
              <a:buFont typeface="Wingdings" panose="05000000000000000000" pitchFamily="2" charset="2"/>
              <a:buChar char="§"/>
            </a:pPr>
            <a:r>
              <a:rPr lang="en-GB" dirty="0" err="1" smtClean="0"/>
              <a:t>Labview</a:t>
            </a:r>
            <a:r>
              <a:rPr lang="en-GB" dirty="0" smtClean="0"/>
              <a:t> interface with user</a:t>
            </a:r>
          </a:p>
        </p:txBody>
      </p:sp>
    </p:spTree>
    <p:extLst>
      <p:ext uri="{BB962C8B-B14F-4D97-AF65-F5344CB8AC3E}">
        <p14:creationId xmlns:p14="http://schemas.microsoft.com/office/powerpoint/2010/main" val="2462545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404091" y="3024703"/>
            <a:ext cx="8229599" cy="1074224"/>
            <a:chOff x="404091" y="3024703"/>
            <a:chExt cx="8229599" cy="1074224"/>
          </a:xfrm>
        </p:grpSpPr>
        <p:grpSp>
          <p:nvGrpSpPr>
            <p:cNvPr id="22" name="Group 21"/>
            <p:cNvGrpSpPr/>
            <p:nvPr/>
          </p:nvGrpSpPr>
          <p:grpSpPr>
            <a:xfrm>
              <a:off x="937491" y="3024703"/>
              <a:ext cx="7696199" cy="1074224"/>
              <a:chOff x="762000" y="2965978"/>
              <a:chExt cx="7696199" cy="1074224"/>
            </a:xfrm>
          </p:grpSpPr>
          <p:pic>
            <p:nvPicPr>
              <p:cNvPr id="17" name="Picture 16"/>
              <p:cNvPicPr/>
              <p:nvPr/>
            </p:nvPicPr>
            <p:blipFill>
              <a:blip r:embed="rId3"/>
              <a:stretch>
                <a:fillRect/>
              </a:stretch>
            </p:blipFill>
            <p:spPr>
              <a:xfrm>
                <a:off x="762001" y="2996247"/>
                <a:ext cx="7676144" cy="1043955"/>
              </a:xfrm>
              <a:prstGeom prst="rect">
                <a:avLst/>
              </a:prstGeom>
            </p:spPr>
          </p:pic>
          <p:sp>
            <p:nvSpPr>
              <p:cNvPr id="18" name="Rectangle 17"/>
              <p:cNvSpPr/>
              <p:nvPr/>
            </p:nvSpPr>
            <p:spPr>
              <a:xfrm>
                <a:off x="762000" y="3792228"/>
                <a:ext cx="7696199" cy="2379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543800" y="3657600"/>
                <a:ext cx="3048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990600" y="3657600"/>
                <a:ext cx="228600" cy="134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1881909" y="2965978"/>
                <a:ext cx="5105400" cy="420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p:cNvSpPr txBox="1"/>
            <p:nvPr/>
          </p:nvSpPr>
          <p:spPr>
            <a:xfrm>
              <a:off x="404091" y="3476275"/>
              <a:ext cx="762000" cy="382602"/>
            </a:xfrm>
            <a:prstGeom prst="rect">
              <a:avLst/>
            </a:prstGeom>
            <a:noFill/>
          </p:spPr>
          <p:txBody>
            <a:bodyPr wrap="square" rtlCol="0">
              <a:spAutoFit/>
            </a:bodyPr>
            <a:lstStyle/>
            <a:p>
              <a:r>
                <a:rPr lang="en-GB" b="1" dirty="0" smtClean="0"/>
                <a:t>Beam</a:t>
              </a:r>
              <a:endParaRPr lang="en-GB" b="1"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How do we detect breakdowns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19</a:t>
            </a:fld>
            <a:r>
              <a:rPr lang="en-US" smtClean="0"/>
              <a:t>/22</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609600"/>
            <a:ext cx="3919503" cy="255105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4114800"/>
            <a:ext cx="3919503" cy="2309298"/>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05400" y="663829"/>
            <a:ext cx="3919503" cy="2496827"/>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80305" y="4040202"/>
            <a:ext cx="3981585" cy="2458494"/>
          </a:xfrm>
          <a:prstGeom prst="rect">
            <a:avLst/>
          </a:prstGeom>
        </p:spPr>
      </p:pic>
      <p:sp>
        <p:nvSpPr>
          <p:cNvPr id="13" name="TextBox 12"/>
          <p:cNvSpPr txBox="1"/>
          <p:nvPr/>
        </p:nvSpPr>
        <p:spPr>
          <a:xfrm>
            <a:off x="1295400" y="1295400"/>
            <a:ext cx="1752600" cy="369332"/>
          </a:xfrm>
          <a:prstGeom prst="rect">
            <a:avLst/>
          </a:prstGeom>
          <a:noFill/>
        </p:spPr>
        <p:txBody>
          <a:bodyPr wrap="square" rtlCol="0">
            <a:spAutoFit/>
          </a:bodyPr>
          <a:lstStyle/>
          <a:p>
            <a:r>
              <a:rPr lang="en-GB" dirty="0" smtClean="0">
                <a:solidFill>
                  <a:srgbClr val="FFFF00"/>
                </a:solidFill>
              </a:rPr>
              <a:t>Incident Signal</a:t>
            </a:r>
            <a:endParaRPr lang="en-GB" dirty="0">
              <a:solidFill>
                <a:srgbClr val="FFFF00"/>
              </a:solidFill>
            </a:endParaRPr>
          </a:p>
        </p:txBody>
      </p:sp>
      <p:sp>
        <p:nvSpPr>
          <p:cNvPr id="14" name="TextBox 13"/>
          <p:cNvSpPr txBox="1"/>
          <p:nvPr/>
        </p:nvSpPr>
        <p:spPr>
          <a:xfrm>
            <a:off x="1371600" y="4964668"/>
            <a:ext cx="1752600" cy="369332"/>
          </a:xfrm>
          <a:prstGeom prst="rect">
            <a:avLst/>
          </a:prstGeom>
          <a:noFill/>
        </p:spPr>
        <p:txBody>
          <a:bodyPr wrap="square" rtlCol="0">
            <a:spAutoFit/>
          </a:bodyPr>
          <a:lstStyle/>
          <a:p>
            <a:r>
              <a:rPr lang="en-GB" dirty="0" smtClean="0">
                <a:solidFill>
                  <a:srgbClr val="FFFF00"/>
                </a:solidFill>
              </a:rPr>
              <a:t>Reflected Signal</a:t>
            </a:r>
            <a:endParaRPr lang="en-GB" dirty="0">
              <a:solidFill>
                <a:srgbClr val="FFFF00"/>
              </a:solidFill>
            </a:endParaRPr>
          </a:p>
        </p:txBody>
      </p:sp>
      <p:sp>
        <p:nvSpPr>
          <p:cNvPr id="15" name="TextBox 14"/>
          <p:cNvSpPr txBox="1"/>
          <p:nvPr/>
        </p:nvSpPr>
        <p:spPr>
          <a:xfrm>
            <a:off x="5943600" y="1295400"/>
            <a:ext cx="2209800" cy="646331"/>
          </a:xfrm>
          <a:prstGeom prst="rect">
            <a:avLst/>
          </a:prstGeom>
          <a:noFill/>
        </p:spPr>
        <p:txBody>
          <a:bodyPr wrap="square" rtlCol="0">
            <a:spAutoFit/>
          </a:bodyPr>
          <a:lstStyle/>
          <a:p>
            <a:r>
              <a:rPr lang="en-GB" dirty="0" smtClean="0">
                <a:solidFill>
                  <a:srgbClr val="FFFF00"/>
                </a:solidFill>
              </a:rPr>
              <a:t>Loaded output signal</a:t>
            </a:r>
          </a:p>
          <a:p>
            <a:r>
              <a:rPr lang="en-GB" dirty="0" smtClean="0">
                <a:solidFill>
                  <a:srgbClr val="FFFF00"/>
                </a:solidFill>
              </a:rPr>
              <a:t>(beam presence)</a:t>
            </a:r>
            <a:endParaRPr lang="en-GB" dirty="0">
              <a:solidFill>
                <a:srgbClr val="FFFF00"/>
              </a:solidFill>
            </a:endParaRPr>
          </a:p>
        </p:txBody>
      </p:sp>
      <p:sp>
        <p:nvSpPr>
          <p:cNvPr id="16" name="TextBox 15"/>
          <p:cNvSpPr txBox="1"/>
          <p:nvPr/>
        </p:nvSpPr>
        <p:spPr>
          <a:xfrm>
            <a:off x="5562600" y="4343400"/>
            <a:ext cx="2446055" cy="646331"/>
          </a:xfrm>
          <a:prstGeom prst="rect">
            <a:avLst/>
          </a:prstGeom>
          <a:noFill/>
        </p:spPr>
        <p:txBody>
          <a:bodyPr wrap="square" rtlCol="0">
            <a:spAutoFit/>
          </a:bodyPr>
          <a:lstStyle/>
          <a:p>
            <a:r>
              <a:rPr lang="en-GB" dirty="0" smtClean="0">
                <a:solidFill>
                  <a:srgbClr val="FFFF00"/>
                </a:solidFill>
              </a:rPr>
              <a:t>Unloaded output signal</a:t>
            </a:r>
          </a:p>
          <a:p>
            <a:r>
              <a:rPr lang="en-GB" dirty="0" smtClean="0">
                <a:solidFill>
                  <a:srgbClr val="FFFF00"/>
                </a:solidFill>
              </a:rPr>
              <a:t>No beam presence</a:t>
            </a:r>
            <a:endParaRPr lang="en-GB" dirty="0">
              <a:solidFill>
                <a:srgbClr val="FFFF00"/>
              </a:solidFill>
            </a:endParaRPr>
          </a:p>
        </p:txBody>
      </p:sp>
      <p:sp>
        <p:nvSpPr>
          <p:cNvPr id="26" name="Bent Arrow 25"/>
          <p:cNvSpPr/>
          <p:nvPr/>
        </p:nvSpPr>
        <p:spPr>
          <a:xfrm rot="5400000">
            <a:off x="6431065" y="3649136"/>
            <a:ext cx="57150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7" name="Bent Arrow 26"/>
          <p:cNvSpPr/>
          <p:nvPr/>
        </p:nvSpPr>
        <p:spPr>
          <a:xfrm rot="5400000" flipH="1">
            <a:off x="6291575" y="2843195"/>
            <a:ext cx="850480" cy="685800"/>
          </a:xfrm>
          <a:prstGeom prst="bentArrow">
            <a:avLst>
              <a:gd name="adj1" fmla="val 11667"/>
              <a:gd name="adj2" fmla="val 24259"/>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Bent Arrow 27"/>
          <p:cNvSpPr/>
          <p:nvPr/>
        </p:nvSpPr>
        <p:spPr>
          <a:xfrm rot="10800000" flipH="1">
            <a:off x="2217443" y="2760855"/>
            <a:ext cx="571500" cy="944850"/>
          </a:xfrm>
          <a:prstGeom prst="bentArrow">
            <a:avLst>
              <a:gd name="adj1" fmla="val 11667"/>
              <a:gd name="adj2" fmla="val 24259"/>
              <a:gd name="adj3" fmla="val 25000"/>
              <a:gd name="adj4" fmla="val 4375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29" name="Bent Arrow 28"/>
          <p:cNvSpPr/>
          <p:nvPr/>
        </p:nvSpPr>
        <p:spPr>
          <a:xfrm rot="16200000" flipH="1">
            <a:off x="1931817" y="3868718"/>
            <a:ext cx="1002228" cy="685800"/>
          </a:xfrm>
          <a:prstGeom prst="bentArrow">
            <a:avLst>
              <a:gd name="adj1" fmla="val 11667"/>
              <a:gd name="adj2" fmla="val 24259"/>
              <a:gd name="adj3" fmla="val 25000"/>
              <a:gd name="adj4" fmla="val 4375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096083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Outline</a:t>
            </a:r>
            <a:endParaRPr lang="en-GB" sz="3600" dirty="0">
              <a:solidFill>
                <a:srgbClr val="FFFF00"/>
              </a:solidFill>
            </a:endParaRPr>
          </a:p>
        </p:txBody>
      </p:sp>
      <p:sp>
        <p:nvSpPr>
          <p:cNvPr id="3" name="TextBox 2"/>
          <p:cNvSpPr txBox="1"/>
          <p:nvPr/>
        </p:nvSpPr>
        <p:spPr>
          <a:xfrm>
            <a:off x="457200" y="914400"/>
            <a:ext cx="8229600" cy="4524315"/>
          </a:xfrm>
          <a:prstGeom prst="rect">
            <a:avLst/>
          </a:prstGeom>
          <a:noFill/>
        </p:spPr>
        <p:txBody>
          <a:bodyPr wrap="square" rtlCol="0">
            <a:spAutoFit/>
          </a:bodyPr>
          <a:lstStyle/>
          <a:p>
            <a:pPr marL="285750" indent="-285750">
              <a:buFontTx/>
              <a:buChar char="-"/>
            </a:pPr>
            <a:r>
              <a:rPr lang="en-GB" sz="3200" dirty="0" smtClean="0"/>
              <a:t>From CLIC to the breakdown problem</a:t>
            </a:r>
          </a:p>
          <a:p>
            <a:pPr marL="285750" indent="-285750">
              <a:buFontTx/>
              <a:buChar char="-"/>
            </a:pPr>
            <a:endParaRPr lang="en-GB" sz="3200" dirty="0" smtClean="0"/>
          </a:p>
          <a:p>
            <a:pPr marL="285750" indent="-285750">
              <a:buFontTx/>
              <a:buChar char="-"/>
            </a:pPr>
            <a:r>
              <a:rPr lang="en-GB" sz="3200" dirty="0" smtClean="0"/>
              <a:t>The Dogleg experiment layout</a:t>
            </a:r>
          </a:p>
          <a:p>
            <a:pPr marL="285750" indent="-285750">
              <a:buFontTx/>
              <a:buChar char="-"/>
            </a:pPr>
            <a:endParaRPr lang="en-GB" sz="3200" dirty="0" smtClean="0"/>
          </a:p>
          <a:p>
            <a:pPr marL="285750" indent="-285750">
              <a:buFontTx/>
              <a:buChar char="-"/>
            </a:pPr>
            <a:r>
              <a:rPr lang="en-GB" sz="3200" dirty="0" smtClean="0"/>
              <a:t>First Results</a:t>
            </a:r>
          </a:p>
          <a:p>
            <a:pPr marL="285750" indent="-285750">
              <a:buFontTx/>
              <a:buChar char="-"/>
            </a:pPr>
            <a:endParaRPr lang="en-GB" sz="3200" dirty="0" smtClean="0"/>
          </a:p>
          <a:p>
            <a:pPr marL="285750" indent="-285750">
              <a:buFontTx/>
              <a:buChar char="-"/>
            </a:pPr>
            <a:r>
              <a:rPr lang="en-GB" sz="3200" dirty="0" smtClean="0"/>
              <a:t>Next steps</a:t>
            </a:r>
          </a:p>
          <a:p>
            <a:pPr marL="285750" indent="-285750">
              <a:buFontTx/>
              <a:buChar char="-"/>
            </a:pPr>
            <a:endParaRPr lang="en-GB" sz="3200" dirty="0" smtClean="0"/>
          </a:p>
          <a:p>
            <a:pPr marL="285750" indent="-285750">
              <a:buFontTx/>
              <a:buChar char="-"/>
            </a:pPr>
            <a:r>
              <a:rPr lang="en-GB" sz="3200" dirty="0" smtClean="0"/>
              <a:t>Conclusions</a:t>
            </a:r>
          </a:p>
        </p:txBody>
      </p:sp>
      <p:sp>
        <p:nvSpPr>
          <p:cNvPr id="4" name="Slide Number Placeholder 3"/>
          <p:cNvSpPr>
            <a:spLocks noGrp="1"/>
          </p:cNvSpPr>
          <p:nvPr>
            <p:ph type="sldNum" sz="quarter" idx="4"/>
          </p:nvPr>
        </p:nvSpPr>
        <p:spPr/>
        <p:txBody>
          <a:bodyPr/>
          <a:lstStyle/>
          <a:p>
            <a:fld id="{B6F15528-21DE-4FAA-801E-634DDDAF4B2B}" type="slidenum">
              <a:rPr lang="en-US" smtClean="0"/>
              <a:pPr/>
              <a:t>2</a:t>
            </a:fld>
            <a:r>
              <a:rPr lang="en-US" smtClean="0"/>
              <a:t>/22</a:t>
            </a:r>
            <a:endParaRPr lang="en-US" dirty="0"/>
          </a:p>
        </p:txBody>
      </p:sp>
    </p:spTree>
    <p:extLst>
      <p:ext uri="{BB962C8B-B14F-4D97-AF65-F5344CB8AC3E}">
        <p14:creationId xmlns:p14="http://schemas.microsoft.com/office/powerpoint/2010/main" val="1868861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Data selection</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20</a:t>
            </a:fld>
            <a:r>
              <a:rPr lang="en-US" smtClean="0"/>
              <a:t>/22</a:t>
            </a:r>
            <a:endParaRPr lang="en-US" dirty="0"/>
          </a:p>
        </p:txBody>
      </p:sp>
      <p:sp>
        <p:nvSpPr>
          <p:cNvPr id="5" name="TextBox 4"/>
          <p:cNvSpPr txBox="1"/>
          <p:nvPr/>
        </p:nvSpPr>
        <p:spPr>
          <a:xfrm>
            <a:off x="914400" y="1588532"/>
            <a:ext cx="7696200" cy="923330"/>
          </a:xfrm>
          <a:prstGeom prst="rect">
            <a:avLst/>
          </a:prstGeom>
          <a:noFill/>
        </p:spPr>
        <p:txBody>
          <a:bodyPr wrap="square" rtlCol="0">
            <a:spAutoFit/>
          </a:bodyPr>
          <a:lstStyle/>
          <a:p>
            <a:r>
              <a:rPr lang="en-GB" dirty="0" smtClean="0"/>
              <a:t>ACQ system stores:</a:t>
            </a:r>
          </a:p>
          <a:p>
            <a:pPr marL="285750" indent="-285750">
              <a:buFont typeface="Arial" panose="020B0604020202020204" pitchFamily="34" charset="0"/>
              <a:buChar char="•"/>
            </a:pPr>
            <a:r>
              <a:rPr lang="en-GB" dirty="0" smtClean="0"/>
              <a:t>1 event per minute</a:t>
            </a:r>
          </a:p>
          <a:p>
            <a:pPr marL="285750" indent="-285750">
              <a:buFont typeface="Arial" panose="020B0604020202020204" pitchFamily="34" charset="0"/>
              <a:buChar char="•"/>
            </a:pPr>
            <a:r>
              <a:rPr lang="en-GB" dirty="0" smtClean="0"/>
              <a:t>Breakdown-like events (soft criteria ~ 50% events are fake breakdowns)</a:t>
            </a:r>
          </a:p>
        </p:txBody>
      </p:sp>
      <p:sp>
        <p:nvSpPr>
          <p:cNvPr id="7" name="TextBox 6"/>
          <p:cNvSpPr txBox="1"/>
          <p:nvPr/>
        </p:nvSpPr>
        <p:spPr>
          <a:xfrm>
            <a:off x="685800" y="838200"/>
            <a:ext cx="7620000" cy="369332"/>
          </a:xfrm>
          <a:prstGeom prst="rect">
            <a:avLst/>
          </a:prstGeom>
          <a:noFill/>
        </p:spPr>
        <p:txBody>
          <a:bodyPr wrap="square" rtlCol="0">
            <a:spAutoFit/>
          </a:bodyPr>
          <a:lstStyle/>
          <a:p>
            <a:r>
              <a:rPr lang="en-GB" dirty="0" smtClean="0"/>
              <a:t>Pulse repetition rate from 25 Hz to 50 Hz (a lot of data, needs pre-selection)</a:t>
            </a:r>
            <a:endParaRPr lang="en-GB" dirty="0"/>
          </a:p>
        </p:txBody>
      </p:sp>
      <p:sp>
        <p:nvSpPr>
          <p:cNvPr id="8" name="TextBox 7"/>
          <p:cNvSpPr txBox="1"/>
          <p:nvPr/>
        </p:nvSpPr>
        <p:spPr>
          <a:xfrm>
            <a:off x="914400" y="3505200"/>
            <a:ext cx="7239000" cy="646331"/>
          </a:xfrm>
          <a:prstGeom prst="rect">
            <a:avLst/>
          </a:prstGeom>
          <a:noFill/>
        </p:spPr>
        <p:txBody>
          <a:bodyPr wrap="square" rtlCol="0">
            <a:spAutoFit/>
          </a:bodyPr>
          <a:lstStyle/>
          <a:p>
            <a:r>
              <a:rPr lang="en-GB" dirty="0" smtClean="0"/>
              <a:t>Real breakdowns needs to be identified from the preselected sample.</a:t>
            </a:r>
          </a:p>
          <a:p>
            <a:r>
              <a:rPr lang="en-GB" dirty="0" smtClean="0"/>
              <a:t>Offline </a:t>
            </a:r>
            <a:r>
              <a:rPr lang="en-GB" dirty="0" smtClean="0"/>
              <a:t>analysis selects breakdowns and nominal pulses, computes BDR</a:t>
            </a:r>
          </a:p>
        </p:txBody>
      </p:sp>
      <p:sp>
        <p:nvSpPr>
          <p:cNvPr id="9" name="Rectangle 8"/>
          <p:cNvSpPr/>
          <p:nvPr/>
        </p:nvSpPr>
        <p:spPr>
          <a:xfrm>
            <a:off x="1943100" y="4724400"/>
            <a:ext cx="5105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Final cuts for BD selection are not completely applied in the following results</a:t>
            </a:r>
            <a:endParaRPr lang="en-GB" dirty="0"/>
          </a:p>
        </p:txBody>
      </p:sp>
    </p:spTree>
    <p:extLst>
      <p:ext uri="{BB962C8B-B14F-4D97-AF65-F5344CB8AC3E}">
        <p14:creationId xmlns:p14="http://schemas.microsoft.com/office/powerpoint/2010/main" val="3450366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21</a:t>
            </a:fld>
            <a:r>
              <a:rPr lang="en-US" smtClean="0"/>
              <a:t>/22</a:t>
            </a:r>
            <a:endParaRPr lang="en-US" dirty="0"/>
          </a:p>
        </p:txBody>
      </p:sp>
      <p:sp>
        <p:nvSpPr>
          <p:cNvPr id="7" name="TextBox 6"/>
          <p:cNvSpPr txBox="1"/>
          <p:nvPr/>
        </p:nvSpPr>
        <p:spPr>
          <a:xfrm>
            <a:off x="685800" y="533400"/>
            <a:ext cx="7620000" cy="369332"/>
          </a:xfrm>
          <a:prstGeom prst="rect">
            <a:avLst/>
          </a:prstGeom>
          <a:noFill/>
        </p:spPr>
        <p:txBody>
          <a:bodyPr wrap="square" rtlCol="0">
            <a:spAutoFit/>
          </a:bodyPr>
          <a:lstStyle/>
          <a:p>
            <a:r>
              <a:rPr lang="en-GB" dirty="0" smtClean="0"/>
              <a:t>Conditioning </a:t>
            </a:r>
            <a:r>
              <a:rPr lang="en-GB" dirty="0" smtClean="0"/>
              <a:t>history at 50ns pulse length</a:t>
            </a:r>
            <a:endParaRPr lang="en-GB" dirty="0"/>
          </a:p>
        </p:txBody>
      </p:sp>
      <p:grpSp>
        <p:nvGrpSpPr>
          <p:cNvPr id="10" name="Group 9"/>
          <p:cNvGrpSpPr/>
          <p:nvPr/>
        </p:nvGrpSpPr>
        <p:grpSpPr>
          <a:xfrm>
            <a:off x="0" y="1136897"/>
            <a:ext cx="10195788" cy="5111503"/>
            <a:chOff x="0" y="1136897"/>
            <a:chExt cx="10195788" cy="5111503"/>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36897"/>
              <a:ext cx="10195788" cy="5111503"/>
            </a:xfrm>
            <a:prstGeom prst="rect">
              <a:avLst/>
            </a:prstGeom>
          </p:spPr>
        </p:pic>
        <p:sp>
          <p:nvSpPr>
            <p:cNvPr id="4" name="TextBox 3"/>
            <p:cNvSpPr txBox="1"/>
            <p:nvPr/>
          </p:nvSpPr>
          <p:spPr>
            <a:xfrm>
              <a:off x="1143000" y="1295400"/>
              <a:ext cx="2590800" cy="1477328"/>
            </a:xfrm>
            <a:prstGeom prst="rect">
              <a:avLst/>
            </a:prstGeom>
            <a:noFill/>
            <a:ln>
              <a:solidFill>
                <a:schemeClr val="tx1"/>
              </a:solidFill>
            </a:ln>
          </p:spPr>
          <p:txBody>
            <a:bodyPr wrap="square" rtlCol="0">
              <a:spAutoFit/>
            </a:bodyPr>
            <a:lstStyle/>
            <a:p>
              <a:r>
                <a:rPr lang="en-GB" dirty="0" smtClean="0">
                  <a:solidFill>
                    <a:srgbClr val="00B0F0"/>
                  </a:solidFill>
                </a:rPr>
                <a:t>Peak Gradient</a:t>
              </a:r>
            </a:p>
            <a:p>
              <a:r>
                <a:rPr lang="en-GB" dirty="0" err="1" smtClean="0">
                  <a:solidFill>
                    <a:srgbClr val="00B050"/>
                  </a:solidFill>
                </a:rPr>
                <a:t>Avg</a:t>
              </a:r>
              <a:r>
                <a:rPr lang="en-GB" dirty="0" smtClean="0">
                  <a:solidFill>
                    <a:srgbClr val="00B050"/>
                  </a:solidFill>
                </a:rPr>
                <a:t> Gradient</a:t>
              </a:r>
            </a:p>
            <a:p>
              <a:r>
                <a:rPr lang="en-GB" dirty="0" smtClean="0">
                  <a:solidFill>
                    <a:srgbClr val="FF0000"/>
                  </a:solidFill>
                </a:rPr>
                <a:t># BD</a:t>
              </a:r>
            </a:p>
            <a:p>
              <a:r>
                <a:rPr lang="en-GB" dirty="0" smtClean="0">
                  <a:solidFill>
                    <a:schemeClr val="accent6"/>
                  </a:solidFill>
                </a:rPr>
                <a:t>BD Clusters</a:t>
              </a:r>
            </a:p>
            <a:p>
              <a:r>
                <a:rPr lang="en-GB" dirty="0" smtClean="0">
                  <a:solidFill>
                    <a:schemeClr val="accent4"/>
                  </a:solidFill>
                </a:rPr>
                <a:t>BD rate</a:t>
              </a:r>
              <a:endParaRPr lang="en-GB" dirty="0">
                <a:solidFill>
                  <a:schemeClr val="accent4"/>
                </a:solidFill>
              </a:endParaRPr>
            </a:p>
          </p:txBody>
        </p:sp>
      </p:grpSp>
      <p:sp>
        <p:nvSpPr>
          <p:cNvPr id="5" name="TextBox 4"/>
          <p:cNvSpPr txBox="1"/>
          <p:nvPr/>
        </p:nvSpPr>
        <p:spPr>
          <a:xfrm>
            <a:off x="7620000" y="6400800"/>
            <a:ext cx="1371600" cy="369332"/>
          </a:xfrm>
          <a:prstGeom prst="rect">
            <a:avLst/>
          </a:prstGeom>
          <a:noFill/>
        </p:spPr>
        <p:txBody>
          <a:bodyPr wrap="square" rtlCol="0">
            <a:spAutoFit/>
          </a:bodyPr>
          <a:lstStyle/>
          <a:p>
            <a:r>
              <a:rPr lang="en-GB" dirty="0" smtClean="0"/>
              <a:t>90 M pulses</a:t>
            </a:r>
            <a:endParaRPr lang="en-GB" dirty="0"/>
          </a:p>
        </p:txBody>
      </p:sp>
      <p:cxnSp>
        <p:nvCxnSpPr>
          <p:cNvPr id="9" name="Straight Arrow Connector 8"/>
          <p:cNvCxnSpPr>
            <a:stCxn id="5" idx="0"/>
          </p:cNvCxnSpPr>
          <p:nvPr/>
        </p:nvCxnSpPr>
        <p:spPr>
          <a:xfrm flipV="1">
            <a:off x="8305800" y="6096000"/>
            <a:ext cx="76200"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60056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22</a:t>
            </a:fld>
            <a:r>
              <a:rPr lang="en-US" smtClean="0"/>
              <a:t>/22</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505200"/>
            <a:ext cx="6643568" cy="309537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736" y="3581400"/>
            <a:ext cx="4069433" cy="2964437"/>
          </a:xfrm>
          <a:prstGeom prst="rect">
            <a:avLst/>
          </a:prstGeom>
        </p:spPr>
      </p:pic>
      <p:sp>
        <p:nvSpPr>
          <p:cNvPr id="11" name="TextBox 10"/>
          <p:cNvSpPr txBox="1"/>
          <p:nvPr/>
        </p:nvSpPr>
        <p:spPr>
          <a:xfrm>
            <a:off x="1447800" y="2286000"/>
            <a:ext cx="1828800" cy="369332"/>
          </a:xfrm>
          <a:prstGeom prst="rect">
            <a:avLst/>
          </a:prstGeom>
          <a:noFill/>
        </p:spPr>
        <p:txBody>
          <a:bodyPr wrap="square" rtlCol="0">
            <a:spAutoFit/>
          </a:bodyPr>
          <a:lstStyle/>
          <a:p>
            <a:r>
              <a:rPr lang="en-GB" dirty="0" smtClean="0">
                <a:solidFill>
                  <a:srgbClr val="FFFF00"/>
                </a:solidFill>
              </a:rPr>
              <a:t>RF Phase</a:t>
            </a:r>
            <a:endParaRPr lang="en-GB" dirty="0">
              <a:solidFill>
                <a:srgbClr val="FFFF00"/>
              </a:solidFill>
            </a:endParaRPr>
          </a:p>
        </p:txBody>
      </p:sp>
      <p:sp>
        <p:nvSpPr>
          <p:cNvPr id="12" name="TextBox 11"/>
          <p:cNvSpPr txBox="1"/>
          <p:nvPr/>
        </p:nvSpPr>
        <p:spPr>
          <a:xfrm>
            <a:off x="6103428" y="2286000"/>
            <a:ext cx="1828800" cy="369332"/>
          </a:xfrm>
          <a:prstGeom prst="rect">
            <a:avLst/>
          </a:prstGeom>
          <a:noFill/>
        </p:spPr>
        <p:txBody>
          <a:bodyPr wrap="square" rtlCol="0">
            <a:spAutoFit/>
          </a:bodyPr>
          <a:lstStyle/>
          <a:p>
            <a:r>
              <a:rPr lang="en-GB" dirty="0" smtClean="0">
                <a:solidFill>
                  <a:srgbClr val="FFFF00"/>
                </a:solidFill>
              </a:rPr>
              <a:t>Beam Phase</a:t>
            </a:r>
            <a:endParaRPr lang="en-GB" dirty="0">
              <a:solidFill>
                <a:srgbClr val="FFFF00"/>
              </a:solidFill>
            </a:endParaRPr>
          </a:p>
        </p:txBody>
      </p:sp>
      <p:sp>
        <p:nvSpPr>
          <p:cNvPr id="13" name="TextBox 12"/>
          <p:cNvSpPr txBox="1"/>
          <p:nvPr/>
        </p:nvSpPr>
        <p:spPr>
          <a:xfrm>
            <a:off x="1219200" y="4267200"/>
            <a:ext cx="1828800" cy="646331"/>
          </a:xfrm>
          <a:prstGeom prst="rect">
            <a:avLst/>
          </a:prstGeom>
          <a:noFill/>
        </p:spPr>
        <p:txBody>
          <a:bodyPr wrap="square" rtlCol="0">
            <a:spAutoFit/>
          </a:bodyPr>
          <a:lstStyle/>
          <a:p>
            <a:r>
              <a:rPr lang="en-GB" dirty="0" smtClean="0">
                <a:solidFill>
                  <a:srgbClr val="FFFF00"/>
                </a:solidFill>
              </a:rPr>
              <a:t>Beam + RF Phase</a:t>
            </a:r>
          </a:p>
          <a:p>
            <a:r>
              <a:rPr lang="en-GB" dirty="0">
                <a:solidFill>
                  <a:srgbClr val="FFFF00"/>
                </a:solidFill>
              </a:rPr>
              <a:t>w</a:t>
            </a:r>
            <a:r>
              <a:rPr lang="en-GB" dirty="0" smtClean="0">
                <a:solidFill>
                  <a:srgbClr val="FFFF00"/>
                </a:solidFill>
              </a:rPr>
              <a:t>ith wrong slope</a:t>
            </a:r>
            <a:endParaRPr lang="en-GB" dirty="0">
              <a:solidFill>
                <a:srgbClr val="FFFF00"/>
              </a:solidFill>
            </a:endParaRPr>
          </a:p>
        </p:txBody>
      </p:sp>
      <p:sp>
        <p:nvSpPr>
          <p:cNvPr id="14" name="TextBox 13"/>
          <p:cNvSpPr txBox="1"/>
          <p:nvPr/>
        </p:nvSpPr>
        <p:spPr>
          <a:xfrm>
            <a:off x="6125199" y="4338750"/>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4" name="Rectangle 3"/>
          <p:cNvSpPr/>
          <p:nvPr/>
        </p:nvSpPr>
        <p:spPr>
          <a:xfrm>
            <a:off x="3276600" y="312420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A lot of effort was done matching RF and beam phases</a:t>
            </a:r>
            <a:endParaRPr lang="en-GB" dirty="0"/>
          </a:p>
        </p:txBody>
      </p:sp>
    </p:spTree>
    <p:extLst>
      <p:ext uri="{BB962C8B-B14F-4D97-AF65-F5344CB8AC3E}">
        <p14:creationId xmlns:p14="http://schemas.microsoft.com/office/powerpoint/2010/main" val="36359592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438400" y="3505200"/>
            <a:ext cx="6643568" cy="3095375"/>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23</a:t>
            </a:fld>
            <a:r>
              <a:rPr lang="en-US" smtClean="0"/>
              <a:t>/22</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751" y="533400"/>
            <a:ext cx="4107536" cy="297967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609600"/>
            <a:ext cx="3817951" cy="3017782"/>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438" y="3627382"/>
            <a:ext cx="4084674" cy="2987299"/>
          </a:xfrm>
          <a:prstGeom prst="rect">
            <a:avLst/>
          </a:prstGeom>
        </p:spPr>
      </p:pic>
      <p:sp>
        <p:nvSpPr>
          <p:cNvPr id="12" name="TextBox 11"/>
          <p:cNvSpPr txBox="1"/>
          <p:nvPr/>
        </p:nvSpPr>
        <p:spPr>
          <a:xfrm>
            <a:off x="1447800" y="2330119"/>
            <a:ext cx="1828800" cy="369332"/>
          </a:xfrm>
          <a:prstGeom prst="rect">
            <a:avLst/>
          </a:prstGeom>
          <a:noFill/>
        </p:spPr>
        <p:txBody>
          <a:bodyPr wrap="square" rtlCol="0">
            <a:spAutoFit/>
          </a:bodyPr>
          <a:lstStyle/>
          <a:p>
            <a:r>
              <a:rPr lang="en-GB" dirty="0" smtClean="0">
                <a:solidFill>
                  <a:srgbClr val="FFFF00"/>
                </a:solidFill>
              </a:rPr>
              <a:t>RF Phase</a:t>
            </a:r>
            <a:endParaRPr lang="en-GB" dirty="0">
              <a:solidFill>
                <a:srgbClr val="FFFF00"/>
              </a:solidFill>
            </a:endParaRPr>
          </a:p>
        </p:txBody>
      </p:sp>
      <p:sp>
        <p:nvSpPr>
          <p:cNvPr id="13" name="TextBox 12"/>
          <p:cNvSpPr txBox="1"/>
          <p:nvPr/>
        </p:nvSpPr>
        <p:spPr>
          <a:xfrm>
            <a:off x="6103428" y="2330119"/>
            <a:ext cx="1828800" cy="369332"/>
          </a:xfrm>
          <a:prstGeom prst="rect">
            <a:avLst/>
          </a:prstGeom>
          <a:noFill/>
        </p:spPr>
        <p:txBody>
          <a:bodyPr wrap="square" rtlCol="0">
            <a:spAutoFit/>
          </a:bodyPr>
          <a:lstStyle/>
          <a:p>
            <a:r>
              <a:rPr lang="en-GB" dirty="0" smtClean="0">
                <a:solidFill>
                  <a:srgbClr val="FFFF00"/>
                </a:solidFill>
              </a:rPr>
              <a:t>Beam Phase</a:t>
            </a:r>
            <a:endParaRPr lang="en-GB" dirty="0">
              <a:solidFill>
                <a:srgbClr val="FFFF00"/>
              </a:solidFill>
            </a:endParaRPr>
          </a:p>
        </p:txBody>
      </p:sp>
      <p:sp>
        <p:nvSpPr>
          <p:cNvPr id="14" name="TextBox 13"/>
          <p:cNvSpPr txBox="1"/>
          <p:nvPr/>
        </p:nvSpPr>
        <p:spPr>
          <a:xfrm>
            <a:off x="1299374" y="4888468"/>
            <a:ext cx="1977225" cy="646331"/>
          </a:xfrm>
          <a:prstGeom prst="rect">
            <a:avLst/>
          </a:prstGeom>
          <a:noFill/>
        </p:spPr>
        <p:txBody>
          <a:bodyPr wrap="square" rtlCol="0">
            <a:spAutoFit/>
          </a:bodyPr>
          <a:lstStyle/>
          <a:p>
            <a:r>
              <a:rPr lang="en-GB" dirty="0" smtClean="0">
                <a:solidFill>
                  <a:srgbClr val="FFFF00"/>
                </a:solidFill>
              </a:rPr>
              <a:t>Beam + RF Phase</a:t>
            </a:r>
          </a:p>
          <a:p>
            <a:r>
              <a:rPr lang="en-GB" dirty="0">
                <a:solidFill>
                  <a:srgbClr val="FFFF00"/>
                </a:solidFill>
              </a:rPr>
              <a:t>w</a:t>
            </a:r>
            <a:r>
              <a:rPr lang="en-GB" dirty="0" smtClean="0">
                <a:solidFill>
                  <a:srgbClr val="FFFF00"/>
                </a:solidFill>
              </a:rPr>
              <a:t>ith correct slope</a:t>
            </a:r>
            <a:endParaRPr lang="en-GB" dirty="0">
              <a:solidFill>
                <a:srgbClr val="FFFF00"/>
              </a:solidFill>
            </a:endParaRPr>
          </a:p>
        </p:txBody>
      </p:sp>
      <p:sp>
        <p:nvSpPr>
          <p:cNvPr id="15" name="TextBox 14"/>
          <p:cNvSpPr txBox="1"/>
          <p:nvPr/>
        </p:nvSpPr>
        <p:spPr>
          <a:xfrm>
            <a:off x="6125199" y="5068669"/>
            <a:ext cx="1828800" cy="646331"/>
          </a:xfrm>
          <a:prstGeom prst="rect">
            <a:avLst/>
          </a:prstGeom>
          <a:noFill/>
        </p:spPr>
        <p:txBody>
          <a:bodyPr wrap="square" rtlCol="0">
            <a:spAutoFit/>
          </a:bodyPr>
          <a:lstStyle/>
          <a:p>
            <a:r>
              <a:rPr lang="en-GB" dirty="0" smtClean="0">
                <a:solidFill>
                  <a:srgbClr val="FFFF00"/>
                </a:solidFill>
              </a:rPr>
              <a:t>Phase function programed</a:t>
            </a:r>
            <a:endParaRPr lang="en-GB" dirty="0">
              <a:solidFill>
                <a:srgbClr val="FFFF00"/>
              </a:solidFill>
            </a:endParaRPr>
          </a:p>
        </p:txBody>
      </p:sp>
      <p:sp>
        <p:nvSpPr>
          <p:cNvPr id="16" name="Rectangle 15"/>
          <p:cNvSpPr/>
          <p:nvPr/>
        </p:nvSpPr>
        <p:spPr>
          <a:xfrm>
            <a:off x="3276600" y="3124200"/>
            <a:ext cx="2057400" cy="13530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Phase variation along the pulse is around 10 degrees</a:t>
            </a:r>
          </a:p>
        </p:txBody>
      </p:sp>
    </p:spTree>
    <p:extLst>
      <p:ext uri="{BB962C8B-B14F-4D97-AF65-F5344CB8AC3E}">
        <p14:creationId xmlns:p14="http://schemas.microsoft.com/office/powerpoint/2010/main" val="20391478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6F15528-21DE-4FAA-801E-634DDDAF4B2B}" type="slidenum">
              <a:rPr lang="en-US" smtClean="0"/>
              <a:pPr/>
              <a:t>24</a:t>
            </a:fld>
            <a:r>
              <a:rPr lang="en-US" smtClean="0"/>
              <a:t>/22</a:t>
            </a:r>
            <a:endParaRPr lang="en-US" dirty="0"/>
          </a:p>
        </p:txBody>
      </p:sp>
      <p:grpSp>
        <p:nvGrpSpPr>
          <p:cNvPr id="20" name="Group 19"/>
          <p:cNvGrpSpPr/>
          <p:nvPr/>
        </p:nvGrpSpPr>
        <p:grpSpPr>
          <a:xfrm>
            <a:off x="0" y="381000"/>
            <a:ext cx="10058400" cy="6324600"/>
            <a:chOff x="0" y="533400"/>
            <a:chExt cx="10058400" cy="6324600"/>
          </a:xfrm>
        </p:grpSpPr>
        <p:sp>
          <p:nvSpPr>
            <p:cNvPr id="7" name="TextBox 6"/>
            <p:cNvSpPr txBox="1"/>
            <p:nvPr/>
          </p:nvSpPr>
          <p:spPr>
            <a:xfrm>
              <a:off x="304800" y="533400"/>
              <a:ext cx="7620000" cy="369332"/>
            </a:xfrm>
            <a:prstGeom prst="rect">
              <a:avLst/>
            </a:prstGeom>
            <a:noFill/>
          </p:spPr>
          <p:txBody>
            <a:bodyPr wrap="square" rtlCol="0">
              <a:spAutoFit/>
            </a:bodyPr>
            <a:lstStyle/>
            <a:p>
              <a:r>
                <a:rPr lang="en-GB" dirty="0" smtClean="0"/>
                <a:t>Breakdown measurements started 23/09/2014.</a:t>
              </a:r>
              <a:endParaRPr lang="en-GB" dirty="0"/>
            </a:p>
          </p:txBody>
        </p:sp>
        <p:sp>
          <p:nvSpPr>
            <p:cNvPr id="6" name="TextBox 5"/>
            <p:cNvSpPr txBox="1"/>
            <p:nvPr/>
          </p:nvSpPr>
          <p:spPr>
            <a:xfrm>
              <a:off x="5334000" y="609600"/>
              <a:ext cx="3276600" cy="369332"/>
            </a:xfrm>
            <a:prstGeom prst="rect">
              <a:avLst/>
            </a:prstGeom>
            <a:noFill/>
          </p:spPr>
          <p:txBody>
            <a:bodyPr wrap="square" rtlCol="0">
              <a:spAutoFit/>
            </a:bodyPr>
            <a:lstStyle/>
            <a:p>
              <a:r>
                <a:rPr lang="en-GB" dirty="0" smtClean="0"/>
                <a:t>History plot from 23/09 to 02/10</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5767"/>
              <a:ext cx="10058400" cy="6123113"/>
            </a:xfrm>
            <a:prstGeom prst="rect">
              <a:avLst/>
            </a:prstGeom>
            <a:noFill/>
          </p:spPr>
        </p:pic>
        <p:sp>
          <p:nvSpPr>
            <p:cNvPr id="8" name="Rectangle 7"/>
            <p:cNvSpPr/>
            <p:nvPr/>
          </p:nvSpPr>
          <p:spPr>
            <a:xfrm>
              <a:off x="1295400" y="749239"/>
              <a:ext cx="1174173"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648200" y="762000"/>
              <a:ext cx="2590800"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514600" y="763093"/>
              <a:ext cx="2088573" cy="522553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138304" y="3083564"/>
              <a:ext cx="1524000" cy="1200329"/>
            </a:xfrm>
            <a:prstGeom prst="rect">
              <a:avLst/>
            </a:prstGeom>
            <a:noFill/>
          </p:spPr>
          <p:txBody>
            <a:bodyPr wrap="square" rtlCol="0">
              <a:spAutoFit/>
            </a:bodyPr>
            <a:lstStyle/>
            <a:p>
              <a:pPr algn="ctr"/>
              <a:endParaRPr lang="en-GB" dirty="0" smtClean="0"/>
            </a:p>
            <a:p>
              <a:pPr algn="ctr"/>
              <a:r>
                <a:rPr lang="en-GB" dirty="0" smtClean="0"/>
                <a:t>41 </a:t>
              </a:r>
              <a:r>
                <a:rPr lang="en-GB" dirty="0" err="1" smtClean="0"/>
                <a:t>PreSel</a:t>
              </a:r>
              <a:endParaRPr lang="en-GB" dirty="0" smtClean="0"/>
            </a:p>
            <a:p>
              <a:pPr algn="ctr"/>
              <a:r>
                <a:rPr lang="en-GB" dirty="0" smtClean="0"/>
                <a:t>33</a:t>
              </a:r>
              <a:r>
                <a:rPr lang="en-GB" dirty="0" smtClean="0"/>
                <a:t> </a:t>
              </a:r>
              <a:r>
                <a:rPr lang="en-GB" dirty="0" smtClean="0"/>
                <a:t>BD</a:t>
              </a:r>
            </a:p>
            <a:p>
              <a:pPr algn="ctr"/>
              <a:r>
                <a:rPr lang="en-GB" dirty="0" smtClean="0"/>
                <a:t>5.7 M pulses</a:t>
              </a:r>
              <a:endParaRPr lang="en-GB" dirty="0"/>
            </a:p>
          </p:txBody>
        </p:sp>
        <p:sp>
          <p:nvSpPr>
            <p:cNvPr id="12" name="TextBox 11"/>
            <p:cNvSpPr txBox="1"/>
            <p:nvPr/>
          </p:nvSpPr>
          <p:spPr>
            <a:xfrm>
              <a:off x="2895600" y="4422902"/>
              <a:ext cx="1524000" cy="923330"/>
            </a:xfrm>
            <a:prstGeom prst="rect">
              <a:avLst/>
            </a:prstGeom>
            <a:noFill/>
          </p:spPr>
          <p:txBody>
            <a:bodyPr wrap="square" rtlCol="0">
              <a:spAutoFit/>
            </a:bodyPr>
            <a:lstStyle/>
            <a:p>
              <a:pPr algn="ctr"/>
              <a:r>
                <a:rPr lang="en-GB" dirty="0" smtClean="0"/>
                <a:t>23 </a:t>
              </a:r>
              <a:r>
                <a:rPr lang="en-GB" dirty="0" err="1" smtClean="0"/>
                <a:t>PreSel</a:t>
              </a:r>
              <a:endParaRPr lang="en-GB" dirty="0" smtClean="0"/>
            </a:p>
            <a:p>
              <a:pPr algn="ctr"/>
              <a:r>
                <a:rPr lang="en-GB" dirty="0" smtClean="0"/>
                <a:t>20 </a:t>
              </a:r>
              <a:r>
                <a:rPr lang="en-GB" dirty="0" smtClean="0"/>
                <a:t>BD</a:t>
              </a:r>
            </a:p>
            <a:p>
              <a:pPr algn="ctr"/>
              <a:r>
                <a:rPr lang="en-GB" dirty="0"/>
                <a:t>4</a:t>
              </a:r>
              <a:r>
                <a:rPr lang="en-GB" dirty="0" smtClean="0"/>
                <a:t>.9 M pulses</a:t>
              </a:r>
              <a:endParaRPr lang="en-GB" dirty="0"/>
            </a:p>
          </p:txBody>
        </p:sp>
        <p:sp>
          <p:nvSpPr>
            <p:cNvPr id="13" name="TextBox 12"/>
            <p:cNvSpPr txBox="1"/>
            <p:nvPr/>
          </p:nvSpPr>
          <p:spPr>
            <a:xfrm>
              <a:off x="1122218" y="3180342"/>
              <a:ext cx="1524000" cy="923330"/>
            </a:xfrm>
            <a:prstGeom prst="rect">
              <a:avLst/>
            </a:prstGeom>
            <a:noFill/>
          </p:spPr>
          <p:txBody>
            <a:bodyPr wrap="square" rtlCol="0">
              <a:spAutoFit/>
            </a:bodyPr>
            <a:lstStyle/>
            <a:p>
              <a:pPr algn="ctr"/>
              <a:r>
                <a:rPr lang="en-GB" dirty="0" smtClean="0"/>
                <a:t>38 </a:t>
              </a:r>
              <a:r>
                <a:rPr lang="en-GB" dirty="0" err="1" smtClean="0"/>
                <a:t>PreSel</a:t>
              </a:r>
              <a:endParaRPr lang="en-GB" dirty="0" smtClean="0"/>
            </a:p>
            <a:p>
              <a:pPr algn="ctr"/>
              <a:r>
                <a:rPr lang="en-GB" dirty="0" smtClean="0"/>
                <a:t>25</a:t>
              </a:r>
              <a:r>
                <a:rPr lang="en-GB" dirty="0" smtClean="0"/>
                <a:t> </a:t>
              </a:r>
              <a:r>
                <a:rPr lang="en-GB" dirty="0" smtClean="0"/>
                <a:t>BD</a:t>
              </a:r>
            </a:p>
            <a:p>
              <a:pPr algn="ctr"/>
              <a:r>
                <a:rPr lang="en-GB" dirty="0" smtClean="0"/>
                <a:t>2.3</a:t>
              </a:r>
              <a:r>
                <a:rPr lang="en-GB" dirty="0" smtClean="0"/>
                <a:t> </a:t>
              </a:r>
              <a:r>
                <a:rPr lang="en-GB" dirty="0" smtClean="0"/>
                <a:t>M pulses</a:t>
              </a:r>
              <a:endParaRPr lang="en-GB" dirty="0"/>
            </a:p>
          </p:txBody>
        </p:sp>
        <p:sp>
          <p:nvSpPr>
            <p:cNvPr id="16" name="Rectangle 15"/>
            <p:cNvSpPr/>
            <p:nvPr/>
          </p:nvSpPr>
          <p:spPr>
            <a:xfrm>
              <a:off x="7301755" y="645767"/>
              <a:ext cx="1842245" cy="6212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Rectangle 16"/>
            <p:cNvSpPr/>
            <p:nvPr/>
          </p:nvSpPr>
          <p:spPr>
            <a:xfrm>
              <a:off x="0" y="721966"/>
              <a:ext cx="1250373" cy="59836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1122218" y="6477000"/>
              <a:ext cx="6345382"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1250373" y="749239"/>
              <a:ext cx="6051382" cy="572776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Explosion 2 4"/>
          <p:cNvSpPr/>
          <p:nvPr/>
        </p:nvSpPr>
        <p:spPr>
          <a:xfrm>
            <a:off x="3505200" y="4800600"/>
            <a:ext cx="5943600" cy="15240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Very preliminary results!!!!!!</a:t>
            </a:r>
            <a:endParaRPr lang="en-GB" sz="2400" b="1" dirty="0">
              <a:solidFill>
                <a:schemeClr val="tx1"/>
              </a:solidFill>
            </a:endParaRPr>
          </a:p>
        </p:txBody>
      </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21" name="TextBox 20"/>
          <p:cNvSpPr txBox="1"/>
          <p:nvPr/>
        </p:nvSpPr>
        <p:spPr>
          <a:xfrm rot="16200000">
            <a:off x="6825258" y="2967593"/>
            <a:ext cx="1523174" cy="369332"/>
          </a:xfrm>
          <a:prstGeom prst="rect">
            <a:avLst/>
          </a:prstGeom>
          <a:noFill/>
        </p:spPr>
        <p:txBody>
          <a:bodyPr wrap="none" rtlCol="0">
            <a:spAutoFit/>
          </a:bodyPr>
          <a:lstStyle/>
          <a:p>
            <a:r>
              <a:rPr lang="en-GB" dirty="0"/>
              <a:t>Number of </a:t>
            </a:r>
            <a:r>
              <a:rPr lang="en-GB" dirty="0" smtClean="0"/>
              <a:t>BD</a:t>
            </a:r>
            <a:endParaRPr lang="en-GB" dirty="0"/>
          </a:p>
        </p:txBody>
      </p:sp>
      <p:sp>
        <p:nvSpPr>
          <p:cNvPr id="22" name="TextBox 21"/>
          <p:cNvSpPr txBox="1"/>
          <p:nvPr/>
        </p:nvSpPr>
        <p:spPr>
          <a:xfrm>
            <a:off x="7292605" y="488840"/>
            <a:ext cx="535724" cy="369332"/>
          </a:xfrm>
          <a:prstGeom prst="rect">
            <a:avLst/>
          </a:prstGeom>
          <a:noFill/>
        </p:spPr>
        <p:txBody>
          <a:bodyPr wrap="none" rtlCol="0">
            <a:spAutoFit/>
          </a:bodyPr>
          <a:lstStyle/>
          <a:p>
            <a:r>
              <a:rPr lang="en-GB" dirty="0" smtClean="0"/>
              <a:t>100</a:t>
            </a:r>
            <a:endParaRPr lang="en-GB" dirty="0"/>
          </a:p>
        </p:txBody>
      </p:sp>
      <p:sp>
        <p:nvSpPr>
          <p:cNvPr id="23" name="TextBox 22"/>
          <p:cNvSpPr txBox="1"/>
          <p:nvPr/>
        </p:nvSpPr>
        <p:spPr>
          <a:xfrm>
            <a:off x="823796" y="449070"/>
            <a:ext cx="471604" cy="369332"/>
          </a:xfrm>
          <a:prstGeom prst="rect">
            <a:avLst/>
          </a:prstGeom>
          <a:noFill/>
        </p:spPr>
        <p:txBody>
          <a:bodyPr wrap="none" rtlCol="0">
            <a:spAutoFit/>
          </a:bodyPr>
          <a:lstStyle/>
          <a:p>
            <a:r>
              <a:rPr lang="en-GB" dirty="0" smtClean="0"/>
              <a:t>92 </a:t>
            </a:r>
            <a:endParaRPr lang="en-GB" dirty="0"/>
          </a:p>
        </p:txBody>
      </p:sp>
      <p:sp>
        <p:nvSpPr>
          <p:cNvPr id="24" name="TextBox 23"/>
          <p:cNvSpPr txBox="1"/>
          <p:nvPr/>
        </p:nvSpPr>
        <p:spPr>
          <a:xfrm rot="16200000">
            <a:off x="-464430" y="2967593"/>
            <a:ext cx="2997937" cy="369332"/>
          </a:xfrm>
          <a:prstGeom prst="rect">
            <a:avLst/>
          </a:prstGeom>
          <a:noFill/>
        </p:spPr>
        <p:txBody>
          <a:bodyPr wrap="none" rtlCol="0">
            <a:spAutoFit/>
          </a:bodyPr>
          <a:lstStyle/>
          <a:p>
            <a:r>
              <a:rPr lang="en-GB" dirty="0" smtClean="0"/>
              <a:t>Accelerating Gradient (MV/m)</a:t>
            </a:r>
            <a:endParaRPr lang="en-GB" dirty="0"/>
          </a:p>
        </p:txBody>
      </p:sp>
      <p:sp>
        <p:nvSpPr>
          <p:cNvPr id="25" name="Oval 24"/>
          <p:cNvSpPr/>
          <p:nvPr/>
        </p:nvSpPr>
        <p:spPr>
          <a:xfrm>
            <a:off x="2469573" y="2258200"/>
            <a:ext cx="2178627" cy="561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236256" y="1751899"/>
            <a:ext cx="900955" cy="369332"/>
          </a:xfrm>
          <a:prstGeom prst="rect">
            <a:avLst/>
          </a:prstGeom>
          <a:noFill/>
        </p:spPr>
        <p:txBody>
          <a:bodyPr wrap="square" rtlCol="0">
            <a:spAutoFit/>
          </a:bodyPr>
          <a:lstStyle/>
          <a:p>
            <a:r>
              <a:rPr lang="en-GB" dirty="0" smtClean="0">
                <a:solidFill>
                  <a:srgbClr val="FF0000"/>
                </a:solidFill>
              </a:rPr>
              <a:t>Beam</a:t>
            </a:r>
            <a:endParaRPr lang="en-GB" dirty="0">
              <a:solidFill>
                <a:srgbClr val="FF0000"/>
              </a:solidFill>
            </a:endParaRPr>
          </a:p>
        </p:txBody>
      </p:sp>
      <p:cxnSp>
        <p:nvCxnSpPr>
          <p:cNvPr id="28" name="Straight Arrow Connector 27"/>
          <p:cNvCxnSpPr>
            <a:endCxn id="25" idx="0"/>
          </p:cNvCxnSpPr>
          <p:nvPr/>
        </p:nvCxnSpPr>
        <p:spPr>
          <a:xfrm flipH="1">
            <a:off x="3558887" y="2074079"/>
            <a:ext cx="13649" cy="1841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724400" y="1764268"/>
            <a:ext cx="1152890" cy="369332"/>
          </a:xfrm>
          <a:prstGeom prst="rect">
            <a:avLst/>
          </a:prstGeom>
          <a:noFill/>
        </p:spPr>
        <p:txBody>
          <a:bodyPr wrap="square" rtlCol="0">
            <a:spAutoFit/>
          </a:bodyPr>
          <a:lstStyle/>
          <a:p>
            <a:r>
              <a:rPr lang="en-GB" dirty="0" smtClean="0">
                <a:solidFill>
                  <a:srgbClr val="00B050"/>
                </a:solidFill>
              </a:rPr>
              <a:t>No Beam</a:t>
            </a:r>
            <a:endParaRPr lang="en-GB" dirty="0">
              <a:solidFill>
                <a:srgbClr val="00B050"/>
              </a:solidFill>
            </a:endParaRPr>
          </a:p>
        </p:txBody>
      </p:sp>
      <p:sp>
        <p:nvSpPr>
          <p:cNvPr id="30" name="TextBox 29"/>
          <p:cNvSpPr txBox="1"/>
          <p:nvPr/>
        </p:nvSpPr>
        <p:spPr>
          <a:xfrm>
            <a:off x="1364416" y="1752600"/>
            <a:ext cx="1152890" cy="369332"/>
          </a:xfrm>
          <a:prstGeom prst="rect">
            <a:avLst/>
          </a:prstGeom>
          <a:noFill/>
        </p:spPr>
        <p:txBody>
          <a:bodyPr wrap="square" rtlCol="0">
            <a:spAutoFit/>
          </a:bodyPr>
          <a:lstStyle/>
          <a:p>
            <a:r>
              <a:rPr lang="en-GB" dirty="0" smtClean="0">
                <a:solidFill>
                  <a:srgbClr val="00B050"/>
                </a:solidFill>
              </a:rPr>
              <a:t>No Beam</a:t>
            </a:r>
            <a:endParaRPr lang="en-GB" dirty="0">
              <a:solidFill>
                <a:srgbClr val="00B050"/>
              </a:solidFill>
            </a:endParaRPr>
          </a:p>
        </p:txBody>
      </p:sp>
      <p:sp>
        <p:nvSpPr>
          <p:cNvPr id="31" name="TextBox 30"/>
          <p:cNvSpPr txBox="1"/>
          <p:nvPr/>
        </p:nvSpPr>
        <p:spPr>
          <a:xfrm>
            <a:off x="4132729" y="6315633"/>
            <a:ext cx="1524000" cy="369332"/>
          </a:xfrm>
          <a:prstGeom prst="rect">
            <a:avLst/>
          </a:prstGeom>
          <a:noFill/>
        </p:spPr>
        <p:txBody>
          <a:bodyPr wrap="square" rtlCol="0">
            <a:spAutoFit/>
          </a:bodyPr>
          <a:lstStyle/>
          <a:p>
            <a:r>
              <a:rPr lang="en-GB" dirty="0" smtClean="0"/>
              <a:t>Time</a:t>
            </a:r>
            <a:endParaRPr lang="en-GB" dirty="0"/>
          </a:p>
        </p:txBody>
      </p:sp>
      <p:sp>
        <p:nvSpPr>
          <p:cNvPr id="32" name="TextBox 31"/>
          <p:cNvSpPr txBox="1"/>
          <p:nvPr/>
        </p:nvSpPr>
        <p:spPr>
          <a:xfrm>
            <a:off x="6597430" y="6319404"/>
            <a:ext cx="1148833" cy="369332"/>
          </a:xfrm>
          <a:prstGeom prst="rect">
            <a:avLst/>
          </a:prstGeom>
          <a:noFill/>
        </p:spPr>
        <p:txBody>
          <a:bodyPr wrap="square" rtlCol="0">
            <a:spAutoFit/>
          </a:bodyPr>
          <a:lstStyle/>
          <a:p>
            <a:r>
              <a:rPr lang="en-GB" dirty="0" smtClean="0"/>
              <a:t>~ 1 week</a:t>
            </a:r>
            <a:endParaRPr lang="en-GB" dirty="0"/>
          </a:p>
        </p:txBody>
      </p:sp>
    </p:spTree>
    <p:extLst>
      <p:ext uri="{BB962C8B-B14F-4D97-AF65-F5344CB8AC3E}">
        <p14:creationId xmlns:p14="http://schemas.microsoft.com/office/powerpoint/2010/main" val="24028352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25</a:t>
            </a:fld>
            <a:r>
              <a:rPr lang="en-US" smtClean="0"/>
              <a:t>/22</a:t>
            </a:r>
            <a:endParaRPr lang="en-US" dirty="0"/>
          </a:p>
        </p:txBody>
      </p:sp>
      <p:sp>
        <p:nvSpPr>
          <p:cNvPr id="7" name="TextBox 6"/>
          <p:cNvSpPr txBox="1"/>
          <p:nvPr/>
        </p:nvSpPr>
        <p:spPr>
          <a:xfrm>
            <a:off x="685800" y="533400"/>
            <a:ext cx="7620000" cy="369332"/>
          </a:xfrm>
          <a:prstGeom prst="rect">
            <a:avLst/>
          </a:prstGeom>
          <a:noFill/>
        </p:spPr>
        <p:txBody>
          <a:bodyPr wrap="square" rtlCol="0">
            <a:spAutoFit/>
          </a:bodyPr>
          <a:lstStyle/>
          <a:p>
            <a:r>
              <a:rPr lang="en-GB" dirty="0" smtClean="0"/>
              <a:t>Data from 23/09/2014 to 02/10/2014</a:t>
            </a:r>
            <a:endParaRPr lang="en-GB" dirty="0"/>
          </a:p>
        </p:txBody>
      </p:sp>
      <p:sp>
        <p:nvSpPr>
          <p:cNvPr id="5" name="Explosion 2 4"/>
          <p:cNvSpPr/>
          <p:nvPr/>
        </p:nvSpPr>
        <p:spPr>
          <a:xfrm rot="1043002">
            <a:off x="5109102" y="225119"/>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grpSp>
        <p:nvGrpSpPr>
          <p:cNvPr id="15" name="Group 14"/>
          <p:cNvGrpSpPr/>
          <p:nvPr/>
        </p:nvGrpSpPr>
        <p:grpSpPr>
          <a:xfrm>
            <a:off x="76200" y="762000"/>
            <a:ext cx="7368540" cy="4744997"/>
            <a:chOff x="76200" y="1447800"/>
            <a:chExt cx="7368540" cy="4744997"/>
          </a:xfrm>
        </p:grpSpPr>
        <p:graphicFrame>
          <p:nvGraphicFramePr>
            <p:cNvPr id="14" name="Chart 13"/>
            <p:cNvGraphicFramePr>
              <a:graphicFrameLocks/>
            </p:cNvGraphicFramePr>
            <p:nvPr>
              <p:extLst>
                <p:ext uri="{D42A27DB-BD31-4B8C-83A1-F6EECF244321}">
                  <p14:modId xmlns:p14="http://schemas.microsoft.com/office/powerpoint/2010/main" val="3031916437"/>
                </p:ext>
              </p:extLst>
            </p:nvPr>
          </p:nvGraphicFramePr>
          <p:xfrm>
            <a:off x="304800" y="1523999"/>
            <a:ext cx="7139940" cy="449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sp>
          <p:nvSpPr>
            <p:cNvPr id="12" name="TextBox 11"/>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5714999" y="3156465"/>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4724400" y="1981200"/>
            <a:ext cx="1676400" cy="45023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Period 1 and 3</a:t>
            </a:r>
            <a:endParaRPr lang="en-GB" dirty="0"/>
          </a:p>
        </p:txBody>
      </p:sp>
      <p:sp>
        <p:nvSpPr>
          <p:cNvPr id="17" name="Rectangle 16"/>
          <p:cNvSpPr/>
          <p:nvPr/>
        </p:nvSpPr>
        <p:spPr>
          <a:xfrm>
            <a:off x="4724400" y="4343400"/>
            <a:ext cx="1676400" cy="45023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t>Period 2</a:t>
            </a:r>
            <a:endParaRPr lang="en-GB" dirty="0"/>
          </a:p>
        </p:txBody>
      </p:sp>
      <p:sp>
        <p:nvSpPr>
          <p:cNvPr id="18" name="Rectangle 17"/>
          <p:cNvSpPr/>
          <p:nvPr/>
        </p:nvSpPr>
        <p:spPr>
          <a:xfrm>
            <a:off x="6629400" y="1752600"/>
            <a:ext cx="2286000" cy="3124200"/>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r>
              <a:rPr lang="en-GB" b="1" u="sng" dirty="0" smtClean="0"/>
              <a:t>Period 1:</a:t>
            </a:r>
          </a:p>
          <a:p>
            <a:r>
              <a:rPr lang="en-GB" dirty="0" smtClean="0"/>
              <a:t>BD rate: </a:t>
            </a:r>
            <a:r>
              <a:rPr lang="en-GB" dirty="0"/>
              <a:t>1</a:t>
            </a:r>
            <a:r>
              <a:rPr lang="en-GB" dirty="0" smtClean="0"/>
              <a:t>.1 </a:t>
            </a:r>
            <a:r>
              <a:rPr lang="en-GB" dirty="0" smtClean="0"/>
              <a:t>10</a:t>
            </a:r>
            <a:r>
              <a:rPr lang="en-GB" baseline="30000" dirty="0" smtClean="0"/>
              <a:t>-5</a:t>
            </a:r>
            <a:r>
              <a:rPr lang="en-GB" dirty="0" smtClean="0"/>
              <a:t> ± </a:t>
            </a:r>
            <a:r>
              <a:rPr lang="en-GB" dirty="0" smtClean="0"/>
              <a:t>0.2</a:t>
            </a:r>
            <a:endParaRPr lang="en-GB" baseline="30000" dirty="0" smtClean="0"/>
          </a:p>
          <a:p>
            <a:endParaRPr lang="en-GB" dirty="0"/>
          </a:p>
          <a:p>
            <a:r>
              <a:rPr lang="en-GB" b="1" u="sng" dirty="0" smtClean="0"/>
              <a:t>Period 2:</a:t>
            </a:r>
          </a:p>
          <a:p>
            <a:r>
              <a:rPr lang="en-GB" dirty="0" smtClean="0"/>
              <a:t>BD rate: </a:t>
            </a:r>
            <a:r>
              <a:rPr lang="en-GB" dirty="0" smtClean="0"/>
              <a:t>4.0 10</a:t>
            </a:r>
            <a:r>
              <a:rPr lang="en-GB" baseline="30000" dirty="0" smtClean="0"/>
              <a:t>-6 </a:t>
            </a:r>
            <a:r>
              <a:rPr lang="en-GB" dirty="0" smtClean="0"/>
              <a:t>± </a:t>
            </a:r>
            <a:r>
              <a:rPr lang="en-GB" dirty="0" smtClean="0"/>
              <a:t>0.9</a:t>
            </a:r>
            <a:endParaRPr lang="en-GB" dirty="0" smtClean="0"/>
          </a:p>
          <a:p>
            <a:endParaRPr lang="en-GB" dirty="0" smtClean="0"/>
          </a:p>
          <a:p>
            <a:r>
              <a:rPr lang="en-GB" b="1" u="sng" dirty="0" smtClean="0"/>
              <a:t>Period 3:</a:t>
            </a:r>
          </a:p>
          <a:p>
            <a:r>
              <a:rPr lang="en-GB" dirty="0"/>
              <a:t>BD rate: </a:t>
            </a:r>
            <a:r>
              <a:rPr lang="en-GB" dirty="0"/>
              <a:t>5</a:t>
            </a:r>
            <a:r>
              <a:rPr lang="en-GB" dirty="0" smtClean="0"/>
              <a:t>.7 10</a:t>
            </a:r>
            <a:r>
              <a:rPr lang="en-GB" baseline="30000" dirty="0" smtClean="0"/>
              <a:t>-6 </a:t>
            </a:r>
            <a:r>
              <a:rPr lang="en-GB" dirty="0" smtClean="0"/>
              <a:t>± </a:t>
            </a:r>
            <a:r>
              <a:rPr lang="en-GB" dirty="0" smtClean="0"/>
              <a:t>1</a:t>
            </a:r>
            <a:endParaRPr lang="en-GB" dirty="0"/>
          </a:p>
          <a:p>
            <a:endParaRPr lang="en-GB" dirty="0" smtClean="0"/>
          </a:p>
          <a:p>
            <a:r>
              <a:rPr lang="en-GB" b="1" dirty="0" smtClean="0"/>
              <a:t>Systematic errors not included!!!</a:t>
            </a:r>
            <a:endParaRPr lang="en-GB" b="1" dirty="0"/>
          </a:p>
        </p:txBody>
      </p:sp>
      <p:sp>
        <p:nvSpPr>
          <p:cNvPr id="19" name="TextBox 18"/>
          <p:cNvSpPr txBox="1"/>
          <p:nvPr/>
        </p:nvSpPr>
        <p:spPr>
          <a:xfrm>
            <a:off x="445533" y="5646003"/>
            <a:ext cx="8317467"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400" b="1" u="sng" dirty="0" smtClean="0"/>
              <a:t>Preliminary Conclusion:</a:t>
            </a:r>
            <a:r>
              <a:rPr lang="en-GB" sz="2400" dirty="0" smtClean="0"/>
              <a:t> Beam loading does not show an increased breakdown rate at constant input power</a:t>
            </a:r>
            <a:endParaRPr lang="en-GB" sz="2400" dirty="0"/>
          </a:p>
        </p:txBody>
      </p:sp>
    </p:spTree>
    <p:extLst>
      <p:ext uri="{BB962C8B-B14F-4D97-AF65-F5344CB8AC3E}">
        <p14:creationId xmlns:p14="http://schemas.microsoft.com/office/powerpoint/2010/main" val="6292866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Ongoing measurements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26</a:t>
            </a:fld>
            <a:r>
              <a:rPr lang="en-US" smtClean="0"/>
              <a:t>/22</a:t>
            </a:r>
            <a:endParaRPr lang="en-US" dirty="0"/>
          </a:p>
        </p:txBody>
      </p:sp>
      <p:grpSp>
        <p:nvGrpSpPr>
          <p:cNvPr id="6" name="Group 5"/>
          <p:cNvGrpSpPr/>
          <p:nvPr/>
        </p:nvGrpSpPr>
        <p:grpSpPr>
          <a:xfrm>
            <a:off x="76200" y="533400"/>
            <a:ext cx="7238999" cy="4744997"/>
            <a:chOff x="1371601" y="1872735"/>
            <a:chExt cx="7238999" cy="4744997"/>
          </a:xfrm>
        </p:grpSpPr>
        <p:sp>
          <p:nvSpPr>
            <p:cNvPr id="9" name="TextBox 8"/>
            <p:cNvSpPr txBox="1"/>
            <p:nvPr/>
          </p:nvSpPr>
          <p:spPr>
            <a:xfrm rot="16200000">
              <a:off x="565667" y="2678669"/>
              <a:ext cx="1981200" cy="369332"/>
            </a:xfrm>
            <a:prstGeom prst="rect">
              <a:avLst/>
            </a:prstGeom>
            <a:noFill/>
          </p:spPr>
          <p:txBody>
            <a:bodyPr wrap="square" rtlCol="0">
              <a:spAutoFit/>
            </a:bodyPr>
            <a:lstStyle/>
            <a:p>
              <a:r>
                <a:rPr lang="en-GB" dirty="0" smtClean="0"/>
                <a:t>Gradient, MV/m</a:t>
              </a:r>
              <a:endParaRPr lang="fr-FR" dirty="0"/>
            </a:p>
          </p:txBody>
        </p:sp>
        <p:graphicFrame>
          <p:nvGraphicFramePr>
            <p:cNvPr id="11" name="Chart 10"/>
            <p:cNvGraphicFramePr>
              <a:graphicFrameLocks/>
            </p:cNvGraphicFramePr>
            <p:nvPr>
              <p:extLst>
                <p:ext uri="{D42A27DB-BD31-4B8C-83A1-F6EECF244321}">
                  <p14:modId xmlns:p14="http://schemas.microsoft.com/office/powerpoint/2010/main" val="3395522537"/>
                </p:ext>
              </p:extLst>
            </p:nvPr>
          </p:nvGraphicFramePr>
          <p:xfrm>
            <a:off x="1600200" y="1981200"/>
            <a:ext cx="70104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5410200" y="6248400"/>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7010400" y="3581400"/>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extBox 12"/>
          <p:cNvSpPr txBox="1"/>
          <p:nvPr/>
        </p:nvSpPr>
        <p:spPr>
          <a:xfrm>
            <a:off x="5105400" y="3011269"/>
            <a:ext cx="4038600" cy="646331"/>
          </a:xfrm>
          <a:prstGeom prst="rect">
            <a:avLst/>
          </a:prstGeom>
          <a:noFill/>
        </p:spPr>
        <p:txBody>
          <a:bodyPr wrap="square" rtlCol="0">
            <a:spAutoFit/>
          </a:bodyPr>
          <a:lstStyle/>
          <a:p>
            <a:r>
              <a:rPr lang="en-GB" dirty="0" smtClean="0"/>
              <a:t>Next measurement at ~85 MV/m loaded</a:t>
            </a:r>
          </a:p>
          <a:p>
            <a:r>
              <a:rPr lang="en-GB" dirty="0" smtClean="0"/>
              <a:t>(ongoing during this week)</a:t>
            </a:r>
            <a:endParaRPr lang="en-GB" dirty="0"/>
          </a:p>
        </p:txBody>
      </p:sp>
      <p:sp>
        <p:nvSpPr>
          <p:cNvPr id="8" name="Right Arrow 7"/>
          <p:cNvSpPr/>
          <p:nvPr/>
        </p:nvSpPr>
        <p:spPr>
          <a:xfrm rot="10800000">
            <a:off x="4648198" y="3276600"/>
            <a:ext cx="457201" cy="228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61704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Further actions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27</a:t>
            </a:fld>
            <a:r>
              <a:rPr lang="en-US" smtClean="0"/>
              <a:t>/22</a:t>
            </a:r>
            <a:endParaRPr lang="en-US" dirty="0"/>
          </a:p>
        </p:txBody>
      </p:sp>
      <p:sp>
        <p:nvSpPr>
          <p:cNvPr id="7" name="TextBox 6"/>
          <p:cNvSpPr txBox="1"/>
          <p:nvPr/>
        </p:nvSpPr>
        <p:spPr>
          <a:xfrm>
            <a:off x="685800" y="533400"/>
            <a:ext cx="4800600" cy="646331"/>
          </a:xfrm>
          <a:prstGeom prst="rect">
            <a:avLst/>
          </a:prstGeom>
          <a:noFill/>
        </p:spPr>
        <p:txBody>
          <a:bodyPr wrap="square" rtlCol="0">
            <a:spAutoFit/>
          </a:bodyPr>
          <a:lstStyle/>
          <a:p>
            <a:r>
              <a:rPr lang="en-GB" b="1" u="sng" dirty="0" smtClean="0"/>
              <a:t>Main goal:</a:t>
            </a:r>
            <a:r>
              <a:rPr lang="en-GB" dirty="0" smtClean="0"/>
              <a:t> Measure breakdown rate for nominal CLIC parameters.</a:t>
            </a:r>
            <a:endParaRPr lang="en-GB" dirty="0"/>
          </a:p>
        </p:txBody>
      </p:sp>
      <p:grpSp>
        <p:nvGrpSpPr>
          <p:cNvPr id="6" name="Group 5"/>
          <p:cNvGrpSpPr/>
          <p:nvPr/>
        </p:nvGrpSpPr>
        <p:grpSpPr>
          <a:xfrm>
            <a:off x="228600" y="990600"/>
            <a:ext cx="7139940" cy="4744997"/>
            <a:chOff x="76200" y="1447800"/>
            <a:chExt cx="7139940" cy="4744997"/>
          </a:xfrm>
        </p:grpSpPr>
        <p:sp>
          <p:nvSpPr>
            <p:cNvPr id="12" name="TextBox 11"/>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grpSp>
          <p:nvGrpSpPr>
            <p:cNvPr id="4" name="Group 3"/>
            <p:cNvGrpSpPr/>
            <p:nvPr/>
          </p:nvGrpSpPr>
          <p:grpSpPr>
            <a:xfrm>
              <a:off x="304800" y="1714500"/>
              <a:ext cx="6911340" cy="4478297"/>
              <a:chOff x="304800" y="1714500"/>
              <a:chExt cx="6911340" cy="4478297"/>
            </a:xfrm>
          </p:grpSpPr>
          <p:graphicFrame>
            <p:nvGraphicFramePr>
              <p:cNvPr id="10" name="Chart 9"/>
              <p:cNvGraphicFramePr>
                <a:graphicFrameLocks/>
              </p:cNvGraphicFramePr>
              <p:nvPr>
                <p:extLst>
                  <p:ext uri="{D42A27DB-BD31-4B8C-83A1-F6EECF244321}">
                    <p14:modId xmlns:p14="http://schemas.microsoft.com/office/powerpoint/2010/main" val="3464341371"/>
                  </p:ext>
                </p:extLst>
              </p:nvPr>
            </p:nvGraphicFramePr>
            <p:xfrm>
              <a:off x="304800" y="1714500"/>
              <a:ext cx="691134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13" name="Rectangle 12"/>
              <p:cNvSpPr/>
              <p:nvPr/>
            </p:nvSpPr>
            <p:spPr>
              <a:xfrm>
                <a:off x="5714999" y="3156465"/>
                <a:ext cx="1371601"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 name="TextBox 13"/>
          <p:cNvSpPr txBox="1"/>
          <p:nvPr/>
        </p:nvSpPr>
        <p:spPr>
          <a:xfrm>
            <a:off x="5867399" y="1981200"/>
            <a:ext cx="3124201" cy="2031325"/>
          </a:xfrm>
          <a:prstGeom prst="rect">
            <a:avLst/>
          </a:prstGeom>
          <a:noFill/>
        </p:spPr>
        <p:txBody>
          <a:bodyPr wrap="square" rtlCol="0">
            <a:spAutoFit/>
          </a:bodyPr>
          <a:lstStyle/>
          <a:p>
            <a:r>
              <a:rPr lang="en-GB" b="1" u="sng" dirty="0" smtClean="0"/>
              <a:t>Other measurements:</a:t>
            </a:r>
          </a:p>
          <a:p>
            <a:pPr marL="285750" indent="-285750">
              <a:buFont typeface="Arial" panose="020B0604020202020204" pitchFamily="34" charset="0"/>
              <a:buChar char="•"/>
            </a:pPr>
            <a:r>
              <a:rPr lang="en-GB" dirty="0" smtClean="0"/>
              <a:t>Cell distribution</a:t>
            </a:r>
          </a:p>
          <a:p>
            <a:pPr marL="285750" indent="-285750">
              <a:buFont typeface="Arial" panose="020B0604020202020204" pitchFamily="34" charset="0"/>
              <a:buChar char="•"/>
            </a:pPr>
            <a:r>
              <a:rPr lang="en-GB" dirty="0" smtClean="0"/>
              <a:t>Loading levels (RF phase)</a:t>
            </a:r>
          </a:p>
          <a:p>
            <a:pPr marL="285750" indent="-285750">
              <a:buFont typeface="Arial" panose="020B0604020202020204" pitchFamily="34" charset="0"/>
              <a:buChar char="•"/>
            </a:pPr>
            <a:r>
              <a:rPr lang="en-GB" dirty="0" smtClean="0"/>
              <a:t>Current dependencies</a:t>
            </a:r>
          </a:p>
          <a:p>
            <a:pPr marL="285750" indent="-285750">
              <a:buFont typeface="Arial" panose="020B0604020202020204" pitchFamily="34" charset="0"/>
              <a:buChar char="•"/>
            </a:pPr>
            <a:r>
              <a:rPr lang="en-GB" dirty="0" smtClean="0"/>
              <a:t>Different structures</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529062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Summary</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28</a:t>
            </a:fld>
            <a:r>
              <a:rPr lang="en-US" smtClean="0"/>
              <a:t>/22</a:t>
            </a:r>
            <a:endParaRPr lang="en-US" dirty="0"/>
          </a:p>
        </p:txBody>
      </p:sp>
      <p:sp>
        <p:nvSpPr>
          <p:cNvPr id="5" name="TextBox 4"/>
          <p:cNvSpPr txBox="1"/>
          <p:nvPr/>
        </p:nvSpPr>
        <p:spPr>
          <a:xfrm>
            <a:off x="457200" y="990600"/>
            <a:ext cx="8305800" cy="4247317"/>
          </a:xfrm>
          <a:prstGeom prst="rect">
            <a:avLst/>
          </a:prstGeom>
          <a:noFill/>
        </p:spPr>
        <p:txBody>
          <a:bodyPr wrap="square" rtlCol="0">
            <a:spAutoFit/>
          </a:bodyPr>
          <a:lstStyle/>
          <a:p>
            <a:pPr marL="285750" indent="-285750">
              <a:buFont typeface="Wingdings" panose="05000000000000000000" pitchFamily="2" charset="2"/>
              <a:buChar char="ü"/>
            </a:pPr>
            <a:r>
              <a:rPr lang="en-GB" b="1" dirty="0" smtClean="0"/>
              <a:t>Breakdown rate </a:t>
            </a:r>
            <a:r>
              <a:rPr lang="en-GB" dirty="0" smtClean="0"/>
              <a:t>measurements </a:t>
            </a:r>
            <a:r>
              <a:rPr lang="en-GB" b="1" dirty="0" smtClean="0"/>
              <a:t>in heavy loaded </a:t>
            </a:r>
            <a:r>
              <a:rPr lang="en-GB" dirty="0" smtClean="0"/>
              <a:t>high gradient structures was a </a:t>
            </a:r>
            <a:r>
              <a:rPr lang="en-GB" b="1" dirty="0" smtClean="0"/>
              <a:t>missing block </a:t>
            </a:r>
            <a:r>
              <a:rPr lang="en-GB" dirty="0" smtClean="0"/>
              <a:t>in the high gradient program</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b="1" dirty="0" smtClean="0"/>
              <a:t>CTF3/CLIC</a:t>
            </a:r>
            <a:r>
              <a:rPr lang="en-GB" dirty="0" smtClean="0"/>
              <a:t> collaboration has </a:t>
            </a:r>
            <a:r>
              <a:rPr lang="en-GB" b="1" dirty="0" smtClean="0"/>
              <a:t>successfully set up an experiment </a:t>
            </a:r>
            <a:r>
              <a:rPr lang="en-GB" dirty="0" smtClean="0"/>
              <a:t>to measure the effect of beam loading at nominal CLIC gradients</a:t>
            </a: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dirty="0" smtClean="0"/>
              <a:t>The experiment </a:t>
            </a:r>
            <a:r>
              <a:rPr lang="en-GB" b="1" dirty="0" smtClean="0"/>
              <a:t>has started collecting data </a:t>
            </a:r>
            <a:r>
              <a:rPr lang="en-GB" dirty="0" smtClean="0"/>
              <a:t>from end of September</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After one week of data preliminary analysis shows that the </a:t>
            </a:r>
            <a:r>
              <a:rPr lang="en-GB" b="1" dirty="0" smtClean="0"/>
              <a:t>beam presence does not have a harmful effect on the breakdown rate at constant input power</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smtClean="0"/>
              <a:t>The experiment will </a:t>
            </a:r>
            <a:r>
              <a:rPr lang="en-GB" b="1" dirty="0" smtClean="0"/>
              <a:t>continue collecting data </a:t>
            </a:r>
            <a:r>
              <a:rPr lang="en-GB" dirty="0" smtClean="0"/>
              <a:t>to probe different power and loading levels</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b="1" dirty="0" smtClean="0"/>
              <a:t>More detailed analysis will be done </a:t>
            </a:r>
            <a:r>
              <a:rPr lang="en-GB" dirty="0" smtClean="0"/>
              <a:t>to draw further conclusions</a:t>
            </a:r>
          </a:p>
        </p:txBody>
      </p:sp>
      <p:sp>
        <p:nvSpPr>
          <p:cNvPr id="9" name="Rectangle 8"/>
          <p:cNvSpPr/>
          <p:nvPr/>
        </p:nvSpPr>
        <p:spPr>
          <a:xfrm>
            <a:off x="2362200" y="5562600"/>
            <a:ext cx="4953000" cy="6858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smtClean="0"/>
              <a:t>We are ready for new exciting results !!! </a:t>
            </a:r>
            <a:endParaRPr lang="en-GB" dirty="0"/>
          </a:p>
        </p:txBody>
      </p:sp>
    </p:spTree>
    <p:extLst>
      <p:ext uri="{BB962C8B-B14F-4D97-AF65-F5344CB8AC3E}">
        <p14:creationId xmlns:p14="http://schemas.microsoft.com/office/powerpoint/2010/main" val="7715770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90800" y="1632677"/>
            <a:ext cx="2142574" cy="3108543"/>
          </a:xfrm>
          <a:prstGeom prst="rect">
            <a:avLst/>
          </a:prstGeom>
        </p:spPr>
        <p:txBody>
          <a:bodyPr wrap="none">
            <a:spAutoFit/>
          </a:bodyPr>
          <a:lstStyle/>
          <a:p>
            <a:r>
              <a:rPr lang="en-GB" sz="2800" dirty="0" smtClean="0"/>
              <a:t>R. </a:t>
            </a:r>
            <a:r>
              <a:rPr lang="en-GB" sz="2800" dirty="0" err="1" smtClean="0"/>
              <a:t>Corsini</a:t>
            </a:r>
            <a:endParaRPr lang="en-GB" sz="2800" dirty="0" smtClean="0"/>
          </a:p>
          <a:p>
            <a:r>
              <a:rPr lang="en-GB" sz="2800" dirty="0" smtClean="0"/>
              <a:t>S</a:t>
            </a:r>
            <a:r>
              <a:rPr lang="en-GB" sz="2800" dirty="0"/>
              <a:t>. </a:t>
            </a:r>
            <a:r>
              <a:rPr lang="en-GB" sz="2800" dirty="0" err="1" smtClean="0"/>
              <a:t>Doebert</a:t>
            </a:r>
            <a:endParaRPr lang="en-GB" sz="2800" dirty="0" smtClean="0"/>
          </a:p>
          <a:p>
            <a:r>
              <a:rPr lang="en-GB" sz="2800" dirty="0" smtClean="0"/>
              <a:t>D. Gamba</a:t>
            </a:r>
          </a:p>
          <a:p>
            <a:r>
              <a:rPr lang="en-GB" sz="2800" dirty="0"/>
              <a:t>J.L. </a:t>
            </a:r>
            <a:r>
              <a:rPr lang="en-GB" sz="2800" dirty="0" smtClean="0"/>
              <a:t>Navarro</a:t>
            </a:r>
          </a:p>
          <a:p>
            <a:r>
              <a:rPr lang="en-GB" sz="2800" dirty="0" smtClean="0"/>
              <a:t>T. </a:t>
            </a:r>
            <a:r>
              <a:rPr lang="en-GB" sz="2800" dirty="0" err="1" smtClean="0"/>
              <a:t>Persson</a:t>
            </a:r>
            <a:endParaRPr lang="en-GB" sz="2800" dirty="0" smtClean="0"/>
          </a:p>
          <a:p>
            <a:r>
              <a:rPr lang="en-GB" sz="2800" dirty="0" smtClean="0"/>
              <a:t>P. </a:t>
            </a:r>
            <a:r>
              <a:rPr lang="en-GB" sz="2800" dirty="0" err="1" smtClean="0"/>
              <a:t>Skowronski</a:t>
            </a:r>
            <a:endParaRPr lang="en-GB" sz="2800" dirty="0" smtClean="0"/>
          </a:p>
          <a:p>
            <a:r>
              <a:rPr lang="en-GB" sz="2800" dirty="0" smtClean="0"/>
              <a:t>F</a:t>
            </a:r>
            <a:r>
              <a:rPr lang="en-GB" sz="2800" dirty="0"/>
              <a:t>. </a:t>
            </a:r>
            <a:r>
              <a:rPr lang="en-GB" sz="2800" dirty="0" err="1" smtClean="0"/>
              <a:t>Tecker</a:t>
            </a:r>
            <a:endParaRPr lang="en-GB" sz="2800" dirty="0"/>
          </a:p>
        </p:txBody>
      </p:sp>
      <p:sp>
        <p:nvSpPr>
          <p:cNvPr id="7" name="TextBox 6"/>
          <p:cNvSpPr txBox="1"/>
          <p:nvPr/>
        </p:nvSpPr>
        <p:spPr>
          <a:xfrm>
            <a:off x="3124200" y="1037530"/>
            <a:ext cx="796885" cy="461665"/>
          </a:xfrm>
          <a:prstGeom prst="rect">
            <a:avLst/>
          </a:prstGeom>
          <a:noFill/>
        </p:spPr>
        <p:txBody>
          <a:bodyPr wrap="none" rtlCol="0">
            <a:spAutoFit/>
          </a:bodyPr>
          <a:lstStyle/>
          <a:p>
            <a:r>
              <a:rPr lang="en-GB" sz="2400" dirty="0" smtClean="0">
                <a:solidFill>
                  <a:srgbClr val="0000FF"/>
                </a:solidFill>
              </a:rPr>
              <a:t>CTF3</a:t>
            </a:r>
            <a:endParaRPr lang="en-GB" sz="2400" dirty="0">
              <a:solidFill>
                <a:srgbClr val="0000FF"/>
              </a:solidFill>
            </a:endParaRPr>
          </a:p>
        </p:txBody>
      </p:sp>
      <p:sp>
        <p:nvSpPr>
          <p:cNvPr id="8" name="TextBox 7"/>
          <p:cNvSpPr txBox="1"/>
          <p:nvPr/>
        </p:nvSpPr>
        <p:spPr>
          <a:xfrm>
            <a:off x="249704" y="1600200"/>
            <a:ext cx="2334806" cy="3970318"/>
          </a:xfrm>
          <a:prstGeom prst="rect">
            <a:avLst/>
          </a:prstGeom>
          <a:noFill/>
        </p:spPr>
        <p:txBody>
          <a:bodyPr wrap="none" rtlCol="0">
            <a:spAutoFit/>
          </a:bodyPr>
          <a:lstStyle/>
          <a:p>
            <a:r>
              <a:rPr lang="en-GB" sz="2800" dirty="0" smtClean="0"/>
              <a:t>M. Filippova</a:t>
            </a:r>
          </a:p>
          <a:p>
            <a:r>
              <a:rPr lang="en-GB" sz="2800" dirty="0"/>
              <a:t>A. </a:t>
            </a:r>
            <a:r>
              <a:rPr lang="en-GB" sz="2800" dirty="0" err="1"/>
              <a:t>Grudiev</a:t>
            </a:r>
            <a:endParaRPr lang="en-GB" sz="2800" dirty="0"/>
          </a:p>
          <a:p>
            <a:r>
              <a:rPr lang="en-GB" sz="2800" dirty="0" smtClean="0"/>
              <a:t>D</a:t>
            </a:r>
            <a:r>
              <a:rPr lang="en-GB" sz="2800" dirty="0"/>
              <a:t>. </a:t>
            </a:r>
            <a:r>
              <a:rPr lang="en-GB" sz="2800" dirty="0" smtClean="0"/>
              <a:t>Gudkov</a:t>
            </a:r>
          </a:p>
          <a:p>
            <a:r>
              <a:rPr lang="en-GB" sz="2800" dirty="0" smtClean="0"/>
              <a:t>P. </a:t>
            </a:r>
            <a:r>
              <a:rPr lang="en-GB" sz="2800" dirty="0" err="1"/>
              <a:t>Guyard</a:t>
            </a:r>
            <a:endParaRPr lang="en-GB" sz="2800" dirty="0"/>
          </a:p>
          <a:p>
            <a:r>
              <a:rPr lang="en-GB" sz="2800" dirty="0" smtClean="0"/>
              <a:t>A. Olyunin</a:t>
            </a:r>
          </a:p>
          <a:p>
            <a:r>
              <a:rPr lang="en-GB" sz="2800" dirty="0" smtClean="0"/>
              <a:t>A. </a:t>
            </a:r>
            <a:r>
              <a:rPr lang="en-GB" sz="2800" dirty="0" err="1" smtClean="0"/>
              <a:t>Samochkine</a:t>
            </a:r>
            <a:endParaRPr lang="en-GB" sz="2800" dirty="0" smtClean="0"/>
          </a:p>
          <a:p>
            <a:r>
              <a:rPr lang="en-GB" sz="2800" dirty="0" smtClean="0"/>
              <a:t>I. Syratchev</a:t>
            </a:r>
            <a:endParaRPr lang="en-GB" sz="2800" dirty="0"/>
          </a:p>
          <a:p>
            <a:r>
              <a:rPr lang="en-GB" sz="2800" dirty="0" smtClean="0"/>
              <a:t>A. Solodko</a:t>
            </a:r>
          </a:p>
          <a:p>
            <a:r>
              <a:rPr lang="en-GB" sz="2800" dirty="0" smtClean="0"/>
              <a:t>P. </a:t>
            </a:r>
            <a:r>
              <a:rPr lang="en-GB" sz="2800" dirty="0"/>
              <a:t>De </a:t>
            </a:r>
            <a:r>
              <a:rPr lang="en-GB" sz="2800" dirty="0" smtClean="0"/>
              <a:t>Souza</a:t>
            </a:r>
          </a:p>
        </p:txBody>
      </p:sp>
      <p:sp>
        <p:nvSpPr>
          <p:cNvPr id="9" name="TextBox 8"/>
          <p:cNvSpPr txBox="1"/>
          <p:nvPr/>
        </p:nvSpPr>
        <p:spPr>
          <a:xfrm>
            <a:off x="735494" y="1040834"/>
            <a:ext cx="1022909" cy="461665"/>
          </a:xfrm>
          <a:prstGeom prst="rect">
            <a:avLst/>
          </a:prstGeom>
          <a:noFill/>
        </p:spPr>
        <p:txBody>
          <a:bodyPr wrap="none" rtlCol="0">
            <a:spAutoFit/>
          </a:bodyPr>
          <a:lstStyle/>
          <a:p>
            <a:r>
              <a:rPr lang="en-GB" sz="2400" dirty="0" smtClean="0">
                <a:solidFill>
                  <a:srgbClr val="0000FF"/>
                </a:solidFill>
              </a:rPr>
              <a:t>RF/PM</a:t>
            </a:r>
            <a:endParaRPr lang="en-GB" sz="2400" dirty="0">
              <a:solidFill>
                <a:srgbClr val="0000FF"/>
              </a:solidFill>
            </a:endParaRPr>
          </a:p>
        </p:txBody>
      </p:sp>
      <p:sp>
        <p:nvSpPr>
          <p:cNvPr id="10" name="TextBox 9"/>
          <p:cNvSpPr txBox="1"/>
          <p:nvPr/>
        </p:nvSpPr>
        <p:spPr>
          <a:xfrm>
            <a:off x="5257800" y="1031388"/>
            <a:ext cx="865943" cy="461665"/>
          </a:xfrm>
          <a:prstGeom prst="rect">
            <a:avLst/>
          </a:prstGeom>
          <a:noFill/>
        </p:spPr>
        <p:txBody>
          <a:bodyPr wrap="none" rtlCol="0">
            <a:spAutoFit/>
          </a:bodyPr>
          <a:lstStyle/>
          <a:p>
            <a:r>
              <a:rPr lang="en-GB" sz="2400" dirty="0" smtClean="0">
                <a:solidFill>
                  <a:srgbClr val="0000FF"/>
                </a:solidFill>
              </a:rPr>
              <a:t>XBOX</a:t>
            </a:r>
            <a:endParaRPr lang="en-GB" sz="2400" dirty="0">
              <a:solidFill>
                <a:srgbClr val="0000FF"/>
              </a:solidFill>
            </a:endParaRPr>
          </a:p>
        </p:txBody>
      </p:sp>
      <p:sp>
        <p:nvSpPr>
          <p:cNvPr id="11" name="TextBox 10"/>
          <p:cNvSpPr txBox="1"/>
          <p:nvPr/>
        </p:nvSpPr>
        <p:spPr>
          <a:xfrm>
            <a:off x="4724400" y="1636554"/>
            <a:ext cx="2329484" cy="3539430"/>
          </a:xfrm>
          <a:prstGeom prst="rect">
            <a:avLst/>
          </a:prstGeom>
          <a:noFill/>
        </p:spPr>
        <p:txBody>
          <a:bodyPr wrap="none" rtlCol="0">
            <a:spAutoFit/>
          </a:bodyPr>
          <a:lstStyle/>
          <a:p>
            <a:r>
              <a:rPr lang="en-GB" sz="2800" dirty="0" smtClean="0"/>
              <a:t>S. Curt</a:t>
            </a:r>
          </a:p>
          <a:p>
            <a:r>
              <a:rPr lang="en-GB" sz="2800" dirty="0" smtClean="0"/>
              <a:t>A. Degiovanni</a:t>
            </a:r>
          </a:p>
          <a:p>
            <a:r>
              <a:rPr lang="en-GB" sz="2800" dirty="0" smtClean="0"/>
              <a:t>J. </a:t>
            </a:r>
            <a:r>
              <a:rPr lang="en-GB" sz="2800" dirty="0" err="1" smtClean="0"/>
              <a:t>Giner</a:t>
            </a:r>
            <a:endParaRPr lang="en-GB" sz="2800" dirty="0" smtClean="0"/>
          </a:p>
          <a:p>
            <a:r>
              <a:rPr lang="en-GB" sz="2800" dirty="0" smtClean="0"/>
              <a:t>G. </a:t>
            </a:r>
            <a:r>
              <a:rPr lang="en-GB" sz="2800" dirty="0" err="1" smtClean="0"/>
              <a:t>McMonagle</a:t>
            </a:r>
            <a:endParaRPr lang="en-GB" sz="2800" dirty="0" smtClean="0"/>
          </a:p>
          <a:p>
            <a:r>
              <a:rPr lang="en-GB" sz="2800" dirty="0" smtClean="0"/>
              <a:t>S. Rey</a:t>
            </a:r>
          </a:p>
          <a:p>
            <a:r>
              <a:rPr lang="en-GB" sz="2800" dirty="0" smtClean="0"/>
              <a:t>J. </a:t>
            </a:r>
            <a:r>
              <a:rPr lang="en-GB" sz="2800" dirty="0" err="1" smtClean="0"/>
              <a:t>Tagg</a:t>
            </a:r>
            <a:r>
              <a:rPr lang="en-GB" sz="2800" dirty="0" smtClean="0"/>
              <a:t> </a:t>
            </a:r>
          </a:p>
          <a:p>
            <a:r>
              <a:rPr lang="en-GB" sz="2800" dirty="0" smtClean="0"/>
              <a:t>L. </a:t>
            </a:r>
            <a:r>
              <a:rPr lang="en-GB" sz="2800" dirty="0" err="1" smtClean="0"/>
              <a:t>Timeo</a:t>
            </a:r>
            <a:endParaRPr lang="en-GB" sz="2800" dirty="0" smtClean="0"/>
          </a:p>
          <a:p>
            <a:r>
              <a:rPr lang="en-GB" sz="2800" dirty="0" smtClean="0"/>
              <a:t>B. Woolley</a:t>
            </a:r>
          </a:p>
        </p:txBody>
      </p:sp>
      <p:sp>
        <p:nvSpPr>
          <p:cNvPr id="5" name="Slide Number Placeholder 4"/>
          <p:cNvSpPr>
            <a:spLocks noGrp="1"/>
          </p:cNvSpPr>
          <p:nvPr>
            <p:ph type="sldNum" sz="quarter" idx="4"/>
          </p:nvPr>
        </p:nvSpPr>
        <p:spPr/>
        <p:txBody>
          <a:bodyPr/>
          <a:lstStyle/>
          <a:p>
            <a:fld id="{B6F15528-21DE-4FAA-801E-634DDDAF4B2B}" type="slidenum">
              <a:rPr lang="en-US" smtClean="0"/>
              <a:pPr/>
              <a:t>29</a:t>
            </a:fld>
            <a:r>
              <a:rPr lang="en-US" smtClean="0"/>
              <a:t>/22</a:t>
            </a:r>
            <a:endParaRPr lang="en-US" dirty="0"/>
          </a:p>
        </p:txBody>
      </p:sp>
      <p:sp>
        <p:nvSpPr>
          <p:cNvPr id="14" name="Rectangle 13"/>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err="1" smtClean="0">
                <a:solidFill>
                  <a:srgbClr val="FFFF00"/>
                </a:solidFill>
              </a:rPr>
              <a:t>Aknowledgements</a:t>
            </a:r>
            <a:endParaRPr lang="en-GB" sz="3600" dirty="0">
              <a:solidFill>
                <a:srgbClr val="FFFF00"/>
              </a:solidFill>
            </a:endParaRPr>
          </a:p>
        </p:txBody>
      </p:sp>
      <p:sp>
        <p:nvSpPr>
          <p:cNvPr id="12" name="TextBox 11"/>
          <p:cNvSpPr txBox="1"/>
          <p:nvPr/>
        </p:nvSpPr>
        <p:spPr>
          <a:xfrm>
            <a:off x="7801278" y="1062335"/>
            <a:ext cx="428322" cy="461665"/>
          </a:xfrm>
          <a:prstGeom prst="rect">
            <a:avLst/>
          </a:prstGeom>
          <a:noFill/>
        </p:spPr>
        <p:txBody>
          <a:bodyPr wrap="none" rtlCol="0">
            <a:spAutoFit/>
          </a:bodyPr>
          <a:lstStyle/>
          <a:p>
            <a:r>
              <a:rPr lang="en-GB" sz="2400" dirty="0" smtClean="0">
                <a:solidFill>
                  <a:srgbClr val="0000FF"/>
                </a:solidFill>
              </a:rPr>
              <a:t>BI</a:t>
            </a:r>
            <a:endParaRPr lang="en-GB" sz="2400" dirty="0">
              <a:solidFill>
                <a:srgbClr val="0000FF"/>
              </a:solidFill>
            </a:endParaRPr>
          </a:p>
        </p:txBody>
      </p:sp>
      <p:sp>
        <p:nvSpPr>
          <p:cNvPr id="13" name="TextBox 12"/>
          <p:cNvSpPr txBox="1"/>
          <p:nvPr/>
        </p:nvSpPr>
        <p:spPr>
          <a:xfrm>
            <a:off x="7054927" y="1642170"/>
            <a:ext cx="2165273" cy="954107"/>
          </a:xfrm>
          <a:prstGeom prst="rect">
            <a:avLst/>
          </a:prstGeom>
          <a:noFill/>
        </p:spPr>
        <p:txBody>
          <a:bodyPr wrap="none" rtlCol="0">
            <a:spAutoFit/>
          </a:bodyPr>
          <a:lstStyle/>
          <a:p>
            <a:r>
              <a:rPr lang="en-GB" sz="2800" dirty="0" smtClean="0"/>
              <a:t>M. Kastriotou</a:t>
            </a:r>
          </a:p>
          <a:p>
            <a:r>
              <a:rPr lang="en-GB" sz="2800" dirty="0" smtClean="0"/>
              <a:t>E. </a:t>
            </a:r>
            <a:r>
              <a:rPr lang="en-GB" sz="2800" dirty="0" err="1" smtClean="0"/>
              <a:t>Nebot</a:t>
            </a:r>
            <a:endParaRPr lang="en-GB" sz="2800" dirty="0" smtClean="0"/>
          </a:p>
        </p:txBody>
      </p:sp>
    </p:spTree>
    <p:extLst>
      <p:ext uri="{BB962C8B-B14F-4D97-AF65-F5344CB8AC3E}">
        <p14:creationId xmlns:p14="http://schemas.microsoft.com/office/powerpoint/2010/main" val="4280367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CLIC in a nutshell</a:t>
            </a:r>
            <a:endParaRPr lang="en-GB" sz="3600" dirty="0">
              <a:solidFill>
                <a:srgbClr val="FFFF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8322" y="609600"/>
            <a:ext cx="5827044" cy="3124200"/>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4337" y="3505200"/>
            <a:ext cx="3257550" cy="1370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4499" y="3962400"/>
            <a:ext cx="3505200" cy="2700907"/>
          </a:xfrm>
          <a:prstGeom prst="rect">
            <a:avLst/>
          </a:prstGeom>
        </p:spPr>
      </p:pic>
      <p:sp>
        <p:nvSpPr>
          <p:cNvPr id="6" name="Oval 5"/>
          <p:cNvSpPr/>
          <p:nvPr/>
        </p:nvSpPr>
        <p:spPr>
          <a:xfrm>
            <a:off x="3429000" y="1676401"/>
            <a:ext cx="762000" cy="4953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rot="942525">
            <a:off x="1819400" y="4263224"/>
            <a:ext cx="1036125" cy="48138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a:stCxn id="10" idx="6"/>
          </p:cNvCxnSpPr>
          <p:nvPr/>
        </p:nvCxnSpPr>
        <p:spPr>
          <a:xfrm>
            <a:off x="2836174" y="4644182"/>
            <a:ext cx="3107426" cy="4110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200" y="1219200"/>
            <a:ext cx="3048000"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smtClean="0"/>
              <a:t>The study is focused on the </a:t>
            </a:r>
            <a:r>
              <a:rPr lang="en-GB" b="1" dirty="0" smtClean="0"/>
              <a:t>accelerating structures </a:t>
            </a:r>
            <a:r>
              <a:rPr lang="en-GB" dirty="0" smtClean="0"/>
              <a:t>of the </a:t>
            </a:r>
            <a:r>
              <a:rPr lang="en-GB" b="1" dirty="0" smtClean="0"/>
              <a:t>Main Beam </a:t>
            </a:r>
            <a:r>
              <a:rPr lang="en-GB" b="1" dirty="0" err="1" smtClean="0"/>
              <a:t>Linac</a:t>
            </a:r>
            <a:endParaRPr lang="en-GB" b="1" dirty="0"/>
          </a:p>
        </p:txBody>
      </p:sp>
      <p:sp>
        <p:nvSpPr>
          <p:cNvPr id="18" name="TextBox 17"/>
          <p:cNvSpPr txBox="1"/>
          <p:nvPr/>
        </p:nvSpPr>
        <p:spPr>
          <a:xfrm>
            <a:off x="304801" y="5055220"/>
            <a:ext cx="5219699" cy="1477328"/>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t>Traveling waves</a:t>
            </a:r>
            <a:r>
              <a:rPr lang="en-GB" dirty="0" smtClean="0"/>
              <a:t> cavities</a:t>
            </a:r>
          </a:p>
          <a:p>
            <a:pPr marL="285750" indent="-285750">
              <a:buFont typeface="Arial" panose="020B0604020202020204" pitchFamily="34" charset="0"/>
              <a:buChar char="•"/>
            </a:pPr>
            <a:r>
              <a:rPr lang="en-GB" dirty="0" smtClean="0"/>
              <a:t>Nominal gradient ~ 100 MV/m</a:t>
            </a:r>
          </a:p>
          <a:p>
            <a:pPr marL="285750" indent="-285750">
              <a:buFont typeface="Arial" panose="020B0604020202020204" pitchFamily="34" charset="0"/>
              <a:buChar char="•"/>
            </a:pPr>
            <a:r>
              <a:rPr lang="en-GB" dirty="0" smtClean="0"/>
              <a:t>Nominal RF pulse length ~ 240 ns (160 ns flat top)</a:t>
            </a:r>
          </a:p>
          <a:p>
            <a:pPr marL="285750" indent="-285750">
              <a:buFont typeface="Arial" panose="020B0604020202020204" pitchFamily="34" charset="0"/>
              <a:buChar char="•"/>
            </a:pPr>
            <a:r>
              <a:rPr lang="en-GB" dirty="0" smtClean="0"/>
              <a:t>Peak Power ~ 61 MW</a:t>
            </a:r>
          </a:p>
          <a:p>
            <a:pPr marL="285750" indent="-285750">
              <a:buFont typeface="Arial" panose="020B0604020202020204" pitchFamily="34" charset="0"/>
              <a:buChar char="•"/>
            </a:pPr>
            <a:r>
              <a:rPr lang="en-GB" dirty="0" smtClean="0"/>
              <a:t>Max. Surf. Field ~ 230MV/m</a:t>
            </a:r>
          </a:p>
        </p:txBody>
      </p:sp>
      <p:cxnSp>
        <p:nvCxnSpPr>
          <p:cNvPr id="20" name="Elbow Connector 19"/>
          <p:cNvCxnSpPr/>
          <p:nvPr/>
        </p:nvCxnSpPr>
        <p:spPr>
          <a:xfrm rot="5400000">
            <a:off x="2342013" y="2418212"/>
            <a:ext cx="1581151" cy="592826"/>
          </a:xfrm>
          <a:prstGeom prst="bentConnector3">
            <a:avLst>
              <a:gd name="adj1" fmla="val -805"/>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B6F15528-21DE-4FAA-801E-634DDDAF4B2B}" type="slidenum">
              <a:rPr lang="en-US" smtClean="0"/>
              <a:pPr/>
              <a:t>3</a:t>
            </a:fld>
            <a:r>
              <a:rPr lang="en-US" smtClean="0"/>
              <a:t>/22</a:t>
            </a:r>
            <a:endParaRPr lang="en-US" dirty="0"/>
          </a:p>
        </p:txBody>
      </p:sp>
    </p:spTree>
    <p:extLst>
      <p:ext uri="{BB962C8B-B14F-4D97-AF65-F5344CB8AC3E}">
        <p14:creationId xmlns:p14="http://schemas.microsoft.com/office/powerpoint/2010/main" val="33908006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495299"/>
            <a:ext cx="2667000" cy="2667000"/>
          </a:xfrm>
          <a:prstGeom prst="rect">
            <a:avLst/>
          </a:prstGeom>
        </p:spPr>
      </p:pic>
      <p:sp>
        <p:nvSpPr>
          <p:cNvPr id="6" name="TextBox 5"/>
          <p:cNvSpPr txBox="1"/>
          <p:nvPr/>
        </p:nvSpPr>
        <p:spPr>
          <a:xfrm>
            <a:off x="1524000" y="1351746"/>
            <a:ext cx="3810000" cy="954107"/>
          </a:xfrm>
          <a:prstGeom prst="rect">
            <a:avLst/>
          </a:prstGeom>
          <a:noFill/>
        </p:spPr>
        <p:txBody>
          <a:bodyPr wrap="square" rtlCol="0">
            <a:spAutoFit/>
          </a:bodyPr>
          <a:lstStyle/>
          <a:p>
            <a:r>
              <a:rPr lang="en-GB" sz="2800" dirty="0" smtClean="0">
                <a:solidFill>
                  <a:schemeClr val="bg1"/>
                </a:solidFill>
              </a:rPr>
              <a:t>J.L. Navarro for the CLIC/CTF3 Collaboration</a:t>
            </a:r>
            <a:endParaRPr lang="en-GB" sz="2800" dirty="0">
              <a:solidFill>
                <a:schemeClr val="bg1"/>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0" y="3429000"/>
            <a:ext cx="2667000" cy="2667000"/>
          </a:xfrm>
          <a:prstGeom prst="rect">
            <a:avLst/>
          </a:prstGeom>
        </p:spPr>
      </p:pic>
    </p:spTree>
    <p:extLst>
      <p:ext uri="{BB962C8B-B14F-4D97-AF65-F5344CB8AC3E}">
        <p14:creationId xmlns:p14="http://schemas.microsoft.com/office/powerpoint/2010/main" val="11550563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34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CLIC Nominal parameters</a:t>
            </a:r>
            <a:endParaRPr lang="en-GB" sz="3600" dirty="0">
              <a:solidFill>
                <a:srgbClr val="FFFF0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589965"/>
            <a:ext cx="7162800" cy="600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4"/>
          </p:nvPr>
        </p:nvSpPr>
        <p:spPr/>
        <p:txBody>
          <a:bodyPr/>
          <a:lstStyle/>
          <a:p>
            <a:fld id="{B6F15528-21DE-4FAA-801E-634DDDAF4B2B}" type="slidenum">
              <a:rPr lang="en-US" smtClean="0"/>
              <a:pPr/>
              <a:t>31</a:t>
            </a:fld>
            <a:r>
              <a:rPr lang="en-US" smtClean="0"/>
              <a:t>/22</a:t>
            </a:r>
            <a:endParaRPr lang="en-US" dirty="0"/>
          </a:p>
        </p:txBody>
      </p:sp>
    </p:spTree>
    <p:extLst>
      <p:ext uri="{BB962C8B-B14F-4D97-AF65-F5344CB8AC3E}">
        <p14:creationId xmlns:p14="http://schemas.microsoft.com/office/powerpoint/2010/main" val="25884480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132" y="2379838"/>
            <a:ext cx="5126868" cy="4478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Optics design</a:t>
            </a:r>
            <a:endParaRPr lang="en-GB" sz="3600" dirty="0">
              <a:solidFill>
                <a:srgbClr val="FFFF00"/>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793" y="3124200"/>
            <a:ext cx="4177937" cy="3550744"/>
          </a:xfrm>
          <a:prstGeom prst="rect">
            <a:avLst/>
          </a:prstGeom>
        </p:spPr>
      </p:pic>
      <p:cxnSp>
        <p:nvCxnSpPr>
          <p:cNvPr id="5" name="Straight Connector 4"/>
          <p:cNvCxnSpPr/>
          <p:nvPr/>
        </p:nvCxnSpPr>
        <p:spPr>
          <a:xfrm flipH="1">
            <a:off x="885598" y="1596753"/>
            <a:ext cx="9058" cy="1430876"/>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09464" y="533400"/>
            <a:ext cx="7815336" cy="936104"/>
          </a:xfrm>
          <a:prstGeom prst="roundRect">
            <a:avLst>
              <a:gd name="adj" fmla="val 5379"/>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b="1" dirty="0" smtClean="0"/>
              <a:t>Objective:</a:t>
            </a:r>
            <a:r>
              <a:rPr lang="en-GB" dirty="0" smtClean="0"/>
              <a:t> Transport the beam trough the </a:t>
            </a:r>
            <a:r>
              <a:rPr lang="en-GB" dirty="0" err="1"/>
              <a:t>L</a:t>
            </a:r>
            <a:r>
              <a:rPr lang="en-GB" dirty="0" err="1" smtClean="0"/>
              <a:t>inac</a:t>
            </a:r>
            <a:r>
              <a:rPr lang="en-GB" dirty="0" smtClean="0"/>
              <a:t> up to the structure requiring…</a:t>
            </a:r>
          </a:p>
          <a:p>
            <a:r>
              <a:rPr lang="en-GB" dirty="0"/>
              <a:t> </a:t>
            </a:r>
            <a:r>
              <a:rPr lang="en-GB" dirty="0" smtClean="0"/>
              <a:t>-  Full transmission efficiency</a:t>
            </a:r>
          </a:p>
          <a:p>
            <a:r>
              <a:rPr lang="en-GB" dirty="0" smtClean="0"/>
              <a:t> -  Minimum beam size on average inside the structure</a:t>
            </a:r>
            <a:endParaRPr lang="en-GB" dirty="0"/>
          </a:p>
        </p:txBody>
      </p:sp>
      <p:sp>
        <p:nvSpPr>
          <p:cNvPr id="9" name="Rectangle 8"/>
          <p:cNvSpPr/>
          <p:nvPr/>
        </p:nvSpPr>
        <p:spPr>
          <a:xfrm>
            <a:off x="3657600" y="1600200"/>
            <a:ext cx="5105400" cy="74289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smtClean="0"/>
              <a:t>Maximize relative distances between aperture and beam size (M. </a:t>
            </a:r>
            <a:r>
              <a:rPr lang="en-GB" dirty="0" err="1" smtClean="0"/>
              <a:t>Dayyani</a:t>
            </a:r>
            <a:r>
              <a:rPr lang="en-GB" dirty="0" smtClean="0"/>
              <a:t>). MAD model by F. </a:t>
            </a:r>
            <a:r>
              <a:rPr lang="en-GB" dirty="0" err="1" smtClean="0"/>
              <a:t>Tecker</a:t>
            </a:r>
            <a:r>
              <a:rPr lang="en-GB" dirty="0"/>
              <a:t>.</a:t>
            </a:r>
          </a:p>
        </p:txBody>
      </p:sp>
      <p:cxnSp>
        <p:nvCxnSpPr>
          <p:cNvPr id="11" name="Straight Connector 10"/>
          <p:cNvCxnSpPr/>
          <p:nvPr/>
        </p:nvCxnSpPr>
        <p:spPr>
          <a:xfrm>
            <a:off x="3314162" y="1596753"/>
            <a:ext cx="0" cy="1430876"/>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45504" y="228600"/>
            <a:ext cx="6336704" cy="4095173"/>
            <a:chOff x="1835696" y="1062019"/>
            <a:chExt cx="6336704" cy="4095173"/>
          </a:xfrm>
        </p:grpSpPr>
        <p:sp>
          <p:nvSpPr>
            <p:cNvPr id="15" name="Flowchart: Manual Input 14"/>
            <p:cNvSpPr/>
            <p:nvPr/>
          </p:nvSpPr>
          <p:spPr>
            <a:xfrm>
              <a:off x="3257740" y="3501008"/>
              <a:ext cx="2437622" cy="351709"/>
            </a:xfrm>
            <a:prstGeom prst="flowChartManualInpu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1835696" y="1062019"/>
              <a:ext cx="6336704" cy="4095173"/>
              <a:chOff x="1835696" y="1062019"/>
              <a:chExt cx="6336704" cy="4095173"/>
            </a:xfrm>
          </p:grpSpPr>
          <p:grpSp>
            <p:nvGrpSpPr>
              <p:cNvPr id="20" name="Group 19"/>
              <p:cNvGrpSpPr/>
              <p:nvPr/>
            </p:nvGrpSpPr>
            <p:grpSpPr>
              <a:xfrm>
                <a:off x="1835696" y="1062019"/>
                <a:ext cx="6336704" cy="4095173"/>
                <a:chOff x="1835696" y="1062019"/>
                <a:chExt cx="6336704" cy="4095173"/>
              </a:xfrm>
            </p:grpSpPr>
            <p:sp>
              <p:nvSpPr>
                <p:cNvPr id="28" name="Arc 27"/>
                <p:cNvSpPr/>
                <p:nvPr/>
              </p:nvSpPr>
              <p:spPr>
                <a:xfrm rot="10800000">
                  <a:off x="1835696" y="1062019"/>
                  <a:ext cx="6336704" cy="2006942"/>
                </a:xfrm>
                <a:prstGeom prst="arc">
                  <a:avLst>
                    <a:gd name="adj1" fmla="val 13560095"/>
                    <a:gd name="adj2" fmla="val 2024771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Arc 28"/>
                <p:cNvSpPr/>
                <p:nvPr/>
              </p:nvSpPr>
              <p:spPr>
                <a:xfrm>
                  <a:off x="1835696" y="3150250"/>
                  <a:ext cx="6336704" cy="2006942"/>
                </a:xfrm>
                <a:prstGeom prst="arc">
                  <a:avLst>
                    <a:gd name="adj1" fmla="val 12161608"/>
                    <a:gd name="adj2" fmla="val 1886383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21" name="Straight Arrow Connector 20"/>
              <p:cNvCxnSpPr/>
              <p:nvPr/>
            </p:nvCxnSpPr>
            <p:spPr>
              <a:xfrm flipV="1">
                <a:off x="3779912" y="3231448"/>
                <a:ext cx="0" cy="288032"/>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283968" y="3194504"/>
                <a:ext cx="0" cy="32497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788024" y="3176032"/>
                <a:ext cx="0" cy="34344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220072" y="3159440"/>
                <a:ext cx="0" cy="3415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275856" y="3320048"/>
                <a:ext cx="6298" cy="252968"/>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689064" y="3176972"/>
                <a:ext cx="6298" cy="324036"/>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27" name="Flowchart: Manual Input 26"/>
              <p:cNvSpPr/>
              <p:nvPr/>
            </p:nvSpPr>
            <p:spPr>
              <a:xfrm>
                <a:off x="3275856" y="2383944"/>
                <a:ext cx="2419506" cy="351709"/>
              </a:xfrm>
              <a:prstGeom prst="flowChartManualInput">
                <a:avLst/>
              </a:prstGeom>
              <a:solidFill>
                <a:schemeClr val="bg1">
                  <a:lumMod val="75000"/>
                </a:schemeClr>
              </a:solidFill>
              <a:ln>
                <a:solidFill>
                  <a:schemeClr val="tx1"/>
                </a:solid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7" name="TextBox 16"/>
            <p:cNvSpPr txBox="1"/>
            <p:nvPr/>
          </p:nvSpPr>
          <p:spPr>
            <a:xfrm>
              <a:off x="3995936" y="2348880"/>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8" name="TextBox 17"/>
            <p:cNvSpPr txBox="1"/>
            <p:nvPr/>
          </p:nvSpPr>
          <p:spPr>
            <a:xfrm>
              <a:off x="3995936" y="3491716"/>
              <a:ext cx="1296144" cy="369332"/>
            </a:xfrm>
            <a:prstGeom prst="rect">
              <a:avLst/>
            </a:prstGeom>
            <a:noFill/>
          </p:spPr>
          <p:txBody>
            <a:bodyPr wrap="square" rtlCol="0">
              <a:spAutoFit/>
            </a:bodyPr>
            <a:lstStyle/>
            <a:p>
              <a:r>
                <a:rPr lang="en-GB" dirty="0" smtClean="0">
                  <a:solidFill>
                    <a:schemeClr val="bg1"/>
                  </a:solidFill>
                </a:rPr>
                <a:t>Structure</a:t>
              </a:r>
              <a:endParaRPr lang="en-GB" dirty="0">
                <a:solidFill>
                  <a:schemeClr val="bg1"/>
                </a:solidFill>
              </a:endParaRPr>
            </a:p>
          </p:txBody>
        </p:sp>
        <p:sp>
          <p:nvSpPr>
            <p:cNvPr id="19" name="TextBox 18"/>
            <p:cNvSpPr txBox="1"/>
            <p:nvPr/>
          </p:nvSpPr>
          <p:spPr>
            <a:xfrm>
              <a:off x="2339752" y="2915652"/>
              <a:ext cx="1800200" cy="369332"/>
            </a:xfrm>
            <a:prstGeom prst="rect">
              <a:avLst/>
            </a:prstGeom>
            <a:noFill/>
          </p:spPr>
          <p:txBody>
            <a:bodyPr wrap="square" rtlCol="0">
              <a:spAutoFit/>
            </a:bodyPr>
            <a:lstStyle/>
            <a:p>
              <a:r>
                <a:rPr lang="en-GB" dirty="0" smtClean="0">
                  <a:solidFill>
                    <a:srgbClr val="FF0000"/>
                  </a:solidFill>
                </a:rPr>
                <a:t>Beam envelope</a:t>
              </a:r>
              <a:endParaRPr lang="en-GB" dirty="0">
                <a:solidFill>
                  <a:srgbClr val="FF0000"/>
                </a:solidFill>
              </a:endParaRPr>
            </a:p>
          </p:txBody>
        </p:sp>
      </p:grpSp>
      <p:sp>
        <p:nvSpPr>
          <p:cNvPr id="8" name="Down Arrow 7"/>
          <p:cNvSpPr/>
          <p:nvPr/>
        </p:nvSpPr>
        <p:spPr>
          <a:xfrm>
            <a:off x="3192324" y="3429277"/>
            <a:ext cx="132989" cy="2742923"/>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31" name="Straight Arrow Connector 30"/>
          <p:cNvCxnSpPr/>
          <p:nvPr/>
        </p:nvCxnSpPr>
        <p:spPr>
          <a:xfrm>
            <a:off x="2622848" y="2843443"/>
            <a:ext cx="636660" cy="25991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6" name="Folded Corner 35"/>
          <p:cNvSpPr/>
          <p:nvPr/>
        </p:nvSpPr>
        <p:spPr>
          <a:xfrm rot="21298501">
            <a:off x="4781887" y="3733321"/>
            <a:ext cx="1790026" cy="1391178"/>
          </a:xfrm>
          <a:prstGeom prst="foldedCorne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solidFill>
                <a:latin typeface="Bradley Hand ITC" panose="03070402050302030203" pitchFamily="66" charset="0"/>
              </a:rPr>
              <a:t>Re-matched optics for last running</a:t>
            </a:r>
          </a:p>
          <a:p>
            <a:pPr algn="ctr"/>
            <a:r>
              <a:rPr lang="en-GB" b="1" dirty="0" err="1" smtClean="0">
                <a:solidFill>
                  <a:schemeClr val="tx2"/>
                </a:solidFill>
                <a:latin typeface="Bradley Hand ITC" panose="03070402050302030203" pitchFamily="66" charset="0"/>
              </a:rPr>
              <a:t>Linac+dogleg</a:t>
            </a:r>
            <a:endParaRPr lang="en-GB" b="1" dirty="0">
              <a:solidFill>
                <a:schemeClr val="tx2"/>
              </a:solidFill>
              <a:latin typeface="Bradley Hand ITC" panose="03070402050302030203" pitchFamily="66" charset="0"/>
            </a:endParaRPr>
          </a:p>
        </p:txBody>
      </p:sp>
      <p:sp>
        <p:nvSpPr>
          <p:cNvPr id="4" name="Slide Number Placeholder 3"/>
          <p:cNvSpPr>
            <a:spLocks noGrp="1"/>
          </p:cNvSpPr>
          <p:nvPr>
            <p:ph type="sldNum" sz="quarter" idx="4"/>
          </p:nvPr>
        </p:nvSpPr>
        <p:spPr/>
        <p:txBody>
          <a:bodyPr/>
          <a:lstStyle/>
          <a:p>
            <a:fld id="{B6F15528-21DE-4FAA-801E-634DDDAF4B2B}" type="slidenum">
              <a:rPr lang="en-US" smtClean="0"/>
              <a:pPr/>
              <a:t>32</a:t>
            </a:fld>
            <a:r>
              <a:rPr lang="en-US" smtClean="0"/>
              <a:t>/22</a:t>
            </a:r>
            <a:endParaRPr lang="en-US" dirty="0"/>
          </a:p>
        </p:txBody>
      </p:sp>
    </p:spTree>
    <p:extLst>
      <p:ext uri="{BB962C8B-B14F-4D97-AF65-F5344CB8AC3E}">
        <p14:creationId xmlns:p14="http://schemas.microsoft.com/office/powerpoint/2010/main" val="20374823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May 2013</a:t>
            </a:r>
            <a:endParaRPr lang="en-GB" sz="3600" dirty="0">
              <a:solidFill>
                <a:srgbClr val="FFFF00"/>
              </a:solidFill>
            </a:endParaRP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6784"/>
            <a:ext cx="9144000" cy="5837816"/>
          </a:xfrm>
          <a:prstGeom prst="rect">
            <a:avLst/>
          </a:prstGeom>
        </p:spPr>
      </p:pic>
      <p:sp>
        <p:nvSpPr>
          <p:cNvPr id="29" name="TextBox 28"/>
          <p:cNvSpPr txBox="1"/>
          <p:nvPr/>
        </p:nvSpPr>
        <p:spPr>
          <a:xfrm>
            <a:off x="6324600" y="2819400"/>
            <a:ext cx="2590800"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dirty="0" smtClean="0"/>
              <a:t>Measured power scaled down by 3dB.</a:t>
            </a:r>
          </a:p>
          <a:p>
            <a:endParaRPr lang="en-GB" dirty="0" smtClean="0"/>
          </a:p>
          <a:p>
            <a:r>
              <a:rPr lang="en-GB" dirty="0" smtClean="0"/>
              <a:t>Shape reproduced…</a:t>
            </a:r>
          </a:p>
          <a:p>
            <a:r>
              <a:rPr lang="en-GB" dirty="0" smtClean="0"/>
              <a:t>…but error in calibration</a:t>
            </a:r>
            <a:endParaRPr lang="en-GB" dirty="0"/>
          </a:p>
        </p:txBody>
      </p:sp>
      <p:sp>
        <p:nvSpPr>
          <p:cNvPr id="3" name="Slide Number Placeholder 2"/>
          <p:cNvSpPr>
            <a:spLocks noGrp="1"/>
          </p:cNvSpPr>
          <p:nvPr>
            <p:ph type="sldNum" sz="quarter" idx="4"/>
          </p:nvPr>
        </p:nvSpPr>
        <p:spPr/>
        <p:txBody>
          <a:bodyPr/>
          <a:lstStyle/>
          <a:p>
            <a:fld id="{B6F15528-21DE-4FAA-801E-634DDDAF4B2B}" type="slidenum">
              <a:rPr lang="en-US" smtClean="0"/>
              <a:pPr/>
              <a:t>33</a:t>
            </a:fld>
            <a:r>
              <a:rPr lang="en-US" smtClean="0"/>
              <a:t>/22</a:t>
            </a:r>
            <a:endParaRPr lang="en-US" dirty="0"/>
          </a:p>
        </p:txBody>
      </p:sp>
    </p:spTree>
    <p:extLst>
      <p:ext uri="{BB962C8B-B14F-4D97-AF65-F5344CB8AC3E}">
        <p14:creationId xmlns:p14="http://schemas.microsoft.com/office/powerpoint/2010/main" val="2943227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7" name="Picture 2" descr="\\CERN\dfs\Workspaces\w\Wuensch\Calculations and experiments\gradient summary\BDR_Graph_30_08_2012.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3468" r="8141"/>
          <a:stretch/>
        </p:blipFill>
        <p:spPr bwMode="auto">
          <a:xfrm>
            <a:off x="416496" y="1140877"/>
            <a:ext cx="8539688" cy="533612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144688" y="636821"/>
            <a:ext cx="6480720" cy="830997"/>
          </a:xfrm>
          <a:prstGeom prst="rect">
            <a:avLst/>
          </a:prstGeom>
        </p:spPr>
        <p:txBody>
          <a:bodyPr wrap="square">
            <a:spAutoFit/>
          </a:bodyPr>
          <a:lstStyle/>
          <a:p>
            <a:pPr algn="ctr"/>
            <a:r>
              <a:rPr lang="en-GB" sz="2400" dirty="0" smtClean="0"/>
              <a:t>Accelerating </a:t>
            </a:r>
            <a:r>
              <a:rPr lang="en-GB" sz="2400" dirty="0"/>
              <a:t>gradients achieved in tests. </a:t>
            </a:r>
          </a:p>
          <a:p>
            <a:pPr algn="ctr"/>
            <a:r>
              <a:rPr lang="en-GB" sz="2400" dirty="0"/>
              <a:t>Status: 4-9-2012</a:t>
            </a:r>
          </a:p>
        </p:txBody>
      </p:sp>
      <p:grpSp>
        <p:nvGrpSpPr>
          <p:cNvPr id="9" name="Group 8"/>
          <p:cNvGrpSpPr/>
          <p:nvPr/>
        </p:nvGrpSpPr>
        <p:grpSpPr>
          <a:xfrm>
            <a:off x="2226889" y="2628336"/>
            <a:ext cx="3388720" cy="1180603"/>
            <a:chOff x="2226889" y="2324172"/>
            <a:chExt cx="3388720" cy="1180602"/>
          </a:xfrm>
        </p:grpSpPr>
        <p:sp>
          <p:nvSpPr>
            <p:cNvPr id="10" name="Oval 9"/>
            <p:cNvSpPr/>
            <p:nvPr/>
          </p:nvSpPr>
          <p:spPr>
            <a:xfrm>
              <a:off x="2226889" y="3360774"/>
              <a:ext cx="144000" cy="144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2335696" y="2693504"/>
              <a:ext cx="3279913" cy="755374"/>
            </a:xfrm>
            <a:custGeom>
              <a:avLst/>
              <a:gdLst>
                <a:gd name="connsiteX0" fmla="*/ 3279913 w 3279913"/>
                <a:gd name="connsiteY0" fmla="*/ 755374 h 755374"/>
                <a:gd name="connsiteX1" fmla="*/ 2623930 w 3279913"/>
                <a:gd name="connsiteY1" fmla="*/ 347870 h 755374"/>
                <a:gd name="connsiteX2" fmla="*/ 1948069 w 3279913"/>
                <a:gd name="connsiteY2" fmla="*/ 79513 h 755374"/>
                <a:gd name="connsiteX3" fmla="*/ 1282147 w 3279913"/>
                <a:gd name="connsiteY3" fmla="*/ 0 h 755374"/>
                <a:gd name="connsiteX4" fmla="*/ 854765 w 3279913"/>
                <a:gd name="connsiteY4" fmla="*/ 79513 h 755374"/>
                <a:gd name="connsiteX5" fmla="*/ 347869 w 3279913"/>
                <a:gd name="connsiteY5" fmla="*/ 367748 h 755374"/>
                <a:gd name="connsiteX6" fmla="*/ 119269 w 3279913"/>
                <a:gd name="connsiteY6" fmla="*/ 566531 h 755374"/>
                <a:gd name="connsiteX7" fmla="*/ 0 w 3279913"/>
                <a:gd name="connsiteY7" fmla="*/ 695739 h 7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9913" h="755374">
                  <a:moveTo>
                    <a:pt x="3279913" y="755374"/>
                  </a:moveTo>
                  <a:cubicBezTo>
                    <a:pt x="3062908" y="607943"/>
                    <a:pt x="2845904" y="460513"/>
                    <a:pt x="2623930" y="347870"/>
                  </a:cubicBezTo>
                  <a:cubicBezTo>
                    <a:pt x="2401956" y="235227"/>
                    <a:pt x="2171699" y="137491"/>
                    <a:pt x="1948069" y="79513"/>
                  </a:cubicBezTo>
                  <a:cubicBezTo>
                    <a:pt x="1724438" y="21535"/>
                    <a:pt x="1464364" y="0"/>
                    <a:pt x="1282147" y="0"/>
                  </a:cubicBezTo>
                  <a:cubicBezTo>
                    <a:pt x="1099930" y="0"/>
                    <a:pt x="1010478" y="18222"/>
                    <a:pt x="854765" y="79513"/>
                  </a:cubicBezTo>
                  <a:cubicBezTo>
                    <a:pt x="699052" y="140804"/>
                    <a:pt x="470452" y="286578"/>
                    <a:pt x="347869" y="367748"/>
                  </a:cubicBezTo>
                  <a:cubicBezTo>
                    <a:pt x="225286" y="448918"/>
                    <a:pt x="177247" y="511866"/>
                    <a:pt x="119269" y="566531"/>
                  </a:cubicBezTo>
                  <a:cubicBezTo>
                    <a:pt x="61291" y="621196"/>
                    <a:pt x="30645" y="658467"/>
                    <a:pt x="0" y="695739"/>
                  </a:cubicBezTo>
                </a:path>
              </a:pathLst>
            </a:custGeom>
            <a:noFill/>
            <a:ln w="19050">
              <a:solidFill>
                <a:srgbClr val="0000FF"/>
              </a:solidFill>
              <a:prstDash val="lgDash"/>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96816" y="2324172"/>
              <a:ext cx="829073" cy="369332"/>
            </a:xfrm>
            <a:prstGeom prst="rect">
              <a:avLst/>
            </a:prstGeom>
            <a:noFill/>
          </p:spPr>
          <p:txBody>
            <a:bodyPr wrap="none" rtlCol="0">
              <a:spAutoFit/>
            </a:bodyPr>
            <a:lstStyle/>
            <a:p>
              <a:r>
                <a:rPr lang="en-GB" dirty="0" smtClean="0">
                  <a:solidFill>
                    <a:srgbClr val="0000FF"/>
                  </a:solidFill>
                </a:rPr>
                <a:t>loaded</a:t>
              </a:r>
              <a:endParaRPr lang="en-GB" dirty="0">
                <a:solidFill>
                  <a:srgbClr val="0000FF"/>
                </a:solidFill>
              </a:endParaRPr>
            </a:p>
          </p:txBody>
        </p:sp>
      </p:grpSp>
      <p:sp>
        <p:nvSpPr>
          <p:cNvPr id="3" name="Slide Number Placeholder 2"/>
          <p:cNvSpPr>
            <a:spLocks noGrp="1"/>
          </p:cNvSpPr>
          <p:nvPr>
            <p:ph type="sldNum" sz="quarter" idx="4"/>
          </p:nvPr>
        </p:nvSpPr>
        <p:spPr/>
        <p:txBody>
          <a:bodyPr/>
          <a:lstStyle/>
          <a:p>
            <a:fld id="{B6F15528-21DE-4FAA-801E-634DDDAF4B2B}" type="slidenum">
              <a:rPr lang="en-US" smtClean="0"/>
              <a:pPr/>
              <a:t>34</a:t>
            </a:fld>
            <a:r>
              <a:rPr lang="en-US" smtClean="0"/>
              <a:t>/22</a:t>
            </a:r>
            <a:endParaRPr lang="en-US" dirty="0"/>
          </a:p>
        </p:txBody>
      </p:sp>
    </p:spTree>
    <p:extLst>
      <p:ext uri="{BB962C8B-B14F-4D97-AF65-F5344CB8AC3E}">
        <p14:creationId xmlns:p14="http://schemas.microsoft.com/office/powerpoint/2010/main" val="117300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54" y="1393962"/>
            <a:ext cx="3646151" cy="546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8788" y="2170886"/>
            <a:ext cx="1728192" cy="318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41032" y="470632"/>
            <a:ext cx="3022687" cy="923330"/>
          </a:xfrm>
          <a:prstGeom prst="rect">
            <a:avLst/>
          </a:prstGeom>
          <a:noFill/>
        </p:spPr>
        <p:txBody>
          <a:bodyPr wrap="none" rtlCol="0">
            <a:spAutoFit/>
          </a:bodyPr>
          <a:lstStyle/>
          <a:p>
            <a:r>
              <a:rPr lang="en-GB" dirty="0" smtClean="0"/>
              <a:t>Structure under test:</a:t>
            </a:r>
          </a:p>
          <a:p>
            <a:r>
              <a:rPr lang="en-GB" dirty="0" smtClean="0"/>
              <a:t>CERN’s T24 (</a:t>
            </a:r>
            <a:r>
              <a:rPr lang="en-GB" sz="1400" dirty="0"/>
              <a:t>12WNDSvg1.8 KEK </a:t>
            </a:r>
            <a:r>
              <a:rPr lang="en-GB" sz="1400" dirty="0" smtClean="0"/>
              <a:t>N1</a:t>
            </a:r>
            <a:r>
              <a:rPr lang="en-GB" dirty="0" smtClean="0"/>
              <a:t>)</a:t>
            </a:r>
          </a:p>
          <a:p>
            <a:r>
              <a:rPr lang="en-GB" dirty="0" smtClean="0"/>
              <a:t>No damping</a:t>
            </a:r>
            <a:endParaRPr lang="en-GB"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1203" y="3483735"/>
            <a:ext cx="3200148" cy="326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7313" y="470633"/>
            <a:ext cx="3062503" cy="319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8813178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4679913" y="972065"/>
            <a:ext cx="4120866" cy="2920203"/>
          </a:xfrm>
          <a:prstGeom prst="rect">
            <a:avLst/>
          </a:prstGeom>
          <a:noFill/>
          <a:ln w="9525">
            <a:noFill/>
            <a:miter lim="800000"/>
            <a:headEnd/>
            <a:tailEnd/>
          </a:ln>
          <a:effectLst/>
        </p:spPr>
      </p:pic>
      <p:pic>
        <p:nvPicPr>
          <p:cNvPr id="2050" name="Picture 2" descr="G:\Departments\AB\Projects\RF-PM CLIC activities\Projects\RF structure development\photos\20130116\Photo0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520" y="613713"/>
            <a:ext cx="3533470" cy="287094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2794" y="1596831"/>
            <a:ext cx="1632806" cy="1565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5" cstate="print"/>
          <a:srcRect/>
          <a:stretch>
            <a:fillRect/>
          </a:stretch>
        </p:blipFill>
        <p:spPr bwMode="auto">
          <a:xfrm>
            <a:off x="4679913" y="3945834"/>
            <a:ext cx="4109526" cy="2912167"/>
          </a:xfrm>
          <a:prstGeom prst="rect">
            <a:avLst/>
          </a:prstGeom>
          <a:noFill/>
          <a:ln w="9525">
            <a:noFill/>
            <a:miter lim="800000"/>
            <a:headEnd/>
            <a:tailEnd/>
          </a:ln>
          <a:effectLst/>
        </p:spPr>
      </p:pic>
      <p:sp>
        <p:nvSpPr>
          <p:cNvPr id="3" name="TextBox 2"/>
          <p:cNvSpPr txBox="1"/>
          <p:nvPr/>
        </p:nvSpPr>
        <p:spPr>
          <a:xfrm>
            <a:off x="5278136" y="5622189"/>
            <a:ext cx="3083971" cy="646331"/>
          </a:xfrm>
          <a:prstGeom prst="rect">
            <a:avLst/>
          </a:prstGeom>
          <a:noFill/>
        </p:spPr>
        <p:txBody>
          <a:bodyPr wrap="square" rtlCol="0">
            <a:spAutoFit/>
          </a:bodyPr>
          <a:lstStyle/>
          <a:p>
            <a:r>
              <a:rPr lang="en-GB" sz="1200" dirty="0" smtClean="0"/>
              <a:t>Insertion losses of the input/output waveguide network (splitter and bends) is -0.15 dB (</a:t>
            </a:r>
            <a:r>
              <a:rPr lang="en-GB" sz="1200" dirty="0" smtClean="0">
                <a:sym typeface="Symbol"/>
              </a:rPr>
              <a:t>=</a:t>
            </a:r>
            <a:r>
              <a:rPr lang="en-GB" sz="1200" dirty="0" smtClean="0"/>
              <a:t>0.967)</a:t>
            </a:r>
            <a:endParaRPr lang="en-GB" sz="1200" dirty="0"/>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2" y="3787275"/>
            <a:ext cx="3655791" cy="294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15150" y="4186393"/>
            <a:ext cx="649537" cy="307777"/>
          </a:xfrm>
          <a:prstGeom prst="rect">
            <a:avLst/>
          </a:prstGeom>
          <a:noFill/>
        </p:spPr>
        <p:txBody>
          <a:bodyPr wrap="none" rtlCol="0">
            <a:spAutoFit/>
          </a:bodyPr>
          <a:lstStyle/>
          <a:p>
            <a:r>
              <a:rPr lang="en-GB" sz="1400" dirty="0" smtClean="0">
                <a:solidFill>
                  <a:srgbClr val="FF0000"/>
                </a:solidFill>
              </a:rPr>
              <a:t>-49.32</a:t>
            </a:r>
            <a:endParaRPr lang="en-GB" sz="1400" dirty="0">
              <a:solidFill>
                <a:srgbClr val="FF0000"/>
              </a:solidFill>
            </a:endParaRPr>
          </a:p>
        </p:txBody>
      </p:sp>
      <p:sp>
        <p:nvSpPr>
          <p:cNvPr id="10" name="TextBox 9"/>
          <p:cNvSpPr txBox="1"/>
          <p:nvPr/>
        </p:nvSpPr>
        <p:spPr>
          <a:xfrm>
            <a:off x="2756341" y="4790180"/>
            <a:ext cx="649537" cy="307777"/>
          </a:xfrm>
          <a:prstGeom prst="rect">
            <a:avLst/>
          </a:prstGeom>
          <a:noFill/>
        </p:spPr>
        <p:txBody>
          <a:bodyPr wrap="none" rtlCol="0">
            <a:spAutoFit/>
          </a:bodyPr>
          <a:lstStyle/>
          <a:p>
            <a:r>
              <a:rPr lang="en-GB" sz="1400" dirty="0" smtClean="0">
                <a:solidFill>
                  <a:srgbClr val="0000FF"/>
                </a:solidFill>
              </a:rPr>
              <a:t>-52.04</a:t>
            </a:r>
            <a:endParaRPr lang="en-GB" sz="1400" dirty="0">
              <a:solidFill>
                <a:srgbClr val="0000FF"/>
              </a:solidFill>
            </a:endParaRPr>
          </a:p>
        </p:txBody>
      </p:sp>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Calibration (I. </a:t>
            </a:r>
            <a:r>
              <a:rPr lang="en-GB" sz="3600" dirty="0" err="1" smtClean="0">
                <a:solidFill>
                  <a:srgbClr val="FFFF00"/>
                </a:solidFill>
              </a:rPr>
              <a:t>Syrachev</a:t>
            </a:r>
            <a:r>
              <a:rPr lang="en-GB" sz="3600" dirty="0" smtClean="0">
                <a:solidFill>
                  <a:srgbClr val="FFFF00"/>
                </a:solidFill>
              </a:rPr>
              <a:t>. CLIC Workshop 2013)</a:t>
            </a:r>
            <a:endParaRPr lang="en-GB" sz="3600" dirty="0">
              <a:solidFill>
                <a:srgbClr val="FFFF00"/>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16970693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88" y="1593599"/>
            <a:ext cx="8274912" cy="3317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0369" b="10681"/>
          <a:stretch/>
        </p:blipFill>
        <p:spPr bwMode="auto">
          <a:xfrm flipH="1">
            <a:off x="1184117" y="148524"/>
            <a:ext cx="2100793" cy="2189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31028" t="8264"/>
          <a:stretch/>
        </p:blipFill>
        <p:spPr bwMode="auto">
          <a:xfrm>
            <a:off x="2665755" y="3015413"/>
            <a:ext cx="1730156" cy="1869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051" y="4581128"/>
            <a:ext cx="2610491" cy="2121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t="18973" b="28888"/>
          <a:stretch/>
        </p:blipFill>
        <p:spPr bwMode="auto">
          <a:xfrm>
            <a:off x="3717381" y="567219"/>
            <a:ext cx="4500253" cy="1910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99749" y="120782"/>
            <a:ext cx="4555286" cy="400110"/>
          </a:xfrm>
          <a:prstGeom prst="rect">
            <a:avLst/>
          </a:prstGeom>
          <a:noFill/>
        </p:spPr>
        <p:txBody>
          <a:bodyPr wrap="none" rtlCol="0">
            <a:spAutoFit/>
          </a:bodyPr>
          <a:lstStyle/>
          <a:p>
            <a:r>
              <a:rPr lang="en-GB" sz="2000" dirty="0" smtClean="0"/>
              <a:t>Dog-leg waveguide line installation status.</a:t>
            </a:r>
            <a:endParaRPr lang="en-GB" sz="2000" dirty="0"/>
          </a:p>
        </p:txBody>
      </p:sp>
      <p:sp>
        <p:nvSpPr>
          <p:cNvPr id="5" name="TextBox 4"/>
          <p:cNvSpPr txBox="1"/>
          <p:nvPr/>
        </p:nvSpPr>
        <p:spPr>
          <a:xfrm>
            <a:off x="2910606" y="5133809"/>
            <a:ext cx="6623288" cy="1015663"/>
          </a:xfrm>
          <a:prstGeom prst="rect">
            <a:avLst/>
          </a:prstGeom>
          <a:noFill/>
        </p:spPr>
        <p:txBody>
          <a:bodyPr wrap="none" rtlCol="0">
            <a:spAutoFit/>
          </a:bodyPr>
          <a:lstStyle/>
          <a:p>
            <a:pPr marL="285750" indent="-285750">
              <a:buFont typeface="Wingdings" panose="05000000000000000000" pitchFamily="2" charset="2"/>
              <a:buChar char="ü"/>
            </a:pPr>
            <a:r>
              <a:rPr lang="en-GB" sz="2000" dirty="0" smtClean="0"/>
              <a:t>All the components are installed.</a:t>
            </a:r>
          </a:p>
          <a:p>
            <a:pPr marL="285750" indent="-285750">
              <a:buFont typeface="Wingdings" panose="05000000000000000000" pitchFamily="2" charset="2"/>
              <a:buChar char="ü"/>
            </a:pPr>
            <a:r>
              <a:rPr lang="en-GB" sz="2000" dirty="0" smtClean="0"/>
              <a:t>Connected to accelerated structure and closed for vacuum.</a:t>
            </a:r>
          </a:p>
          <a:p>
            <a:pPr marL="285750" indent="-285750">
              <a:buFont typeface="Wingdings" panose="05000000000000000000" pitchFamily="2" charset="2"/>
              <a:buChar char="ü"/>
            </a:pPr>
            <a:r>
              <a:rPr lang="en-GB" sz="2000" dirty="0" smtClean="0"/>
              <a:t>Vacuum leaks checked (tight).</a:t>
            </a:r>
            <a:endParaRPr lang="en-GB" sz="2000" dirty="0"/>
          </a:p>
        </p:txBody>
      </p:sp>
      <p:sp>
        <p:nvSpPr>
          <p:cNvPr id="6" name="TextBox 5"/>
          <p:cNvSpPr txBox="1"/>
          <p:nvPr/>
        </p:nvSpPr>
        <p:spPr>
          <a:xfrm>
            <a:off x="4970814" y="6240488"/>
            <a:ext cx="4357603" cy="461665"/>
          </a:xfrm>
          <a:prstGeom prst="rect">
            <a:avLst/>
          </a:prstGeom>
          <a:noFill/>
        </p:spPr>
        <p:txBody>
          <a:bodyPr wrap="none" rtlCol="0">
            <a:spAutoFit/>
          </a:bodyPr>
          <a:lstStyle/>
          <a:p>
            <a:r>
              <a:rPr lang="en-GB" sz="2400" dirty="0" smtClean="0">
                <a:solidFill>
                  <a:srgbClr val="0000FF"/>
                </a:solidFill>
              </a:rPr>
              <a:t>Ready to be connected to XBOX1.</a:t>
            </a:r>
            <a:endParaRPr lang="en-GB" sz="2400" dirty="0">
              <a:solidFill>
                <a:srgbClr val="0000FF"/>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7250755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885" y="748071"/>
            <a:ext cx="3253154"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225" y="1270497"/>
            <a:ext cx="3430855" cy="2996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567" y="2798557"/>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639" y="3593458"/>
            <a:ext cx="3147646"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205" y="777082"/>
            <a:ext cx="249701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978664" y="143912"/>
            <a:ext cx="4168257" cy="400110"/>
          </a:xfrm>
          <a:prstGeom prst="rect">
            <a:avLst/>
          </a:prstGeom>
          <a:noFill/>
        </p:spPr>
        <p:txBody>
          <a:bodyPr wrap="none" rtlCol="0">
            <a:spAutoFit/>
          </a:bodyPr>
          <a:lstStyle/>
          <a:p>
            <a:r>
              <a:rPr lang="en-GB" sz="2000" dirty="0" smtClean="0"/>
              <a:t>RF power transmission measurements</a:t>
            </a:r>
            <a:endParaRPr lang="en-GB" sz="2000" dirty="0"/>
          </a:p>
        </p:txBody>
      </p:sp>
      <p:sp>
        <p:nvSpPr>
          <p:cNvPr id="4" name="TextBox 3"/>
          <p:cNvSpPr txBox="1"/>
          <p:nvPr/>
        </p:nvSpPr>
        <p:spPr>
          <a:xfrm>
            <a:off x="1240944" y="548482"/>
            <a:ext cx="901593" cy="338554"/>
          </a:xfrm>
          <a:prstGeom prst="rect">
            <a:avLst/>
          </a:prstGeom>
          <a:noFill/>
        </p:spPr>
        <p:txBody>
          <a:bodyPr wrap="none" rtlCol="0">
            <a:spAutoFit/>
          </a:bodyPr>
          <a:lstStyle/>
          <a:p>
            <a:r>
              <a:rPr lang="en-GB" sz="1600" dirty="0" smtClean="0"/>
              <a:t>S11 data</a:t>
            </a:r>
            <a:endParaRPr lang="en-GB" sz="1600" dirty="0"/>
          </a:p>
        </p:txBody>
      </p:sp>
      <p:sp>
        <p:nvSpPr>
          <p:cNvPr id="5" name="TextBox 4"/>
          <p:cNvSpPr txBox="1"/>
          <p:nvPr/>
        </p:nvSpPr>
        <p:spPr>
          <a:xfrm>
            <a:off x="821833" y="2049210"/>
            <a:ext cx="1727076" cy="307777"/>
          </a:xfrm>
          <a:prstGeom prst="rect">
            <a:avLst/>
          </a:prstGeom>
          <a:noFill/>
        </p:spPr>
        <p:txBody>
          <a:bodyPr wrap="none" rtlCol="0">
            <a:spAutoFit/>
          </a:bodyPr>
          <a:lstStyle/>
          <a:p>
            <a:r>
              <a:rPr lang="en-GB" sz="1400" dirty="0" smtClean="0"/>
              <a:t>Short circuit(+offset) </a:t>
            </a:r>
            <a:endParaRPr lang="en-GB" sz="1400" dirty="0"/>
          </a:p>
        </p:txBody>
      </p:sp>
      <p:sp>
        <p:nvSpPr>
          <p:cNvPr id="11" name="TextBox 10"/>
          <p:cNvSpPr txBox="1"/>
          <p:nvPr/>
        </p:nvSpPr>
        <p:spPr>
          <a:xfrm>
            <a:off x="971107" y="4113574"/>
            <a:ext cx="1193917" cy="307777"/>
          </a:xfrm>
          <a:prstGeom prst="rect">
            <a:avLst/>
          </a:prstGeom>
          <a:noFill/>
        </p:spPr>
        <p:txBody>
          <a:bodyPr wrap="none" rtlCol="0">
            <a:spAutoFit/>
          </a:bodyPr>
          <a:lstStyle/>
          <a:p>
            <a:r>
              <a:rPr lang="en-GB" sz="1400" dirty="0" smtClean="0"/>
              <a:t>Matched load</a:t>
            </a:r>
            <a:endParaRPr lang="en-GB" sz="1400" dirty="0"/>
          </a:p>
        </p:txBody>
      </p:sp>
      <p:sp>
        <p:nvSpPr>
          <p:cNvPr id="14" name="TextBox 13"/>
          <p:cNvSpPr txBox="1"/>
          <p:nvPr/>
        </p:nvSpPr>
        <p:spPr>
          <a:xfrm>
            <a:off x="3807016" y="887037"/>
            <a:ext cx="1736181" cy="584775"/>
          </a:xfrm>
          <a:prstGeom prst="rect">
            <a:avLst/>
          </a:prstGeom>
          <a:noFill/>
        </p:spPr>
        <p:txBody>
          <a:bodyPr wrap="none" rtlCol="0">
            <a:spAutoFit/>
          </a:bodyPr>
          <a:lstStyle/>
          <a:p>
            <a:pPr algn="ctr"/>
            <a:r>
              <a:rPr lang="en-GB" sz="1600" dirty="0" smtClean="0"/>
              <a:t>S21 Reconstructed</a:t>
            </a:r>
          </a:p>
          <a:p>
            <a:pPr algn="ctr"/>
            <a:r>
              <a:rPr lang="en-GB" sz="1600" dirty="0" smtClean="0"/>
              <a:t>(Xiaowei  Wu)</a:t>
            </a:r>
            <a:endParaRPr lang="en-GB" sz="1600" dirty="0"/>
          </a:p>
        </p:txBody>
      </p:sp>
      <p:sp>
        <p:nvSpPr>
          <p:cNvPr id="8" name="Right Brace 7"/>
          <p:cNvSpPr/>
          <p:nvPr/>
        </p:nvSpPr>
        <p:spPr>
          <a:xfrm>
            <a:off x="2564287" y="551704"/>
            <a:ext cx="265876" cy="4493705"/>
          </a:xfrm>
          <a:prstGeom prst="rightBrace">
            <a:avLst/>
          </a:prstGeom>
          <a:ln>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p:cNvSpPr txBox="1"/>
          <p:nvPr/>
        </p:nvSpPr>
        <p:spPr>
          <a:xfrm>
            <a:off x="6432722" y="551703"/>
            <a:ext cx="2245936" cy="338554"/>
          </a:xfrm>
          <a:prstGeom prst="rect">
            <a:avLst/>
          </a:prstGeom>
          <a:noFill/>
        </p:spPr>
        <p:txBody>
          <a:bodyPr wrap="none" rtlCol="0">
            <a:spAutoFit/>
          </a:bodyPr>
          <a:lstStyle/>
          <a:p>
            <a:r>
              <a:rPr lang="en-GB" sz="1600" dirty="0" smtClean="0"/>
              <a:t>Transmission (simulated)</a:t>
            </a:r>
            <a:endParaRPr lang="en-GB" sz="1600" dirty="0"/>
          </a:p>
        </p:txBody>
      </p:sp>
      <p:sp>
        <p:nvSpPr>
          <p:cNvPr id="17" name="TextBox 16"/>
          <p:cNvSpPr txBox="1"/>
          <p:nvPr/>
        </p:nvSpPr>
        <p:spPr>
          <a:xfrm>
            <a:off x="6996664" y="3386495"/>
            <a:ext cx="1024063" cy="338554"/>
          </a:xfrm>
          <a:prstGeom prst="rect">
            <a:avLst/>
          </a:prstGeom>
          <a:noFill/>
        </p:spPr>
        <p:txBody>
          <a:bodyPr wrap="none" rtlCol="0">
            <a:spAutoFit/>
          </a:bodyPr>
          <a:lstStyle/>
          <a:p>
            <a:r>
              <a:rPr lang="en-GB" sz="1600" dirty="0" smtClean="0"/>
              <a:t>Reflection</a:t>
            </a:r>
            <a:endParaRPr lang="en-GB" sz="1600" dirty="0"/>
          </a:p>
        </p:txBody>
      </p:sp>
      <p:sp>
        <p:nvSpPr>
          <p:cNvPr id="10" name="TextBox 9"/>
          <p:cNvSpPr txBox="1"/>
          <p:nvPr/>
        </p:nvSpPr>
        <p:spPr>
          <a:xfrm>
            <a:off x="172567" y="5373217"/>
            <a:ext cx="6219331"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measured RF power transmission efficiency is 80%.</a:t>
            </a:r>
          </a:p>
          <a:p>
            <a:pPr marL="285750" indent="-285750">
              <a:buFont typeface="Arial" panose="020B0604020202020204" pitchFamily="34" charset="0"/>
              <a:buChar char="•"/>
            </a:pPr>
            <a:r>
              <a:rPr lang="en-GB" sz="2000" dirty="0" smtClean="0"/>
              <a:t>Reflection is below -27dB.</a:t>
            </a:r>
          </a:p>
          <a:p>
            <a:pPr marL="285750" indent="-285750">
              <a:buFont typeface="Arial" panose="020B0604020202020204" pitchFamily="34" charset="0"/>
              <a:buChar char="•"/>
            </a:pPr>
            <a:r>
              <a:rPr lang="en-GB" sz="2000" dirty="0" smtClean="0"/>
              <a:t>The group delay time is 75 ns (~23.5 m). </a:t>
            </a:r>
            <a:endParaRPr lang="en-GB" sz="20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35552938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367" y="620688"/>
            <a:ext cx="6279118" cy="2461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Isosceles Triangle 1"/>
          <p:cNvSpPr/>
          <p:nvPr/>
        </p:nvSpPr>
        <p:spPr>
          <a:xfrm rot="5400000">
            <a:off x="746170" y="3692383"/>
            <a:ext cx="432048" cy="332345"/>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169340"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368747" y="3642531"/>
            <a:ext cx="199407" cy="216024"/>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stCxn id="2" idx="0"/>
            <a:endCxn id="10" idx="1"/>
          </p:cNvCxnSpPr>
          <p:nvPr/>
        </p:nvCxnSpPr>
        <p:spPr>
          <a:xfrm>
            <a:off x="1128367" y="3858555"/>
            <a:ext cx="751349"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879716" y="3804549"/>
            <a:ext cx="1342422"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a:stCxn id="10" idx="3"/>
          </p:cNvCxnSpPr>
          <p:nvPr/>
        </p:nvCxnSpPr>
        <p:spPr>
          <a:xfrm>
            <a:off x="3222138" y="3858555"/>
            <a:ext cx="930565"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152702"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6080301" y="3791034"/>
            <a:ext cx="1653984" cy="1080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15" idx="3"/>
            <a:endCxn id="16" idx="1"/>
          </p:cNvCxnSpPr>
          <p:nvPr/>
        </p:nvCxnSpPr>
        <p:spPr>
          <a:xfrm>
            <a:off x="5806686" y="3845040"/>
            <a:ext cx="2736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25697" y="344395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548410"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615019" y="3426507"/>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874962" y="3412992"/>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6" idx="3"/>
          </p:cNvCxnSpPr>
          <p:nvPr/>
        </p:nvCxnSpPr>
        <p:spPr>
          <a:xfrm>
            <a:off x="7734285" y="3845040"/>
            <a:ext cx="207146"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04372" y="4039724"/>
            <a:ext cx="644279" cy="369332"/>
          </a:xfrm>
          <a:prstGeom prst="rect">
            <a:avLst/>
          </a:prstGeom>
          <a:noFill/>
        </p:spPr>
        <p:txBody>
          <a:bodyPr wrap="none" rtlCol="0">
            <a:spAutoFit/>
          </a:bodyPr>
          <a:lstStyle/>
          <a:p>
            <a:r>
              <a:rPr lang="en-GB" dirty="0" smtClean="0"/>
              <a:t>CTF2</a:t>
            </a:r>
            <a:endParaRPr lang="en-GB" dirty="0"/>
          </a:p>
        </p:txBody>
      </p:sp>
      <p:sp>
        <p:nvSpPr>
          <p:cNvPr id="32" name="TextBox 31"/>
          <p:cNvSpPr txBox="1"/>
          <p:nvPr/>
        </p:nvSpPr>
        <p:spPr>
          <a:xfrm>
            <a:off x="6609934" y="4042313"/>
            <a:ext cx="644279" cy="369332"/>
          </a:xfrm>
          <a:prstGeom prst="rect">
            <a:avLst/>
          </a:prstGeom>
          <a:noFill/>
        </p:spPr>
        <p:txBody>
          <a:bodyPr wrap="none" rtlCol="0">
            <a:spAutoFit/>
          </a:bodyPr>
          <a:lstStyle/>
          <a:p>
            <a:r>
              <a:rPr lang="en-GB" dirty="0" smtClean="0"/>
              <a:t>CTF3</a:t>
            </a:r>
            <a:endParaRPr lang="en-GB" dirty="0"/>
          </a:p>
        </p:txBody>
      </p:sp>
      <p:sp>
        <p:nvSpPr>
          <p:cNvPr id="33" name="TextBox 32"/>
          <p:cNvSpPr txBox="1"/>
          <p:nvPr/>
        </p:nvSpPr>
        <p:spPr>
          <a:xfrm>
            <a:off x="1004774" y="3978914"/>
            <a:ext cx="760465" cy="369332"/>
          </a:xfrm>
          <a:prstGeom prst="rect">
            <a:avLst/>
          </a:prstGeom>
          <a:noFill/>
        </p:spPr>
        <p:txBody>
          <a:bodyPr wrap="none" rtlCol="0">
            <a:spAutoFit/>
          </a:bodyPr>
          <a:lstStyle/>
          <a:p>
            <a:r>
              <a:rPr lang="en-GB" dirty="0" smtClean="0"/>
              <a:t>Xbox1</a:t>
            </a:r>
            <a:endParaRPr lang="en-GB" dirty="0"/>
          </a:p>
        </p:txBody>
      </p:sp>
      <p:sp>
        <p:nvSpPr>
          <p:cNvPr id="29" name="TextBox 28"/>
          <p:cNvSpPr txBox="1"/>
          <p:nvPr/>
        </p:nvSpPr>
        <p:spPr>
          <a:xfrm>
            <a:off x="4836679" y="3978914"/>
            <a:ext cx="563616" cy="369332"/>
          </a:xfrm>
          <a:prstGeom prst="rect">
            <a:avLst/>
          </a:prstGeom>
          <a:noFill/>
        </p:spPr>
        <p:txBody>
          <a:bodyPr wrap="none" rtlCol="0">
            <a:spAutoFit/>
          </a:bodyPr>
          <a:lstStyle/>
          <a:p>
            <a:r>
              <a:rPr lang="en-GB" dirty="0" smtClean="0"/>
              <a:t>wall</a:t>
            </a:r>
            <a:endParaRPr lang="en-GB" dirty="0"/>
          </a:p>
        </p:txBody>
      </p:sp>
      <p:sp>
        <p:nvSpPr>
          <p:cNvPr id="34" name="Rectangle 33"/>
          <p:cNvSpPr/>
          <p:nvPr/>
        </p:nvSpPr>
        <p:spPr>
          <a:xfrm>
            <a:off x="7941431" y="3412993"/>
            <a:ext cx="66469" cy="4995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p:cNvCxnSpPr/>
          <p:nvPr/>
        </p:nvCxnSpPr>
        <p:spPr>
          <a:xfrm flipV="1">
            <a:off x="1706742" y="319192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699090" y="3174479"/>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867692" y="3160964"/>
            <a:ext cx="0" cy="68407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1706742" y="3545487"/>
            <a:ext cx="199234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699091" y="3557007"/>
            <a:ext cx="4175872"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29025" y="3007263"/>
            <a:ext cx="593432" cy="369332"/>
          </a:xfrm>
          <a:prstGeom prst="rect">
            <a:avLst/>
          </a:prstGeom>
          <a:noFill/>
        </p:spPr>
        <p:txBody>
          <a:bodyPr wrap="none" rtlCol="0">
            <a:spAutoFit/>
          </a:bodyPr>
          <a:lstStyle/>
          <a:p>
            <a:r>
              <a:rPr lang="en-GB" dirty="0" smtClean="0"/>
              <a:t>0.87</a:t>
            </a:r>
            <a:endParaRPr lang="en-GB" dirty="0"/>
          </a:p>
        </p:txBody>
      </p:sp>
      <p:sp>
        <p:nvSpPr>
          <p:cNvPr id="46" name="TextBox 45"/>
          <p:cNvSpPr txBox="1"/>
          <p:nvPr/>
        </p:nvSpPr>
        <p:spPr>
          <a:xfrm>
            <a:off x="5586804" y="3057175"/>
            <a:ext cx="476412" cy="369332"/>
          </a:xfrm>
          <a:prstGeom prst="rect">
            <a:avLst/>
          </a:prstGeom>
          <a:noFill/>
        </p:spPr>
        <p:txBody>
          <a:bodyPr wrap="none" rtlCol="0">
            <a:spAutoFit/>
          </a:bodyPr>
          <a:lstStyle/>
          <a:p>
            <a:r>
              <a:rPr lang="en-GB" dirty="0" smtClean="0"/>
              <a:t>0.8</a:t>
            </a:r>
            <a:endParaRPr lang="en-GB" dirty="0"/>
          </a:p>
        </p:txBody>
      </p:sp>
      <p:sp>
        <p:nvSpPr>
          <p:cNvPr id="47" name="TextBox 46"/>
          <p:cNvSpPr txBox="1"/>
          <p:nvPr/>
        </p:nvSpPr>
        <p:spPr>
          <a:xfrm>
            <a:off x="5028999" y="168652"/>
            <a:ext cx="4082977" cy="400110"/>
          </a:xfrm>
          <a:prstGeom prst="rect">
            <a:avLst/>
          </a:prstGeom>
          <a:noFill/>
        </p:spPr>
        <p:txBody>
          <a:bodyPr wrap="none" rtlCol="0">
            <a:spAutoFit/>
          </a:bodyPr>
          <a:lstStyle/>
          <a:p>
            <a:r>
              <a:rPr lang="en-GB" sz="2000" dirty="0" smtClean="0"/>
              <a:t>Overall power transmission efficiency</a:t>
            </a:r>
            <a:endParaRPr lang="en-GB" sz="2000" dirty="0"/>
          </a:p>
        </p:txBody>
      </p:sp>
      <p:sp>
        <p:nvSpPr>
          <p:cNvPr id="48" name="TextBox 47"/>
          <p:cNvSpPr txBox="1"/>
          <p:nvPr/>
        </p:nvSpPr>
        <p:spPr>
          <a:xfrm>
            <a:off x="435020" y="4737611"/>
            <a:ext cx="9059788" cy="1015663"/>
          </a:xfrm>
          <a:prstGeom prst="rect">
            <a:avLst/>
          </a:prstGeom>
          <a:noFill/>
        </p:spPr>
        <p:txBody>
          <a:bodyPr wrap="none" rtlCol="0">
            <a:spAutoFit/>
          </a:bodyPr>
          <a:lstStyle/>
          <a:p>
            <a:pPr marL="285750" indent="-285750">
              <a:buFont typeface="Arial" panose="020B0604020202020204" pitchFamily="34" charset="0"/>
              <a:buChar char="•"/>
            </a:pPr>
            <a:r>
              <a:rPr lang="en-GB" sz="2000" dirty="0" smtClean="0"/>
              <a:t>The overall measured RF power transmission efficiency is 67%.</a:t>
            </a:r>
          </a:p>
          <a:p>
            <a:pPr marL="285750" indent="-285750">
              <a:buFont typeface="Arial" panose="020B0604020202020204" pitchFamily="34" charset="0"/>
              <a:buChar char="•"/>
            </a:pPr>
            <a:r>
              <a:rPr lang="en-GB" sz="2000" dirty="0" smtClean="0"/>
              <a:t>The round group delay time is 230 ns (~35 m).</a:t>
            </a:r>
          </a:p>
          <a:p>
            <a:pPr marL="285750" indent="-285750">
              <a:buFont typeface="Arial" panose="020B0604020202020204" pitchFamily="34" charset="0"/>
              <a:buChar char="•"/>
            </a:pPr>
            <a:r>
              <a:rPr lang="en-GB" sz="2000" dirty="0" smtClean="0"/>
              <a:t>To provide nominal CLIC RF pulse, XBOX1 klystrons needs to deliver 36 MW x 1.5</a:t>
            </a:r>
            <a:r>
              <a:rPr lang="en-GB" sz="2000" dirty="0" smtClean="0">
                <a:sym typeface="Symbol"/>
              </a:rPr>
              <a:t>s</a:t>
            </a:r>
            <a:endParaRPr lang="en-GB" sz="20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1200219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The breakdown problem</a:t>
            </a:r>
            <a:endParaRPr lang="en-GB" sz="3600" dirty="0">
              <a:solidFill>
                <a:srgbClr val="FFFF00"/>
              </a:solidFill>
            </a:endParaRPr>
          </a:p>
        </p:txBody>
      </p:sp>
      <p:sp>
        <p:nvSpPr>
          <p:cNvPr id="3" name="Rectangle 2"/>
          <p:cNvSpPr/>
          <p:nvPr/>
        </p:nvSpPr>
        <p:spPr>
          <a:xfrm>
            <a:off x="2209800" y="609600"/>
            <a:ext cx="4267200" cy="609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Strong Accelerating fields (~100 MV/m)</a:t>
            </a:r>
            <a:endParaRPr lang="en-GB" dirty="0"/>
          </a:p>
        </p:txBody>
      </p:sp>
      <p:sp>
        <p:nvSpPr>
          <p:cNvPr id="4" name="Rectangle 3"/>
          <p:cNvSpPr/>
          <p:nvPr/>
        </p:nvSpPr>
        <p:spPr>
          <a:xfrm>
            <a:off x="1600200" y="1752600"/>
            <a:ext cx="5867400" cy="76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GB" dirty="0" smtClean="0"/>
              <a:t>Problem of </a:t>
            </a:r>
            <a:r>
              <a:rPr lang="en-GB" b="1" dirty="0" smtClean="0"/>
              <a:t>Break Downs</a:t>
            </a:r>
            <a:r>
              <a:rPr lang="en-GB" dirty="0" smtClean="0"/>
              <a:t> (BD): Very fast (10 ns – 100 ns) and localized dissipation of stored energy in the structure.</a:t>
            </a:r>
            <a:endParaRPr lang="en-GB" dirty="0"/>
          </a:p>
        </p:txBody>
      </p:sp>
      <p:sp>
        <p:nvSpPr>
          <p:cNvPr id="11" name="Folded Corner 10"/>
          <p:cNvSpPr/>
          <p:nvPr/>
        </p:nvSpPr>
        <p:spPr>
          <a:xfrm>
            <a:off x="457200" y="4476216"/>
            <a:ext cx="2438400" cy="2000784"/>
          </a:xfrm>
          <a:prstGeom prst="foldedCorner">
            <a:avLst/>
          </a:prstGeom>
          <a:solidFill>
            <a:srgbClr val="FFC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Luminosity Reduction:</a:t>
            </a:r>
          </a:p>
          <a:p>
            <a:pPr algn="ctr"/>
            <a:endParaRPr lang="en-GB" dirty="0" smtClean="0"/>
          </a:p>
          <a:p>
            <a:pPr algn="ctr"/>
            <a:r>
              <a:rPr lang="en-GB" b="1" dirty="0" smtClean="0"/>
              <a:t>Max DB rate</a:t>
            </a:r>
            <a:r>
              <a:rPr lang="en-GB" dirty="0" smtClean="0"/>
              <a:t> allow for CLIC specifications:</a:t>
            </a:r>
          </a:p>
          <a:p>
            <a:pPr lvl="0" algn="ctr"/>
            <a:r>
              <a:rPr lang="en-GB" b="1" dirty="0">
                <a:solidFill>
                  <a:srgbClr val="C00000"/>
                </a:solidFill>
              </a:rPr>
              <a:t>3 10</a:t>
            </a:r>
            <a:r>
              <a:rPr lang="en-GB" b="1" baseline="30000" dirty="0">
                <a:solidFill>
                  <a:srgbClr val="C00000"/>
                </a:solidFill>
              </a:rPr>
              <a:t>-7  </a:t>
            </a:r>
            <a:r>
              <a:rPr lang="en-GB" b="1" dirty="0" smtClean="0">
                <a:solidFill>
                  <a:srgbClr val="C00000"/>
                </a:solidFill>
              </a:rPr>
              <a:t>BD pulse</a:t>
            </a:r>
            <a:r>
              <a:rPr lang="en-GB" b="1" baseline="30000" dirty="0" smtClean="0">
                <a:solidFill>
                  <a:srgbClr val="C00000"/>
                </a:solidFill>
              </a:rPr>
              <a:t>-1 </a:t>
            </a:r>
            <a:r>
              <a:rPr lang="en-GB" b="1" dirty="0" smtClean="0">
                <a:solidFill>
                  <a:srgbClr val="C00000"/>
                </a:solidFill>
              </a:rPr>
              <a:t>m</a:t>
            </a:r>
            <a:r>
              <a:rPr lang="en-GB" b="1" baseline="30000" dirty="0" smtClean="0">
                <a:solidFill>
                  <a:srgbClr val="C00000"/>
                </a:solidFill>
              </a:rPr>
              <a:t>-1</a:t>
            </a:r>
            <a:endParaRPr lang="en-GB" b="1" baseline="30000" dirty="0">
              <a:solidFill>
                <a:srgbClr val="C00000"/>
              </a:solidFill>
            </a:endParaRPr>
          </a:p>
        </p:txBody>
      </p:sp>
      <p:grpSp>
        <p:nvGrpSpPr>
          <p:cNvPr id="12" name="Group 11"/>
          <p:cNvGrpSpPr/>
          <p:nvPr/>
        </p:nvGrpSpPr>
        <p:grpSpPr>
          <a:xfrm>
            <a:off x="3048001" y="2734836"/>
            <a:ext cx="6096000" cy="4131268"/>
            <a:chOff x="3048001" y="2687821"/>
            <a:chExt cx="6096000" cy="4131268"/>
          </a:xfrm>
        </p:grpSpPr>
        <p:pic>
          <p:nvPicPr>
            <p:cNvPr id="14" name="Picture 2" descr="C:\Users\bwooley\AppData\Local\Microsoft\Windows\Temporary Internet Files\Content.Outlook\V67FQR75\BDR_graph_16-12-1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1" y="2687821"/>
              <a:ext cx="6096000" cy="413126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051419" y="3180916"/>
              <a:ext cx="1371600" cy="1200329"/>
            </a:xfrm>
            <a:prstGeom prst="rect">
              <a:avLst/>
            </a:prstGeom>
            <a:noFill/>
            <a:ln>
              <a:solidFill>
                <a:schemeClr val="bg1"/>
              </a:solidFill>
            </a:ln>
          </p:spPr>
          <p:txBody>
            <a:bodyPr wrap="square" rtlCol="0">
              <a:spAutoFit/>
            </a:bodyPr>
            <a:lstStyle/>
            <a:p>
              <a:r>
                <a:rPr lang="en-GB" sz="1200" b="1" dirty="0" smtClean="0">
                  <a:solidFill>
                    <a:srgbClr val="FF0000"/>
                  </a:solidFill>
                </a:rPr>
                <a:t>T24</a:t>
              </a:r>
            </a:p>
            <a:p>
              <a:r>
                <a:rPr lang="en-GB" sz="1200" b="1" dirty="0" smtClean="0">
                  <a:solidFill>
                    <a:srgbClr val="00B0F0"/>
                  </a:solidFill>
                </a:rPr>
                <a:t>TD18</a:t>
              </a:r>
            </a:p>
            <a:p>
              <a:r>
                <a:rPr lang="en-GB" sz="1200" b="1" dirty="0" smtClean="0">
                  <a:solidFill>
                    <a:srgbClr val="FF7C80"/>
                  </a:solidFill>
                </a:rPr>
                <a:t>T18</a:t>
              </a:r>
            </a:p>
            <a:p>
              <a:r>
                <a:rPr lang="en-GB" sz="1200" b="1" dirty="0" smtClean="0">
                  <a:solidFill>
                    <a:srgbClr val="002060"/>
                  </a:solidFill>
                </a:rPr>
                <a:t>TD24</a:t>
              </a:r>
            </a:p>
            <a:p>
              <a:r>
                <a:rPr lang="en-GB" sz="1200" b="1" dirty="0" smtClean="0">
                  <a:solidFill>
                    <a:srgbClr val="00B050"/>
                  </a:solidFill>
                </a:rPr>
                <a:t>TD24r05</a:t>
              </a:r>
            </a:p>
            <a:p>
              <a:r>
                <a:rPr lang="en-GB" sz="1200" b="1" dirty="0" smtClean="0">
                  <a:solidFill>
                    <a:srgbClr val="C00000"/>
                  </a:solidFill>
                </a:rPr>
                <a:t>TD26CC</a:t>
              </a:r>
              <a:endParaRPr lang="en-GB" sz="1200" b="1" dirty="0">
                <a:solidFill>
                  <a:srgbClr val="C00000"/>
                </a:solidFill>
              </a:endParaRPr>
            </a:p>
          </p:txBody>
        </p:sp>
      </p:grpSp>
      <p:sp>
        <p:nvSpPr>
          <p:cNvPr id="7" name="Slide Number Placeholder 6"/>
          <p:cNvSpPr>
            <a:spLocks noGrp="1"/>
          </p:cNvSpPr>
          <p:nvPr>
            <p:ph type="sldNum" sz="quarter" idx="4"/>
          </p:nvPr>
        </p:nvSpPr>
        <p:spPr/>
        <p:txBody>
          <a:bodyPr/>
          <a:lstStyle/>
          <a:p>
            <a:fld id="{B6F15528-21DE-4FAA-801E-634DDDAF4B2B}" type="slidenum">
              <a:rPr lang="en-US" smtClean="0"/>
              <a:pPr/>
              <a:t>4</a:t>
            </a:fld>
            <a:r>
              <a:rPr lang="en-US" smtClean="0"/>
              <a:t>/22</a:t>
            </a:r>
            <a:endParaRPr lang="en-US" dirty="0"/>
          </a:p>
        </p:txBody>
      </p:sp>
      <p:sp>
        <p:nvSpPr>
          <p:cNvPr id="6" name="TextBox 5"/>
          <p:cNvSpPr txBox="1"/>
          <p:nvPr/>
        </p:nvSpPr>
        <p:spPr>
          <a:xfrm>
            <a:off x="4419600" y="6551576"/>
            <a:ext cx="3823483" cy="369332"/>
          </a:xfrm>
          <a:prstGeom prst="rect">
            <a:avLst/>
          </a:prstGeom>
          <a:solidFill>
            <a:schemeClr val="bg1"/>
          </a:solidFill>
          <a:ln>
            <a:noFill/>
          </a:ln>
        </p:spPr>
        <p:txBody>
          <a:bodyPr wrap="none" rtlCol="0">
            <a:spAutoFit/>
          </a:bodyPr>
          <a:lstStyle/>
          <a:p>
            <a:r>
              <a:rPr lang="en-GB" b="1" dirty="0" smtClean="0">
                <a:solidFill>
                  <a:srgbClr val="FF0000"/>
                </a:solidFill>
              </a:rPr>
              <a:t>Unloaded</a:t>
            </a:r>
            <a:r>
              <a:rPr lang="en-GB" dirty="0" smtClean="0"/>
              <a:t> Accelerating Gradient MV/m</a:t>
            </a:r>
            <a:endParaRPr lang="en-GB" dirty="0"/>
          </a:p>
        </p:txBody>
      </p:sp>
      <p:sp>
        <p:nvSpPr>
          <p:cNvPr id="8" name="TextBox 7"/>
          <p:cNvSpPr txBox="1"/>
          <p:nvPr/>
        </p:nvSpPr>
        <p:spPr>
          <a:xfrm rot="16200000">
            <a:off x="2267557" y="4683899"/>
            <a:ext cx="2082621" cy="369332"/>
          </a:xfrm>
          <a:prstGeom prst="rect">
            <a:avLst/>
          </a:prstGeom>
          <a:solidFill>
            <a:schemeClr val="bg1"/>
          </a:solidFill>
          <a:ln>
            <a:solidFill>
              <a:schemeClr val="bg1"/>
            </a:solidFill>
          </a:ln>
        </p:spPr>
        <p:txBody>
          <a:bodyPr wrap="none" rtlCol="0">
            <a:spAutoFit/>
          </a:bodyPr>
          <a:lstStyle/>
          <a:p>
            <a:r>
              <a:rPr lang="en-GB" dirty="0" smtClean="0"/>
              <a:t>Log(BDR) 1/pulse/m</a:t>
            </a:r>
            <a:endParaRPr lang="en-GB" dirty="0"/>
          </a:p>
        </p:txBody>
      </p:sp>
      <p:sp>
        <p:nvSpPr>
          <p:cNvPr id="5" name="Rectangle 4"/>
          <p:cNvSpPr/>
          <p:nvPr/>
        </p:nvSpPr>
        <p:spPr>
          <a:xfrm>
            <a:off x="228600" y="2734655"/>
            <a:ext cx="2932276" cy="1524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dirty="0" smtClean="0"/>
              <a:t>Undesired effects:</a:t>
            </a:r>
          </a:p>
          <a:p>
            <a:pPr marL="285750" indent="-285750">
              <a:buFont typeface="Arial" panose="020B0604020202020204" pitchFamily="34" charset="0"/>
              <a:buChar char="•"/>
            </a:pPr>
            <a:r>
              <a:rPr lang="en-GB" dirty="0" smtClean="0"/>
              <a:t>Loss of acceleration</a:t>
            </a:r>
          </a:p>
          <a:p>
            <a:pPr marL="285750" indent="-285750">
              <a:buFont typeface="Arial" panose="020B0604020202020204" pitchFamily="34" charset="0"/>
              <a:buChar char="•"/>
            </a:pPr>
            <a:r>
              <a:rPr lang="en-GB" dirty="0" smtClean="0"/>
              <a:t>Damage in the structure</a:t>
            </a:r>
          </a:p>
          <a:p>
            <a:pPr marL="285750" indent="-285750">
              <a:buFont typeface="Arial" panose="020B0604020202020204" pitchFamily="34" charset="0"/>
              <a:buChar char="•"/>
            </a:pPr>
            <a:r>
              <a:rPr lang="en-GB" dirty="0" smtClean="0"/>
              <a:t>Kick in the beam</a:t>
            </a:r>
          </a:p>
          <a:p>
            <a:pPr marL="285750" indent="-285750">
              <a:buFont typeface="Arial" panose="020B0604020202020204" pitchFamily="34" charset="0"/>
              <a:buChar char="•"/>
            </a:pPr>
            <a:r>
              <a:rPr lang="en-GB" dirty="0" smtClean="0"/>
              <a:t>…</a:t>
            </a:r>
            <a:endParaRPr lang="en-GB" dirty="0"/>
          </a:p>
        </p:txBody>
      </p:sp>
      <p:sp>
        <p:nvSpPr>
          <p:cNvPr id="9" name="Down Arrow 8"/>
          <p:cNvSpPr/>
          <p:nvPr/>
        </p:nvSpPr>
        <p:spPr>
          <a:xfrm>
            <a:off x="4191000" y="1253836"/>
            <a:ext cx="3810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72010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endParaRPr lang="en-GB" sz="3600" dirty="0">
              <a:solidFill>
                <a:srgbClr val="FFFF00"/>
              </a:solidFill>
            </a:endParaRPr>
          </a:p>
        </p:txBody>
      </p:sp>
      <p:pic>
        <p:nvPicPr>
          <p:cNvPr id="1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750" t="14491" r="9103" b="9690"/>
          <a:stretch/>
        </p:blipFill>
        <p:spPr bwMode="auto">
          <a:xfrm>
            <a:off x="76201" y="762001"/>
            <a:ext cx="8929696"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V="1">
            <a:off x="2084377" y="3536519"/>
            <a:ext cx="576064" cy="2220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Backup</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838200"/>
            <a:ext cx="419987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4" y="838200"/>
            <a:ext cx="4217773"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30332070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0616"/>
            <a:ext cx="7952698" cy="6400800"/>
          </a:xfrm>
          <a:prstGeom prst="rect">
            <a:avLst/>
          </a:prstGeom>
        </p:spPr>
      </p:pic>
      <p:sp>
        <p:nvSpPr>
          <p:cNvPr id="2" name="Rectangle 1"/>
          <p:cNvSpPr/>
          <p:nvPr/>
        </p:nvSpPr>
        <p:spPr>
          <a:xfrm>
            <a:off x="0" y="0"/>
            <a:ext cx="91440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Phase I Results: Running of Dec 2013</a:t>
            </a:r>
            <a:endParaRPr lang="en-GB" sz="3600" dirty="0">
              <a:solidFill>
                <a:srgbClr val="FFFF00"/>
              </a:solidFill>
            </a:endParaRPr>
          </a:p>
        </p:txBody>
      </p:sp>
      <p:sp>
        <p:nvSpPr>
          <p:cNvPr id="4" name="TextBox 3"/>
          <p:cNvSpPr txBox="1"/>
          <p:nvPr/>
        </p:nvSpPr>
        <p:spPr>
          <a:xfrm>
            <a:off x="529645" y="457200"/>
            <a:ext cx="2213555" cy="369332"/>
          </a:xfrm>
          <a:prstGeom prst="rect">
            <a:avLst/>
          </a:prstGeom>
          <a:noFill/>
        </p:spPr>
        <p:txBody>
          <a:bodyPr wrap="none" rtlCol="0">
            <a:spAutoFit/>
          </a:bodyPr>
          <a:lstStyle/>
          <a:p>
            <a:r>
              <a:rPr lang="en-GB" dirty="0" smtClean="0"/>
              <a:t>And from the RF side:</a:t>
            </a:r>
            <a:endParaRPr lang="en-GB" dirty="0"/>
          </a:p>
        </p:txBody>
      </p:sp>
      <p:sp>
        <p:nvSpPr>
          <p:cNvPr id="15" name="Rectangle 14"/>
          <p:cNvSpPr/>
          <p:nvPr/>
        </p:nvSpPr>
        <p:spPr>
          <a:xfrm>
            <a:off x="6248400" y="685800"/>
            <a:ext cx="2133600" cy="1295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Theoretical model fits within experimental uncertainties</a:t>
            </a:r>
            <a:endParaRPr lang="en-GB" dirty="0"/>
          </a:p>
        </p:txBody>
      </p:sp>
      <p:sp>
        <p:nvSpPr>
          <p:cNvPr id="3" name="Oval 2"/>
          <p:cNvSpPr/>
          <p:nvPr/>
        </p:nvSpPr>
        <p:spPr>
          <a:xfrm rot="19379966">
            <a:off x="4030839" y="1578051"/>
            <a:ext cx="1524000" cy="990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2286000" y="1600200"/>
            <a:ext cx="1600200" cy="990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Data from May 2013</a:t>
            </a:r>
            <a:endParaRPr lang="en-GB" dirty="0"/>
          </a:p>
        </p:txBody>
      </p:sp>
      <p:sp>
        <p:nvSpPr>
          <p:cNvPr id="8" name="Oval 7"/>
          <p:cNvSpPr/>
          <p:nvPr/>
        </p:nvSpPr>
        <p:spPr>
          <a:xfrm>
            <a:off x="3810000" y="4038600"/>
            <a:ext cx="15240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5410200" y="4267200"/>
            <a:ext cx="2590801" cy="762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Data from Dec 2013</a:t>
            </a:r>
          </a:p>
          <a:p>
            <a:pPr algn="ctr"/>
            <a:r>
              <a:rPr lang="en-GB" dirty="0" smtClean="0"/>
              <a:t>(after DAQ recalibration)</a:t>
            </a:r>
            <a:endParaRPr lang="en-GB" dirty="0"/>
          </a:p>
        </p:txBody>
      </p:sp>
      <p:sp>
        <p:nvSpPr>
          <p:cNvPr id="10" name="TextBox 9"/>
          <p:cNvSpPr txBox="1"/>
          <p:nvPr/>
        </p:nvSpPr>
        <p:spPr>
          <a:xfrm>
            <a:off x="6096000" y="3505200"/>
            <a:ext cx="1560042" cy="369332"/>
          </a:xfrm>
          <a:prstGeom prst="rect">
            <a:avLst/>
          </a:prstGeom>
          <a:noFill/>
        </p:spPr>
        <p:txBody>
          <a:bodyPr wrap="none" rtlCol="0">
            <a:spAutoFit/>
          </a:bodyPr>
          <a:lstStyle/>
          <a:p>
            <a:r>
              <a:rPr lang="en-GB" dirty="0" smtClean="0">
                <a:solidFill>
                  <a:srgbClr val="FF0000"/>
                </a:solidFill>
              </a:rPr>
              <a:t>P[MW]=1.91 I</a:t>
            </a:r>
            <a:r>
              <a:rPr lang="en-GB" baseline="30000" dirty="0" smtClean="0">
                <a:solidFill>
                  <a:srgbClr val="FF0000"/>
                </a:solidFill>
              </a:rPr>
              <a:t>2</a:t>
            </a:r>
            <a:endParaRPr lang="en-GB" baseline="30000" dirty="0">
              <a:solidFill>
                <a:srgbClr val="FF0000"/>
              </a:solidFill>
            </a:endParaRPr>
          </a:p>
        </p:txBody>
      </p:sp>
      <p:sp>
        <p:nvSpPr>
          <p:cNvPr id="12" name="TextBox 11"/>
          <p:cNvSpPr txBox="1"/>
          <p:nvPr/>
        </p:nvSpPr>
        <p:spPr>
          <a:xfrm>
            <a:off x="3276600" y="3200400"/>
            <a:ext cx="1560042" cy="369332"/>
          </a:xfrm>
          <a:prstGeom prst="rect">
            <a:avLst/>
          </a:prstGeom>
          <a:noFill/>
        </p:spPr>
        <p:txBody>
          <a:bodyPr wrap="none" rtlCol="0">
            <a:spAutoFit/>
          </a:bodyPr>
          <a:lstStyle/>
          <a:p>
            <a:r>
              <a:rPr lang="en-GB" dirty="0" smtClean="0">
                <a:solidFill>
                  <a:srgbClr val="0070C0"/>
                </a:solidFill>
              </a:rPr>
              <a:t>P[MW]=3.17 I</a:t>
            </a:r>
            <a:r>
              <a:rPr lang="en-GB" baseline="30000" dirty="0" smtClean="0">
                <a:solidFill>
                  <a:srgbClr val="0070C0"/>
                </a:solidFill>
              </a:rPr>
              <a:t>2</a:t>
            </a:r>
            <a:endParaRPr lang="en-GB" baseline="30000" dirty="0">
              <a:solidFill>
                <a:srgbClr val="0070C0"/>
              </a:solidFill>
            </a:endParaRPr>
          </a:p>
        </p:txBody>
      </p:sp>
      <p:sp>
        <p:nvSpPr>
          <p:cNvPr id="13" name="TextBox 12"/>
          <p:cNvSpPr txBox="1"/>
          <p:nvPr/>
        </p:nvSpPr>
        <p:spPr>
          <a:xfrm>
            <a:off x="6400800" y="1981200"/>
            <a:ext cx="1560042" cy="369332"/>
          </a:xfrm>
          <a:prstGeom prst="rect">
            <a:avLst/>
          </a:prstGeom>
          <a:noFill/>
        </p:spPr>
        <p:txBody>
          <a:bodyPr wrap="none" rtlCol="0">
            <a:spAutoFit/>
          </a:bodyPr>
          <a:lstStyle/>
          <a:p>
            <a:r>
              <a:rPr lang="en-GB" dirty="0" smtClean="0"/>
              <a:t>P[MW]=2.62 I</a:t>
            </a:r>
            <a:r>
              <a:rPr lang="en-GB" baseline="30000" dirty="0" smtClean="0"/>
              <a:t>2</a:t>
            </a:r>
            <a:endParaRPr lang="en-GB" baseline="30000" dirty="0"/>
          </a:p>
        </p:txBody>
      </p:sp>
      <p:sp>
        <p:nvSpPr>
          <p:cNvPr id="11" name="Slide Number Placeholder 10"/>
          <p:cNvSpPr>
            <a:spLocks noGrp="1"/>
          </p:cNvSpPr>
          <p:nvPr>
            <p:ph type="sldNum" sz="quarter" idx="4"/>
          </p:nvPr>
        </p:nvSpPr>
        <p:spPr/>
        <p:txBody>
          <a:bodyPr/>
          <a:lstStyle/>
          <a:p>
            <a:fld id="{B6F15528-21DE-4FAA-801E-634DDDAF4B2B}" type="slidenum">
              <a:rPr lang="en-US" smtClean="0"/>
              <a:pPr/>
              <a:t>42</a:t>
            </a:fld>
            <a:r>
              <a:rPr lang="en-US" smtClean="0"/>
              <a:t>/22</a:t>
            </a:r>
            <a:endParaRPr lang="en-US" dirty="0"/>
          </a:p>
        </p:txBody>
      </p:sp>
    </p:spTree>
    <p:extLst>
      <p:ext uri="{BB962C8B-B14F-4D97-AF65-F5344CB8AC3E}">
        <p14:creationId xmlns:p14="http://schemas.microsoft.com/office/powerpoint/2010/main" val="35333194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43</a:t>
            </a:fld>
            <a:r>
              <a:rPr lang="en-US" smtClean="0"/>
              <a:t>/22</a:t>
            </a:r>
            <a:endParaRPr lang="en-US" dirty="0"/>
          </a:p>
        </p:txBody>
      </p:sp>
      <p:sp>
        <p:nvSpPr>
          <p:cNvPr id="7" name="TextBox 6"/>
          <p:cNvSpPr txBox="1"/>
          <p:nvPr/>
        </p:nvSpPr>
        <p:spPr>
          <a:xfrm>
            <a:off x="304800" y="533400"/>
            <a:ext cx="7620000" cy="369332"/>
          </a:xfrm>
          <a:prstGeom prst="rect">
            <a:avLst/>
          </a:prstGeom>
          <a:noFill/>
        </p:spPr>
        <p:txBody>
          <a:bodyPr wrap="square" rtlCol="0">
            <a:spAutoFit/>
          </a:bodyPr>
          <a:lstStyle/>
          <a:p>
            <a:r>
              <a:rPr lang="en-GB" dirty="0" smtClean="0"/>
              <a:t>Breakdown measurements started 23/09/2014.</a:t>
            </a:r>
            <a:endParaRPr lang="en-GB" dirty="0"/>
          </a:p>
        </p:txBody>
      </p:sp>
      <p:sp>
        <p:nvSpPr>
          <p:cNvPr id="6" name="TextBox 5"/>
          <p:cNvSpPr txBox="1"/>
          <p:nvPr/>
        </p:nvSpPr>
        <p:spPr>
          <a:xfrm>
            <a:off x="5334000" y="609600"/>
            <a:ext cx="3276600" cy="369332"/>
          </a:xfrm>
          <a:prstGeom prst="rect">
            <a:avLst/>
          </a:prstGeom>
          <a:noFill/>
        </p:spPr>
        <p:txBody>
          <a:bodyPr wrap="square" rtlCol="0">
            <a:spAutoFit/>
          </a:bodyPr>
          <a:lstStyle/>
          <a:p>
            <a:r>
              <a:rPr lang="en-GB" dirty="0" smtClean="0"/>
              <a:t>History plot from 23/09 to 02/10</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5767"/>
            <a:ext cx="10058400" cy="6123113"/>
          </a:xfrm>
          <a:prstGeom prst="rect">
            <a:avLst/>
          </a:prstGeom>
          <a:noFill/>
        </p:spPr>
      </p:pic>
      <p:sp>
        <p:nvSpPr>
          <p:cNvPr id="8" name="Rectangle 7"/>
          <p:cNvSpPr/>
          <p:nvPr/>
        </p:nvSpPr>
        <p:spPr>
          <a:xfrm>
            <a:off x="1295400" y="749239"/>
            <a:ext cx="1174173"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648200" y="762000"/>
            <a:ext cx="2590800" cy="52255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514600" y="763093"/>
            <a:ext cx="2088573" cy="522553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Explosion 2 4"/>
          <p:cNvSpPr/>
          <p:nvPr/>
        </p:nvSpPr>
        <p:spPr>
          <a:xfrm>
            <a:off x="3048000" y="5257800"/>
            <a:ext cx="5943600" cy="15240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solidFill>
              </a:rPr>
              <a:t>Very preliminary results!!!!!!</a:t>
            </a:r>
            <a:endParaRPr lang="en-GB" sz="2400" b="1" dirty="0">
              <a:solidFill>
                <a:schemeClr val="tx1"/>
              </a:solidFill>
            </a:endParaRPr>
          </a:p>
        </p:txBody>
      </p:sp>
      <p:sp>
        <p:nvSpPr>
          <p:cNvPr id="11" name="TextBox 10"/>
          <p:cNvSpPr txBox="1"/>
          <p:nvPr/>
        </p:nvSpPr>
        <p:spPr>
          <a:xfrm>
            <a:off x="5138304" y="3083564"/>
            <a:ext cx="1524000" cy="646331"/>
          </a:xfrm>
          <a:prstGeom prst="rect">
            <a:avLst/>
          </a:prstGeom>
          <a:noFill/>
        </p:spPr>
        <p:txBody>
          <a:bodyPr wrap="square" rtlCol="0">
            <a:spAutoFit/>
          </a:bodyPr>
          <a:lstStyle/>
          <a:p>
            <a:pPr algn="ctr"/>
            <a:r>
              <a:rPr lang="en-GB" dirty="0" smtClean="0"/>
              <a:t>72 BD</a:t>
            </a:r>
          </a:p>
          <a:p>
            <a:pPr algn="ctr"/>
            <a:r>
              <a:rPr lang="en-GB" dirty="0" smtClean="0"/>
              <a:t>5.7 M pulses</a:t>
            </a:r>
            <a:endParaRPr lang="en-GB" dirty="0"/>
          </a:p>
        </p:txBody>
      </p:sp>
      <p:sp>
        <p:nvSpPr>
          <p:cNvPr id="12" name="TextBox 11"/>
          <p:cNvSpPr txBox="1"/>
          <p:nvPr/>
        </p:nvSpPr>
        <p:spPr>
          <a:xfrm>
            <a:off x="2895600" y="4422902"/>
            <a:ext cx="1524000" cy="646331"/>
          </a:xfrm>
          <a:prstGeom prst="rect">
            <a:avLst/>
          </a:prstGeom>
          <a:noFill/>
        </p:spPr>
        <p:txBody>
          <a:bodyPr wrap="square" rtlCol="0">
            <a:spAutoFit/>
          </a:bodyPr>
          <a:lstStyle/>
          <a:p>
            <a:pPr algn="ctr"/>
            <a:r>
              <a:rPr lang="en-GB" dirty="0" smtClean="0"/>
              <a:t>102 BD</a:t>
            </a:r>
          </a:p>
          <a:p>
            <a:pPr algn="ctr"/>
            <a:r>
              <a:rPr lang="en-GB" dirty="0"/>
              <a:t>4</a:t>
            </a:r>
            <a:r>
              <a:rPr lang="en-GB" dirty="0" smtClean="0"/>
              <a:t>.9 M pulses</a:t>
            </a:r>
            <a:endParaRPr lang="en-GB" dirty="0"/>
          </a:p>
        </p:txBody>
      </p:sp>
      <p:sp>
        <p:nvSpPr>
          <p:cNvPr id="13" name="TextBox 12"/>
          <p:cNvSpPr txBox="1"/>
          <p:nvPr/>
        </p:nvSpPr>
        <p:spPr>
          <a:xfrm>
            <a:off x="1122218" y="3180342"/>
            <a:ext cx="1524000" cy="646331"/>
          </a:xfrm>
          <a:prstGeom prst="rect">
            <a:avLst/>
          </a:prstGeom>
          <a:noFill/>
        </p:spPr>
        <p:txBody>
          <a:bodyPr wrap="square" rtlCol="0">
            <a:spAutoFit/>
          </a:bodyPr>
          <a:lstStyle/>
          <a:p>
            <a:pPr algn="ctr"/>
            <a:r>
              <a:rPr lang="en-GB" dirty="0" smtClean="0"/>
              <a:t>65 BD</a:t>
            </a:r>
          </a:p>
          <a:p>
            <a:pPr algn="ctr"/>
            <a:r>
              <a:rPr lang="en-GB" dirty="0"/>
              <a:t>1</a:t>
            </a:r>
            <a:r>
              <a:rPr lang="en-GB" dirty="0" smtClean="0"/>
              <a:t>.9 M pulses</a:t>
            </a:r>
            <a:endParaRPr lang="en-GB" dirty="0"/>
          </a:p>
        </p:txBody>
      </p:sp>
    </p:spTree>
    <p:extLst>
      <p:ext uri="{BB962C8B-B14F-4D97-AF65-F5344CB8AC3E}">
        <p14:creationId xmlns:p14="http://schemas.microsoft.com/office/powerpoint/2010/main" val="8516845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a:t>
            </a:r>
            <a:endParaRPr lang="en-GB" sz="3600" dirty="0">
              <a:solidFill>
                <a:srgbClr val="FFFF00"/>
              </a:solidFill>
            </a:endParaRPr>
          </a:p>
        </p:txBody>
      </p:sp>
      <p:sp>
        <p:nvSpPr>
          <p:cNvPr id="3" name="Slide Number Placeholder 2"/>
          <p:cNvSpPr>
            <a:spLocks noGrp="1"/>
          </p:cNvSpPr>
          <p:nvPr>
            <p:ph type="sldNum" sz="quarter" idx="4"/>
          </p:nvPr>
        </p:nvSpPr>
        <p:spPr/>
        <p:txBody>
          <a:bodyPr/>
          <a:lstStyle/>
          <a:p>
            <a:fld id="{B6F15528-21DE-4FAA-801E-634DDDAF4B2B}" type="slidenum">
              <a:rPr lang="en-US" smtClean="0"/>
              <a:pPr/>
              <a:t>44</a:t>
            </a:fld>
            <a:r>
              <a:rPr lang="en-US" smtClean="0"/>
              <a:t>/22</a:t>
            </a:r>
            <a:endParaRPr lang="en-US" dirty="0"/>
          </a:p>
        </p:txBody>
      </p:sp>
      <p:sp>
        <p:nvSpPr>
          <p:cNvPr id="7" name="TextBox 6"/>
          <p:cNvSpPr txBox="1"/>
          <p:nvPr/>
        </p:nvSpPr>
        <p:spPr>
          <a:xfrm>
            <a:off x="685800" y="533400"/>
            <a:ext cx="7620000" cy="369332"/>
          </a:xfrm>
          <a:prstGeom prst="rect">
            <a:avLst/>
          </a:prstGeom>
          <a:noFill/>
        </p:spPr>
        <p:txBody>
          <a:bodyPr wrap="square" rtlCol="0">
            <a:spAutoFit/>
          </a:bodyPr>
          <a:lstStyle/>
          <a:p>
            <a:r>
              <a:rPr lang="en-GB" dirty="0" smtClean="0"/>
              <a:t>Data from 23/09/2014 to 02/10/2014</a:t>
            </a:r>
            <a:endParaRPr lang="en-GB" dirty="0"/>
          </a:p>
        </p:txBody>
      </p:sp>
      <p:sp>
        <p:nvSpPr>
          <p:cNvPr id="5" name="Explosion 2 4"/>
          <p:cNvSpPr/>
          <p:nvPr/>
        </p:nvSpPr>
        <p:spPr>
          <a:xfrm rot="1043002">
            <a:off x="5109102" y="225119"/>
            <a:ext cx="4800600" cy="1219200"/>
          </a:xfrm>
          <a:prstGeom prst="irregularSeal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Very preliminary results!!!!!!</a:t>
            </a:r>
            <a:endParaRPr lang="en-GB" sz="2000" b="1" dirty="0">
              <a:solidFill>
                <a:schemeClr val="tx1"/>
              </a:solidFill>
            </a:endParaRPr>
          </a:p>
        </p:txBody>
      </p:sp>
      <p:grpSp>
        <p:nvGrpSpPr>
          <p:cNvPr id="15" name="Group 14"/>
          <p:cNvGrpSpPr/>
          <p:nvPr/>
        </p:nvGrpSpPr>
        <p:grpSpPr>
          <a:xfrm>
            <a:off x="76200" y="762000"/>
            <a:ext cx="7368540" cy="4744997"/>
            <a:chOff x="76200" y="1447800"/>
            <a:chExt cx="7368540" cy="4744997"/>
          </a:xfrm>
        </p:grpSpPr>
        <p:graphicFrame>
          <p:nvGraphicFramePr>
            <p:cNvPr id="14" name="Chart 13"/>
            <p:cNvGraphicFramePr>
              <a:graphicFrameLocks/>
            </p:cNvGraphicFramePr>
            <p:nvPr>
              <p:extLst/>
            </p:nvPr>
          </p:nvGraphicFramePr>
          <p:xfrm>
            <a:off x="304800" y="1523999"/>
            <a:ext cx="7139940" cy="449580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729734" y="2253734"/>
              <a:ext cx="1981200" cy="369332"/>
            </a:xfrm>
            <a:prstGeom prst="rect">
              <a:avLst/>
            </a:prstGeom>
            <a:noFill/>
          </p:spPr>
          <p:txBody>
            <a:bodyPr wrap="square" rtlCol="0">
              <a:spAutoFit/>
            </a:bodyPr>
            <a:lstStyle/>
            <a:p>
              <a:r>
                <a:rPr lang="en-GB" dirty="0" smtClean="0"/>
                <a:t>Gradient, MV/m</a:t>
              </a:r>
              <a:endParaRPr lang="fr-FR" dirty="0"/>
            </a:p>
          </p:txBody>
        </p:sp>
        <p:sp>
          <p:nvSpPr>
            <p:cNvPr id="12" name="TextBox 11"/>
            <p:cNvSpPr txBox="1"/>
            <p:nvPr/>
          </p:nvSpPr>
          <p:spPr>
            <a:xfrm>
              <a:off x="4114799" y="5823465"/>
              <a:ext cx="1118961" cy="369332"/>
            </a:xfrm>
            <a:prstGeom prst="rect">
              <a:avLst/>
            </a:prstGeom>
            <a:noFill/>
          </p:spPr>
          <p:txBody>
            <a:bodyPr wrap="none" rtlCol="0">
              <a:spAutoFit/>
            </a:bodyPr>
            <a:lstStyle/>
            <a:p>
              <a:r>
                <a:rPr lang="en-GB" dirty="0" smtClean="0"/>
                <a:t>Length, m</a:t>
              </a:r>
              <a:endParaRPr lang="fr-FR" dirty="0"/>
            </a:p>
          </p:txBody>
        </p:sp>
        <p:sp>
          <p:nvSpPr>
            <p:cNvPr id="4" name="Rectangle 3"/>
            <p:cNvSpPr/>
            <p:nvPr/>
          </p:nvSpPr>
          <p:spPr>
            <a:xfrm>
              <a:off x="5714999" y="3156465"/>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4724400" y="1981200"/>
            <a:ext cx="1676400" cy="45023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Period 1 and 3</a:t>
            </a:r>
            <a:endParaRPr lang="en-GB" dirty="0"/>
          </a:p>
        </p:txBody>
      </p:sp>
      <p:sp>
        <p:nvSpPr>
          <p:cNvPr id="17" name="Rectangle 16"/>
          <p:cNvSpPr/>
          <p:nvPr/>
        </p:nvSpPr>
        <p:spPr>
          <a:xfrm>
            <a:off x="4724400" y="4343400"/>
            <a:ext cx="1676400" cy="45023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t>Period 2</a:t>
            </a:r>
            <a:endParaRPr lang="en-GB" dirty="0"/>
          </a:p>
        </p:txBody>
      </p:sp>
      <p:sp>
        <p:nvSpPr>
          <p:cNvPr id="18" name="Rectangle 17"/>
          <p:cNvSpPr/>
          <p:nvPr/>
        </p:nvSpPr>
        <p:spPr>
          <a:xfrm>
            <a:off x="6629400" y="1752600"/>
            <a:ext cx="2286000" cy="3124200"/>
          </a:xfrm>
          <a:prstGeom prst="rect">
            <a:avLst/>
          </a:prstGeom>
          <a:ln w="38100"/>
        </p:spPr>
        <p:style>
          <a:lnRef idx="2">
            <a:schemeClr val="accent4"/>
          </a:lnRef>
          <a:fillRef idx="1">
            <a:schemeClr val="lt1"/>
          </a:fillRef>
          <a:effectRef idx="0">
            <a:schemeClr val="accent4"/>
          </a:effectRef>
          <a:fontRef idx="minor">
            <a:schemeClr val="dk1"/>
          </a:fontRef>
        </p:style>
        <p:txBody>
          <a:bodyPr rtlCol="0" anchor="ctr"/>
          <a:lstStyle/>
          <a:p>
            <a:r>
              <a:rPr lang="en-GB" b="1" u="sng" dirty="0" smtClean="0"/>
              <a:t>Period 1:</a:t>
            </a:r>
          </a:p>
          <a:p>
            <a:r>
              <a:rPr lang="en-GB" dirty="0" smtClean="0"/>
              <a:t>BD rate: 3.4 10</a:t>
            </a:r>
            <a:r>
              <a:rPr lang="en-GB" baseline="30000" dirty="0" smtClean="0"/>
              <a:t>-5</a:t>
            </a:r>
            <a:r>
              <a:rPr lang="en-GB" dirty="0" smtClean="0"/>
              <a:t> ± 0.4</a:t>
            </a:r>
            <a:endParaRPr lang="en-GB" baseline="30000" dirty="0" smtClean="0"/>
          </a:p>
          <a:p>
            <a:endParaRPr lang="en-GB" dirty="0"/>
          </a:p>
          <a:p>
            <a:r>
              <a:rPr lang="en-GB" b="1" u="sng" dirty="0" smtClean="0"/>
              <a:t>Period 2:</a:t>
            </a:r>
          </a:p>
          <a:p>
            <a:r>
              <a:rPr lang="en-GB" dirty="0" smtClean="0"/>
              <a:t>BD rate: 2.0 10</a:t>
            </a:r>
            <a:r>
              <a:rPr lang="en-GB" baseline="30000" dirty="0" smtClean="0"/>
              <a:t>-5 </a:t>
            </a:r>
            <a:r>
              <a:rPr lang="en-GB" dirty="0" smtClean="0"/>
              <a:t>± 0.2</a:t>
            </a:r>
          </a:p>
          <a:p>
            <a:endParaRPr lang="en-GB" dirty="0" smtClean="0"/>
          </a:p>
          <a:p>
            <a:r>
              <a:rPr lang="en-GB" b="1" u="sng" dirty="0" smtClean="0"/>
              <a:t>Period 3:</a:t>
            </a:r>
          </a:p>
          <a:p>
            <a:r>
              <a:rPr lang="en-GB" dirty="0"/>
              <a:t>BD rate: </a:t>
            </a:r>
            <a:r>
              <a:rPr lang="en-GB" dirty="0" smtClean="0"/>
              <a:t>1.2 </a:t>
            </a:r>
            <a:r>
              <a:rPr lang="en-GB" dirty="0"/>
              <a:t>10</a:t>
            </a:r>
            <a:r>
              <a:rPr lang="en-GB" baseline="30000" dirty="0"/>
              <a:t>-5 </a:t>
            </a:r>
            <a:r>
              <a:rPr lang="en-GB" dirty="0" smtClean="0"/>
              <a:t>± 0.1</a:t>
            </a:r>
            <a:endParaRPr lang="en-GB" dirty="0"/>
          </a:p>
          <a:p>
            <a:endParaRPr lang="en-GB" dirty="0" smtClean="0"/>
          </a:p>
          <a:p>
            <a:r>
              <a:rPr lang="en-GB" b="1" dirty="0" smtClean="0"/>
              <a:t>Systematic errors not included!!!</a:t>
            </a:r>
            <a:endParaRPr lang="en-GB" b="1" dirty="0"/>
          </a:p>
        </p:txBody>
      </p:sp>
      <p:sp>
        <p:nvSpPr>
          <p:cNvPr id="19" name="TextBox 18"/>
          <p:cNvSpPr txBox="1"/>
          <p:nvPr/>
        </p:nvSpPr>
        <p:spPr>
          <a:xfrm>
            <a:off x="445533" y="5646003"/>
            <a:ext cx="8317467"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400" b="1" u="sng" dirty="0" smtClean="0"/>
              <a:t>Preliminary Conclusion:</a:t>
            </a:r>
            <a:r>
              <a:rPr lang="en-GB" sz="2400" dirty="0" smtClean="0"/>
              <a:t> Beam loading does not show an increased breakdown rate at constant input power</a:t>
            </a:r>
            <a:endParaRPr lang="en-GB" sz="2400" dirty="0"/>
          </a:p>
        </p:txBody>
      </p:sp>
    </p:spTree>
    <p:extLst>
      <p:ext uri="{BB962C8B-B14F-4D97-AF65-F5344CB8AC3E}">
        <p14:creationId xmlns:p14="http://schemas.microsoft.com/office/powerpoint/2010/main" val="3256533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41470" y="4369038"/>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p:cNvSpPr txBox="1"/>
            <p:nvPr/>
          </p:nvSpPr>
          <p:spPr>
            <a:xfrm>
              <a:off x="913027" y="5638799"/>
              <a:ext cx="896399" cy="307777"/>
            </a:xfrm>
            <a:prstGeom prst="rect">
              <a:avLst/>
            </a:prstGeom>
            <a:noFill/>
          </p:spPr>
          <p:txBody>
            <a:bodyPr wrap="none" rtlCol="0">
              <a:spAutoFit/>
            </a:bodyPr>
            <a:lstStyle/>
            <a:p>
              <a:r>
                <a:rPr lang="en-GB" sz="1400" dirty="0" smtClean="0">
                  <a:solidFill>
                    <a:srgbClr val="0000FF"/>
                  </a:solidFill>
                </a:rPr>
                <a:t>Unloaded</a:t>
              </a:r>
              <a:endParaRPr lang="en-GB" sz="1400" dirty="0">
                <a:solidFill>
                  <a:srgbClr val="0000FF"/>
                </a:solidFill>
              </a:endParaRPr>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 A</a:t>
            </a:r>
          </a:p>
          <a:p>
            <a:r>
              <a:rPr lang="en-GB" dirty="0" smtClean="0">
                <a:solidFill>
                  <a:schemeClr val="tx1"/>
                </a:solidFill>
              </a:rPr>
              <a:t>P ~ 43 MW</a:t>
            </a:r>
            <a:endParaRPr lang="fr-FR" dirty="0">
              <a:solidFill>
                <a:schemeClr val="tx1"/>
              </a:solidFill>
            </a:endParaRPr>
          </a:p>
        </p:txBody>
      </p:sp>
      <p:sp>
        <p:nvSpPr>
          <p:cNvPr id="3" name="Rounded Rectangle 2"/>
          <p:cNvSpPr/>
          <p:nvPr/>
        </p:nvSpPr>
        <p:spPr>
          <a:xfrm>
            <a:off x="4953000" y="5105400"/>
            <a:ext cx="3886200" cy="1143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Gradient profile along the structure without beam loading</a:t>
            </a:r>
            <a:endParaRPr lang="fr-FR" dirty="0"/>
          </a:p>
        </p:txBody>
      </p:sp>
      <p:sp>
        <p:nvSpPr>
          <p:cNvPr id="5" name="Up Arrow 4"/>
          <p:cNvSpPr/>
          <p:nvPr/>
        </p:nvSpPr>
        <p:spPr>
          <a:xfrm>
            <a:off x="6781800" y="4788932"/>
            <a:ext cx="381000" cy="468868"/>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17895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hart 22"/>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235144"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0.35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ounded Rectangle 2"/>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799841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1"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18178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0.6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2291148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nvPr>
        </p:nvGraphicFramePr>
        <p:xfrm>
          <a:off x="4648200" y="762000"/>
          <a:ext cx="5486400" cy="3842266"/>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351210"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0.95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p:nvSpPr>
        <p:spPr>
          <a:xfrm>
            <a:off x="5181600" y="5181600"/>
            <a:ext cx="34290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The beam loading modifies the gradient profile</a:t>
            </a:r>
            <a:endParaRPr lang="fr-FR" dirty="0"/>
          </a:p>
        </p:txBody>
      </p:sp>
    </p:spTree>
    <p:extLst>
      <p:ext uri="{BB962C8B-B14F-4D97-AF65-F5344CB8AC3E}">
        <p14:creationId xmlns:p14="http://schemas.microsoft.com/office/powerpoint/2010/main" val="938008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4648200" y="762000"/>
          <a:ext cx="5486400" cy="3842267"/>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Group 19"/>
          <p:cNvGrpSpPr/>
          <p:nvPr/>
        </p:nvGrpSpPr>
        <p:grpSpPr>
          <a:xfrm>
            <a:off x="0" y="2438400"/>
            <a:ext cx="4343400" cy="4090141"/>
            <a:chOff x="133026" y="2649033"/>
            <a:chExt cx="4343400" cy="4090141"/>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26" y="2649033"/>
              <a:ext cx="4343400" cy="4090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2759686" y="567718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894982" y="4038600"/>
              <a:ext cx="1133644" cy="307777"/>
            </a:xfrm>
            <a:prstGeom prst="rect">
              <a:avLst/>
            </a:prstGeom>
            <a:noFill/>
          </p:spPr>
          <p:txBody>
            <a:bodyPr wrap="none" rtlCol="0">
              <a:spAutoFit/>
            </a:bodyPr>
            <a:lstStyle/>
            <a:p>
              <a:r>
                <a:rPr lang="en-GB" sz="1400" dirty="0" smtClean="0">
                  <a:solidFill>
                    <a:srgbClr val="FF0000"/>
                  </a:solidFill>
                </a:rPr>
                <a:t>CLIC nominal</a:t>
              </a:r>
              <a:endParaRPr lang="en-GB" sz="1400" dirty="0">
                <a:solidFill>
                  <a:srgbClr val="FF0000"/>
                </a:solidFill>
              </a:endParaRPr>
            </a:p>
          </p:txBody>
        </p:sp>
        <p:sp>
          <p:nvSpPr>
            <p:cNvPr id="18" name="Oval 17"/>
            <p:cNvSpPr/>
            <p:nvPr/>
          </p:nvSpPr>
          <p:spPr>
            <a:xfrm>
              <a:off x="827372" y="5677185"/>
              <a:ext cx="144016" cy="153889"/>
            </a:xfrm>
            <a:prstGeom prst="ellips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Beam loading effect</a:t>
            </a:r>
            <a:endParaRPr lang="en-GB" sz="3600" dirty="0">
              <a:solidFill>
                <a:srgbClr val="FFFF00"/>
              </a:solidFill>
            </a:endParaRPr>
          </a:p>
        </p:txBody>
      </p:sp>
      <p:sp>
        <p:nvSpPr>
          <p:cNvPr id="21" name="TextBox 20"/>
          <p:cNvSpPr txBox="1"/>
          <p:nvPr/>
        </p:nvSpPr>
        <p:spPr>
          <a:xfrm>
            <a:off x="470779" y="1106269"/>
            <a:ext cx="3720221" cy="646331"/>
          </a:xfrm>
          <a:prstGeom prst="rect">
            <a:avLst/>
          </a:prstGeom>
          <a:noFill/>
        </p:spPr>
        <p:txBody>
          <a:bodyPr wrap="square" rtlCol="0">
            <a:spAutoFit/>
          </a:bodyPr>
          <a:lstStyle/>
          <a:p>
            <a:r>
              <a:rPr lang="en-GB" dirty="0" smtClean="0"/>
              <a:t>Beam Loading modifies the gradient distribution along the structure</a:t>
            </a:r>
            <a:endParaRPr lang="en-GB" dirty="0"/>
          </a:p>
        </p:txBody>
      </p:sp>
      <p:sp>
        <p:nvSpPr>
          <p:cNvPr id="6" name="TextBox 5"/>
          <p:cNvSpPr txBox="1"/>
          <p:nvPr/>
        </p:nvSpPr>
        <p:spPr>
          <a:xfrm rot="16200000">
            <a:off x="3549134" y="1872735"/>
            <a:ext cx="1981200" cy="369332"/>
          </a:xfrm>
          <a:prstGeom prst="rect">
            <a:avLst/>
          </a:prstGeom>
          <a:noFill/>
        </p:spPr>
        <p:txBody>
          <a:bodyPr wrap="square" rtlCol="0">
            <a:spAutoFit/>
          </a:bodyPr>
          <a:lstStyle/>
          <a:p>
            <a:r>
              <a:rPr lang="en-GB" dirty="0" smtClean="0"/>
              <a:t>Gradient, MV/m</a:t>
            </a:r>
            <a:endParaRPr lang="fr-FR" dirty="0"/>
          </a:p>
        </p:txBody>
      </p:sp>
      <p:sp>
        <p:nvSpPr>
          <p:cNvPr id="8" name="TextBox 7"/>
          <p:cNvSpPr txBox="1"/>
          <p:nvPr/>
        </p:nvSpPr>
        <p:spPr>
          <a:xfrm>
            <a:off x="6424839" y="4419600"/>
            <a:ext cx="1118961" cy="369332"/>
          </a:xfrm>
          <a:prstGeom prst="rect">
            <a:avLst/>
          </a:prstGeom>
          <a:noFill/>
        </p:spPr>
        <p:txBody>
          <a:bodyPr wrap="none" rtlCol="0">
            <a:spAutoFit/>
          </a:bodyPr>
          <a:lstStyle/>
          <a:p>
            <a:r>
              <a:rPr lang="en-GB" dirty="0" smtClean="0"/>
              <a:t>Length, m</a:t>
            </a:r>
            <a:endParaRPr lang="fr-FR" dirty="0"/>
          </a:p>
        </p:txBody>
      </p:sp>
      <p:sp>
        <p:nvSpPr>
          <p:cNvPr id="11" name="Rectangle 10"/>
          <p:cNvSpPr/>
          <p:nvPr/>
        </p:nvSpPr>
        <p:spPr>
          <a:xfrm>
            <a:off x="5334000" y="3257145"/>
            <a:ext cx="1219200" cy="78145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I = 1.2 A</a:t>
            </a:r>
          </a:p>
          <a:p>
            <a:r>
              <a:rPr lang="en-GB" dirty="0" smtClean="0">
                <a:solidFill>
                  <a:schemeClr val="tx1"/>
                </a:solidFill>
              </a:rPr>
              <a:t>P ~ 43 MW</a:t>
            </a:r>
            <a:endParaRPr lang="fr-FR" dirty="0">
              <a:solidFill>
                <a:schemeClr val="tx1"/>
              </a:solidFill>
            </a:endParaRPr>
          </a:p>
        </p:txBody>
      </p:sp>
      <p:sp>
        <p:nvSpPr>
          <p:cNvPr id="26" name="Oval 25"/>
          <p:cNvSpPr/>
          <p:nvPr/>
        </p:nvSpPr>
        <p:spPr>
          <a:xfrm>
            <a:off x="2608444" y="4158405"/>
            <a:ext cx="144016" cy="144016"/>
          </a:xfrm>
          <a:prstGeom prst="ellipse">
            <a:avLst/>
          </a:prstGeom>
          <a:solidFill>
            <a:schemeClr val="tx2">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p:nvSpPr>
        <p:spPr>
          <a:xfrm>
            <a:off x="4953000" y="5181600"/>
            <a:ext cx="3886200" cy="1066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We do not have anymore 100 MV/m in average.</a:t>
            </a:r>
            <a:endParaRPr lang="fr-FR" dirty="0"/>
          </a:p>
        </p:txBody>
      </p:sp>
    </p:spTree>
    <p:extLst>
      <p:ext uri="{BB962C8B-B14F-4D97-AF65-F5344CB8AC3E}">
        <p14:creationId xmlns:p14="http://schemas.microsoft.com/office/powerpoint/2010/main" val="599128865"/>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11635</TotalTime>
  <Words>2422</Words>
  <Application>Microsoft Office PowerPoint</Application>
  <PresentationFormat>On-screen Show (4:3)</PresentationFormat>
  <Paragraphs>503</Paragraphs>
  <Slides>44</Slides>
  <Notes>33</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55" baseType="lpstr">
      <vt:lpstr>Arial</vt:lpstr>
      <vt:lpstr>Bradley Hand ITC</vt:lpstr>
      <vt:lpstr>Calibri</vt:lpstr>
      <vt:lpstr>Calisto MT</vt:lpstr>
      <vt:lpstr>Symbol</vt:lpstr>
      <vt:lpstr>Trebuchet MS</vt:lpstr>
      <vt:lpstr>Wingdings</vt:lpstr>
      <vt:lpstr>Wingdings 2</vt:lpstr>
      <vt:lpstr>Office Theme</vt:lpstr>
      <vt:lpstr>Slate</vt:lpstr>
      <vt:lpstr>Visio</vt:lpstr>
      <vt:lpstr>Low Breakdown rate operation of a high gradient accelerating structure under high beam loading conditions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Luis Navarro Quirante</dc:creator>
  <cp:lastModifiedBy>Luis Navarro</cp:lastModifiedBy>
  <cp:revision>247</cp:revision>
  <dcterms:created xsi:type="dcterms:W3CDTF">2006-08-16T00:00:00Z</dcterms:created>
  <dcterms:modified xsi:type="dcterms:W3CDTF">2014-10-04T20:34:00Z</dcterms:modified>
</cp:coreProperties>
</file>