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tif" ContentType="image/tif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94" r:id="rId3"/>
    <p:sldId id="299" r:id="rId4"/>
    <p:sldId id="295" r:id="rId5"/>
    <p:sldId id="290" r:id="rId6"/>
    <p:sldId id="286" r:id="rId7"/>
    <p:sldId id="292" r:id="rId8"/>
    <p:sldId id="293" r:id="rId9"/>
    <p:sldId id="291" r:id="rId10"/>
    <p:sldId id="287" r:id="rId11"/>
    <p:sldId id="288" r:id="rId12"/>
    <p:sldId id="289" r:id="rId13"/>
    <p:sldId id="298" r:id="rId14"/>
    <p:sldId id="297" r:id="rId15"/>
    <p:sldId id="296" r:id="rId16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99CC"/>
    <a:srgbClr val="66FF00"/>
    <a:srgbClr val="6666FF"/>
    <a:srgbClr val="0000FF"/>
    <a:srgbClr val="0000CC"/>
    <a:srgbClr val="6666CC"/>
    <a:srgbClr val="CC3333"/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2" autoAdjust="0"/>
    <p:restoredTop sz="97985" autoAdjust="0"/>
  </p:normalViewPr>
  <p:slideViewPr>
    <p:cSldViewPr>
      <p:cViewPr varScale="1">
        <p:scale>
          <a:sx n="89" d="100"/>
          <a:sy n="89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35776" y="4388069"/>
            <a:ext cx="9108224" cy="641131"/>
          </a:xfrm>
          <a:prstGeom prst="rect">
            <a:avLst/>
          </a:prstGeom>
          <a:noFill/>
          <a:ln w="38100" cap="rnd" cmpd="sng" algn="ctr">
            <a:solidFill>
              <a:srgbClr val="FF0000"/>
            </a:solidFill>
            <a:prstDash val="solid"/>
          </a:ln>
          <a:effectLst>
            <a:glow rad="25400">
              <a:srgbClr val="FF0000">
                <a:alpha val="74000"/>
              </a:srgb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495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5181600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10/7/14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10/7/14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rgbClr val="CC3333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/>
                <a:cs typeface="Comic Sans MS"/>
              </a:defRPr>
            </a:lvl1pPr>
            <a:extLst/>
          </a:lstStyle>
          <a:p>
            <a:fld id="{7386AEA9-7BCB-A640-B469-03CA546F33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8"/>
          <p:cNvSpPr>
            <a:spLocks noGrp="1"/>
          </p:cNvSpPr>
          <p:nvPr>
            <p:ph type="sldNum" sz="quarter" idx="1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/>
                <a:cs typeface="Comic Sans MS"/>
              </a:defRPr>
            </a:lvl1pPr>
            <a:extLst/>
          </a:lstStyle>
          <a:p>
            <a:fld id="{7386AEA9-7BCB-A640-B469-03CA546F33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514600" y="6477000"/>
            <a:ext cx="5638800" cy="304800"/>
          </a:xfrm>
        </p:spPr>
        <p:txBody>
          <a:bodyPr>
            <a:noAutofit/>
          </a:bodyPr>
          <a:lstStyle>
            <a:lvl1pPr>
              <a:defRPr sz="1000">
                <a:solidFill>
                  <a:srgbClr val="000090"/>
                </a:solidFill>
                <a:latin typeface="Comic Sans MS"/>
                <a:cs typeface="Comic Sans MS"/>
              </a:defRPr>
            </a:lvl1pPr>
          </a:lstStyle>
          <a:p>
            <a:pPr lvl="0"/>
            <a:r>
              <a:rPr lang="en-US" dirty="0" smtClean="0"/>
              <a:t>THPP037 - Commissioning and Operational Experience gained with the Linac4 RFQ at CERN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sldNum" sz="quarter" idx="17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/>
                <a:cs typeface="Comic Sans MS"/>
              </a:defRPr>
            </a:lvl1pPr>
            <a:extLst/>
          </a:lstStyle>
          <a:p>
            <a:fld id="{7386AEA9-7BCB-A640-B469-03CA546F33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10/7/14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jp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248400"/>
          </a:xfrm>
          <a:prstGeom prst="rect">
            <a:avLst/>
          </a:prstGeom>
          <a:solidFill>
            <a:srgbClr val="6666FF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 txBox="1">
            <a:spLocks/>
          </p:cNvSpPr>
          <p:nvPr userDrawn="1"/>
        </p:nvSpPr>
        <p:spPr>
          <a:xfrm>
            <a:off x="1981200" y="6400800"/>
            <a:ext cx="64008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000">
                <a:solidFill>
                  <a:srgbClr val="00009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98563" indent="-1198563"/>
            <a:r>
              <a:rPr lang="en-US" dirty="0" smtClean="0"/>
              <a:t>LCWS14 Belgrade</a:t>
            </a:r>
            <a:r>
              <a:rPr lang="en-US" baseline="0" dirty="0" smtClean="0"/>
              <a:t> – Investigation threads on fabrication technologies for the CLIC X-band Accelerating Structures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304800" y="6248400"/>
            <a:ext cx="1752600" cy="685800"/>
            <a:chOff x="304800" y="6248400"/>
            <a:chExt cx="1752600" cy="685800"/>
          </a:xfrm>
        </p:grpSpPr>
        <p:pic>
          <p:nvPicPr>
            <p:cNvPr id="16" name="Picture 15" descr="Logo60ans_image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500" y="6400800"/>
              <a:ext cx="647173" cy="381000"/>
            </a:xfrm>
            <a:prstGeom prst="rect">
              <a:avLst/>
            </a:prstGeom>
          </p:spPr>
        </p:pic>
        <p:pic>
          <p:nvPicPr>
            <p:cNvPr id="17" name="Picture 16" descr="LogoOutline-Blue-02.jpg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400800"/>
              <a:ext cx="413141" cy="353012"/>
            </a:xfrm>
            <a:prstGeom prst="rect">
              <a:avLst/>
            </a:prstGeom>
          </p:spPr>
        </p:pic>
        <p:pic>
          <p:nvPicPr>
            <p:cNvPr id="12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371600" y="6248400"/>
              <a:ext cx="685800" cy="685800"/>
            </a:xfrm>
            <a:prstGeom prst="rect">
              <a:avLst/>
            </a:prstGeom>
            <a:noFill/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533400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0F062-C496-AC46-84B1-47436230400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63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emf"/><Relationship Id="rId7" Type="http://schemas.openxmlformats.org/officeDocument/2006/relationships/image" Target="../media/image33.jpeg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tif"/><Relationship Id="rId7" Type="http://schemas.openxmlformats.org/officeDocument/2006/relationships/image" Target="../media/image40.tif"/><Relationship Id="rId8" Type="http://schemas.openxmlformats.org/officeDocument/2006/relationships/image" Target="../media/image41.tif"/><Relationship Id="rId9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jpe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52400" y="4495800"/>
            <a:ext cx="8839200" cy="457200"/>
          </a:xfrm>
        </p:spPr>
        <p:txBody>
          <a:bodyPr>
            <a:normAutofit fontScale="90000"/>
          </a:bodyPr>
          <a:lstStyle>
            <a:extLst/>
          </a:lstStyle>
          <a:p>
            <a:pPr algn="just"/>
            <a:r>
              <a:rPr lang="en-US" sz="1600" cap="none" dirty="0" smtClean="0">
                <a:solidFill>
                  <a:srgbClr val="000090"/>
                </a:solidFill>
                <a:latin typeface="Comic Sans MS"/>
                <a:cs typeface="Comic Sans MS"/>
              </a:rPr>
              <a:t>Investigation threads on fabrication technologies for the CLIC X-band Accelerating Structures</a:t>
            </a:r>
            <a:endParaRPr lang="en-US" sz="1600" cap="none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52400" y="5105400"/>
            <a:ext cx="8763000" cy="685800"/>
          </a:xfrm>
        </p:spPr>
        <p:txBody>
          <a:bodyPr>
            <a:noAutofit/>
          </a:bodyPr>
          <a:lstStyle>
            <a:extLst/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Comic Sans MS"/>
                <a:cs typeface="Comic Sans MS"/>
              </a:rPr>
              <a:t>C. </a:t>
            </a:r>
            <a:r>
              <a:rPr lang="en-US" sz="900" dirty="0" smtClean="0">
                <a:solidFill>
                  <a:schemeClr val="tx1"/>
                </a:solidFill>
                <a:latin typeface="Comic Sans MS"/>
                <a:cs typeface="Comic Sans MS"/>
              </a:rPr>
              <a:t>Rossi on behalf of the CLIC X-band </a:t>
            </a:r>
            <a:r>
              <a:rPr lang="en-US" sz="900" dirty="0" smtClean="0">
                <a:solidFill>
                  <a:schemeClr val="tx1"/>
                </a:solidFill>
                <a:latin typeface="Comic Sans MS"/>
                <a:cs typeface="Comic Sans MS"/>
              </a:rPr>
              <a:t>Activity</a:t>
            </a:r>
            <a:endParaRPr lang="en-US" sz="900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pPr algn="just"/>
            <a:endParaRPr lang="en-US" sz="900" dirty="0">
              <a:solidFill>
                <a:schemeClr val="tx1"/>
              </a:solidFill>
              <a:latin typeface="Comic Sans MS"/>
              <a:cs typeface="Comic Sans MS"/>
            </a:endParaRPr>
          </a:p>
          <a:p>
            <a:pPr algn="just"/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Thanks for contributions and discussions 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to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 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S.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Calatroni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N. Catalan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Lasheras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R.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Corsini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A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Grudiev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D.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Gudkov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R.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Montonen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A. Perez, N. 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Shipman, A.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Solodko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I.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Syratchev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A.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Xydou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W.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Wuensch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H.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Zha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, W. Zhou, E. </a:t>
            </a:r>
            <a:r>
              <a:rPr lang="en-US" sz="9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Zisopoulou</a:t>
            </a:r>
            <a:r>
              <a:rPr lang="en-US" sz="900" dirty="0" smtClean="0">
                <a:solidFill>
                  <a:srgbClr val="3366FF"/>
                </a:solidFill>
                <a:latin typeface="Comic Sans MS"/>
                <a:cs typeface="Comic Sans MS"/>
              </a:rPr>
              <a:t>. </a:t>
            </a:r>
            <a:endParaRPr lang="en-US" sz="900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39380" y="6553200"/>
            <a:ext cx="143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/>
                <a:cs typeface="Comic Sans MS"/>
              </a:rPr>
              <a:t>9</a:t>
            </a:r>
            <a:r>
              <a:rPr lang="en-US" sz="1200" baseline="30000" dirty="0" smtClean="0">
                <a:latin typeface="Comic Sans MS"/>
                <a:cs typeface="Comic Sans MS"/>
              </a:rPr>
              <a:t>th</a:t>
            </a:r>
            <a:r>
              <a:rPr lang="en-US" sz="1200" dirty="0" smtClean="0">
                <a:latin typeface="Comic Sans MS"/>
                <a:cs typeface="Comic Sans MS"/>
              </a:rPr>
              <a:t> October 2014</a:t>
            </a:r>
            <a:endParaRPr lang="en-US" sz="1200" dirty="0">
              <a:latin typeface="Comic Sans MS"/>
              <a:cs typeface="Comic Sans M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6248400"/>
            <a:ext cx="1752600" cy="685800"/>
            <a:chOff x="304800" y="6248400"/>
            <a:chExt cx="1752600" cy="685800"/>
          </a:xfrm>
        </p:grpSpPr>
        <p:pic>
          <p:nvPicPr>
            <p:cNvPr id="12" name="Picture 11" descr="Logo60ans_imag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500" y="6400800"/>
              <a:ext cx="647173" cy="381000"/>
            </a:xfrm>
            <a:prstGeom prst="rect">
              <a:avLst/>
            </a:prstGeom>
          </p:spPr>
        </p:pic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400800"/>
              <a:ext cx="413141" cy="353012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71600" y="6248400"/>
              <a:ext cx="685800" cy="685800"/>
            </a:xfrm>
            <a:prstGeom prst="rect">
              <a:avLst/>
            </a:prstGeom>
            <a:noFill/>
          </p:spPr>
        </p:pic>
      </p:grpSp>
      <p:pic>
        <p:nvPicPr>
          <p:cNvPr id="5" name="Picture 4" descr="vinc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1417"/>
            <a:ext cx="9144000" cy="2821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Optimizing the fabrication 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Disk </a:t>
            </a:r>
            <a:r>
              <a:rPr lang="en-US" sz="2400" dirty="0"/>
              <a:t>Alignment </a:t>
            </a:r>
            <a:r>
              <a:rPr lang="en-US" sz="1600" dirty="0" smtClean="0"/>
              <a:t>(E. </a:t>
            </a:r>
            <a:r>
              <a:rPr lang="en-US" sz="1600" dirty="0" err="1" smtClean="0"/>
              <a:t>Zisopoulou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smtClean="0"/>
              <a:t>R. </a:t>
            </a:r>
            <a:r>
              <a:rPr lang="en-US" sz="1600" dirty="0" err="1" smtClean="0"/>
              <a:t>Montonen</a:t>
            </a:r>
            <a:r>
              <a:rPr lang="en-US" sz="1600" dirty="0" smtClean="0"/>
              <a:t>)</a:t>
            </a:r>
            <a:endParaRPr lang="en-US" sz="1600" dirty="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066800"/>
            <a:ext cx="8153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Current alignment strategy of CERN structures (26 cells) based on V-block</a:t>
            </a:r>
            <a:r>
              <a: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rPr>
              <a:t>.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 Achieved accuracy is ± 5 </a:t>
            </a:r>
            <a:r>
              <a:rPr lang="en-US" sz="1600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m.</a:t>
            </a:r>
            <a:endParaRPr lang="en-US" sz="1600" i="1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020" y="1752600"/>
            <a:ext cx="2013950" cy="1739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620" y="1752600"/>
            <a:ext cx="1005687" cy="1752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5739824"/>
            <a:ext cx="8153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Development ongoing by collaborators at HIP (Helsinki Institute of Physics) on an interferometry-based technique to measure inside assembled structures.</a:t>
            </a:r>
            <a:endParaRPr lang="en-US" sz="1600" i="1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3606800"/>
            <a:ext cx="2431366" cy="1727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1420" y="1752600"/>
            <a:ext cx="157612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3020" y="1752599"/>
            <a:ext cx="1833180" cy="17526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6199" y="3581400"/>
            <a:ext cx="3804661" cy="2057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86400" y="5257800"/>
            <a:ext cx="226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Axial sensitivity 40 nm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4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Optimizing the fabrication 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Structure </a:t>
            </a:r>
            <a:r>
              <a:rPr lang="en-US" sz="2400" dirty="0"/>
              <a:t>Assembly </a:t>
            </a:r>
            <a:r>
              <a:rPr lang="en-US" sz="1600" dirty="0"/>
              <a:t>(A. </a:t>
            </a:r>
            <a:r>
              <a:rPr lang="en-US" sz="1600" dirty="0" err="1" smtClean="0"/>
              <a:t>Xydou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066800"/>
            <a:ext cx="8153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Diffusion bonding in hydrogen atmosphere is the current technology for the X-band AS assembly at CERN.</a:t>
            </a:r>
            <a:endParaRPr lang="en-US" sz="1600" i="1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pic>
        <p:nvPicPr>
          <p:cNvPr id="7" name="Picture 6" descr="C:\Users\axydou\Dropbox\Camera Uploads\2014-07-23 14.16.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642478"/>
            <a:ext cx="1219200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xydou\Dropbox\Camera Uploads\20140708_1505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42477"/>
            <a:ext cx="2286000" cy="2057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/>
          <p:cNvGrpSpPr/>
          <p:nvPr/>
        </p:nvGrpSpPr>
        <p:grpSpPr>
          <a:xfrm>
            <a:off x="304800" y="3886200"/>
            <a:ext cx="8153400" cy="2438400"/>
            <a:chOff x="304800" y="3886200"/>
            <a:chExt cx="8153400" cy="24384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0" y="3886200"/>
              <a:ext cx="3217796" cy="17526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24400" y="3903163"/>
              <a:ext cx="3352800" cy="173563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04800" y="5739824"/>
              <a:ext cx="81534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>
                  <a:solidFill>
                    <a:srgbClr val="3366FF"/>
                  </a:solidFill>
                  <a:latin typeface="Comic Sans MS"/>
                  <a:cs typeface="Comic Sans MS"/>
                </a:rPr>
                <a:t>We have started investigating on the impact of the required load for bonding on disk dimensions; however alternative technologies are being considered.</a:t>
              </a:r>
              <a:endPara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endParaRPr>
            </a:p>
          </p:txBody>
        </p:sp>
      </p:grp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19" y="1676400"/>
            <a:ext cx="3692281" cy="2125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0" y="3914192"/>
            <a:ext cx="7924800" cy="2410408"/>
            <a:chOff x="457200" y="2667000"/>
            <a:chExt cx="7924800" cy="2410408"/>
          </a:xfrm>
        </p:grpSpPr>
        <p:grpSp>
          <p:nvGrpSpPr>
            <p:cNvPr id="13" name="Group 12"/>
            <p:cNvGrpSpPr/>
            <p:nvPr/>
          </p:nvGrpSpPr>
          <p:grpSpPr>
            <a:xfrm>
              <a:off x="4516576" y="2755468"/>
              <a:ext cx="3865424" cy="2302762"/>
              <a:chOff x="249376" y="1434782"/>
              <a:chExt cx="4114800" cy="242496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376" y="1434782"/>
                <a:ext cx="4114800" cy="242496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68858" y="1621842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STACK#6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391817" y="1626273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STACK#5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200686" y="1626613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STACK#7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037738" y="1636500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STACK#8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8857" y="2705028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STACK#2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357528" y="2702222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STACK#4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200686" y="2701828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STACK#3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042174" y="2717588"/>
                <a:ext cx="759698" cy="2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STACK#1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57200" y="2727649"/>
              <a:ext cx="3839125" cy="2349759"/>
              <a:chOff x="-2450370" y="7392364"/>
              <a:chExt cx="3751840" cy="2349759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2450370" y="7407604"/>
                <a:ext cx="3751840" cy="2334519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-2352685" y="7395637"/>
                <a:ext cx="9109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800" dirty="0">
                    <a:latin typeface="Arial Black" panose="020B0A04020102020204" pitchFamily="34" charset="0"/>
                  </a:rPr>
                  <a:t>STACK#17</a:t>
                </a:r>
              </a:p>
              <a:p>
                <a:pPr algn="ctr"/>
                <a:endParaRPr lang="en-US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-1539793" y="7392364"/>
                <a:ext cx="8330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STACK#18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-724192" y="7392365"/>
                <a:ext cx="794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STACK#19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7416" y="7392364"/>
                <a:ext cx="8032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STACK#20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-2278768" y="9172462"/>
                <a:ext cx="7886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STACK#21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-1518590" y="9172462"/>
                <a:ext cx="82878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STACK#22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-779661" y="9180420"/>
                <a:ext cx="85707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STACK#23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-41087" y="9172462"/>
                <a:ext cx="8352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Arial Black" panose="020B0A04020102020204" pitchFamily="34" charset="0"/>
                  </a:rPr>
                  <a:t>STACK#24</a:t>
                </a:r>
                <a:endParaRPr lang="en-GB" sz="800" dirty="0"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759566" y="2667000"/>
              <a:ext cx="106680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0.1 </a:t>
              </a:r>
              <a:r>
                <a:rPr lang="en-US" sz="1200" dirty="0" err="1" smtClean="0"/>
                <a:t>MPa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595608" y="4788634"/>
              <a:ext cx="1217383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0.04 </a:t>
              </a:r>
              <a:r>
                <a:rPr lang="en-US" sz="1200" dirty="0" err="1" smtClean="0"/>
                <a:t>MPa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673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investigation tools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Fixed Gap System </a:t>
            </a:r>
            <a:r>
              <a:rPr lang="en-US" sz="1600" dirty="0" smtClean="0"/>
              <a:t>(S. </a:t>
            </a:r>
            <a:r>
              <a:rPr lang="en-US" sz="1600" dirty="0" err="1" smtClean="0"/>
              <a:t>Calatroni</a:t>
            </a:r>
            <a:r>
              <a:rPr lang="en-US" sz="1600" dirty="0" smtClean="0"/>
              <a:t>, A. Perez, N. Shipman)</a:t>
            </a: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104" y="2514600"/>
            <a:ext cx="3226296" cy="374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4954963" y="1011808"/>
            <a:ext cx="3960437" cy="3636392"/>
            <a:chOff x="5508104" y="1268760"/>
            <a:chExt cx="3960437" cy="3636392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8104" y="2060848"/>
              <a:ext cx="3046367" cy="273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72"/>
            <p:cNvGrpSpPr/>
            <p:nvPr/>
          </p:nvGrpSpPr>
          <p:grpSpPr>
            <a:xfrm rot="5400000">
              <a:off x="7254305" y="3122962"/>
              <a:ext cx="2628278" cy="936102"/>
              <a:chOff x="-591019" y="-5582726"/>
              <a:chExt cx="2338364" cy="2064189"/>
            </a:xfrm>
          </p:grpSpPr>
          <p:cxnSp>
            <p:nvCxnSpPr>
              <p:cNvPr id="15" name="Straight Arrow Connector 6"/>
              <p:cNvCxnSpPr>
                <a:stCxn id="16" idx="2"/>
              </p:cNvCxnSpPr>
              <p:nvPr/>
            </p:nvCxnSpPr>
            <p:spPr bwMode="auto">
              <a:xfrm rot="16200000" flipH="1" flipV="1">
                <a:off x="-569156" y="-4665856"/>
                <a:ext cx="1317650" cy="97698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3"/>
              <p:cNvSpPr txBox="1">
                <a:spLocks noChangeArrowheads="1"/>
              </p:cNvSpPr>
              <p:nvPr/>
            </p:nvSpPr>
            <p:spPr bwMode="auto">
              <a:xfrm>
                <a:off x="-591019" y="-5582726"/>
                <a:ext cx="2338364" cy="746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Ceramic Rings (Separators)</a:t>
                </a:r>
                <a:endParaRPr lang="en-US" sz="1600" b="1" dirty="0">
                  <a:latin typeface="Calibri" pitchFamily="34" charset="0"/>
                </a:endParaRPr>
              </a:p>
            </p:txBody>
          </p:sp>
        </p:grpSp>
        <p:grpSp>
          <p:nvGrpSpPr>
            <p:cNvPr id="8" name="Group 72"/>
            <p:cNvGrpSpPr/>
            <p:nvPr/>
          </p:nvGrpSpPr>
          <p:grpSpPr>
            <a:xfrm>
              <a:off x="6084171" y="1268760"/>
              <a:ext cx="3384370" cy="1080120"/>
              <a:chOff x="-979411" y="-5798689"/>
              <a:chExt cx="2822864" cy="2977212"/>
            </a:xfrm>
          </p:grpSpPr>
          <p:grpSp>
            <p:nvGrpSpPr>
              <p:cNvPr id="11" name="Group 177"/>
              <p:cNvGrpSpPr>
                <a:grpSpLocks/>
              </p:cNvGrpSpPr>
              <p:nvPr/>
            </p:nvGrpSpPr>
            <p:grpSpPr bwMode="auto">
              <a:xfrm>
                <a:off x="-979411" y="-4806285"/>
                <a:ext cx="1669695" cy="1984808"/>
                <a:chOff x="2213191" y="1659354"/>
                <a:chExt cx="487824" cy="1235564"/>
              </a:xfrm>
            </p:grpSpPr>
            <p:cxnSp>
              <p:nvCxnSpPr>
                <p:cNvPr id="13" name="Straight Arrow Connector 6"/>
                <p:cNvCxnSpPr/>
                <p:nvPr/>
              </p:nvCxnSpPr>
              <p:spPr>
                <a:xfrm flipH="1">
                  <a:off x="2213191" y="1659356"/>
                  <a:ext cx="132191" cy="123556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7"/>
                <p:cNvCxnSpPr/>
                <p:nvPr/>
              </p:nvCxnSpPr>
              <p:spPr>
                <a:xfrm flipV="1">
                  <a:off x="2345388" y="1659354"/>
                  <a:ext cx="355627" cy="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3"/>
              <p:cNvSpPr txBox="1">
                <a:spLocks noChangeArrowheads="1"/>
              </p:cNvSpPr>
              <p:nvPr/>
            </p:nvSpPr>
            <p:spPr bwMode="auto">
              <a:xfrm>
                <a:off x="-494911" y="-5798689"/>
                <a:ext cx="2338364" cy="746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Clamping Ring</a:t>
                </a:r>
                <a:endParaRPr lang="en-US" sz="1600" b="1" dirty="0">
                  <a:latin typeface="Calibri" pitchFamily="34" charset="0"/>
                </a:endParaRPr>
              </a:p>
            </p:txBody>
          </p:sp>
        </p:grpSp>
        <p:cxnSp>
          <p:nvCxnSpPr>
            <p:cNvPr id="9" name="Straight Arrow Connector 6"/>
            <p:cNvCxnSpPr>
              <a:stCxn id="16" idx="2"/>
            </p:cNvCxnSpPr>
            <p:nvPr/>
          </p:nvCxnSpPr>
          <p:spPr bwMode="auto">
            <a:xfrm flipH="1">
              <a:off x="8172400" y="3591013"/>
              <a:ext cx="525542" cy="5580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6"/>
            <p:cNvCxnSpPr>
              <a:stCxn id="16" idx="2"/>
            </p:cNvCxnSpPr>
            <p:nvPr/>
          </p:nvCxnSpPr>
          <p:spPr bwMode="auto">
            <a:xfrm flipH="1" flipV="1">
              <a:off x="8028384" y="3284984"/>
              <a:ext cx="669558" cy="3060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3032" y="4725144"/>
            <a:ext cx="15121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5" t="17662" r="72872" b="18514"/>
          <a:stretch/>
        </p:blipFill>
        <p:spPr bwMode="auto">
          <a:xfrm>
            <a:off x="1143000" y="1066799"/>
            <a:ext cx="2895600" cy="2931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114800"/>
            <a:ext cx="2844800" cy="2133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114800"/>
            <a:ext cx="2844800" cy="2133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114800"/>
            <a:ext cx="2844800" cy="21336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8600" y="10668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Disk diameter = 60 mm</a:t>
            </a:r>
          </a:p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Disk gap down to 2 </a:t>
            </a:r>
            <a:r>
              <a:rPr lang="en-US" sz="1600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m</a:t>
            </a:r>
          </a:p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Repetition rate = 1 kHz.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57400"/>
            <a:ext cx="441176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14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investigation tools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Fixed Gap System – preliminary test </a:t>
            </a:r>
            <a:r>
              <a:rPr lang="en-US" sz="1600" dirty="0" smtClean="0"/>
              <a:t>(S. </a:t>
            </a:r>
            <a:r>
              <a:rPr lang="en-US" sz="1600" dirty="0" err="1" smtClean="0"/>
              <a:t>Calatroni</a:t>
            </a:r>
            <a:r>
              <a:rPr lang="en-US" sz="1600" dirty="0"/>
              <a:t>,</a:t>
            </a:r>
            <a:r>
              <a:rPr lang="en-US" sz="1600" dirty="0" smtClean="0"/>
              <a:t> A. Perez, N. Shipman)</a:t>
            </a:r>
            <a:endParaRPr lang="en-US" sz="1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47750"/>
            <a:ext cx="69342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35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52400" y="4495800"/>
            <a:ext cx="8839200" cy="457200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lang="en-US" sz="2400" cap="none" dirty="0" smtClean="0">
                <a:solidFill>
                  <a:srgbClr val="000090"/>
                </a:solidFill>
                <a:latin typeface="Comic Sans MS"/>
                <a:cs typeface="Comic Sans MS"/>
              </a:rPr>
              <a:t>Thank you</a:t>
            </a:r>
            <a:endParaRPr lang="en-US" sz="2400" cap="none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39380" y="6553200"/>
            <a:ext cx="143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/>
                <a:cs typeface="Comic Sans MS"/>
              </a:rPr>
              <a:t>9</a:t>
            </a:r>
            <a:r>
              <a:rPr lang="en-US" sz="1200" baseline="30000" dirty="0" smtClean="0">
                <a:latin typeface="Comic Sans MS"/>
                <a:cs typeface="Comic Sans MS"/>
              </a:rPr>
              <a:t>th</a:t>
            </a:r>
            <a:r>
              <a:rPr lang="en-US" sz="1200" dirty="0" smtClean="0">
                <a:latin typeface="Comic Sans MS"/>
                <a:cs typeface="Comic Sans MS"/>
              </a:rPr>
              <a:t> October 2014</a:t>
            </a:r>
            <a:endParaRPr lang="en-US" sz="1200" dirty="0">
              <a:latin typeface="Comic Sans MS"/>
              <a:cs typeface="Comic Sans M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6248400"/>
            <a:ext cx="1752600" cy="685800"/>
            <a:chOff x="304800" y="6248400"/>
            <a:chExt cx="1752600" cy="685800"/>
          </a:xfrm>
        </p:grpSpPr>
        <p:pic>
          <p:nvPicPr>
            <p:cNvPr id="12" name="Picture 11" descr="Logo60ans_imag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500" y="6400800"/>
              <a:ext cx="647173" cy="381000"/>
            </a:xfrm>
            <a:prstGeom prst="rect">
              <a:avLst/>
            </a:prstGeom>
          </p:spPr>
        </p:pic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400800"/>
              <a:ext cx="413141" cy="353012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71600" y="6248400"/>
              <a:ext cx="685800" cy="685800"/>
            </a:xfrm>
            <a:prstGeom prst="rect">
              <a:avLst/>
            </a:prstGeom>
            <a:noFill/>
          </p:spPr>
        </p:pic>
      </p:grpSp>
      <p:pic>
        <p:nvPicPr>
          <p:cNvPr id="5" name="Picture 4" descr="vinc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82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0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Spare slides</a:t>
            </a: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3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Consolidating </a:t>
            </a:r>
            <a:r>
              <a:rPr lang="en-US" dirty="0" smtClean="0"/>
              <a:t>a baseline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Areas of </a:t>
            </a:r>
            <a:r>
              <a:rPr lang="en-US" sz="2400" dirty="0"/>
              <a:t>P</a:t>
            </a:r>
            <a:r>
              <a:rPr lang="en-US" sz="2400" dirty="0" smtClean="0"/>
              <a:t>ossible Development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2140803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Clarify some technological aspects of the AS fabrication process that were inherited from other labs and from the work of different study groups and consolidate them in validated procedures.</a:t>
            </a:r>
            <a:endParaRPr lang="en-US" sz="1600" i="1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1143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Push the investigation on the integration of the different elements of the accelerator to a higher level of detail, in the perspective of assembling modules and the complete accelerator, in the end. Clarify issues at the interfaces.</a:t>
            </a:r>
            <a:endParaRPr lang="en-US" sz="1600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3225224"/>
            <a:ext cx="8153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Start building a consolidated baseline for the project. This will not prevent further developments, on the contrary it will allow a better tracking of changes.</a:t>
            </a:r>
            <a:endParaRPr lang="en-US" sz="1600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1000" y="3974069"/>
            <a:ext cx="8153400" cy="1817131"/>
            <a:chOff x="381000" y="3593069"/>
            <a:chExt cx="8153400" cy="1817131"/>
          </a:xfrm>
        </p:grpSpPr>
        <p:sp>
          <p:nvSpPr>
            <p:cNvPr id="16" name="TextBox 15"/>
            <p:cNvSpPr txBox="1"/>
            <p:nvPr/>
          </p:nvSpPr>
          <p:spPr>
            <a:xfrm>
              <a:off x="381000" y="4702314"/>
              <a:ext cx="8153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3366FF"/>
                  </a:solidFill>
                  <a:latin typeface="Comic Sans MS"/>
                  <a:cs typeface="Comic Sans MS"/>
                </a:rPr>
                <a:t>Adopt a</a:t>
              </a:r>
            </a:p>
            <a:p>
              <a:pPr algn="ctr"/>
              <a:r>
                <a:rPr lang="en-US" sz="2400" dirty="0" smtClean="0">
                  <a:solidFill>
                    <a:srgbClr val="3366FF"/>
                  </a:solidFill>
                  <a:latin typeface="Comic Sans MS"/>
                  <a:cs typeface="Comic Sans MS"/>
                </a:rPr>
                <a:t>Quality Assurance Policy ?</a:t>
              </a:r>
              <a:endParaRPr lang="en-US" sz="2400" dirty="0" smtClean="0">
                <a:solidFill>
                  <a:srgbClr val="3366FF"/>
                </a:solidFill>
                <a:latin typeface="Comic Sans MS"/>
                <a:cs typeface="Comic Sans MS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4381500" y="3593069"/>
              <a:ext cx="38100" cy="100822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949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Consolidating </a:t>
            </a:r>
            <a:r>
              <a:rPr lang="en-US" dirty="0" smtClean="0"/>
              <a:t>a baseline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Quality Assurance Policy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04800" y="2362200"/>
            <a:ext cx="8153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The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QAP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should create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the conditions for an effective control of changes within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the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project baseline and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their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follow-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up.</a:t>
            </a:r>
            <a:endParaRPr lang="en-US" sz="1600" i="1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800" y="1302603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A Quality Assurance Policy would contribute to progressively consolidate the project baseline by means of an agreed published procedure, which stakeholders can trust.</a:t>
            </a:r>
            <a:endParaRPr lang="en-US" sz="1600" i="1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895600"/>
            <a:ext cx="3584864" cy="3429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248400" y="5580362"/>
            <a:ext cx="1828800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CLIC Specification Committee</a:t>
            </a:r>
            <a:endParaRPr lang="en-US" sz="1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540204" y="3962400"/>
            <a:ext cx="3955596" cy="1828800"/>
            <a:chOff x="540204" y="3200400"/>
            <a:chExt cx="3955596" cy="18288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541242" y="3429000"/>
              <a:ext cx="0" cy="304800"/>
            </a:xfrm>
            <a:prstGeom prst="line">
              <a:avLst/>
            </a:prstGeom>
            <a:ln w="444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0204" y="3733800"/>
              <a:ext cx="3955596" cy="129540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2110685" y="3200400"/>
              <a:ext cx="861115" cy="3077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CLIC CDR</a:t>
              </a:r>
              <a:endParaRPr lang="en-US" sz="1400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04800" y="3242846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rPr>
              <a:t>To provide an example ..</a:t>
            </a:r>
            <a:r>
              <a: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rPr>
              <a:t>. (Linac4)</a:t>
            </a:r>
            <a:endParaRPr lang="en-US" sz="1600" i="1" dirty="0" smtClean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214835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8" grpId="0" animBg="1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914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Motivation for a </a:t>
            </a:r>
            <a:r>
              <a:rPr lang="en-US" sz="2400" dirty="0" smtClean="0"/>
              <a:t>review of the technical / technological aspects  of the AS fabrication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524000"/>
            <a:ext cx="2438551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Make structure cheaper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00449" y="1447800"/>
            <a:ext cx="2133751" cy="64633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Make structure faster to deliver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3733800" y="2094131"/>
            <a:ext cx="1956529" cy="1030069"/>
            <a:chOff x="3733800" y="1941731"/>
            <a:chExt cx="1956529" cy="1030069"/>
          </a:xfrm>
        </p:grpSpPr>
        <p:sp>
          <p:nvSpPr>
            <p:cNvPr id="9" name="TextBox 8"/>
            <p:cNvSpPr txBox="1"/>
            <p:nvPr/>
          </p:nvSpPr>
          <p:spPr>
            <a:xfrm>
              <a:off x="3733800" y="2325469"/>
              <a:ext cx="1956529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Review the fabrication process</a:t>
              </a:r>
              <a:endParaRPr lang="en-US" dirty="0"/>
            </a:p>
          </p:txBody>
        </p:sp>
        <p:cxnSp>
          <p:nvCxnSpPr>
            <p:cNvPr id="19" name="Straight Connector 18"/>
            <p:cNvCxnSpPr>
              <a:endCxn id="9" idx="0"/>
            </p:cNvCxnSpPr>
            <p:nvPr/>
          </p:nvCxnSpPr>
          <p:spPr>
            <a:xfrm flipH="1">
              <a:off x="4712065" y="1941731"/>
              <a:ext cx="393336" cy="383738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6501671" y="2094131"/>
            <a:ext cx="1956529" cy="1182469"/>
            <a:chOff x="6501671" y="2094131"/>
            <a:chExt cx="1956529" cy="1182469"/>
          </a:xfrm>
        </p:grpSpPr>
        <p:sp>
          <p:nvSpPr>
            <p:cNvPr id="10" name="TextBox 9"/>
            <p:cNvSpPr txBox="1"/>
            <p:nvPr/>
          </p:nvSpPr>
          <p:spPr>
            <a:xfrm>
              <a:off x="6501671" y="2353270"/>
              <a:ext cx="1956529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Improve the testing / validation process</a:t>
              </a:r>
              <a:endParaRPr lang="en-US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705601" y="2094131"/>
              <a:ext cx="774335" cy="268069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09801" y="3124200"/>
            <a:ext cx="6095999" cy="3048000"/>
            <a:chOff x="2209801" y="2971800"/>
            <a:chExt cx="6095999" cy="3048000"/>
          </a:xfrm>
        </p:grpSpPr>
        <p:sp>
          <p:nvSpPr>
            <p:cNvPr id="11" name="TextBox 10"/>
            <p:cNvSpPr txBox="1"/>
            <p:nvPr/>
          </p:nvSpPr>
          <p:spPr>
            <a:xfrm>
              <a:off x="6349271" y="3468469"/>
              <a:ext cx="195652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Brazing / bonding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43400" y="3474061"/>
              <a:ext cx="195652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Surface treatment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1" y="5650468"/>
              <a:ext cx="1524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Alignment</a:t>
              </a:r>
              <a:endParaRPr lang="en-US" dirty="0"/>
            </a:p>
          </p:txBody>
        </p:sp>
        <p:cxnSp>
          <p:nvCxnSpPr>
            <p:cNvPr id="24" name="Straight Connector 23"/>
            <p:cNvCxnSpPr>
              <a:endCxn id="13" idx="0"/>
            </p:cNvCxnSpPr>
            <p:nvPr/>
          </p:nvCxnSpPr>
          <p:spPr>
            <a:xfrm flipH="1">
              <a:off x="2971801" y="2971800"/>
              <a:ext cx="1155335" cy="2678668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9" idx="2"/>
              <a:endCxn id="12" idx="0"/>
            </p:cNvCxnSpPr>
            <p:nvPr/>
          </p:nvCxnSpPr>
          <p:spPr>
            <a:xfrm>
              <a:off x="4712065" y="2971800"/>
              <a:ext cx="609600" cy="502261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11" idx="0"/>
            </p:cNvCxnSpPr>
            <p:nvPr/>
          </p:nvCxnSpPr>
          <p:spPr>
            <a:xfrm>
              <a:off x="4864465" y="2971800"/>
              <a:ext cx="2463071" cy="496669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3886200" y="3962400"/>
            <a:ext cx="2286000" cy="2133600"/>
            <a:chOff x="3886200" y="3810000"/>
            <a:chExt cx="2286000" cy="2133600"/>
          </a:xfrm>
        </p:grpSpPr>
        <p:sp>
          <p:nvSpPr>
            <p:cNvPr id="16" name="TextBox 15"/>
            <p:cNvSpPr txBox="1"/>
            <p:nvPr/>
          </p:nvSpPr>
          <p:spPr>
            <a:xfrm>
              <a:off x="3886200" y="4419600"/>
              <a:ext cx="1295399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Chemistry / etching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76801" y="5297269"/>
              <a:ext cx="1295399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Heat treatment</a:t>
              </a:r>
              <a:endParaRPr lang="en-US" dirty="0"/>
            </a:p>
          </p:txBody>
        </p:sp>
        <p:cxnSp>
          <p:nvCxnSpPr>
            <p:cNvPr id="31" name="Straight Connector 30"/>
            <p:cNvCxnSpPr>
              <a:endCxn id="16" idx="0"/>
            </p:cNvCxnSpPr>
            <p:nvPr/>
          </p:nvCxnSpPr>
          <p:spPr>
            <a:xfrm flipH="1">
              <a:off x="4533900" y="3824269"/>
              <a:ext cx="876300" cy="595331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17" idx="0"/>
            </p:cNvCxnSpPr>
            <p:nvPr/>
          </p:nvCxnSpPr>
          <p:spPr>
            <a:xfrm>
              <a:off x="5486400" y="3810000"/>
              <a:ext cx="38101" cy="1487269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5791201" y="3962400"/>
            <a:ext cx="2743198" cy="1981200"/>
            <a:chOff x="5791201" y="3962400"/>
            <a:chExt cx="2743198" cy="1981200"/>
          </a:xfrm>
        </p:grpSpPr>
        <p:sp>
          <p:nvSpPr>
            <p:cNvPr id="14" name="TextBox 13"/>
            <p:cNvSpPr txBox="1"/>
            <p:nvPr/>
          </p:nvSpPr>
          <p:spPr>
            <a:xfrm>
              <a:off x="5791201" y="4431268"/>
              <a:ext cx="129539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H bonding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77000" y="5297269"/>
              <a:ext cx="2057399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Vacuum brazing / bonding</a:t>
              </a:r>
              <a:endParaRPr lang="en-US" dirty="0"/>
            </a:p>
          </p:txBody>
        </p:sp>
        <p:cxnSp>
          <p:nvCxnSpPr>
            <p:cNvPr id="35" name="Straight Connector 34"/>
            <p:cNvCxnSpPr>
              <a:endCxn id="14" idx="0"/>
            </p:cNvCxnSpPr>
            <p:nvPr/>
          </p:nvCxnSpPr>
          <p:spPr>
            <a:xfrm flipH="1">
              <a:off x="6438901" y="3962400"/>
              <a:ext cx="495299" cy="468868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1" idx="2"/>
              <a:endCxn id="15" idx="0"/>
            </p:cNvCxnSpPr>
            <p:nvPr/>
          </p:nvCxnSpPr>
          <p:spPr>
            <a:xfrm>
              <a:off x="7327536" y="3990201"/>
              <a:ext cx="178164" cy="1307068"/>
            </a:xfrm>
            <a:prstGeom prst="line">
              <a:avLst/>
            </a:prstGeom>
            <a:ln w="2032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548671" y="1905000"/>
            <a:ext cx="1499329" cy="1066800"/>
            <a:chOff x="1548671" y="1752600"/>
            <a:chExt cx="1499329" cy="1066800"/>
          </a:xfrm>
        </p:grpSpPr>
        <p:sp>
          <p:nvSpPr>
            <p:cNvPr id="6" name="TextBox 5"/>
            <p:cNvSpPr txBox="1"/>
            <p:nvPr/>
          </p:nvSpPr>
          <p:spPr>
            <a:xfrm>
              <a:off x="1548671" y="2450068"/>
              <a:ext cx="149932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Design review</a:t>
              </a:r>
              <a:endParaRPr lang="en-US" dirty="0"/>
            </a:p>
          </p:txBody>
        </p:sp>
        <p:cxnSp>
          <p:nvCxnSpPr>
            <p:cNvPr id="40" name="Straight Connector 39"/>
            <p:cNvCxnSpPr>
              <a:endCxn id="6" idx="0"/>
            </p:cNvCxnSpPr>
            <p:nvPr/>
          </p:nvCxnSpPr>
          <p:spPr>
            <a:xfrm flipH="1">
              <a:off x="2298336" y="1752600"/>
              <a:ext cx="63864" cy="697468"/>
            </a:xfrm>
            <a:prstGeom prst="line">
              <a:avLst/>
            </a:prstGeom>
            <a:ln w="2032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304800" y="2971800"/>
            <a:ext cx="2778066" cy="2057400"/>
            <a:chOff x="304800" y="2971800"/>
            <a:chExt cx="2778066" cy="2057400"/>
          </a:xfrm>
        </p:grpSpPr>
        <p:sp>
          <p:nvSpPr>
            <p:cNvPr id="7" name="TextBox 6"/>
            <p:cNvSpPr txBox="1"/>
            <p:nvPr/>
          </p:nvSpPr>
          <p:spPr>
            <a:xfrm>
              <a:off x="304800" y="3392269"/>
              <a:ext cx="1371600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Waveguide optimization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76400" y="4382869"/>
              <a:ext cx="1406466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Quadrants / halves</a:t>
              </a:r>
              <a:endParaRPr lang="en-US" dirty="0"/>
            </a:p>
          </p:txBody>
        </p:sp>
        <p:cxnSp>
          <p:nvCxnSpPr>
            <p:cNvPr id="42" name="Straight Connector 41"/>
            <p:cNvCxnSpPr>
              <a:endCxn id="7" idx="0"/>
            </p:cNvCxnSpPr>
            <p:nvPr/>
          </p:nvCxnSpPr>
          <p:spPr>
            <a:xfrm flipH="1">
              <a:off x="990600" y="2971800"/>
              <a:ext cx="914400" cy="420469"/>
            </a:xfrm>
            <a:prstGeom prst="line">
              <a:avLst/>
            </a:prstGeom>
            <a:ln w="2032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8" idx="0"/>
            </p:cNvCxnSpPr>
            <p:nvPr/>
          </p:nvCxnSpPr>
          <p:spPr>
            <a:xfrm flipH="1">
              <a:off x="2379633" y="2971800"/>
              <a:ext cx="58767" cy="1411069"/>
            </a:xfrm>
            <a:prstGeom prst="line">
              <a:avLst/>
            </a:prstGeom>
            <a:ln w="2032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5791201" y="4800600"/>
            <a:ext cx="685799" cy="1048435"/>
            <a:chOff x="5791201" y="4648200"/>
            <a:chExt cx="685799" cy="1048435"/>
          </a:xfrm>
        </p:grpSpPr>
        <p:cxnSp>
          <p:nvCxnSpPr>
            <p:cNvPr id="48" name="Straight Connector 47"/>
            <p:cNvCxnSpPr>
              <a:stCxn id="14" idx="2"/>
            </p:cNvCxnSpPr>
            <p:nvPr/>
          </p:nvCxnSpPr>
          <p:spPr>
            <a:xfrm flipH="1">
              <a:off x="5791201" y="4648200"/>
              <a:ext cx="647700" cy="609600"/>
            </a:xfrm>
            <a:prstGeom prst="line">
              <a:avLst/>
            </a:prstGeom>
            <a:ln w="20320">
              <a:solidFill>
                <a:srgbClr val="80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5" idx="1"/>
              <a:endCxn id="17" idx="3"/>
            </p:cNvCxnSpPr>
            <p:nvPr/>
          </p:nvCxnSpPr>
          <p:spPr>
            <a:xfrm flipH="1">
              <a:off x="6172200" y="5544235"/>
              <a:ext cx="304800" cy="152400"/>
            </a:xfrm>
            <a:prstGeom prst="line">
              <a:avLst/>
            </a:prstGeom>
            <a:ln w="20320">
              <a:solidFill>
                <a:srgbClr val="80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>
            <a:off x="2781302" y="1905000"/>
            <a:ext cx="1790698" cy="609600"/>
          </a:xfrm>
          <a:prstGeom prst="line">
            <a:avLst/>
          </a:prstGeom>
          <a:ln w="20320">
            <a:solidFill>
              <a:srgbClr val="8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930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Outline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1143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A primary goal for the CLIC X-band Study Group is to establish reliable and ready to be industrialized procedures for the fabrication of X-band accelerating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structures and modules.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This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may require:</a:t>
            </a:r>
            <a:endParaRPr lang="en-US" sz="1600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2486561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Optimizing the fabrication process: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machining and assembly tolerances;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etching;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disk alignment;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assembly technologies and bake-out.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4790182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Extending the testing capability: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X-box 1 and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d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og-leg is in production;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X-box 2 soon in-line;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X-box 3 in preparation, expected in 2015.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600" y="3893403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Enlarging the park of investigation tools beyond AS RF tests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DC breakdown</a:t>
            </a:r>
          </a:p>
          <a:p>
            <a:pPr marL="742950" lvl="1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Fixed gap system (field emission and breakdown)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" y="5909846"/>
            <a:ext cx="815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Consolidating the baseline: Quality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A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ssurance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P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olicy.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257800" y="5044440"/>
            <a:ext cx="3121217" cy="822960"/>
            <a:chOff x="5336983" y="4702455"/>
            <a:chExt cx="3121217" cy="822960"/>
          </a:xfrm>
        </p:grpSpPr>
        <p:sp>
          <p:nvSpPr>
            <p:cNvPr id="8" name="TextBox 7"/>
            <p:cNvSpPr txBox="1"/>
            <p:nvPr/>
          </p:nvSpPr>
          <p:spPr>
            <a:xfrm>
              <a:off x="5638800" y="4749224"/>
              <a:ext cx="28194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See presentations from:</a:t>
              </a:r>
            </a:p>
            <a:p>
              <a:pPr algn="just"/>
              <a:r>
                <a:rPr lang="en-US" sz="14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W. </a:t>
              </a:r>
              <a:r>
                <a:rPr lang="en-US" sz="14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Wuensch</a:t>
              </a:r>
              <a:r>
                <a:rPr lang="en-US" sz="14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, I </a:t>
              </a:r>
              <a:r>
                <a:rPr lang="en-US" sz="14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Syratchev</a:t>
              </a:r>
              <a:r>
                <a:rPr lang="en-US" sz="14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 and A. </a:t>
              </a:r>
              <a:r>
                <a:rPr lang="en-US" sz="14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Solodko</a:t>
              </a:r>
              <a:r>
                <a:rPr lang="en-US" sz="14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.</a:t>
              </a:r>
            </a:p>
          </p:txBody>
        </p:sp>
        <p:sp>
          <p:nvSpPr>
            <p:cNvPr id="9" name="Right Brace 8"/>
            <p:cNvSpPr/>
            <p:nvPr/>
          </p:nvSpPr>
          <p:spPr>
            <a:xfrm>
              <a:off x="5336983" y="4702455"/>
              <a:ext cx="304800" cy="822960"/>
            </a:xfrm>
            <a:prstGeom prst="rightBrace">
              <a:avLst/>
            </a:prstGeom>
            <a:ln w="1397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8600" y="2057400"/>
            <a:ext cx="815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Reviewing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some aspects of the design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7552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the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New structure concepts </a:t>
            </a:r>
            <a:r>
              <a:rPr lang="en-US" sz="1600" dirty="0" smtClean="0"/>
              <a:t>(A. </a:t>
            </a:r>
            <a:r>
              <a:rPr lang="en-US" sz="1600" dirty="0" err="1" smtClean="0"/>
              <a:t>Grudiev</a:t>
            </a:r>
            <a:r>
              <a:rPr lang="en-US" sz="1600" dirty="0" smtClean="0"/>
              <a:t> and H. </a:t>
            </a:r>
            <a:r>
              <a:rPr lang="en-US" sz="1600" dirty="0" err="1" smtClean="0"/>
              <a:t>Zha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015424"/>
            <a:ext cx="8153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CLIC structures optimized for milling with a potential for reducing the fabrication cost</a:t>
            </a:r>
            <a:r>
              <a: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rPr>
              <a:t>.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Based on CLIC-G design.</a:t>
            </a:r>
          </a:p>
        </p:txBody>
      </p:sp>
      <p:pic>
        <p:nvPicPr>
          <p:cNvPr id="26" name="Picture 2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3067685" cy="1767205"/>
          </a:xfrm>
          <a:prstGeom prst="rect">
            <a:avLst/>
          </a:prstGeom>
          <a:noFill/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739707"/>
              </p:ext>
            </p:extLst>
          </p:nvPr>
        </p:nvGraphicFramePr>
        <p:xfrm>
          <a:off x="381000" y="3657600"/>
          <a:ext cx="6223000" cy="252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Document" r:id="rId4" imgW="6197600" imgH="2527300" progId="Word.Document.12">
                  <p:embed/>
                </p:oleObj>
              </mc:Choice>
              <mc:Fallback>
                <p:oleObj name="Document" r:id="rId4" imgW="6197600" imgH="2527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3657600"/>
                        <a:ext cx="6223000" cy="252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190" y="1600200"/>
            <a:ext cx="4093210" cy="2514600"/>
          </a:xfrm>
          <a:prstGeom prst="rect">
            <a:avLst/>
          </a:prstGeom>
          <a:noFill/>
        </p:spPr>
      </p:pic>
      <p:pic>
        <p:nvPicPr>
          <p:cNvPr id="28" name="Picture 2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990" y="4276725"/>
            <a:ext cx="3026410" cy="1971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9469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the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Optimization of waveguide geometry </a:t>
            </a:r>
            <a:r>
              <a:rPr lang="en-US" sz="1600" dirty="0" smtClean="0"/>
              <a:t>(A. </a:t>
            </a:r>
            <a:r>
              <a:rPr lang="en-US" sz="1600" dirty="0" err="1" smtClean="0"/>
              <a:t>Grudiev</a:t>
            </a:r>
            <a:r>
              <a:rPr lang="en-US" sz="1600" dirty="0" smtClean="0"/>
              <a:t> and H. </a:t>
            </a:r>
            <a:r>
              <a:rPr lang="en-US" sz="1600" dirty="0" err="1" smtClean="0"/>
              <a:t>Zha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pSp>
        <p:nvGrpSpPr>
          <p:cNvPr id="8" name="Group 7"/>
          <p:cNvGrpSpPr/>
          <p:nvPr/>
        </p:nvGrpSpPr>
        <p:grpSpPr>
          <a:xfrm>
            <a:off x="72300" y="2216959"/>
            <a:ext cx="4652100" cy="3040841"/>
            <a:chOff x="-28575" y="2346507"/>
            <a:chExt cx="4652100" cy="304084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60"/>
            <a:stretch/>
          </p:blipFill>
          <p:spPr bwMode="auto">
            <a:xfrm>
              <a:off x="-28575" y="2346507"/>
              <a:ext cx="4652100" cy="3040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 flipV="1">
              <a:off x="2362200" y="2514600"/>
              <a:ext cx="0" cy="762001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912087" y="2778087"/>
              <a:ext cx="0" cy="347626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08725" y="3356324"/>
              <a:ext cx="21804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When </a:t>
              </a:r>
              <a:r>
                <a:rPr lang="en-GB" i="1" dirty="0" err="1" smtClean="0"/>
                <a:t>eow</a:t>
              </a:r>
              <a:r>
                <a:rPr lang="en-GB" dirty="0" smtClean="0"/>
                <a:t> increases:</a:t>
              </a:r>
              <a:endParaRPr lang="en-GB" dirty="0"/>
            </a:p>
          </p:txBody>
        </p:sp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1371600" y="1981200"/>
            <a:ext cx="7295084" cy="5510940"/>
            <a:chOff x="-889821" y="212822"/>
            <a:chExt cx="9805221" cy="7407178"/>
          </a:xfrm>
        </p:grpSpPr>
        <p:sp>
          <p:nvSpPr>
            <p:cNvPr id="14" name="TextBox 13"/>
            <p:cNvSpPr txBox="1"/>
            <p:nvPr/>
          </p:nvSpPr>
          <p:spPr>
            <a:xfrm>
              <a:off x="-889821" y="5638800"/>
              <a:ext cx="1651819" cy="496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axis</a:t>
              </a:r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90600" y="5943600"/>
              <a:ext cx="7924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20" idx="7"/>
            </p:cNvCxnSpPr>
            <p:nvPr/>
          </p:nvCxnSpPr>
          <p:spPr>
            <a:xfrm rot="5400000" flipH="1" flipV="1">
              <a:off x="1245124" y="772537"/>
              <a:ext cx="4890320" cy="4887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ight Triangle 16"/>
            <p:cNvSpPr/>
            <p:nvPr/>
          </p:nvSpPr>
          <p:spPr>
            <a:xfrm rot="16200000">
              <a:off x="990600" y="838200"/>
              <a:ext cx="5105400" cy="51054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96000" y="838200"/>
              <a:ext cx="2667000" cy="5105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Pie 18"/>
            <p:cNvSpPr/>
            <p:nvPr/>
          </p:nvSpPr>
          <p:spPr>
            <a:xfrm rot="16200000">
              <a:off x="-685800" y="4343400"/>
              <a:ext cx="3352800" cy="3200400"/>
            </a:xfrm>
            <a:prstGeom prst="pie">
              <a:avLst>
                <a:gd name="adj1" fmla="val 2470552"/>
                <a:gd name="adj2" fmla="val 56084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Flowchart: Summing Junction 57"/>
            <p:cNvSpPr/>
            <p:nvPr/>
          </p:nvSpPr>
          <p:spPr>
            <a:xfrm>
              <a:off x="723719" y="5571613"/>
              <a:ext cx="612648" cy="612648"/>
            </a:xfrm>
            <a:prstGeom prst="flowChartSummingJunc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038600" y="5638800"/>
              <a:ext cx="47244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Pie 21"/>
            <p:cNvSpPr/>
            <p:nvPr/>
          </p:nvSpPr>
          <p:spPr>
            <a:xfrm rot="5400000">
              <a:off x="2590800" y="5181600"/>
              <a:ext cx="3810000" cy="914400"/>
            </a:xfrm>
            <a:prstGeom prst="pie">
              <a:avLst>
                <a:gd name="adj1" fmla="val 5099257"/>
                <a:gd name="adj2" fmla="val 1635759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495800" y="3733800"/>
              <a:ext cx="4267200" cy="213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16200000">
              <a:off x="4800600" y="914400"/>
              <a:ext cx="2971800" cy="281940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495800" y="3429000"/>
              <a:ext cx="4267200" cy="2057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Pie 27"/>
            <p:cNvSpPr/>
            <p:nvPr/>
          </p:nvSpPr>
          <p:spPr>
            <a:xfrm>
              <a:off x="3505200" y="1905000"/>
              <a:ext cx="1981200" cy="1828800"/>
            </a:xfrm>
            <a:prstGeom prst="pie">
              <a:avLst>
                <a:gd name="adj1" fmla="val 0"/>
                <a:gd name="adj2" fmla="val 782082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696200" y="838200"/>
              <a:ext cx="1066800" cy="2667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5400000">
              <a:off x="4229100" y="2324100"/>
              <a:ext cx="1600200" cy="1524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038601" y="1828799"/>
              <a:ext cx="0" cy="422830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990600" y="5913943"/>
              <a:ext cx="3048000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828800" y="5198595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endParaRPr lang="en-US" sz="20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282335" y="5469193"/>
              <a:ext cx="2920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en-US" sz="2000" b="1" dirty="0"/>
            </a:p>
          </p:txBody>
        </p:sp>
        <p:cxnSp>
          <p:nvCxnSpPr>
            <p:cNvPr id="35" name="Straight Connector 34"/>
            <p:cNvCxnSpPr>
              <a:stCxn id="22" idx="1"/>
            </p:cNvCxnSpPr>
            <p:nvPr/>
          </p:nvCxnSpPr>
          <p:spPr>
            <a:xfrm rot="10800000">
              <a:off x="3429000" y="5638800"/>
              <a:ext cx="6096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>
              <a:off x="3352800" y="3733800"/>
              <a:ext cx="1143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3467100" y="2781300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2286000" y="4953000"/>
              <a:ext cx="2590800" cy="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>
              <a:off x="3429000" y="5486400"/>
              <a:ext cx="30638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3468688" y="3846512"/>
              <a:ext cx="22701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258142" y="4521734"/>
              <a:ext cx="1968083" cy="53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ac=</a:t>
              </a:r>
              <a:r>
                <a:rPr lang="en-US" sz="2000" b="1" dirty="0" err="1" smtClean="0"/>
                <a:t>eow</a:t>
              </a:r>
              <a:r>
                <a:rPr lang="en-US" sz="2000" b="1" dirty="0" smtClean="0"/>
                <a:t>*</a:t>
              </a:r>
              <a:r>
                <a:rPr lang="en-US" sz="2000" b="1" dirty="0" err="1" smtClean="0"/>
                <a:t>bc</a:t>
              </a:r>
              <a:endParaRPr lang="en-US" sz="2000" b="1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 flipH="1" flipV="1">
              <a:off x="3468688" y="6056312"/>
              <a:ext cx="22701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886200" y="2057400"/>
              <a:ext cx="609600" cy="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3733800" y="20574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0800000" flipV="1">
              <a:off x="4419600" y="2057400"/>
              <a:ext cx="228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038600" y="1581090"/>
              <a:ext cx="429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bc</a:t>
              </a:r>
              <a:endParaRPr lang="en-US" sz="2000" b="1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rot="16200000" flipH="1">
              <a:off x="4876800" y="2514600"/>
              <a:ext cx="381000" cy="381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6200000" flipH="1">
              <a:off x="5867400" y="1981200"/>
              <a:ext cx="381000" cy="381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6200000" flipV="1">
              <a:off x="4648200" y="2286000"/>
              <a:ext cx="381000" cy="381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16200000" flipV="1">
              <a:off x="5410200" y="1524000"/>
              <a:ext cx="45720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 rot="2612619">
              <a:off x="4625939" y="2138478"/>
              <a:ext cx="911816" cy="537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iw</a:t>
              </a:r>
              <a:r>
                <a:rPr lang="en-US" sz="2000" b="1" dirty="0" smtClean="0"/>
                <a:t>/2</a:t>
              </a:r>
              <a:endParaRPr lang="en-US" sz="20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 rot="2612619">
              <a:off x="5506154" y="1528879"/>
              <a:ext cx="827788" cy="537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w/2</a:t>
              </a:r>
              <a:endParaRPr lang="en-US" sz="2000" b="1" dirty="0"/>
            </a:p>
          </p:txBody>
        </p:sp>
        <p:sp>
          <p:nvSpPr>
            <p:cNvPr id="53" name="Right Triangle 52"/>
            <p:cNvSpPr/>
            <p:nvPr/>
          </p:nvSpPr>
          <p:spPr>
            <a:xfrm rot="19010944">
              <a:off x="6343296" y="212822"/>
              <a:ext cx="1334208" cy="1250758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V="1">
              <a:off x="914400" y="762000"/>
              <a:ext cx="5105400" cy="5029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838200" y="5334000"/>
              <a:ext cx="533400" cy="53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 rot="18938794">
              <a:off x="4934615" y="1211057"/>
              <a:ext cx="5757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ldw</a:t>
              </a:r>
              <a:endParaRPr lang="en-US" sz="2000" b="1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4343400" y="2590800"/>
              <a:ext cx="91440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4343400" y="2876490"/>
              <a:ext cx="5357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45</a:t>
              </a:r>
              <a:r>
                <a:rPr lang="en-US" sz="2000" b="1" baseline="30000" dirty="0" smtClean="0"/>
                <a:t>o</a:t>
              </a:r>
              <a:endParaRPr lang="en-US" sz="2000" b="1" baseline="30000" dirty="0"/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16200000" flipV="1">
              <a:off x="4838700" y="3771900"/>
              <a:ext cx="457200" cy="22860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181600" y="4114800"/>
              <a:ext cx="9144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5257800" y="3733800"/>
              <a:ext cx="6015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rdw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Left Brace 62"/>
          <p:cNvSpPr/>
          <p:nvPr/>
        </p:nvSpPr>
        <p:spPr>
          <a:xfrm rot="10800000">
            <a:off x="5081236" y="963648"/>
            <a:ext cx="176564" cy="496571"/>
          </a:xfrm>
          <a:prstGeom prst="leftBrace">
            <a:avLst>
              <a:gd name="adj1" fmla="val 40433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Comic Sans MS"/>
              <a:cs typeface="Comic Sans M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231583" y="866851"/>
            <a:ext cx="1869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/>
                <a:cs typeface="Comic Sans MS"/>
              </a:rPr>
              <a:t>Optimized for magnetic field</a:t>
            </a:r>
            <a:endParaRPr lang="en-GB" dirty="0">
              <a:latin typeface="Comic Sans MS"/>
              <a:cs typeface="Comic Sans M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24200" y="848142"/>
            <a:ext cx="1888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omic Sans MS"/>
                <a:cs typeface="Comic Sans MS"/>
              </a:rPr>
              <a:t>-- </a:t>
            </a:r>
            <a:r>
              <a:rPr lang="en-GB" sz="2000" i="1" dirty="0">
                <a:latin typeface="Comic Sans MS"/>
                <a:cs typeface="Comic Sans MS"/>
              </a:rPr>
              <a:t>c</a:t>
            </a:r>
          </a:p>
          <a:p>
            <a:r>
              <a:rPr lang="en-GB" sz="2000" dirty="0">
                <a:latin typeface="Comic Sans MS"/>
                <a:cs typeface="Comic Sans MS"/>
              </a:rPr>
              <a:t>-- </a:t>
            </a:r>
            <a:r>
              <a:rPr lang="en-GB" sz="2000" i="1" dirty="0" err="1" smtClean="0">
                <a:latin typeface="Comic Sans MS"/>
                <a:cs typeface="Comic Sans MS"/>
              </a:rPr>
              <a:t>eow</a:t>
            </a:r>
            <a:r>
              <a:rPr lang="en-GB" sz="2000" i="1" dirty="0" smtClean="0">
                <a:latin typeface="Comic Sans MS"/>
                <a:cs typeface="Comic Sans MS"/>
              </a:rPr>
              <a:t> </a:t>
            </a:r>
            <a:r>
              <a:rPr lang="en-GB" sz="2000" dirty="0" smtClean="0">
                <a:latin typeface="Comic Sans MS"/>
                <a:cs typeface="Comic Sans MS"/>
              </a:rPr>
              <a:t>= ac/</a:t>
            </a:r>
            <a:r>
              <a:rPr lang="en-GB" sz="2000" dirty="0" err="1" smtClean="0">
                <a:latin typeface="Comic Sans MS"/>
                <a:cs typeface="Comic Sans MS"/>
              </a:rPr>
              <a:t>bc</a:t>
            </a:r>
            <a:endParaRPr lang="en-GB" sz="2000" dirty="0">
              <a:latin typeface="Comic Sans MS"/>
              <a:cs typeface="Comic Sans MS"/>
            </a:endParaRPr>
          </a:p>
        </p:txBody>
      </p:sp>
      <p:sp>
        <p:nvSpPr>
          <p:cNvPr id="67" name="Left Brace 66"/>
          <p:cNvSpPr/>
          <p:nvPr/>
        </p:nvSpPr>
        <p:spPr>
          <a:xfrm rot="10800000">
            <a:off x="6324600" y="1634112"/>
            <a:ext cx="221543" cy="478535"/>
          </a:xfrm>
          <a:prstGeom prst="leftBrace">
            <a:avLst>
              <a:gd name="adj1" fmla="val 2578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>
              <a:latin typeface="Comic Sans MS"/>
              <a:cs typeface="Comic Sans M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508693" y="1536717"/>
            <a:ext cx="2223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omic Sans MS"/>
                <a:cs typeface="Comic Sans MS"/>
              </a:rPr>
              <a:t>Optimized for </a:t>
            </a:r>
            <a:r>
              <a:rPr lang="en-GB" dirty="0" err="1" smtClean="0">
                <a:latin typeface="Comic Sans MS"/>
                <a:cs typeface="Comic Sans MS"/>
              </a:rPr>
              <a:t>wakefield</a:t>
            </a:r>
            <a:r>
              <a:rPr lang="en-GB" dirty="0" smtClean="0">
                <a:latin typeface="Comic Sans MS"/>
                <a:cs typeface="Comic Sans MS"/>
              </a:rPr>
              <a:t> damping</a:t>
            </a:r>
            <a:endParaRPr lang="en-GB" dirty="0">
              <a:latin typeface="Comic Sans MS"/>
              <a:cs typeface="Comic Sans M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124200" y="150191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>
                <a:latin typeface="Comic Sans MS"/>
                <a:cs typeface="Comic Sans MS"/>
              </a:rPr>
              <a:t>-- </a:t>
            </a:r>
            <a:r>
              <a:rPr lang="en-GB" sz="2000" b="1" dirty="0" err="1" smtClean="0">
                <a:latin typeface="Comic Sans MS"/>
                <a:cs typeface="Comic Sans MS"/>
              </a:rPr>
              <a:t>i</a:t>
            </a:r>
            <a:r>
              <a:rPr lang="en-GB" sz="2000" b="1" i="1" dirty="0" err="1" smtClean="0">
                <a:latin typeface="Comic Sans MS"/>
                <a:cs typeface="Comic Sans MS"/>
              </a:rPr>
              <a:t>w</a:t>
            </a:r>
            <a:r>
              <a:rPr lang="en-GB" sz="2000" b="1" dirty="0">
                <a:latin typeface="Comic Sans MS"/>
                <a:cs typeface="Comic Sans MS"/>
              </a:rPr>
              <a:t>: waveguide opening</a:t>
            </a:r>
          </a:p>
          <a:p>
            <a:r>
              <a:rPr lang="en-GB" sz="2000" b="1" dirty="0">
                <a:latin typeface="Comic Sans MS"/>
                <a:cs typeface="Comic Sans MS"/>
              </a:rPr>
              <a:t>-- </a:t>
            </a:r>
            <a:r>
              <a:rPr lang="en-GB" sz="2000" b="1" i="1" dirty="0" smtClean="0">
                <a:latin typeface="Comic Sans MS"/>
                <a:cs typeface="Comic Sans MS"/>
              </a:rPr>
              <a:t>w</a:t>
            </a:r>
            <a:r>
              <a:rPr lang="en-GB" sz="2000" b="1" dirty="0">
                <a:latin typeface="Comic Sans MS"/>
                <a:cs typeface="Comic Sans MS"/>
              </a:rPr>
              <a:t>: </a:t>
            </a:r>
            <a:r>
              <a:rPr lang="en-GB" sz="2000" b="1" dirty="0" err="1">
                <a:latin typeface="Comic Sans MS"/>
                <a:cs typeface="Comic Sans MS"/>
              </a:rPr>
              <a:t>wavegude</a:t>
            </a:r>
            <a:r>
              <a:rPr lang="en-GB" sz="2000" b="1" dirty="0">
                <a:latin typeface="Comic Sans MS"/>
                <a:cs typeface="Comic Sans MS"/>
              </a:rPr>
              <a:t> width</a:t>
            </a:r>
          </a:p>
        </p:txBody>
      </p:sp>
      <p:sp>
        <p:nvSpPr>
          <p:cNvPr id="70" name="Rectangle 69"/>
          <p:cNvSpPr/>
          <p:nvPr/>
        </p:nvSpPr>
        <p:spPr>
          <a:xfrm>
            <a:off x="152400" y="1144793"/>
            <a:ext cx="3129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 smtClean="0">
                <a:latin typeface="Comic Sans MS"/>
                <a:cs typeface="Comic Sans MS"/>
              </a:rPr>
              <a:t>Independed</a:t>
            </a:r>
            <a:r>
              <a:rPr lang="en-GB" sz="2000" dirty="0" smtClean="0">
                <a:latin typeface="Comic Sans MS"/>
                <a:cs typeface="Comic Sans MS"/>
              </a:rPr>
              <a:t> </a:t>
            </a:r>
            <a:r>
              <a:rPr lang="en-GB" sz="2000" dirty="0">
                <a:latin typeface="Comic Sans MS"/>
                <a:cs typeface="Comic Sans MS"/>
              </a:rPr>
              <a:t>parameters: </a:t>
            </a:r>
          </a:p>
        </p:txBody>
      </p:sp>
    </p:spTree>
    <p:extLst>
      <p:ext uri="{BB962C8B-B14F-4D97-AF65-F5344CB8AC3E}">
        <p14:creationId xmlns:p14="http://schemas.microsoft.com/office/powerpoint/2010/main" val="321163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2819400" y="2455439"/>
            <a:ext cx="5791200" cy="3183361"/>
            <a:chOff x="636050" y="1152524"/>
            <a:chExt cx="8209280" cy="5476875"/>
          </a:xfrm>
        </p:grpSpPr>
        <p:pic>
          <p:nvPicPr>
            <p:cNvPr id="7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09"/>
            <a:stretch/>
          </p:blipFill>
          <p:spPr bwMode="auto">
            <a:xfrm>
              <a:off x="636050" y="1152524"/>
              <a:ext cx="8209280" cy="547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2" name="Group 71"/>
            <p:cNvGrpSpPr/>
            <p:nvPr/>
          </p:nvGrpSpPr>
          <p:grpSpPr>
            <a:xfrm>
              <a:off x="3694755" y="2594622"/>
              <a:ext cx="2706045" cy="1824978"/>
              <a:chOff x="3694755" y="2594622"/>
              <a:chExt cx="2706045" cy="1824978"/>
            </a:xfrm>
          </p:grpSpPr>
          <p:cxnSp>
            <p:nvCxnSpPr>
              <p:cNvPr id="73" name="Straight Arrow Connector 72"/>
              <p:cNvCxnSpPr/>
              <p:nvPr/>
            </p:nvCxnSpPr>
            <p:spPr>
              <a:xfrm flipH="1">
                <a:off x="6019800" y="2700377"/>
                <a:ext cx="381000" cy="131978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flipH="1">
                <a:off x="3733800" y="2729258"/>
                <a:ext cx="381000" cy="131978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>
                <a:off x="3694755" y="3389150"/>
                <a:ext cx="76200" cy="10304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 flipH="1">
                <a:off x="3962400" y="3200400"/>
                <a:ext cx="2286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Rectangle 76"/>
              <p:cNvSpPr/>
              <p:nvPr/>
            </p:nvSpPr>
            <p:spPr>
              <a:xfrm>
                <a:off x="4134460" y="2594622"/>
                <a:ext cx="15783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safe</a:t>
                </a:r>
                <a:r>
                  <a:rPr lang="en-GB" dirty="0"/>
                  <a:t>ty</a:t>
                </a:r>
                <a:r>
                  <a:rPr lang="en-GB" dirty="0" smtClean="0"/>
                  <a:t> </a:t>
                </a:r>
                <a:r>
                  <a:rPr lang="en-GB" dirty="0"/>
                  <a:t>distance</a:t>
                </a: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the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Optimization of waveguide geometry </a:t>
            </a:r>
            <a:r>
              <a:rPr lang="en-US" sz="1600" dirty="0" smtClean="0"/>
              <a:t>(A. </a:t>
            </a:r>
            <a:r>
              <a:rPr lang="en-US" sz="1600" dirty="0" err="1" smtClean="0"/>
              <a:t>Grudiev</a:t>
            </a:r>
            <a:r>
              <a:rPr lang="en-US" sz="1600" dirty="0" smtClean="0"/>
              <a:t> and H. </a:t>
            </a:r>
            <a:r>
              <a:rPr lang="en-US" sz="1600" dirty="0" err="1" smtClean="0"/>
              <a:t>Zha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pSp>
        <p:nvGrpSpPr>
          <p:cNvPr id="78" name="Group 77"/>
          <p:cNvGrpSpPr/>
          <p:nvPr/>
        </p:nvGrpSpPr>
        <p:grpSpPr>
          <a:xfrm>
            <a:off x="304800" y="990600"/>
            <a:ext cx="5105400" cy="2438400"/>
            <a:chOff x="0" y="3499583"/>
            <a:chExt cx="5845175" cy="3364034"/>
          </a:xfrm>
        </p:grpSpPr>
        <p:pic>
          <p:nvPicPr>
            <p:cNvPr id="79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27" r="2179"/>
            <a:stretch/>
          </p:blipFill>
          <p:spPr bwMode="auto">
            <a:xfrm>
              <a:off x="0" y="3499583"/>
              <a:ext cx="5845175" cy="33640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0" name="Straight Connector 79"/>
            <p:cNvCxnSpPr>
              <a:stCxn id="79" idx="3"/>
            </p:cNvCxnSpPr>
            <p:nvPr/>
          </p:nvCxnSpPr>
          <p:spPr>
            <a:xfrm flipH="1">
              <a:off x="2133600" y="5181600"/>
              <a:ext cx="3711575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5562600" y="10668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A considerable reduction of the disk diameter can be expected by this change with a beneficial impact on the </a:t>
            </a:r>
            <a:r>
              <a:rPr lang="en-US" sz="1600" dirty="0" err="1" smtClean="0">
                <a:solidFill>
                  <a:srgbClr val="3366FF"/>
                </a:solidFill>
                <a:latin typeface="Comic Sans MS"/>
                <a:cs typeface="Comic Sans MS"/>
              </a:rPr>
              <a:t>Linac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 cost</a:t>
            </a:r>
            <a:r>
              <a: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3429000"/>
            <a:ext cx="8025008" cy="2895600"/>
            <a:chOff x="457200" y="3429000"/>
            <a:chExt cx="8025008" cy="2895600"/>
          </a:xfrm>
        </p:grpSpPr>
        <p:grpSp>
          <p:nvGrpSpPr>
            <p:cNvPr id="4" name="Group 3"/>
            <p:cNvGrpSpPr/>
            <p:nvPr/>
          </p:nvGrpSpPr>
          <p:grpSpPr>
            <a:xfrm>
              <a:off x="457200" y="3429000"/>
              <a:ext cx="2895600" cy="2895600"/>
              <a:chOff x="4114800" y="1676399"/>
              <a:chExt cx="4953000" cy="5105401"/>
            </a:xfrm>
          </p:grpSpPr>
          <p:pic>
            <p:nvPicPr>
              <p:cNvPr id="82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4800" y="1676399"/>
                <a:ext cx="4953000" cy="51054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83" name="Straight Connector 82"/>
              <p:cNvCxnSpPr>
                <a:endCxn id="86" idx="2"/>
              </p:cNvCxnSpPr>
              <p:nvPr/>
            </p:nvCxnSpPr>
            <p:spPr>
              <a:xfrm>
                <a:off x="4812406" y="3317238"/>
                <a:ext cx="1300183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>
                <a:stCxn id="86" idx="4"/>
              </p:cNvCxnSpPr>
              <p:nvPr/>
            </p:nvCxnSpPr>
            <p:spPr>
              <a:xfrm>
                <a:off x="6194983" y="3402167"/>
                <a:ext cx="12634" cy="2876282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/>
              <p:cNvSpPr txBox="1"/>
              <p:nvPr/>
            </p:nvSpPr>
            <p:spPr>
              <a:xfrm>
                <a:off x="4896853" y="3511318"/>
                <a:ext cx="2733513" cy="651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Here is CLIC-G </a:t>
                </a:r>
                <a:endParaRPr lang="en-GB" b="1" dirty="0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6112589" y="3232308"/>
                <a:ext cx="164789" cy="16985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2800" y="4876800"/>
              <a:ext cx="5129408" cy="1155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6574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Optimizing the fabrication 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Etching </a:t>
            </a:r>
            <a:r>
              <a:rPr lang="en-US" sz="1600" dirty="0" smtClean="0"/>
              <a:t>(A. </a:t>
            </a:r>
            <a:r>
              <a:rPr lang="en-US" sz="1600" dirty="0" err="1" smtClean="0"/>
              <a:t>Xydou</a:t>
            </a:r>
            <a:r>
              <a:rPr lang="en-US" sz="1600" dirty="0" smtClean="0"/>
              <a:t> and W. Zhou)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9906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According to SLAC studies, during the NLCTA program: </a:t>
            </a:r>
            <a:r>
              <a: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rPr>
              <a:t>30 s etching starts revealing grain edges in SC-D, between 5 and 10 s is the correct duration to preserve diamond finish. Minimize hillocks by limiting furnace time.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267200" y="1981200"/>
            <a:ext cx="4320480" cy="1926837"/>
            <a:chOff x="4499992" y="4365104"/>
            <a:chExt cx="4320480" cy="1926837"/>
          </a:xfrm>
        </p:grpSpPr>
        <p:grpSp>
          <p:nvGrpSpPr>
            <p:cNvPr id="6" name="Group 5"/>
            <p:cNvGrpSpPr/>
            <p:nvPr/>
          </p:nvGrpSpPr>
          <p:grpSpPr>
            <a:xfrm>
              <a:off x="4648998" y="4365104"/>
              <a:ext cx="3974923" cy="1777173"/>
              <a:chOff x="755576" y="1916832"/>
              <a:chExt cx="6408712" cy="374441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755576" y="1916832"/>
                <a:ext cx="6408712" cy="3744415"/>
                <a:chOff x="2428874" y="2076450"/>
                <a:chExt cx="4666524" cy="2800350"/>
              </a:xfrm>
            </p:grpSpPr>
            <p:pic>
              <p:nvPicPr>
                <p:cNvPr id="1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/>
                <a:srcRect l="34605" t="31592" r="32989" b="16199"/>
                <a:stretch/>
              </p:blipFill>
              <p:spPr bwMode="auto">
                <a:xfrm>
                  <a:off x="2428874" y="2076450"/>
                  <a:ext cx="2314575" cy="2800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/>
                <a:srcRect l="34232" t="24520" r="32397" b="15057"/>
                <a:stretch/>
              </p:blipFill>
              <p:spPr bwMode="auto">
                <a:xfrm>
                  <a:off x="4716016" y="2076450"/>
                  <a:ext cx="2379382" cy="2800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>
                <a:off x="755576" y="2276872"/>
                <a:ext cx="1928100" cy="6150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Before etching</a:t>
                </a:r>
                <a:endParaRPr lang="en-GB" sz="14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376004" y="4581127"/>
                <a:ext cx="1755853" cy="6150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After etching</a:t>
                </a:r>
                <a:endParaRPr lang="en-GB" sz="1400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4499992" y="6143188"/>
              <a:ext cx="4320480" cy="1487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i="1" dirty="0" smtClean="0"/>
                <a:t>Copper surface morphology before and after etching (EDMS 1277865)</a:t>
              </a:r>
              <a:endParaRPr lang="en-US" sz="1000" b="1" i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04800" y="3647182"/>
            <a:ext cx="289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At CERN we etch during 30 sec; it has been estimated (weight loss) that 1.7 </a:t>
            </a:r>
            <a:r>
              <a:rPr lang="en-US" sz="1600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m are removed from the surface</a:t>
            </a:r>
            <a:r>
              <a:rPr lang="en-US" sz="1600" i="1" dirty="0" smtClean="0">
                <a:solidFill>
                  <a:srgbClr val="3366FF"/>
                </a:solidFill>
                <a:latin typeface="Comic Sans MS"/>
                <a:cs typeface="Comic Sans MS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490734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Possible purposes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of etching: </a:t>
            </a:r>
          </a:p>
          <a:p>
            <a:pPr marL="285750" indent="-285750" algn="just">
              <a:buFont typeface="Arial"/>
              <a:buChar char="•"/>
            </a:pP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To remove the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stress layer at the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copper surface 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caused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by machining, and obtain a homogenous copper surface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;</a:t>
            </a:r>
          </a:p>
          <a:p>
            <a:pPr marL="285750" indent="-285750" algn="just">
              <a:buFont typeface="Arial"/>
              <a:buChar char="•"/>
            </a:pP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To enhance RF </a:t>
            </a:r>
            <a:r>
              <a:rPr lang="en-US" sz="1600" dirty="0" err="1">
                <a:solidFill>
                  <a:srgbClr val="3366FF"/>
                </a:solidFill>
                <a:latin typeface="Comic Sans MS"/>
                <a:cs typeface="Comic Sans MS"/>
              </a:rPr>
              <a:t>behaviour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 (breakdown threshold and breakdown rate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);</a:t>
            </a:r>
            <a:endParaRPr lang="en-US" sz="1600" dirty="0">
              <a:solidFill>
                <a:srgbClr val="3366FF"/>
              </a:solidFill>
              <a:latin typeface="Comic Sans MS"/>
              <a:cs typeface="Comic Sans MS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To remove oxide layer (</a:t>
            </a:r>
            <a:r>
              <a:rPr lang="en-US" sz="1600" dirty="0" err="1">
                <a:solidFill>
                  <a:srgbClr val="3366FF"/>
                </a:solidFill>
                <a:latin typeface="Comic Sans MS"/>
                <a:cs typeface="Comic Sans MS"/>
              </a:rPr>
              <a:t>CuO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, Cu2O</a:t>
            </a:r>
            <a:r>
              <a:rPr lang="en-US" sz="1600" dirty="0" smtClean="0">
                <a:solidFill>
                  <a:srgbClr val="3366FF"/>
                </a:solidFill>
                <a:latin typeface="Comic Sans MS"/>
                <a:cs typeface="Comic Sans MS"/>
              </a:rPr>
              <a:t>) for bonding, </a:t>
            </a:r>
            <a:r>
              <a:rPr lang="en-US" sz="1600" dirty="0">
                <a:solidFill>
                  <a:srgbClr val="3366FF"/>
                </a:solidFill>
                <a:latin typeface="Comic Sans MS"/>
                <a:cs typeface="Comic Sans MS"/>
              </a:rPr>
              <a:t>burrs and other possible surface defects.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19600" y="39624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Surface roughness is required by RF to be better than 0.3 </a:t>
            </a:r>
            <a:r>
              <a:rPr lang="en-US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m; it </a:t>
            </a:r>
            <a:r>
              <a:rPr lang="en-US" sz="1600" dirty="0">
                <a:solidFill>
                  <a:srgbClr val="FF0000"/>
                </a:solidFill>
                <a:latin typeface="Comic Sans MS"/>
                <a:cs typeface="Comic Sans MS"/>
              </a:rPr>
              <a:t>is 0.02 </a:t>
            </a:r>
            <a:r>
              <a:rPr lang="en-US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m after machining</a:t>
            </a:r>
            <a:r>
              <a:rPr lang="en-US" sz="1600" i="1" dirty="0" smtClean="0">
                <a:solidFill>
                  <a:srgbClr val="FF0000"/>
                </a:solidFill>
                <a:latin typeface="Comic Sans MS"/>
                <a:cs typeface="Comic Sans MS"/>
              </a:rPr>
              <a:t>.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5062" r="4866" b="9206"/>
          <a:stretch/>
        </p:blipFill>
        <p:spPr bwMode="auto">
          <a:xfrm>
            <a:off x="381000" y="2514600"/>
            <a:ext cx="1297021" cy="914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 descr="SLA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651" y="1389989"/>
            <a:ext cx="1505149" cy="203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2590800" y="1828800"/>
            <a:ext cx="1595743" cy="3200400"/>
            <a:chOff x="2823857" y="1981200"/>
            <a:chExt cx="1595743" cy="32004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23857" y="1981200"/>
              <a:ext cx="1595743" cy="32004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962400" y="2286000"/>
              <a:ext cx="4026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hor</a:t>
              </a:r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40726" y="3685401"/>
              <a:ext cx="384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ver</a:t>
              </a:r>
              <a:endParaRPr lang="en-US" sz="1200" dirty="0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1905000"/>
            <a:ext cx="15914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5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theme/theme1.xml><?xml version="1.0" encoding="utf-8"?>
<a:theme xmlns:a="http://schemas.openxmlformats.org/drawingml/2006/main" name="Pitch 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 Book.potx</Template>
  <TotalTime>0</TotalTime>
  <Words>1051</Words>
  <Application>Microsoft Macintosh PowerPoint</Application>
  <PresentationFormat>On-screen Show (4:3)</PresentationFormat>
  <Paragraphs>135</Paragraphs>
  <Slides>15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Pitch Book</vt:lpstr>
      <vt:lpstr>Document</vt:lpstr>
      <vt:lpstr>Investigation threads on fabrication technologies for the CLIC X-band Accelerating Structures</vt:lpstr>
      <vt:lpstr>Consolidating a baseline</vt:lpstr>
      <vt:lpstr>Consolidating a baseline</vt:lpstr>
      <vt:lpstr>PowerPoint Presentation</vt:lpstr>
      <vt:lpstr>PowerPoint Presentation</vt:lpstr>
      <vt:lpstr>Review the design</vt:lpstr>
      <vt:lpstr>Review the design</vt:lpstr>
      <vt:lpstr>Review the design</vt:lpstr>
      <vt:lpstr>Optimizing the fabrication process</vt:lpstr>
      <vt:lpstr>Optimizing the fabrication process</vt:lpstr>
      <vt:lpstr>Optimizing the fabrication process</vt:lpstr>
      <vt:lpstr>investigation tools </vt:lpstr>
      <vt:lpstr>investigation tools </vt:lpstr>
      <vt:lpstr>Thank you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2014-10-08T08:36:16Z</dcterms:modified>
</cp:coreProperties>
</file>