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0"/>
  </p:notesMasterIdLst>
  <p:handoutMasterIdLst>
    <p:handoutMasterId r:id="rId11"/>
  </p:handoutMasterIdLst>
  <p:sldIdLst>
    <p:sldId id="292" r:id="rId3"/>
    <p:sldId id="328" r:id="rId4"/>
    <p:sldId id="329" r:id="rId5"/>
    <p:sldId id="330" r:id="rId6"/>
    <p:sldId id="331" r:id="rId7"/>
    <p:sldId id="333" r:id="rId8"/>
    <p:sldId id="332" r:id="rId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1680" y="-51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DESIGN OPTIONS FOR SEPARATION DIPOLES AND QUADRUPOLES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r>
              <a:rPr lang="fr-CH" sz="1200" dirty="0" err="1" smtClean="0"/>
              <a:t>Revised</a:t>
            </a:r>
            <a:r>
              <a:rPr lang="fr-CH" sz="1200" dirty="0" smtClean="0"/>
              <a:t> version 16 May</a:t>
            </a:r>
          </a:p>
          <a:p>
            <a:pPr eaLnBrk="1" hangingPunct="1"/>
            <a:endParaRPr lang="fr-CH" sz="1200" dirty="0"/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sz="1600" dirty="0" smtClean="0"/>
              <a:t>Acknowledgements: L. </a:t>
            </a:r>
            <a:r>
              <a:rPr lang="en-US" sz="1600" dirty="0" err="1" smtClean="0"/>
              <a:t>Bottura</a:t>
            </a:r>
            <a:r>
              <a:rPr lang="en-US" sz="1600" dirty="0" smtClean="0"/>
              <a:t>, R. Tomas, R. Martin </a:t>
            </a:r>
            <a:endParaRPr lang="en-US" sz="16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</a:t>
            </a:r>
            <a:r>
              <a:rPr lang="en-US" sz="1200" smtClean="0">
                <a:solidFill>
                  <a:schemeClr val="bg1"/>
                </a:solidFill>
              </a:rPr>
              <a:t>15</a:t>
            </a:r>
            <a:r>
              <a:rPr lang="en-US" sz="1200" baseline="30000" smtClean="0">
                <a:solidFill>
                  <a:schemeClr val="bg1"/>
                </a:solidFill>
              </a:rPr>
              <a:t>th</a:t>
            </a:r>
            <a:r>
              <a:rPr lang="en-US" sz="1200" smtClean="0">
                <a:solidFill>
                  <a:schemeClr val="bg1"/>
                </a:solidFill>
              </a:rPr>
              <a:t> May </a:t>
            </a:r>
            <a:r>
              <a:rPr lang="en-US" sz="1200" dirty="0" smtClean="0">
                <a:solidFill>
                  <a:schemeClr val="bg1"/>
                </a:solidFill>
              </a:rPr>
              <a:t>2014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Future circular colliders - magnets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SEPARATION DIPOLE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ym typeface="Symbol" pitchFamily="18" charset="2"/>
              </a:rPr>
              <a:t>Today we have 26 T 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At 7 </a:t>
            </a:r>
            <a:r>
              <a:rPr lang="en-US" dirty="0" err="1" smtClean="0">
                <a:sym typeface="Symbol" pitchFamily="18" charset="2"/>
              </a:rPr>
              <a:t>TeV</a:t>
            </a:r>
            <a:r>
              <a:rPr lang="en-US" dirty="0" smtClean="0">
                <a:sym typeface="Symbol" pitchFamily="18" charset="2"/>
              </a:rPr>
              <a:t>, 8.3*14.3=119 T m give a kick of 2 </a:t>
            </a:r>
            <a:r>
              <a:rPr lang="en-US" dirty="0" smtClean="0">
                <a:latin typeface="Symbol" panose="05050102010706020507" pitchFamily="18" charset="2"/>
                <a:sym typeface="Symbol" pitchFamily="18" charset="2"/>
              </a:rPr>
              <a:t>p</a:t>
            </a:r>
            <a:r>
              <a:rPr lang="en-US" dirty="0" smtClean="0">
                <a:sym typeface="Symbol" pitchFamily="18" charset="2"/>
              </a:rPr>
              <a:t>/1232 = 5.1 </a:t>
            </a:r>
            <a:r>
              <a:rPr lang="en-US" dirty="0" err="1" smtClean="0">
                <a:sym typeface="Symbol" pitchFamily="18" charset="2"/>
              </a:rPr>
              <a:t>mrad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26 T m gives  1.1 </a:t>
            </a:r>
            <a:r>
              <a:rPr lang="en-US" dirty="0" err="1" smtClean="0">
                <a:sym typeface="Symbol" pitchFamily="18" charset="2"/>
              </a:rPr>
              <a:t>mrad</a:t>
            </a:r>
            <a:r>
              <a:rPr lang="en-US" dirty="0" smtClean="0">
                <a:sym typeface="Symbol" pitchFamily="18" charset="2"/>
              </a:rPr>
              <a:t> kick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Beam separation is 192 mm, so distance D1-D2 is 96/1.1= 87 m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HL LHC we aim going to 35 T m, 1.5 </a:t>
            </a:r>
            <a:r>
              <a:rPr lang="en-US" dirty="0" err="1" smtClean="0">
                <a:sym typeface="Symbol" pitchFamily="18" charset="2"/>
              </a:rPr>
              <a:t>mrad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>
                <a:sym typeface="Symbol" pitchFamily="18" charset="2"/>
              </a:rPr>
              <a:t>d</a:t>
            </a:r>
            <a:r>
              <a:rPr lang="en-US" dirty="0" smtClean="0">
                <a:sym typeface="Symbol" pitchFamily="18" charset="2"/>
              </a:rPr>
              <a:t>istance </a:t>
            </a:r>
            <a:r>
              <a:rPr lang="en-US" dirty="0">
                <a:sym typeface="Symbol" pitchFamily="18" charset="2"/>
              </a:rPr>
              <a:t>D1-D2 </a:t>
            </a:r>
            <a:r>
              <a:rPr lang="en-US" dirty="0" smtClean="0">
                <a:sym typeface="Symbol" pitchFamily="18" charset="2"/>
              </a:rPr>
              <a:t>reduced to 96/1.5= 64 m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FCC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Energy from 7 to 50 </a:t>
            </a:r>
            <a:r>
              <a:rPr lang="en-US" dirty="0" err="1" smtClean="0">
                <a:sym typeface="Symbol" pitchFamily="18" charset="2"/>
              </a:rPr>
              <a:t>TeV</a:t>
            </a:r>
            <a:r>
              <a:rPr lang="en-US" dirty="0" smtClean="0">
                <a:sym typeface="Symbol" pitchFamily="18" charset="2"/>
              </a:rPr>
              <a:t> : *7.14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Beam separation from 192 to 300 mm: *1.56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But D1-D2 distance is doubled , i.e. from 87 to 174 m: /2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Needed kick is 26*7.14*1.56/2=145 T m </a:t>
            </a:r>
            <a:r>
              <a:rPr lang="en-US" sz="1600" dirty="0" smtClean="0">
                <a:solidFill>
                  <a:srgbClr val="009900"/>
                </a:solidFill>
                <a:sym typeface="Symbol" pitchFamily="18" charset="2"/>
              </a:rPr>
              <a:t>[R. Tomas  proposal]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 would also consider the option of 290 T m, giving a D1-D2 space of 87 m</a:t>
            </a:r>
            <a:endParaRPr lang="en-US" sz="1600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SEPARATION DIPOLE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D1 is a single aperture magnet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Resistive for LHC – 80 mm aperture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5.6 T for HL LHC, in </a:t>
            </a:r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 – 150 mm aperture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We can consider a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version, with 15 T short sample and 12 T operational field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This is 1 T more than the 11 T 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Should be achievable with  </a:t>
            </a:r>
            <a:r>
              <a:rPr lang="en-US" dirty="0" smtClean="0">
                <a:sym typeface="Symbol"/>
              </a:rPr>
              <a:t></a:t>
            </a:r>
            <a:r>
              <a:rPr lang="en-US" dirty="0" smtClean="0">
                <a:sym typeface="Symbol" pitchFamily="18" charset="2"/>
              </a:rPr>
              <a:t>40 mm coil, four layers of 10 mm cable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 this case length is also 12 m –still reasonable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In case of short lay out with 87 m between D1 and D2 two modules of 12 m could be considered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Aperture is between 40 and 60 mm probably closer to 40 mm (iteration is needed with optics)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Not so challenging</a:t>
            </a: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06155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RECOMBINATION DIPOLE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D2 is a double aperture magnet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Superconductive for LHC – 80 mm aperture, 3.5 T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F</a:t>
            </a:r>
            <a:r>
              <a:rPr lang="en-US" dirty="0" smtClean="0">
                <a:sym typeface="Symbol" pitchFamily="18" charset="2"/>
              </a:rPr>
              <a:t>or HL LHC, in </a:t>
            </a:r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-Ti, 105 mm aperture, 4.5 T (in progress)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Limit is field quality due to cross talk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We can consider a </a:t>
            </a:r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 option with 6 T, very conservative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Separation is larger, 300 mm so 6 T should not be a problem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Two </a:t>
            </a:r>
            <a:r>
              <a:rPr lang="en-US" dirty="0" err="1" smtClean="0">
                <a:sym typeface="Symbol" pitchFamily="18" charset="2"/>
              </a:rPr>
              <a:t>moduls</a:t>
            </a:r>
            <a:r>
              <a:rPr lang="en-US" dirty="0" smtClean="0">
                <a:sym typeface="Symbol" pitchFamily="18" charset="2"/>
              </a:rPr>
              <a:t> of 12 m long magnets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Aperture required is 40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We can consider a more challenging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version, with 12.5 T short sample and 10 T operational field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Should be achievable with  </a:t>
            </a:r>
            <a:r>
              <a:rPr lang="en-US" dirty="0" smtClean="0">
                <a:sym typeface="Symbol"/>
              </a:rPr>
              <a:t></a:t>
            </a:r>
            <a:r>
              <a:rPr lang="en-US" dirty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0 mm coil, two layers of 15 mm cable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Field quality will be difficult, spool pieces needed (but not so difficult to do)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In case of shorter lay out, two modules of 12 m length needed</a:t>
            </a:r>
          </a:p>
        </p:txBody>
      </p:sp>
    </p:spTree>
    <p:extLst>
      <p:ext uri="{BB962C8B-B14F-4D97-AF65-F5344CB8AC3E}">
        <p14:creationId xmlns:p14="http://schemas.microsoft.com/office/powerpoint/2010/main" val="2159500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QUADRUPOLES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We provide a second guess on the possible relation gradient vs aperture, cased on scaling </a:t>
            </a:r>
            <a:r>
              <a:rPr lang="en-US" sz="1200" dirty="0" smtClean="0">
                <a:solidFill>
                  <a:srgbClr val="009900"/>
                </a:solidFill>
                <a:sym typeface="Symbol" pitchFamily="18" charset="2"/>
              </a:rPr>
              <a:t>[E. </a:t>
            </a:r>
            <a:r>
              <a:rPr lang="en-US" sz="1200" dirty="0" err="1">
                <a:solidFill>
                  <a:srgbClr val="009900"/>
                </a:solidFill>
                <a:sym typeface="Symbol" pitchFamily="18" charset="2"/>
              </a:rPr>
              <a:t>T</a:t>
            </a:r>
            <a:r>
              <a:rPr lang="en-US" sz="1200" dirty="0" err="1" smtClean="0">
                <a:solidFill>
                  <a:srgbClr val="009900"/>
                </a:solidFill>
                <a:sym typeface="Symbol" pitchFamily="18" charset="2"/>
              </a:rPr>
              <a:t>odesco</a:t>
            </a:r>
            <a:r>
              <a:rPr lang="en-US" sz="1200" dirty="0" smtClean="0">
                <a:solidFill>
                  <a:srgbClr val="009900"/>
                </a:solidFill>
                <a:sym typeface="Symbol" pitchFamily="18" charset="2"/>
              </a:rPr>
              <a:t>, L. Rossi, PRSTAB </a:t>
            </a:r>
            <a:r>
              <a:rPr lang="en-GB" sz="1200" b="1" dirty="0" smtClean="0">
                <a:solidFill>
                  <a:srgbClr val="009900"/>
                </a:solidFill>
              </a:rPr>
              <a:t>9</a:t>
            </a:r>
            <a:r>
              <a:rPr lang="en-GB" sz="1200" dirty="0" smtClean="0">
                <a:solidFill>
                  <a:srgbClr val="009900"/>
                </a:solidFill>
              </a:rPr>
              <a:t> </a:t>
            </a:r>
            <a:r>
              <a:rPr lang="en-GB" sz="1200" dirty="0">
                <a:solidFill>
                  <a:srgbClr val="009900"/>
                </a:solidFill>
              </a:rPr>
              <a:t>102401 (</a:t>
            </a:r>
            <a:r>
              <a:rPr lang="en-GB" sz="1200" dirty="0" smtClean="0">
                <a:solidFill>
                  <a:srgbClr val="009900"/>
                </a:solidFill>
              </a:rPr>
              <a:t>2006)</a:t>
            </a:r>
            <a:r>
              <a:rPr lang="en-US" sz="12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40 mm aperture: 470 T/m (peak field 10.7 T)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50 </a:t>
            </a:r>
            <a:r>
              <a:rPr lang="en-US" dirty="0">
                <a:sym typeface="Symbol" pitchFamily="18" charset="2"/>
              </a:rPr>
              <a:t>mm aperture: </a:t>
            </a:r>
            <a:r>
              <a:rPr lang="en-US" dirty="0" smtClean="0">
                <a:sym typeface="Symbol" pitchFamily="18" charset="2"/>
              </a:rPr>
              <a:t>400 T/m (peak field 11.4 T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60 </a:t>
            </a:r>
            <a:r>
              <a:rPr lang="en-US" dirty="0">
                <a:sym typeface="Symbol" pitchFamily="18" charset="2"/>
              </a:rPr>
              <a:t>mm aperture: </a:t>
            </a:r>
            <a:r>
              <a:rPr lang="en-US" dirty="0" smtClean="0">
                <a:sym typeface="Symbol" pitchFamily="18" charset="2"/>
              </a:rPr>
              <a:t>350 T/m (peak field 12.0 </a:t>
            </a:r>
            <a:r>
              <a:rPr lang="en-US" dirty="0">
                <a:sym typeface="Symbol" pitchFamily="18" charset="2"/>
              </a:rPr>
              <a:t>T)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With hypothesis of present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performance, 50 mm of coil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(possibly 4 layers) – this is a challenging option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With two layers, 30 mm</a:t>
            </a:r>
          </a:p>
          <a:p>
            <a:pPr marL="457200" lvl="1" indent="0" eaLnBrk="1" hangingPunct="1">
              <a:buNone/>
            </a:pPr>
            <a:r>
              <a:rPr lang="en-US" dirty="0" smtClean="0">
                <a:sym typeface="Symbol" pitchFamily="18" charset="2"/>
              </a:rPr>
              <a:t>	one has 10% less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40 mm 430 T/m</a:t>
            </a:r>
          </a:p>
          <a:p>
            <a:pPr lvl="2" eaLnBrk="1" hangingPunct="1"/>
            <a:r>
              <a:rPr lang="en-US" dirty="0" smtClean="0">
                <a:sym typeface="Symbol" pitchFamily="18" charset="2"/>
              </a:rPr>
              <a:t>50 </a:t>
            </a:r>
            <a:r>
              <a:rPr lang="en-US" dirty="0">
                <a:sym typeface="Symbol" pitchFamily="18" charset="2"/>
              </a:rPr>
              <a:t>mm </a:t>
            </a:r>
            <a:r>
              <a:rPr lang="en-US" dirty="0" smtClean="0">
                <a:sym typeface="Symbol" pitchFamily="18" charset="2"/>
              </a:rPr>
              <a:t>370 T/m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6</a:t>
            </a:r>
            <a:r>
              <a:rPr lang="en-US" dirty="0" smtClean="0">
                <a:sym typeface="Symbol" pitchFamily="18" charset="2"/>
              </a:rPr>
              <a:t>0 </a:t>
            </a:r>
            <a:r>
              <a:rPr lang="en-US" dirty="0">
                <a:sym typeface="Symbol" pitchFamily="18" charset="2"/>
              </a:rPr>
              <a:t>mm </a:t>
            </a:r>
            <a:r>
              <a:rPr lang="en-US" dirty="0" smtClean="0">
                <a:sym typeface="Symbol" pitchFamily="18" charset="2"/>
              </a:rPr>
              <a:t>325 T/m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>
              <a:sym typeface="Symbol" pitchFamily="18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933" y="3937381"/>
            <a:ext cx="4172566" cy="250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126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QUADRUPOLES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We provide a second guess on the possible relation gradient vs aperture, cased on scaling </a:t>
            </a:r>
            <a:r>
              <a:rPr lang="en-US" sz="1200" dirty="0" smtClean="0">
                <a:solidFill>
                  <a:srgbClr val="009900"/>
                </a:solidFill>
                <a:sym typeface="Symbol" pitchFamily="18" charset="2"/>
              </a:rPr>
              <a:t>[E. </a:t>
            </a:r>
            <a:r>
              <a:rPr lang="en-US" sz="1200" dirty="0" err="1">
                <a:solidFill>
                  <a:srgbClr val="009900"/>
                </a:solidFill>
                <a:sym typeface="Symbol" pitchFamily="18" charset="2"/>
              </a:rPr>
              <a:t>T</a:t>
            </a:r>
            <a:r>
              <a:rPr lang="en-US" sz="1200" dirty="0" err="1" smtClean="0">
                <a:solidFill>
                  <a:srgbClr val="009900"/>
                </a:solidFill>
                <a:sym typeface="Symbol" pitchFamily="18" charset="2"/>
              </a:rPr>
              <a:t>odesco</a:t>
            </a:r>
            <a:r>
              <a:rPr lang="en-US" sz="1200" dirty="0" smtClean="0">
                <a:solidFill>
                  <a:srgbClr val="009900"/>
                </a:solidFill>
                <a:sym typeface="Symbol" pitchFamily="18" charset="2"/>
              </a:rPr>
              <a:t>, L. Rossi, PRSTAB </a:t>
            </a:r>
            <a:r>
              <a:rPr lang="en-GB" sz="1200" b="1" dirty="0" smtClean="0">
                <a:solidFill>
                  <a:srgbClr val="009900"/>
                </a:solidFill>
              </a:rPr>
              <a:t>9</a:t>
            </a:r>
            <a:r>
              <a:rPr lang="en-GB" sz="1200" dirty="0" smtClean="0">
                <a:solidFill>
                  <a:srgbClr val="009900"/>
                </a:solidFill>
              </a:rPr>
              <a:t> </a:t>
            </a:r>
            <a:r>
              <a:rPr lang="en-GB" sz="1200" dirty="0">
                <a:solidFill>
                  <a:srgbClr val="009900"/>
                </a:solidFill>
              </a:rPr>
              <a:t>102401 (</a:t>
            </a:r>
            <a:r>
              <a:rPr lang="en-GB" sz="1200" dirty="0" smtClean="0">
                <a:solidFill>
                  <a:srgbClr val="009900"/>
                </a:solidFill>
              </a:rPr>
              <a:t>2006)</a:t>
            </a:r>
            <a:r>
              <a:rPr lang="en-US" sz="12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7</a:t>
            </a:r>
            <a:r>
              <a:rPr lang="en-US" dirty="0" smtClean="0">
                <a:sym typeface="Symbol" pitchFamily="18" charset="2"/>
              </a:rPr>
              <a:t>0 mm aperture: 310 T/m (peak field 12.5 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8</a:t>
            </a:r>
            <a:r>
              <a:rPr lang="en-US" dirty="0" smtClean="0">
                <a:sym typeface="Symbol" pitchFamily="18" charset="2"/>
              </a:rPr>
              <a:t>0 </a:t>
            </a:r>
            <a:r>
              <a:rPr lang="en-US" dirty="0">
                <a:sym typeface="Symbol" pitchFamily="18" charset="2"/>
              </a:rPr>
              <a:t>mm aperture: </a:t>
            </a:r>
            <a:r>
              <a:rPr lang="en-US" dirty="0" smtClean="0">
                <a:sym typeface="Symbol" pitchFamily="18" charset="2"/>
              </a:rPr>
              <a:t>280 T/m </a:t>
            </a:r>
            <a:r>
              <a:rPr lang="en-US" dirty="0">
                <a:sym typeface="Symbol" pitchFamily="18" charset="2"/>
              </a:rPr>
              <a:t>(bore field </a:t>
            </a:r>
            <a:r>
              <a:rPr lang="en-US" dirty="0" smtClean="0">
                <a:sym typeface="Symbol" pitchFamily="18" charset="2"/>
              </a:rPr>
              <a:t>12.9 </a:t>
            </a:r>
            <a:r>
              <a:rPr lang="en-US" dirty="0">
                <a:sym typeface="Symbol" pitchFamily="18" charset="2"/>
              </a:rPr>
              <a:t>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9</a:t>
            </a:r>
            <a:r>
              <a:rPr lang="en-US" dirty="0" smtClean="0">
                <a:sym typeface="Symbol" pitchFamily="18" charset="2"/>
              </a:rPr>
              <a:t>0 </a:t>
            </a:r>
            <a:r>
              <a:rPr lang="en-US" dirty="0">
                <a:sym typeface="Symbol" pitchFamily="18" charset="2"/>
              </a:rPr>
              <a:t>mm aperture: </a:t>
            </a:r>
            <a:r>
              <a:rPr lang="en-US" dirty="0" smtClean="0">
                <a:sym typeface="Symbol" pitchFamily="18" charset="2"/>
              </a:rPr>
              <a:t>260 T/m </a:t>
            </a:r>
            <a:r>
              <a:rPr lang="en-US" dirty="0">
                <a:sym typeface="Symbol" pitchFamily="18" charset="2"/>
              </a:rPr>
              <a:t>(bore field </a:t>
            </a:r>
            <a:r>
              <a:rPr lang="en-US" dirty="0" smtClean="0">
                <a:sym typeface="Symbol" pitchFamily="18" charset="2"/>
              </a:rPr>
              <a:t>13.2 </a:t>
            </a:r>
            <a:r>
              <a:rPr lang="en-US" dirty="0">
                <a:sym typeface="Symbol" pitchFamily="18" charset="2"/>
              </a:rPr>
              <a:t>T)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With hypothesis of present Nb</a:t>
            </a:r>
            <a:r>
              <a:rPr lang="en-US" baseline="-25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Sn performance, 50 mm of coil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(possibly 4 layers) – this is a challenging option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164" y="3901756"/>
            <a:ext cx="4256040" cy="2556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220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options for the 15-20 T range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CELL QUADRUPOLE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LHC: 220 T/m, 3.15 m </a:t>
            </a:r>
            <a:r>
              <a:rPr lang="fr-CH" dirty="0" err="1" smtClean="0">
                <a:sym typeface="Symbol" pitchFamily="18" charset="2"/>
              </a:rPr>
              <a:t>integrated</a:t>
            </a:r>
            <a:r>
              <a:rPr lang="fr-CH" dirty="0" smtClean="0">
                <a:sym typeface="Symbol" pitchFamily="18" charset="2"/>
              </a:rPr>
              <a:t> gradient </a:t>
            </a:r>
            <a:r>
              <a:rPr lang="fr-CH" dirty="0" smtClean="0">
                <a:sym typeface="Symbol"/>
              </a:rPr>
              <a:t></a:t>
            </a:r>
            <a:r>
              <a:rPr lang="fr-CH" dirty="0" smtClean="0">
                <a:sym typeface="Symbol" pitchFamily="18" charset="2"/>
              </a:rPr>
              <a:t>700 T</a:t>
            </a: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7 to 50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: * 7.14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L=100 to L=200 m (</a:t>
            </a:r>
            <a:r>
              <a:rPr lang="fr-CH" dirty="0" err="1" smtClean="0">
                <a:sym typeface="Symbol" pitchFamily="18" charset="2"/>
              </a:rPr>
              <a:t>cell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) : /2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Needed</a:t>
            </a:r>
            <a:r>
              <a:rPr lang="fr-CH" dirty="0" smtClean="0">
                <a:sym typeface="Symbol" pitchFamily="18" charset="2"/>
              </a:rPr>
              <a:t> gradient: </a:t>
            </a:r>
            <a:r>
              <a:rPr lang="fr-CH" dirty="0" smtClean="0">
                <a:sym typeface="Symbol"/>
              </a:rPr>
              <a:t></a:t>
            </a:r>
            <a:r>
              <a:rPr lang="fr-CH" dirty="0" smtClean="0">
                <a:sym typeface="Symbol" pitchFamily="18" charset="2"/>
              </a:rPr>
              <a:t>2500 T 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So,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470 T/m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have 5.3 m in the short option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Or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430 T/m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have 5.8 m in the long option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157" y="2150115"/>
            <a:ext cx="18843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56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44231</TotalTime>
  <Words>752</Words>
  <Application>Microsoft Office PowerPoint</Application>
  <PresentationFormat>On-screen Show (4:3)</PresentationFormat>
  <Paragraphs>79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1_Default Design</vt:lpstr>
      <vt:lpstr>Custom Design</vt:lpstr>
      <vt:lpstr>DESIGN OPTIONS FOR SEPARATION DIPOLES AND QUADRUPOLES</vt:lpstr>
      <vt:lpstr>SEPARATION DIPOLE</vt:lpstr>
      <vt:lpstr>SEPARATION DIPOLE</vt:lpstr>
      <vt:lpstr>RECOMBINATION DIPOLE</vt:lpstr>
      <vt:lpstr>QUADRUPOLES</vt:lpstr>
      <vt:lpstr>QUADRUPOLES</vt:lpstr>
      <vt:lpstr>CELL QUADRUPOLE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669</cp:revision>
  <dcterms:created xsi:type="dcterms:W3CDTF">2006-07-31T18:23:56Z</dcterms:created>
  <dcterms:modified xsi:type="dcterms:W3CDTF">2014-06-24T13:15:50Z</dcterms:modified>
</cp:coreProperties>
</file>