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Default Extension="jpeg" ContentType="image/jpeg"/>
  <Default Extension="xml" ContentType="application/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Default Extension="png" ContentType="image/png"/>
  <Override PartName="/ppt/slideLayouts/slideLayout1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0275213" cy="42803763"/>
  <p:notesSz cx="6858000" cy="9144000"/>
  <p:defaultTextStyle>
    <a:defPPr>
      <a:defRPr lang="fr-FR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738" autoAdjust="0"/>
    <p:restoredTop sz="94598" autoAdjust="0"/>
  </p:normalViewPr>
  <p:slideViewPr>
    <p:cSldViewPr snapToObjects="1">
      <p:cViewPr>
        <p:scale>
          <a:sx n="25" d="100"/>
          <a:sy n="25" d="100"/>
        </p:scale>
        <p:origin x="-976" y="-88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B36B-D094-2145-A37D-5F6E5DD6952C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963B8-691D-224C-AB21-ED73F311F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42585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01D7-E42D-A14B-9CF1-873F3F38FB69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FEC0F-D75B-134F-AD8D-6D26B91DD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232086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1614606" cy="4800600"/>
          </a:xfrm>
        </p:spPr>
        <p:txBody>
          <a:bodyPr/>
          <a:lstStyle>
            <a:lvl1pPr marL="360000">
              <a:defRPr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1606" y="8714581"/>
            <a:ext cx="24612600" cy="19050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480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 anchor="ctr">
            <a:normAutofit/>
          </a:bodyPr>
          <a:lstStyle>
            <a:lvl1pPr marL="360000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1421606" y="11075988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481005" y="0"/>
            <a:ext cx="9892903" cy="1742281"/>
          </a:xfrm>
        </p:spPr>
        <p:txBody>
          <a:bodyPr anchor="ctr">
            <a:normAutofit/>
          </a:bodyPr>
          <a:lstStyle>
            <a:lvl1pPr marL="0" algn="r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1421606" y="165250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1421606" y="234592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1421606" y="286408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file://localhost/Users/turler/Documents/chipp/Admin/Vorlagen/Logo/chipp.png" TargetMode="External"/><Relationship Id="rId6" Type="http://schemas.openxmlformats.org/officeDocument/2006/relationships/image" Target="../media/image3.png"/><Relationship Id="rId7" Type="http://schemas.openxmlformats.org/officeDocument/2006/relationships/image" Target="file://localhost/Users/turler/Documents/chipp/Events/CERN60/SPS_Logo_trans.png" TargetMode="External"/><Relationship Id="rId8" Type="http://schemas.openxmlformats.org/officeDocument/2006/relationships/image" Target="../media/image4.png"/><Relationship Id="rId9" Type="http://schemas.openxmlformats.org/officeDocument/2006/relationships/image" Target="file://localhost/Users/turler/Documents/chipp/Events/CERN60/Logo-60-Suisse_tran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" y="1"/>
            <a:ext cx="30275213" cy="65448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06" y="9987548"/>
            <a:ext cx="28622141" cy="28406933"/>
          </a:xfrm>
          <a:prstGeom prst="rect">
            <a:avLst/>
          </a:prstGeom>
          <a:effectLst>
            <a:outerShdw blurRad="381000" dist="254000" dir="2700000">
              <a:schemeClr val="tx1">
                <a:lumMod val="65000"/>
                <a:lumOff val="35000"/>
                <a:alpha val="43000"/>
              </a:schemeClr>
            </a:outerShdw>
          </a:effec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818481"/>
            <a:ext cx="21462205" cy="4726394"/>
          </a:xfrm>
          <a:prstGeom prst="rect">
            <a:avLst/>
          </a:prstGeom>
          <a:noFill/>
        </p:spPr>
        <p:txBody>
          <a:bodyPr vert="horz" lIns="421511" tIns="210755" rIns="421511" bIns="210755" rtlCol="0" anchor="t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" y="6544875"/>
            <a:ext cx="30275213" cy="13696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60 years of Swiss Science at</a:t>
            </a:r>
            <a:r>
              <a:rPr lang="en-US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CERN</a:t>
            </a:r>
            <a:endParaRPr lang="en-US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0" y="39952979"/>
            <a:ext cx="3027521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SPS/CHIPP</a:t>
            </a:r>
            <a:r>
              <a:rPr lang="en-US" sz="4800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Annual Meeting 2014</a:t>
            </a:r>
            <a:endParaRPr lang="en-US" sz="4800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pic>
        <p:nvPicPr>
          <p:cNvPr id="12" name="chipp.png" descr="/Users/turler/Documents/chipp/Admin/Vorlagen/Logo/chipp.png"/>
          <p:cNvPicPr>
            <a:picLocks noChangeAspect="1"/>
          </p:cNvPicPr>
          <p:nvPr userDrawn="1"/>
        </p:nvPicPr>
        <p:blipFill>
          <a:blip r:embed="rId4" r:link="rId5"/>
          <a:stretch>
            <a:fillRect/>
          </a:stretch>
        </p:blipFill>
        <p:spPr>
          <a:xfrm>
            <a:off x="1955006" y="39000500"/>
            <a:ext cx="4038600" cy="2822981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9514681"/>
            <a:ext cx="22234445" cy="4632533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4" name="SPS_Logo_trans.png" descr="/Users/turler/Documents/chipp/Events/CERN60/SPS_Logo_trans.png"/>
          <p:cNvPicPr>
            <a:picLocks noChangeAspect="1"/>
          </p:cNvPicPr>
          <p:nvPr userDrawn="1"/>
        </p:nvPicPr>
        <p:blipFill>
          <a:blip r:embed="rId6" r:link="rId7"/>
          <a:stretch>
            <a:fillRect/>
          </a:stretch>
        </p:blipFill>
        <p:spPr>
          <a:xfrm>
            <a:off x="23748206" y="39139548"/>
            <a:ext cx="5181600" cy="2302933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11861006" y="41073753"/>
            <a:ext cx="658540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Fribourg, 30 June</a:t>
            </a:r>
            <a:r>
              <a:rPr lang="en-US" sz="4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2 July 2014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412206" y="18353881"/>
            <a:ext cx="1846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Logo-60-Suisse_trans.png" descr="/Users/turler/Documents/chipp/Events/CERN60/Logo-60-Suisse_trans.png"/>
          <p:cNvPicPr>
            <a:picLocks noChangeAspect="1"/>
          </p:cNvPicPr>
          <p:nvPr userDrawn="1"/>
        </p:nvPicPr>
        <p:blipFill>
          <a:blip r:embed="rId8" r:link="rId9"/>
          <a:stretch>
            <a:fillRect/>
          </a:stretch>
        </p:blipFill>
        <p:spPr>
          <a:xfrm>
            <a:off x="21508455" y="1297038"/>
            <a:ext cx="8411951" cy="5169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marL="360000" algn="l" defTabSz="2107555" rtl="0" eaLnBrk="1" latinLnBrk="0" hangingPunct="1">
        <a:spcBef>
          <a:spcPct val="0"/>
        </a:spcBef>
        <a:buNone/>
        <a:defRPr lang="en-US" sz="10000" kern="1200" baseline="0" dirty="0">
          <a:ln w="50800">
            <a:solidFill>
              <a:schemeClr val="bg1"/>
            </a:solidFill>
          </a:ln>
          <a:solidFill>
            <a:srgbClr val="FF0000"/>
          </a:solidFill>
          <a:effectLst>
            <a:glow rad="101600">
              <a:schemeClr val="accent1">
                <a:alpha val="75000"/>
              </a:schemeClr>
            </a:glow>
            <a:outerShdw blurRad="254000" dist="127000" dir="2700000" algn="tl" rotWithShape="0">
              <a:srgbClr val="000000"/>
            </a:outerShdw>
          </a:effectLst>
          <a:latin typeface="BlairMdITC TT Medium"/>
          <a:ea typeface="+mj-ea"/>
          <a:cs typeface="BlairMdITC TT-Medium"/>
        </a:defRPr>
      </a:lvl1pPr>
    </p:titleStyle>
    <p:bodyStyle>
      <a:lvl1pPr marL="0" indent="0" algn="l" defTabSz="2087941" rtl="0" eaLnBrk="1" latinLnBrk="0" hangingPunct="1">
        <a:spcBef>
          <a:spcPts val="600"/>
        </a:spcBef>
        <a:buFont typeface="Arial"/>
        <a:buNone/>
        <a:defRPr lang="en-US" sz="4800" b="1" i="0" kern="1200" baseline="0" dirty="0" err="1" smtClean="0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360000" indent="-360000" algn="l" defTabSz="2087941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2pPr>
      <a:lvl3pPr marL="900000" indent="-720000" algn="l" defTabSz="2087941" rtl="0" eaLnBrk="1" latinLnBrk="0" hangingPunct="1">
        <a:spcBef>
          <a:spcPts val="600"/>
        </a:spcBef>
        <a:buFont typeface="Courier New"/>
        <a:buChar char="o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Arial"/>
          <a:ea typeface="+mn-ea"/>
          <a:cs typeface="Arial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Arial"/>
          <a:ea typeface="+mn-ea"/>
          <a:cs typeface="Arial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Antihydrogen</a:t>
            </a:r>
            <a:r>
              <a:rPr lang="fr-FR" dirty="0" smtClean="0"/>
              <a:t>: ATHENA &amp; </a:t>
            </a:r>
            <a:r>
              <a:rPr lang="fr-FR" dirty="0" err="1" smtClean="0"/>
              <a:t>AEgIS</a:t>
            </a:r>
            <a:endParaRPr lang="en-US" dirty="0"/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>
          <a:xfrm>
            <a:off x="2751919" y="8770275"/>
            <a:ext cx="24612600" cy="204643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                   </a:t>
            </a:r>
            <a:r>
              <a:rPr lang="en-US" dirty="0" smtClean="0">
                <a:solidFill>
                  <a:srgbClr val="0000FF"/>
                </a:solidFill>
              </a:rPr>
              <a:t>Antiproton </a:t>
            </a:r>
            <a:r>
              <a:rPr lang="en-US" dirty="0" err="1" smtClean="0">
                <a:solidFill>
                  <a:srgbClr val="0000FF"/>
                </a:solidFill>
              </a:rPr>
              <a:t>Phiysics</a:t>
            </a:r>
            <a:r>
              <a:rPr lang="en-US" dirty="0" smtClean="0">
                <a:solidFill>
                  <a:srgbClr val="0000FF"/>
                </a:solidFill>
              </a:rPr>
              <a:t> at the  Antiproton Decelerator</a:t>
            </a:r>
            <a:br>
              <a:rPr lang="en-US" dirty="0" smtClean="0">
                <a:solidFill>
                  <a:srgbClr val="0000FF"/>
                </a:solidFill>
              </a:rPr>
            </a:b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                             </a:t>
            </a:r>
            <a:endParaRPr lang="en-US" dirty="0"/>
          </a:p>
          <a:p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/>
          <a:lstStyle/>
          <a:p>
            <a:r>
              <a:rPr dirty="0" smtClean="0"/>
              <a:t>Antiproton Decelerator</a:t>
            </a:r>
            <a:endParaRPr lang="en-US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1801140" y="11666165"/>
            <a:ext cx="27572768" cy="3672408"/>
          </a:xfrm>
        </p:spPr>
        <p:txBody>
          <a:bodyPr>
            <a:noAutofit/>
          </a:bodyPr>
          <a:lstStyle/>
          <a:p>
            <a:r>
              <a:rPr lang="en-US" sz="4000" dirty="0"/>
              <a:t>The ATHENA experiment at the CERN antiproton </a:t>
            </a:r>
            <a:r>
              <a:rPr lang="en-US" sz="4000" dirty="0" smtClean="0"/>
              <a:t>decelerator produced </a:t>
            </a:r>
            <a:r>
              <a:rPr lang="en-US" sz="4000" dirty="0"/>
              <a:t>for the first time cold </a:t>
            </a:r>
            <a:r>
              <a:rPr lang="en-US" sz="4000" dirty="0" err="1"/>
              <a:t>antihydrogen</a:t>
            </a:r>
            <a:r>
              <a:rPr lang="en-US" sz="4000" dirty="0"/>
              <a:t> atoms in large </a:t>
            </a:r>
            <a:r>
              <a:rPr lang="en-US" sz="4000" dirty="0" smtClean="0"/>
              <a:t>quantities </a:t>
            </a:r>
            <a:r>
              <a:rPr lang="en-US" sz="4000" dirty="0"/>
              <a:t>in a nested penning trap by overlapping </a:t>
            </a:r>
            <a:r>
              <a:rPr lang="en-US" sz="4000" dirty="0" smtClean="0"/>
              <a:t>antiproton and </a:t>
            </a:r>
            <a:r>
              <a:rPr lang="en-US" sz="4000" dirty="0"/>
              <a:t>positron </a:t>
            </a:r>
            <a:r>
              <a:rPr lang="en-US" sz="4000" dirty="0" smtClean="0"/>
              <a:t>clouds. Once </a:t>
            </a:r>
            <a:r>
              <a:rPr lang="en-US" sz="4000" dirty="0"/>
              <a:t>formed, </a:t>
            </a:r>
            <a:r>
              <a:rPr lang="en-US" sz="4000" dirty="0" err="1"/>
              <a:t>antihydrogen</a:t>
            </a:r>
            <a:r>
              <a:rPr lang="en-US" sz="4000" dirty="0"/>
              <a:t> </a:t>
            </a:r>
            <a:r>
              <a:rPr lang="en-US" sz="4000" dirty="0" smtClean="0"/>
              <a:t>is electrically </a:t>
            </a:r>
            <a:r>
              <a:rPr lang="en-US" sz="4000" dirty="0"/>
              <a:t>neutral. Not </a:t>
            </a:r>
            <a:r>
              <a:rPr lang="en-US" sz="4000" dirty="0" smtClean="0"/>
              <a:t>confined anymore</a:t>
            </a:r>
            <a:r>
              <a:rPr lang="en-US" sz="4000" dirty="0"/>
              <a:t>, it annihilates on the walls of the trap. </a:t>
            </a:r>
            <a:r>
              <a:rPr lang="en-US" sz="4000" dirty="0" smtClean="0"/>
              <a:t>The </a:t>
            </a:r>
            <a:r>
              <a:rPr lang="en-US" sz="4000" dirty="0" err="1"/>
              <a:t>antihydrogen</a:t>
            </a:r>
            <a:r>
              <a:rPr lang="en-US" sz="4000" dirty="0"/>
              <a:t> detector measured the annihilation vertex of the </a:t>
            </a:r>
            <a:r>
              <a:rPr lang="en-US" sz="4000" dirty="0" err="1" smtClean="0"/>
              <a:t>pions</a:t>
            </a:r>
            <a:r>
              <a:rPr lang="en-US" sz="4000" dirty="0" smtClean="0"/>
              <a:t> </a:t>
            </a:r>
            <a:r>
              <a:rPr lang="en-US" sz="4000" dirty="0"/>
              <a:t>and detected the two 511 </a:t>
            </a:r>
            <a:r>
              <a:rPr lang="en-US" sz="4000" dirty="0" err="1"/>
              <a:t>keV</a:t>
            </a:r>
            <a:r>
              <a:rPr lang="en-US" sz="4000" dirty="0"/>
              <a:t> from electron-positron annihilation. </a:t>
            </a:r>
            <a:r>
              <a:rPr lang="en-US" sz="4000" dirty="0" smtClean="0"/>
              <a:t> The </a:t>
            </a:r>
            <a:r>
              <a:rPr lang="en-US" sz="4000" dirty="0"/>
              <a:t>angle between the two photons (180 degrees) was </a:t>
            </a:r>
            <a:r>
              <a:rPr lang="en-US" sz="4000" dirty="0" smtClean="0"/>
              <a:t>measured by </a:t>
            </a:r>
            <a:r>
              <a:rPr lang="en-US" sz="4000" dirty="0"/>
              <a:t>using the annihilation vertex. 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5"/>
          </p:nvPr>
        </p:nvSpPr>
        <p:spPr>
          <a:xfrm>
            <a:off x="1795770" y="22483067"/>
            <a:ext cx="27397520" cy="3239294"/>
          </a:xfrm>
        </p:spPr>
        <p:txBody>
          <a:bodyPr>
            <a:normAutofit/>
          </a:bodyPr>
          <a:lstStyle/>
          <a:p>
            <a:r>
              <a:rPr lang="en-US" sz="4000" dirty="0"/>
              <a:t>Sketch of the ATHENA </a:t>
            </a:r>
            <a:r>
              <a:rPr lang="en-US" sz="4000" dirty="0" err="1"/>
              <a:t>antihydrogen</a:t>
            </a:r>
            <a:r>
              <a:rPr lang="en-US" sz="4000" dirty="0"/>
              <a:t> detector (left). </a:t>
            </a:r>
            <a:r>
              <a:rPr lang="en-US" sz="4000" dirty="0" smtClean="0"/>
              <a:t> Photograph </a:t>
            </a:r>
            <a:r>
              <a:rPr lang="en-US" sz="4000" dirty="0"/>
              <a:t>with one row of </a:t>
            </a:r>
            <a:r>
              <a:rPr lang="en-US" sz="4000" dirty="0" err="1"/>
              <a:t>CsI</a:t>
            </a:r>
            <a:r>
              <a:rPr lang="en-US" sz="4000" dirty="0"/>
              <a:t> crystals prior to installation </a:t>
            </a:r>
            <a:r>
              <a:rPr lang="en-US" sz="4000" dirty="0" smtClean="0"/>
              <a:t>(middle). </a:t>
            </a:r>
            <a:r>
              <a:rPr lang="en-US" sz="4000" dirty="0"/>
              <a:t>Electronic reconstruction of an </a:t>
            </a:r>
            <a:r>
              <a:rPr lang="en-US" sz="4000" dirty="0" err="1"/>
              <a:t>antihydrogen</a:t>
            </a:r>
            <a:r>
              <a:rPr lang="en-US" sz="4000" dirty="0"/>
              <a:t> annihilation on the trap </a:t>
            </a:r>
            <a:r>
              <a:rPr lang="en-US" sz="4000" dirty="0" smtClean="0"/>
              <a:t>wall (right). The </a:t>
            </a:r>
            <a:r>
              <a:rPr lang="en-US" sz="4000" dirty="0"/>
              <a:t>yellow lines show the tracks from three charged </a:t>
            </a:r>
            <a:r>
              <a:rPr lang="en-US" sz="4000" dirty="0" err="1"/>
              <a:t>pions</a:t>
            </a:r>
            <a:r>
              <a:rPr lang="en-US" sz="4000" dirty="0"/>
              <a:t>, the red lines the </a:t>
            </a:r>
            <a:r>
              <a:rPr lang="en-US" sz="4000" dirty="0" smtClean="0"/>
              <a:t>directions of the two 511 </a:t>
            </a:r>
            <a:r>
              <a:rPr lang="en-US" sz="4000" dirty="0" err="1" smtClean="0"/>
              <a:t>keV</a:t>
            </a:r>
            <a:r>
              <a:rPr lang="en-US" sz="4000" dirty="0" smtClean="0"/>
              <a:t> annihilation photons which are emitted in </a:t>
            </a:r>
            <a:r>
              <a:rPr lang="en-US" sz="4000" dirty="0"/>
              <a:t>opposite directions.</a:t>
            </a:r>
          </a:p>
          <a:p>
            <a:endParaRPr lang="en-US" sz="4000" dirty="0"/>
          </a:p>
          <a:p>
            <a:endParaRPr lang="en-US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6"/>
          </p:nvPr>
        </p:nvSpPr>
        <p:spPr>
          <a:xfrm>
            <a:off x="1384078" y="28308229"/>
            <a:ext cx="28515168" cy="2022644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Nuclear </a:t>
            </a:r>
            <a:r>
              <a:rPr lang="en-US" sz="4000" dirty="0"/>
              <a:t>emulsions can measure the annihilation vertex of </a:t>
            </a:r>
            <a:r>
              <a:rPr lang="en-US" sz="4000" dirty="0" err="1"/>
              <a:t>antihydrogen</a:t>
            </a:r>
            <a:r>
              <a:rPr lang="en-US" sz="4000" dirty="0"/>
              <a:t> atoms with a precision of 1 micron. </a:t>
            </a:r>
            <a:r>
              <a:rPr lang="en-US" sz="4000" dirty="0" smtClean="0"/>
              <a:t>A substantial reduction </a:t>
            </a:r>
            <a:r>
              <a:rPr lang="en-US" sz="4000" dirty="0"/>
              <a:t>of the data </a:t>
            </a:r>
            <a:r>
              <a:rPr lang="en-US" sz="4000" dirty="0" smtClean="0"/>
              <a:t>taking time needed to measure the gravitational sag of an </a:t>
            </a:r>
            <a:r>
              <a:rPr lang="en-US" sz="4000" dirty="0" err="1" smtClean="0"/>
              <a:t>antihydrogen</a:t>
            </a:r>
            <a:r>
              <a:rPr lang="en-US" sz="4000" dirty="0" smtClean="0"/>
              <a:t> beam can be achieved when combined with a time of flight measurement.</a:t>
            </a:r>
            <a:endParaRPr lang="en-US" sz="4000" dirty="0"/>
          </a:p>
        </p:txBody>
      </p:sp>
      <p:pic>
        <p:nvPicPr>
          <p:cNvPr id="2" name="Picture 1" descr="Screenshot 2014-06-13 at 16.10.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591114" y="15361848"/>
            <a:ext cx="16129792" cy="5897407"/>
          </a:xfrm>
          <a:prstGeom prst="rect">
            <a:avLst/>
          </a:prstGeom>
        </p:spPr>
      </p:pic>
      <p:pic>
        <p:nvPicPr>
          <p:cNvPr id="3" name="Picture 2" descr="Screenshot 2014-06-13 at 16.12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1042262" y="15383928"/>
            <a:ext cx="5537200" cy="610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24183" y="9996370"/>
            <a:ext cx="156257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err="1" smtClean="0">
                <a:solidFill>
                  <a:srgbClr val="FF0000"/>
                </a:solidFill>
              </a:rPr>
              <a:t>Antihydrogen</a:t>
            </a:r>
            <a:r>
              <a:rPr lang="en-US" sz="6000" dirty="0" smtClean="0">
                <a:solidFill>
                  <a:srgbClr val="FF0000"/>
                </a:solidFill>
              </a:rPr>
              <a:t> Production </a:t>
            </a:r>
            <a:r>
              <a:rPr lang="en-US" sz="6000" dirty="0">
                <a:solidFill>
                  <a:srgbClr val="FF0000"/>
                </a:solidFill>
              </a:rPr>
              <a:t>with </a:t>
            </a:r>
            <a:r>
              <a:rPr lang="en-US" sz="6000" dirty="0" smtClean="0">
                <a:solidFill>
                  <a:srgbClr val="FF0000"/>
                </a:solidFill>
              </a:rPr>
              <a:t>ATHENA</a:t>
            </a:r>
            <a:r>
              <a:rPr lang="en-US" sz="6000" dirty="0">
                <a:solidFill>
                  <a:srgbClr val="FF0000"/>
                </a:solidFill>
              </a:rPr>
              <a:t> </a:t>
            </a:r>
            <a:r>
              <a:rPr lang="en-US" sz="6000" dirty="0" smtClean="0">
                <a:solidFill>
                  <a:srgbClr val="FF0000"/>
                </a:solidFill>
              </a:rPr>
              <a:t>(2002)</a:t>
            </a:r>
          </a:p>
          <a:p>
            <a:r>
              <a:rPr lang="en-US" sz="4000" dirty="0" smtClean="0"/>
              <a:t>                       M</a:t>
            </a:r>
            <a:r>
              <a:rPr lang="en-US" sz="4000" dirty="0"/>
              <a:t>. Amoretti et </a:t>
            </a:r>
            <a:r>
              <a:rPr lang="en-US" sz="4000" dirty="0" smtClean="0"/>
              <a:t>al, Nature </a:t>
            </a:r>
            <a:r>
              <a:rPr lang="en-US" sz="4000" dirty="0"/>
              <a:t>419 (2002) 456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51920" y="25002281"/>
            <a:ext cx="2458239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                   Gravitational acceleration of </a:t>
            </a:r>
            <a:r>
              <a:rPr lang="en-US" sz="6000" dirty="0" err="1" smtClean="0">
                <a:solidFill>
                  <a:srgbClr val="FF0000"/>
                </a:solidFill>
              </a:rPr>
              <a:t>antihydrogen</a:t>
            </a:r>
            <a:r>
              <a:rPr lang="en-US" sz="6000" dirty="0" smtClean="0">
                <a:solidFill>
                  <a:srgbClr val="FF0000"/>
                </a:solidFill>
              </a:rPr>
              <a:t> (</a:t>
            </a:r>
            <a:r>
              <a:rPr lang="en-US" sz="6000" dirty="0" err="1" smtClean="0">
                <a:solidFill>
                  <a:srgbClr val="FF0000"/>
                </a:solidFill>
              </a:rPr>
              <a:t>AEgIS</a:t>
            </a:r>
            <a:r>
              <a:rPr lang="en-US" sz="6000" dirty="0" smtClean="0">
                <a:solidFill>
                  <a:srgbClr val="FF0000"/>
                </a:solidFill>
              </a:rPr>
              <a:t>), since 2008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                           </a:t>
            </a:r>
            <a:r>
              <a:rPr lang="en-US" sz="4000" dirty="0" smtClean="0"/>
              <a:t>S. </a:t>
            </a:r>
            <a:r>
              <a:rPr lang="en-US" sz="4000" dirty="0" err="1" smtClean="0"/>
              <a:t>Aghion</a:t>
            </a:r>
            <a:r>
              <a:rPr lang="en-US" sz="4000" dirty="0" smtClean="0"/>
              <a:t> et al.,</a:t>
            </a:r>
            <a:r>
              <a:rPr lang="en-US" dirty="0" smtClean="0"/>
              <a:t> </a:t>
            </a:r>
            <a:r>
              <a:rPr lang="en-US" sz="4000" dirty="0" smtClean="0"/>
              <a:t>J</a:t>
            </a:r>
            <a:r>
              <a:rPr lang="en-US" sz="4000" dirty="0"/>
              <a:t>. of Instrumentation 8 (2013) </a:t>
            </a:r>
            <a:r>
              <a:rPr lang="en-US" sz="4000" dirty="0" smtClean="0"/>
              <a:t>P08013</a:t>
            </a:r>
          </a:p>
          <a:p>
            <a:r>
              <a:rPr lang="en-US" sz="4000" dirty="0"/>
              <a:t> </a:t>
            </a:r>
            <a:r>
              <a:rPr lang="en-US" sz="4000" dirty="0" smtClean="0"/>
              <a:t>                                          J</a:t>
            </a:r>
            <a:r>
              <a:rPr lang="en-US" sz="4000" dirty="0"/>
              <a:t>. </a:t>
            </a:r>
            <a:r>
              <a:rPr lang="en-US" sz="4000" dirty="0" err="1"/>
              <a:t>Storey</a:t>
            </a:r>
            <a:r>
              <a:rPr lang="en-US" sz="4000" dirty="0"/>
              <a:t> et </a:t>
            </a:r>
            <a:r>
              <a:rPr lang="en-US" sz="4000" dirty="0" smtClean="0"/>
              <a:t>al.,  Nuclear </a:t>
            </a:r>
            <a:r>
              <a:rPr lang="en-US" sz="4000" dirty="0"/>
              <a:t>Instruments and Methods in Physics Research A 732 (2013) 437</a:t>
            </a:r>
          </a:p>
        </p:txBody>
      </p:sp>
      <p:pic>
        <p:nvPicPr>
          <p:cNvPr id="19" name="Picture 18" descr="Screenshot 2014-06-13 at 16.31.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131610" y="30330873"/>
            <a:ext cx="7752458" cy="5856173"/>
          </a:xfrm>
          <a:prstGeom prst="rect">
            <a:avLst/>
          </a:prstGeom>
        </p:spPr>
      </p:pic>
      <p:pic>
        <p:nvPicPr>
          <p:cNvPr id="20" name="Picture 19" descr="Screenshot 2014-06-13 at 16.31.5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6264522" y="30330873"/>
            <a:ext cx="6912768" cy="569641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149731" y="36883601"/>
            <a:ext cx="27197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Antiproton annihilation into nuclear fragments and </a:t>
            </a:r>
            <a:r>
              <a:rPr lang="en-US" sz="4000" b="1" dirty="0" err="1"/>
              <a:t>pions</a:t>
            </a:r>
            <a:r>
              <a:rPr lang="en-US" sz="4000" b="1" dirty="0"/>
              <a:t> (MIP), observed at </a:t>
            </a:r>
            <a:r>
              <a:rPr lang="en-US" sz="4000" b="1" dirty="0" err="1" smtClean="0"/>
              <a:t>AEgIS</a:t>
            </a:r>
            <a:r>
              <a:rPr lang="en-US" sz="4000" b="1" dirty="0" smtClean="0"/>
              <a:t> (left). The scintillating fiber detector </a:t>
            </a:r>
            <a:r>
              <a:rPr lang="en-US" sz="4000" b="1" smtClean="0"/>
              <a:t>(right) detects </a:t>
            </a:r>
            <a:r>
              <a:rPr lang="en-US" sz="4000" b="1" dirty="0"/>
              <a:t>the </a:t>
            </a:r>
            <a:r>
              <a:rPr lang="en-US" sz="4000" b="1" dirty="0" err="1"/>
              <a:t>pions</a:t>
            </a:r>
            <a:r>
              <a:rPr lang="en-US" sz="4000" b="1" dirty="0"/>
              <a:t> which are emitted when antiprotons annihilate </a:t>
            </a:r>
            <a:r>
              <a:rPr lang="en-US" sz="4000" b="1" dirty="0" smtClean="0"/>
              <a:t>on </a:t>
            </a:r>
            <a:r>
              <a:rPr lang="en-US" sz="4000" b="1" dirty="0"/>
              <a:t>the surface of the vacuum vessel. The detector is used to measure </a:t>
            </a:r>
            <a:r>
              <a:rPr lang="en-US" sz="4000" b="1" dirty="0" err="1"/>
              <a:t>antihydrogen</a:t>
            </a:r>
            <a:r>
              <a:rPr lang="en-US" sz="4000" b="1" dirty="0"/>
              <a:t> </a:t>
            </a:r>
            <a:r>
              <a:rPr lang="en-US" sz="4000" b="1" dirty="0" smtClean="0"/>
              <a:t>production (right). </a:t>
            </a:r>
            <a:endParaRPr lang="en-US" sz="4000" b="1" dirty="0"/>
          </a:p>
        </p:txBody>
      </p:sp>
      <p:sp>
        <p:nvSpPr>
          <p:cNvPr id="15" name="Rectangle 14"/>
          <p:cNvSpPr/>
          <p:nvPr/>
        </p:nvSpPr>
        <p:spPr>
          <a:xfrm>
            <a:off x="20320279" y="409475"/>
            <a:ext cx="90271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1F497D">
                    <a:lumMod val="50000"/>
                  </a:srgbClr>
                </a:solidFill>
                <a:effectLst>
                  <a:outerShdw blurRad="127000" dist="88900" dir="2700000" algn="tl" rotWithShape="0">
                    <a:prstClr val="white">
                      <a:alpha val="43000"/>
                    </a:prstClr>
                  </a:outerShdw>
                </a:effectLst>
                <a:latin typeface="BlairMdITC TT Medium"/>
              </a:rPr>
              <a:t>2002 &amp; since 2008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351</Words>
  <Application>Microsoft Macintosh PowerPoint</Application>
  <PresentationFormat>Personnalisé</PresentationFormat>
  <Paragraphs>13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Antihydrogen: ATHENA &amp; AEgIS</vt:lpstr>
    </vt:vector>
  </TitlesOfParts>
  <Company>UniGE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Turler</dc:creator>
  <cp:lastModifiedBy>Marc Turler</cp:lastModifiedBy>
  <cp:revision>106</cp:revision>
  <dcterms:created xsi:type="dcterms:W3CDTF">2014-06-24T15:05:50Z</dcterms:created>
  <dcterms:modified xsi:type="dcterms:W3CDTF">2014-06-24T15:15:22Z</dcterms:modified>
</cp:coreProperties>
</file>