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notesMasters/notesMaster1.xml" ContentType="application/vnd.openxmlformats-officedocument.presentationml.notesMaster+xml"/>
  <Default Extension="jpeg" ContentType="image/jpeg"/>
  <Default Extension="xml" ContentType="application/xml"/>
  <Override PartName="/ppt/handoutMasters/handoutMaster1.xml" ContentType="application/vnd.openxmlformats-officedocument.presentationml.handoutMaster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Default Extension="png" ContentType="image/png"/>
  <Override PartName="/ppt/slideLayouts/slideLayout1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"/>
  </p:notesMasterIdLst>
  <p:handoutMasterIdLst>
    <p:handoutMasterId r:id="rId4"/>
  </p:handoutMasterIdLst>
  <p:sldIdLst>
    <p:sldId id="271" r:id="rId2"/>
  </p:sldIdLst>
  <p:sldSz cx="30275213" cy="42803763"/>
  <p:notesSz cx="6858000" cy="9144000"/>
  <p:defaultTextStyle>
    <a:defPPr>
      <a:defRPr lang="fr-FR"/>
    </a:defPPr>
    <a:lvl1pPr marL="0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501" autoAdjust="0"/>
    <p:restoredTop sz="94598" autoAdjust="0"/>
  </p:normalViewPr>
  <p:slideViewPr>
    <p:cSldViewPr snapToObjects="1">
      <p:cViewPr>
        <p:scale>
          <a:sx n="33" d="100"/>
          <a:sy n="33" d="100"/>
        </p:scale>
        <p:origin x="-352" y="776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9B36B-D094-2145-A37D-5F6E5DD6952C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963B8-691D-224C-AB21-ED73F311F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543887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001D7-E42D-A14B-9CF1-873F3F38FB69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FEC0F-D75B-134F-AD8D-6D26B91DDC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7720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42281"/>
            <a:ext cx="21614606" cy="4800600"/>
          </a:xfrm>
        </p:spPr>
        <p:txBody>
          <a:bodyPr/>
          <a:lstStyle>
            <a:lvl1pPr marL="360000">
              <a:defRPr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21606" y="8714581"/>
            <a:ext cx="24612600" cy="19050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4800" kern="1200" baseline="0" dirty="0" smtClean="0">
                <a:ln w="25400" cmpd="sng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st="88900" dir="2700000" algn="tl" rotWithShape="0">
                    <a:schemeClr val="tx1">
                      <a:alpha val="43000"/>
                    </a:schemeClr>
                  </a:outerShdw>
                </a:effectLst>
                <a:latin typeface="BlairMdITC TT Medium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-1" y="0"/>
            <a:ext cx="24129207" cy="1742281"/>
          </a:xfrm>
        </p:spPr>
        <p:txBody>
          <a:bodyPr anchor="ctr">
            <a:normAutofit/>
          </a:bodyPr>
          <a:lstStyle>
            <a:lvl1pPr marL="360000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1421606" y="11075988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4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9481005" y="0"/>
            <a:ext cx="9892903" cy="1742281"/>
          </a:xfrm>
        </p:spPr>
        <p:txBody>
          <a:bodyPr anchor="ctr">
            <a:normAutofit/>
          </a:bodyPr>
          <a:lstStyle>
            <a:lvl1pPr marL="0" algn="r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1421606" y="165250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1421606" y="234592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6"/>
          </p:nvPr>
        </p:nvSpPr>
        <p:spPr>
          <a:xfrm>
            <a:off x="1421606" y="286408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file://localhost/Users/turler/Documents/chipp/Admin/Vorlagen/Logo/chipp.png" TargetMode="External"/><Relationship Id="rId6" Type="http://schemas.openxmlformats.org/officeDocument/2006/relationships/image" Target="../media/image3.png"/><Relationship Id="rId7" Type="http://schemas.openxmlformats.org/officeDocument/2006/relationships/image" Target="file://localhost/Users/turler/Documents/chipp/Events/CERN60/SPS_Logo_trans.png" TargetMode="External"/><Relationship Id="rId8" Type="http://schemas.openxmlformats.org/officeDocument/2006/relationships/image" Target="../media/image4.png"/><Relationship Id="rId9" Type="http://schemas.openxmlformats.org/officeDocument/2006/relationships/image" Target="file://localhost/Users/turler/Documents/chipp/Events/CERN60/Logo-60-Suisse_trans.png" TargetMode="External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" y="1"/>
            <a:ext cx="30275213" cy="654487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1"/>
              </a:gs>
            </a:gsLst>
            <a:path path="rect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806" y="9987548"/>
            <a:ext cx="28622141" cy="28406933"/>
          </a:xfrm>
          <a:prstGeom prst="rect">
            <a:avLst/>
          </a:prstGeom>
          <a:effectLst>
            <a:outerShdw blurRad="381000" dist="254000" dir="2700000">
              <a:schemeClr val="tx1">
                <a:lumMod val="65000"/>
                <a:lumOff val="35000"/>
                <a:alpha val="43000"/>
              </a:schemeClr>
            </a:outerShdw>
          </a:effec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0" y="1818481"/>
            <a:ext cx="21462205" cy="4726394"/>
          </a:xfrm>
          <a:prstGeom prst="rect">
            <a:avLst/>
          </a:prstGeom>
          <a:noFill/>
        </p:spPr>
        <p:txBody>
          <a:bodyPr vert="horz" lIns="421511" tIns="210755" rIns="421511" bIns="210755" rtlCol="0" anchor="t">
            <a:normAutofit/>
          </a:bodyPr>
          <a:lstStyle/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" y="6544875"/>
            <a:ext cx="30275213" cy="13696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60 years of Swiss Science at</a:t>
            </a:r>
            <a:r>
              <a:rPr lang="en-US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CERN</a:t>
            </a:r>
            <a:endParaRPr lang="en-US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sp>
        <p:nvSpPr>
          <p:cNvPr id="6" name="ZoneTexte 5"/>
          <p:cNvSpPr txBox="1"/>
          <p:nvPr userDrawn="1"/>
        </p:nvSpPr>
        <p:spPr>
          <a:xfrm>
            <a:off x="0" y="39952979"/>
            <a:ext cx="30275213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SPS/CHIPP</a:t>
            </a:r>
            <a:r>
              <a:rPr lang="en-US" sz="4800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Annual Meeting 2014</a:t>
            </a:r>
            <a:endParaRPr lang="en-US" sz="4800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pic>
        <p:nvPicPr>
          <p:cNvPr id="12" name="chipp.png" descr="/Users/turler/Documents/chipp/Admin/Vorlagen/Logo/chipp.png"/>
          <p:cNvPicPr>
            <a:picLocks noChangeAspect="1"/>
          </p:cNvPicPr>
          <p:nvPr userDrawn="1"/>
        </p:nvPicPr>
        <p:blipFill>
          <a:blip r:embed="rId4" r:link="rId5"/>
          <a:stretch>
            <a:fillRect/>
          </a:stretch>
        </p:blipFill>
        <p:spPr>
          <a:xfrm>
            <a:off x="1955006" y="39000500"/>
            <a:ext cx="4038600" cy="2822981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3761" y="9514681"/>
            <a:ext cx="22234445" cy="4632533"/>
          </a:xfrm>
          <a:prstGeom prst="rect">
            <a:avLst/>
          </a:prstGeom>
        </p:spPr>
        <p:txBody>
          <a:bodyPr vert="horz" lIns="417588" tIns="208794" rIns="417588" bIns="208794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pic>
        <p:nvPicPr>
          <p:cNvPr id="14" name="SPS_Logo_trans.png" descr="/Users/turler/Documents/chipp/Events/CERN60/SPS_Logo_trans.png"/>
          <p:cNvPicPr>
            <a:picLocks noChangeAspect="1"/>
          </p:cNvPicPr>
          <p:nvPr userDrawn="1"/>
        </p:nvPicPr>
        <p:blipFill>
          <a:blip r:embed="rId6" r:link="rId7"/>
          <a:stretch>
            <a:fillRect/>
          </a:stretch>
        </p:blipFill>
        <p:spPr>
          <a:xfrm>
            <a:off x="23748206" y="39139548"/>
            <a:ext cx="5181600" cy="2302933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11861006" y="41073753"/>
            <a:ext cx="6585407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Fribourg, 30 June</a:t>
            </a:r>
            <a:r>
              <a:rPr lang="en-US" sz="40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2 July 2014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2412206" y="18353881"/>
            <a:ext cx="18466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Logo-60-Suisse_trans.png" descr="/Users/turler/Documents/chipp/Events/CERN60/Logo-60-Suisse_trans.png"/>
          <p:cNvPicPr>
            <a:picLocks noChangeAspect="1"/>
          </p:cNvPicPr>
          <p:nvPr userDrawn="1"/>
        </p:nvPicPr>
        <p:blipFill>
          <a:blip r:embed="rId8" r:link="rId9"/>
          <a:stretch>
            <a:fillRect/>
          </a:stretch>
        </p:blipFill>
        <p:spPr>
          <a:xfrm>
            <a:off x="21508455" y="1297038"/>
            <a:ext cx="8411951" cy="5169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</p:sldLayoutIdLst>
  <p:txStyles>
    <p:titleStyle>
      <a:lvl1pPr marL="360000" algn="l" defTabSz="2107555" rtl="0" eaLnBrk="1" latinLnBrk="0" hangingPunct="1">
        <a:spcBef>
          <a:spcPct val="0"/>
        </a:spcBef>
        <a:buNone/>
        <a:defRPr lang="en-US" sz="10000" kern="1200" baseline="0" dirty="0">
          <a:ln w="50800">
            <a:solidFill>
              <a:schemeClr val="bg1"/>
            </a:solidFill>
          </a:ln>
          <a:solidFill>
            <a:srgbClr val="FF0000"/>
          </a:solidFill>
          <a:effectLst>
            <a:glow rad="101600">
              <a:schemeClr val="accent1">
                <a:alpha val="75000"/>
              </a:schemeClr>
            </a:glow>
            <a:outerShdw blurRad="254000" dist="127000" dir="2700000" algn="tl" rotWithShape="0">
              <a:srgbClr val="000000"/>
            </a:outerShdw>
          </a:effectLst>
          <a:latin typeface="BlairMdITC TT Medium"/>
          <a:ea typeface="+mj-ea"/>
          <a:cs typeface="BlairMdITC TT-Medium"/>
        </a:defRPr>
      </a:lvl1pPr>
    </p:titleStyle>
    <p:bodyStyle>
      <a:lvl1pPr marL="0" indent="0" algn="l" defTabSz="2087941" rtl="0" eaLnBrk="1" latinLnBrk="0" hangingPunct="1">
        <a:spcBef>
          <a:spcPts val="600"/>
        </a:spcBef>
        <a:buFont typeface="Arial"/>
        <a:buNone/>
        <a:defRPr lang="en-US" sz="4800" b="1" i="0" kern="1200" baseline="0" dirty="0" err="1" smtClean="0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360000" indent="-360000" algn="l" defTabSz="2087941" rtl="0" eaLnBrk="1" latinLnBrk="0" hangingPunct="1">
        <a:spcBef>
          <a:spcPts val="600"/>
        </a:spcBef>
        <a:buFont typeface="Arial"/>
        <a:buChar char="•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2pPr>
      <a:lvl3pPr marL="900000" indent="-720000" algn="l" defTabSz="2087941" rtl="0" eaLnBrk="1" latinLnBrk="0" hangingPunct="1">
        <a:spcBef>
          <a:spcPts val="600"/>
        </a:spcBef>
        <a:buFont typeface="Courier New"/>
        <a:buChar char="o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3pPr>
      <a:lvl4pPr marL="7307793" indent="-1043970" algn="l" defTabSz="2087941" rtl="0" eaLnBrk="1" latinLnBrk="0" hangingPunct="1">
        <a:spcBef>
          <a:spcPct val="20000"/>
        </a:spcBef>
        <a:buFont typeface="Arial"/>
        <a:buChar char="–"/>
        <a:defRPr sz="8000" kern="1200">
          <a:solidFill>
            <a:schemeClr val="tx1"/>
          </a:solidFill>
          <a:latin typeface="Arial"/>
          <a:ea typeface="+mn-ea"/>
          <a:cs typeface="Arial"/>
        </a:defRPr>
      </a:lvl4pPr>
      <a:lvl5pPr marL="9395734" indent="-1043970" algn="l" defTabSz="2087941" rtl="0" eaLnBrk="1" latinLnBrk="0" hangingPunct="1">
        <a:spcBef>
          <a:spcPct val="20000"/>
        </a:spcBef>
        <a:buFont typeface="Arial"/>
        <a:buChar char="»"/>
        <a:defRPr sz="8000" kern="1200">
          <a:solidFill>
            <a:schemeClr val="tx1"/>
          </a:solidFill>
          <a:latin typeface="Arial"/>
          <a:ea typeface="+mn-ea"/>
          <a:cs typeface="Arial"/>
        </a:defRPr>
      </a:lvl5pPr>
      <a:lvl6pPr marL="11483675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1616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9557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7498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941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882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823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1764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9705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7646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5587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3528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jpeg"/><Relationship Id="rId14" Type="http://schemas.openxmlformats.org/officeDocument/2006/relationships/image" Target="file://localhost/Users/turler/Downloads/sciences70.jpg" TargetMode="External"/><Relationship Id="rId15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jpeg"/><Relationship Id="rId10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à coins arrondis 25"/>
          <p:cNvSpPr/>
          <p:nvPr/>
        </p:nvSpPr>
        <p:spPr>
          <a:xfrm>
            <a:off x="967782" y="15425217"/>
            <a:ext cx="8988224" cy="23274064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2107555" rtl="0" eaLnBrk="1" latinLnBrk="0" hangingPunct="1"/>
            <a:r>
              <a:rPr lang="en-US" sz="8400" kern="12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WA2, WA46</a:t>
            </a:r>
            <a:endParaRPr lang="en-US" sz="8400" kern="12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20471606" y="15425217"/>
            <a:ext cx="8886341" cy="23274064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2107555"/>
            <a:r>
              <a:rPr lang="en-US" sz="84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</a:rPr>
              <a:t>NA10 </a:t>
            </a:r>
            <a:r>
              <a:rPr lang="en-US" sz="66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</a:rPr>
              <a:t>(DRELL-YAN)</a:t>
            </a:r>
            <a:endParaRPr lang="en-US" sz="84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10794206" y="15388083"/>
            <a:ext cx="8886341" cy="16454958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2107555"/>
            <a:r>
              <a:rPr lang="en-US" sz="84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</a:rPr>
              <a:t>WA42, WA62</a:t>
            </a:r>
            <a:endParaRPr lang="en-US" sz="84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angle à coins arrondis 9"/>
          <p:cNvSpPr>
            <a:spLocks/>
          </p:cNvSpPr>
          <p:nvPr/>
        </p:nvSpPr>
        <p:spPr>
          <a:xfrm>
            <a:off x="1145865" y="8714581"/>
            <a:ext cx="28012541" cy="6096000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l" defTabSz="2107555" rtl="0" eaLnBrk="1" latinLnBrk="0" hangingPunct="1"/>
            <a:endParaRPr lang="en-US" sz="6000" kern="1200" dirty="0">
              <a:solidFill>
                <a:schemeClr val="tx2">
                  <a:lumMod val="75000"/>
                </a:scheme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42281"/>
            <a:ext cx="24129206" cy="4800600"/>
          </a:xfrm>
        </p:spPr>
        <p:txBody>
          <a:bodyPr>
            <a:normAutofit/>
          </a:bodyPr>
          <a:lstStyle/>
          <a:p>
            <a:r>
              <a:rPr lang="fr-FR" dirty="0" err="1" smtClean="0"/>
              <a:t>Hyperon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err="1" smtClean="0"/>
              <a:t>Drell</a:t>
            </a:r>
            <a:r>
              <a:rPr lang="fr-FR" dirty="0" smtClean="0"/>
              <a:t>-Yan </a:t>
            </a:r>
            <a:r>
              <a:rPr lang="fr-FR" dirty="0" err="1" smtClean="0"/>
              <a:t>experiment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SPS – Super proton Synchrotron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 smtClean="0"/>
              <a:t>Fixed</a:t>
            </a:r>
            <a:r>
              <a:rPr lang="fr-FR" dirty="0" smtClean="0"/>
              <a:t> Target Programme @ SPS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>
          <a:xfrm>
            <a:off x="1240062" y="9880601"/>
            <a:ext cx="16921880" cy="525832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400 </a:t>
            </a:r>
            <a:r>
              <a:rPr lang="en-US" dirty="0" err="1" smtClean="0"/>
              <a:t>GeV</a:t>
            </a:r>
            <a:r>
              <a:rPr lang="en-US" dirty="0" smtClean="0"/>
              <a:t> proton beam of the 7km-circumference SPS, commissioned in 1976, was extracted and used to produce secondary beams for </a:t>
            </a:r>
            <a:r>
              <a:rPr lang="en-US" dirty="0" smtClean="0">
                <a:solidFill>
                  <a:srgbClr val="800000"/>
                </a:solidFill>
              </a:rPr>
              <a:t>fixed-target experiments </a:t>
            </a:r>
            <a:r>
              <a:rPr lang="en-US" dirty="0" smtClean="0"/>
              <a:t>located in the </a:t>
            </a:r>
            <a:r>
              <a:rPr lang="en-US" dirty="0" smtClean="0">
                <a:solidFill>
                  <a:srgbClr val="800000"/>
                </a:solidFill>
              </a:rPr>
              <a:t>“West area” (WA)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800000"/>
                </a:solidFill>
              </a:rPr>
              <a:t>“North Area” (NA)</a:t>
            </a:r>
            <a:r>
              <a:rPr lang="en-US" dirty="0" smtClean="0"/>
              <a:t>. Swiss groups were involved in several WA experiments operating with </a:t>
            </a:r>
            <a:r>
              <a:rPr lang="en-US" dirty="0" smtClean="0">
                <a:solidFill>
                  <a:srgbClr val="800000"/>
                </a:solidFill>
              </a:rPr>
              <a:t>charged hyperon beams </a:t>
            </a:r>
            <a:r>
              <a:rPr lang="en-US" dirty="0" smtClean="0"/>
              <a:t>between 1976 and 1982, as well as NA experiments operating with </a:t>
            </a:r>
            <a:r>
              <a:rPr lang="en-US" dirty="0" smtClean="0">
                <a:solidFill>
                  <a:srgbClr val="800000"/>
                </a:solidFill>
              </a:rPr>
              <a:t>intense pion beams </a:t>
            </a:r>
            <a:r>
              <a:rPr lang="en-US" dirty="0" smtClean="0"/>
              <a:t>between 1980 and 1985. </a:t>
            </a:r>
          </a:p>
          <a:p>
            <a:endParaRPr lang="en-US" sz="3429" dirty="0" smtClean="0"/>
          </a:p>
          <a:p>
            <a:r>
              <a:rPr lang="en-US" dirty="0" smtClean="0"/>
              <a:t>Starting in 1981, the SPS was also operated in </a:t>
            </a:r>
            <a:r>
              <a:rPr lang="en-US" dirty="0" smtClean="0">
                <a:solidFill>
                  <a:srgbClr val="800000"/>
                </a:solidFill>
              </a:rPr>
              <a:t>proton-antiproton collider mode </a:t>
            </a:r>
            <a:r>
              <a:rPr lang="en-US" dirty="0" smtClean="0"/>
              <a:t>for experiments in the “Underground Area” (UA), leading to the discovery of the W and Z bosons in 1983 by the UA1 and UA2 experiments. Swiss groups were involved in UA2 and UA6 (see separate poster).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1976–1985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1060452" y="17278896"/>
            <a:ext cx="7708649" cy="2800767"/>
          </a:xfrm>
          <a:prstGeom prst="rect">
            <a:avLst/>
          </a:prstGeom>
          <a:ln w="57150" cmpd="sng"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lvl="0" algn="ctr" defTabSz="2107555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High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resolution study 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inclusive production of high-mass </a:t>
            </a: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muon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pairs </a:t>
            </a:r>
            <a:b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by intense pion beams</a:t>
            </a:r>
          </a:p>
          <a:p>
            <a:pPr lvl="0" algn="ctr" defTabSz="2107555"/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 defTabSz="2107555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CERN-Naples-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</a:rPr>
              <a:t>Palaiseau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-Strasbourg-</a:t>
            </a:r>
            <a:r>
              <a:rPr lang="en-US" sz="3200" b="1" dirty="0" smtClean="0">
                <a:solidFill>
                  <a:srgbClr val="800000"/>
                </a:solidFill>
              </a:rPr>
              <a:t>Zürich</a:t>
            </a:r>
          </a:p>
        </p:txBody>
      </p:sp>
      <p:pic>
        <p:nvPicPr>
          <p:cNvPr id="17" name="Image 16" descr="CERN-PHOTO-7802653X_maquette_SP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0578"/>
          <a:stretch/>
        </p:blipFill>
        <p:spPr>
          <a:xfrm>
            <a:off x="18490406" y="8857546"/>
            <a:ext cx="7823869" cy="5829095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26491406" y="9848657"/>
            <a:ext cx="255806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CERN-</a:t>
            </a:r>
            <a:r>
              <a:rPr lang="fr-FR" sz="2400" b="1" dirty="0" smtClean="0"/>
              <a:t>PHOTO</a:t>
            </a:r>
          </a:p>
          <a:p>
            <a:r>
              <a:rPr lang="fr-FR" sz="2400" b="1" dirty="0" smtClean="0"/>
              <a:t>7802653X</a:t>
            </a:r>
          </a:p>
          <a:p>
            <a:r>
              <a:rPr lang="fr-FR" sz="2400" b="1" dirty="0" err="1" smtClean="0"/>
              <a:t>February</a:t>
            </a:r>
            <a:r>
              <a:rPr lang="fr-FR" sz="2400" b="1" dirty="0" smtClean="0"/>
              <a:t> 1978</a:t>
            </a:r>
          </a:p>
          <a:p>
            <a:endParaRPr lang="fr-FR" sz="2400" b="1" dirty="0" smtClean="0"/>
          </a:p>
          <a:p>
            <a:r>
              <a:rPr lang="fr-FR" sz="2400" b="1" dirty="0" smtClean="0"/>
              <a:t>Maquette of the </a:t>
            </a:r>
          </a:p>
          <a:p>
            <a:r>
              <a:rPr lang="fr-FR" sz="2400" b="1" dirty="0" smtClean="0"/>
              <a:t>CERN </a:t>
            </a:r>
            <a:r>
              <a:rPr lang="fr-FR" sz="2400" b="1" dirty="0" err="1" smtClean="0"/>
              <a:t>accelerator</a:t>
            </a:r>
            <a:r>
              <a:rPr lang="fr-FR" sz="2400" b="1" dirty="0" smtClean="0"/>
              <a:t> </a:t>
            </a:r>
          </a:p>
          <a:p>
            <a:r>
              <a:rPr lang="fr-FR" sz="2400" b="1" dirty="0" err="1" smtClean="0"/>
              <a:t>complex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displayed</a:t>
            </a:r>
            <a:endParaRPr lang="fr-FR" sz="2400" b="1" dirty="0" smtClean="0"/>
          </a:p>
          <a:p>
            <a:r>
              <a:rPr lang="fr-FR" sz="2400" b="1" dirty="0" err="1" smtClean="0"/>
              <a:t>at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CERN’s</a:t>
            </a:r>
            <a:r>
              <a:rPr lang="fr-FR" sz="2400" b="1" dirty="0" smtClean="0"/>
              <a:t> main </a:t>
            </a:r>
          </a:p>
          <a:p>
            <a:r>
              <a:rPr lang="fr-FR" sz="2400" b="1" dirty="0" smtClean="0"/>
              <a:t>entrance  </a:t>
            </a:r>
            <a:endParaRPr lang="fr-FR" sz="24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25356595" y="9304537"/>
            <a:ext cx="768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chemeClr val="bg1"/>
                </a:solidFill>
              </a:rPr>
              <a:t>NA </a:t>
            </a:r>
            <a:endParaRPr lang="fr-FR" sz="3600" b="1" dirty="0">
              <a:solidFill>
                <a:schemeClr val="bg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1834350" y="9234270"/>
            <a:ext cx="882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W</a:t>
            </a:r>
            <a:r>
              <a:rPr lang="fr-FR" sz="3600" b="1" dirty="0" smtClean="0">
                <a:solidFill>
                  <a:schemeClr val="bg1"/>
                </a:solidFill>
              </a:rPr>
              <a:t>A </a:t>
            </a:r>
            <a:endParaRPr lang="fr-FR" sz="3600" b="1" dirty="0">
              <a:solidFill>
                <a:schemeClr val="bg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3418526" y="10816705"/>
            <a:ext cx="8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chemeClr val="bg1"/>
                </a:solidFill>
              </a:rPr>
              <a:t>SPS</a:t>
            </a:r>
            <a:endParaRPr lang="fr-FR" sz="3600" b="1" dirty="0">
              <a:solidFill>
                <a:schemeClr val="bg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0393677" y="12112849"/>
            <a:ext cx="648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chemeClr val="bg1"/>
                </a:solidFill>
              </a:rPr>
              <a:t>PS</a:t>
            </a:r>
            <a:endParaRPr lang="fr-FR" sz="3600" b="1" dirty="0">
              <a:solidFill>
                <a:schemeClr val="bg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0312401" y="10024617"/>
            <a:ext cx="78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chemeClr val="bg1"/>
                </a:solidFill>
              </a:rPr>
              <a:t>ISR</a:t>
            </a:r>
            <a:endParaRPr lang="fr-FR" sz="3600" b="1" dirty="0">
              <a:solidFill>
                <a:schemeClr val="bg1"/>
              </a:solidFill>
            </a:endParaRPr>
          </a:p>
        </p:txBody>
      </p:sp>
      <p:pic>
        <p:nvPicPr>
          <p:cNvPr id="15" name="Image 14" descr="na10-drawi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0802444" y="20393769"/>
            <a:ext cx="8224664" cy="6120680"/>
          </a:xfrm>
          <a:prstGeom prst="rect">
            <a:avLst/>
          </a:prstGeom>
        </p:spPr>
      </p:pic>
      <p:pic>
        <p:nvPicPr>
          <p:cNvPr id="24" name="Image 23" descr="CERN-PHOTO-8204603X_NA10_apr198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0908784" y="26658465"/>
            <a:ext cx="8011985" cy="5341323"/>
          </a:xfrm>
          <a:prstGeom prst="rect">
            <a:avLst/>
          </a:prstGeom>
        </p:spPr>
      </p:pic>
      <p:pic>
        <p:nvPicPr>
          <p:cNvPr id="29" name="Image 28" descr="CERN-PHOTO-7702209_WA2_feb197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160979" y="20277638"/>
            <a:ext cx="6601831" cy="9909219"/>
          </a:xfrm>
          <a:prstGeom prst="rect">
            <a:avLst/>
          </a:prstGeom>
        </p:spPr>
      </p:pic>
      <p:pic>
        <p:nvPicPr>
          <p:cNvPr id="11" name="Image 10" descr="Val_Telegdi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5904" r="43886" b="39451"/>
          <a:stretch/>
        </p:blipFill>
        <p:spPr>
          <a:xfrm>
            <a:off x="21098268" y="32418940"/>
            <a:ext cx="3187052" cy="4305805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24533619" y="32563121"/>
            <a:ext cx="471755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/>
              <a:t>Valentine Louis </a:t>
            </a:r>
            <a:r>
              <a:rPr lang="fr-FR" sz="3200" b="1" dirty="0" err="1" smtClean="0"/>
              <a:t>Telegdi</a:t>
            </a:r>
            <a:r>
              <a:rPr lang="fr-FR" sz="3200" b="1" dirty="0" smtClean="0"/>
              <a:t> (1922–2006)</a:t>
            </a:r>
          </a:p>
          <a:p>
            <a:endParaRPr lang="fr-FR" sz="2400" b="1" dirty="0" smtClean="0"/>
          </a:p>
          <a:p>
            <a:r>
              <a:rPr lang="fr-FR" sz="2400" b="1" dirty="0" err="1" smtClean="0"/>
              <a:t>Professor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at</a:t>
            </a:r>
            <a:r>
              <a:rPr lang="fr-FR" sz="2400" b="1" dirty="0" smtClean="0"/>
              <a:t> ETHZ  </a:t>
            </a:r>
            <a:r>
              <a:rPr lang="fr-FR" sz="2400" b="1" dirty="0" err="1" smtClean="0"/>
              <a:t>since</a:t>
            </a:r>
            <a:r>
              <a:rPr lang="fr-FR" sz="2400" b="1" dirty="0" smtClean="0"/>
              <a:t> 1976</a:t>
            </a:r>
          </a:p>
          <a:p>
            <a:endParaRPr lang="fr-FR" sz="2400" b="1" dirty="0"/>
          </a:p>
          <a:p>
            <a:r>
              <a:rPr lang="fr-FR" sz="2400" b="1" dirty="0" err="1" smtClean="0"/>
              <a:t>Initiator</a:t>
            </a:r>
            <a:r>
              <a:rPr lang="fr-FR" sz="2400" b="1" dirty="0" smtClean="0"/>
              <a:t> of the NA10 </a:t>
            </a:r>
            <a:r>
              <a:rPr lang="fr-FR" sz="2400" b="1" dirty="0" err="1" smtClean="0"/>
              <a:t>experiment</a:t>
            </a:r>
            <a:endParaRPr lang="fr-FR" sz="2400" b="1" dirty="0" smtClean="0"/>
          </a:p>
          <a:p>
            <a:endParaRPr lang="fr-FR" sz="2400" b="1" dirty="0" smtClean="0"/>
          </a:p>
          <a:p>
            <a:r>
              <a:rPr lang="fr-FR" sz="2400" b="1" dirty="0" smtClean="0"/>
              <a:t>Chair of CERN </a:t>
            </a:r>
            <a:r>
              <a:rPr lang="fr-FR" sz="2400" b="1" dirty="0" err="1" smtClean="0"/>
              <a:t>scientific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policy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committee</a:t>
            </a:r>
            <a:r>
              <a:rPr lang="fr-FR" sz="2400" b="1" dirty="0" smtClean="0"/>
              <a:t> (1981–1983)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2176166" y="21106298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WA2 </a:t>
            </a:r>
            <a:r>
              <a:rPr lang="fr-FR" sz="2000" b="1" dirty="0" err="1" smtClean="0">
                <a:solidFill>
                  <a:schemeClr val="bg1"/>
                </a:solidFill>
              </a:rPr>
              <a:t>experiment</a:t>
            </a:r>
            <a:endParaRPr lang="fr-FR" sz="2000" b="1" dirty="0" smtClean="0">
              <a:solidFill>
                <a:schemeClr val="bg1"/>
              </a:solidFill>
            </a:endParaRPr>
          </a:p>
          <a:p>
            <a:r>
              <a:rPr lang="fr-FR" sz="2000" b="1" dirty="0" smtClean="0">
                <a:solidFill>
                  <a:schemeClr val="bg1"/>
                </a:solidFill>
              </a:rPr>
              <a:t>CERN</a:t>
            </a:r>
            <a:r>
              <a:rPr lang="fr-FR" sz="2000" b="1" dirty="0">
                <a:solidFill>
                  <a:schemeClr val="bg1"/>
                </a:solidFill>
              </a:rPr>
              <a:t>-</a:t>
            </a:r>
            <a:r>
              <a:rPr lang="fr-FR" sz="2000" b="1" dirty="0" smtClean="0">
                <a:solidFill>
                  <a:schemeClr val="bg1"/>
                </a:solidFill>
              </a:rPr>
              <a:t>PHOTO-7702209</a:t>
            </a:r>
            <a:endParaRPr lang="fr-FR" sz="2000" b="1" dirty="0">
              <a:solidFill>
                <a:schemeClr val="bg1"/>
              </a:solidFill>
            </a:endParaRPr>
          </a:p>
          <a:p>
            <a:r>
              <a:rPr lang="fr-FR" sz="2000" b="1" dirty="0" err="1" smtClean="0">
                <a:solidFill>
                  <a:schemeClr val="bg1"/>
                </a:solidFill>
              </a:rPr>
              <a:t>February</a:t>
            </a:r>
            <a:r>
              <a:rPr lang="fr-FR" sz="2000" b="1" dirty="0" smtClean="0">
                <a:solidFill>
                  <a:schemeClr val="bg1"/>
                </a:solidFill>
              </a:rPr>
              <a:t> 1977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607570" y="17278896"/>
            <a:ext cx="7708649" cy="2739211"/>
          </a:xfrm>
          <a:prstGeom prst="rect">
            <a:avLst/>
          </a:prstGeom>
          <a:ln w="57150" cmpd="sng"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algn="ctr" defTabSz="2107555"/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</a:rPr>
              <a:t>Leptonic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decays 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hyperons</a:t>
            </a:r>
          </a:p>
          <a:p>
            <a:pPr lvl="0" algn="ctr" defTabSz="2107555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Study of the </a:t>
            </a: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Ω</a:t>
            </a:r>
            <a:r>
              <a:rPr lang="en-US" sz="3600" b="1" baseline="30000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properties</a:t>
            </a:r>
          </a:p>
          <a:p>
            <a:pPr lvl="0" algn="ctr" defTabSz="2107555"/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 defTabSz="2107555"/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Bristol-</a:t>
            </a:r>
            <a:r>
              <a:rPr lang="en-US" sz="3200" b="1" dirty="0">
                <a:solidFill>
                  <a:srgbClr val="800000"/>
                </a:solidFill>
              </a:rPr>
              <a:t>Genève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-Heidelberg-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Orsay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-Rutherford Lab-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Strasbourg</a:t>
            </a:r>
          </a:p>
        </p:txBody>
      </p:sp>
      <p:sp>
        <p:nvSpPr>
          <p:cNvPr id="44" name="Rectangle à coins arrondis 43"/>
          <p:cNvSpPr/>
          <p:nvPr/>
        </p:nvSpPr>
        <p:spPr>
          <a:xfrm>
            <a:off x="10817126" y="32391219"/>
            <a:ext cx="8886341" cy="6308061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2107555"/>
            <a:r>
              <a:rPr lang="en-US" sz="84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</a:rPr>
              <a:t>NA18</a:t>
            </a:r>
            <a:endParaRPr lang="en-US" sz="84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1111416" y="34147297"/>
            <a:ext cx="8346670" cy="2800767"/>
          </a:xfrm>
          <a:prstGeom prst="rect">
            <a:avLst/>
          </a:prstGeom>
          <a:ln w="57150" cmpd="sng"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lvl="0" algn="ctr" defTabSz="2107555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Search for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short-lived particles </a:t>
            </a:r>
            <a:b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produced 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on </a:t>
            </a:r>
            <a:r>
              <a:rPr lang="en-US" sz="3600" b="1" smtClean="0">
                <a:solidFill>
                  <a:schemeClr val="accent1">
                    <a:lumMod val="50000"/>
                  </a:schemeClr>
                </a:solidFill>
              </a:rPr>
              <a:t>nuclei </a:t>
            </a:r>
            <a:br>
              <a:rPr lang="en-US" sz="3600" b="1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600" b="1" smtClean="0">
                <a:solidFill>
                  <a:schemeClr val="accent1">
                    <a:lumMod val="50000"/>
                  </a:schemeClr>
                </a:solidFill>
              </a:rPr>
              <a:t>with </a:t>
            </a:r>
            <a:r>
              <a:rPr lang="en-US" sz="3600" b="1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n-US" sz="3600" b="1" smtClean="0">
                <a:solidFill>
                  <a:schemeClr val="accent1">
                    <a:lumMod val="50000"/>
                  </a:schemeClr>
                </a:solidFill>
              </a:rPr>
              <a:t>heavy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liquid mini bubble chamber</a:t>
            </a:r>
          </a:p>
          <a:p>
            <a:pPr lvl="0" algn="ctr" defTabSz="2107555"/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 defTabSz="2107555"/>
            <a:r>
              <a:rPr lang="en-US" sz="3200" b="1" dirty="0" smtClean="0">
                <a:solidFill>
                  <a:srgbClr val="800000"/>
                </a:solidFill>
              </a:rPr>
              <a:t>Bern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</a:rPr>
              <a:t>Münich</a:t>
            </a:r>
            <a:endParaRPr lang="en-US" sz="3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r="2514" b="5806"/>
          <a:stretch/>
        </p:blipFill>
        <p:spPr bwMode="auto">
          <a:xfrm>
            <a:off x="1758241" y="31928744"/>
            <a:ext cx="7407307" cy="4738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ZoneTexte 49"/>
          <p:cNvSpPr txBox="1"/>
          <p:nvPr/>
        </p:nvSpPr>
        <p:spPr>
          <a:xfrm>
            <a:off x="2714338" y="30447594"/>
            <a:ext cx="54951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/>
              <a:t>Maurice Bourquin (1941–)</a:t>
            </a:r>
            <a:endParaRPr lang="fr-FR" sz="2400" b="1" dirty="0" smtClean="0"/>
          </a:p>
          <a:p>
            <a:r>
              <a:rPr lang="fr-FR" sz="2400" b="1" dirty="0" err="1" smtClean="0"/>
              <a:t>Professor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UniGE</a:t>
            </a:r>
            <a:r>
              <a:rPr lang="fr-FR" sz="2400" b="1" dirty="0" smtClean="0"/>
              <a:t>  </a:t>
            </a:r>
            <a:r>
              <a:rPr lang="fr-FR" sz="2400" b="1" dirty="0" err="1" smtClean="0"/>
              <a:t>since</a:t>
            </a:r>
            <a:r>
              <a:rPr lang="fr-FR" sz="2400" b="1" dirty="0" smtClean="0"/>
              <a:t> 1983</a:t>
            </a:r>
          </a:p>
          <a:p>
            <a:r>
              <a:rPr lang="fr-FR" sz="2400" b="1" dirty="0" err="1" smtClean="0"/>
              <a:t>President</a:t>
            </a:r>
            <a:r>
              <a:rPr lang="fr-FR" sz="2400" b="1" dirty="0" smtClean="0"/>
              <a:t> of CERN Council (2001–2003)</a:t>
            </a:r>
          </a:p>
        </p:txBody>
      </p:sp>
      <p:cxnSp>
        <p:nvCxnSpPr>
          <p:cNvPr id="52" name="Connecteur droit avec flèche 51"/>
          <p:cNvCxnSpPr/>
          <p:nvPr/>
        </p:nvCxnSpPr>
        <p:spPr>
          <a:xfrm>
            <a:off x="4480422" y="31771033"/>
            <a:ext cx="504056" cy="1368152"/>
          </a:xfrm>
          <a:prstGeom prst="straightConnector1">
            <a:avLst/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3040262" y="35581106"/>
            <a:ext cx="792088" cy="830997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/>
          <p:cNvSpPr txBox="1"/>
          <p:nvPr/>
        </p:nvSpPr>
        <p:spPr>
          <a:xfrm>
            <a:off x="2057549" y="35548548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WA2 team </a:t>
            </a:r>
            <a:r>
              <a:rPr lang="fr-FR" sz="2400" b="1" dirty="0" err="1" smtClean="0">
                <a:solidFill>
                  <a:schemeClr val="bg1"/>
                </a:solidFill>
              </a:rPr>
              <a:t>at</a:t>
            </a:r>
            <a:r>
              <a:rPr lang="fr-FR" sz="2400" b="1" dirty="0" smtClean="0">
                <a:solidFill>
                  <a:schemeClr val="bg1"/>
                </a:solidFill>
              </a:rPr>
              <a:t> the Vallée Blanche (~1978)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1064041" y="17278896"/>
            <a:ext cx="8346671" cy="2739211"/>
          </a:xfrm>
          <a:prstGeom prst="rect">
            <a:avLst/>
          </a:prstGeom>
          <a:ln w="57150" cmpd="sng"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algn="ctr" defTabSz="2107555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Strong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interactions 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charged hyperons Search for charmed strange baryons</a:t>
            </a:r>
          </a:p>
          <a:p>
            <a:pPr lvl="0" algn="ctr" defTabSz="2107555"/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 defTabSz="2107555"/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Bristol-Cambridge-</a:t>
            </a:r>
            <a:r>
              <a:rPr lang="en-US" sz="3200" b="1" dirty="0">
                <a:solidFill>
                  <a:srgbClr val="800000"/>
                </a:solidFill>
              </a:rPr>
              <a:t>Genève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-Heidelberg-</a:t>
            </a:r>
            <a:r>
              <a:rPr lang="en-US" sz="3200" b="1" dirty="0">
                <a:solidFill>
                  <a:srgbClr val="800000"/>
                </a:solidFill>
              </a:rPr>
              <a:t>Lausanne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-Queen Mary College-Rutherford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lab</a:t>
            </a:r>
          </a:p>
        </p:txBody>
      </p:sp>
      <p:pic>
        <p:nvPicPr>
          <p:cNvPr id="57" name="Image 56"/>
          <p:cNvPicPr>
            <a:picLocks noChangeAspect="1"/>
          </p:cNvPicPr>
          <p:nvPr/>
        </p:nvPicPr>
        <p:blipFill rotWithShape="1">
          <a:blip r:embed="rId8"/>
          <a:srcRect t="3087" r="18484"/>
          <a:stretch/>
        </p:blipFill>
        <p:spPr>
          <a:xfrm>
            <a:off x="11033150" y="20406109"/>
            <a:ext cx="4637149" cy="3914613"/>
          </a:xfrm>
          <a:prstGeom prst="rect">
            <a:avLst/>
          </a:prstGeom>
        </p:spPr>
      </p:pic>
      <p:pic>
        <p:nvPicPr>
          <p:cNvPr id="58" name="Image 57" descr="charmed_hyperon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276648" y="24861253"/>
            <a:ext cx="5921456" cy="3629279"/>
          </a:xfrm>
          <a:prstGeom prst="rect">
            <a:avLst/>
          </a:prstGeom>
        </p:spPr>
      </p:pic>
      <p:sp>
        <p:nvSpPr>
          <p:cNvPr id="59" name="ZoneTexte 58"/>
          <p:cNvSpPr txBox="1"/>
          <p:nvPr/>
        </p:nvSpPr>
        <p:spPr>
          <a:xfrm>
            <a:off x="12014975" y="28476696"/>
            <a:ext cx="64448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First observation of a </a:t>
            </a:r>
            <a:r>
              <a:rPr lang="fr-FR" sz="2800" b="1" dirty="0" err="1" smtClean="0"/>
              <a:t>charmed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strange</a:t>
            </a:r>
            <a:r>
              <a:rPr lang="fr-FR" sz="2800" b="1" dirty="0" smtClean="0"/>
              <a:t> baryon, </a:t>
            </a:r>
            <a:r>
              <a:rPr lang="fr-FR" sz="2800" b="1" dirty="0" err="1" smtClean="0"/>
              <a:t>produced</a:t>
            </a:r>
            <a:r>
              <a:rPr lang="fr-FR" sz="2800" b="1" dirty="0" smtClean="0"/>
              <a:t> in </a:t>
            </a:r>
            <a:r>
              <a:rPr lang="fr-FR" sz="2800" b="1" dirty="0" err="1" smtClean="0"/>
              <a:t>Σ</a:t>
            </a:r>
            <a:r>
              <a:rPr lang="fr-FR" sz="2800" b="1" baseline="30000" dirty="0" smtClean="0"/>
              <a:t>–</a:t>
            </a:r>
            <a:r>
              <a:rPr lang="fr-FR" sz="2800" b="1" dirty="0" smtClean="0"/>
              <a:t>–Be interactions [</a:t>
            </a:r>
            <a:r>
              <a:rPr lang="hu-HU" sz="2800" b="1" dirty="0"/>
              <a:t>Phys. Lett. B 122 (1983) </a:t>
            </a:r>
            <a:r>
              <a:rPr lang="hu-HU" sz="2800" b="1" dirty="0" smtClean="0"/>
              <a:t>455</a:t>
            </a:r>
            <a:r>
              <a:rPr lang="fr-FR" sz="2800" b="1" dirty="0" smtClean="0"/>
              <a:t>]</a:t>
            </a:r>
            <a:endParaRPr lang="fr-FR" sz="2000" b="1" dirty="0" smtClean="0"/>
          </a:p>
        </p:txBody>
      </p:sp>
      <p:pic>
        <p:nvPicPr>
          <p:cNvPr id="46" name="Picture 89" descr="&#10;argon1.jpg                                                     00066465MacOSX                         BA094D3D: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6445" t="16353" b="16224"/>
          <a:stretch/>
        </p:blipFill>
        <p:spPr bwMode="auto">
          <a:xfrm>
            <a:off x="15785678" y="20079663"/>
            <a:ext cx="3694838" cy="449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ZoneTexte 46"/>
          <p:cNvSpPr txBox="1"/>
          <p:nvPr/>
        </p:nvSpPr>
        <p:spPr>
          <a:xfrm>
            <a:off x="11039500" y="23509163"/>
            <a:ext cx="2801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Multi-</a:t>
            </a:r>
            <a:r>
              <a:rPr lang="fr-FR" sz="2000" b="1" dirty="0" err="1" smtClean="0">
                <a:solidFill>
                  <a:schemeClr val="bg1"/>
                </a:solidFill>
              </a:rPr>
              <a:t>wire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err="1" smtClean="0">
                <a:solidFill>
                  <a:schemeClr val="bg1"/>
                </a:solidFill>
              </a:rPr>
              <a:t>proportional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err="1" smtClean="0">
                <a:solidFill>
                  <a:schemeClr val="bg1"/>
                </a:solidFill>
              </a:rPr>
              <a:t>chambers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15734878" y="20006434"/>
            <a:ext cx="2283048" cy="1205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000" b="1" dirty="0" err="1" smtClean="0">
                <a:solidFill>
                  <a:schemeClr val="bg1"/>
                </a:solidFill>
              </a:rPr>
              <a:t>Liquid</a:t>
            </a:r>
            <a:r>
              <a:rPr lang="fr-FR" sz="2000" b="1" dirty="0" smtClean="0">
                <a:solidFill>
                  <a:schemeClr val="bg1"/>
                </a:solidFill>
              </a:rPr>
              <a:t> argon </a:t>
            </a:r>
            <a:r>
              <a:rPr lang="fr-FR" sz="2000" b="1" dirty="0" err="1" smtClean="0">
                <a:solidFill>
                  <a:schemeClr val="bg1"/>
                </a:solidFill>
              </a:rPr>
              <a:t>calorimeter</a:t>
            </a:r>
            <a:endParaRPr lang="fr-FR" sz="20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fr-FR" sz="2000" b="1" dirty="0" err="1" smtClean="0">
                <a:solidFill>
                  <a:schemeClr val="bg1"/>
                </a:solidFill>
              </a:rPr>
              <a:t>built</a:t>
            </a:r>
            <a:r>
              <a:rPr lang="fr-FR" sz="2000" b="1" dirty="0" smtClean="0">
                <a:solidFill>
                  <a:schemeClr val="bg1"/>
                </a:solidFill>
              </a:rPr>
              <a:t> by </a:t>
            </a:r>
            <a:r>
              <a:rPr lang="fr-FR" sz="2000" b="1" dirty="0" err="1" smtClean="0">
                <a:solidFill>
                  <a:schemeClr val="bg1"/>
                </a:solidFill>
              </a:rPr>
              <a:t>Swiss</a:t>
            </a:r>
            <a:r>
              <a:rPr lang="fr-FR" sz="2000" b="1" dirty="0" smtClean="0">
                <a:solidFill>
                  <a:schemeClr val="bg1"/>
                </a:solidFill>
              </a:rPr>
              <a:t> groups</a:t>
            </a:r>
          </a:p>
        </p:txBody>
      </p:sp>
      <p:grpSp>
        <p:nvGrpSpPr>
          <p:cNvPr id="9" name="Grouper 8"/>
          <p:cNvGrpSpPr/>
          <p:nvPr/>
        </p:nvGrpSpPr>
        <p:grpSpPr>
          <a:xfrm>
            <a:off x="13909751" y="37040773"/>
            <a:ext cx="2701090" cy="1507063"/>
            <a:chOff x="13909751" y="37053928"/>
            <a:chExt cx="2701090" cy="1507063"/>
          </a:xfrm>
        </p:grpSpPr>
        <p:sp>
          <p:nvSpPr>
            <p:cNvPr id="61" name="Rectangle à coins arrondis 60"/>
            <p:cNvSpPr/>
            <p:nvPr/>
          </p:nvSpPr>
          <p:spPr>
            <a:xfrm>
              <a:off x="13909751" y="37053928"/>
              <a:ext cx="2701090" cy="1507063"/>
            </a:xfrm>
            <a:prstGeom prst="roundRect">
              <a:avLst/>
            </a:prstGeom>
            <a:solidFill>
              <a:schemeClr val="bg1"/>
            </a:solidFill>
            <a:ln w="127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Image 4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4478989" y="37096614"/>
              <a:ext cx="1916545" cy="1431636"/>
            </a:xfrm>
            <a:prstGeom prst="rect">
              <a:avLst/>
            </a:prstGeom>
          </p:spPr>
        </p:pic>
      </p:grpSp>
      <p:grpSp>
        <p:nvGrpSpPr>
          <p:cNvPr id="12" name="Grouper 11"/>
          <p:cNvGrpSpPr/>
          <p:nvPr/>
        </p:nvGrpSpPr>
        <p:grpSpPr>
          <a:xfrm>
            <a:off x="22413260" y="37040773"/>
            <a:ext cx="5003032" cy="1507063"/>
            <a:chOff x="22413260" y="37053928"/>
            <a:chExt cx="5003032" cy="1507063"/>
          </a:xfrm>
        </p:grpSpPr>
        <p:sp>
          <p:nvSpPr>
            <p:cNvPr id="62" name="Rectangle à coins arrondis 61"/>
            <p:cNvSpPr/>
            <p:nvPr/>
          </p:nvSpPr>
          <p:spPr>
            <a:xfrm>
              <a:off x="22413260" y="37053928"/>
              <a:ext cx="5003032" cy="1507063"/>
            </a:xfrm>
            <a:prstGeom prst="roundRect">
              <a:avLst/>
            </a:prstGeom>
            <a:solidFill>
              <a:schemeClr val="bg1"/>
            </a:solidFill>
            <a:ln w="127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2673384" y="37243641"/>
              <a:ext cx="4482784" cy="1139799"/>
            </a:xfrm>
            <a:prstGeom prst="rect">
              <a:avLst/>
            </a:prstGeom>
          </p:spPr>
        </p:pic>
      </p:grpSp>
      <p:grpSp>
        <p:nvGrpSpPr>
          <p:cNvPr id="13" name="Grouper 12"/>
          <p:cNvGrpSpPr/>
          <p:nvPr/>
        </p:nvGrpSpPr>
        <p:grpSpPr>
          <a:xfrm>
            <a:off x="11902867" y="30141164"/>
            <a:ext cx="6669019" cy="1507063"/>
            <a:chOff x="11902867" y="29970833"/>
            <a:chExt cx="6669019" cy="1507063"/>
          </a:xfrm>
        </p:grpSpPr>
        <p:sp>
          <p:nvSpPr>
            <p:cNvPr id="63" name="Rectangle à coins arrondis 62"/>
            <p:cNvSpPr/>
            <p:nvPr/>
          </p:nvSpPr>
          <p:spPr>
            <a:xfrm>
              <a:off x="11902867" y="29970833"/>
              <a:ext cx="6669019" cy="1507063"/>
            </a:xfrm>
            <a:prstGeom prst="roundRect">
              <a:avLst/>
            </a:prstGeom>
            <a:solidFill>
              <a:schemeClr val="bg1"/>
            </a:solidFill>
            <a:ln w="127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er 6"/>
            <p:cNvGrpSpPr/>
            <p:nvPr/>
          </p:nvGrpSpPr>
          <p:grpSpPr>
            <a:xfrm>
              <a:off x="12257286" y="30114849"/>
              <a:ext cx="5888501" cy="1260728"/>
              <a:chOff x="12324584" y="29970833"/>
              <a:chExt cx="5888501" cy="1260728"/>
            </a:xfrm>
          </p:grpSpPr>
          <p:pic>
            <p:nvPicPr>
              <p:cNvPr id="40" name="sciences70.jpg" descr="/Users/turler/Downloads/sciences70.jpg"/>
              <p:cNvPicPr>
                <a:picLocks noChangeAspect="1"/>
              </p:cNvPicPr>
              <p:nvPr/>
            </p:nvPicPr>
            <p:blipFill>
              <a:blip r:embed="rId13" r:link="rId14"/>
              <a:stretch>
                <a:fillRect/>
              </a:stretch>
            </p:blipFill>
            <p:spPr>
              <a:xfrm>
                <a:off x="12324584" y="30042841"/>
                <a:ext cx="2478024" cy="1188720"/>
              </a:xfrm>
              <a:prstGeom prst="rect">
                <a:avLst/>
              </a:prstGeom>
            </p:spPr>
          </p:pic>
          <p:pic>
            <p:nvPicPr>
              <p:cNvPr id="39" name="Picture 212" descr="UNIL_H_339_100.gif                                             0005889BMacOSX                         BA094D3D: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16872" y="29970833"/>
                <a:ext cx="3296213" cy="1188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8" name="Grouper 7"/>
          <p:cNvGrpSpPr/>
          <p:nvPr/>
        </p:nvGrpSpPr>
        <p:grpSpPr>
          <a:xfrm>
            <a:off x="3999593" y="37040773"/>
            <a:ext cx="2924603" cy="1507063"/>
            <a:chOff x="3999593" y="37027617"/>
            <a:chExt cx="2924603" cy="1507063"/>
          </a:xfrm>
        </p:grpSpPr>
        <p:sp>
          <p:nvSpPr>
            <p:cNvPr id="64" name="Rectangle à coins arrondis 63"/>
            <p:cNvSpPr/>
            <p:nvPr/>
          </p:nvSpPr>
          <p:spPr>
            <a:xfrm>
              <a:off x="3999593" y="37027617"/>
              <a:ext cx="2924603" cy="1507063"/>
            </a:xfrm>
            <a:prstGeom prst="roundRect">
              <a:avLst/>
            </a:prstGeom>
            <a:solidFill>
              <a:schemeClr val="bg1"/>
            </a:solidFill>
            <a:ln w="127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sciences70.jpg" descr="/Users/turler/Downloads/sciences70.jpg"/>
            <p:cNvPicPr>
              <a:picLocks noChangeAspect="1"/>
            </p:cNvPicPr>
            <p:nvPr/>
          </p:nvPicPr>
          <p:blipFill>
            <a:blip r:embed="rId13" r:link="rId14"/>
            <a:stretch>
              <a:fillRect/>
            </a:stretch>
          </p:blipFill>
          <p:spPr>
            <a:xfrm>
              <a:off x="4222882" y="37207049"/>
              <a:ext cx="2478024" cy="1188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222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2329</TotalTime>
  <Words>398</Words>
  <Application>Microsoft Macintosh PowerPoint</Application>
  <PresentationFormat>Personnalisé</PresentationFormat>
  <Paragraphs>56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Hyperon experiments  Drell-Yan experiment</vt:lpstr>
    </vt:vector>
  </TitlesOfParts>
  <Company>UniGE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Marc Turler</dc:creator>
  <cp:lastModifiedBy>Marc Turler</cp:lastModifiedBy>
  <cp:revision>142</cp:revision>
  <dcterms:created xsi:type="dcterms:W3CDTF">2014-06-24T12:02:22Z</dcterms:created>
  <dcterms:modified xsi:type="dcterms:W3CDTF">2014-06-24T12:10:14Z</dcterms:modified>
</cp:coreProperties>
</file>