
<file path=[Content_Types].xml><?xml version="1.0" encoding="utf-8"?>
<Types xmlns="http://schemas.openxmlformats.org/package/2006/content-types">
  <Override PartName="/docProps/core.xml" ContentType="application/vnd.openxmlformats-package.core-properties+xml"/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Default Extension="png" ContentType="image/png"/>
  <Default Extension="xml" ContentType="application/xml"/>
  <Default Extension="wmf" ContentType="image/x-wmf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Default Extension="rels" ContentType="application/vnd.openxmlformats-package.relationships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emf" ContentType="image/x-emf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0275213" cy="42803763"/>
  <p:notesSz cx="6858000" cy="9144000"/>
  <p:defaultTextStyle>
    <a:defPPr>
      <a:defRPr lang="fr-FR"/>
    </a:defPPr>
    <a:lvl1pPr marL="0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7941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5882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3823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1764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39705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7646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5587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03528" algn="l" defTabSz="208794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scaleToFitPaper="1"/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4738" autoAdjust="0"/>
    <p:restoredTop sz="94737" autoAdjust="0"/>
  </p:normalViewPr>
  <p:slideViewPr>
    <p:cSldViewPr snapToObjects="1">
      <p:cViewPr>
        <p:scale>
          <a:sx n="33" d="100"/>
          <a:sy n="33" d="100"/>
        </p:scale>
        <p:origin x="-88" y="-88"/>
      </p:cViewPr>
      <p:guideLst>
        <p:guide orient="horz" pos="13481"/>
        <p:guide pos="95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89B36B-D094-2145-A37D-5F6E5DD6952C}" type="datetime1">
              <a:rPr lang="en-US" smtClean="0"/>
              <a:pPr/>
              <a:t>24/06/14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A963B8-691D-224C-AB21-ED73F311FAA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5276912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D001D7-E42D-A14B-9CF1-873F3F38FB69}" type="datetime1">
              <a:rPr lang="en-US" smtClean="0"/>
              <a:pPr/>
              <a:t>24/06/14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685800"/>
            <a:ext cx="2425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EFEC0F-D75B-134F-AD8D-6D26B91DDC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5605790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1pPr>
    <a:lvl2pPr marL="2087941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2pPr>
    <a:lvl3pPr marL="4175882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3pPr>
    <a:lvl4pPr marL="6263823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4pPr>
    <a:lvl5pPr marL="8351764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5pPr>
    <a:lvl6pPr marL="10439705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6pPr>
    <a:lvl7pPr marL="12527646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7pPr>
    <a:lvl8pPr marL="14615587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8pPr>
    <a:lvl9pPr marL="16703528" algn="l" defTabSz="2087941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1742281"/>
            <a:ext cx="21614606" cy="4800600"/>
          </a:xfrm>
        </p:spPr>
        <p:txBody>
          <a:bodyPr/>
          <a:lstStyle>
            <a:lvl1pPr marL="360000">
              <a:defRPr/>
            </a:lvl1pPr>
          </a:lstStyle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21606" y="8714581"/>
            <a:ext cx="24612600" cy="1905000"/>
          </a:xfrm>
        </p:spPr>
        <p:txBody>
          <a:bodyPr anchor="t">
            <a:normAutofit/>
          </a:bodyPr>
          <a:lstStyle>
            <a:lvl1pPr marL="0" indent="0" algn="l">
              <a:buNone/>
              <a:defRPr lang="en-US" sz="4800" kern="1200" baseline="0" dirty="0" smtClean="0">
                <a:ln w="25400" cmpd="sng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127000" dist="88900" dir="2700000" algn="tl" rotWithShape="0">
                    <a:schemeClr val="tx1">
                      <a:alpha val="43000"/>
                    </a:schemeClr>
                  </a:outerShdw>
                </a:effectLst>
                <a:latin typeface="BlairMdITC TT Medium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Cliquez</a:t>
            </a:r>
            <a:r>
              <a:rPr lang="en-US" dirty="0" smtClean="0"/>
              <a:t> pour modifier le style des </a:t>
            </a:r>
            <a:r>
              <a:rPr lang="en-US" dirty="0" err="1" smtClean="0"/>
              <a:t>sous-titres</a:t>
            </a:r>
            <a:r>
              <a:rPr lang="en-US" dirty="0" smtClean="0"/>
              <a:t> du masque</a:t>
            </a:r>
            <a:endParaRPr lang="en-US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0"/>
          </p:nvPr>
        </p:nvSpPr>
        <p:spPr>
          <a:xfrm>
            <a:off x="-1" y="0"/>
            <a:ext cx="24129207" cy="1742281"/>
          </a:xfrm>
        </p:spPr>
        <p:txBody>
          <a:bodyPr anchor="ctr">
            <a:normAutofit/>
          </a:bodyPr>
          <a:lstStyle>
            <a:lvl1pPr marL="360000">
              <a:defRPr sz="5400" baseline="0">
                <a:solidFill>
                  <a:schemeClr val="tx2">
                    <a:lumMod val="50000"/>
                  </a:schemeClr>
                </a:solidFill>
                <a:effectLst>
                  <a:outerShdw blurRad="127000" dist="88900" dir="2700000" algn="tl" rotWithShape="0">
                    <a:schemeClr val="bg1">
                      <a:alpha val="43000"/>
                    </a:schemeClr>
                  </a:outerShdw>
                </a:effectLst>
                <a:latin typeface="BlairMdITC TT Medium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2"/>
          </p:nvPr>
        </p:nvSpPr>
        <p:spPr>
          <a:xfrm>
            <a:off x="1421606" y="11075988"/>
            <a:ext cx="17449800" cy="3239294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</p:txBody>
      </p:sp>
      <p:sp>
        <p:nvSpPr>
          <p:cNvPr id="14" name="Espace réservé du texte 4"/>
          <p:cNvSpPr>
            <a:spLocks noGrp="1"/>
          </p:cNvSpPr>
          <p:nvPr>
            <p:ph type="body" sz="quarter" idx="13"/>
          </p:nvPr>
        </p:nvSpPr>
        <p:spPr>
          <a:xfrm>
            <a:off x="19785806" y="0"/>
            <a:ext cx="10489406" cy="1742281"/>
          </a:xfrm>
        </p:spPr>
        <p:txBody>
          <a:bodyPr anchor="ctr">
            <a:normAutofit/>
          </a:bodyPr>
          <a:lstStyle>
            <a:lvl1pPr marL="0" algn="r">
              <a:defRPr sz="5400" baseline="0">
                <a:solidFill>
                  <a:schemeClr val="tx2">
                    <a:lumMod val="50000"/>
                  </a:schemeClr>
                </a:solidFill>
                <a:effectLst>
                  <a:outerShdw blurRad="127000" dist="88900" dir="2700000" algn="tl" rotWithShape="0">
                    <a:schemeClr val="bg1">
                      <a:alpha val="43000"/>
                    </a:schemeClr>
                  </a:outerShdw>
                </a:effectLst>
                <a:latin typeface="BlairMdITC TT Medium"/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</p:txBody>
      </p:sp>
      <p:sp>
        <p:nvSpPr>
          <p:cNvPr id="15" name="Espace réservé du texte 8"/>
          <p:cNvSpPr>
            <a:spLocks noGrp="1"/>
          </p:cNvSpPr>
          <p:nvPr>
            <p:ph type="body" sz="quarter" idx="14"/>
          </p:nvPr>
        </p:nvSpPr>
        <p:spPr>
          <a:xfrm>
            <a:off x="1421606" y="16525081"/>
            <a:ext cx="17449800" cy="3239294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</p:txBody>
      </p:sp>
      <p:sp>
        <p:nvSpPr>
          <p:cNvPr id="16" name="Espace réservé du texte 8"/>
          <p:cNvSpPr>
            <a:spLocks noGrp="1"/>
          </p:cNvSpPr>
          <p:nvPr>
            <p:ph type="body" sz="quarter" idx="15"/>
          </p:nvPr>
        </p:nvSpPr>
        <p:spPr>
          <a:xfrm>
            <a:off x="1421606" y="23459281"/>
            <a:ext cx="17449800" cy="3239294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</p:txBody>
      </p:sp>
      <p:sp>
        <p:nvSpPr>
          <p:cNvPr id="17" name="Espace réservé du texte 8"/>
          <p:cNvSpPr>
            <a:spLocks noGrp="1"/>
          </p:cNvSpPr>
          <p:nvPr>
            <p:ph type="body" sz="quarter" idx="16"/>
          </p:nvPr>
        </p:nvSpPr>
        <p:spPr>
          <a:xfrm>
            <a:off x="1421606" y="28640881"/>
            <a:ext cx="17449800" cy="3239294"/>
          </a:xfrm>
        </p:spPr>
        <p:txBody>
          <a:bodyPr/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file://localhost/Users/turler/Documents/chipp/Admin/Vorlagen/Logo/chipp.png" TargetMode="External"/><Relationship Id="rId6" Type="http://schemas.openxmlformats.org/officeDocument/2006/relationships/image" Target="../media/image3.png"/><Relationship Id="rId7" Type="http://schemas.openxmlformats.org/officeDocument/2006/relationships/image" Target="file://localhost/Users/turler/Documents/chipp/Events/CERN60/SPS_Logo_trans.png" TargetMode="External"/><Relationship Id="rId8" Type="http://schemas.openxmlformats.org/officeDocument/2006/relationships/image" Target="../media/image4.png"/><Relationship Id="rId9" Type="http://schemas.openxmlformats.org/officeDocument/2006/relationships/image" Target="file://localhost/Users/turler/Documents/chipp/Events/CERN60/Logo-60-Suisse_trans.png" TargetMode="External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-1" y="1"/>
            <a:ext cx="30275213" cy="654487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bg1"/>
              </a:gs>
            </a:gsLst>
            <a:path path="rect">
              <a:fillToRect r="100000" b="100000"/>
            </a:path>
            <a:tileRect l="-100000" t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16806" y="9987548"/>
            <a:ext cx="28622141" cy="28406933"/>
          </a:xfrm>
          <a:prstGeom prst="rect">
            <a:avLst/>
          </a:prstGeom>
          <a:effectLst>
            <a:outerShdw blurRad="381000" dist="254000" dir="2700000">
              <a:schemeClr val="tx1">
                <a:lumMod val="65000"/>
                <a:lumOff val="35000"/>
                <a:alpha val="43000"/>
              </a:schemeClr>
            </a:outerShdw>
          </a:effectLst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0" y="1818481"/>
            <a:ext cx="21462205" cy="4726394"/>
          </a:xfrm>
          <a:prstGeom prst="rect">
            <a:avLst/>
          </a:prstGeom>
          <a:noFill/>
        </p:spPr>
        <p:txBody>
          <a:bodyPr vert="horz" lIns="421511" tIns="210755" rIns="421511" bIns="210755" rtlCol="0" anchor="t">
            <a:normAutofit/>
          </a:bodyPr>
          <a:lstStyle/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/>
          </a:p>
        </p:txBody>
      </p:sp>
      <p:sp>
        <p:nvSpPr>
          <p:cNvPr id="13" name="ZoneTexte 12"/>
          <p:cNvSpPr txBox="1"/>
          <p:nvPr userDrawn="1"/>
        </p:nvSpPr>
        <p:spPr>
          <a:xfrm>
            <a:off x="1" y="6544875"/>
            <a:ext cx="30275213" cy="136960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</a:gsLst>
            <a:lin ang="16200000" scaled="0"/>
            <a:tileRect/>
          </a:gradFill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 smtClean="0">
                <a:ln w="3810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1"/>
                </a:solidFill>
                <a:effectLst/>
                <a:latin typeface="BlairMdITC TT-Medium"/>
                <a:cs typeface="BlairMdITC TT-Medium"/>
              </a:rPr>
              <a:t>60 years of Swiss Science at</a:t>
            </a:r>
            <a:r>
              <a:rPr lang="en-US" b="1" baseline="0" dirty="0" smtClean="0">
                <a:ln w="3810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1"/>
                </a:solidFill>
                <a:effectLst/>
                <a:latin typeface="BlairMdITC TT-Medium"/>
                <a:cs typeface="BlairMdITC TT-Medium"/>
              </a:rPr>
              <a:t> CERN</a:t>
            </a:r>
            <a:endParaRPr lang="en-US" b="1" dirty="0">
              <a:ln w="38100">
                <a:solidFill>
                  <a:schemeClr val="accent1">
                    <a:lumMod val="75000"/>
                  </a:schemeClr>
                </a:solidFill>
              </a:ln>
              <a:solidFill>
                <a:schemeClr val="bg1"/>
              </a:solidFill>
              <a:effectLst/>
              <a:latin typeface="BlairMdITC TT-Medium"/>
              <a:cs typeface="BlairMdITC TT-Medium"/>
            </a:endParaRPr>
          </a:p>
        </p:txBody>
      </p:sp>
      <p:sp>
        <p:nvSpPr>
          <p:cNvPr id="6" name="ZoneTexte 5"/>
          <p:cNvSpPr txBox="1"/>
          <p:nvPr userDrawn="1"/>
        </p:nvSpPr>
        <p:spPr>
          <a:xfrm>
            <a:off x="0" y="39952979"/>
            <a:ext cx="30275213" cy="83099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</a:gsLst>
            <a:lin ang="16200000" scaled="0"/>
            <a:tileRect/>
          </a:gra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4800" b="1" dirty="0" smtClean="0">
                <a:ln w="3810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1"/>
                </a:solidFill>
                <a:effectLst/>
                <a:latin typeface="BlairMdITC TT-Medium"/>
                <a:cs typeface="BlairMdITC TT-Medium"/>
              </a:rPr>
              <a:t>SPS/CHIPP</a:t>
            </a:r>
            <a:r>
              <a:rPr lang="en-US" sz="4800" b="1" baseline="0" dirty="0" smtClean="0">
                <a:ln w="38100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bg1"/>
                </a:solidFill>
                <a:effectLst/>
                <a:latin typeface="BlairMdITC TT-Medium"/>
                <a:cs typeface="BlairMdITC TT-Medium"/>
              </a:rPr>
              <a:t> Annual Meeting 2014</a:t>
            </a:r>
            <a:endParaRPr lang="en-US" sz="4800" b="1" dirty="0">
              <a:ln w="38100">
                <a:solidFill>
                  <a:schemeClr val="accent1">
                    <a:lumMod val="75000"/>
                  </a:schemeClr>
                </a:solidFill>
              </a:ln>
              <a:solidFill>
                <a:schemeClr val="bg1"/>
              </a:solidFill>
              <a:effectLst/>
              <a:latin typeface="BlairMdITC TT-Medium"/>
              <a:cs typeface="BlairMdITC TT-Medium"/>
            </a:endParaRPr>
          </a:p>
        </p:txBody>
      </p:sp>
      <p:pic>
        <p:nvPicPr>
          <p:cNvPr id="12" name="chipp.png" descr="/Users/turler/Documents/chipp/Admin/Vorlagen/Logo/chipp.png"/>
          <p:cNvPicPr>
            <a:picLocks noChangeAspect="1"/>
          </p:cNvPicPr>
          <p:nvPr userDrawn="1"/>
        </p:nvPicPr>
        <p:blipFill>
          <a:blip r:embed="rId4" r:link="rId5"/>
          <a:stretch>
            <a:fillRect/>
          </a:stretch>
        </p:blipFill>
        <p:spPr>
          <a:xfrm>
            <a:off x="1955006" y="39000500"/>
            <a:ext cx="4038600" cy="2822981"/>
          </a:xfrm>
          <a:prstGeom prst="rect">
            <a:avLst/>
          </a:prstGeom>
        </p:spPr>
      </p:pic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13761" y="9514681"/>
            <a:ext cx="22234445" cy="4632533"/>
          </a:xfrm>
          <a:prstGeom prst="rect">
            <a:avLst/>
          </a:prstGeom>
        </p:spPr>
        <p:txBody>
          <a:bodyPr vert="horz" lIns="417588" tIns="208794" rIns="417588" bIns="208794" rtlCol="0">
            <a:normAutofit/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</p:txBody>
      </p:sp>
      <p:pic>
        <p:nvPicPr>
          <p:cNvPr id="14" name="SPS_Logo_trans.png" descr="/Users/turler/Documents/chipp/Events/CERN60/SPS_Logo_trans.png"/>
          <p:cNvPicPr>
            <a:picLocks noChangeAspect="1"/>
          </p:cNvPicPr>
          <p:nvPr userDrawn="1"/>
        </p:nvPicPr>
        <p:blipFill>
          <a:blip r:embed="rId6" r:link="rId7"/>
          <a:stretch>
            <a:fillRect/>
          </a:stretch>
        </p:blipFill>
        <p:spPr>
          <a:xfrm>
            <a:off x="23748206" y="39139548"/>
            <a:ext cx="5181600" cy="2302933"/>
          </a:xfrm>
          <a:prstGeom prst="rect">
            <a:avLst/>
          </a:prstGeom>
        </p:spPr>
      </p:pic>
      <p:sp>
        <p:nvSpPr>
          <p:cNvPr id="10" name="ZoneTexte 9"/>
          <p:cNvSpPr txBox="1"/>
          <p:nvPr userDrawn="1"/>
        </p:nvSpPr>
        <p:spPr>
          <a:xfrm>
            <a:off x="11861006" y="41073753"/>
            <a:ext cx="6585407" cy="70788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Fribourg, 30 June</a:t>
            </a:r>
            <a:r>
              <a:rPr lang="en-US" sz="4000" baseline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– 2 July 2014</a:t>
            </a:r>
            <a:endParaRPr lang="en-US" sz="4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2412206" y="18353881"/>
            <a:ext cx="184666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6" name="Logo-60-Suisse_trans.png" descr="/Users/turler/Documents/chipp/Events/CERN60/Logo-60-Suisse_trans.png"/>
          <p:cNvPicPr>
            <a:picLocks noChangeAspect="1"/>
          </p:cNvPicPr>
          <p:nvPr userDrawn="1"/>
        </p:nvPicPr>
        <p:blipFill>
          <a:blip r:embed="rId8" r:link="rId9"/>
          <a:stretch>
            <a:fillRect/>
          </a:stretch>
        </p:blipFill>
        <p:spPr>
          <a:xfrm>
            <a:off x="21508455" y="1297038"/>
            <a:ext cx="8411951" cy="516964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</p:sldLayoutIdLst>
  <p:txStyles>
    <p:titleStyle>
      <a:lvl1pPr marL="360000" algn="l" defTabSz="2107555" rtl="0" eaLnBrk="1" latinLnBrk="0" hangingPunct="1">
        <a:spcBef>
          <a:spcPct val="0"/>
        </a:spcBef>
        <a:buNone/>
        <a:defRPr lang="en-US" sz="10000" kern="1200" baseline="0" dirty="0">
          <a:ln w="50800">
            <a:solidFill>
              <a:schemeClr val="bg1"/>
            </a:solidFill>
          </a:ln>
          <a:solidFill>
            <a:srgbClr val="FF0000"/>
          </a:solidFill>
          <a:effectLst>
            <a:glow rad="101600">
              <a:schemeClr val="accent1">
                <a:alpha val="75000"/>
              </a:schemeClr>
            </a:glow>
            <a:outerShdw blurRad="254000" dist="127000" dir="2700000" algn="tl" rotWithShape="0">
              <a:srgbClr val="000000"/>
            </a:outerShdw>
          </a:effectLst>
          <a:latin typeface="BlairMdITC TT Medium"/>
          <a:ea typeface="+mj-ea"/>
          <a:cs typeface="BlairMdITC TT-Medium"/>
        </a:defRPr>
      </a:lvl1pPr>
    </p:titleStyle>
    <p:bodyStyle>
      <a:lvl1pPr marL="0" indent="0" algn="l" defTabSz="2087941" rtl="0" eaLnBrk="1" latinLnBrk="0" hangingPunct="1">
        <a:spcBef>
          <a:spcPts val="600"/>
        </a:spcBef>
        <a:buFont typeface="Arial"/>
        <a:buNone/>
        <a:defRPr lang="en-US" sz="4800" b="1" i="0" kern="1200" baseline="0" dirty="0" err="1" smtClean="0">
          <a:solidFill>
            <a:schemeClr val="accent1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360000" indent="-360000" algn="l" defTabSz="2087941" rtl="0" eaLnBrk="1" latinLnBrk="0" hangingPunct="1">
        <a:spcBef>
          <a:spcPts val="600"/>
        </a:spcBef>
        <a:buFont typeface="Arial"/>
        <a:buChar char="•"/>
        <a:defRPr sz="4800" b="1" kern="1200">
          <a:solidFill>
            <a:schemeClr val="accent1">
              <a:lumMod val="50000"/>
            </a:schemeClr>
          </a:solidFill>
          <a:latin typeface="+mn-lt"/>
          <a:ea typeface="+mn-ea"/>
          <a:cs typeface="Arial"/>
        </a:defRPr>
      </a:lvl2pPr>
      <a:lvl3pPr marL="900000" indent="-720000" algn="l" defTabSz="2087941" rtl="0" eaLnBrk="1" latinLnBrk="0" hangingPunct="1">
        <a:spcBef>
          <a:spcPts val="600"/>
        </a:spcBef>
        <a:buFont typeface="Courier New"/>
        <a:buChar char="o"/>
        <a:defRPr sz="4800" b="1" kern="1200">
          <a:solidFill>
            <a:schemeClr val="accent1">
              <a:lumMod val="50000"/>
            </a:schemeClr>
          </a:solidFill>
          <a:latin typeface="+mn-lt"/>
          <a:ea typeface="+mn-ea"/>
          <a:cs typeface="Arial"/>
        </a:defRPr>
      </a:lvl3pPr>
      <a:lvl4pPr marL="7307793" indent="-1043970" algn="l" defTabSz="2087941" rtl="0" eaLnBrk="1" latinLnBrk="0" hangingPunct="1">
        <a:spcBef>
          <a:spcPct val="20000"/>
        </a:spcBef>
        <a:buFont typeface="Arial"/>
        <a:buChar char="–"/>
        <a:defRPr sz="8000" kern="1200">
          <a:solidFill>
            <a:schemeClr val="tx1"/>
          </a:solidFill>
          <a:latin typeface="Arial"/>
          <a:ea typeface="+mn-ea"/>
          <a:cs typeface="Arial"/>
        </a:defRPr>
      </a:lvl4pPr>
      <a:lvl5pPr marL="9395734" indent="-1043970" algn="l" defTabSz="2087941" rtl="0" eaLnBrk="1" latinLnBrk="0" hangingPunct="1">
        <a:spcBef>
          <a:spcPct val="20000"/>
        </a:spcBef>
        <a:buFont typeface="Arial"/>
        <a:buChar char="»"/>
        <a:defRPr sz="8000" kern="1200">
          <a:solidFill>
            <a:schemeClr val="tx1"/>
          </a:solidFill>
          <a:latin typeface="Arial"/>
          <a:ea typeface="+mn-ea"/>
          <a:cs typeface="Arial"/>
        </a:defRPr>
      </a:lvl5pPr>
      <a:lvl6pPr marL="11483675" indent="-1043970" algn="l" defTabSz="2087941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1616" indent="-1043970" algn="l" defTabSz="2087941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59557" indent="-1043970" algn="l" defTabSz="2087941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7498" indent="-1043970" algn="l" defTabSz="2087941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7941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5882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3823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1764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39705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7646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5587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3528" algn="l" defTabSz="208794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emf"/><Relationship Id="rId5" Type="http://schemas.openxmlformats.org/officeDocument/2006/relationships/image" Target="../media/image8.jpeg"/><Relationship Id="rId6" Type="http://schemas.openxmlformats.org/officeDocument/2006/relationships/image" Target="../media/image9.jpeg"/><Relationship Id="rId7" Type="http://schemas.openxmlformats.org/officeDocument/2006/relationships/image" Target="../media/image10.w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967782" y="8447881"/>
            <a:ext cx="28390163" cy="4176464"/>
          </a:xfrm>
          <a:prstGeom prst="round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20000"/>
                  <a:lumOff val="80000"/>
                  <a:alpha val="50000"/>
                </a:schemeClr>
              </a:gs>
            </a:gsLst>
          </a:gradFill>
          <a:ln w="254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algn="l" defTabSz="2107555" rtl="0" eaLnBrk="1" latinLnBrk="0" hangingPunct="1"/>
            <a:endParaRPr lang="en-US" sz="6000" kern="1200" dirty="0">
              <a:solidFill>
                <a:schemeClr val="tx2">
                  <a:lumMod val="75000"/>
                </a:schemeClr>
              </a:solidFill>
              <a:effectLst>
                <a:outerShdw blurRad="63500" dist="63500" dir="2700000" algn="tl" rotWithShape="0">
                  <a:srgbClr val="000000">
                    <a:alpha val="43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From Bubble Chambers to Wire Chambers</a:t>
            </a:r>
            <a:endParaRPr lang="en-US" dirty="0"/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Early</a:t>
            </a:r>
            <a:r>
              <a:rPr lang="en-US" dirty="0" smtClean="0"/>
              <a:t> </a:t>
            </a:r>
            <a:r>
              <a:rPr dirty="0" smtClean="0"/>
              <a:t>D</a:t>
            </a:r>
            <a:r>
              <a:rPr lang="en-US" dirty="0" err="1" smtClean="0"/>
              <a:t>etector</a:t>
            </a:r>
            <a:r>
              <a:rPr dirty="0" smtClean="0"/>
              <a:t>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2"/>
          </p:nvPr>
        </p:nvSpPr>
        <p:spPr>
          <a:xfrm>
            <a:off x="1457672" y="8447881"/>
            <a:ext cx="26906040" cy="3883324"/>
          </a:xfrm>
        </p:spPr>
        <p:txBody>
          <a:bodyPr>
            <a:noAutofit/>
          </a:bodyPr>
          <a:lstStyle/>
          <a:p>
            <a:pPr algn="just"/>
            <a:r>
              <a:rPr lang="en-US" dirty="0" smtClean="0"/>
              <a:t>During the 1950s and 1960s the experimental particle physics made the transition to compact transistorized electronics for detector readout, allowing the increase of speed and number of channels. Today, a LHC experiment acquires the information from millions of channels each 25 ns (the interval between two LHC proton bunch crossings). </a:t>
            </a:r>
            <a:r>
              <a:rPr lang="en-US" dirty="0"/>
              <a:t>B</a:t>
            </a:r>
            <a:r>
              <a:rPr lang="en-US" dirty="0" smtClean="0"/>
              <a:t>illions of events are recorded, instead of O(100k) events for a typical bubble </a:t>
            </a:r>
            <a:r>
              <a:rPr lang="en-US" dirty="0"/>
              <a:t>c</a:t>
            </a:r>
            <a:r>
              <a:rPr lang="en-US" dirty="0" smtClean="0"/>
              <a:t>hamber experiment.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    </a:t>
            </a:r>
            <a:endParaRPr lang="en-US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967782" y="12976945"/>
            <a:ext cx="14025808" cy="25722336"/>
          </a:xfrm>
          <a:prstGeom prst="round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20000"/>
                  <a:lumOff val="80000"/>
                  <a:alpha val="50000"/>
                </a:schemeClr>
              </a:gs>
            </a:gsLst>
          </a:gradFill>
          <a:ln w="254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algn="ctr" defTabSz="2107555" rtl="0" eaLnBrk="1" latinLnBrk="0" hangingPunct="1"/>
            <a:endParaRPr lang="en-US" sz="8400" kern="1200" dirty="0">
              <a:ln w="38100">
                <a:solidFill>
                  <a:schemeClr val="accent1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76200" dist="76200" dir="2700000" algn="tl" rotWithShape="0">
                  <a:srgbClr val="000000">
                    <a:alpha val="43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15209614" y="12968327"/>
            <a:ext cx="14148333" cy="25730954"/>
          </a:xfrm>
          <a:prstGeom prst="round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20000"/>
                  <a:lumOff val="80000"/>
                  <a:alpha val="50000"/>
                </a:schemeClr>
              </a:gs>
            </a:gsLst>
          </a:gradFill>
          <a:ln w="254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2107555"/>
            <a:endParaRPr lang="en-US" sz="8400" dirty="0">
              <a:ln w="38100">
                <a:solidFill>
                  <a:schemeClr val="accent1">
                    <a:lumMod val="50000"/>
                  </a:schemeClr>
                </a:solidFill>
              </a:ln>
              <a:solidFill>
                <a:schemeClr val="bg1"/>
              </a:solidFill>
              <a:effectLst>
                <a:outerShdw blurRad="76200" dist="762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01998" y="13481001"/>
            <a:ext cx="1305426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2107555"/>
            <a:endParaRPr lang="en-US" sz="4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lvl="0" defTabSz="2107555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(invented by D.A. Glaser in 1952, Nobel 1960) give the most esthetic representation of the behavior of particles. The </a:t>
            </a:r>
            <a:r>
              <a:rPr lang="en-US" sz="4800" b="1" dirty="0">
                <a:solidFill>
                  <a:schemeClr val="accent1">
                    <a:lumMod val="50000"/>
                  </a:schemeClr>
                </a:solidFill>
              </a:rPr>
              <a:t>~</a:t>
            </a: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100 bubbles per cm left by charged particles are recorded by optical cameras on films. 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1960-1980</a:t>
            </a:r>
            <a:endParaRPr lang="en-US" dirty="0"/>
          </a:p>
        </p:txBody>
      </p:sp>
      <p:pic>
        <p:nvPicPr>
          <p:cNvPr id="23" name="Picture 87" descr="tables1.jpg                                                    00066465MacOSX                         BA094D3D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1606" y="20249753"/>
            <a:ext cx="6110038" cy="4714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7086" y="25973881"/>
            <a:ext cx="11970720" cy="7405777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16003947" y="33565366"/>
            <a:ext cx="1284965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2107555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The chamber has 20 channels, but only the 4 central wires are read out on this prototype.</a:t>
            </a:r>
          </a:p>
          <a:p>
            <a:pPr lvl="0" defTabSz="2107555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In general two MWPC with orthogonal views are used to provide the (X,Y) position. </a:t>
            </a:r>
          </a:p>
          <a:p>
            <a:pPr lvl="0" defTabSz="2107555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The signals can be electronically digitized and  transferred to recording machines. 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5671006" y="14705137"/>
            <a:ext cx="13433699" cy="11172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2107555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In 1968 G. </a:t>
            </a:r>
            <a:r>
              <a:rPr lang="en-US" sz="4800" b="1" dirty="0" err="1" smtClean="0">
                <a:solidFill>
                  <a:schemeClr val="accent1">
                    <a:lumMod val="50000"/>
                  </a:schemeClr>
                </a:solidFill>
              </a:rPr>
              <a:t>Charpak</a:t>
            </a: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US" sz="4800" b="1" dirty="0">
                <a:solidFill>
                  <a:schemeClr val="accent1">
                    <a:lumMod val="50000"/>
                  </a:schemeClr>
                </a:solidFill>
              </a:rPr>
              <a:t>(Nobel 1992</a:t>
            </a: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) presents his new detector concept: the charged particle (T) ionizes the gas in the region between cathode planes (P). The signal is collected </a:t>
            </a: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on</a:t>
            </a:r>
          </a:p>
          <a:p>
            <a:pPr lvl="0" defTabSz="2107555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tiny </a:t>
            </a: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anode wires (W) </a:t>
            </a: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and</a:t>
            </a:r>
          </a:p>
          <a:p>
            <a:pPr lvl="0" defTabSz="2107555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sent </a:t>
            </a: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to amplifiers (A) and</a:t>
            </a:r>
          </a:p>
          <a:p>
            <a:pPr lvl="0" defTabSz="2107555"/>
            <a:r>
              <a:rPr lang="en-US" sz="4800" b="1" dirty="0">
                <a:solidFill>
                  <a:schemeClr val="accent1">
                    <a:lumMod val="50000"/>
                  </a:schemeClr>
                </a:solidFill>
              </a:rPr>
              <a:t>p</a:t>
            </a: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ulse shapers. </a:t>
            </a:r>
            <a:endParaRPr lang="en-US" sz="4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defTabSz="2107555"/>
            <a:endParaRPr lang="en-US" sz="4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defTabSz="2107555"/>
            <a:endParaRPr lang="en-US" sz="4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defTabSz="2107555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Here </a:t>
            </a:r>
            <a:r>
              <a:rPr lang="en-US" sz="4800" b="1" dirty="0">
                <a:solidFill>
                  <a:schemeClr val="accent1">
                    <a:lumMod val="50000"/>
                  </a:schemeClr>
                </a:solidFill>
              </a:rPr>
              <a:t>is a prototype </a:t>
            </a: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built </a:t>
            </a:r>
            <a:r>
              <a:rPr lang="en-US" sz="4800" b="1" dirty="0">
                <a:solidFill>
                  <a:schemeClr val="accent1">
                    <a:lumMod val="50000"/>
                  </a:schemeClr>
                </a:solidFill>
              </a:rPr>
              <a:t>in Lausanne </a:t>
            </a: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in 1969 for </a:t>
            </a:r>
            <a:r>
              <a:rPr lang="en-US" sz="4800" b="1" dirty="0" err="1" smtClean="0">
                <a:solidFill>
                  <a:schemeClr val="accent1">
                    <a:lumMod val="50000"/>
                  </a:schemeClr>
                </a:solidFill>
              </a:rPr>
              <a:t>Charpak</a:t>
            </a: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. Was </a:t>
            </a:r>
            <a:r>
              <a:rPr lang="en-US" sz="4800" b="1" dirty="0">
                <a:solidFill>
                  <a:schemeClr val="accent1">
                    <a:lumMod val="50000"/>
                  </a:schemeClr>
                </a:solidFill>
              </a:rPr>
              <a:t>tested in the context of the SC19 experiment at </a:t>
            </a: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CERN (1968-1973 </a:t>
            </a:r>
            <a:r>
              <a:rPr lang="en-US" sz="4800" dirty="0" smtClean="0">
                <a:solidFill>
                  <a:schemeClr val="hlink"/>
                </a:solidFill>
              </a:rPr>
              <a:t>capture π</a:t>
            </a:r>
            <a:r>
              <a:rPr lang="en-US" sz="4800" b="1" baseline="30000" dirty="0" smtClean="0">
                <a:solidFill>
                  <a:schemeClr val="hlink"/>
                </a:solidFill>
                <a:cs typeface="Symbol" charset="2"/>
              </a:rPr>
              <a:t>-</a:t>
            </a:r>
            <a:r>
              <a:rPr lang="en-US" sz="4800" dirty="0" smtClean="0">
                <a:solidFill>
                  <a:schemeClr val="hlink"/>
                </a:solidFill>
              </a:rPr>
              <a:t>on p: tests </a:t>
            </a:r>
            <a:r>
              <a:rPr lang="en-US" sz="4800" dirty="0">
                <a:solidFill>
                  <a:schemeClr val="hlink"/>
                </a:solidFill>
              </a:rPr>
              <a:t>of </a:t>
            </a:r>
            <a:r>
              <a:rPr lang="en-US" sz="4800" dirty="0" err="1">
                <a:solidFill>
                  <a:schemeClr val="hlink"/>
                </a:solidFill>
              </a:rPr>
              <a:t>isospin</a:t>
            </a:r>
            <a:r>
              <a:rPr lang="en-US" sz="4800" dirty="0">
                <a:solidFill>
                  <a:schemeClr val="hlink"/>
                </a:solidFill>
              </a:rPr>
              <a:t> </a:t>
            </a:r>
            <a:r>
              <a:rPr lang="en-US" sz="4800" dirty="0" smtClean="0">
                <a:solidFill>
                  <a:schemeClr val="hlink"/>
                </a:solidFill>
              </a:rPr>
              <a:t>structure of </a:t>
            </a:r>
            <a:r>
              <a:rPr lang="en-US" sz="4800" dirty="0" err="1" smtClean="0">
                <a:solidFill>
                  <a:schemeClr val="hlink"/>
                </a:solidFill>
              </a:rPr>
              <a:t>e.m</a:t>
            </a:r>
            <a:r>
              <a:rPr lang="en-US" sz="4800" dirty="0" smtClean="0">
                <a:solidFill>
                  <a:schemeClr val="hlink"/>
                </a:solidFill>
              </a:rPr>
              <a:t>. current, T symmetry in </a:t>
            </a:r>
            <a:r>
              <a:rPr lang="en-US" sz="4800" dirty="0" err="1" smtClean="0">
                <a:solidFill>
                  <a:schemeClr val="hlink"/>
                </a:solidFill>
              </a:rPr>
              <a:t>e.m</a:t>
            </a:r>
            <a:r>
              <a:rPr lang="en-US" sz="4800" dirty="0" smtClean="0">
                <a:solidFill>
                  <a:schemeClr val="hlink"/>
                </a:solidFill>
              </a:rPr>
              <a:t>. interaction, charge independence of strong interactions</a:t>
            </a:r>
            <a:r>
              <a:rPr lang="en-US" sz="4800" b="1" dirty="0">
                <a:solidFill>
                  <a:schemeClr val="accent1">
                    <a:lumMod val="50000"/>
                  </a:schemeClr>
                </a:solidFill>
              </a:rPr>
              <a:t>).</a:t>
            </a:r>
          </a:p>
          <a:p>
            <a:pPr lvl="0" defTabSz="2107555"/>
            <a:endParaRPr lang="en-US" sz="4800" b="1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33806" y="17160081"/>
            <a:ext cx="5207000" cy="4165600"/>
          </a:xfrm>
          <a:prstGeom prst="rect">
            <a:avLst/>
          </a:prstGeom>
        </p:spPr>
      </p:pic>
      <p:pic>
        <p:nvPicPr>
          <p:cNvPr id="5" name="Picture 4" descr="cernbub3_7-03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8160365" y="17297425"/>
            <a:ext cx="6591615" cy="3361724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205582" y="25327124"/>
            <a:ext cx="13788008" cy="4499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In the picture, the two ladies at the Lausanne University are inspecting the images obtained with </a:t>
            </a:r>
            <a:r>
              <a:rPr lang="en-US" sz="4800" b="1" dirty="0">
                <a:solidFill>
                  <a:schemeClr val="accent1">
                    <a:lumMod val="50000"/>
                  </a:schemeClr>
                </a:solidFill>
              </a:rPr>
              <a:t>the 2m </a:t>
            </a: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CERN </a:t>
            </a:r>
            <a:r>
              <a:rPr lang="en-US" sz="4800" b="1" dirty="0">
                <a:solidFill>
                  <a:schemeClr val="accent1">
                    <a:lumMod val="50000"/>
                  </a:schemeClr>
                </a:solidFill>
              </a:rPr>
              <a:t>bubble </a:t>
            </a: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chamber: experiments T173 and T210 at PS (1969-1980 </a:t>
            </a:r>
            <a:r>
              <a:rPr lang="fr-FR" sz="4800" dirty="0" err="1" smtClean="0">
                <a:solidFill>
                  <a:schemeClr val="hlink"/>
                </a:solidFill>
              </a:rPr>
              <a:t>measurement</a:t>
            </a:r>
            <a:r>
              <a:rPr lang="fr-FR" sz="4800" dirty="0" smtClean="0">
                <a:solidFill>
                  <a:schemeClr val="hlink"/>
                </a:solidFill>
              </a:rPr>
              <a:t> of </a:t>
            </a:r>
            <a:r>
              <a:rPr lang="fr-FR" sz="4800" dirty="0" err="1" smtClean="0">
                <a:solidFill>
                  <a:schemeClr val="hlink"/>
                </a:solidFill>
              </a:rPr>
              <a:t>hyperon</a:t>
            </a:r>
            <a:r>
              <a:rPr lang="fr-FR" sz="4800" dirty="0" smtClean="0">
                <a:solidFill>
                  <a:schemeClr val="hlink"/>
                </a:solidFill>
              </a:rPr>
              <a:t> production in </a:t>
            </a:r>
            <a:r>
              <a:rPr lang="fr-FR" sz="4800" dirty="0" err="1" smtClean="0">
                <a:solidFill>
                  <a:schemeClr val="hlink"/>
                </a:solidFill>
              </a:rPr>
              <a:t>pbar</a:t>
            </a:r>
            <a:r>
              <a:rPr lang="fr-FR" sz="4800" dirty="0" smtClean="0">
                <a:solidFill>
                  <a:schemeClr val="hlink"/>
                </a:solidFill>
              </a:rPr>
              <a:t>-p and </a:t>
            </a:r>
            <a:r>
              <a:rPr lang="fr-FR" sz="4800" dirty="0" err="1" smtClean="0">
                <a:solidFill>
                  <a:schemeClr val="hlink"/>
                </a:solidFill>
              </a:rPr>
              <a:t>pbar</a:t>
            </a:r>
            <a:r>
              <a:rPr lang="fr-FR" sz="4800" dirty="0" smtClean="0">
                <a:solidFill>
                  <a:schemeClr val="hlink"/>
                </a:solidFill>
              </a:rPr>
              <a:t>-n collisions </a:t>
            </a:r>
            <a:r>
              <a:rPr lang="fr-FR" sz="4800" dirty="0" err="1" smtClean="0">
                <a:solidFill>
                  <a:schemeClr val="hlink"/>
                </a:solidFill>
              </a:rPr>
              <a:t>at</a:t>
            </a:r>
            <a:r>
              <a:rPr lang="fr-FR" sz="4800" dirty="0" smtClean="0">
                <a:solidFill>
                  <a:schemeClr val="hlink"/>
                </a:solidFill>
              </a:rPr>
              <a:t> 4-5 </a:t>
            </a:r>
            <a:r>
              <a:rPr lang="fr-FR" sz="4800" dirty="0" err="1" smtClean="0">
                <a:solidFill>
                  <a:schemeClr val="hlink"/>
                </a:solidFill>
              </a:rPr>
              <a:t>GeV</a:t>
            </a:r>
            <a:r>
              <a:rPr lang="en-US" sz="4800" b="1" dirty="0">
                <a:solidFill>
                  <a:schemeClr val="accent1">
                    <a:lumMod val="50000"/>
                  </a:schemeClr>
                </a:solidFill>
              </a:rPr>
              <a:t>)</a:t>
            </a:r>
            <a:r>
              <a:rPr lang="fr-FR" sz="4800" dirty="0" smtClean="0">
                <a:solidFill>
                  <a:schemeClr val="hlink"/>
                </a:solidFill>
              </a:rPr>
              <a:t>.                             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943604" y="18005316"/>
            <a:ext cx="6355503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2107555"/>
            <a:r>
              <a:rPr lang="en-US" sz="3600" b="1" dirty="0">
                <a:solidFill>
                  <a:schemeClr val="accent1">
                    <a:lumMod val="50000"/>
                  </a:schemeClr>
                </a:solidFill>
              </a:rPr>
              <a:t>T</a:t>
            </a: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racks in a bubble chamber showing a particle-antiparticle vertex</a:t>
            </a:r>
            <a:endParaRPr lang="en-US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569469" y="20177745"/>
            <a:ext cx="742412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2107555"/>
            <a:endParaRPr lang="en-US" sz="4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defTabSz="2107555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The images are projected by precision optics on tables and “digitized” by visual inspection and </a:t>
            </a:r>
            <a:r>
              <a:rPr lang="en-US" sz="4800" b="1" dirty="0">
                <a:solidFill>
                  <a:schemeClr val="accent1">
                    <a:lumMod val="50000"/>
                  </a:schemeClr>
                </a:solidFill>
              </a:rPr>
              <a:t>semi-automatically recorded on data cards or (paper) tape</a:t>
            </a: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3" name="Picture 12" descr="bibc-event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365206" y="33670081"/>
            <a:ext cx="6329064" cy="4516607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1168054" y="29785581"/>
            <a:ext cx="136095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107555"/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Specialized versions of bubble chambers have been used for their excellent vertex resolution. Here is an event recorded with the Bern Infinitesimal Bubble Chamber (BIBC) (NA18, 1979-1989,</a:t>
            </a:r>
            <a:r>
              <a:rPr lang="en-US" sz="4800" dirty="0" smtClean="0">
                <a:solidFill>
                  <a:schemeClr val="hlink"/>
                </a:solidFill>
                <a:latin typeface="Comic Sans MS" charset="0"/>
              </a:rPr>
              <a:t> </a:t>
            </a:r>
            <a:r>
              <a:rPr lang="en-US" sz="4800" dirty="0" smtClean="0">
                <a:solidFill>
                  <a:schemeClr val="hlink"/>
                </a:solidFill>
              </a:rPr>
              <a:t>study of charmed particles</a:t>
            </a: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) showing two D</a:t>
            </a:r>
            <a:r>
              <a:rPr lang="en-US" sz="4800" b="1" baseline="30000" dirty="0" smtClean="0">
                <a:solidFill>
                  <a:schemeClr val="accent1">
                    <a:lumMod val="50000"/>
                  </a:schemeClr>
                </a:solidFill>
              </a:rPr>
              <a:t>0 </a:t>
            </a:r>
            <a:r>
              <a:rPr lang="en-US" sz="4800" b="1" dirty="0" smtClean="0">
                <a:solidFill>
                  <a:schemeClr val="accent1">
                    <a:lumMod val="50000"/>
                  </a:schemeClr>
                </a:solidFill>
              </a:rPr>
              <a:t>decays.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0" name="Picture 2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20024" y="34075289"/>
            <a:ext cx="2780678" cy="426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Rectangle 30"/>
          <p:cNvSpPr/>
          <p:nvPr/>
        </p:nvSpPr>
        <p:spPr>
          <a:xfrm>
            <a:off x="1386592" y="34555244"/>
            <a:ext cx="6355503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2107555"/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The 6.5 cm </a:t>
            </a:r>
          </a:p>
          <a:p>
            <a:pPr lvl="0" defTabSz="2107555"/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BIBC of Bern</a:t>
            </a:r>
          </a:p>
          <a:p>
            <a:pPr lvl="0" defTabSz="2107555"/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University</a:t>
            </a:r>
            <a:endParaRPr lang="en-US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2" name="Sous-titre 7"/>
          <p:cNvSpPr>
            <a:spLocks noGrp="1"/>
          </p:cNvSpPr>
          <p:nvPr/>
        </p:nvSpPr>
        <p:spPr>
          <a:xfrm>
            <a:off x="9130176" y="12407405"/>
            <a:ext cx="24612600" cy="1905000"/>
          </a:xfrm>
          <a:prstGeom prst="rect">
            <a:avLst/>
          </a:prstGeom>
        </p:spPr>
        <p:txBody>
          <a:bodyPr vert="horz" lIns="417588" tIns="208794" rIns="417588" bIns="208794" rtlCol="0" anchor="t">
            <a:normAutofit/>
          </a:bodyPr>
          <a:lstStyle>
            <a:lvl1pPr marL="0" indent="0" algn="l" defTabSz="2087941" rtl="0" eaLnBrk="1" latinLnBrk="0" hangingPunct="1">
              <a:spcBef>
                <a:spcPts val="600"/>
              </a:spcBef>
              <a:buFont typeface="Arial"/>
              <a:buNone/>
              <a:defRPr lang="en-US" sz="4800" b="1" i="0" kern="1200" baseline="0" dirty="0" smtClean="0">
                <a:ln w="25400" cmpd="sng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127000" dist="88900" dir="2700000" algn="tl" rotWithShape="0">
                    <a:schemeClr val="tx1">
                      <a:alpha val="43000"/>
                    </a:schemeClr>
                  </a:outerShdw>
                </a:effectLst>
                <a:latin typeface="BlairMdITC TT Medium"/>
                <a:ea typeface="+mn-ea"/>
                <a:cs typeface="+mn-cs"/>
              </a:defRPr>
            </a:lvl1pPr>
            <a:lvl2pPr marL="457200" indent="0" algn="ctr" defTabSz="2087941" rtl="0" eaLnBrk="1" latinLnBrk="0" hangingPunct="1">
              <a:spcBef>
                <a:spcPts val="600"/>
              </a:spcBef>
              <a:buFont typeface="Arial"/>
              <a:buNone/>
              <a:defRPr sz="48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2pPr>
            <a:lvl3pPr marL="914400" indent="0" algn="ctr" defTabSz="2087941" rtl="0" eaLnBrk="1" latinLnBrk="0" hangingPunct="1">
              <a:spcBef>
                <a:spcPts val="600"/>
              </a:spcBef>
              <a:buFont typeface="Courier New"/>
              <a:buNone/>
              <a:defRPr sz="48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3pPr>
            <a:lvl4pPr marL="1371600" indent="0" algn="ctr" defTabSz="2087941" rtl="0" eaLnBrk="1" latinLnBrk="0" hangingPunct="1">
              <a:spcBef>
                <a:spcPct val="20000"/>
              </a:spcBef>
              <a:buFont typeface="Arial"/>
              <a:buNone/>
              <a:defRPr sz="8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828800" indent="0" algn="ctr" defTabSz="2087941" rtl="0" eaLnBrk="1" latinLnBrk="0" hangingPunct="1">
              <a:spcBef>
                <a:spcPct val="20000"/>
              </a:spcBef>
              <a:buFont typeface="Arial"/>
              <a:buNone/>
              <a:defRPr sz="8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286000" indent="0" algn="ctr" defTabSz="2087941" rtl="0" eaLnBrk="1" latinLnBrk="0" hangingPunct="1">
              <a:spcBef>
                <a:spcPct val="20000"/>
              </a:spcBef>
              <a:buFont typeface="Arial"/>
              <a:buNone/>
              <a:defRPr sz="9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2087941" rtl="0" eaLnBrk="1" latinLnBrk="0" hangingPunct="1">
              <a:spcBef>
                <a:spcPct val="20000"/>
              </a:spcBef>
              <a:buFont typeface="Arial"/>
              <a:buNone/>
              <a:defRPr sz="9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2087941" rtl="0" eaLnBrk="1" latinLnBrk="0" hangingPunct="1">
              <a:spcBef>
                <a:spcPct val="20000"/>
              </a:spcBef>
              <a:buFont typeface="Arial"/>
              <a:buNone/>
              <a:defRPr sz="9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2087941" rtl="0" eaLnBrk="1" latinLnBrk="0" hangingPunct="1">
              <a:spcBef>
                <a:spcPct val="20000"/>
              </a:spcBef>
              <a:buFont typeface="Arial"/>
              <a:buNone/>
              <a:defRPr sz="9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kern="1200" dirty="0"/>
          </a:p>
        </p:txBody>
      </p:sp>
      <p:sp>
        <p:nvSpPr>
          <p:cNvPr id="33" name="Sous-titre 7"/>
          <p:cNvSpPr>
            <a:spLocks noGrp="1"/>
          </p:cNvSpPr>
          <p:nvPr>
            <p:ph type="subTitle" idx="1"/>
          </p:nvPr>
        </p:nvSpPr>
        <p:spPr>
          <a:xfrm>
            <a:off x="16737806" y="13019881"/>
            <a:ext cx="11105158" cy="1905000"/>
          </a:xfrm>
        </p:spPr>
        <p:txBody>
          <a:bodyPr>
            <a:normAutofit fontScale="92500"/>
          </a:bodyPr>
          <a:lstStyle/>
          <a:p>
            <a:pPr algn="ctr"/>
            <a:r>
              <a:rPr lang="en-US" dirty="0" err="1" smtClean="0"/>
              <a:t>MultiWire</a:t>
            </a:r>
            <a:r>
              <a:rPr lang="en-US" dirty="0" smtClean="0"/>
              <a:t> Proportional Chambers</a:t>
            </a:r>
            <a:endParaRPr lang="en-US" dirty="0"/>
          </a:p>
        </p:txBody>
      </p:sp>
      <p:sp>
        <p:nvSpPr>
          <p:cNvPr id="34" name="Sous-titre 7"/>
          <p:cNvSpPr txBox="1">
            <a:spLocks/>
          </p:cNvSpPr>
          <p:nvPr/>
        </p:nvSpPr>
        <p:spPr>
          <a:xfrm>
            <a:off x="2051248" y="13172281"/>
            <a:ext cx="11105158" cy="1905000"/>
          </a:xfrm>
          <a:prstGeom prst="rect">
            <a:avLst/>
          </a:prstGeom>
        </p:spPr>
        <p:txBody>
          <a:bodyPr vert="horz" lIns="417588" tIns="208794" rIns="417588" bIns="208794" rtlCol="0" anchor="t">
            <a:normAutofit/>
          </a:bodyPr>
          <a:lstStyle>
            <a:lvl1pPr marL="0" indent="0" algn="l" defTabSz="2087941" rtl="0" eaLnBrk="1" latinLnBrk="0" hangingPunct="1">
              <a:spcBef>
                <a:spcPts val="600"/>
              </a:spcBef>
              <a:buFont typeface="Arial"/>
              <a:buNone/>
              <a:defRPr lang="en-US" sz="4800" b="1" i="0" kern="1200" baseline="0" dirty="0" smtClean="0">
                <a:ln w="25400" cmpd="sng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127000" dist="88900" dir="2700000" algn="tl" rotWithShape="0">
                    <a:schemeClr val="tx1">
                      <a:alpha val="43000"/>
                    </a:schemeClr>
                  </a:outerShdw>
                </a:effectLst>
                <a:latin typeface="BlairMdITC TT Medium"/>
                <a:ea typeface="+mn-ea"/>
                <a:cs typeface="+mn-cs"/>
              </a:defRPr>
            </a:lvl1pPr>
            <a:lvl2pPr marL="457200" indent="0" algn="ctr" defTabSz="2087941" rtl="0" eaLnBrk="1" latinLnBrk="0" hangingPunct="1">
              <a:spcBef>
                <a:spcPts val="600"/>
              </a:spcBef>
              <a:buFont typeface="Arial"/>
              <a:buNone/>
              <a:defRPr sz="48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2pPr>
            <a:lvl3pPr marL="914400" indent="0" algn="ctr" defTabSz="2087941" rtl="0" eaLnBrk="1" latinLnBrk="0" hangingPunct="1">
              <a:spcBef>
                <a:spcPts val="600"/>
              </a:spcBef>
              <a:buFont typeface="Courier New"/>
              <a:buNone/>
              <a:defRPr sz="48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Arial"/>
              </a:defRPr>
            </a:lvl3pPr>
            <a:lvl4pPr marL="1371600" indent="0" algn="ctr" defTabSz="2087941" rtl="0" eaLnBrk="1" latinLnBrk="0" hangingPunct="1">
              <a:spcBef>
                <a:spcPct val="20000"/>
              </a:spcBef>
              <a:buFont typeface="Arial"/>
              <a:buNone/>
              <a:defRPr sz="8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828800" indent="0" algn="ctr" defTabSz="2087941" rtl="0" eaLnBrk="1" latinLnBrk="0" hangingPunct="1">
              <a:spcBef>
                <a:spcPct val="20000"/>
              </a:spcBef>
              <a:buFont typeface="Arial"/>
              <a:buNone/>
              <a:defRPr sz="80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286000" indent="0" algn="ctr" defTabSz="2087941" rtl="0" eaLnBrk="1" latinLnBrk="0" hangingPunct="1">
              <a:spcBef>
                <a:spcPct val="20000"/>
              </a:spcBef>
              <a:buFont typeface="Arial"/>
              <a:buNone/>
              <a:defRPr sz="9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2087941" rtl="0" eaLnBrk="1" latinLnBrk="0" hangingPunct="1">
              <a:spcBef>
                <a:spcPct val="20000"/>
              </a:spcBef>
              <a:buFont typeface="Arial"/>
              <a:buNone/>
              <a:defRPr sz="9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2087941" rtl="0" eaLnBrk="1" latinLnBrk="0" hangingPunct="1">
              <a:spcBef>
                <a:spcPct val="20000"/>
              </a:spcBef>
              <a:buFont typeface="Arial"/>
              <a:buNone/>
              <a:defRPr sz="9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2087941" rtl="0" eaLnBrk="1" latinLnBrk="0" hangingPunct="1">
              <a:spcBef>
                <a:spcPct val="20000"/>
              </a:spcBef>
              <a:buFont typeface="Arial"/>
              <a:buNone/>
              <a:defRPr sz="9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Bubble Chambers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1428</TotalTime>
  <Words>442</Words>
  <Application>Microsoft Macintosh PowerPoint</Application>
  <PresentationFormat>Personnalisé</PresentationFormat>
  <Paragraphs>28</Paragraphs>
  <Slides>1</Slides>
  <Notes>0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From Bubble Chambers to Wire Chambers</vt:lpstr>
    </vt:vector>
  </TitlesOfParts>
  <Company>UniGE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Marc Turler</dc:creator>
  <cp:lastModifiedBy>Marc Turler</cp:lastModifiedBy>
  <cp:revision>162</cp:revision>
  <cp:lastPrinted>2014-06-20T14:50:34Z</cp:lastPrinted>
  <dcterms:created xsi:type="dcterms:W3CDTF">2014-06-24T11:29:50Z</dcterms:created>
  <dcterms:modified xsi:type="dcterms:W3CDTF">2014-06-24T11:50:28Z</dcterms:modified>
</cp:coreProperties>
</file>