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72" r:id="rId3"/>
    <p:sldId id="291" r:id="rId4"/>
    <p:sldId id="293" r:id="rId5"/>
    <p:sldId id="292" r:id="rId6"/>
    <p:sldId id="279" r:id="rId7"/>
    <p:sldId id="281" r:id="rId8"/>
    <p:sldId id="282" r:id="rId9"/>
    <p:sldId id="283" r:id="rId10"/>
    <p:sldId id="284" r:id="rId11"/>
    <p:sldId id="277" r:id="rId12"/>
    <p:sldId id="278" r:id="rId13"/>
    <p:sldId id="285" r:id="rId14"/>
    <p:sldId id="286" r:id="rId15"/>
    <p:sldId id="287" r:id="rId16"/>
    <p:sldId id="288" r:id="rId17"/>
    <p:sldId id="289" r:id="rId18"/>
    <p:sldId id="290" r:id="rId19"/>
    <p:sldId id="268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7EDEC-5CAD-2341-A40A-5DD0D2F908BC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7618-FF4B-7A4C-9B03-B53B820BD6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42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3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72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4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633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5513"/>
            <a:ext cx="8229600" cy="3900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732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6592"/>
            <a:ext cx="8229600" cy="4989572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20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4976" y="6563170"/>
            <a:ext cx="5640224" cy="25481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Presented by T. Garvey at CHIPP Plenary, 26.9.2013 </a:t>
            </a:r>
            <a:r>
              <a:rPr lang="en-US" dirty="0" err="1" smtClean="0"/>
              <a:t>Sursee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5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72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4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7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9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772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4976" y="6563170"/>
            <a:ext cx="5640224" cy="25481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Presented by T. Garvey at CHIPP Plenary, 26.9.2013 </a:t>
            </a:r>
            <a:r>
              <a:rPr lang="en-US" dirty="0" err="1" smtClean="0"/>
              <a:t>Sursee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34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4976" y="6563170"/>
            <a:ext cx="5640224" cy="25481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Presented by T. Garvey at CHIPP Plenary, 26.9.2013 </a:t>
            </a:r>
            <a:r>
              <a:rPr lang="en-US" dirty="0" err="1" smtClean="0"/>
              <a:t>Sursee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61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/>
          <a:lstStyle/>
          <a:p>
            <a:fld id="{B916E5BE-3A4A-1C4A-8E43-389A469C5D66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61126" y="6356350"/>
            <a:ext cx="425674" cy="365125"/>
          </a:xfrm>
          <a:prstGeom prst="rect">
            <a:avLst/>
          </a:prstGeom>
        </p:spPr>
        <p:txBody>
          <a:bodyPr/>
          <a:lstStyle/>
          <a:p>
            <a:fld id="{F4941940-FDD1-054B-A647-DB5EE4518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6608"/>
            <a:ext cx="8229600" cy="4519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</a:t>
            </a:r>
            <a:r>
              <a:rPr lang="de-CH" dirty="0" err="1" smtClean="0"/>
              <a:t>text</a:t>
            </a:r>
            <a:r>
              <a:rPr lang="de-CH" dirty="0" smtClean="0"/>
              <a:t> </a:t>
            </a:r>
            <a:r>
              <a:rPr lang="de-CH" dirty="0" err="1" smtClean="0"/>
              <a:t>styles</a:t>
            </a:r>
            <a:endParaRPr lang="de-CH" dirty="0" smtClean="0"/>
          </a:p>
          <a:p>
            <a:pPr lvl="1"/>
            <a:r>
              <a:rPr lang="de-CH" dirty="0" smtClean="0"/>
              <a:t>Second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2"/>
            <a:r>
              <a:rPr lang="de-CH" dirty="0" smtClean="0"/>
              <a:t>Third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3"/>
            <a:r>
              <a:rPr lang="de-CH" dirty="0" err="1" smtClean="0"/>
              <a:t>Fourth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 smtClean="0"/>
          </a:p>
          <a:p>
            <a:pPr lvl="4"/>
            <a:r>
              <a:rPr lang="de-CH" dirty="0" err="1" smtClean="0"/>
              <a:t>Fifth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en-US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54928" y="6321475"/>
            <a:ext cx="8464808" cy="347472"/>
            <a:chOff x="354928" y="6461683"/>
            <a:chExt cx="8464808" cy="347472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354928" y="6635419"/>
              <a:ext cx="846480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 descr="PSILogo.jpg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3216" y="6461683"/>
              <a:ext cx="1243584" cy="347472"/>
            </a:xfrm>
            <a:prstGeom prst="rect">
              <a:avLst/>
            </a:prstGeom>
          </p:spPr>
        </p:pic>
        <p:pic>
          <p:nvPicPr>
            <p:cNvPr id="11" name="Picture 10" descr="EPFLLogo.jpg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6495211"/>
              <a:ext cx="999744" cy="28041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335464" y="177224"/>
            <a:ext cx="8503736" cy="586364"/>
            <a:chOff x="335464" y="177224"/>
            <a:chExt cx="8503736" cy="586364"/>
          </a:xfrm>
        </p:grpSpPr>
        <p:sp>
          <p:nvSpPr>
            <p:cNvPr id="9" name="TextBox 8"/>
            <p:cNvSpPr txBox="1"/>
            <p:nvPr/>
          </p:nvSpPr>
          <p:spPr>
            <a:xfrm>
              <a:off x="525964" y="177224"/>
              <a:ext cx="8122736" cy="584776"/>
            </a:xfrm>
            <a:prstGeom prst="rect">
              <a:avLst/>
            </a:prstGeom>
            <a:noFill/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de-AT" sz="3200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ECFA</a:t>
              </a:r>
              <a:r>
                <a:rPr lang="de-AT" sz="2800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 </a:t>
              </a:r>
              <a:r>
                <a:rPr lang="de-AT" b="1" spc="300" dirty="0" smtClean="0">
                  <a:solidFill>
                    <a:schemeClr val="accent1"/>
                  </a:solidFill>
                  <a:latin typeface="Geneva"/>
                  <a:cs typeface="Geneva"/>
                </a:rPr>
                <a:t>European Committee for Future Accelerators</a:t>
              </a:r>
              <a:endParaRPr lang="de-AT" b="1" spc="300" dirty="0">
                <a:solidFill>
                  <a:schemeClr val="accent1"/>
                </a:solidFill>
                <a:latin typeface="Geneva"/>
                <a:cs typeface="Geneva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35464" y="762000"/>
              <a:ext cx="8503736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099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Lucida Sans Unicode"/>
          <a:ea typeface="+mj-ea"/>
          <a:cs typeface="Lucida Sans Unicode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Lucida Sans Unicode"/>
          <a:ea typeface="+mn-ea"/>
          <a:cs typeface="Lucida Sans Unicode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F0000"/>
        </a:buClr>
        <a:buFont typeface="Wingdings" charset="2"/>
        <a:buChar char="§"/>
        <a:defRPr sz="2800" kern="1200">
          <a:solidFill>
            <a:schemeClr val="tx1"/>
          </a:solidFill>
          <a:latin typeface="Lucida Sans Unicode"/>
          <a:ea typeface="+mn-ea"/>
          <a:cs typeface="Lucida Sans Unicode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Lucida Sans Unicode"/>
          <a:ea typeface="+mn-ea"/>
          <a:cs typeface="Lucida Sans Unicode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Lucida Sans Unicode"/>
          <a:ea typeface="+mn-ea"/>
          <a:cs typeface="Lucida Sans Unicode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Lucida Sans Unicode"/>
          <a:ea typeface="+mn-ea"/>
          <a:cs typeface="Lucida Sans Unicod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icfa2014.ihep.ac.cn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eps-hepp.web.cern.ch/eps-hepp/Initiatives/PositionStatementBasicResearch.pdf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lcf.desy.de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282344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188" y="260350"/>
            <a:ext cx="7772400" cy="3816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Lucida Sans Unicode"/>
                <a:ea typeface="+mj-ea"/>
                <a:cs typeface="Lucida Sans Unicode"/>
              </a:defRPr>
            </a:lvl1pPr>
          </a:lstStyle>
          <a:p>
            <a:r>
              <a:rPr lang="de-CH" sz="6600" b="1" dirty="0" smtClean="0">
                <a:solidFill>
                  <a:srgbClr val="FF0000"/>
                </a:solidFill>
                <a:latin typeface="+mj-lt"/>
              </a:rPr>
              <a:t>ECFA</a:t>
            </a:r>
            <a:r>
              <a:rPr lang="en-US" sz="6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6600" b="1" dirty="0" smtClean="0">
                <a:solidFill>
                  <a:srgbClr val="FF0000"/>
                </a:solidFill>
                <a:latin typeface="+mj-lt"/>
              </a:rPr>
              <a:t>ACTIVITIES</a:t>
            </a:r>
            <a:endParaRPr lang="de-CH" sz="66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597691"/>
            <a:ext cx="8034871" cy="1192645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  <a:latin typeface="Lucida Sans Unicode" charset="0"/>
              </a:rPr>
              <a:t>Lenny Rivkin, EPFL &amp; PSI </a:t>
            </a:r>
            <a:endParaRPr lang="en-US" dirty="0">
              <a:solidFill>
                <a:schemeClr val="tx1"/>
              </a:solidFill>
              <a:latin typeface="Lucida Sans Unicode" charset="0"/>
            </a:endParaRPr>
          </a:p>
          <a:p>
            <a:pPr algn="l" eaLnBrk="1" hangingPunct="1"/>
            <a:endParaRPr lang="en-GB" sz="3200" u="sng" dirty="0">
              <a:solidFill>
                <a:schemeClr val="tx1"/>
              </a:solidFill>
              <a:latin typeface="Arial Unicode MS" charset="0"/>
              <a:cs typeface="Arial Unicode MS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11188" y="2884054"/>
            <a:ext cx="8098246" cy="11926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Lucida Sans Unicode"/>
                <a:ea typeface="+mn-ea"/>
                <a:cs typeface="Lucida Sans Unicode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Lucida Sans Unicode"/>
                <a:ea typeface="+mn-ea"/>
                <a:cs typeface="Lucida Sans Unicode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Lucida Sans Unicode"/>
                <a:ea typeface="+mn-ea"/>
                <a:cs typeface="Lucida Sans Unicode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Lucida Sans Unicode"/>
                <a:ea typeface="+mn-ea"/>
                <a:cs typeface="Lucida Sans Unicode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Lucida Sans Unicode"/>
                <a:ea typeface="+mn-ea"/>
                <a:cs typeface="Lucida Sans Unicode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>
                <a:solidFill>
                  <a:schemeClr val="tx1"/>
                </a:solidFill>
                <a:latin typeface="Lucida Sans Unicode" charset="0"/>
              </a:rPr>
              <a:t>CHIPP Plenary meeting</a:t>
            </a:r>
          </a:p>
          <a:p>
            <a:pPr algn="l"/>
            <a:r>
              <a:rPr lang="en-GB" dirty="0" smtClean="0">
                <a:solidFill>
                  <a:schemeClr val="tx1"/>
                </a:solidFill>
                <a:latin typeface="Lucida Sans Unicode" charset="0"/>
              </a:rPr>
              <a:t>Fribourg, 30 June – 2 July, 2014</a:t>
            </a:r>
            <a:r>
              <a:rPr lang="en-GB" dirty="0" smtClean="0">
                <a:latin typeface="Lucida Sans Unicode" charset="0"/>
              </a:rPr>
              <a:t/>
            </a:r>
            <a:br>
              <a:rPr lang="en-GB" dirty="0" smtClean="0">
                <a:latin typeface="Lucida Sans Unicode" charset="0"/>
              </a:rPr>
            </a:br>
            <a:endParaRPr lang="en-GB" sz="3200" u="sng" dirty="0">
              <a:solidFill>
                <a:srgbClr val="0070C0"/>
              </a:solidFill>
              <a:latin typeface="Arial Unicode MS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7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5600" y="755412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M. </a:t>
            </a:r>
            <a:r>
              <a:rPr lang="en-US" dirty="0" err="1" smtClean="0"/>
              <a:t>Benedikt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1" descr="Screen Shot 2014-03-31 at 15.34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4" y="1124745"/>
            <a:ext cx="7998792" cy="5369976"/>
          </a:xfrm>
          <a:prstGeom prst="rect">
            <a:avLst/>
          </a:prstGeom>
        </p:spPr>
      </p:pic>
      <p:sp>
        <p:nvSpPr>
          <p:cNvPr id="5" name="Line Callout 1 4"/>
          <p:cNvSpPr/>
          <p:nvPr/>
        </p:nvSpPr>
        <p:spPr>
          <a:xfrm>
            <a:off x="5821376" y="2018923"/>
            <a:ext cx="2317687" cy="642796"/>
          </a:xfrm>
          <a:prstGeom prst="borderCallout1">
            <a:avLst>
              <a:gd name="adj1" fmla="val 51144"/>
              <a:gd name="adj2" fmla="val 5730"/>
              <a:gd name="adj3" fmla="val 187148"/>
              <a:gd name="adj4" fmla="val -41458"/>
            </a:avLst>
          </a:prstGeom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ECFA </a:t>
            </a:r>
            <a:r>
              <a:rPr lang="de-CH" sz="2000" b="1" dirty="0" err="1" smtClean="0"/>
              <a:t>representative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9074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from ICFA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0612" y="1400066"/>
            <a:ext cx="74271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Organization of the 11</a:t>
            </a:r>
            <a:r>
              <a:rPr lang="en-US" baseline="30000" dirty="0" smtClean="0"/>
              <a:t>th</a:t>
            </a:r>
            <a:r>
              <a:rPr lang="en-US" dirty="0" smtClean="0"/>
              <a:t> ICFA seminar </a:t>
            </a:r>
            <a:r>
              <a:rPr lang="en-US" dirty="0"/>
              <a:t>at IHEP, Beijing, on 27-30 October </a:t>
            </a:r>
            <a:r>
              <a:rPr lang="en-US" dirty="0" smtClean="0"/>
              <a:t>2014, </a:t>
            </a:r>
            <a:r>
              <a:rPr lang="en-US" dirty="0">
                <a:hlinkClick r:id="rId2"/>
              </a:rPr>
              <a:t>http://icfa2014.</a:t>
            </a:r>
            <a:r>
              <a:rPr lang="en-US" dirty="0" smtClean="0">
                <a:hlinkClick r:id="rId2"/>
              </a:rPr>
              <a:t>ihep.ac.cn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Appointment of the next ICFA chair person </a:t>
            </a:r>
          </a:p>
          <a:p>
            <a:r>
              <a:rPr lang="en-US" dirty="0"/>
              <a:t>	</a:t>
            </a:r>
            <a:r>
              <a:rPr lang="en-US" dirty="0" smtClean="0"/>
              <a:t>(rotation scheme brings the </a:t>
            </a:r>
          </a:p>
          <a:p>
            <a:r>
              <a:rPr lang="en-US" dirty="0"/>
              <a:t>	</a:t>
            </a:r>
            <a:r>
              <a:rPr lang="en-US" dirty="0" smtClean="0"/>
              <a:t>ICFA chair back to Europe): </a:t>
            </a:r>
          </a:p>
          <a:p>
            <a:r>
              <a:rPr lang="en-US" b="1" dirty="0"/>
              <a:t>	</a:t>
            </a:r>
            <a:r>
              <a:rPr lang="en-US" b="1" dirty="0" smtClean="0"/>
              <a:t>	Joachim </a:t>
            </a:r>
            <a:r>
              <a:rPr lang="en-US" b="1" dirty="0" err="1" smtClean="0"/>
              <a:t>Mnich</a:t>
            </a:r>
            <a:r>
              <a:rPr lang="en-US" b="1" dirty="0" smtClean="0"/>
              <a:t> </a:t>
            </a:r>
            <a:r>
              <a:rPr lang="en-US" dirty="0" smtClean="0"/>
              <a:t>(DESY)</a:t>
            </a:r>
            <a:endParaRPr lang="en-US" dirty="0"/>
          </a:p>
        </p:txBody>
      </p:sp>
      <p:pic>
        <p:nvPicPr>
          <p:cNvPr id="3" name="Picture 2" descr="Screen Shot 2014-04-03 at 08.43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221088"/>
            <a:ext cx="3672408" cy="1883572"/>
          </a:xfrm>
          <a:prstGeom prst="rect">
            <a:avLst/>
          </a:prstGeom>
        </p:spPr>
      </p:pic>
      <p:pic>
        <p:nvPicPr>
          <p:cNvPr id="7" name="Picture 6" descr="Screen Shot 2014-04-07 at 12.06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0" y="2420888"/>
            <a:ext cx="6732240" cy="127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6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from ICFA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5204" y="1844824"/>
            <a:ext cx="8147248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ICFA meeting February 21 at DESY (preceded by an Linear Collider Board meeting)</a:t>
            </a:r>
          </a:p>
          <a:p>
            <a:r>
              <a:rPr lang="en-US" dirty="0" smtClean="0"/>
              <a:t>Reports from FALC, ILC, Global HEP Planning, ICFA Panels,…</a:t>
            </a:r>
          </a:p>
          <a:p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Following the LCB meeting and the discussion in ICFA, the following statement was issued:</a:t>
            </a:r>
          </a:p>
          <a:p>
            <a:r>
              <a:rPr lang="en-US" b="1" dirty="0" smtClean="0"/>
              <a:t>	The </a:t>
            </a:r>
            <a:r>
              <a:rPr lang="en-US" b="1" dirty="0"/>
              <a:t>International Committee for Future Accelerators (ICFA) is </a:t>
            </a:r>
            <a:r>
              <a:rPr lang="en-US" b="1" dirty="0" smtClean="0"/>
              <a:t>pleased </a:t>
            </a:r>
            <a:r>
              <a:rPr lang="en-US" b="1" dirty="0"/>
              <a:t>to note </a:t>
            </a:r>
            <a:r>
              <a:rPr lang="en-US" b="1" dirty="0" smtClean="0"/>
              <a:t>	the </a:t>
            </a:r>
            <a:r>
              <a:rPr lang="en-US" b="1" dirty="0"/>
              <a:t>great progress of the global community’s </a:t>
            </a:r>
            <a:r>
              <a:rPr lang="en-US" b="1" dirty="0" smtClean="0"/>
              <a:t>efforts </a:t>
            </a:r>
            <a:r>
              <a:rPr lang="en-US" b="1" dirty="0"/>
              <a:t>to realize a linear collider </a:t>
            </a:r>
            <a:r>
              <a:rPr lang="en-US" b="1" dirty="0" smtClean="0"/>
              <a:t>	built </a:t>
            </a:r>
            <a:r>
              <a:rPr lang="en-US" b="1" dirty="0"/>
              <a:t>in Japan. ICFA, which </a:t>
            </a:r>
            <a:r>
              <a:rPr lang="en-US" b="1" dirty="0" smtClean="0"/>
              <a:t>includes the </a:t>
            </a:r>
            <a:r>
              <a:rPr lang="en-US" b="1" dirty="0"/>
              <a:t>Directors of the world’s major </a:t>
            </a:r>
            <a:r>
              <a:rPr lang="en-US" b="1" dirty="0" smtClean="0"/>
              <a:t>	accelerator laboratories</a:t>
            </a:r>
            <a:r>
              <a:rPr lang="en-US" b="1" dirty="0"/>
              <a:t>, will </a:t>
            </a:r>
            <a:r>
              <a:rPr lang="en-US" b="1" dirty="0" smtClean="0"/>
              <a:t>evaluate </a:t>
            </a:r>
            <a:r>
              <a:rPr lang="en-US" b="1" dirty="0"/>
              <a:t>the technical capabilities worldwide to </a:t>
            </a:r>
            <a:r>
              <a:rPr lang="en-US" b="1" dirty="0" smtClean="0"/>
              <a:t>	build </a:t>
            </a:r>
            <a:r>
              <a:rPr lang="en-US" b="1" dirty="0"/>
              <a:t>the ILC. </a:t>
            </a:r>
            <a:endParaRPr lang="en-US" b="1" dirty="0" smtClean="0"/>
          </a:p>
          <a:p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Global HEP Planning (100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pp</a:t>
            </a:r>
            <a:r>
              <a:rPr lang="en-US" dirty="0"/>
              <a:t> collider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	Discussion on the </a:t>
            </a:r>
            <a:r>
              <a:rPr lang="en-US" dirty="0"/>
              <a:t>two proposed studies launched by </a:t>
            </a:r>
            <a:r>
              <a:rPr lang="en-US" dirty="0" smtClean="0"/>
              <a:t>CERN</a:t>
            </a:r>
            <a:r>
              <a:rPr lang="en-US" dirty="0"/>
              <a:t> </a:t>
            </a:r>
            <a:r>
              <a:rPr lang="en-US" dirty="0" smtClean="0"/>
              <a:t>and China (see later)</a:t>
            </a:r>
            <a:endParaRPr lang="en-US" dirty="0"/>
          </a:p>
          <a:p>
            <a:pPr lvl="1"/>
            <a:r>
              <a:rPr lang="en-US" dirty="0"/>
              <a:t>ICFA agreed on the following statement</a:t>
            </a:r>
            <a:r>
              <a:rPr lang="en-US" dirty="0" smtClean="0"/>
              <a:t>:</a:t>
            </a:r>
          </a:p>
          <a:p>
            <a:pPr lvl="1"/>
            <a:endParaRPr lang="en-US" sz="500" dirty="0"/>
          </a:p>
          <a:p>
            <a:r>
              <a:rPr lang="en-US" b="1" dirty="0"/>
              <a:t>	ICFA supports studies of energy frontier circular colliders and </a:t>
            </a:r>
            <a:r>
              <a:rPr lang="en-US" b="1" dirty="0" smtClean="0"/>
              <a:t>encourages 	global </a:t>
            </a:r>
            <a:r>
              <a:rPr lang="en-US" b="1" dirty="0"/>
              <a:t>coordination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6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Chinese Plans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3699" y="1996569"/>
            <a:ext cx="80931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r>
              <a:rPr lang="en-US" sz="2000" dirty="0" smtClean="0"/>
              <a:t>Remarkable presentation and comments by </a:t>
            </a:r>
            <a:r>
              <a:rPr lang="en-US" sz="2000" dirty="0" err="1"/>
              <a:t>Yifang</a:t>
            </a:r>
            <a:r>
              <a:rPr lang="en-US" sz="2000" dirty="0"/>
              <a:t> Wang (IHEP, Beijing</a:t>
            </a:r>
            <a:r>
              <a:rPr lang="en-US" sz="2000" dirty="0" smtClean="0"/>
              <a:t>) </a:t>
            </a:r>
          </a:p>
          <a:p>
            <a:r>
              <a:rPr lang="en-US" sz="2000" dirty="0" smtClean="0"/>
              <a:t>at the FCC Kickoff Meeting and at the ICFA Meeting.</a:t>
            </a:r>
          </a:p>
          <a:p>
            <a:endParaRPr lang="en-US" sz="2000" dirty="0"/>
          </a:p>
          <a:p>
            <a:r>
              <a:rPr lang="en-US" sz="2000" dirty="0" smtClean="0"/>
              <a:t>Plans (by the scientific community):</a:t>
            </a:r>
          </a:p>
          <a:p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err="1" smtClean="0"/>
              <a:t>e</a:t>
            </a:r>
            <a:r>
              <a:rPr lang="en-US" sz="2000" baseline="30000" dirty="0" err="1" smtClean="0"/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circular collider Higgs-factory followed by a </a:t>
            </a:r>
            <a:r>
              <a:rPr lang="en-US" sz="2000" dirty="0" err="1" smtClean="0"/>
              <a:t>pp</a:t>
            </a:r>
            <a:r>
              <a:rPr lang="en-US" sz="2000" dirty="0" smtClean="0"/>
              <a:t> collider using the same tunnel</a:t>
            </a:r>
          </a:p>
          <a:p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Reconfirm Chinese intention to participate in the ILC in Japan </a:t>
            </a:r>
            <a:r>
              <a:rPr lang="en-US" sz="2000" dirty="0"/>
              <a:t>as a major partner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 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941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April 11, 2014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674976" y="6563170"/>
            <a:ext cx="5640224" cy="2548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RECFA Israel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35EE-8DF9-A34E-A5DA-A4161B1F7C3C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12" name="TextBox 11"/>
          <p:cNvSpPr txBox="1"/>
          <p:nvPr/>
        </p:nvSpPr>
        <p:spPr>
          <a:xfrm>
            <a:off x="355600" y="755412"/>
            <a:ext cx="388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</a:t>
            </a:r>
            <a:r>
              <a:rPr lang="en-US" dirty="0" err="1" smtClean="0"/>
              <a:t>Yifang</a:t>
            </a:r>
            <a:r>
              <a:rPr lang="en-US" dirty="0" smtClean="0"/>
              <a:t> Wang (IHEP, </a:t>
            </a:r>
            <a:r>
              <a:rPr lang="en-US" dirty="0"/>
              <a:t>B</a:t>
            </a:r>
            <a:r>
              <a:rPr lang="en-US" dirty="0" smtClean="0"/>
              <a:t>eijing): </a:t>
            </a:r>
            <a:endParaRPr lang="en-US" dirty="0"/>
          </a:p>
        </p:txBody>
      </p:sp>
      <p:pic>
        <p:nvPicPr>
          <p:cNvPr id="2" name="Picture 1" descr="Screen Shot 2014-03-31 at 15.44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08" y="1124744"/>
            <a:ext cx="7676852" cy="573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71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April 11, 2014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674976" y="6563170"/>
            <a:ext cx="5640224" cy="2548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RECFA Israel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35EE-8DF9-A34E-A5DA-A4161B1F7C3C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12" name="TextBox 11"/>
          <p:cNvSpPr txBox="1"/>
          <p:nvPr/>
        </p:nvSpPr>
        <p:spPr>
          <a:xfrm>
            <a:off x="355600" y="755412"/>
            <a:ext cx="388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</a:t>
            </a:r>
            <a:r>
              <a:rPr lang="en-US" dirty="0" err="1" smtClean="0"/>
              <a:t>Yifang</a:t>
            </a:r>
            <a:r>
              <a:rPr lang="en-US" dirty="0" smtClean="0"/>
              <a:t> Wang (IHEP, </a:t>
            </a:r>
            <a:r>
              <a:rPr lang="en-US" dirty="0"/>
              <a:t>B</a:t>
            </a:r>
            <a:r>
              <a:rPr lang="en-US" dirty="0" smtClean="0"/>
              <a:t>eijing): </a:t>
            </a:r>
            <a:endParaRPr lang="en-US" dirty="0"/>
          </a:p>
        </p:txBody>
      </p:sp>
      <p:pic>
        <p:nvPicPr>
          <p:cNvPr id="3" name="Picture 2" descr="Screen Shot 2014-03-31 at 15.45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8" y="1161587"/>
            <a:ext cx="7617544" cy="572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4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April 11, 2014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35EE-8DF9-A34E-A5DA-A4161B1F7C3C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12" name="TextBox 11"/>
          <p:cNvSpPr txBox="1"/>
          <p:nvPr/>
        </p:nvSpPr>
        <p:spPr>
          <a:xfrm>
            <a:off x="355600" y="755412"/>
            <a:ext cx="388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</a:t>
            </a:r>
            <a:r>
              <a:rPr lang="en-US" dirty="0" err="1" smtClean="0"/>
              <a:t>Yifang</a:t>
            </a:r>
            <a:r>
              <a:rPr lang="en-US" dirty="0" smtClean="0"/>
              <a:t> Wang (IHEP, </a:t>
            </a:r>
            <a:r>
              <a:rPr lang="en-US" dirty="0"/>
              <a:t>B</a:t>
            </a:r>
            <a:r>
              <a:rPr lang="en-US" dirty="0" smtClean="0"/>
              <a:t>eijing): </a:t>
            </a:r>
            <a:endParaRPr lang="en-US" dirty="0"/>
          </a:p>
        </p:txBody>
      </p:sp>
      <p:pic>
        <p:nvPicPr>
          <p:cNvPr id="2" name="Picture 1" descr="Screen Shot 2014-03-31 at 15.46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25" y="1124744"/>
            <a:ext cx="7587935" cy="5669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7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EPS-HEPP 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2057400"/>
            <a:ext cx="791248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Statement by the EPS-HEPP Board: Why fund basic science?</a:t>
            </a: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://eps-hepp.web.cern.ch/eps-hepp/Initiatives</a:t>
            </a:r>
            <a:r>
              <a:rPr lang="en-US" sz="2400" dirty="0" smtClean="0">
                <a:hlinkClick r:id=""/>
              </a:rPr>
              <a:t>/</a:t>
            </a:r>
          </a:p>
          <a:p>
            <a:r>
              <a:rPr lang="en-US" sz="2400" dirty="0" smtClean="0">
                <a:hlinkClick r:id=""/>
              </a:rPr>
              <a:t>PositionStatementBasicResearch.pdf</a:t>
            </a:r>
            <a:endParaRPr lang="en-US" sz="2400" dirty="0" smtClean="0"/>
          </a:p>
          <a:p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EPS-HEPP Board already very busy to prepare EPS2015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(</a:t>
            </a:r>
            <a:r>
              <a:rPr lang="en-US" sz="2400" b="1" dirty="0" smtClean="0"/>
              <a:t>July 22-29, 2015 in Vienna</a:t>
            </a:r>
            <a:r>
              <a:rPr lang="en-US" sz="2400" dirty="0" smtClean="0"/>
              <a:t>)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Again </a:t>
            </a:r>
            <a:r>
              <a:rPr lang="en-US" sz="2400" dirty="0"/>
              <a:t>j</a:t>
            </a:r>
            <a:r>
              <a:rPr lang="en-US" sz="2400" dirty="0" smtClean="0"/>
              <a:t>oint </a:t>
            </a:r>
            <a:r>
              <a:rPr lang="en-US" sz="2400" b="1" dirty="0" smtClean="0"/>
              <a:t>ECFA - EPS</a:t>
            </a:r>
            <a:r>
              <a:rPr lang="en-US" sz="2400" b="1" dirty="0"/>
              <a:t>-</a:t>
            </a:r>
            <a:r>
              <a:rPr lang="en-US" sz="2400" b="1" dirty="0" smtClean="0"/>
              <a:t>HEPP session </a:t>
            </a:r>
            <a:r>
              <a:rPr lang="en-US" sz="2400" dirty="0" smtClean="0"/>
              <a:t>will be held</a:t>
            </a:r>
            <a:br>
              <a:rPr lang="en-US" sz="2400" dirty="0" smtClean="0"/>
            </a:br>
            <a:r>
              <a:rPr lang="en-US" sz="2400" dirty="0" smtClean="0"/>
              <a:t>	(suggestions for good themes?)</a:t>
            </a:r>
          </a:p>
          <a:p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7098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1275" y="1181099"/>
            <a:ext cx="4929612" cy="2576089"/>
          </a:xfrm>
        </p:spPr>
        <p:txBody>
          <a:bodyPr/>
          <a:lstStyle/>
          <a:p>
            <a:r>
              <a:rPr lang="de-AT" sz="2800" dirty="0"/>
              <a:t>ECFA-ICFA </a:t>
            </a:r>
            <a:r>
              <a:rPr lang="de-AT" sz="2800" dirty="0" smtClean="0"/>
              <a:t>Instrumentation </a:t>
            </a:r>
            <a:br>
              <a:rPr lang="de-AT" sz="2800" dirty="0" smtClean="0"/>
            </a:br>
            <a:r>
              <a:rPr lang="de-AT" sz="2800" dirty="0" smtClean="0"/>
              <a:t>School </a:t>
            </a:r>
            <a:r>
              <a:rPr lang="de-AT" sz="2800" dirty="0"/>
              <a:t>in </a:t>
            </a:r>
            <a:r>
              <a:rPr lang="de-AT" sz="2800" dirty="0" err="1" smtClean="0"/>
              <a:t>Serbia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September 8-13, </a:t>
            </a:r>
            <a:r>
              <a:rPr lang="en-US" sz="2800" dirty="0" smtClean="0"/>
              <a:t>2014</a:t>
            </a:r>
            <a:br>
              <a:rPr lang="en-US" sz="2800" dirty="0" smtClean="0"/>
            </a:br>
            <a:r>
              <a:rPr lang="en-US" sz="2800" dirty="0"/>
              <a:t>University of Novi Sad</a:t>
            </a:r>
            <a:br>
              <a:rPr lang="en-US" sz="2800" dirty="0"/>
            </a:br>
            <a:r>
              <a:rPr lang="en-US" sz="2000" i="1" dirty="0"/>
              <a:t>http://cern-danube-school.uns.ac.rs/</a:t>
            </a:r>
            <a:br>
              <a:rPr lang="en-US" sz="2000" i="1" dirty="0"/>
            </a:br>
            <a:endParaRPr lang="en-US" sz="2000" i="1" dirty="0"/>
          </a:p>
        </p:txBody>
      </p:sp>
      <p:pic>
        <p:nvPicPr>
          <p:cNvPr id="1026" name="Picture 2" descr="School Po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181099"/>
            <a:ext cx="4010025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of Petrovaradin, Novi S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02" y="3908999"/>
            <a:ext cx="4767515" cy="273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6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596443"/>
            <a:ext cx="8229600" cy="44058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2800" dirty="0" err="1" smtClean="0"/>
              <a:t>Restricted</a:t>
            </a:r>
            <a:r>
              <a:rPr lang="de-CH" sz="2800" dirty="0" smtClean="0"/>
              <a:t> ECFA </a:t>
            </a:r>
            <a:r>
              <a:rPr lang="de-CH" sz="2800" dirty="0" err="1" smtClean="0"/>
              <a:t>meetings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3941"/>
            <a:ext cx="8229600" cy="2670774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de-CH" dirty="0" smtClean="0"/>
              <a:t>Stockholm, 	20 </a:t>
            </a:r>
            <a:r>
              <a:rPr lang="de-CH" dirty="0" err="1" smtClean="0"/>
              <a:t>July</a:t>
            </a:r>
            <a:r>
              <a:rPr lang="de-CH" dirty="0" smtClean="0"/>
              <a:t> 2013</a:t>
            </a:r>
            <a:endParaRPr lang="en-GB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/>
              <a:t>Budapest, 	5 </a:t>
            </a:r>
            <a:r>
              <a:rPr lang="de-CH" dirty="0" err="1" smtClean="0"/>
              <a:t>October</a:t>
            </a:r>
            <a:r>
              <a:rPr lang="de-CH" dirty="0" smtClean="0"/>
              <a:t>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/>
              <a:t>CERN,			21 November,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/>
              <a:t>Jerusalem, 	11 April, 2014 </a:t>
            </a:r>
            <a:r>
              <a:rPr lang="de-CH" dirty="0" smtClean="0">
                <a:solidFill>
                  <a:schemeClr val="tx2"/>
                </a:solidFill>
              </a:rPr>
              <a:t>(CERN 21</a:t>
            </a:r>
            <a:r>
              <a:rPr lang="de-CH" baseline="30000" dirty="0" smtClean="0">
                <a:solidFill>
                  <a:schemeClr val="tx2"/>
                </a:solidFill>
              </a:rPr>
              <a:t>st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member</a:t>
            </a:r>
            <a:r>
              <a:rPr lang="de-CH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CH" dirty="0" smtClean="0"/>
              <a:t>Bonn,			9 May, 2014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CH" i="1" dirty="0" smtClean="0"/>
              <a:t>DESY, 			24 </a:t>
            </a:r>
            <a:r>
              <a:rPr lang="de-CH" i="1" dirty="0" err="1" smtClean="0"/>
              <a:t>July</a:t>
            </a:r>
            <a:r>
              <a:rPr lang="de-CH" i="1" dirty="0" smtClean="0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400714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658" y="986827"/>
            <a:ext cx="5124262" cy="4988460"/>
          </a:xfrm>
        </p:spPr>
        <p:txBody>
          <a:bodyPr/>
          <a:lstStyle/>
          <a:p>
            <a:r>
              <a:rPr lang="en-US" sz="2400" dirty="0" smtClean="0"/>
              <a:t>ECFA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High Luminosity </a:t>
            </a:r>
            <a:br>
              <a:rPr lang="en-US" sz="2400" dirty="0" smtClean="0"/>
            </a:br>
            <a:r>
              <a:rPr lang="en-US" sz="2400" dirty="0" smtClean="0"/>
              <a:t>LHC Experiments Workshop</a:t>
            </a:r>
            <a:br>
              <a:rPr lang="en-US" sz="2400" dirty="0" smtClean="0"/>
            </a:br>
            <a:r>
              <a:rPr lang="en-US" sz="2400" dirty="0" smtClean="0"/>
              <a:t>Physics and Technologies </a:t>
            </a:r>
            <a:br>
              <a:rPr lang="en-US" sz="2400" dirty="0" smtClean="0"/>
            </a:br>
            <a:r>
              <a:rPr lang="en-US" sz="2400" dirty="0" smtClean="0"/>
              <a:t>Challenges</a:t>
            </a:r>
            <a:br>
              <a:rPr lang="en-US" sz="24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/>
              <a:t>2</a:t>
            </a:r>
            <a:r>
              <a:rPr lang="en-US" sz="2800" b="1" baseline="30000" dirty="0"/>
              <a:t>nd</a:t>
            </a:r>
            <a:r>
              <a:rPr lang="en-US" sz="2800" b="1" dirty="0"/>
              <a:t> workshop planned for 21-23 October, 2014 </a:t>
            </a:r>
            <a:br>
              <a:rPr lang="en-US" sz="2800" b="1" dirty="0"/>
            </a:br>
            <a:r>
              <a:rPr lang="en-US" sz="2800" b="1" dirty="0"/>
              <a:t>(again) in Aix-Les-Bain, France </a:t>
            </a:r>
            <a:br>
              <a:rPr lang="en-US" sz="2800" b="1" dirty="0"/>
            </a:br>
            <a:endParaRPr lang="en-US" sz="2800" dirty="0"/>
          </a:p>
        </p:txBody>
      </p:sp>
      <p:pic>
        <p:nvPicPr>
          <p:cNvPr id="2050" name="Picture 2" descr="https://indico.cern.ch/conferenceDisplay.py/getPic?picId=7&amp;confId=2520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635" y="881240"/>
            <a:ext cx="3847723" cy="544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87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239309"/>
            <a:ext cx="8229600" cy="7977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Lucida Sans Unicode"/>
                <a:ea typeface="+mj-ea"/>
                <a:cs typeface="Lucida Sans Unicode"/>
              </a:defRPr>
            </a:lvl1pPr>
          </a:lstStyle>
          <a:p>
            <a:r>
              <a:rPr lang="de-CH" dirty="0" smtClean="0"/>
              <a:t>Plenary ECFA meetings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37029"/>
            <a:ext cx="8229600" cy="418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Lucida Sans Unicode"/>
                <a:ea typeface="+mn-ea"/>
                <a:cs typeface="Lucida Sans Unicode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F0000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Lucida Sans Unicode"/>
                <a:ea typeface="+mn-ea"/>
                <a:cs typeface="Lucida Sans Unicode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Lucida Sans Unicode"/>
                <a:ea typeface="+mn-ea"/>
                <a:cs typeface="Lucida Sans Unicode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Lucida Sans Unicode"/>
                <a:ea typeface="+mn-ea"/>
                <a:cs typeface="Lucida Sans Unicode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Lucida Sans Unicode"/>
                <a:ea typeface="+mn-ea"/>
                <a:cs typeface="Lucida Sans Unicod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85850" lvl="1" indent="-342900">
              <a:buFont typeface="Arial" pitchFamily="34" charset="0"/>
              <a:buChar char="•"/>
            </a:pPr>
            <a:r>
              <a:rPr lang="de-CH" dirty="0" smtClean="0"/>
              <a:t>Stockholm, 20 July 2013, EPS-HEP</a:t>
            </a:r>
            <a:endParaRPr lang="en-GB" dirty="0" smtClean="0"/>
          </a:p>
          <a:p>
            <a:pPr marL="1085850" lvl="1" indent="-342900">
              <a:buFont typeface="Arial" pitchFamily="34" charset="0"/>
              <a:buChar char="•"/>
            </a:pPr>
            <a:r>
              <a:rPr lang="de-CH" dirty="0" smtClean="0"/>
              <a:t>CERN, 21/22 November 2013</a:t>
            </a:r>
            <a:br>
              <a:rPr lang="de-CH" dirty="0" smtClean="0"/>
            </a:b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>
                <a:solidFill>
                  <a:schemeClr val="tx2"/>
                </a:solidFill>
              </a:rPr>
              <a:t>Member countries </a:t>
            </a:r>
            <a:r>
              <a:rPr lang="de-CH" dirty="0" err="1" smtClean="0">
                <a:solidFill>
                  <a:schemeClr val="tx2"/>
                </a:solidFill>
              </a:rPr>
              <a:t>midterm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reports</a:t>
            </a:r>
            <a:r>
              <a:rPr lang="de-CH" dirty="0" smtClean="0">
                <a:solidFill>
                  <a:schemeClr val="tx2"/>
                </a:solidFill>
              </a:rPr>
              <a:t>:</a:t>
            </a:r>
          </a:p>
          <a:p>
            <a:pPr marL="1485900" lvl="2" indent="-342900">
              <a:buFont typeface="Arial" pitchFamily="34" charset="0"/>
              <a:buChar char="•"/>
            </a:pPr>
            <a:r>
              <a:rPr lang="de-CH" b="1" dirty="0" err="1" smtClean="0">
                <a:solidFill>
                  <a:srgbClr val="FF0000"/>
                </a:solidFill>
              </a:rPr>
              <a:t>Switzerland</a:t>
            </a:r>
            <a:r>
              <a:rPr lang="de-CH" b="1" dirty="0" smtClean="0">
                <a:solidFill>
                  <a:srgbClr val="FF0000"/>
                </a:solidFill>
              </a:rPr>
              <a:t> (Olaf Steinkamp)</a:t>
            </a:r>
          </a:p>
          <a:p>
            <a:pPr marL="1485900" lvl="2" indent="-342900">
              <a:buFont typeface="Arial" pitchFamily="34" charset="0"/>
              <a:buChar char="•"/>
            </a:pPr>
            <a:r>
              <a:rPr lang="de-CH" dirty="0" err="1" smtClean="0">
                <a:solidFill>
                  <a:schemeClr val="tx2"/>
                </a:solidFill>
              </a:rPr>
              <a:t>Bulgaria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and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Norway</a:t>
            </a:r>
            <a:r>
              <a:rPr lang="de-CH" dirty="0" smtClean="0">
                <a:solidFill>
                  <a:schemeClr val="tx2"/>
                </a:solidFill>
              </a:rPr>
              <a:t/>
            </a:r>
            <a:br>
              <a:rPr lang="de-CH" dirty="0" smtClean="0">
                <a:solidFill>
                  <a:schemeClr val="tx2"/>
                </a:solidFill>
              </a:rPr>
            </a:br>
            <a:endParaRPr lang="de-CH" dirty="0" smtClean="0">
              <a:solidFill>
                <a:schemeClr val="tx2"/>
              </a:solidFill>
            </a:endParaRPr>
          </a:p>
          <a:p>
            <a:pPr marL="1085850" lvl="1" indent="-342900">
              <a:buFont typeface="Arial" pitchFamily="34" charset="0"/>
              <a:buChar char="•"/>
            </a:pPr>
            <a:r>
              <a:rPr lang="de-CH" i="1" dirty="0" smtClean="0"/>
              <a:t>DESY,  24/25 </a:t>
            </a:r>
            <a:r>
              <a:rPr lang="de-CH" i="1" dirty="0" err="1" smtClean="0"/>
              <a:t>July</a:t>
            </a:r>
            <a:r>
              <a:rPr lang="de-CH" i="1" dirty="0" smtClean="0"/>
              <a:t> 2014</a:t>
            </a:r>
          </a:p>
          <a:p>
            <a:pPr marL="1485900" lvl="2" indent="-342900">
              <a:buFont typeface="Arial" pitchFamily="34" charset="0"/>
              <a:buChar char="•"/>
            </a:pPr>
            <a:r>
              <a:rPr lang="de-CH" dirty="0" err="1" smtClean="0">
                <a:solidFill>
                  <a:schemeClr val="tx2"/>
                </a:solidFill>
              </a:rPr>
              <a:t>Belgium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and</a:t>
            </a:r>
            <a:r>
              <a:rPr lang="de-CH" dirty="0" smtClean="0">
                <a:solidFill>
                  <a:schemeClr val="tx2"/>
                </a:solidFill>
              </a:rPr>
              <a:t> </a:t>
            </a:r>
            <a:r>
              <a:rPr lang="de-CH" dirty="0" err="1" smtClean="0">
                <a:solidFill>
                  <a:schemeClr val="tx2"/>
                </a:solidFill>
              </a:rPr>
              <a:t>Finland</a:t>
            </a:r>
            <a:endParaRPr lang="de-CH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45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ECFA </a:t>
            </a:r>
            <a:r>
              <a:rPr lang="en-US" sz="2400" dirty="0"/>
              <a:t>mandate </a:t>
            </a:r>
            <a:r>
              <a:rPr lang="en-US" sz="2400" dirty="0" smtClean="0"/>
              <a:t>includes </a:t>
            </a:r>
            <a:br>
              <a:rPr lang="en-US" sz="2400" dirty="0" smtClean="0"/>
            </a:br>
            <a:r>
              <a:rPr lang="en-US" sz="2400" dirty="0" smtClean="0"/>
              <a:t>“</a:t>
            </a:r>
            <a:r>
              <a:rPr lang="en-US" sz="2400" i="1" dirty="0"/>
              <a:t>Monitoring of the ongoing implementation of the European </a:t>
            </a:r>
            <a:r>
              <a:rPr lang="en-US" sz="2400" i="1" dirty="0" smtClean="0"/>
              <a:t>Strategy </a:t>
            </a:r>
            <a:r>
              <a:rPr lang="en-US" sz="2400" i="1" dirty="0"/>
              <a:t>for Particle Physics”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23528" y="2317651"/>
            <a:ext cx="8640960" cy="44371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Discussion </a:t>
            </a:r>
            <a:r>
              <a:rPr lang="en-US" sz="2000" dirty="0"/>
              <a:t>on </a:t>
            </a:r>
            <a:r>
              <a:rPr lang="en-US" sz="2000" dirty="0" smtClean="0"/>
              <a:t>future (post</a:t>
            </a:r>
            <a:r>
              <a:rPr lang="en-US" sz="2000" dirty="0"/>
              <a:t>-</a:t>
            </a:r>
            <a:r>
              <a:rPr lang="en-US" sz="2000" dirty="0" smtClean="0"/>
              <a:t>LHC) accelerators: 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ILC and CLIC</a:t>
            </a:r>
            <a:r>
              <a:rPr lang="en-US" sz="2000" dirty="0" smtClean="0"/>
              <a:t>: continuous support through the ECFA LC study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endParaRPr lang="en-US" sz="2000" dirty="0" smtClean="0"/>
          </a:p>
          <a:p>
            <a:pPr lvl="1"/>
            <a:r>
              <a:rPr lang="en-US" sz="2000" b="1" dirty="0" smtClean="0"/>
              <a:t>FCC (Future Circular Collider): </a:t>
            </a:r>
            <a:br>
              <a:rPr lang="en-US" sz="2000" b="1" dirty="0" smtClean="0"/>
            </a:br>
            <a:r>
              <a:rPr lang="en-US" sz="2000" b="1" dirty="0" smtClean="0"/>
              <a:t>	</a:t>
            </a:r>
            <a:r>
              <a:rPr lang="en-US" sz="2000" dirty="0" smtClean="0"/>
              <a:t>RECFA strongly supports the proposed design study! </a:t>
            </a:r>
            <a:br>
              <a:rPr lang="en-US" sz="2000" dirty="0" smtClean="0"/>
            </a:br>
            <a:r>
              <a:rPr lang="en-US" sz="2000" dirty="0" smtClean="0"/>
              <a:t>	ECFA represented in steering committee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i="1" dirty="0" smtClean="0">
                <a:solidFill>
                  <a:schemeClr val="tx2"/>
                </a:solidFill>
              </a:rPr>
              <a:t>Goal: Have studies </a:t>
            </a:r>
            <a:r>
              <a:rPr lang="en-US" sz="2000" b="1" i="1" dirty="0">
                <a:solidFill>
                  <a:schemeClr val="tx2"/>
                </a:solidFill>
              </a:rPr>
              <a:t>available at the time of the next European Strategy </a:t>
            </a:r>
            <a:r>
              <a:rPr lang="en-US" sz="2000" b="1" i="1" dirty="0" smtClean="0">
                <a:solidFill>
                  <a:schemeClr val="tx2"/>
                </a:solidFill>
              </a:rPr>
              <a:t>Update in sufficient details on physics case, technological feasibility and with stable cost estimates.</a:t>
            </a:r>
          </a:p>
        </p:txBody>
      </p:sp>
    </p:spTree>
    <p:extLst>
      <p:ext uri="{BB962C8B-B14F-4D97-AF65-F5344CB8AC3E}">
        <p14:creationId xmlns:p14="http://schemas.microsoft.com/office/powerpoint/2010/main" val="185283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98" y="1104522"/>
            <a:ext cx="2860894" cy="4934139"/>
          </a:xfrm>
        </p:spPr>
        <p:txBody>
          <a:bodyPr/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P5 </a:t>
            </a:r>
            <a:r>
              <a:rPr lang="de-CH" sz="2400" b="1" dirty="0" err="1" smtClean="0">
                <a:solidFill>
                  <a:srgbClr val="FF0000"/>
                </a:solidFill>
              </a:rPr>
              <a:t>recommendations</a:t>
            </a:r>
            <a:r>
              <a:rPr lang="de-CH" sz="2400" dirty="0" smtClean="0"/>
              <a:t/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r>
              <a:rPr lang="de-CH" sz="2400" dirty="0" smtClean="0"/>
              <a:t>LHC</a:t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r>
              <a:rPr lang="de-CH" sz="2400" dirty="0" smtClean="0"/>
              <a:t>LBNF</a:t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r>
              <a:rPr lang="de-CH" sz="2400" dirty="0" smtClean="0"/>
              <a:t>ILC in Japan</a:t>
            </a:r>
            <a:br>
              <a:rPr lang="de-CH" sz="2400" dirty="0" smtClean="0"/>
            </a:br>
            <a:r>
              <a:rPr lang="de-CH" sz="2400" dirty="0" smtClean="0"/>
              <a:t>(</a:t>
            </a:r>
            <a:r>
              <a:rPr lang="de-CH" sz="2400" dirty="0" err="1" smtClean="0"/>
              <a:t>beyond</a:t>
            </a:r>
            <a:r>
              <a:rPr lang="de-CH" sz="2400" dirty="0" smtClean="0"/>
              <a:t> </a:t>
            </a:r>
            <a:r>
              <a:rPr lang="de-CH" sz="2400" dirty="0" err="1" smtClean="0"/>
              <a:t>scope</a:t>
            </a:r>
            <a:r>
              <a:rPr lang="de-CH" sz="2400" dirty="0" smtClean="0"/>
              <a:t>)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8" r="16210"/>
          <a:stretch/>
        </p:blipFill>
        <p:spPr>
          <a:xfrm>
            <a:off x="3114392" y="0"/>
            <a:ext cx="60296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45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810" y="1233534"/>
            <a:ext cx="5472820" cy="1853698"/>
          </a:xfrm>
        </p:spPr>
        <p:txBody>
          <a:bodyPr/>
          <a:lstStyle/>
          <a:p>
            <a:r>
              <a:rPr lang="de-CH" dirty="0" smtClean="0"/>
              <a:t>ILC in </a:t>
            </a:r>
            <a:r>
              <a:rPr lang="de-CH" dirty="0" err="1" smtClean="0"/>
              <a:t>Japan’s</a:t>
            </a:r>
            <a:r>
              <a:rPr lang="de-CH" dirty="0" smtClean="0"/>
              <a:t> Master Plan of Large Research Projects</a:t>
            </a:r>
            <a:br>
              <a:rPr lang="de-CH" dirty="0" smtClean="0"/>
            </a:br>
            <a:r>
              <a:rPr lang="de-CH" sz="2800" dirty="0" smtClean="0">
                <a:solidFill>
                  <a:srgbClr val="C00000"/>
                </a:solidFill>
              </a:rPr>
              <a:t>(HEP </a:t>
            </a:r>
            <a:r>
              <a:rPr lang="de-CH" sz="2800" dirty="0" err="1" smtClean="0">
                <a:solidFill>
                  <a:srgbClr val="C00000"/>
                </a:solidFill>
              </a:rPr>
              <a:t>related</a:t>
            </a:r>
            <a:r>
              <a:rPr lang="de-CH" sz="2800" dirty="0" smtClean="0">
                <a:solidFill>
                  <a:srgbClr val="C00000"/>
                </a:solidFill>
              </a:rPr>
              <a:t>, all </a:t>
            </a:r>
            <a:r>
              <a:rPr lang="de-CH" sz="2800" dirty="0" err="1" smtClean="0">
                <a:solidFill>
                  <a:srgbClr val="C00000"/>
                </a:solidFill>
              </a:rPr>
              <a:t>category</a:t>
            </a:r>
            <a:r>
              <a:rPr lang="de-CH" sz="2800" dirty="0" smtClean="0">
                <a:solidFill>
                  <a:srgbClr val="C00000"/>
                </a:solidFill>
              </a:rPr>
              <a:t> A)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810" y="3286408"/>
            <a:ext cx="8922190" cy="280959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Exploring Physics beyond Today's Particle Theory with </a:t>
            </a:r>
            <a:r>
              <a:rPr lang="en-GB" sz="2000" dirty="0"/>
              <a:t>a Super </a:t>
            </a:r>
            <a:r>
              <a:rPr lang="en-GB" sz="2000" dirty="0" err="1" smtClean="0"/>
              <a:t>Bfactory</a:t>
            </a:r>
            <a:r>
              <a:rPr lang="en-GB" sz="2000" dirty="0" smtClean="0"/>
              <a:t> (Operation 2013 – 2020)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Revealing </a:t>
            </a:r>
            <a:r>
              <a:rPr lang="en-GB" sz="2000" dirty="0" smtClean="0"/>
              <a:t>the Origin </a:t>
            </a:r>
            <a:r>
              <a:rPr lang="en-GB" sz="2000" dirty="0"/>
              <a:t>of </a:t>
            </a:r>
            <a:r>
              <a:rPr lang="en-GB" sz="2000" dirty="0" smtClean="0"/>
              <a:t>Matter with </a:t>
            </a:r>
            <a:r>
              <a:rPr lang="en-GB" sz="2000" dirty="0"/>
              <a:t>an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Upgraded J-PARC (2015 - 2019)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World </a:t>
            </a:r>
            <a:r>
              <a:rPr lang="en-GB" sz="2000" dirty="0" smtClean="0"/>
              <a:t>Research </a:t>
            </a:r>
            <a:r>
              <a:rPr lang="en-GB" sz="2000" dirty="0" err="1" smtClean="0"/>
              <a:t>Center</a:t>
            </a:r>
            <a:r>
              <a:rPr lang="en-GB" sz="2000" dirty="0" smtClean="0"/>
              <a:t> </a:t>
            </a:r>
            <a:r>
              <a:rPr lang="en-GB" sz="2000" dirty="0"/>
              <a:t>for </a:t>
            </a:r>
            <a:r>
              <a:rPr lang="en-GB" sz="2000" dirty="0" smtClean="0"/>
              <a:t>the </a:t>
            </a:r>
            <a:r>
              <a:rPr lang="en-GB" sz="2000" b="1" dirty="0" smtClean="0">
                <a:solidFill>
                  <a:srgbClr val="FF0000"/>
                </a:solidFill>
              </a:rPr>
              <a:t>ILC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International Linear Collider (2025 – 2034)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Nucleon Decay </a:t>
            </a:r>
            <a:r>
              <a:rPr lang="en-GB" sz="2000" dirty="0" smtClean="0"/>
              <a:t>and Neutrino Oscillation Experiments with Large Advanced Detectors (</a:t>
            </a:r>
            <a:r>
              <a:rPr lang="en-GB" sz="2000" dirty="0" smtClean="0"/>
              <a:t>Hyper-</a:t>
            </a:r>
            <a:r>
              <a:rPr lang="en-GB" sz="2000" dirty="0" err="1" smtClean="0"/>
              <a:t>Kamiokande</a:t>
            </a:r>
            <a:r>
              <a:rPr lang="en-GB" sz="2000" dirty="0" smtClean="0"/>
              <a:t>, operation 2021- 2035)</a:t>
            </a:r>
            <a:endParaRPr lang="en-GB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-103362"/>
            <a:ext cx="329565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245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European LC Forum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8741" y="1812800"/>
            <a:ext cx="8423635" cy="4523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Launch of a bi-directional information channel between the European members of LCB and the European linear collider community.</a:t>
            </a:r>
          </a:p>
          <a:p>
            <a:pPr marL="0" indent="0">
              <a:buNone/>
            </a:pPr>
            <a:r>
              <a:rPr lang="en-US" sz="1800" dirty="0" smtClean="0"/>
              <a:t>Web site (</a:t>
            </a:r>
            <a:r>
              <a:rPr lang="en-US" sz="1800" dirty="0"/>
              <a:t>for </a:t>
            </a:r>
            <a:r>
              <a:rPr lang="en-US" sz="1800" dirty="0" smtClean="0"/>
              <a:t>information and subscription</a:t>
            </a:r>
            <a:r>
              <a:rPr lang="en-US" sz="1800" dirty="0"/>
              <a:t>): </a:t>
            </a:r>
            <a:r>
              <a:rPr lang="en-US" sz="1800" dirty="0">
                <a:hlinkClick r:id="rId2"/>
              </a:rPr>
              <a:t>http://elcf.desy.de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9" name="Picture 8" descr="Screen Shot 2014-02-20 at 07.04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24944"/>
            <a:ext cx="5544616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6176" y="3212976"/>
            <a:ext cx="2945037" cy="21421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Coordinated by J. </a:t>
            </a:r>
            <a:r>
              <a:rPr lang="en-US" dirty="0" err="1" smtClean="0"/>
              <a:t>Mnich</a:t>
            </a:r>
            <a:endParaRPr lang="en-US" dirty="0" smtClean="0"/>
          </a:p>
          <a:p>
            <a:r>
              <a:rPr lang="en-US" dirty="0" smtClean="0"/>
              <a:t>Technical support by </a:t>
            </a:r>
          </a:p>
          <a:p>
            <a:r>
              <a:rPr lang="en-US" dirty="0" smtClean="0"/>
              <a:t>    Thomas </a:t>
            </a:r>
            <a:r>
              <a:rPr lang="en-US" dirty="0" err="1" smtClean="0"/>
              <a:t>Schörner-Sadenius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lnSpc>
                <a:spcPct val="70000"/>
              </a:lnSpc>
            </a:pPr>
            <a:r>
              <a:rPr lang="en-US" dirty="0" smtClean="0"/>
              <a:t>Next meetings before and </a:t>
            </a:r>
            <a:br>
              <a:rPr lang="en-US" dirty="0" smtClean="0"/>
            </a:br>
            <a:r>
              <a:rPr lang="en-US" dirty="0" smtClean="0"/>
              <a:t>after LCB in Valencia on July 6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Circular Collider Study (FCC)</a:t>
            </a:r>
            <a:endParaRPr lang="en-US" dirty="0"/>
          </a:p>
        </p:txBody>
      </p:sp>
      <p:pic>
        <p:nvPicPr>
          <p:cNvPr id="7" name="Picture 6" descr="Screen Shot 2014-01-17 at 09.2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41273"/>
            <a:ext cx="3096344" cy="41400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4368" y="1778040"/>
            <a:ext cx="8352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Launch of a conceptual design study for Future Circular Collider</a:t>
            </a:r>
          </a:p>
          <a:p>
            <a:r>
              <a:rPr lang="en-US" sz="2000" dirty="0" smtClean="0"/>
              <a:t>(under the auspices of ECFA)</a:t>
            </a:r>
          </a:p>
          <a:p>
            <a:r>
              <a:rPr lang="en-US" sz="2000" dirty="0" smtClean="0"/>
              <a:t>Kick-off meeting 12-15 February 2014,</a:t>
            </a:r>
          </a:p>
          <a:p>
            <a:r>
              <a:rPr lang="en-US" sz="2000" dirty="0" smtClean="0"/>
              <a:t>University of </a:t>
            </a:r>
            <a:r>
              <a:rPr lang="en-US" sz="2000" dirty="0"/>
              <a:t>Geneva 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://indico.cern.ch/event/282344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r>
              <a:rPr lang="en-US" sz="2000" dirty="0" smtClean="0"/>
              <a:t>330 registered participants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46" y="4302231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66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4-03-31 at 15.33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41682"/>
            <a:ext cx="7740352" cy="52146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5600" y="755412"/>
            <a:ext cx="717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M. </a:t>
            </a:r>
            <a:r>
              <a:rPr lang="en-US" dirty="0" err="1" smtClean="0"/>
              <a:t>Benedikt</a:t>
            </a:r>
            <a:r>
              <a:rPr lang="en-US" dirty="0" smtClean="0"/>
              <a:t> (Study coordinator together with F. Zimmermann)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07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5600" y="755412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Slides from M. </a:t>
            </a:r>
            <a:r>
              <a:rPr lang="en-US" dirty="0" err="1" smtClean="0"/>
              <a:t>Benedikt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Screen Shot 2014-03-31 at 15.3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9307"/>
            <a:ext cx="7875984" cy="528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417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ECFA 1st High Luminosity  LHC Experiments Workshop Physics and Technologies  Challenges   2nd workshop planned for 21-23 October, 2014  (again) in Aix-Les-Bain, France  </vt:lpstr>
      <vt:lpstr>ECFA mandate includes  “Monitoring of the ongoing implementation of the European Strategy for Particle Physics” </vt:lpstr>
      <vt:lpstr>P5 recommendations  LHC  LBNF  ILC in Japan (beyond scope)</vt:lpstr>
      <vt:lpstr>ILC in Japan’s Master Plan of Large Research Projects (HEP related, all category A)</vt:lpstr>
      <vt:lpstr>European LC Forum</vt:lpstr>
      <vt:lpstr>Future Circular Collider Study (FCC)</vt:lpstr>
      <vt:lpstr>PowerPoint Presentation</vt:lpstr>
      <vt:lpstr>PowerPoint Presentation</vt:lpstr>
      <vt:lpstr>PowerPoint Presentation</vt:lpstr>
      <vt:lpstr>News from ICFA</vt:lpstr>
      <vt:lpstr>News from ICFA</vt:lpstr>
      <vt:lpstr>Chinese Plans</vt:lpstr>
      <vt:lpstr>PowerPoint Presentation</vt:lpstr>
      <vt:lpstr>PowerPoint Presentation</vt:lpstr>
      <vt:lpstr>PowerPoint Presentation</vt:lpstr>
      <vt:lpstr>EPS-HEPP Board</vt:lpstr>
      <vt:lpstr>ECFA-ICFA Instrumentation  School in Serbia  September 8-13, 2014 University of Novi Sad http://cern-danube-school.uns.ac.rs/ </vt:lpstr>
      <vt:lpstr>Restricted ECFA meetings</vt:lpstr>
      <vt:lpstr>PowerPoint Presentation</vt:lpstr>
    </vt:vector>
  </TitlesOfParts>
  <Company>EPFL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Lenny Rivkin</dc:creator>
  <cp:lastModifiedBy>Rivkin Leonid</cp:lastModifiedBy>
  <cp:revision>65</cp:revision>
  <dcterms:created xsi:type="dcterms:W3CDTF">2013-04-21T16:04:22Z</dcterms:created>
  <dcterms:modified xsi:type="dcterms:W3CDTF">2014-06-30T06:11:32Z</dcterms:modified>
</cp:coreProperties>
</file>