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Default Extension="tiff" ContentType="image/tiff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Default Extension="rels" ContentType="application/vnd.openxmlformats-package.relationshi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858000" cy="9144000"/>
  <p:defaultTextStyle>
    <a:defPPr>
      <a:defRPr lang="fr-FR"/>
    </a:defPPr>
    <a:lvl1pPr marL="0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3243" autoAdjust="0"/>
    <p:restoredTop sz="94598" autoAdjust="0"/>
  </p:normalViewPr>
  <p:slideViewPr>
    <p:cSldViewPr snapToObjects="1">
      <p:cViewPr>
        <p:scale>
          <a:sx n="25" d="100"/>
          <a:sy n="25" d="100"/>
        </p:scale>
        <p:origin x="-1040" y="376"/>
      </p:cViewPr>
      <p:guideLst>
        <p:guide orient="horz" pos="13481"/>
        <p:guide pos="95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9B36B-D094-2145-A37D-5F6E5DD6952C}" type="datetime1">
              <a:rPr lang="en-US" smtClean="0"/>
              <a:pPr/>
              <a:t>24/06/14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963B8-691D-224C-AB21-ED73F311FA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960012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001D7-E42D-A14B-9CF1-873F3F38FB69}" type="datetime1">
              <a:rPr lang="en-US" smtClean="0"/>
              <a:pPr/>
              <a:t>24/06/14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FEC0F-D75B-134F-AD8D-6D26B91DDC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730389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42281"/>
            <a:ext cx="21614606" cy="4800600"/>
          </a:xfrm>
        </p:spPr>
        <p:txBody>
          <a:bodyPr/>
          <a:lstStyle>
            <a:lvl1pPr marL="360000">
              <a:defRPr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21606" y="8714581"/>
            <a:ext cx="24612600" cy="1905000"/>
          </a:xfrm>
        </p:spPr>
        <p:txBody>
          <a:bodyPr anchor="t">
            <a:normAutofit/>
          </a:bodyPr>
          <a:lstStyle>
            <a:lvl1pPr marL="0" indent="0" algn="l">
              <a:buNone/>
              <a:defRPr lang="en-US" sz="4800" kern="1200" baseline="0" dirty="0" smtClean="0">
                <a:ln w="25400" cmpd="sng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st="88900" dir="2700000" algn="tl" rotWithShape="0">
                    <a:schemeClr val="tx1">
                      <a:alpha val="43000"/>
                    </a:schemeClr>
                  </a:outerShdw>
                </a:effectLst>
                <a:latin typeface="BlairMdITC TT Medium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-1" y="0"/>
            <a:ext cx="24129207" cy="1742281"/>
          </a:xfrm>
        </p:spPr>
        <p:txBody>
          <a:bodyPr anchor="ctr">
            <a:normAutofit/>
          </a:bodyPr>
          <a:lstStyle>
            <a:lvl1pPr marL="360000">
              <a:defRPr sz="5400" baseline="0">
                <a:solidFill>
                  <a:schemeClr val="tx2">
                    <a:lumMod val="50000"/>
                  </a:schemeClr>
                </a:solidFill>
                <a:effectLst>
                  <a:outerShdw blurRad="127000" dist="88900" dir="2700000" algn="tl" rotWithShape="0">
                    <a:schemeClr val="bg1">
                      <a:alpha val="43000"/>
                    </a:schemeClr>
                  </a:outerShdw>
                </a:effectLst>
                <a:latin typeface="BlairMdITC TT Medium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1421606" y="11075988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4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9481005" y="0"/>
            <a:ext cx="9892903" cy="1742281"/>
          </a:xfrm>
        </p:spPr>
        <p:txBody>
          <a:bodyPr anchor="ctr">
            <a:normAutofit/>
          </a:bodyPr>
          <a:lstStyle>
            <a:lvl1pPr marL="0" algn="r">
              <a:defRPr sz="5400" baseline="0">
                <a:solidFill>
                  <a:schemeClr val="tx2">
                    <a:lumMod val="50000"/>
                  </a:schemeClr>
                </a:solidFill>
                <a:effectLst>
                  <a:outerShdw blurRad="127000" dist="88900" dir="2700000" algn="tl" rotWithShape="0">
                    <a:schemeClr val="bg1">
                      <a:alpha val="43000"/>
                    </a:schemeClr>
                  </a:outerShdw>
                </a:effectLst>
                <a:latin typeface="BlairMdITC TT Medium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1421606" y="165250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6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1421606" y="234592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16"/>
          </p:nvPr>
        </p:nvSpPr>
        <p:spPr>
          <a:xfrm>
            <a:off x="1421606" y="286408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file://localhost/Users/turler/Documents/chipp/Admin/Vorlagen/Logo/chipp.png" TargetMode="External"/><Relationship Id="rId6" Type="http://schemas.openxmlformats.org/officeDocument/2006/relationships/image" Target="../media/image3.png"/><Relationship Id="rId7" Type="http://schemas.openxmlformats.org/officeDocument/2006/relationships/image" Target="file://localhost/Users/turler/Documents/chipp/Events/CERN60/SPS_Logo_trans.png" TargetMode="External"/><Relationship Id="rId8" Type="http://schemas.openxmlformats.org/officeDocument/2006/relationships/image" Target="../media/image4.png"/><Relationship Id="rId9" Type="http://schemas.openxmlformats.org/officeDocument/2006/relationships/image" Target="file://localhost/Users/turler/Documents/chipp/Events/CERN60/Logo-60-Suisse_trans.png" TargetMode="External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" y="1"/>
            <a:ext cx="30275213" cy="654487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bg1"/>
              </a:gs>
            </a:gsLst>
            <a:path path="rect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806" y="9987548"/>
            <a:ext cx="28622141" cy="28406933"/>
          </a:xfrm>
          <a:prstGeom prst="rect">
            <a:avLst/>
          </a:prstGeom>
          <a:effectLst>
            <a:outerShdw blurRad="381000" dist="254000" dir="2700000">
              <a:schemeClr val="tx1">
                <a:lumMod val="65000"/>
                <a:lumOff val="35000"/>
                <a:alpha val="43000"/>
              </a:schemeClr>
            </a:outerShdw>
          </a:effec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0" y="1818481"/>
            <a:ext cx="21462205" cy="4726394"/>
          </a:xfrm>
          <a:prstGeom prst="rect">
            <a:avLst/>
          </a:prstGeom>
          <a:noFill/>
        </p:spPr>
        <p:txBody>
          <a:bodyPr vert="horz" lIns="421511" tIns="210755" rIns="421511" bIns="210755" rtlCol="0" anchor="t">
            <a:normAutofit/>
          </a:bodyPr>
          <a:lstStyle/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1" y="6544875"/>
            <a:ext cx="30275213" cy="136960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</a:gsLst>
            <a:lin ang="16200000" scaled="0"/>
            <a:tileRect/>
          </a:gra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60 years of Swiss Science at</a:t>
            </a:r>
            <a:r>
              <a:rPr lang="en-US" b="1" baseline="0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 CERN</a:t>
            </a:r>
            <a:endParaRPr lang="en-US" b="1" dirty="0">
              <a:ln w="38100"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  <a:latin typeface="BlairMdITC TT-Medium"/>
              <a:cs typeface="BlairMdITC TT-Medium"/>
            </a:endParaRPr>
          </a:p>
        </p:txBody>
      </p:sp>
      <p:sp>
        <p:nvSpPr>
          <p:cNvPr id="6" name="ZoneTexte 5"/>
          <p:cNvSpPr txBox="1"/>
          <p:nvPr userDrawn="1"/>
        </p:nvSpPr>
        <p:spPr>
          <a:xfrm>
            <a:off x="0" y="39952979"/>
            <a:ext cx="30275213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</a:gsLst>
            <a:lin ang="16200000" scaled="0"/>
            <a:tileRect/>
          </a:gra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b="1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SPS/CHIPP</a:t>
            </a:r>
            <a:r>
              <a:rPr lang="en-US" sz="4800" b="1" baseline="0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 Annual Meeting 2014</a:t>
            </a:r>
            <a:endParaRPr lang="en-US" sz="4800" b="1" dirty="0">
              <a:ln w="38100"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  <a:latin typeface="BlairMdITC TT-Medium"/>
              <a:cs typeface="BlairMdITC TT-Medium"/>
            </a:endParaRPr>
          </a:p>
        </p:txBody>
      </p:sp>
      <p:pic>
        <p:nvPicPr>
          <p:cNvPr id="12" name="chipp.png" descr="/Users/turler/Documents/chipp/Admin/Vorlagen/Logo/chipp.png"/>
          <p:cNvPicPr>
            <a:picLocks noChangeAspect="1"/>
          </p:cNvPicPr>
          <p:nvPr userDrawn="1"/>
        </p:nvPicPr>
        <p:blipFill>
          <a:blip r:embed="rId4" r:link="rId5"/>
          <a:stretch>
            <a:fillRect/>
          </a:stretch>
        </p:blipFill>
        <p:spPr>
          <a:xfrm>
            <a:off x="1955006" y="39000500"/>
            <a:ext cx="4038600" cy="2822981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3761" y="9514681"/>
            <a:ext cx="22234445" cy="4632533"/>
          </a:xfrm>
          <a:prstGeom prst="rect">
            <a:avLst/>
          </a:prstGeom>
        </p:spPr>
        <p:txBody>
          <a:bodyPr vert="horz" lIns="417588" tIns="208794" rIns="417588" bIns="208794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pic>
        <p:nvPicPr>
          <p:cNvPr id="14" name="SPS_Logo_trans.png" descr="/Users/turler/Documents/chipp/Events/CERN60/SPS_Logo_trans.png"/>
          <p:cNvPicPr>
            <a:picLocks noChangeAspect="1"/>
          </p:cNvPicPr>
          <p:nvPr userDrawn="1"/>
        </p:nvPicPr>
        <p:blipFill>
          <a:blip r:embed="rId6" r:link="rId7"/>
          <a:stretch>
            <a:fillRect/>
          </a:stretch>
        </p:blipFill>
        <p:spPr>
          <a:xfrm>
            <a:off x="23748206" y="39139548"/>
            <a:ext cx="5181600" cy="2302933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11861006" y="41073753"/>
            <a:ext cx="6585407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Fribourg, 30 June</a:t>
            </a:r>
            <a:r>
              <a:rPr lang="en-US" sz="40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2 July 2014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2412206" y="18353881"/>
            <a:ext cx="18466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6" name="Logo-60-Suisse_trans.png" descr="/Users/turler/Documents/chipp/Events/CERN60/Logo-60-Suisse_trans.png"/>
          <p:cNvPicPr>
            <a:picLocks noChangeAspect="1"/>
          </p:cNvPicPr>
          <p:nvPr userDrawn="1"/>
        </p:nvPicPr>
        <p:blipFill>
          <a:blip r:embed="rId8" r:link="rId9"/>
          <a:stretch>
            <a:fillRect/>
          </a:stretch>
        </p:blipFill>
        <p:spPr>
          <a:xfrm>
            <a:off x="21508455" y="1297038"/>
            <a:ext cx="8411951" cy="51696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</p:sldLayoutIdLst>
  <p:txStyles>
    <p:titleStyle>
      <a:lvl1pPr marL="360000" algn="l" defTabSz="2107555" rtl="0" eaLnBrk="1" latinLnBrk="0" hangingPunct="1">
        <a:spcBef>
          <a:spcPct val="0"/>
        </a:spcBef>
        <a:buNone/>
        <a:defRPr lang="en-US" sz="10000" kern="1200" baseline="0" dirty="0">
          <a:ln w="50800">
            <a:solidFill>
              <a:schemeClr val="bg1"/>
            </a:solidFill>
          </a:ln>
          <a:solidFill>
            <a:srgbClr val="FF0000"/>
          </a:solidFill>
          <a:effectLst>
            <a:glow rad="101600">
              <a:schemeClr val="accent1">
                <a:alpha val="75000"/>
              </a:schemeClr>
            </a:glow>
            <a:outerShdw blurRad="254000" dist="127000" dir="2700000" algn="tl" rotWithShape="0">
              <a:srgbClr val="000000"/>
            </a:outerShdw>
          </a:effectLst>
          <a:latin typeface="BlairMdITC TT Medium"/>
          <a:ea typeface="+mj-ea"/>
          <a:cs typeface="BlairMdITC TT-Medium"/>
        </a:defRPr>
      </a:lvl1pPr>
    </p:titleStyle>
    <p:bodyStyle>
      <a:lvl1pPr marL="0" indent="0" algn="l" defTabSz="2087941" rtl="0" eaLnBrk="1" latinLnBrk="0" hangingPunct="1">
        <a:spcBef>
          <a:spcPts val="600"/>
        </a:spcBef>
        <a:buFont typeface="Arial"/>
        <a:buNone/>
        <a:defRPr lang="en-US" sz="4800" b="1" i="0" kern="1200" baseline="0" dirty="0" err="1" smtClean="0">
          <a:solidFill>
            <a:schemeClr val="accent1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360000" indent="-360000" algn="l" defTabSz="2087941" rtl="0" eaLnBrk="1" latinLnBrk="0" hangingPunct="1">
        <a:spcBef>
          <a:spcPts val="600"/>
        </a:spcBef>
        <a:buFont typeface="Arial"/>
        <a:buChar char="•"/>
        <a:defRPr sz="4800" b="1" kern="1200">
          <a:solidFill>
            <a:schemeClr val="accent1">
              <a:lumMod val="50000"/>
            </a:schemeClr>
          </a:solidFill>
          <a:latin typeface="+mn-lt"/>
          <a:ea typeface="+mn-ea"/>
          <a:cs typeface="Arial"/>
        </a:defRPr>
      </a:lvl2pPr>
      <a:lvl3pPr marL="900000" indent="-720000" algn="l" defTabSz="2087941" rtl="0" eaLnBrk="1" latinLnBrk="0" hangingPunct="1">
        <a:spcBef>
          <a:spcPts val="600"/>
        </a:spcBef>
        <a:buFont typeface="Courier New"/>
        <a:buChar char="o"/>
        <a:defRPr sz="4800" b="1" kern="1200">
          <a:solidFill>
            <a:schemeClr val="accent1">
              <a:lumMod val="50000"/>
            </a:schemeClr>
          </a:solidFill>
          <a:latin typeface="+mn-lt"/>
          <a:ea typeface="+mn-ea"/>
          <a:cs typeface="Arial"/>
        </a:defRPr>
      </a:lvl3pPr>
      <a:lvl4pPr marL="7307793" indent="-1043970" algn="l" defTabSz="2087941" rtl="0" eaLnBrk="1" latinLnBrk="0" hangingPunct="1">
        <a:spcBef>
          <a:spcPct val="20000"/>
        </a:spcBef>
        <a:buFont typeface="Arial"/>
        <a:buChar char="–"/>
        <a:defRPr sz="8000" kern="1200">
          <a:solidFill>
            <a:schemeClr val="tx1"/>
          </a:solidFill>
          <a:latin typeface="Arial"/>
          <a:ea typeface="+mn-ea"/>
          <a:cs typeface="Arial"/>
        </a:defRPr>
      </a:lvl4pPr>
      <a:lvl5pPr marL="9395734" indent="-1043970" algn="l" defTabSz="2087941" rtl="0" eaLnBrk="1" latinLnBrk="0" hangingPunct="1">
        <a:spcBef>
          <a:spcPct val="20000"/>
        </a:spcBef>
        <a:buFont typeface="Arial"/>
        <a:buChar char="»"/>
        <a:defRPr sz="8000" kern="1200">
          <a:solidFill>
            <a:schemeClr val="tx1"/>
          </a:solidFill>
          <a:latin typeface="Arial"/>
          <a:ea typeface="+mn-ea"/>
          <a:cs typeface="Arial"/>
        </a:defRPr>
      </a:lvl5pPr>
      <a:lvl6pPr marL="11483675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1616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9557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7498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941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882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823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1764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9705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7646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5587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3528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20" Type="http://schemas.openxmlformats.org/officeDocument/2006/relationships/image" Target="../media/image14.jpeg"/><Relationship Id="rId21" Type="http://schemas.openxmlformats.org/officeDocument/2006/relationships/image" Target="file://localhost/Users/turler/Downloads/PSI-Logo.jpg" TargetMode="External"/><Relationship Id="rId22" Type="http://schemas.openxmlformats.org/officeDocument/2006/relationships/image" Target="../media/image15.png"/><Relationship Id="rId10" Type="http://schemas.openxmlformats.org/officeDocument/2006/relationships/image" Target="file://localhost/Users/turler/Downloads/20110822cms.jpg" TargetMode="External"/><Relationship Id="rId11" Type="http://schemas.openxmlformats.org/officeDocument/2006/relationships/image" Target="../media/image9.jpeg"/><Relationship Id="rId12" Type="http://schemas.openxmlformats.org/officeDocument/2006/relationships/image" Target="file://localhost/Users/turler/Downloads/atlas_cern_900.jpg" TargetMode="External"/><Relationship Id="rId13" Type="http://schemas.openxmlformats.org/officeDocument/2006/relationships/image" Target="../media/image10.jpeg"/><Relationship Id="rId14" Type="http://schemas.openxmlformats.org/officeDocument/2006/relationships/image" Target="file://localhost/Users/turler/Downloads/EPFL.jpg" TargetMode="External"/><Relationship Id="rId15" Type="http://schemas.openxmlformats.org/officeDocument/2006/relationships/image" Target="../media/image11.jpeg"/><Relationship Id="rId16" Type="http://schemas.openxmlformats.org/officeDocument/2006/relationships/image" Target="file://localhost/Users/turler/Downloads/uzh_logo_e_pos_web_printview.jpg" TargetMode="External"/><Relationship Id="rId17" Type="http://schemas.openxmlformats.org/officeDocument/2006/relationships/image" Target="../media/image12.tiff"/><Relationship Id="rId18" Type="http://schemas.openxmlformats.org/officeDocument/2006/relationships/image" Target="../media/image13.jpeg"/><Relationship Id="rId19" Type="http://schemas.openxmlformats.org/officeDocument/2006/relationships/image" Target="file://localhost/Users/turler/Downloads/ETH-Logo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Relationship Id="rId4" Type="http://schemas.openxmlformats.org/officeDocument/2006/relationships/image" Target="file://localhost/Users/turler/Downloads/0606036_01-A4-at-144-dpi.jpg" TargetMode="External"/><Relationship Id="rId5" Type="http://schemas.openxmlformats.org/officeDocument/2006/relationships/image" Target="../media/image6.jpeg"/><Relationship Id="rId6" Type="http://schemas.openxmlformats.org/officeDocument/2006/relationships/image" Target="file://localhost/Users/turler/Downloads/13%20logo%20UBERN.jpg" TargetMode="External"/><Relationship Id="rId7" Type="http://schemas.openxmlformats.org/officeDocument/2006/relationships/image" Target="../media/image7.jpeg"/><Relationship Id="rId8" Type="http://schemas.openxmlformats.org/officeDocument/2006/relationships/image" Target="file://localhost/Users/turler/Downloads/sciences7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967782" y="8676481"/>
            <a:ext cx="28390166" cy="7543800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l" defTabSz="2107555" rtl="0" eaLnBrk="1" latinLnBrk="0" hangingPunct="1"/>
            <a:endParaRPr lang="en-US" sz="6000" kern="1200" dirty="0">
              <a:solidFill>
                <a:schemeClr val="tx2">
                  <a:lumMod val="75000"/>
                </a:scheme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LHC Experiments:</a:t>
            </a:r>
            <a:br>
              <a:rPr smtClean="0"/>
            </a:br>
            <a:r>
              <a:rPr smtClean="0"/>
              <a:t>ATLAS, CMS &amp; LHCb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smtClean="0"/>
              <a:t>The Large Hadron Collider (LHC)</a:t>
            </a:r>
            <a:endParaRPr lang="en-US" dirty="0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 smtClean="0"/>
              <a:t>Proton - Proton Collisions @ LHC</a:t>
            </a:r>
            <a:endParaRPr lang="en-US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2"/>
          </p:nvPr>
        </p:nvSpPr>
        <p:spPr>
          <a:xfrm>
            <a:off x="1193006" y="9667081"/>
            <a:ext cx="20050789" cy="6248400"/>
          </a:xfrm>
        </p:spPr>
        <p:txBody>
          <a:bodyPr>
            <a:noAutofit/>
          </a:bodyPr>
          <a:lstStyle/>
          <a:p>
            <a:r>
              <a:rPr lang="fr-FR" sz="4400" dirty="0" err="1"/>
              <a:t>CERN's</a:t>
            </a:r>
            <a:r>
              <a:rPr lang="fr-FR" sz="4400" dirty="0"/>
              <a:t> LHC </a:t>
            </a:r>
            <a:r>
              <a:rPr lang="fr-FR" sz="4400" dirty="0" err="1"/>
              <a:t>is</a:t>
            </a:r>
            <a:r>
              <a:rPr lang="fr-FR" sz="4400" dirty="0"/>
              <a:t> </a:t>
            </a:r>
            <a:r>
              <a:rPr lang="fr-FR" sz="4400" dirty="0" err="1"/>
              <a:t>designed</a:t>
            </a:r>
            <a:r>
              <a:rPr lang="fr-FR" sz="4400" dirty="0"/>
              <a:t>  to </a:t>
            </a:r>
            <a:r>
              <a:rPr lang="fr-FR" sz="4400" dirty="0" err="1"/>
              <a:t>elucidate</a:t>
            </a:r>
            <a:r>
              <a:rPr lang="fr-FR" sz="4400" dirty="0"/>
              <a:t> the </a:t>
            </a:r>
            <a:r>
              <a:rPr lang="fr-FR" sz="4400" dirty="0" err="1"/>
              <a:t>origin</a:t>
            </a:r>
            <a:r>
              <a:rPr lang="fr-FR" sz="4400" dirty="0"/>
              <a:t> of </a:t>
            </a:r>
            <a:r>
              <a:rPr lang="fr-FR" sz="4400" dirty="0" err="1"/>
              <a:t>electroweak</a:t>
            </a:r>
            <a:r>
              <a:rPr lang="fr-FR" sz="4400" dirty="0"/>
              <a:t> </a:t>
            </a:r>
            <a:r>
              <a:rPr lang="fr-FR" sz="4400" dirty="0" err="1"/>
              <a:t>symmetry</a:t>
            </a:r>
            <a:r>
              <a:rPr lang="fr-FR" sz="4400" dirty="0"/>
              <a:t> </a:t>
            </a:r>
            <a:r>
              <a:rPr lang="fr-FR" sz="4400" dirty="0" err="1"/>
              <a:t>breaking</a:t>
            </a:r>
            <a:r>
              <a:rPr lang="fr-FR" sz="4400" dirty="0"/>
              <a:t>, to </a:t>
            </a:r>
            <a:r>
              <a:rPr lang="fr-FR" sz="4400" dirty="0" err="1"/>
              <a:t>search</a:t>
            </a:r>
            <a:r>
              <a:rPr lang="fr-FR" sz="4400" dirty="0"/>
              <a:t> for New </a:t>
            </a:r>
            <a:r>
              <a:rPr lang="fr-FR" sz="4400" dirty="0" err="1"/>
              <a:t>Physics</a:t>
            </a:r>
            <a:r>
              <a:rPr lang="fr-FR" sz="4400" dirty="0"/>
              <a:t> </a:t>
            </a:r>
            <a:r>
              <a:rPr lang="fr-FR" sz="4400" dirty="0" err="1"/>
              <a:t>beyond</a:t>
            </a:r>
            <a:r>
              <a:rPr lang="fr-FR" sz="4400" dirty="0"/>
              <a:t> the Standard Model and to </a:t>
            </a:r>
            <a:r>
              <a:rPr lang="fr-FR" sz="4400" dirty="0" err="1"/>
              <a:t>perform</a:t>
            </a:r>
            <a:r>
              <a:rPr lang="fr-FR" sz="4400" dirty="0"/>
              <a:t> </a:t>
            </a:r>
            <a:r>
              <a:rPr lang="fr-FR" sz="4400" dirty="0" err="1" smtClean="0"/>
              <a:t>precision</a:t>
            </a:r>
            <a:r>
              <a:rPr lang="fr-FR" sz="4400" dirty="0" smtClean="0"/>
              <a:t> </a:t>
            </a:r>
            <a:r>
              <a:rPr lang="fr-FR" sz="4400" dirty="0" err="1" smtClean="0"/>
              <a:t>measurements</a:t>
            </a:r>
            <a:r>
              <a:rPr lang="fr-FR" sz="4400" dirty="0" smtClean="0"/>
              <a:t> </a:t>
            </a:r>
            <a:r>
              <a:rPr lang="fr-FR" sz="4400" dirty="0"/>
              <a:t>to test the Standard Model.  </a:t>
            </a:r>
            <a:r>
              <a:rPr lang="fr-FR" sz="4400" dirty="0" err="1" smtClean="0"/>
              <a:t>Swiss</a:t>
            </a:r>
            <a:r>
              <a:rPr lang="fr-FR" sz="4400" dirty="0" smtClean="0"/>
              <a:t> </a:t>
            </a:r>
            <a:r>
              <a:rPr lang="fr-FR" sz="4400" dirty="0"/>
              <a:t>groups have </a:t>
            </a:r>
            <a:r>
              <a:rPr lang="fr-FR" sz="4400" dirty="0" err="1"/>
              <a:t>contributed</a:t>
            </a:r>
            <a:r>
              <a:rPr lang="fr-FR" sz="4400" dirty="0"/>
              <a:t> to the ATLAS, CMS and </a:t>
            </a:r>
            <a:r>
              <a:rPr lang="fr-FR" sz="4400" dirty="0" err="1"/>
              <a:t>LHCb</a:t>
            </a:r>
            <a:r>
              <a:rPr lang="fr-FR" sz="4400" dirty="0"/>
              <a:t> </a:t>
            </a:r>
            <a:r>
              <a:rPr lang="fr-FR" sz="4400" dirty="0" err="1"/>
              <a:t>projects</a:t>
            </a:r>
            <a:r>
              <a:rPr lang="fr-FR" sz="4400" dirty="0"/>
              <a:t> </a:t>
            </a:r>
            <a:r>
              <a:rPr lang="fr-FR" sz="4400" dirty="0" err="1"/>
              <a:t>since</a:t>
            </a:r>
            <a:r>
              <a:rPr lang="fr-FR" sz="4400" dirty="0"/>
              <a:t> the mid-1990s. In addition, </a:t>
            </a:r>
            <a:r>
              <a:rPr lang="fr-FR" sz="4400" dirty="0" err="1"/>
              <a:t>Switzerland</a:t>
            </a:r>
            <a:r>
              <a:rPr lang="fr-FR" sz="4400" dirty="0"/>
              <a:t> </a:t>
            </a:r>
            <a:r>
              <a:rPr lang="fr-FR" sz="4400" dirty="0" err="1"/>
              <a:t>operates</a:t>
            </a:r>
            <a:r>
              <a:rPr lang="fr-FR" sz="4400" dirty="0"/>
              <a:t> a </a:t>
            </a:r>
            <a:r>
              <a:rPr lang="fr-FR" sz="4400" dirty="0" smtClean="0"/>
              <a:t>Tier-2 </a:t>
            </a:r>
            <a:r>
              <a:rPr lang="fr-FR" sz="4400" dirty="0" err="1"/>
              <a:t>computing</a:t>
            </a:r>
            <a:r>
              <a:rPr lang="fr-FR" sz="4400" dirty="0"/>
              <a:t> centre </a:t>
            </a:r>
            <a:r>
              <a:rPr lang="fr-FR" sz="4400" dirty="0" err="1"/>
              <a:t>located</a:t>
            </a:r>
            <a:r>
              <a:rPr lang="fr-FR" sz="4400" dirty="0"/>
              <a:t> </a:t>
            </a:r>
            <a:r>
              <a:rPr lang="fr-FR" sz="4400" dirty="0" err="1"/>
              <a:t>at</a:t>
            </a:r>
            <a:r>
              <a:rPr lang="fr-FR" sz="4400" dirty="0"/>
              <a:t> the </a:t>
            </a:r>
            <a:r>
              <a:rPr lang="fr-FR" sz="4400" dirty="0" err="1"/>
              <a:t>Swiss</a:t>
            </a:r>
            <a:r>
              <a:rPr lang="fr-FR" sz="4400" dirty="0"/>
              <a:t> National </a:t>
            </a:r>
            <a:r>
              <a:rPr lang="fr-FR" sz="4400" dirty="0" err="1"/>
              <a:t>Computing</a:t>
            </a:r>
            <a:r>
              <a:rPr lang="fr-FR" sz="4400" dirty="0"/>
              <a:t> Centre (CSCS) in Lugano.  </a:t>
            </a:r>
            <a:r>
              <a:rPr lang="fr-FR" sz="4400" dirty="0" err="1"/>
              <a:t>ATLAS and CMS jointly discovered the Higgs boson in 2012, which led to the 2013 Nobel Prize in Physics. </a:t>
            </a:r>
            <a:r>
              <a:rPr lang="fr-FR" sz="4400" dirty="0"/>
              <a:t>By </a:t>
            </a:r>
            <a:r>
              <a:rPr lang="fr-FR" sz="4400" dirty="0" err="1"/>
              <a:t>October</a:t>
            </a:r>
            <a:r>
              <a:rPr lang="fr-FR" sz="4400" dirty="0"/>
              <a:t> 2013, the </a:t>
            </a:r>
            <a:r>
              <a:rPr lang="fr-FR" sz="4400" dirty="0" err="1"/>
              <a:t>overall</a:t>
            </a:r>
            <a:r>
              <a:rPr lang="fr-FR" sz="4400" dirty="0"/>
              <a:t> </a:t>
            </a:r>
            <a:r>
              <a:rPr lang="fr-FR" sz="4400" dirty="0" err="1"/>
              <a:t>involvement</a:t>
            </a:r>
            <a:r>
              <a:rPr lang="fr-FR" sz="4400" dirty="0"/>
              <a:t> of </a:t>
            </a:r>
            <a:r>
              <a:rPr lang="fr-FR" sz="4400" dirty="0" err="1" smtClean="0"/>
              <a:t>students</a:t>
            </a:r>
            <a:r>
              <a:rPr lang="fr-FR" sz="4400" dirty="0" smtClean="0"/>
              <a:t> </a:t>
            </a:r>
            <a:r>
              <a:rPr lang="fr-FR" sz="4400" dirty="0"/>
              <a:t>in the LHC </a:t>
            </a:r>
            <a:r>
              <a:rPr lang="fr-FR" sz="4400" dirty="0" err="1"/>
              <a:t>projects</a:t>
            </a:r>
            <a:r>
              <a:rPr lang="fr-FR" sz="4400" dirty="0"/>
              <a:t>, </a:t>
            </a:r>
            <a:r>
              <a:rPr lang="fr-FR" sz="4400" dirty="0" err="1"/>
              <a:t>including</a:t>
            </a:r>
            <a:r>
              <a:rPr lang="fr-FR" sz="4400" dirty="0"/>
              <a:t> data </a:t>
            </a:r>
            <a:r>
              <a:rPr lang="fr-FR" sz="4400" dirty="0" err="1"/>
              <a:t>analysis</a:t>
            </a:r>
            <a:r>
              <a:rPr lang="fr-FR" sz="4400" dirty="0"/>
              <a:t>, lead to the </a:t>
            </a:r>
            <a:r>
              <a:rPr lang="fr-FR" sz="4400" dirty="0" err="1"/>
              <a:t>completion</a:t>
            </a:r>
            <a:r>
              <a:rPr lang="fr-FR" sz="4400" dirty="0"/>
              <a:t> of 115 master </a:t>
            </a:r>
            <a:r>
              <a:rPr lang="fr-FR" sz="4400" dirty="0" err="1"/>
              <a:t>theses</a:t>
            </a:r>
            <a:r>
              <a:rPr lang="fr-FR" sz="4400" dirty="0"/>
              <a:t> and 109 doctoral </a:t>
            </a:r>
            <a:r>
              <a:rPr lang="fr-FR" sz="4400" dirty="0" err="1"/>
              <a:t>theses</a:t>
            </a:r>
            <a:r>
              <a:rPr lang="fr-FR" sz="4400" dirty="0"/>
              <a:t> </a:t>
            </a:r>
            <a:r>
              <a:rPr lang="fr-FR" sz="4400" dirty="0" err="1" smtClean="0"/>
              <a:t>at</a:t>
            </a:r>
            <a:r>
              <a:rPr lang="fr-FR" sz="4400" dirty="0" smtClean="0"/>
              <a:t> the </a:t>
            </a:r>
            <a:r>
              <a:rPr lang="fr-FR" sz="4400" dirty="0" err="1"/>
              <a:t>Swiss</a:t>
            </a:r>
            <a:r>
              <a:rPr lang="fr-FR" sz="4400" dirty="0"/>
              <a:t> institutes.</a:t>
            </a:r>
            <a:endParaRPr lang="en-US" sz="4400" dirty="0"/>
          </a:p>
        </p:txBody>
      </p:sp>
      <p:sp>
        <p:nvSpPr>
          <p:cNvPr id="31" name="Espace réservé du texte 3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since </a:t>
            </a:r>
            <a:r>
              <a:rPr dirty="0" smtClean="0"/>
              <a:t>200</a:t>
            </a:r>
            <a:r>
              <a:rPr lang="en-US" dirty="0" smtClean="0"/>
              <a:t>9</a:t>
            </a:r>
            <a:endParaRPr lang="en-US" dirty="0"/>
          </a:p>
        </p:txBody>
      </p:sp>
      <p:pic>
        <p:nvPicPr>
          <p:cNvPr id="5" name="0606036_01-A4-at-144-dpi.jpg" descr="/Users/turler/Downloads/0606036_01-A4-at-144-dpi.jpg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21167594" y="9667081"/>
            <a:ext cx="7609812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43000"/>
              </a:srgbClr>
            </a:outerShdw>
          </a:effectLst>
        </p:spPr>
      </p:pic>
      <p:sp>
        <p:nvSpPr>
          <p:cNvPr id="7" name="Rectangle à coins arrondis 6"/>
          <p:cNvSpPr/>
          <p:nvPr/>
        </p:nvSpPr>
        <p:spPr>
          <a:xfrm>
            <a:off x="967782" y="16906081"/>
            <a:ext cx="8988224" cy="21793200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2107555" rtl="0" eaLnBrk="1" latinLnBrk="0" hangingPunct="1"/>
            <a:r>
              <a:rPr lang="en-US" sz="8400" kern="1200" dirty="0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762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ATLAS</a:t>
            </a:r>
            <a:endParaRPr lang="en-US" sz="8400" kern="12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20471606" y="16906081"/>
            <a:ext cx="8886341" cy="21793200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2107555"/>
            <a:r>
              <a:rPr lang="en-US" sz="8400" dirty="0" err="1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76200" dir="2700000" algn="tl" rotWithShape="0">
                    <a:srgbClr val="000000">
                      <a:alpha val="43000"/>
                    </a:srgbClr>
                  </a:outerShdw>
                </a:effectLst>
              </a:rPr>
              <a:t>LHCb</a:t>
            </a:r>
            <a:endParaRPr lang="en-US" sz="84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09404" y="24783794"/>
            <a:ext cx="8418002" cy="11172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With a diameter of 25 m and a length of 46 m, ATLAS is the largest LHC experiment. </a:t>
            </a:r>
            <a:b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800" b="1" dirty="0" smtClean="0">
                <a:solidFill>
                  <a:srgbClr val="800000"/>
                </a:solidFill>
              </a:rPr>
              <a:t>Swiss contributions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went to: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Superconducting cables and casings for the barrel </a:t>
            </a:r>
            <a:r>
              <a:rPr lang="en-US" sz="4800" b="1" dirty="0" err="1" smtClean="0">
                <a:solidFill>
                  <a:schemeClr val="accent1">
                    <a:lumMod val="50000"/>
                  </a:schemeClr>
                </a:solidFill>
              </a:rPr>
              <a:t>toroid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 coils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Silicon strip tracking detectors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Calorimeter readout electronics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Event transfer, building and high-level triggers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Online data logging system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Tier-3 data analysis facilities 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The “</a:t>
            </a:r>
            <a:r>
              <a:rPr lang="en-US" sz="4800" b="1" dirty="0" err="1" smtClean="0">
                <a:solidFill>
                  <a:schemeClr val="accent1">
                    <a:lumMod val="50000"/>
                  </a:schemeClr>
                </a:solidFill>
              </a:rPr>
              <a:t>Insertable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 Pixel Layer”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6" name="Grouper 35"/>
          <p:cNvGrpSpPr/>
          <p:nvPr/>
        </p:nvGrpSpPr>
        <p:grpSpPr>
          <a:xfrm>
            <a:off x="1421606" y="36259734"/>
            <a:ext cx="7732202" cy="1731611"/>
            <a:chOff x="1421606" y="36205669"/>
            <a:chExt cx="7732202" cy="1731611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1421606" y="36205669"/>
              <a:ext cx="7732202" cy="1731611"/>
            </a:xfrm>
            <a:prstGeom prst="roundRect">
              <a:avLst/>
            </a:prstGeom>
            <a:solidFill>
              <a:schemeClr val="bg1"/>
            </a:solidFill>
            <a:ln w="127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13 logo UBERN.jpg" descr="/Users/turler/Downloads/13 logo UBERN.jpg"/>
            <p:cNvPicPr>
              <a:picLocks noChangeAspect="1"/>
            </p:cNvPicPr>
            <p:nvPr/>
          </p:nvPicPr>
          <p:blipFill>
            <a:blip r:embed="rId5" r:link="rId6"/>
            <a:stretch>
              <a:fillRect/>
            </a:stretch>
          </p:blipFill>
          <p:spPr>
            <a:xfrm>
              <a:off x="6017317" y="36284658"/>
              <a:ext cx="1944667" cy="1500223"/>
            </a:xfrm>
            <a:prstGeom prst="rect">
              <a:avLst/>
            </a:prstGeom>
          </p:spPr>
        </p:pic>
        <p:pic>
          <p:nvPicPr>
            <p:cNvPr id="12" name="sciences70.jpg" descr="/Users/turler/Downloads/sciences70.jpg"/>
            <p:cNvPicPr>
              <a:picLocks noChangeAspect="1"/>
            </p:cNvPicPr>
            <p:nvPr/>
          </p:nvPicPr>
          <p:blipFill rotWithShape="1">
            <a:blip r:embed="rId7" r:link="rId8"/>
            <a:srcRect t="10614" b="7317"/>
            <a:stretch/>
          </p:blipFill>
          <p:spPr>
            <a:xfrm>
              <a:off x="1789711" y="36389466"/>
              <a:ext cx="3609742" cy="1421112"/>
            </a:xfrm>
            <a:prstGeom prst="rect">
              <a:avLst/>
            </a:prstGeom>
          </p:spPr>
        </p:pic>
      </p:grpSp>
      <p:sp>
        <p:nvSpPr>
          <p:cNvPr id="24" name="Rectangle à coins arrondis 23"/>
          <p:cNvSpPr/>
          <p:nvPr/>
        </p:nvSpPr>
        <p:spPr>
          <a:xfrm>
            <a:off x="10794206" y="16906081"/>
            <a:ext cx="8886341" cy="21793200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2107555"/>
            <a:r>
              <a:rPr lang="en-US" sz="8400" dirty="0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76200" dir="2700000" algn="tl" rotWithShape="0">
                    <a:srgbClr val="000000">
                      <a:alpha val="43000"/>
                    </a:srgbClr>
                  </a:outerShdw>
                </a:effectLst>
              </a:rPr>
              <a:t>CMS</a:t>
            </a:r>
            <a:endParaRPr lang="en-US" sz="84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7" name="20110822cms.jpg" descr="/Users/turler/Downloads/20110822cms.jpg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11099006" y="19110097"/>
            <a:ext cx="8159781" cy="5431433"/>
          </a:xfrm>
          <a:prstGeom prst="rect">
            <a:avLst/>
          </a:prstGeom>
          <a:effectLst>
            <a:outerShdw blurRad="292100" dist="139700" dir="2700000">
              <a:srgbClr val="000000">
                <a:alpha val="43000"/>
              </a:srgbClr>
            </a:outerShdw>
          </a:effectLst>
        </p:spPr>
      </p:pic>
      <p:pic>
        <p:nvPicPr>
          <p:cNvPr id="21" name="atlas_cern_900.jpg" descr="/Users/turler/Downloads/atlas_cern_900.jpg"/>
          <p:cNvPicPr>
            <a:picLocks noChangeAspect="1"/>
          </p:cNvPicPr>
          <p:nvPr/>
        </p:nvPicPr>
        <p:blipFill>
          <a:blip r:embed="rId11" r:link="rId12"/>
          <a:stretch>
            <a:fillRect/>
          </a:stretch>
        </p:blipFill>
        <p:spPr>
          <a:xfrm>
            <a:off x="1368487" y="19154135"/>
            <a:ext cx="8206519" cy="5343356"/>
          </a:xfrm>
          <a:prstGeom prst="rect">
            <a:avLst/>
          </a:prstGeom>
          <a:effectLst>
            <a:outerShdw blurRad="292100" dist="139700" dir="2700000">
              <a:srgbClr val="000000">
                <a:alpha val="43000"/>
              </a:srgbClr>
            </a:outerShdw>
          </a:effectLst>
        </p:spPr>
      </p:pic>
      <p:sp>
        <p:nvSpPr>
          <p:cNvPr id="22" name="Rectangle 21"/>
          <p:cNvSpPr/>
          <p:nvPr/>
        </p:nvSpPr>
        <p:spPr>
          <a:xfrm>
            <a:off x="11063003" y="24813320"/>
            <a:ext cx="8418002" cy="10433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With 12’500 tons, CMS is the heaviest LHC experiment. </a:t>
            </a:r>
            <a:b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800" b="1" dirty="0" smtClean="0">
                <a:solidFill>
                  <a:srgbClr val="800000"/>
                </a:solidFill>
              </a:rPr>
              <a:t>Swiss contributions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went to: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The barrel pixel detector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Silicon strip tracking detectors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The Electromagnetic calorimeter (ECAL):</a:t>
            </a:r>
          </a:p>
          <a:p>
            <a:pPr marL="720000" lvl="1" indent="-360000" defTabSz="2107555">
              <a:buSzPct val="75000"/>
              <a:buFont typeface="Courier New"/>
              <a:buChar char="o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Scintillating crystals</a:t>
            </a:r>
          </a:p>
          <a:p>
            <a:pPr marL="720000" lvl="1" indent="-360000" defTabSz="2107555">
              <a:buSzPct val="75000"/>
              <a:buFont typeface="Courier New"/>
              <a:buChar char="o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Photo-sensors</a:t>
            </a:r>
          </a:p>
          <a:p>
            <a:pPr marL="720000" lvl="1" indent="-360000" defTabSz="2107555">
              <a:buSzPct val="75000"/>
              <a:buFont typeface="Courier New"/>
              <a:buChar char="o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Read-out electronics</a:t>
            </a:r>
          </a:p>
          <a:p>
            <a:pPr marL="720000" lvl="1" indent="-360000" defTabSz="2107555">
              <a:buSzPct val="75000"/>
              <a:buFont typeface="Courier New"/>
              <a:buChar char="o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Detector control system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Superconductors for the </a:t>
            </a:r>
            <a:b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4 Tesla solenoid 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The magnet procurement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0700205" y="24836657"/>
            <a:ext cx="8657741" cy="11172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r>
              <a:rPr lang="en-US" sz="4800" b="1" dirty="0" err="1" smtClean="0">
                <a:solidFill>
                  <a:schemeClr val="accent1">
                    <a:lumMod val="50000"/>
                  </a:schemeClr>
                </a:solidFill>
              </a:rPr>
              <a:t>LHCb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 is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designed to probe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New Physics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at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much higher energy scales than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by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direct production,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through virtual processes in the decay of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particles containing heavy quarks. </a:t>
            </a:r>
            <a:b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800" b="1" dirty="0" smtClean="0">
                <a:solidFill>
                  <a:srgbClr val="800000"/>
                </a:solidFill>
              </a:rPr>
              <a:t>Swiss contributions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went to: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Silicon strip tracking detectors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720000" lvl="1" indent="-360000" defTabSz="2107555">
              <a:buSzPct val="75000"/>
              <a:buFont typeface="Courier New"/>
              <a:buChar char="o"/>
            </a:pP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Tracker </a:t>
            </a:r>
            <a:r>
              <a:rPr lang="en-US" sz="4800" b="1" dirty="0" err="1">
                <a:solidFill>
                  <a:schemeClr val="accent1">
                    <a:lumMod val="50000"/>
                  </a:schemeClr>
                </a:solidFill>
              </a:rPr>
              <a:t>Turicensis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 (TT) </a:t>
            </a:r>
          </a:p>
          <a:p>
            <a:pPr marL="720000" lvl="1" indent="-360000" defTabSz="2107555">
              <a:buSzPct val="75000"/>
              <a:buFont typeface="Courier New"/>
              <a:buChar char="o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Inner Tracker (IT)</a:t>
            </a:r>
            <a:endParaRPr lang="en-US" sz="4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Off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-detector electronics: TELL1 common readout boards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Vertex Locator: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powering, analogue </a:t>
            </a:r>
            <a:r>
              <a:rPr lang="en-US" sz="4800" b="1">
                <a:solidFill>
                  <a:schemeClr val="accent1">
                    <a:lumMod val="50000"/>
                  </a:schemeClr>
                </a:solidFill>
              </a:rPr>
              <a:t>readout </a:t>
            </a:r>
            <a:r>
              <a:rPr lang="en-US" sz="4800" b="1" smtClean="0">
                <a:solidFill>
                  <a:schemeClr val="accent1">
                    <a:lumMod val="50000"/>
                  </a:schemeClr>
                </a:solidFill>
              </a:rPr>
              <a:t>lines</a:t>
            </a:r>
            <a:endParaRPr lang="en-US" sz="4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60000" lvl="0" indent="-360000" defTabSz="2107555">
              <a:buFont typeface="Arial"/>
              <a:buChar char="•"/>
            </a:pP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On-line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filter farm</a:t>
            </a:r>
            <a:endParaRPr lang="en-US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8" name="Grouper 17"/>
          <p:cNvGrpSpPr/>
          <p:nvPr/>
        </p:nvGrpSpPr>
        <p:grpSpPr>
          <a:xfrm>
            <a:off x="21045204" y="36259734"/>
            <a:ext cx="7732202" cy="1731611"/>
            <a:chOff x="21045204" y="36205669"/>
            <a:chExt cx="7732202" cy="1731611"/>
          </a:xfrm>
        </p:grpSpPr>
        <p:sp>
          <p:nvSpPr>
            <p:cNvPr id="26" name="Rectangle à coins arrondis 25"/>
            <p:cNvSpPr/>
            <p:nvPr/>
          </p:nvSpPr>
          <p:spPr>
            <a:xfrm>
              <a:off x="21045204" y="36205669"/>
              <a:ext cx="7732202" cy="1731611"/>
            </a:xfrm>
            <a:prstGeom prst="roundRect">
              <a:avLst/>
            </a:prstGeom>
            <a:solidFill>
              <a:schemeClr val="bg1"/>
            </a:solidFill>
            <a:ln w="127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EPFL.jpg" descr="/Users/turler/Downloads/EPFL.jpg"/>
            <p:cNvPicPr>
              <a:picLocks noChangeAspect="1"/>
            </p:cNvPicPr>
            <p:nvPr/>
          </p:nvPicPr>
          <p:blipFill>
            <a:blip r:embed="rId13" r:link="rId14"/>
            <a:stretch>
              <a:fillRect/>
            </a:stretch>
          </p:blipFill>
          <p:spPr>
            <a:xfrm>
              <a:off x="21614606" y="36389465"/>
              <a:ext cx="2728884" cy="1316427"/>
            </a:xfrm>
            <a:prstGeom prst="rect">
              <a:avLst/>
            </a:prstGeom>
          </p:spPr>
        </p:pic>
        <p:pic>
          <p:nvPicPr>
            <p:cNvPr id="28" name="uzh_logo_e_pos_web_printview.jpg" descr="/Users/turler/Downloads/uzh_logo_e_pos_web_printview.jpg"/>
            <p:cNvPicPr>
              <a:picLocks noChangeAspect="1"/>
            </p:cNvPicPr>
            <p:nvPr/>
          </p:nvPicPr>
          <p:blipFill>
            <a:blip r:embed="rId15" r:link="rId16"/>
            <a:stretch>
              <a:fillRect/>
            </a:stretch>
          </p:blipFill>
          <p:spPr>
            <a:xfrm>
              <a:off x="24743202" y="36489481"/>
              <a:ext cx="3653204" cy="1143000"/>
            </a:xfrm>
            <a:prstGeom prst="rect">
              <a:avLst/>
            </a:prstGeom>
          </p:spPr>
        </p:pic>
      </p:grpSp>
      <p:pic>
        <p:nvPicPr>
          <p:cNvPr id="6" name="Image 5" descr="0807022_01.tif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0828506" y="19106753"/>
            <a:ext cx="8172541" cy="5438120"/>
          </a:xfrm>
          <a:prstGeom prst="rect">
            <a:avLst/>
          </a:prstGeom>
          <a:effectLst>
            <a:outerShdw blurRad="292100" dist="139700" dir="2700000">
              <a:srgbClr val="000000">
                <a:alpha val="43000"/>
              </a:srgbClr>
            </a:outerShdw>
          </a:effectLst>
        </p:spPr>
      </p:pic>
      <p:sp>
        <p:nvSpPr>
          <p:cNvPr id="8" name="ZoneTexte 7"/>
          <p:cNvSpPr txBox="1"/>
          <p:nvPr/>
        </p:nvSpPr>
        <p:spPr>
          <a:xfrm>
            <a:off x="26370854" y="22576656"/>
            <a:ext cx="6846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TT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20938459" y="21568544"/>
            <a:ext cx="5638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solidFill>
                  <a:schemeClr val="bg1"/>
                </a:solidFill>
              </a:rPr>
              <a:t>I</a:t>
            </a:r>
            <a:r>
              <a:rPr lang="fr-FR" sz="4000" dirty="0" smtClean="0">
                <a:solidFill>
                  <a:schemeClr val="bg1"/>
                </a:solidFill>
              </a:rPr>
              <a:t>T</a:t>
            </a:r>
            <a:endParaRPr lang="fr-FR" sz="4000" dirty="0">
              <a:solidFill>
                <a:schemeClr val="bg1"/>
              </a:solidFill>
            </a:endParaRPr>
          </a:p>
        </p:txBody>
      </p:sp>
      <p:grpSp>
        <p:nvGrpSpPr>
          <p:cNvPr id="35" name="Grouper 34"/>
          <p:cNvGrpSpPr/>
          <p:nvPr/>
        </p:nvGrpSpPr>
        <p:grpSpPr>
          <a:xfrm>
            <a:off x="10931823" y="35371433"/>
            <a:ext cx="8611107" cy="2619912"/>
            <a:chOff x="10931823" y="35317369"/>
            <a:chExt cx="8611107" cy="2619912"/>
          </a:xfrm>
        </p:grpSpPr>
        <p:sp>
          <p:nvSpPr>
            <p:cNvPr id="25" name="Rectangle à coins arrondis 24"/>
            <p:cNvSpPr/>
            <p:nvPr/>
          </p:nvSpPr>
          <p:spPr>
            <a:xfrm>
              <a:off x="10931823" y="35317369"/>
              <a:ext cx="8611107" cy="2619912"/>
            </a:xfrm>
            <a:prstGeom prst="roundRect">
              <a:avLst/>
            </a:prstGeom>
            <a:solidFill>
              <a:schemeClr val="bg1"/>
            </a:solidFill>
            <a:ln w="127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ETH-Logo.jpg" descr="/Users/turler/Downloads/ETH-Logo.jpg"/>
            <p:cNvPicPr>
              <a:picLocks noChangeAspect="1"/>
            </p:cNvPicPr>
            <p:nvPr/>
          </p:nvPicPr>
          <p:blipFill rotWithShape="1">
            <a:blip r:embed="rId18" r:link="rId19"/>
            <a:srcRect l="4722" t="10940"/>
            <a:stretch/>
          </p:blipFill>
          <p:spPr>
            <a:xfrm>
              <a:off x="11135167" y="35495166"/>
              <a:ext cx="3138343" cy="1172411"/>
            </a:xfrm>
            <a:prstGeom prst="rect">
              <a:avLst/>
            </a:prstGeom>
          </p:spPr>
        </p:pic>
        <p:pic>
          <p:nvPicPr>
            <p:cNvPr id="29" name="PSI-Logo.jpg" descr="/Users/turler/Downloads/PSI-Logo.jpg"/>
            <p:cNvPicPr>
              <a:picLocks noChangeAspect="1"/>
            </p:cNvPicPr>
            <p:nvPr/>
          </p:nvPicPr>
          <p:blipFill>
            <a:blip r:embed="rId20" r:link="rId21"/>
            <a:stretch>
              <a:fillRect/>
            </a:stretch>
          </p:blipFill>
          <p:spPr>
            <a:xfrm>
              <a:off x="14561542" y="35515449"/>
              <a:ext cx="2881888" cy="1075166"/>
            </a:xfrm>
            <a:prstGeom prst="rect">
              <a:avLst/>
            </a:prstGeom>
          </p:spPr>
        </p:pic>
        <p:pic>
          <p:nvPicPr>
            <p:cNvPr id="32" name="uzh_logo_e_pos_web_printview.jpg" descr="/Users/turler/Downloads/uzh_logo_e_pos_web_printview.jpg"/>
            <p:cNvPicPr>
              <a:picLocks noChangeAspect="1"/>
            </p:cNvPicPr>
            <p:nvPr/>
          </p:nvPicPr>
          <p:blipFill>
            <a:blip r:embed="rId15" r:link="rId16"/>
            <a:stretch>
              <a:fillRect/>
            </a:stretch>
          </p:blipFill>
          <p:spPr>
            <a:xfrm>
              <a:off x="12617326" y="36667577"/>
              <a:ext cx="3653204" cy="1143000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17729894" y="35528149"/>
              <a:ext cx="1602651" cy="223080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</TotalTime>
  <Words>356</Words>
  <Application>Microsoft Macintosh PowerPoint</Application>
  <PresentationFormat>Personnalisé</PresentationFormat>
  <Paragraphs>35</Paragraphs>
  <Slides>1</Slides>
  <Notes>1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LHC Experiments: ATLAS, CMS &amp; LHCb</vt:lpstr>
    </vt:vector>
  </TitlesOfParts>
  <Company>UniGE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Marc Turler</dc:creator>
  <cp:lastModifiedBy>Marc Turler</cp:lastModifiedBy>
  <cp:revision>133</cp:revision>
  <dcterms:created xsi:type="dcterms:W3CDTF">2014-06-24T09:59:10Z</dcterms:created>
  <dcterms:modified xsi:type="dcterms:W3CDTF">2014-06-24T10:01:45Z</dcterms:modified>
</cp:coreProperties>
</file>