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91" r:id="rId3"/>
    <p:sldId id="273" r:id="rId4"/>
    <p:sldId id="274" r:id="rId5"/>
    <p:sldId id="295" r:id="rId6"/>
    <p:sldId id="302" r:id="rId7"/>
    <p:sldId id="305" r:id="rId8"/>
    <p:sldId id="303" r:id="rId9"/>
    <p:sldId id="304" r:id="rId10"/>
    <p:sldId id="289" r:id="rId11"/>
    <p:sldId id="297" r:id="rId12"/>
    <p:sldId id="300" r:id="rId13"/>
    <p:sldId id="306" r:id="rId14"/>
    <p:sldId id="266" r:id="rId15"/>
    <p:sldId id="301" r:id="rId16"/>
    <p:sldId id="263" r:id="rId17"/>
    <p:sldId id="281" r:id="rId18"/>
    <p:sldId id="279" r:id="rId19"/>
    <p:sldId id="270" r:id="rId20"/>
    <p:sldId id="298" r:id="rId21"/>
    <p:sldId id="286" r:id="rId22"/>
    <p:sldId id="299" r:id="rId23"/>
    <p:sldId id="294" r:id="rId24"/>
    <p:sldId id="293" r:id="rId25"/>
    <p:sldId id="292" r:id="rId26"/>
    <p:sldId id="272" r:id="rId27"/>
    <p:sldId id="275" r:id="rId28"/>
    <p:sldId id="285" r:id="rId29"/>
    <p:sldId id="269" r:id="rId30"/>
    <p:sldId id="276" r:id="rId31"/>
    <p:sldId id="277" r:id="rId32"/>
    <p:sldId id="278" r:id="rId33"/>
    <p:sldId id="282" r:id="rId34"/>
    <p:sldId id="268" r:id="rId35"/>
    <p:sldId id="260" r:id="rId36"/>
    <p:sldId id="280" r:id="rId37"/>
    <p:sldId id="283" r:id="rId38"/>
    <p:sldId id="284" r:id="rId39"/>
    <p:sldId id="262" r:id="rId40"/>
    <p:sldId id="257" r:id="rId41"/>
    <p:sldId id="267" r:id="rId42"/>
    <p:sldId id="271" r:id="rId43"/>
  </p:sldIdLst>
  <p:sldSz cx="9144000" cy="6858000" type="screen4x3"/>
  <p:notesSz cx="7010400" cy="9296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WenQuanYi Micro Hei" charset="0"/>
        <a:cs typeface="WenQuanYi Micro Hei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WenQuanYi Micro Hei" charset="0"/>
        <a:cs typeface="WenQuanYi Micro Hei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WenQuanYi Micro Hei" charset="0"/>
        <a:cs typeface="WenQuanYi Micro Hei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WenQuanYi Micro Hei" charset="0"/>
        <a:cs typeface="WenQuanYi Micro Hei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WenQuanYi Micro Hei" charset="0"/>
        <a:cs typeface="WenQuanYi Micro Hei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WenQuanYi Micro Hei" charset="0"/>
        <a:cs typeface="WenQuanYi Micro Hei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WenQuanYi Micro Hei" charset="0"/>
        <a:cs typeface="WenQuanYi Micro Hei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WenQuanYi Micro Hei" charset="0"/>
        <a:cs typeface="WenQuanYi Micro Hei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WenQuanYi Micro Hei" charset="0"/>
        <a:cs typeface="WenQuanYi Micro Hei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662" userDrawn="1">
          <p15:clr>
            <a:srgbClr val="A4A3A4"/>
          </p15:clr>
        </p15:guide>
        <p15:guide id="2" pos="194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64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802" y="-90"/>
      </p:cViewPr>
      <p:guideLst>
        <p:guide orient="horz" pos="2662"/>
        <p:guide pos="19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5C2CC-6DB6-9743-9072-BEA69D673809}" type="datetimeFigureOut">
              <a:rPr lang="en-US" smtClean="0"/>
              <a:t>5/16/14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9B111-F88C-7D4E-95BE-8DFAB4BCF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343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2688" y="706438"/>
            <a:ext cx="4643437" cy="348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1613" y="4414911"/>
            <a:ext cx="5607175" cy="4181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41276" cy="46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62007" algn="l"/>
                <a:tab pos="1324013" algn="l"/>
                <a:tab pos="1986020" algn="l"/>
                <a:tab pos="264802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967692" y="0"/>
            <a:ext cx="3041276" cy="46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62007" algn="l"/>
                <a:tab pos="1324013" algn="l"/>
                <a:tab pos="1986020" algn="l"/>
                <a:tab pos="264802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8831287"/>
            <a:ext cx="3041276" cy="46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62007" algn="l"/>
                <a:tab pos="1324013" algn="l"/>
                <a:tab pos="1986020" algn="l"/>
                <a:tab pos="2648026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967692" y="8831287"/>
            <a:ext cx="3041276" cy="46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2007" algn="l"/>
                <a:tab pos="1324013" algn="l"/>
                <a:tab pos="1986020" algn="l"/>
                <a:tab pos="2648026" algn="l"/>
              </a:tabLst>
              <a:defRPr sz="1300" smtClean="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2C6B9EE4-D818-41AC-8877-120DAAA4D1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0004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CFC369E6-9216-4567-ACFD-48505524FC3A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1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0"/>
            <a:ext cx="5608607" cy="418308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395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638E7831-DF45-4ABE-BEAB-BDDB4605F77E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35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6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092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638E7831-DF45-4ABE-BEAB-BDDB4605F77E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36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6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092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C80BF288-9787-456F-9F98-DA35E0DE04E2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39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644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BF69813F-CC38-430D-B3D9-7FF74CBCC92A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40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6674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31A8716E-4795-4E8B-8A9F-DDD8E244F382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41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0"/>
            <a:ext cx="5608607" cy="418308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25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BF69813F-CC38-430D-B3D9-7FF74CBCC92A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42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667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638E7831-DF45-4ABE-BEAB-BDDB4605F77E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3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6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092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638E7831-DF45-4ABE-BEAB-BDDB4605F77E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4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6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092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3A6DD529-0AC4-4096-BFB7-5B96CB29C3C0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14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407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AF8CD92D-0167-41CF-A095-D2283A492B59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16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497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4E469ED7-40BB-4530-B066-465E34AAFB70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19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0"/>
            <a:ext cx="5608607" cy="418308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637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638E7831-DF45-4ABE-BEAB-BDDB4605F77E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27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6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092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B733C240-6CFA-4ED3-8727-EF7D682ACC45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29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102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664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299602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71771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135821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553930" indent="-209055" defTabSz="41810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2007" algn="l"/>
                <a:tab pos="1324013" algn="l"/>
                <a:tab pos="1986020" algn="l"/>
                <a:tab pos="2648026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fld id="{C777BD3F-AB28-4D98-8DC4-62E04E68CCED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/>
              <a:t>34</a:t>
            </a:fld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12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13" y="4414911"/>
            <a:ext cx="5608607" cy="4099454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032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83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18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17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44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4353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75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56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84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3985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430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"/>
          <p:cNvSpPr>
            <a:spLocks noChangeShapeType="1"/>
          </p:cNvSpPr>
          <p:nvPr/>
        </p:nvSpPr>
        <p:spPr bwMode="auto">
          <a:xfrm>
            <a:off x="466725" y="857250"/>
            <a:ext cx="8245475" cy="1588"/>
          </a:xfrm>
          <a:prstGeom prst="line">
            <a:avLst/>
          </a:prstGeom>
          <a:noFill/>
          <a:ln w="126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457200" y="6248400"/>
            <a:ext cx="21304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8100" y="62865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>
              <a:buClr>
                <a:srgbClr val="FFFFFF"/>
              </a:buClr>
              <a:buSzPct val="45000"/>
              <a:buFont typeface="Wingdings" charset="2"/>
              <a:buNone/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May 19</a:t>
            </a:r>
            <a:r>
              <a:rPr lang="en-US" sz="1400" baseline="33000" dirty="0" smtClean="0">
                <a:solidFill>
                  <a:srgbClr val="FFFFFF"/>
                </a:solidFill>
              </a:rPr>
              <a:t>th</a:t>
            </a:r>
            <a:r>
              <a:rPr lang="en-US" sz="1400" dirty="0" smtClean="0">
                <a:solidFill>
                  <a:srgbClr val="FFFFFF"/>
                </a:solidFill>
              </a:rPr>
              <a:t> </a:t>
            </a:r>
            <a:r>
              <a:rPr lang="en-US" sz="1400" dirty="0" smtClean="0">
                <a:solidFill>
                  <a:srgbClr val="FFFFFF"/>
                </a:solidFill>
              </a:rPr>
              <a:t>, 2014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2743200" y="6249988"/>
            <a:ext cx="533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marL="0" marR="0" indent="0" algn="ct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/>
            </a:pPr>
            <a:r>
              <a:rPr lang="en-US" sz="1400" b="1" dirty="0" smtClean="0">
                <a:solidFill>
                  <a:schemeClr val="tx1"/>
                </a:solidFill>
              </a:rPr>
              <a:t>Physics Lists and Validation Tools working group meeting</a:t>
            </a:r>
          </a:p>
          <a:p>
            <a:pPr algn="ctr" eaLnBrk="1">
              <a:buClr>
                <a:srgbClr val="FFFFFF"/>
              </a:buClr>
              <a:buSzPct val="45000"/>
              <a:buFont typeface="Wingdings" charset="2"/>
              <a:buNone/>
              <a:defRPr/>
            </a:pP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7010400" y="62769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pPr algn="r" eaLnBrk="1">
              <a:buClr>
                <a:srgbClr val="FFFFFF"/>
              </a:buClr>
              <a:buSzPct val="45000"/>
              <a:buFont typeface="Wingdings" panose="05000000000000000000" pitchFamily="2" charset="2"/>
              <a:buNone/>
              <a:defRPr/>
            </a:pPr>
            <a:fld id="{3620DAA9-EF9F-4043-B97A-1BB3C2722473}" type="slidenum">
              <a:rPr lang="en-US" sz="1200" smtClean="0">
                <a:solidFill>
                  <a:srgbClr val="FFFFFF"/>
                </a:solidFill>
              </a:rPr>
              <a:pPr algn="r" eaLnBrk="1">
                <a:buClr>
                  <a:srgbClr val="FFFFFF"/>
                </a:buClr>
                <a:buSzPct val="45000"/>
                <a:buFont typeface="Wingdings" panose="05000000000000000000" pitchFamily="2" charset="2"/>
                <a:buNone/>
                <a:defRPr/>
              </a:pPr>
              <a:t>‹#›</a:t>
            </a:fld>
            <a:endParaRPr lang="en-US" sz="1200" dirty="0" smtClean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FFFF"/>
          </a:solidFill>
          <a:latin typeface="Arial" charset="0"/>
          <a:ea typeface="WenQuanYi Micro Hei" charset="0"/>
          <a:cs typeface="WenQuanYi Micro Hei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FFFF"/>
          </a:solidFill>
          <a:latin typeface="Arial" charset="0"/>
          <a:ea typeface="WenQuanYi Micro Hei" charset="0"/>
          <a:cs typeface="WenQuanYi Micro Hei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FFFF"/>
          </a:solidFill>
          <a:latin typeface="Arial" charset="0"/>
          <a:ea typeface="WenQuanYi Micro Hei" charset="0"/>
          <a:cs typeface="WenQuanYi Micro Hei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FFFF"/>
          </a:solidFill>
          <a:latin typeface="Arial" charset="0"/>
          <a:ea typeface="WenQuanYi Micro Hei" charset="0"/>
          <a:cs typeface="WenQuanYi Micro Hei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WenQuanYi Micro Hei" charset="0"/>
          <a:cs typeface="WenQuanYi Micro Hei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WenQuanYi Micro Hei" charset="0"/>
          <a:cs typeface="WenQuanYi Micro Hei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WenQuanYi Micro Hei" charset="0"/>
          <a:cs typeface="WenQuanYi Micro Hei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WenQuanYi Micro Hei" charset="0"/>
          <a:cs typeface="WenQuanYi Micro Hei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0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g4validation.fnal.gov:8080/G4ValidationWebApp/" TargetMode="External"/><Relationship Id="rId4" Type="http://schemas.openxmlformats.org/officeDocument/2006/relationships/hyperlink" Target="https://svnweb.cern.ch/cern/wsvn/g4validation/trunk/G4ValidationWebApp/" TargetMode="External"/><Relationship Id="rId5" Type="http://schemas.openxmlformats.org/officeDocument/2006/relationships/hyperlink" Target="https://jira.slac.stanford.edu/signup/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slac.stanford.edu/display/MCPDS/Home" TargetMode="External"/><Relationship Id="rId4" Type="http://schemas.openxmlformats.org/officeDocument/2006/relationships/hyperlink" Target="http://g4devel.fnal.gov:8080/JFreeWebApp/" TargetMode="External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confluence.slac.stanford.edu/display/MCPDS/Hom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9140825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787"/>
            <a:ext cx="9140825" cy="609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0"/>
            <a:ext cx="7999413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dirty="0"/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447800" y="5073660"/>
            <a:ext cx="54832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Hans </a:t>
            </a:r>
            <a:r>
              <a:rPr lang="en-US" dirty="0" smtClean="0">
                <a:solidFill>
                  <a:srgbClr val="002060"/>
                </a:solidFill>
              </a:rPr>
              <a:t>Wenzel </a:t>
            </a:r>
            <a:endParaRPr lang="en-US" dirty="0" smtClean="0">
              <a:solidFill>
                <a:srgbClr val="002060"/>
              </a:solidFill>
            </a:endParaRPr>
          </a:p>
          <a:p>
            <a:pPr eaLnBrk="1"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May</a:t>
            </a:r>
            <a:r>
              <a:rPr lang="en-US" dirty="0" smtClean="0">
                <a:solidFill>
                  <a:srgbClr val="002060"/>
                </a:solidFill>
              </a:rPr>
              <a:t> 19</a:t>
            </a:r>
            <a:r>
              <a:rPr lang="en-US" baseline="30000" dirty="0" smtClean="0">
                <a:solidFill>
                  <a:srgbClr val="002060"/>
                </a:solidFill>
              </a:rPr>
              <a:t>th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2014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889000" y="741363"/>
            <a:ext cx="7999413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dirty="0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81000" y="454025"/>
            <a:ext cx="853440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6752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r>
              <a:rPr lang="en-US" sz="3600" dirty="0">
                <a:solidFill>
                  <a:srgbClr val="FFFF00"/>
                </a:solidFill>
              </a:rPr>
              <a:t>Validation Repository Status Report and Plans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7236"/>
            <a:ext cx="8228013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Data base schema for </a:t>
            </a:r>
            <a:r>
              <a:rPr lang="en-US" sz="3200" dirty="0" smtClean="0">
                <a:solidFill>
                  <a:srgbClr val="FFFF00"/>
                </a:solidFill>
              </a:rPr>
              <a:t>tests exp</a:t>
            </a:r>
            <a:r>
              <a:rPr lang="en-US" sz="3200" dirty="0" smtClean="0">
                <a:solidFill>
                  <a:srgbClr val="FFFF00"/>
                </a:solidFill>
              </a:rPr>
              <a:t>. Data and </a:t>
            </a:r>
            <a:r>
              <a:rPr lang="en-US" sz="3200" dirty="0" err="1" smtClean="0">
                <a:solidFill>
                  <a:srgbClr val="FFFF00"/>
                </a:solidFill>
              </a:rPr>
              <a:t>histos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24200" y="1219200"/>
            <a:ext cx="1980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Data set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7" name="Picture 6" descr="exten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9" y="1066800"/>
            <a:ext cx="6248401" cy="499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57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81200"/>
            <a:ext cx="8644304" cy="41148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1524000" y="1371600"/>
            <a:ext cx="1524000" cy="1295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3200400" y="1066800"/>
            <a:ext cx="5663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Menus  allow to narrow down selection by experiment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Target, secondary…..plots done by </a:t>
            </a:r>
            <a:r>
              <a:rPr lang="en-US" dirty="0" err="1" smtClean="0">
                <a:solidFill>
                  <a:srgbClr val="FFFF00"/>
                </a:solidFill>
              </a:rPr>
              <a:t>primefaces</a:t>
            </a:r>
            <a:r>
              <a:rPr lang="en-US" dirty="0" smtClean="0">
                <a:solidFill>
                  <a:srgbClr val="FFFF00"/>
                </a:solidFill>
              </a:rPr>
              <a:t>/</a:t>
            </a:r>
            <a:r>
              <a:rPr lang="en-US" dirty="0" err="1" smtClean="0">
                <a:solidFill>
                  <a:srgbClr val="FFFF00"/>
                </a:solidFill>
              </a:rPr>
              <a:t>jqplot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33400" y="27879"/>
            <a:ext cx="8228013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NA49: </a:t>
            </a:r>
            <a:r>
              <a:rPr lang="en-US" dirty="0" err="1" smtClean="0">
                <a:solidFill>
                  <a:srgbClr val="FFFF00"/>
                </a:solidFill>
              </a:rPr>
              <a:t>xF</a:t>
            </a:r>
            <a:r>
              <a:rPr lang="en-US" dirty="0" smtClean="0">
                <a:solidFill>
                  <a:srgbClr val="FFFF00"/>
                </a:solidFill>
              </a:rPr>
              <a:t> of </a:t>
            </a:r>
            <a:r>
              <a:rPr lang="en-US" dirty="0" err="1" smtClean="0">
                <a:solidFill>
                  <a:srgbClr val="FFFF00"/>
                </a:solidFill>
              </a:rPr>
              <a:t>secondaries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254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854"/>
            <a:ext cx="8228013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Neutron induced particle production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 descr="franz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71704"/>
            <a:ext cx="8185117" cy="497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32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53"/>
            <a:ext cx="8228013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Implement test relevant for IF 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 descr="franzg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532" y="2667000"/>
            <a:ext cx="4896832" cy="3467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219200"/>
            <a:ext cx="7638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Implement tests in artg4tk </a:t>
            </a:r>
            <a:r>
              <a:rPr lang="en-US" dirty="0" smtClean="0"/>
              <a:t>– currently </a:t>
            </a:r>
            <a:r>
              <a:rPr lang="en-US" dirty="0"/>
              <a:t>we have neutron induced particle </a:t>
            </a:r>
            <a:endParaRPr lang="en-US" dirty="0" smtClean="0"/>
          </a:p>
          <a:p>
            <a:r>
              <a:rPr lang="en-US" dirty="0" smtClean="0"/>
              <a:t>production </a:t>
            </a:r>
            <a:r>
              <a:rPr lang="en-US" dirty="0"/>
              <a:t>(exp. data by Franz et al.)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277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0" y="4114800"/>
            <a:ext cx="2743200" cy="2209800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0"/>
            <a:ext cx="8839200" cy="1054100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Test 48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pic>
        <p:nvPicPr>
          <p:cNvPr id="5" name="Picture 4" descr="Screen Shot 2014-03-13 at 9.19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600200"/>
            <a:ext cx="5890939" cy="43203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4191000"/>
            <a:ext cx="247729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Status: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Schema in place,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API library extended,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Wep</a:t>
            </a:r>
            <a:r>
              <a:rPr lang="en-US" dirty="0" smtClean="0">
                <a:solidFill>
                  <a:srgbClr val="FF0000"/>
                </a:solidFill>
              </a:rPr>
              <a:t> application demo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that allows to make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Selections and create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plots on the fly</a:t>
            </a: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591"/>
            <a:ext cx="8228013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Upload application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1" y="1676400"/>
            <a:ext cx="8153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b="1" u="sng" dirty="0" smtClean="0">
                <a:solidFill>
                  <a:srgbClr val="FFFF00"/>
                </a:solidFill>
              </a:rPr>
              <a:t>single </a:t>
            </a:r>
            <a:r>
              <a:rPr lang="en-US" sz="2000" b="1" u="sng" dirty="0">
                <a:solidFill>
                  <a:srgbClr val="FFFF00"/>
                </a:solidFill>
              </a:rPr>
              <a:t>test: </a:t>
            </a:r>
            <a:br>
              <a:rPr lang="en-US" sz="2000" b="1" u="sng" dirty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FFFF00"/>
                </a:solidFill>
              </a:rPr>
              <a:t>provide templates for a given test, provide </a:t>
            </a:r>
            <a:r>
              <a:rPr lang="en-US" sz="2000" dirty="0" err="1" smtClean="0">
                <a:solidFill>
                  <a:srgbClr val="FFFF00"/>
                </a:solidFill>
              </a:rPr>
              <a:t>webapplication</a:t>
            </a:r>
            <a:r>
              <a:rPr lang="en-US" sz="2000" dirty="0" smtClean="0">
                <a:solidFill>
                  <a:srgbClr val="FFFF00"/>
                </a:solidFill>
              </a:rPr>
              <a:t>  that allows to change only </a:t>
            </a:r>
            <a:r>
              <a:rPr lang="en-US" sz="2000" dirty="0">
                <a:solidFill>
                  <a:srgbClr val="FFFF00"/>
                </a:solidFill>
              </a:rPr>
              <a:t>items that changed </a:t>
            </a:r>
            <a:r>
              <a:rPr lang="en-US" sz="2000" dirty="0" smtClean="0">
                <a:solidFill>
                  <a:srgbClr val="FFFF00"/>
                </a:solidFill>
              </a:rPr>
              <a:t>(</a:t>
            </a:r>
            <a:r>
              <a:rPr lang="en-US" sz="2000" dirty="0">
                <a:solidFill>
                  <a:srgbClr val="FFFF00"/>
                </a:solidFill>
              </a:rPr>
              <a:t>usually most keywords stay the same only g4 version </a:t>
            </a:r>
            <a:r>
              <a:rPr lang="en-US" sz="2000" dirty="0" smtClean="0">
                <a:solidFill>
                  <a:srgbClr val="FFFF00"/>
                </a:solidFill>
              </a:rPr>
              <a:t> and  </a:t>
            </a:r>
            <a:r>
              <a:rPr lang="en-US" sz="2000" dirty="0">
                <a:solidFill>
                  <a:srgbClr val="FFFF00"/>
                </a:solidFill>
              </a:rPr>
              <a:t>name of the file to </a:t>
            </a:r>
            <a:r>
              <a:rPr lang="en-US" sz="2000" dirty="0" smtClean="0">
                <a:solidFill>
                  <a:srgbClr val="FFFF00"/>
                </a:solidFill>
              </a:rPr>
              <a:t>upload changes)</a:t>
            </a:r>
          </a:p>
          <a:p>
            <a:pPr marL="285750" indent="-285750">
              <a:buFont typeface="Arial"/>
              <a:buChar char="•"/>
            </a:pPr>
            <a:r>
              <a:rPr lang="en-US" sz="2000" b="1" u="sng" dirty="0" smtClean="0">
                <a:solidFill>
                  <a:srgbClr val="FFFF00"/>
                </a:solidFill>
              </a:rPr>
              <a:t>multiple </a:t>
            </a:r>
            <a:r>
              <a:rPr lang="en-US" sz="2000" b="1" u="sng" dirty="0">
                <a:solidFill>
                  <a:srgbClr val="FFFF00"/>
                </a:solidFill>
              </a:rPr>
              <a:t>tests: </a:t>
            </a:r>
            <a:r>
              <a:rPr lang="en-US" sz="2000" dirty="0">
                <a:solidFill>
                  <a:srgbClr val="FFFF00"/>
                </a:solidFill>
              </a:rPr>
              <a:t/>
            </a:r>
            <a:br>
              <a:rPr lang="en-US" sz="2000" dirty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FFFF00"/>
                </a:solidFill>
              </a:rPr>
              <a:t>provide </a:t>
            </a:r>
            <a:r>
              <a:rPr lang="en-US" sz="2000" dirty="0" smtClean="0">
                <a:solidFill>
                  <a:srgbClr val="FFFF00"/>
                </a:solidFill>
              </a:rPr>
              <a:t>template for all the tests, </a:t>
            </a:r>
            <a:r>
              <a:rPr lang="en-US" sz="2000" dirty="0">
                <a:solidFill>
                  <a:srgbClr val="FFFF00"/>
                </a:solidFill>
              </a:rPr>
              <a:t>provide </a:t>
            </a:r>
            <a:r>
              <a:rPr lang="en-US" sz="2000" dirty="0" err="1">
                <a:solidFill>
                  <a:srgbClr val="FFFF00"/>
                </a:solidFill>
              </a:rPr>
              <a:t>webapplication</a:t>
            </a:r>
            <a:r>
              <a:rPr lang="en-US" sz="2000" dirty="0">
                <a:solidFill>
                  <a:srgbClr val="FFFF00"/>
                </a:solidFill>
              </a:rPr>
              <a:t>  that allows to change only items that changed (usually most keywords stay the same only g4 version  and  name of the file to upload changes)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u="sng" dirty="0" smtClean="0">
                <a:solidFill>
                  <a:srgbClr val="FFFF00"/>
                </a:solidFill>
              </a:rPr>
              <a:t>automation</a:t>
            </a:r>
            <a:r>
              <a:rPr lang="en-US" sz="2000" b="1" u="sng" dirty="0">
                <a:solidFill>
                  <a:srgbClr val="FFFF00"/>
                </a:solidFill>
              </a:rPr>
              <a:t>:</a:t>
            </a:r>
            <a:br>
              <a:rPr lang="en-US" sz="2000" b="1" u="sng" dirty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FFFF00"/>
                </a:solidFill>
              </a:rPr>
              <a:t>allow script/application (e.g. triggered by end of job) to run and populate the database automatically </a:t>
            </a:r>
            <a:r>
              <a:rPr lang="en-US" sz="2000" dirty="0" smtClean="0">
                <a:solidFill>
                  <a:srgbClr val="FFFF00"/>
                </a:solidFill>
              </a:rPr>
              <a:t>requires </a:t>
            </a:r>
            <a:r>
              <a:rPr lang="en-US" sz="2000" dirty="0">
                <a:solidFill>
                  <a:srgbClr val="FFFF00"/>
                </a:solidFill>
              </a:rPr>
              <a:t>authentication (could be encrypted password/ certificate based</a:t>
            </a:r>
            <a:r>
              <a:rPr lang="en-US" sz="2000" dirty="0" smtClean="0">
                <a:solidFill>
                  <a:srgbClr val="FFFF00"/>
                </a:solidFill>
              </a:rPr>
              <a:t>) </a:t>
            </a:r>
            <a:r>
              <a:rPr lang="en-US" sz="2000" dirty="0" smtClean="0">
                <a:solidFill>
                  <a:srgbClr val="FFFF00"/>
                </a:solidFill>
                <a:sym typeface="Wingdings"/>
              </a:rPr>
              <a:t> collaborate with CERN/Andrea.</a:t>
            </a:r>
            <a:endParaRPr lang="en-US" sz="2000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093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839200" cy="1054100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FFFF00"/>
                </a:solidFill>
              </a:rPr>
              <a:t>Example: Uploading multiple tests (cont.)</a:t>
            </a:r>
          </a:p>
        </p:txBody>
      </p:sp>
      <p:pic>
        <p:nvPicPr>
          <p:cNvPr id="1331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74875"/>
            <a:ext cx="5791200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2"/>
          <p:cNvSpPr txBox="1">
            <a:spLocks noChangeArrowheads="1"/>
          </p:cNvSpPr>
          <p:nvPr/>
        </p:nvSpPr>
        <p:spPr bwMode="auto">
          <a:xfrm>
            <a:off x="0" y="2174875"/>
            <a:ext cx="30480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pPr eaLnBrk="1"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FF00"/>
                </a:solidFill>
              </a:rPr>
              <a:t>Select the xml file describing the tests</a:t>
            </a:r>
          </a:p>
          <a:p>
            <a:pPr eaLnBrk="1"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FF00"/>
                </a:solidFill>
              </a:rPr>
              <a:t>Select all the images that need to be uploaded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8013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Conclusions/Plan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295400"/>
            <a:ext cx="8084264" cy="7017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We have demo that creates plots on the fly and allows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    overlaying selected  </a:t>
            </a:r>
            <a:r>
              <a:rPr lang="en-US" sz="2400" dirty="0" smtClean="0">
                <a:solidFill>
                  <a:srgbClr val="FFFF00"/>
                </a:solidFill>
              </a:rPr>
              <a:t>items. 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Need </a:t>
            </a:r>
            <a:r>
              <a:rPr lang="en-US" sz="2400" dirty="0">
                <a:solidFill>
                  <a:srgbClr val="FFFF00"/>
                </a:solidFill>
              </a:rPr>
              <a:t>more complete list of </a:t>
            </a:r>
            <a:r>
              <a:rPr lang="en-US" sz="2400" dirty="0" smtClean="0">
                <a:solidFill>
                  <a:srgbClr val="FFFF00"/>
                </a:solidFill>
              </a:rPr>
              <a:t>tests (in form of data tables)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  </a:t>
            </a:r>
            <a:r>
              <a:rPr lang="en-US" sz="2400" dirty="0">
                <a:solidFill>
                  <a:srgbClr val="FFFF00"/>
                </a:solidFill>
              </a:rPr>
              <a:t>in database</a:t>
            </a:r>
            <a:r>
              <a:rPr lang="en-US" sz="2400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   (Working on it, fermilab specifically interested in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  data specific for intensity frontier, neutrino community)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Continue adding  more experimental data.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Started </a:t>
            </a:r>
            <a:r>
              <a:rPr lang="en-US" sz="2400" dirty="0" smtClean="0">
                <a:solidFill>
                  <a:srgbClr val="FFFF00"/>
                </a:solidFill>
              </a:rPr>
              <a:t>replacing/improving the current pages with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   </a:t>
            </a:r>
            <a:r>
              <a:rPr lang="en-US" sz="2400" dirty="0" err="1" smtClean="0">
                <a:solidFill>
                  <a:srgbClr val="FFFF00"/>
                </a:solidFill>
              </a:rPr>
              <a:t>primefaces</a:t>
            </a:r>
            <a:r>
              <a:rPr lang="en-US" sz="2400" dirty="0" smtClean="0">
                <a:solidFill>
                  <a:srgbClr val="FFFF00"/>
                </a:solidFill>
              </a:rPr>
              <a:t>. 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Work with CERN/Andrea  on automated upload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We will have a </a:t>
            </a:r>
            <a:r>
              <a:rPr lang="en-US" sz="2400" dirty="0" err="1" smtClean="0">
                <a:solidFill>
                  <a:srgbClr val="FFFF00"/>
                </a:solidFill>
              </a:rPr>
              <a:t>summerstudent</a:t>
            </a:r>
            <a:r>
              <a:rPr lang="en-US" sz="2400" dirty="0" smtClean="0">
                <a:solidFill>
                  <a:srgbClr val="FFFF00"/>
                </a:solidFill>
              </a:rPr>
              <a:t> working on this project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   starting May </a:t>
            </a:r>
            <a:r>
              <a:rPr lang="en-US" sz="2400" dirty="0" smtClean="0">
                <a:solidFill>
                  <a:srgbClr val="FFFF00"/>
                </a:solidFill>
              </a:rPr>
              <a:t>19 (today). 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pPr marL="1028700" lvl="1">
              <a:buFont typeface="Arial"/>
              <a:buChar char="•"/>
            </a:pPr>
            <a:endParaRPr lang="en-US" sz="2400" dirty="0">
              <a:solidFill>
                <a:srgbClr val="FFFF00"/>
              </a:solidFill>
            </a:endParaRPr>
          </a:p>
          <a:p>
            <a:pPr marL="1028700" lvl="1">
              <a:buFont typeface="Arial"/>
              <a:buChar char="•"/>
            </a:pP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794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3048000"/>
            <a:ext cx="3435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Backup Slides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529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144588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000" dirty="0" smtClean="0">
                <a:solidFill>
                  <a:srgbClr val="FFFF00"/>
                </a:solidFill>
              </a:rPr>
              <a:t>Ongoing  development: </a:t>
            </a:r>
            <a:r>
              <a:rPr lang="en-US" sz="4000" dirty="0" err="1" smtClean="0">
                <a:solidFill>
                  <a:srgbClr val="FFFF00"/>
                </a:solidFill>
              </a:rPr>
              <a:t>Primefaces</a:t>
            </a:r>
            <a:r>
              <a:rPr lang="en-US" sz="4000" dirty="0" smtClean="0">
                <a:solidFill>
                  <a:srgbClr val="FFFF00"/>
                </a:solidFill>
              </a:rPr>
              <a:t> /Graphs on the fly prototype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dirty="0" smtClean="0">
                <a:solidFill>
                  <a:srgbClr val="FFFF00"/>
                </a:solidFill>
              </a:rPr>
              <a:t>Choice of technology was motivated by the fact that it seemed to be the fastest way to provide the required features. </a:t>
            </a:r>
          </a:p>
          <a:p>
            <a:pPr marL="831850" lvl="1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smtClean="0">
                <a:solidFill>
                  <a:srgbClr val="FFFF00"/>
                </a:solidFill>
              </a:rPr>
              <a:t>No new framework to learn</a:t>
            </a:r>
          </a:p>
          <a:p>
            <a:pPr marL="831850" lvl="1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smtClean="0">
                <a:solidFill>
                  <a:srgbClr val="FFFF00"/>
                </a:solidFill>
              </a:rPr>
              <a:t>We keep existing Java based API, database etc. </a:t>
            </a:r>
          </a:p>
          <a:p>
            <a:pPr marL="831850" lvl="1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smtClean="0">
                <a:solidFill>
                  <a:srgbClr val="FFFF00"/>
                </a:solidFill>
              </a:rPr>
              <a:t>The selected components are well integrated in the IDE of our choice (</a:t>
            </a:r>
            <a:r>
              <a:rPr lang="en-US" sz="1400" dirty="0" err="1" smtClean="0">
                <a:solidFill>
                  <a:srgbClr val="FFFF00"/>
                </a:solidFill>
              </a:rPr>
              <a:t>netbeans</a:t>
            </a:r>
            <a:r>
              <a:rPr lang="en-US" sz="1400" dirty="0" smtClean="0">
                <a:solidFill>
                  <a:srgbClr val="FFFF00"/>
                </a:solidFill>
              </a:rPr>
              <a:t>) </a:t>
            </a:r>
          </a:p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dirty="0" smtClean="0">
                <a:solidFill>
                  <a:srgbClr val="FFFF00"/>
                </a:solidFill>
              </a:rPr>
              <a:t>Data  base schema extended to store raw experimental and raw simulation data (histograms) in the data base. (data arrays with metadata). Extended the java API to  deal  with it.</a:t>
            </a:r>
          </a:p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dirty="0" smtClean="0">
                <a:solidFill>
                  <a:srgbClr val="FFFF00"/>
                </a:solidFill>
              </a:rPr>
              <a:t>Select </a:t>
            </a:r>
            <a:r>
              <a:rPr lang="en-US" sz="1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 plot and overlay (comparable) data, using the </a:t>
            </a:r>
            <a:r>
              <a:rPr lang="en-US" sz="1800" dirty="0" err="1" smtClean="0">
                <a:solidFill>
                  <a:srgbClr val="FFFF00"/>
                </a:solidFill>
                <a:sym typeface="Wingdings" panose="05000000000000000000" pitchFamily="2" charset="2"/>
              </a:rPr>
              <a:t>jfreechart</a:t>
            </a:r>
            <a:r>
              <a:rPr lang="en-US" sz="1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/</a:t>
            </a:r>
            <a:r>
              <a:rPr lang="en-US" sz="1800" dirty="0" err="1" smtClean="0">
                <a:solidFill>
                  <a:srgbClr val="FFFF00"/>
                </a:solidFill>
                <a:sym typeface="Wingdings" panose="05000000000000000000" pitchFamily="2" charset="2"/>
              </a:rPr>
              <a:t>jqplot</a:t>
            </a:r>
            <a:r>
              <a:rPr lang="en-US" sz="1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 graphics package</a:t>
            </a:r>
            <a:r>
              <a:rPr lang="en-US" sz="1800" dirty="0">
                <a:solidFill>
                  <a:srgbClr val="FFFF00"/>
                </a:solidFill>
                <a:sym typeface="Wingdings" panose="05000000000000000000" pitchFamily="2" charset="2"/>
              </a:rPr>
              <a:t>s</a:t>
            </a:r>
            <a:endParaRPr lang="en-US" sz="1800" dirty="0" smtClean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Uses PrimeFaces to create modern looking web pages</a:t>
            </a:r>
            <a:r>
              <a:rPr lang="en-US" sz="1800" dirty="0">
                <a:solidFill>
                  <a:srgbClr val="FFFF00"/>
                </a:solidFill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 </a:t>
            </a:r>
          </a:p>
          <a:p>
            <a:pPr marL="107950" indent="0" eaLnBrk="1">
              <a:buClr>
                <a:srgbClr val="FFFFFF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dirty="0">
                <a:solidFill>
                  <a:srgbClr val="FFFF00"/>
                </a:solidFill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    and easy to navigate menus allowing to narrow the selection. </a:t>
            </a:r>
          </a:p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Experimental data test48/NA49/NA61 data provided by Julia. </a:t>
            </a:r>
          </a:p>
          <a:p>
            <a:pPr marL="107950" indent="0" eaLnBrk="1">
              <a:buClr>
                <a:srgbClr val="FFFFFF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4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854"/>
            <a:ext cx="8228013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Outline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1676400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Introduction 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Status/ongoing development</a:t>
            </a:r>
          </a:p>
          <a:p>
            <a:pPr marL="1028700" lvl="1">
              <a:buFont typeface="Arial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Status of porting/improving legacy (JSP) application to new framework (JSF/</a:t>
            </a:r>
            <a:r>
              <a:rPr lang="en-US" sz="2800" dirty="0" err="1" smtClean="0">
                <a:solidFill>
                  <a:srgbClr val="FFFF00"/>
                </a:solidFill>
              </a:rPr>
              <a:t>primefaces</a:t>
            </a:r>
            <a:r>
              <a:rPr lang="en-US" sz="2800" dirty="0" smtClean="0">
                <a:solidFill>
                  <a:srgbClr val="FFFF00"/>
                </a:solidFill>
              </a:rPr>
              <a:t>)  </a:t>
            </a:r>
          </a:p>
          <a:p>
            <a:pPr marL="1028700" lvl="1">
              <a:buFont typeface="Arial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Status of implementing overlays</a:t>
            </a:r>
          </a:p>
          <a:p>
            <a:pPr marL="1028700" lvl="1">
              <a:buFont typeface="Arial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Implementing tests for IF. </a:t>
            </a:r>
          </a:p>
          <a:p>
            <a:pPr marL="1028700" lvl="1">
              <a:buFont typeface="Arial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Status of upload applications.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Conclusions/Plan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150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859"/>
            <a:ext cx="8228013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Why fixed schema?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371600"/>
            <a:ext cx="8384176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think tests, experimental data etc. can be expressed with a fixed schema </a:t>
            </a:r>
          </a:p>
          <a:p>
            <a:r>
              <a:rPr lang="en-US" dirty="0" smtClean="0"/>
              <a:t>and a separate schema for each test is not necessary. </a:t>
            </a:r>
          </a:p>
          <a:p>
            <a:r>
              <a:rPr lang="en-US" dirty="0" smtClean="0"/>
              <a:t>We looked into frameworks (e.g. hibernate) that automatically mapped objects </a:t>
            </a:r>
          </a:p>
          <a:p>
            <a:r>
              <a:rPr lang="en-US" dirty="0" smtClean="0"/>
              <a:t>to java-classes and managed beans and also created the necessary JSF pages. </a:t>
            </a:r>
          </a:p>
          <a:p>
            <a:r>
              <a:rPr lang="en-US" dirty="0" smtClean="0"/>
              <a:t>But: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found that the created classes still required tweaking e.g. to deal with 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db</a:t>
            </a:r>
            <a:r>
              <a:rPr lang="en-US" dirty="0" smtClean="0"/>
              <a:t>  extensions like blobs or arrays, use of connection pools…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Don’t see that the schema will change that often so changes to the API</a:t>
            </a:r>
          </a:p>
          <a:p>
            <a:r>
              <a:rPr lang="en-US" dirty="0" smtClean="0"/>
              <a:t> can be done by hand.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148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8013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Use Cases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990600"/>
            <a:ext cx="84582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An </a:t>
            </a:r>
            <a:r>
              <a:rPr lang="en-US" dirty="0">
                <a:solidFill>
                  <a:srgbClr val="FFFF00"/>
                </a:solidFill>
              </a:rPr>
              <a:t>experimenter wants to know if there is any test data which compares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  to a specific experiment (say MIPP,HARP or NA49). All he wants to do is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  to search for the experiment and get a list of available tests in the data base.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  (e.g.   pi+ production in </a:t>
            </a:r>
            <a:r>
              <a:rPr lang="en-US" dirty="0" err="1">
                <a:solidFill>
                  <a:srgbClr val="FFFF00"/>
                </a:solidFill>
              </a:rPr>
              <a:t>p+C</a:t>
            </a:r>
            <a:r>
              <a:rPr lang="en-US" dirty="0">
                <a:solidFill>
                  <a:srgbClr val="FFFF00"/>
                </a:solidFill>
              </a:rPr>
              <a:t> reactions at a given energy)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  The choice should be possible by selecting from multiple choice fields in the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  web application. </a:t>
            </a:r>
            <a:endParaRPr lang="en-U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Related </a:t>
            </a:r>
            <a:r>
              <a:rPr lang="en-US" dirty="0" err="1" smtClean="0">
                <a:solidFill>
                  <a:srgbClr val="FFFF00"/>
                </a:solidFill>
              </a:rPr>
              <a:t>Geant</a:t>
            </a:r>
            <a:r>
              <a:rPr lang="en-US" dirty="0" smtClean="0">
                <a:solidFill>
                  <a:srgbClr val="FFFF00"/>
                </a:solidFill>
              </a:rPr>
              <a:t> 4 developer wants to find some Validation plots to show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at a conference. </a:t>
            </a:r>
            <a:r>
              <a:rPr lang="en-US" dirty="0">
                <a:solidFill>
                  <a:srgbClr val="FFFF00"/>
                </a:solidFill>
              </a:rPr>
              <a:t>The choice should be possible by selecting from multiple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choice </a:t>
            </a:r>
            <a:r>
              <a:rPr lang="en-US" dirty="0">
                <a:solidFill>
                  <a:srgbClr val="FFFF00"/>
                </a:solidFill>
              </a:rPr>
              <a:t>fields in the </a:t>
            </a:r>
            <a:r>
              <a:rPr lang="en-US" dirty="0" smtClean="0">
                <a:solidFill>
                  <a:srgbClr val="FFFF00"/>
                </a:solidFill>
              </a:rPr>
              <a:t>web </a:t>
            </a:r>
            <a:r>
              <a:rPr lang="en-US" dirty="0">
                <a:solidFill>
                  <a:srgbClr val="FFFF00"/>
                </a:solidFill>
              </a:rPr>
              <a:t>application. </a:t>
            </a:r>
            <a:endParaRPr lang="en-U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an experimenter wants guidance what physics-list to use for the specific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 physics he/she is interested in.  Given that a physics list is composed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 of models, he/she wants to select the reaction and observable he/she is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 interested in and then display the result for various </a:t>
            </a:r>
            <a:r>
              <a:rPr lang="en-US" dirty="0" smtClean="0">
                <a:solidFill>
                  <a:srgbClr val="FFFF00"/>
                </a:solidFill>
              </a:rPr>
              <a:t>models/physics lists, </a:t>
            </a:r>
            <a:r>
              <a:rPr lang="en-US" dirty="0">
                <a:solidFill>
                  <a:srgbClr val="FFFF00"/>
                </a:solidFill>
              </a:rPr>
              <a:t>in order to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 determine what models does better, if it's properly included in a standard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 physics list, or it'll make sense to create a custom physics list. </a:t>
            </a:r>
            <a:endParaRPr lang="en-U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an experimenter wants to know if it makes sense to upgrade the </a:t>
            </a:r>
            <a:r>
              <a:rPr lang="en-US" dirty="0" err="1">
                <a:solidFill>
                  <a:srgbClr val="FFFF00"/>
                </a:solidFill>
              </a:rPr>
              <a:t>geant</a:t>
            </a:r>
            <a:r>
              <a:rPr lang="en-US" dirty="0">
                <a:solidFill>
                  <a:srgbClr val="FFFF00"/>
                </a:solidFill>
              </a:rPr>
              <a:t> 4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 version of his experiment. So he wants to compare the results of various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  </a:t>
            </a:r>
            <a:r>
              <a:rPr lang="en-US" dirty="0" err="1">
                <a:solidFill>
                  <a:srgbClr val="FFFF00"/>
                </a:solidFill>
              </a:rPr>
              <a:t>geant</a:t>
            </a:r>
            <a:r>
              <a:rPr lang="en-US" dirty="0">
                <a:solidFill>
                  <a:srgbClr val="FFFF00"/>
                </a:solidFill>
              </a:rPr>
              <a:t> 4 versions for a given observable and reaction.  (timing information?) </a:t>
            </a:r>
          </a:p>
        </p:txBody>
      </p:sp>
    </p:spTree>
    <p:extLst>
      <p:ext uri="{BB962C8B-B14F-4D97-AF65-F5344CB8AC3E}">
        <p14:creationId xmlns:p14="http://schemas.microsoft.com/office/powerpoint/2010/main" val="2624159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3048000"/>
            <a:ext cx="3435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Backup Slides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562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 bwMode="auto">
          <a:xfrm>
            <a:off x="2590800" y="2133600"/>
            <a:ext cx="4114800" cy="11430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8013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Technologies now/future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47800"/>
            <a:ext cx="2641600" cy="6256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2286000"/>
            <a:ext cx="3095625" cy="76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00" y="2286000"/>
            <a:ext cx="1314450" cy="58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2438400"/>
            <a:ext cx="1295400" cy="8031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1143000"/>
            <a:ext cx="2959100" cy="6008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3733800"/>
            <a:ext cx="1447800" cy="723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00" y="3657600"/>
            <a:ext cx="1193800" cy="11221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67400" y="3429000"/>
            <a:ext cx="1295400" cy="10110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882" y="4419600"/>
            <a:ext cx="3605784" cy="1066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1800" y="5065642"/>
            <a:ext cx="2159000" cy="7509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10000" y="4572000"/>
            <a:ext cx="2779059" cy="109869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3886200"/>
            <a:ext cx="714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JSTL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19702" y="16002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JFREECHART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62800" y="2895600"/>
            <a:ext cx="1210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GlassFish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95600" y="914400"/>
            <a:ext cx="1638300" cy="1168400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 bwMode="auto">
          <a:xfrm>
            <a:off x="7467600" y="3581400"/>
            <a:ext cx="1447800" cy="12954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V="1">
            <a:off x="7391400" y="3505200"/>
            <a:ext cx="1524000" cy="13716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194947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3-20 at 7.31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990600"/>
            <a:ext cx="5867400" cy="160426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8013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Searching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Picture 4" descr="Screen Shot 2014-03-20 at 8.21.0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09800"/>
            <a:ext cx="7580384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6824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3-20 at 7.16.0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"/>
            <a:ext cx="6702240" cy="4089399"/>
          </a:xfrm>
          <a:prstGeom prst="rect">
            <a:avLst/>
          </a:prstGeom>
        </p:spPr>
      </p:pic>
      <p:pic>
        <p:nvPicPr>
          <p:cNvPr id="2" name="Picture 1" descr="Screen Shot 2014-03-20 at 7.15.0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990600"/>
            <a:ext cx="3233420" cy="549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469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9600"/>
            <a:ext cx="6705600" cy="563095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H="1">
            <a:off x="7086600" y="1676400"/>
            <a:ext cx="609600" cy="53340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7029748" y="1143000"/>
            <a:ext cx="2135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Search Button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6583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_Want_Yo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6749143" cy="47244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3124200" y="4953000"/>
            <a:ext cx="6019800" cy="13716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400"/>
            <a:ext cx="8228013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But that needs active participation of the developers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51341" y="5029200"/>
            <a:ext cx="589265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We will provide templates and assistance,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Make searches easy,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provide common  notation etc.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5562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8013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Features available to the geant 4 expert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1548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686800" cy="1054100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000" dirty="0" smtClean="0">
                <a:solidFill>
                  <a:srgbClr val="FFFF00"/>
                </a:solidFill>
              </a:rPr>
              <a:t>Expert pages</a:t>
            </a:r>
          </a:p>
        </p:txBody>
      </p:sp>
      <p:pic>
        <p:nvPicPr>
          <p:cNvPr id="921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7575550" cy="403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457200" y="1143000"/>
            <a:ext cx="7127046" cy="95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sz="2000" dirty="0">
                <a:solidFill>
                  <a:srgbClr val="FFFF00"/>
                </a:solidFill>
              </a:rPr>
              <a:t>First login to expert </a:t>
            </a:r>
            <a:r>
              <a:rPr lang="en-US" sz="2000" dirty="0" smtClean="0">
                <a:solidFill>
                  <a:srgbClr val="FFFF00"/>
                </a:solidFill>
              </a:rPr>
              <a:t>page: Currently only one user (G4Expert)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contact me for password </a:t>
            </a:r>
            <a:r>
              <a:rPr lang="en-US" sz="2000" dirty="0" smtClean="0">
                <a:solidFill>
                  <a:srgbClr val="FFFF00"/>
                </a:solidFill>
                <a:sym typeface="Wingdings"/>
              </a:rPr>
              <a:t> temporary solution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sz="2000" dirty="0" smtClean="0">
                <a:solidFill>
                  <a:srgbClr val="FFFF00"/>
                </a:solidFill>
                <a:sym typeface="Wingdings"/>
              </a:rPr>
              <a:t>Many of the pages provided by Andreas Schaelicke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41325" y="0"/>
            <a:ext cx="8228013" cy="1143000"/>
          </a:xfrm>
        </p:spPr>
        <p:txBody>
          <a:bodyPr/>
          <a:lstStyle/>
          <a:p>
            <a:pPr eaLnBrk="1"/>
            <a:r>
              <a:rPr lang="en-US" dirty="0" smtClean="0">
                <a:solidFill>
                  <a:srgbClr val="FFFF00"/>
                </a:solidFill>
              </a:rPr>
              <a:t>Introduction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066800"/>
            <a:ext cx="7315200" cy="547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Often get questions from users like:</a:t>
            </a:r>
          </a:p>
          <a:p>
            <a:pPr marL="1028700" lvl="1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Where can I look at tests to validate G4.</a:t>
            </a:r>
          </a:p>
          <a:p>
            <a:pPr marL="1028700" lvl="1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What are the energy ranges covered?</a:t>
            </a:r>
          </a:p>
          <a:p>
            <a:pPr marL="1028700" lvl="1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……</a:t>
            </a:r>
          </a:p>
          <a:p>
            <a:pPr marL="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 Often misconceptions: I heard that </a:t>
            </a:r>
            <a:r>
              <a:rPr lang="en-US" dirty="0" err="1" smtClean="0">
                <a:solidFill>
                  <a:srgbClr val="FFFF00"/>
                </a:solidFill>
              </a:rPr>
              <a:t>Geant</a:t>
            </a:r>
            <a:r>
              <a:rPr lang="en-US" dirty="0" smtClean="0">
                <a:solidFill>
                  <a:srgbClr val="FFFF00"/>
                </a:solidFill>
              </a:rPr>
              <a:t> 4 is not very good at that energy range  (different from the one that LHC experiments are interested in) </a:t>
            </a:r>
          </a:p>
          <a:p>
            <a:pPr marL="285750">
              <a:buFont typeface="Arial"/>
              <a:buChar char="•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There is lot of great data out there giving lots of confidence in the quality of the simulation, but it is scattered around, sometimes can be found only in </a:t>
            </a:r>
            <a:r>
              <a:rPr lang="en-US" dirty="0" err="1" smtClean="0">
                <a:solidFill>
                  <a:srgbClr val="FFFF00"/>
                </a:solidFill>
              </a:rPr>
              <a:t>Geant</a:t>
            </a:r>
            <a:r>
              <a:rPr lang="en-US" dirty="0" smtClean="0">
                <a:solidFill>
                  <a:srgbClr val="FFFF00"/>
                </a:solidFill>
              </a:rPr>
              <a:t> 4 internal meetings </a:t>
            </a:r>
            <a:r>
              <a:rPr lang="en-US" dirty="0" smtClean="0">
                <a:solidFill>
                  <a:srgbClr val="FFFF00"/>
                </a:solidFill>
                <a:sym typeface="Wingdings"/>
              </a:rPr>
              <a:t> difficult to find. Misses big part of the audience (the user).</a:t>
            </a:r>
            <a:endParaRPr lang="en-US" dirty="0" smtClean="0">
              <a:solidFill>
                <a:srgbClr val="FFFF00"/>
              </a:solidFill>
            </a:endParaRPr>
          </a:p>
          <a:p>
            <a:pPr marL="285750"/>
            <a:r>
              <a:rPr lang="en-US" sz="3200" b="1" dirty="0" smtClean="0">
                <a:solidFill>
                  <a:srgbClr val="FF0000"/>
                </a:solidFill>
              </a:rPr>
              <a:t>Vision:</a:t>
            </a:r>
            <a:r>
              <a:rPr lang="en-US" sz="2400" dirty="0" smtClean="0">
                <a:solidFill>
                  <a:srgbClr val="FFFF00"/>
                </a:solidFill>
              </a:rPr>
              <a:t> Validation repository morphs into a complete collection that we can point users to with all the questions</a:t>
            </a:r>
            <a:r>
              <a:rPr lang="en-US" sz="2400" dirty="0" smtClean="0">
                <a:solidFill>
                  <a:srgbClr val="FFFF00"/>
                </a:solidFill>
                <a:sym typeface="Wingdings"/>
              </a:rPr>
              <a:t> Needs to be complete (include all aspects of </a:t>
            </a:r>
            <a:r>
              <a:rPr lang="en-US" sz="2400" dirty="0" err="1" smtClean="0">
                <a:solidFill>
                  <a:srgbClr val="FFFF00"/>
                </a:solidFill>
                <a:sym typeface="Wingdings"/>
              </a:rPr>
              <a:t>geant</a:t>
            </a:r>
            <a:r>
              <a:rPr lang="en-US" sz="2400" dirty="0" smtClean="0">
                <a:solidFill>
                  <a:srgbClr val="FFFF00"/>
                </a:solidFill>
                <a:sym typeface="Wingdings"/>
              </a:rPr>
              <a:t> 4: em, hadronic, optical, medical…), easily searchable, use case driven, user friendly…</a:t>
            </a:r>
            <a:r>
              <a:rPr lang="en-US" sz="2400" dirty="0" smtClean="0">
                <a:solidFill>
                  <a:srgbClr val="FFFF00"/>
                </a:solidFill>
                <a:sym typeface="Wingdings"/>
              </a:rPr>
              <a:t>…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0251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8800"/>
            <a:ext cx="7291446" cy="36830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H="1" flipV="1">
            <a:off x="4267200" y="3352800"/>
            <a:ext cx="762000" cy="7620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81000" y="25400"/>
            <a:ext cx="8228013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Edit modify a test description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398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55258"/>
            <a:ext cx="7467600" cy="5666056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>
            <a:off x="533400" y="3352800"/>
            <a:ext cx="1371600" cy="9906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 flipV="1">
            <a:off x="457200" y="5562600"/>
            <a:ext cx="990600" cy="304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152400" y="3048000"/>
            <a:ext cx="192920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First select a test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943600"/>
            <a:ext cx="177569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Then press edit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01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7924800" cy="4731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304800"/>
            <a:ext cx="8259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Brings up menu you can use to modify your test description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3109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52600"/>
            <a:ext cx="7620000" cy="374754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8013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Edit a test already in the database</a:t>
            </a:r>
            <a:endParaRPr lang="en-US" sz="3600" dirty="0">
              <a:solidFill>
                <a:srgbClr val="FFFF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6019800" y="3352800"/>
            <a:ext cx="990600" cy="685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7239000" y="4191000"/>
            <a:ext cx="17243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Select Edit test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304800" y="3962400"/>
            <a:ext cx="2362200" cy="1524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152400" y="4495800"/>
            <a:ext cx="126241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Select test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5108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1275"/>
            <a:ext cx="8686800" cy="1054100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FFFF00"/>
                </a:solidFill>
              </a:rPr>
              <a:t>Example: Uploading multiple tests (cont.)</a:t>
            </a:r>
          </a:p>
        </p:txBody>
      </p:sp>
      <p:pic>
        <p:nvPicPr>
          <p:cNvPr id="1126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171700"/>
            <a:ext cx="578485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68" name="Straight Arrow Connector 5"/>
          <p:cNvCxnSpPr>
            <a:cxnSpLocks noChangeShapeType="1"/>
          </p:cNvCxnSpPr>
          <p:nvPr/>
        </p:nvCxnSpPr>
        <p:spPr bwMode="auto">
          <a:xfrm>
            <a:off x="2819400" y="3276600"/>
            <a:ext cx="4038600" cy="728663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28600" y="1952625"/>
            <a:ext cx="3070225" cy="203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FFFF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000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Press Help button for:</a:t>
            </a:r>
          </a:p>
          <a:p>
            <a:pPr marL="285750" indent="-285750" eaLnBrk="1">
              <a:lnSpc>
                <a:spcPct val="93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detailed instructions</a:t>
            </a:r>
          </a:p>
          <a:p>
            <a:pPr marL="285750" indent="-285750" eaLnBrk="1">
              <a:lnSpc>
                <a:spcPct val="93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Example xml file describing the multiple file upload the 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dirty="0">
              <a:latin typeface="Arial" charset="0"/>
              <a:ea typeface="+mn-ea"/>
              <a:cs typeface="+mn-cs"/>
            </a:endParaRPr>
          </a:p>
          <a:p>
            <a:pPr marL="285750" indent="-285750" eaLnBrk="1">
              <a:lnSpc>
                <a:spcPct val="93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endParaRPr lang="en-US" dirty="0"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41325" y="0"/>
            <a:ext cx="8228013" cy="1143000"/>
          </a:xfrm>
        </p:spPr>
        <p:txBody>
          <a:bodyPr/>
          <a:lstStyle/>
          <a:p>
            <a:pPr eaLnBrk="1"/>
            <a:r>
              <a:rPr lang="en-US" dirty="0" smtClean="0">
                <a:solidFill>
                  <a:srgbClr val="FFFF00"/>
                </a:solidFill>
              </a:rPr>
              <a:t>Project info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2488" y="965200"/>
            <a:ext cx="8215312" cy="4648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Times New Roman" pitchFamily="16" charset="0"/>
              <a:buNone/>
              <a:defRPr/>
            </a:pPr>
            <a:r>
              <a:rPr lang="en-US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Web page: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Times New Roman" pitchFamily="16" charset="0"/>
              <a:buNone/>
              <a:defRPr/>
            </a:pPr>
            <a:r>
              <a:rPr lang="en-US" b="1" dirty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3"/>
              </a:rPr>
              <a:t>http://g4validation.fnal.gov:8080/G4ValidationWebApp/</a:t>
            </a:r>
            <a:endParaRPr lang="en-US" b="1" dirty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Times New Roman" pitchFamily="16" charset="0"/>
              <a:buNone/>
              <a:defRPr/>
            </a:pPr>
            <a:endParaRPr lang="en-US" b="1" dirty="0" smtClean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00"/>
              </a:buClr>
              <a:buSzPct val="45000"/>
              <a:defRPr/>
            </a:pPr>
            <a:r>
              <a:rPr lang="en-US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Code </a:t>
            </a:r>
            <a:r>
              <a:rPr lang="en-US" b="1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in SVN </a:t>
            </a:r>
            <a:r>
              <a:rPr lang="en-US" b="1" dirty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4"/>
              </a:rPr>
              <a:t>https://svnweb.cern.ch/cern/wsvn/g4validation/trunk/G4ValidationWebApp</a:t>
            </a:r>
            <a:r>
              <a:rPr lang="en-US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4"/>
              </a:rPr>
              <a:t>/</a:t>
            </a:r>
            <a:endParaRPr lang="en-US" b="1" dirty="0" smtClean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00"/>
              </a:buClr>
              <a:buSzPct val="45000"/>
              <a:defRPr/>
            </a:pPr>
            <a:endParaRPr lang="en-US" b="1" dirty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defRPr/>
            </a:pPr>
            <a:r>
              <a:rPr lang="en-US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Validation Taskforce TWIKI/Task list: 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5"/>
              </a:rPr>
              <a:t>https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5"/>
              </a:rPr>
              <a:t>://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5"/>
              </a:rPr>
              <a:t>twiki.cern.ch/twiki/bin/view/Geant4/PhysicsValidationTaskForce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defRPr/>
            </a:pPr>
            <a:r>
              <a:rPr lang="en-US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5"/>
              </a:rPr>
              <a:t>https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5"/>
              </a:rPr>
              <a:t>://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5"/>
              </a:rPr>
              <a:t>twiki.cern.ch/twiki/bin/view/Geant4/ValidationTasks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+mn-ea"/>
                <a:cs typeface="+mn-cs"/>
                <a:hlinkClick r:id="rId5"/>
              </a:rPr>
              <a:t>https://svnweb.cern.ch/trac/g4validation/</a:t>
            </a:r>
            <a:endParaRPr lang="en-US" dirty="0" smtClean="0">
              <a:solidFill>
                <a:srgbClr val="FFFF00"/>
              </a:solidFill>
              <a:latin typeface="Arial" charset="0"/>
              <a:ea typeface="+mn-ea"/>
              <a:cs typeface="+mn-cs"/>
              <a:hlinkClick r:id="rId5"/>
            </a:endParaRPr>
          </a:p>
          <a:p>
            <a:pPr marL="107950"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Times New Roman" pitchFamily="16" charset="0"/>
              <a:buNone/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+mn-ea"/>
              <a:cs typeface="+mn-cs"/>
              <a:hlinkClick r:id="rId5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_Want_Yo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7402286" cy="51816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400"/>
            <a:ext cx="8228013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Again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1074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00200"/>
            <a:ext cx="7502741" cy="41021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457200" y="3429000"/>
            <a:ext cx="533400" cy="12954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152400" y="4876800"/>
            <a:ext cx="126241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Select test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9136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32901"/>
            <a:ext cx="7366000" cy="56615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2104" y="152400"/>
            <a:ext cx="8821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Allows to edit the test metadata (e,g. in this case momentum was </a:t>
            </a:r>
            <a:r>
              <a:rPr lang="en-US" sz="2000" dirty="0" err="1" smtClean="0">
                <a:solidFill>
                  <a:srgbClr val="FFFF00"/>
                </a:solidFill>
              </a:rPr>
              <a:t>mispelled</a:t>
            </a:r>
            <a:r>
              <a:rPr lang="en-US" sz="2000" dirty="0" smtClean="0">
                <a:solidFill>
                  <a:srgbClr val="FFFF00"/>
                </a:solidFill>
              </a:rPr>
              <a:t>)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8438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17488" y="61913"/>
            <a:ext cx="8915400" cy="1054100"/>
          </a:xfrm>
        </p:spPr>
        <p:txBody>
          <a:bodyPr tIns="2116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 smtClean="0">
                <a:solidFill>
                  <a:srgbClr val="FFFF00"/>
                </a:solidFill>
              </a:rPr>
              <a:t>Example: Uploading multiple tests (cont.)</a:t>
            </a:r>
            <a:endParaRPr lang="en-US" sz="3600" dirty="0" smtClean="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533400" y="42863"/>
            <a:ext cx="16764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8028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1536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063625"/>
            <a:ext cx="5137150" cy="508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1330325"/>
            <a:ext cx="3200400" cy="49012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This is what a successful upload should look like.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Problems usually arise from malformed xml files which can be avoided by:</a:t>
            </a:r>
          </a:p>
          <a:p>
            <a:pPr marL="342900" indent="-342900" eaLnBrk="1">
              <a:lnSpc>
                <a:spcPct val="93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Use of xml enabled editor </a:t>
            </a:r>
          </a:p>
          <a:p>
            <a:pPr marL="342900" indent="-342900" eaLnBrk="1">
              <a:lnSpc>
                <a:spcPct val="93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Templates for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different tests </a:t>
            </a:r>
            <a:r>
              <a:rPr lang="en-US" sz="2400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(usually only geant 4 version changes for a given test)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41325" y="0"/>
            <a:ext cx="8228013" cy="1143000"/>
          </a:xfrm>
        </p:spPr>
        <p:txBody>
          <a:bodyPr/>
          <a:lstStyle/>
          <a:p>
            <a:pPr eaLnBrk="1"/>
            <a:r>
              <a:rPr lang="en-US" dirty="0" smtClean="0">
                <a:solidFill>
                  <a:srgbClr val="FFFF00"/>
                </a:solidFill>
              </a:rPr>
              <a:t>The tool</a:t>
            </a:r>
          </a:p>
        </p:txBody>
      </p:sp>
      <p:pic>
        <p:nvPicPr>
          <p:cNvPr id="2" name="Picture 1" descr="Slid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0600"/>
            <a:ext cx="5562600" cy="2781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3810000"/>
            <a:ext cx="8686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Central repository (Database) of tests, where a test is a comparison of experimental data with simulation.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Test and experimental data are stored as plots, data arrays or histograms with metadata (tags, </a:t>
            </a:r>
            <a:r>
              <a:rPr lang="en-US" sz="2000" dirty="0" err="1" smtClean="0">
                <a:solidFill>
                  <a:srgbClr val="FFFF00"/>
                </a:solidFill>
              </a:rPr>
              <a:t>testdes</a:t>
            </a:r>
            <a:r>
              <a:rPr lang="en-US" sz="2000" dirty="0" smtClean="0">
                <a:solidFill>
                  <a:srgbClr val="FFFF00"/>
                </a:solidFill>
              </a:rPr>
              <a:t>, publications…) in the data base. The web application allows to View the tests. We distinguish what can be seen by the public and by </a:t>
            </a:r>
            <a:r>
              <a:rPr lang="en-US" sz="2000" dirty="0" smtClean="0">
                <a:solidFill>
                  <a:srgbClr val="FFFF00"/>
                </a:solidFill>
              </a:rPr>
              <a:t>collaborators.</a:t>
            </a:r>
            <a:endParaRPr lang="en-US" sz="2000" dirty="0" smtClean="0">
              <a:solidFill>
                <a:srgbClr val="FFFF00"/>
              </a:solidFill>
            </a:endParaRPr>
          </a:p>
          <a:p>
            <a:r>
              <a:rPr lang="en-US" sz="2000" dirty="0" smtClean="0">
                <a:solidFill>
                  <a:srgbClr val="FFFF00"/>
                </a:solidFill>
              </a:rPr>
              <a:t>Currently: Providing/uploading the test results is responsibility of the model developers (up to the  developer what tags to attach to the data)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1219200"/>
            <a:ext cx="2057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Fermilab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db</a:t>
            </a:r>
            <a:r>
              <a:rPr lang="en-US" dirty="0" smtClean="0">
                <a:solidFill>
                  <a:srgbClr val="0000FF"/>
                </a:solidFill>
              </a:rPr>
              <a:t> group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5200" y="3429000"/>
            <a:ext cx="2185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VM on Fermi Cloud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22855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457200" y="47625"/>
            <a:ext cx="83820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8808" rIns="0" bIns="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pPr algn="ctr" eaLnBrk="1"/>
            <a:r>
              <a:rPr lang="en-US" sz="4400" dirty="0">
                <a:solidFill>
                  <a:srgbClr val="FFFF00"/>
                </a:solidFill>
              </a:rPr>
              <a:t>Development/Test environment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49300" y="1035050"/>
            <a:ext cx="8318500" cy="648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7640" rIns="0" bIns="0"/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marL="8636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Development web Application server on Fermi Cloud/ development data base, used to test features/configurations </a:t>
            </a:r>
            <a:r>
              <a:rPr lang="en-US" sz="2000" b="1" dirty="0">
                <a:solidFill>
                  <a:srgbClr val="FFFF00"/>
                </a:solidFill>
              </a:rPr>
              <a:t>then will be rolled over to production server . </a:t>
            </a:r>
            <a:r>
              <a:rPr lang="en-US" sz="2000" dirty="0">
                <a:solidFill>
                  <a:srgbClr val="FFFF00"/>
                </a:solidFill>
                <a:hlinkClick r:id="rId3"/>
              </a:rPr>
              <a:t>http://g4devel.fnal.gov:8080/G4ValidationWebApp/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Also hosts prototype ‘plots on the fly’ web application:</a:t>
            </a:r>
            <a:r>
              <a:rPr lang="en-US" sz="2000" dirty="0" smtClean="0">
                <a:solidFill>
                  <a:srgbClr val="FFFF00"/>
                </a:solidFill>
                <a:hlinkClick r:id="rId4"/>
              </a:rPr>
              <a:t>http</a:t>
            </a:r>
            <a:r>
              <a:rPr lang="en-US" sz="2000" dirty="0">
                <a:solidFill>
                  <a:srgbClr val="FFFF00"/>
                </a:solidFill>
                <a:hlinkClick r:id="rId4"/>
              </a:rPr>
              <a:t>://</a:t>
            </a:r>
            <a:r>
              <a:rPr lang="en-US" sz="2000" dirty="0" smtClean="0">
                <a:solidFill>
                  <a:srgbClr val="FFFF00"/>
                </a:solidFill>
                <a:hlinkClick r:id="rId4"/>
              </a:rPr>
              <a:t>g4devel.fnal.gov:8080/JFreeWebApp</a:t>
            </a:r>
            <a:endParaRPr lang="en-US" sz="2200" dirty="0" smtClean="0">
              <a:solidFill>
                <a:srgbClr val="FFFFFF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None/>
              <a:defRPr/>
            </a:pPr>
            <a:endParaRPr lang="en-US" sz="2200" dirty="0" smtClean="0">
              <a:solidFill>
                <a:srgbClr val="FFFFFF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endParaRPr lang="en-US" sz="2200" dirty="0" smtClean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124200"/>
            <a:ext cx="5257800" cy="296136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228600"/>
            <a:ext cx="8229600" cy="1144588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>
                <a:solidFill>
                  <a:srgbClr val="FFFF00"/>
                </a:solidFill>
              </a:rPr>
              <a:t>What's next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Work and extend the existing task list.</a:t>
            </a:r>
          </a:p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Develop prototype web application that allows to select experimental and simulation data and then overlays the data in a plot.</a:t>
            </a:r>
          </a:p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Import all the experimental data files used by various tests. </a:t>
            </a:r>
          </a:p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Evaluate web frameworks like PrimeFaces to provide scalability and modern look and feel.</a:t>
            </a:r>
          </a:p>
          <a:p>
            <a:pPr marL="431800" indent="-323850" eaLnBrk="1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Actually it is a fun project for e.g. computer science students to learn about web application frameworks, javaEE etc.</a:t>
            </a:r>
          </a:p>
          <a:p>
            <a:pPr marL="107950" indent="0" eaLnBrk="1">
              <a:buClr>
                <a:srgbClr val="FFFFFF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800" dirty="0" smtClean="0">
              <a:solidFill>
                <a:srgbClr val="FFFF00"/>
              </a:solidFill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457200" y="47625"/>
            <a:ext cx="83820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8808" rIns="0" bIns="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WenQuanYi Micro Hei" charset="0"/>
                <a:cs typeface="WenQuanYi Micro Hei" charset="0"/>
              </a:defRPr>
            </a:lvl9pPr>
          </a:lstStyle>
          <a:p>
            <a:pPr algn="ctr" eaLnBrk="1"/>
            <a:r>
              <a:rPr lang="en-US" sz="4400" dirty="0" smtClean="0">
                <a:solidFill>
                  <a:srgbClr val="FFFF00"/>
                </a:solidFill>
              </a:rPr>
              <a:t>Production </a:t>
            </a:r>
            <a:r>
              <a:rPr lang="en-US" sz="4400" dirty="0">
                <a:solidFill>
                  <a:srgbClr val="FFFF00"/>
                </a:solidFill>
              </a:rPr>
              <a:t>environment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815837" y="990600"/>
            <a:ext cx="8318500" cy="648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7640" rIns="0" bIns="0"/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marL="8636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web Application server on VM on Fermi Cloud, postgresql database operated by fermilab database group. </a:t>
            </a:r>
          </a:p>
          <a:p>
            <a:pPr marL="107950" indent="0"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Times New Roman" pitchFamily="16" charset="0"/>
              <a:buNone/>
              <a:defRPr/>
            </a:pPr>
            <a:r>
              <a:rPr lang="en-US" sz="2000" dirty="0" smtClean="0">
                <a:solidFill>
                  <a:srgbClr val="FFFF00"/>
                </a:solidFill>
                <a:hlinkClick r:id="rId3"/>
              </a:rPr>
              <a:t>http://g4validation.fnal.gov:8080/G4ValidationWebApp/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Up to date: latest java/java libraries, glassfish web application server, database schema identical to development environment.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New features include: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Multiple (single) File Upload web application. Help available to guide you through the process. 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Release highlights for upcoming Geant4 release (Julia)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Only tests explicitly declared public can be viewed without authentication.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r>
              <a:rPr lang="en-US" sz="2000" b="1" dirty="0" smtClean="0">
                <a:solidFill>
                  <a:srgbClr val="FFFF00"/>
                </a:solidFill>
              </a:rPr>
              <a:t>Expert login to view, edit, delete tests. (Makes use of functionality provided by glassfish web application server).</a:t>
            </a:r>
          </a:p>
          <a:p>
            <a:pPr marL="539750" lvl="1" indent="0"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defRPr/>
            </a:pPr>
            <a:endParaRPr lang="en-US" sz="2000" b="1" dirty="0" smtClean="0">
              <a:solidFill>
                <a:srgbClr val="FFFF00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endParaRPr lang="en-US" sz="2000" b="1" dirty="0" smtClean="0">
              <a:solidFill>
                <a:srgbClr val="FFFF00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None/>
              <a:defRPr/>
            </a:pPr>
            <a:endParaRPr lang="en-US" sz="2000" dirty="0" smtClean="0">
              <a:solidFill>
                <a:srgbClr val="FFFF00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None/>
              <a:defRPr/>
            </a:pPr>
            <a:endParaRPr lang="en-US" sz="2000" b="1" u="sng" dirty="0" smtClean="0">
              <a:solidFill>
                <a:srgbClr val="FFFFFF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None/>
              <a:defRPr/>
            </a:pPr>
            <a:endParaRPr lang="en-US" sz="2200" dirty="0" smtClean="0">
              <a:solidFill>
                <a:srgbClr val="FFFFFF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None/>
              <a:defRPr/>
            </a:pPr>
            <a:endParaRPr lang="en-US" sz="2200" dirty="0" smtClean="0">
              <a:solidFill>
                <a:srgbClr val="FFFFFF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endParaRPr lang="en-US" sz="2200" dirty="0" smtClean="0">
              <a:solidFill>
                <a:srgbClr val="FFFFFF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endParaRPr lang="en-US" sz="2200" dirty="0" smtClean="0">
              <a:solidFill>
                <a:srgbClr val="FFFFFF"/>
              </a:solidFill>
            </a:endParaRP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FFFFFF"/>
              </a:buClr>
              <a:buSzPct val="45000"/>
              <a:buFont typeface="Wingdings" charset="2"/>
              <a:buChar char=""/>
              <a:defRPr/>
            </a:pPr>
            <a:endParaRPr lang="en-US" sz="22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6890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90550"/>
            <a:ext cx="7543800" cy="56578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05600" y="19050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xxxxxx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24600" y="1524000"/>
            <a:ext cx="158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JSF JavaEE6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260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FF00"/>
                </a:solidFill>
              </a:rPr>
              <a:t>Porting legacy web application (</a:t>
            </a:r>
            <a:r>
              <a:rPr lang="en-US" sz="4000" b="1" dirty="0" err="1">
                <a:solidFill>
                  <a:srgbClr val="FFFF00"/>
                </a:solidFill>
              </a:rPr>
              <a:t>jsp</a:t>
            </a:r>
            <a:r>
              <a:rPr lang="en-US" sz="4000" b="1" dirty="0">
                <a:solidFill>
                  <a:srgbClr val="FFFF00"/>
                </a:solidFill>
              </a:rPr>
              <a:t>) to </a:t>
            </a:r>
            <a:r>
              <a:rPr lang="en-US" sz="4000" b="1" dirty="0" err="1">
                <a:solidFill>
                  <a:srgbClr val="FFFF00"/>
                </a:solidFill>
              </a:rPr>
              <a:t>primefaces</a:t>
            </a:r>
            <a:r>
              <a:rPr lang="en-US" sz="4000" b="1" dirty="0">
                <a:solidFill>
                  <a:srgbClr val="FFFF00"/>
                </a:solidFill>
              </a:rPr>
              <a:t>/</a:t>
            </a:r>
            <a:r>
              <a:rPr lang="en-US" sz="4000" b="1" dirty="0" err="1">
                <a:solidFill>
                  <a:srgbClr val="FFFF00"/>
                </a:solidFill>
              </a:rPr>
              <a:t>jsf</a:t>
            </a:r>
            <a:r>
              <a:rPr lang="en-US" sz="4000" b="1" dirty="0">
                <a:solidFill>
                  <a:srgbClr val="FFFF00"/>
                </a:solidFill>
              </a:rPr>
              <a:t>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At </a:t>
            </a:r>
            <a:r>
              <a:rPr lang="en-US" sz="2400" dirty="0">
                <a:solidFill>
                  <a:srgbClr val="FFFF00"/>
                </a:solidFill>
              </a:rPr>
              <a:t>least the same functionality but improving </a:t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</a:rPr>
              <a:t>- menus </a:t>
            </a:r>
            <a:r>
              <a:rPr lang="en-US" sz="2400" dirty="0" smtClean="0">
                <a:solidFill>
                  <a:srgbClr val="FFFF00"/>
                </a:solidFill>
                <a:sym typeface="Wingdings"/>
              </a:rPr>
              <a:t>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very selective. 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rgbClr val="FFFF00"/>
                </a:solidFill>
              </a:rPr>
              <a:t>improved </a:t>
            </a:r>
            <a:r>
              <a:rPr lang="en-US" sz="2400" dirty="0">
                <a:solidFill>
                  <a:srgbClr val="FFFF00"/>
                </a:solidFill>
              </a:rPr>
              <a:t>search functionality by keywords like </a:t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</a:rPr>
              <a:t>(beam, beam energy, target, experiment, author,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 outgoing </a:t>
            </a:r>
            <a:r>
              <a:rPr lang="en-US" sz="2400" dirty="0">
                <a:solidFill>
                  <a:srgbClr val="FFFF00"/>
                </a:solidFill>
              </a:rPr>
              <a:t>particles etc.) </a:t>
            </a:r>
            <a:r>
              <a:rPr lang="en-US" sz="2400" dirty="0" smtClean="0">
                <a:solidFill>
                  <a:srgbClr val="FFFF00"/>
                </a:solidFill>
              </a:rPr>
              <a:t>( </a:t>
            </a:r>
            <a:r>
              <a:rPr lang="en-US" sz="2400" dirty="0">
                <a:solidFill>
                  <a:srgbClr val="FFFF00"/>
                </a:solidFill>
              </a:rPr>
              <a:t>allow to click on found results directly to display.)</a:t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</a:rPr>
              <a:t>- display/select keywords as/from </a:t>
            </a:r>
            <a:r>
              <a:rPr lang="en-US" sz="2400" dirty="0" err="1">
                <a:solidFill>
                  <a:srgbClr val="FFFF00"/>
                </a:solidFill>
              </a:rPr>
              <a:t>tagCloud</a:t>
            </a:r>
            <a:r>
              <a:rPr lang="en-US" sz="2400" dirty="0">
                <a:solidFill>
                  <a:srgbClr val="FFFF00"/>
                </a:solidFill>
              </a:rPr>
              <a:t/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</a:rPr>
              <a:t>- requires clean up existing tags (only for public data) </a:t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</a:rPr>
              <a:t>- requires turning some of the java classes into managed Beans </a:t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</a:rPr>
              <a:t>- </a:t>
            </a:r>
            <a:r>
              <a:rPr lang="en-US" sz="2400" dirty="0" smtClean="0">
                <a:solidFill>
                  <a:srgbClr val="FFFF00"/>
                </a:solidFill>
              </a:rPr>
              <a:t>extended </a:t>
            </a:r>
            <a:r>
              <a:rPr lang="en-US" sz="2400" dirty="0">
                <a:solidFill>
                  <a:srgbClr val="FFFF00"/>
                </a:solidFill>
              </a:rPr>
              <a:t>schema for test and </a:t>
            </a:r>
            <a:r>
              <a:rPr lang="en-US" sz="2400" dirty="0" smtClean="0">
                <a:solidFill>
                  <a:srgbClr val="FFFF00"/>
                </a:solidFill>
              </a:rPr>
              <a:t>histogram</a:t>
            </a:r>
            <a:r>
              <a:rPr lang="en-US" sz="2400" dirty="0">
                <a:solidFill>
                  <a:srgbClr val="FFFF00"/>
                </a:solidFill>
              </a:rPr>
              <a:t/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</a:rPr>
              <a:t>- define JSF template for G4 web </a:t>
            </a:r>
            <a:r>
              <a:rPr lang="en-US" sz="2400" dirty="0" smtClean="0">
                <a:solidFill>
                  <a:srgbClr val="FFFF00"/>
                </a:solidFill>
              </a:rPr>
              <a:t>application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to define look and feel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23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52"/>
            <a:ext cx="8228013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Selective menus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 descr="franz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16" y="1600200"/>
            <a:ext cx="8867119" cy="332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5257800"/>
            <a:ext cx="6907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Menus dynamically/lazily created from data base.</a:t>
            </a:r>
            <a:endParaRPr lang="en-US" sz="2400" dirty="0">
              <a:solidFill>
                <a:srgbClr val="FFFF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1905000" y="3962400"/>
            <a:ext cx="1447800" cy="12954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16677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8013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Selective menus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 descr="franz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448675" cy="3886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5562600"/>
            <a:ext cx="7122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Selection will result in a small list </a:t>
            </a:r>
            <a:r>
              <a:rPr lang="en-US" dirty="0" smtClean="0">
                <a:sym typeface="Wingdings"/>
              </a:rPr>
              <a:t> click on result directly to display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2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8013" cy="1143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Overlay of data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1" y="1676400"/>
            <a:ext cx="86868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Data is stored as data table in the data base </a:t>
            </a:r>
            <a:r>
              <a:rPr lang="en-US" sz="2000" dirty="0" smtClean="0">
                <a:solidFill>
                  <a:srgbClr val="FFFF00"/>
                </a:solidFill>
                <a:sym typeface="Wingdings"/>
              </a:rPr>
              <a:t> plots are created and </a:t>
            </a:r>
            <a:r>
              <a:rPr lang="en-US" sz="2000" dirty="0" err="1" smtClean="0">
                <a:solidFill>
                  <a:srgbClr val="FFFF00"/>
                </a:solidFill>
                <a:sym typeface="Wingdings"/>
              </a:rPr>
              <a:t>overlayed</a:t>
            </a:r>
            <a:r>
              <a:rPr lang="en-US" sz="2000" dirty="0" smtClean="0">
                <a:solidFill>
                  <a:srgbClr val="FFFF00"/>
                </a:solidFill>
                <a:sym typeface="Wingdings"/>
              </a:rPr>
              <a:t> on the fly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allows to select </a:t>
            </a:r>
            <a:r>
              <a:rPr lang="en-US" sz="2000" dirty="0">
                <a:solidFill>
                  <a:srgbClr val="FFFF00"/>
                </a:solidFill>
              </a:rPr>
              <a:t>and overlay </a:t>
            </a:r>
            <a:r>
              <a:rPr lang="en-US" sz="2000" dirty="0" smtClean="0">
                <a:solidFill>
                  <a:srgbClr val="FFFF00"/>
                </a:solidFill>
              </a:rPr>
              <a:t>experimental data and simulation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import and display all data sets we are using for validation.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   </a:t>
            </a:r>
            <a:r>
              <a:rPr lang="en-US" sz="2000" u="sng" dirty="0" smtClean="0">
                <a:solidFill>
                  <a:srgbClr val="FFFF00"/>
                </a:solidFill>
              </a:rPr>
              <a:t> currently </a:t>
            </a:r>
            <a:r>
              <a:rPr lang="en-US" sz="2000" u="sng" dirty="0">
                <a:solidFill>
                  <a:srgbClr val="FFFF00"/>
                </a:solidFill>
              </a:rPr>
              <a:t>we have </a:t>
            </a:r>
            <a:r>
              <a:rPr lang="en-US" sz="2000" u="sng" dirty="0" smtClean="0">
                <a:solidFill>
                  <a:srgbClr val="FFFF00"/>
                </a:solidFill>
              </a:rPr>
              <a:t>:</a:t>
            </a:r>
            <a:r>
              <a:rPr lang="en-US" sz="2000" dirty="0" smtClean="0">
                <a:solidFill>
                  <a:srgbClr val="FFFF00"/>
                </a:solidFill>
              </a:rPr>
              <a:t>	</a:t>
            </a:r>
          </a:p>
          <a:p>
            <a:pPr marL="1028700" lvl="1">
              <a:buFont typeface="Arial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experimental </a:t>
            </a:r>
            <a:r>
              <a:rPr lang="en-US" sz="2000" dirty="0">
                <a:solidFill>
                  <a:srgbClr val="FFFF00"/>
                </a:solidFill>
              </a:rPr>
              <a:t>data for test 48: (</a:t>
            </a:r>
            <a:r>
              <a:rPr lang="en-US" sz="2000" dirty="0" err="1">
                <a:solidFill>
                  <a:srgbClr val="FFFF00"/>
                </a:solidFill>
              </a:rPr>
              <a:t>Madey</a:t>
            </a:r>
            <a:r>
              <a:rPr lang="en-US" sz="2000" dirty="0">
                <a:solidFill>
                  <a:srgbClr val="FFFF00"/>
                </a:solidFill>
              </a:rPr>
              <a:t> et al.</a:t>
            </a:r>
            <a:r>
              <a:rPr lang="en-US" sz="2000" dirty="0" smtClean="0">
                <a:solidFill>
                  <a:srgbClr val="FFFF00"/>
                </a:solidFill>
              </a:rPr>
              <a:t>)</a:t>
            </a:r>
          </a:p>
          <a:p>
            <a:pPr marL="1028700" lvl="1">
              <a:buFont typeface="Arial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test </a:t>
            </a:r>
            <a:r>
              <a:rPr lang="en-US" sz="2000" dirty="0">
                <a:solidFill>
                  <a:srgbClr val="FFFF00"/>
                </a:solidFill>
              </a:rPr>
              <a:t>19</a:t>
            </a:r>
            <a:r>
              <a:rPr lang="en-US" sz="2000" dirty="0" smtClean="0">
                <a:solidFill>
                  <a:srgbClr val="FFFF00"/>
                </a:solidFill>
              </a:rPr>
              <a:t>: </a:t>
            </a:r>
            <a:r>
              <a:rPr lang="en-US" sz="2000" dirty="0">
                <a:solidFill>
                  <a:srgbClr val="FFFF00"/>
                </a:solidFill>
              </a:rPr>
              <a:t>(NA49) proton (158GeV) induced particle </a:t>
            </a:r>
            <a:r>
              <a:rPr lang="en-US" sz="2000" dirty="0" smtClean="0">
                <a:solidFill>
                  <a:srgbClr val="FFFF00"/>
                </a:solidFill>
              </a:rPr>
              <a:t>production</a:t>
            </a:r>
          </a:p>
          <a:p>
            <a:pPr marL="1028700" lvl="1">
              <a:buFont typeface="Arial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NA61: proton </a:t>
            </a:r>
            <a:r>
              <a:rPr lang="en-US" sz="2000" dirty="0">
                <a:solidFill>
                  <a:srgbClr val="FFFF00"/>
                </a:solidFill>
              </a:rPr>
              <a:t>induced particle </a:t>
            </a:r>
            <a:r>
              <a:rPr lang="en-US" sz="2000" dirty="0" smtClean="0">
                <a:solidFill>
                  <a:srgbClr val="FFFF00"/>
                </a:solidFill>
              </a:rPr>
              <a:t>production</a:t>
            </a:r>
            <a:endParaRPr lang="en-US" sz="2000" dirty="0">
              <a:solidFill>
                <a:srgbClr val="FFFF00"/>
              </a:solidFill>
            </a:endParaRPr>
          </a:p>
          <a:p>
            <a:pPr marL="1028700" lvl="1">
              <a:buFont typeface="Arial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Franz </a:t>
            </a:r>
            <a:r>
              <a:rPr lang="en-US" sz="2000" dirty="0">
                <a:solidFill>
                  <a:srgbClr val="FFFF00"/>
                </a:solidFill>
              </a:rPr>
              <a:t>et </a:t>
            </a:r>
            <a:r>
              <a:rPr lang="en-US" sz="2000" dirty="0" smtClean="0">
                <a:solidFill>
                  <a:srgbClr val="FFFF00"/>
                </a:solidFill>
              </a:rPr>
              <a:t>al: </a:t>
            </a:r>
            <a:r>
              <a:rPr lang="en-US" sz="2000" dirty="0">
                <a:solidFill>
                  <a:srgbClr val="FFFF00"/>
                </a:solidFill>
              </a:rPr>
              <a:t>neutron  (312-542 MeV) induced particle production</a:t>
            </a:r>
            <a:br>
              <a:rPr lang="en-US" sz="2000" dirty="0">
                <a:solidFill>
                  <a:srgbClr val="FFFF00"/>
                </a:solidFill>
              </a:rPr>
            </a:br>
            <a:endParaRPr lang="en-US" sz="2000" dirty="0" smtClean="0">
              <a:solidFill>
                <a:srgbClr val="FFFF00"/>
              </a:solidFill>
            </a:endParaRPr>
          </a:p>
          <a:p>
            <a:pPr marL="285750">
              <a:buFont typeface="Arial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	Currently </a:t>
            </a:r>
            <a:r>
              <a:rPr lang="en-US" sz="2000" dirty="0">
                <a:solidFill>
                  <a:srgbClr val="FFFF00"/>
                </a:solidFill>
              </a:rPr>
              <a:t>we have 70 test 48 histograms in the db. </a:t>
            </a:r>
            <a:endParaRPr lang="en-US" sz="2000" dirty="0" smtClean="0">
              <a:solidFill>
                <a:srgbClr val="FFFF00"/>
              </a:solidFill>
            </a:endParaRPr>
          </a:p>
          <a:p>
            <a:pPr marL="285750">
              <a:buFont typeface="Arial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provide script to extract data from root histograms and store result in db. </a:t>
            </a:r>
            <a:endParaRPr lang="en-US" sz="2000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366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WenQuanYi Micro Hei"/>
        <a:cs typeface="WenQuanYi Micro Hei"/>
      </a:majorFont>
      <a:minorFont>
        <a:latin typeface="Arial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14508</TotalTime>
  <Words>1467</Words>
  <Application>Microsoft Macintosh PowerPoint</Application>
  <PresentationFormat>On-screen Show (4:3)</PresentationFormat>
  <Paragraphs>202</Paragraphs>
  <Slides>42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PowerPoint Presentation</vt:lpstr>
      <vt:lpstr>Outline</vt:lpstr>
      <vt:lpstr>Introduction</vt:lpstr>
      <vt:lpstr>The tool</vt:lpstr>
      <vt:lpstr>PowerPoint Presentation</vt:lpstr>
      <vt:lpstr>Porting legacy web application (jsp) to primefaces/jsf </vt:lpstr>
      <vt:lpstr>Selective menus</vt:lpstr>
      <vt:lpstr>Selective menus</vt:lpstr>
      <vt:lpstr>Overlay of data</vt:lpstr>
      <vt:lpstr>Data base schema for tests exp. Data and histos</vt:lpstr>
      <vt:lpstr>NA49: xF of secondaries </vt:lpstr>
      <vt:lpstr>Neutron induced particle production</vt:lpstr>
      <vt:lpstr>Implement test relevant for IF </vt:lpstr>
      <vt:lpstr>Test 48</vt:lpstr>
      <vt:lpstr>Upload application</vt:lpstr>
      <vt:lpstr>Example: Uploading multiple tests (cont.)</vt:lpstr>
      <vt:lpstr>Conclusions/Plan</vt:lpstr>
      <vt:lpstr>PowerPoint Presentation</vt:lpstr>
      <vt:lpstr>Ongoing  development: Primefaces /Graphs on the fly prototype</vt:lpstr>
      <vt:lpstr>Why fixed schema?</vt:lpstr>
      <vt:lpstr>Use Cases</vt:lpstr>
      <vt:lpstr>PowerPoint Presentation</vt:lpstr>
      <vt:lpstr>Technologies now/future</vt:lpstr>
      <vt:lpstr>Searching</vt:lpstr>
      <vt:lpstr>PowerPoint Presentation</vt:lpstr>
      <vt:lpstr>PowerPoint Presentation</vt:lpstr>
      <vt:lpstr>But that needs active participation of the developers</vt:lpstr>
      <vt:lpstr>Features available to the geant 4 expert</vt:lpstr>
      <vt:lpstr>Expert pages</vt:lpstr>
      <vt:lpstr>Edit modify a test description</vt:lpstr>
      <vt:lpstr>PowerPoint Presentation</vt:lpstr>
      <vt:lpstr>PowerPoint Presentation</vt:lpstr>
      <vt:lpstr>Edit a test already in the database</vt:lpstr>
      <vt:lpstr>Example: Uploading multiple tests (cont.)</vt:lpstr>
      <vt:lpstr>Project info</vt:lpstr>
      <vt:lpstr>Again</vt:lpstr>
      <vt:lpstr>PowerPoint Presentation</vt:lpstr>
      <vt:lpstr>PowerPoint Presentation</vt:lpstr>
      <vt:lpstr>Example: Uploading multiple tests (cont.)</vt:lpstr>
      <vt:lpstr>PowerPoint Presentation</vt:lpstr>
      <vt:lpstr>What's next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wenzel</dc:creator>
  <cp:lastModifiedBy>Hans Wenzel</cp:lastModifiedBy>
  <cp:revision>150</cp:revision>
  <cp:lastPrinted>2013-09-21T03:29:07Z</cp:lastPrinted>
  <dcterms:created xsi:type="dcterms:W3CDTF">1601-01-01T00:00:00Z</dcterms:created>
  <dcterms:modified xsi:type="dcterms:W3CDTF">2014-05-19T14:59:14Z</dcterms:modified>
</cp:coreProperties>
</file>