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5" r:id="rId3"/>
    <p:sldId id="278" r:id="rId4"/>
    <p:sldId id="257" r:id="rId5"/>
    <p:sldId id="261" r:id="rId6"/>
    <p:sldId id="260" r:id="rId7"/>
    <p:sldId id="276" r:id="rId8"/>
    <p:sldId id="277" r:id="rId9"/>
    <p:sldId id="264" r:id="rId10"/>
    <p:sldId id="269" r:id="rId11"/>
    <p:sldId id="272" r:id="rId12"/>
    <p:sldId id="273" r:id="rId13"/>
    <p:sldId id="267" r:id="rId14"/>
    <p:sldId id="265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07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A6FD-467B-5648-BB72-41C52DB770EB}" type="datetimeFigureOut">
              <a:rPr lang="en-US" smtClean="0"/>
              <a:t>6/18/14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90348-35B0-A443-9C19-5180EC706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182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A6FD-467B-5648-BB72-41C52DB770EB}" type="datetimeFigureOut">
              <a:rPr lang="en-US" smtClean="0"/>
              <a:t>6/18/14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90348-35B0-A443-9C19-5180EC706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545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A6FD-467B-5648-BB72-41C52DB770EB}" type="datetimeFigureOut">
              <a:rPr lang="en-US" smtClean="0"/>
              <a:t>6/18/14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90348-35B0-A443-9C19-5180EC706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160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A6FD-467B-5648-BB72-41C52DB770EB}" type="datetimeFigureOut">
              <a:rPr lang="en-US" smtClean="0"/>
              <a:t>6/18/14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90348-35B0-A443-9C19-5180EC706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870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A6FD-467B-5648-BB72-41C52DB770EB}" type="datetimeFigureOut">
              <a:rPr lang="en-US" smtClean="0"/>
              <a:t>6/18/14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90348-35B0-A443-9C19-5180EC706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800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A6FD-467B-5648-BB72-41C52DB770EB}" type="datetimeFigureOut">
              <a:rPr lang="en-US" smtClean="0"/>
              <a:t>6/18/14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90348-35B0-A443-9C19-5180EC706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185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A6FD-467B-5648-BB72-41C52DB770EB}" type="datetimeFigureOut">
              <a:rPr lang="en-US" smtClean="0"/>
              <a:t>6/18/14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90348-35B0-A443-9C19-5180EC706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19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A6FD-467B-5648-BB72-41C52DB770EB}" type="datetimeFigureOut">
              <a:rPr lang="en-US" smtClean="0"/>
              <a:t>6/18/14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90348-35B0-A443-9C19-5180EC706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69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A6FD-467B-5648-BB72-41C52DB770EB}" type="datetimeFigureOut">
              <a:rPr lang="en-US" smtClean="0"/>
              <a:t>6/18/14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90348-35B0-A443-9C19-5180EC706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440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A6FD-467B-5648-BB72-41C52DB770EB}" type="datetimeFigureOut">
              <a:rPr lang="en-US" smtClean="0"/>
              <a:t>6/18/14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90348-35B0-A443-9C19-5180EC706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436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A6FD-467B-5648-BB72-41C52DB770EB}" type="datetimeFigureOut">
              <a:rPr lang="en-US" smtClean="0"/>
              <a:t>6/18/14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90348-35B0-A443-9C19-5180EC706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24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9A6FD-467B-5648-BB72-41C52DB770EB}" type="datetimeFigureOut">
              <a:rPr lang="en-US" smtClean="0"/>
              <a:t>6/18/14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90348-35B0-A443-9C19-5180EC706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378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LumiDAQ</a:t>
            </a:r>
            <a:r>
              <a:rPr lang="en-US" dirty="0" smtClean="0"/>
              <a:t> - BHM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Stella </a:t>
            </a:r>
            <a:r>
              <a:rPr lang="en-US" dirty="0"/>
              <a:t>O</a:t>
            </a:r>
            <a:r>
              <a:rPr lang="en-US" dirty="0" smtClean="0"/>
              <a:t>rfanelli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511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tested </a:t>
            </a:r>
            <a:r>
              <a:rPr lang="en-US" dirty="0" err="1" smtClean="0"/>
              <a:t>lumiproto</a:t>
            </a:r>
            <a:r>
              <a:rPr lang="en-US" dirty="0" smtClean="0"/>
              <a:t> released earlier this year</a:t>
            </a:r>
          </a:p>
          <a:p>
            <a:r>
              <a:rPr lang="en-US" dirty="0" smtClean="0"/>
              <a:t>Mainly have focused on 904 tests of </a:t>
            </a:r>
            <a:r>
              <a:rPr lang="en-US" dirty="0" err="1" smtClean="0"/>
              <a:t>uHTRs</a:t>
            </a:r>
            <a:endParaRPr lang="en-US" dirty="0" smtClean="0"/>
          </a:p>
          <a:p>
            <a:r>
              <a:rPr lang="en-US" dirty="0" smtClean="0"/>
              <a:t>Amplitude functionality has been tested in </a:t>
            </a:r>
            <a:r>
              <a:rPr lang="en-US" dirty="0" err="1" smtClean="0"/>
              <a:t>uHTRs</a:t>
            </a:r>
            <a:r>
              <a:rPr lang="en-US" dirty="0"/>
              <a:t> </a:t>
            </a:r>
            <a:r>
              <a:rPr lang="en-US" dirty="0" smtClean="0"/>
              <a:t>(TDC to be tested)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258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for BHM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Calibration system </a:t>
            </a:r>
          </a:p>
          <a:p>
            <a:r>
              <a:rPr lang="en-US" dirty="0" smtClean="0"/>
              <a:t>PVSS for HV monitoring </a:t>
            </a:r>
          </a:p>
          <a:p>
            <a:r>
              <a:rPr lang="en-US" dirty="0" smtClean="0"/>
              <a:t>No histogram / Zero histogram.</a:t>
            </a:r>
          </a:p>
          <a:p>
            <a:pPr lvl="1"/>
            <a:r>
              <a:rPr lang="en-US" dirty="0" smtClean="0"/>
              <a:t>PMT?</a:t>
            </a:r>
          </a:p>
          <a:p>
            <a:pPr lvl="2"/>
            <a:r>
              <a:rPr lang="en-US" dirty="0" smtClean="0"/>
              <a:t>Check HV &amp; PVSS</a:t>
            </a:r>
          </a:p>
          <a:p>
            <a:pPr lvl="2"/>
            <a:r>
              <a:rPr lang="en-US" dirty="0" smtClean="0"/>
              <a:t>Check calibration histogram</a:t>
            </a:r>
          </a:p>
          <a:p>
            <a:pPr lvl="1"/>
            <a:r>
              <a:rPr lang="en-US" dirty="0" smtClean="0"/>
              <a:t>QIE?	</a:t>
            </a:r>
            <a:r>
              <a:rPr lang="en-US" dirty="0" err="1" smtClean="0"/>
              <a:t>uHTR</a:t>
            </a:r>
            <a:r>
              <a:rPr lang="en-US" dirty="0" smtClean="0"/>
              <a:t>? Hardware failure? Crate on? Processes?</a:t>
            </a:r>
          </a:p>
          <a:p>
            <a:pPr lvl="1"/>
            <a:r>
              <a:rPr lang="en-US" dirty="0" smtClean="0"/>
              <a:t>Computer? DAQ problem?</a:t>
            </a:r>
          </a:p>
          <a:p>
            <a:r>
              <a:rPr lang="en-US" dirty="0" smtClean="0"/>
              <a:t>Would an azimuthal picture of the BHM detectors be helpful?</a:t>
            </a:r>
          </a:p>
        </p:txBody>
      </p:sp>
    </p:spTree>
    <p:extLst>
      <p:ext uri="{BB962C8B-B14F-4D97-AF65-F5344CB8AC3E}">
        <p14:creationId xmlns:p14="http://schemas.microsoft.com/office/powerpoint/2010/main" val="1862208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Test </a:t>
            </a:r>
            <a:r>
              <a:rPr lang="en-US" dirty="0" err="1" smtClean="0"/>
              <a:t>hcal</a:t>
            </a:r>
            <a:r>
              <a:rPr lang="en-US" dirty="0" smtClean="0"/>
              <a:t> software with xdaq12 next week</a:t>
            </a:r>
          </a:p>
          <a:p>
            <a:pPr lvl="1"/>
            <a:r>
              <a:rPr lang="en-US" dirty="0" smtClean="0"/>
              <a:t>Installation of xdaq12 in </a:t>
            </a:r>
            <a:r>
              <a:rPr lang="en-US" dirty="0" err="1" smtClean="0"/>
              <a:t>bril</a:t>
            </a:r>
            <a:r>
              <a:rPr lang="en-US" dirty="0" smtClean="0"/>
              <a:t> pc in 904 (</a:t>
            </a:r>
            <a:r>
              <a:rPr lang="en-US" dirty="0" err="1" smtClean="0"/>
              <a:t>Arkady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Chris West has provided us with all the libraries needed to readout the </a:t>
            </a:r>
            <a:r>
              <a:rPr lang="en-US" dirty="0" err="1" smtClean="0"/>
              <a:t>uHTR</a:t>
            </a:r>
            <a:r>
              <a:rPr lang="en-US" dirty="0" smtClean="0"/>
              <a:t> for </a:t>
            </a:r>
            <a:r>
              <a:rPr lang="en-US" dirty="0" err="1" smtClean="0"/>
              <a:t>xdaq</a:t>
            </a:r>
            <a:endParaRPr lang="en-US" dirty="0" smtClean="0"/>
          </a:p>
          <a:p>
            <a:r>
              <a:rPr lang="en-US" dirty="0" smtClean="0"/>
              <a:t>Combine readout application written for </a:t>
            </a:r>
            <a:r>
              <a:rPr lang="en-US" dirty="0" err="1" smtClean="0"/>
              <a:t>uHTR</a:t>
            </a:r>
            <a:r>
              <a:rPr lang="en-US" dirty="0" smtClean="0"/>
              <a:t> of HCAL and </a:t>
            </a:r>
            <a:r>
              <a:rPr lang="en-US" dirty="0" err="1" smtClean="0"/>
              <a:t>DataReceiver</a:t>
            </a:r>
            <a:r>
              <a:rPr lang="en-US" dirty="0"/>
              <a:t> </a:t>
            </a:r>
            <a:r>
              <a:rPr lang="en-US" dirty="0" smtClean="0"/>
              <a:t> of </a:t>
            </a:r>
            <a:r>
              <a:rPr lang="en-US" dirty="0" err="1" smtClean="0"/>
              <a:t>lumiDAQ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Complete test: </a:t>
            </a:r>
            <a:r>
              <a:rPr lang="en-US" dirty="0" err="1" smtClean="0"/>
              <a:t>uHTR</a:t>
            </a:r>
            <a:r>
              <a:rPr lang="en-US" dirty="0" smtClean="0"/>
              <a:t> + TCDS + xdaq12</a:t>
            </a:r>
            <a:endParaRPr lang="en-US" dirty="0"/>
          </a:p>
          <a:p>
            <a:r>
              <a:rPr lang="en-US" dirty="0" smtClean="0"/>
              <a:t>Decide on the monitoring aspects for BHM.</a:t>
            </a:r>
          </a:p>
          <a:p>
            <a:r>
              <a:rPr lang="en-US" dirty="0" smtClean="0"/>
              <a:t>Repeat Olga’s test for BHM firmware (larger size histograms).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266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115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6-18 at 2.16.48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1" b="-1"/>
          <a:stretch/>
        </p:blipFill>
        <p:spPr>
          <a:xfrm>
            <a:off x="0" y="565608"/>
            <a:ext cx="9144000" cy="5982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410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6-18 at 2.18.05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33"/>
          <a:stretch/>
        </p:blipFill>
        <p:spPr>
          <a:xfrm>
            <a:off x="106729" y="384187"/>
            <a:ext cx="9144000" cy="15310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2879" y="1808507"/>
            <a:ext cx="807940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Special Codes:</a:t>
            </a:r>
          </a:p>
          <a:p>
            <a:r>
              <a:rPr lang="en-US" dirty="0" smtClean="0"/>
              <a:t>60: When rising edge set for last pulse gives invalid code.</a:t>
            </a:r>
            <a:endParaRPr lang="en-US" dirty="0" smtClean="0"/>
          </a:p>
          <a:p>
            <a:r>
              <a:rPr lang="en-US" dirty="0" smtClean="0"/>
              <a:t>61: Delay lock loop unlocked. This is bad; </a:t>
            </a:r>
            <a:r>
              <a:rPr lang="en-US" dirty="0"/>
              <a:t> </a:t>
            </a:r>
            <a:r>
              <a:rPr lang="en-US" dirty="0" smtClean="0"/>
              <a:t>it means the TDC won't function correctly.</a:t>
            </a:r>
          </a:p>
          <a:p>
            <a:r>
              <a:rPr lang="en-US" dirty="0" smtClean="0"/>
              <a:t>62: Input current stayed above threshold for the whole integration window.</a:t>
            </a:r>
          </a:p>
          <a:p>
            <a:r>
              <a:rPr lang="en-US" dirty="0" smtClean="0"/>
              <a:t>63: Input current stayed below threshold for the whole integration window.</a:t>
            </a:r>
          </a:p>
        </p:txBody>
      </p:sp>
    </p:spTree>
    <p:extLst>
      <p:ext uri="{BB962C8B-B14F-4D97-AF65-F5344CB8AC3E}">
        <p14:creationId xmlns:p14="http://schemas.microsoft.com/office/powerpoint/2010/main" val="3015644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BHM 	Electronics</a:t>
            </a:r>
          </a:p>
          <a:p>
            <a:r>
              <a:rPr lang="en-US" dirty="0" smtClean="0"/>
              <a:t>Comparison to HF case</a:t>
            </a:r>
            <a:endParaRPr lang="en-US" dirty="0" smtClean="0"/>
          </a:p>
          <a:p>
            <a:r>
              <a:rPr lang="en-US" dirty="0" smtClean="0"/>
              <a:t>Ongoing work</a:t>
            </a:r>
          </a:p>
          <a:p>
            <a:r>
              <a:rPr lang="en-US" dirty="0" smtClean="0"/>
              <a:t>Monitoring for BHM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287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4-06-19 at 2.03.1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50" y="77444"/>
            <a:ext cx="8542167" cy="6672125"/>
          </a:xfrm>
          <a:prstGeom prst="rect">
            <a:avLst/>
          </a:prstGeom>
        </p:spPr>
      </p:pic>
      <p:sp>
        <p:nvSpPr>
          <p:cNvPr id="6" name="Frame 5"/>
          <p:cNvSpPr/>
          <p:nvPr/>
        </p:nvSpPr>
        <p:spPr>
          <a:xfrm>
            <a:off x="5854628" y="2276964"/>
            <a:ext cx="1270053" cy="1719344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08165" y="2138768"/>
            <a:ext cx="851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stella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242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BHM electronics overview</a:t>
            </a:r>
            <a:br>
              <a:rPr lang="en-US" dirty="0" smtClean="0"/>
            </a:br>
            <a:r>
              <a:rPr lang="en-US" dirty="0" smtClean="0"/>
              <a:t>similar to HF</a:t>
            </a:r>
            <a:endParaRPr lang="en-US" dirty="0"/>
          </a:p>
        </p:txBody>
      </p:sp>
      <p:pic>
        <p:nvPicPr>
          <p:cNvPr id="4" name="Content Placeholder 3" descr="Screen Shot 2014-06-18 at 1.52.02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8" t="1899" r="4198"/>
          <a:stretch/>
        </p:blipFill>
        <p:spPr>
          <a:xfrm>
            <a:off x="457200" y="1630359"/>
            <a:ext cx="8229600" cy="44400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8669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Arrow Connector 12"/>
          <p:cNvCxnSpPr/>
          <p:nvPr/>
        </p:nvCxnSpPr>
        <p:spPr>
          <a:xfrm flipH="1">
            <a:off x="5591252" y="2836496"/>
            <a:ext cx="16011" cy="5335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PMTs -&gt;  QIEs</a:t>
            </a:r>
            <a:endParaRPr lang="en-US" dirty="0"/>
          </a:p>
        </p:txBody>
      </p:sp>
      <p:pic>
        <p:nvPicPr>
          <p:cNvPr id="4" name="Content Placeholder 3" descr="Screen Shot 2014-06-18 at 1.52.02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8" t="37032" r="47193"/>
          <a:stretch/>
        </p:blipFill>
        <p:spPr>
          <a:xfrm>
            <a:off x="286432" y="2988119"/>
            <a:ext cx="4366947" cy="2849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Rectangular Callout 2"/>
          <p:cNvSpPr/>
          <p:nvPr/>
        </p:nvSpPr>
        <p:spPr>
          <a:xfrm>
            <a:off x="554992" y="1846228"/>
            <a:ext cx="3596764" cy="907107"/>
          </a:xfrm>
          <a:prstGeom prst="wedgeRectCallout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Each QIE Card consists of 24 QIE chips. The output data of the QIE chip is 16 bits @40MHz.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293" y="3673894"/>
            <a:ext cx="821813" cy="923330"/>
          </a:xfrm>
          <a:prstGeom prst="rect">
            <a:avLst/>
          </a:prstGeom>
          <a:solidFill>
            <a:srgbClr val="A6A6A6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 PMTs/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8587" y="2868512"/>
            <a:ext cx="1195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r>
              <a:rPr lang="en-US" dirty="0"/>
              <a:t>4</a:t>
            </a:r>
            <a:r>
              <a:rPr lang="en-US" dirty="0" smtClean="0"/>
              <a:t>0Mbps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097632" y="1472719"/>
            <a:ext cx="1003250" cy="2454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 PMTs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599257" y="1718171"/>
            <a:ext cx="0" cy="5335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038931" y="2270888"/>
            <a:ext cx="1120653" cy="5656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24*QIE10</a:t>
            </a:r>
          </a:p>
          <a:p>
            <a:pPr algn="ctr"/>
            <a:r>
              <a:rPr lang="en-US" dirty="0" smtClean="0"/>
              <a:t>Chip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022920" y="3370090"/>
            <a:ext cx="1152674" cy="8239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2*Igloo2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175594" y="2245939"/>
            <a:ext cx="1857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Digitization and Rising edge TDC</a:t>
            </a:r>
            <a:endParaRPr lang="en-US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6173189" y="3322228"/>
            <a:ext cx="22706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Data formatting</a:t>
            </a:r>
          </a:p>
          <a:p>
            <a:r>
              <a:rPr lang="en-US" i="1" dirty="0" smtClean="0"/>
              <a:t>Serialization</a:t>
            </a:r>
          </a:p>
          <a:p>
            <a:r>
              <a:rPr lang="en-US" i="1" dirty="0" smtClean="0"/>
              <a:t>Falling edge TDC</a:t>
            </a:r>
            <a:endParaRPr lang="en-US" i="1" dirty="0"/>
          </a:p>
        </p:txBody>
      </p:sp>
      <p:cxnSp>
        <p:nvCxnSpPr>
          <p:cNvPr id="28" name="Straight Arrow Connector 27"/>
          <p:cNvCxnSpPr>
            <a:stCxn id="14" idx="2"/>
          </p:cNvCxnSpPr>
          <p:nvPr/>
        </p:nvCxnSpPr>
        <p:spPr>
          <a:xfrm>
            <a:off x="5599257" y="4194042"/>
            <a:ext cx="21437" cy="6936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5142057" y="4887711"/>
            <a:ext cx="914400" cy="4482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3*VTTX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776381" y="5372060"/>
            <a:ext cx="1007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4.8 </a:t>
            </a:r>
            <a:r>
              <a:rPr lang="en-US" dirty="0" err="1" smtClean="0"/>
              <a:t>Gbps</a:t>
            </a:r>
            <a:endParaRPr lang="en-US" dirty="0" smtClean="0"/>
          </a:p>
          <a:p>
            <a:r>
              <a:rPr lang="en-US" dirty="0" smtClean="0"/>
              <a:t>8b10b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293035" y="1789853"/>
            <a:ext cx="327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20</a:t>
            </a:r>
            <a:endParaRPr lang="en-US" sz="1100" dirty="0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5511208" y="1859372"/>
            <a:ext cx="192109" cy="1494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287609" y="2868512"/>
            <a:ext cx="3385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24</a:t>
            </a:r>
            <a:endParaRPr lang="en-US" sz="1100" dirty="0"/>
          </a:p>
        </p:txBody>
      </p:sp>
      <p:cxnSp>
        <p:nvCxnSpPr>
          <p:cNvPr id="48" name="Straight Connector 47"/>
          <p:cNvCxnSpPr/>
          <p:nvPr/>
        </p:nvCxnSpPr>
        <p:spPr>
          <a:xfrm flipH="1">
            <a:off x="5471185" y="2967581"/>
            <a:ext cx="192109" cy="1494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30" idx="2"/>
          </p:cNvCxnSpPr>
          <p:nvPr/>
        </p:nvCxnSpPr>
        <p:spPr>
          <a:xfrm>
            <a:off x="5599257" y="5335929"/>
            <a:ext cx="26906" cy="6514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277249" y="5495980"/>
            <a:ext cx="2561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6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5466704" y="5608185"/>
            <a:ext cx="192109" cy="1494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100882" y="4901276"/>
            <a:ext cx="1870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Dual transmitters</a:t>
            </a:r>
            <a:endParaRPr lang="en-US" i="1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8405559" y="2772912"/>
            <a:ext cx="16011" cy="5335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469202" y="2952896"/>
            <a:ext cx="1195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640Mbps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7911939" y="1398279"/>
            <a:ext cx="1003250" cy="2454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 PMTs</a:t>
            </a:r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8389117" y="1643731"/>
            <a:ext cx="48895" cy="6022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8402846" y="4119602"/>
            <a:ext cx="21437" cy="6936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7956364" y="4813271"/>
            <a:ext cx="914400" cy="4482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3*VTTX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7360292" y="5390054"/>
            <a:ext cx="1007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4.8 </a:t>
            </a:r>
            <a:r>
              <a:rPr lang="en-US" dirty="0" err="1" smtClean="0"/>
              <a:t>Gbps</a:t>
            </a:r>
            <a:endParaRPr lang="en-US" dirty="0" smtClean="0"/>
          </a:p>
          <a:p>
            <a:r>
              <a:rPr lang="en-US" dirty="0" smtClean="0"/>
              <a:t>8b10b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8072310" y="1715413"/>
            <a:ext cx="327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20</a:t>
            </a:r>
            <a:endParaRPr lang="en-US" sz="1100" dirty="0"/>
          </a:p>
        </p:txBody>
      </p:sp>
      <p:cxnSp>
        <p:nvCxnSpPr>
          <p:cNvPr id="43" name="Straight Connector 42"/>
          <p:cNvCxnSpPr/>
          <p:nvPr/>
        </p:nvCxnSpPr>
        <p:spPr>
          <a:xfrm flipH="1">
            <a:off x="8290483" y="1784932"/>
            <a:ext cx="192109" cy="1494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8066884" y="2794072"/>
            <a:ext cx="3385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24</a:t>
            </a:r>
            <a:endParaRPr lang="en-US" sz="1100" dirty="0"/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8250460" y="2893141"/>
            <a:ext cx="192109" cy="1494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8389117" y="5261489"/>
            <a:ext cx="28510" cy="7259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8490056" y="5367679"/>
            <a:ext cx="2561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6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8310870" y="5529606"/>
            <a:ext cx="192109" cy="1494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7853238" y="2245939"/>
            <a:ext cx="1120653" cy="5656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24*QIE10</a:t>
            </a:r>
          </a:p>
          <a:p>
            <a:pPr algn="ctr"/>
            <a:r>
              <a:rPr lang="en-US" dirty="0" smtClean="0"/>
              <a:t>Chip</a:t>
            </a:r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7837227" y="3328218"/>
            <a:ext cx="1152674" cy="8239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2*Igloo2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097632" y="5990003"/>
            <a:ext cx="3648586" cy="7187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err="1" smtClean="0"/>
              <a:t>uHTR</a:t>
            </a:r>
            <a:endParaRPr lang="en-US" sz="4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706252" y="1749671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40MHz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8367862" y="1741887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40MHz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822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QIEs -&gt; </a:t>
            </a:r>
            <a:r>
              <a:rPr lang="en-US" dirty="0" err="1" smtClean="0"/>
              <a:t>uHTRs</a:t>
            </a:r>
            <a:endParaRPr lang="en-US" dirty="0"/>
          </a:p>
        </p:txBody>
      </p:sp>
      <p:pic>
        <p:nvPicPr>
          <p:cNvPr id="4" name="Content Placeholder 3" descr="Screen Shot 2014-06-18 at 1.52.02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02" t="28307" r="14523" b="8997"/>
          <a:stretch/>
        </p:blipFill>
        <p:spPr>
          <a:xfrm>
            <a:off x="5830961" y="3124030"/>
            <a:ext cx="2710914" cy="28374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Screen Shot 2014-06-18 at 2.24.0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191" y="1409084"/>
            <a:ext cx="4731709" cy="1919388"/>
          </a:xfrm>
          <a:prstGeom prst="rect">
            <a:avLst/>
          </a:prstGeom>
        </p:spPr>
      </p:pic>
      <p:pic>
        <p:nvPicPr>
          <p:cNvPr id="5" name="Picture 4" descr="Screen Shot 2014-06-18 at 2.26.2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76" y="4338684"/>
            <a:ext cx="4264102" cy="182519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3357281" y="3815745"/>
            <a:ext cx="2593208" cy="2426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0" y="3180385"/>
            <a:ext cx="5942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packets of 12 bytes for 24 QIE channels for ADC and RE TDC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52191" y="6108931"/>
            <a:ext cx="5058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 packets of 12 bytes for 24 QIE channels for FE TDC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8247529" y="5543176"/>
            <a:ext cx="0" cy="104588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357281" y="3726099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Optical link @4.8Gbps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460642" y="6063010"/>
            <a:ext cx="956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IP bus*</a:t>
            </a:r>
            <a:endParaRPr lang="en-US" b="1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7859061" y="3889371"/>
            <a:ext cx="0" cy="55843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859061" y="4168588"/>
            <a:ext cx="1065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TCDS/ </a:t>
            </a:r>
            <a:r>
              <a:rPr lang="en-US" dirty="0" err="1" smtClean="0">
                <a:solidFill>
                  <a:srgbClr val="0000FF"/>
                </a:solidFill>
              </a:rPr>
              <a:t>clk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24588" y="6499413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lumiDAQ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250588" y="4677845"/>
            <a:ext cx="929308" cy="0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619439" y="4398448"/>
            <a:ext cx="66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TCDS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-19535" y="6525646"/>
            <a:ext cx="7353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r>
              <a:rPr lang="de-DE" dirty="0" smtClean="0"/>
              <a:t>https://</a:t>
            </a:r>
            <a:r>
              <a:rPr lang="de-DE" dirty="0" err="1" smtClean="0"/>
              <a:t>cactus.hepforge.org</a:t>
            </a:r>
            <a:r>
              <a:rPr lang="de-DE" dirty="0" smtClean="0"/>
              <a:t>/</a:t>
            </a:r>
            <a:r>
              <a:rPr lang="de-DE" dirty="0" err="1" smtClean="0"/>
              <a:t>attachments</a:t>
            </a:r>
            <a:r>
              <a:rPr lang="de-DE" dirty="0" smtClean="0"/>
              <a:t>/rob_frazier_ipbus_tipp_2011.pdf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623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Differences from the HF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Hardware</a:t>
            </a:r>
          </a:p>
          <a:p>
            <a:pPr lvl="1"/>
            <a:r>
              <a:rPr lang="en-US" dirty="0" smtClean="0"/>
              <a:t>BHM will use 1 crate with 1 UHTR</a:t>
            </a:r>
          </a:p>
          <a:p>
            <a:pPr lvl="2"/>
            <a:r>
              <a:rPr lang="en-US" dirty="0" smtClean="0"/>
              <a:t>WE COULD USE TWO if we see we need it.</a:t>
            </a:r>
          </a:p>
          <a:p>
            <a:pPr lvl="1"/>
            <a:r>
              <a:rPr lang="en-US" dirty="0" smtClean="0"/>
              <a:t>HF will use 3 crates with 12 </a:t>
            </a:r>
            <a:r>
              <a:rPr lang="en-US" dirty="0" err="1" smtClean="0"/>
              <a:t>uHTRs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Software</a:t>
            </a:r>
          </a:p>
          <a:p>
            <a:pPr lvl="1"/>
            <a:r>
              <a:rPr lang="en-US" dirty="0" smtClean="0"/>
              <a:t>BHM will have 40 occupancy histograms with 4*3564 timing bins (40 in total). Additional 20 amplitude (1D) and 20 for calibration (1D).</a:t>
            </a:r>
          </a:p>
          <a:p>
            <a:pPr lvl="1"/>
            <a:r>
              <a:rPr lang="en-US" dirty="0" smtClean="0"/>
              <a:t>HF will have 6 histograms with 3564 timing bins.</a:t>
            </a:r>
          </a:p>
          <a:p>
            <a:pPr lvl="1"/>
            <a:r>
              <a:rPr lang="en-US" dirty="0" smtClean="0"/>
              <a:t>Multi-threading technique to read out fast enough </a:t>
            </a:r>
            <a:r>
              <a:rPr lang="en-US" dirty="0" err="1" smtClean="0"/>
              <a:t>uHTRs</a:t>
            </a:r>
            <a:r>
              <a:rPr lang="en-US" dirty="0" smtClean="0"/>
              <a:t> in the same crate.</a:t>
            </a:r>
          </a:p>
          <a:p>
            <a:pPr lvl="1"/>
            <a:r>
              <a:rPr lang="en-US" dirty="0" smtClean="0"/>
              <a:t>Different firmware to send multiple histograms every time they are asked to avoid </a:t>
            </a:r>
            <a:r>
              <a:rPr lang="en-US" dirty="0" err="1" smtClean="0"/>
              <a:t>latenices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94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HF data rates</a:t>
            </a:r>
            <a:endParaRPr lang="en-US" dirty="0"/>
          </a:p>
        </p:txBody>
      </p:sp>
      <p:pic>
        <p:nvPicPr>
          <p:cNvPr id="4" name="Content Placeholder 3" descr="uHTR_readout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10" r="-58"/>
          <a:stretch/>
        </p:blipFill>
        <p:spPr>
          <a:xfrm>
            <a:off x="4069974" y="1510554"/>
            <a:ext cx="4855882" cy="4525963"/>
          </a:xfrm>
        </p:spPr>
      </p:pic>
      <p:sp>
        <p:nvSpPr>
          <p:cNvPr id="5" name="TextBox 4"/>
          <p:cNvSpPr txBox="1"/>
          <p:nvPr/>
        </p:nvSpPr>
        <p:spPr>
          <a:xfrm>
            <a:off x="153189" y="1432580"/>
            <a:ext cx="4369881" cy="544764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Histogram integration time (hardware)</a:t>
            </a:r>
          </a:p>
          <a:p>
            <a:r>
              <a:rPr lang="en-US" dirty="0" smtClean="0"/>
              <a:t>Is set to 0.37sec (2</a:t>
            </a:r>
            <a:r>
              <a:rPr lang="en-US" baseline="30000" dirty="0" smtClean="0"/>
              <a:t>12</a:t>
            </a:r>
            <a:r>
              <a:rPr lang="en-US" dirty="0" smtClean="0"/>
              <a:t> orbits).</a:t>
            </a:r>
          </a:p>
          <a:p>
            <a:r>
              <a:rPr lang="en-US" dirty="0" smtClean="0"/>
              <a:t>At least 40 occupancy histograms per </a:t>
            </a:r>
            <a:r>
              <a:rPr lang="en-US" dirty="0" err="1" smtClean="0"/>
              <a:t>uHTR</a:t>
            </a:r>
            <a:endParaRPr lang="en-US" dirty="0" smtClean="0"/>
          </a:p>
          <a:p>
            <a:r>
              <a:rPr lang="en-US" dirty="0" smtClean="0"/>
              <a:t> instead of 6 for HF.</a:t>
            </a:r>
            <a:endParaRPr lang="en-US" dirty="0"/>
          </a:p>
          <a:p>
            <a:r>
              <a:rPr lang="en-US" dirty="0" smtClean="0"/>
              <a:t>If we assume that time will scale up, </a:t>
            </a:r>
          </a:p>
          <a:p>
            <a:r>
              <a:rPr lang="en-US" dirty="0" smtClean="0"/>
              <a:t>0.03sec * 7 times more </a:t>
            </a:r>
            <a:r>
              <a:rPr lang="en-US" dirty="0" err="1" smtClean="0"/>
              <a:t>histos</a:t>
            </a:r>
            <a:r>
              <a:rPr lang="en-US" dirty="0" smtClean="0"/>
              <a:t> = 0. 21 sec!</a:t>
            </a:r>
          </a:p>
          <a:p>
            <a:r>
              <a:rPr lang="en-US" dirty="0" smtClean="0"/>
              <a:t>Size difference should not affect the readout </a:t>
            </a:r>
          </a:p>
          <a:p>
            <a:r>
              <a:rPr lang="en-US" dirty="0" smtClean="0"/>
              <a:t>Time BUT THIS NEEDS TO BE CONFIRMED.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THE FIRMWARE WOULD HAVE TO BE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 ADAPTED SO THAT THE READOUT OF THE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HISTOGRAMS IS NOT DONE INDIVIDUALLY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BUT IN BLOCKS TO AVOID ANY LATENCY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INCREASE.</a:t>
            </a:r>
          </a:p>
          <a:p>
            <a:endParaRPr lang="en-US" sz="2000" b="1" dirty="0" smtClean="0">
              <a:solidFill>
                <a:srgbClr val="FF0000"/>
              </a:solidFill>
            </a:endParaRPr>
          </a:p>
          <a:p>
            <a:r>
              <a:rPr lang="en-US" sz="2000" b="1" dirty="0" smtClean="0">
                <a:solidFill>
                  <a:srgbClr val="FF0000"/>
                </a:solidFill>
              </a:rPr>
              <a:t>TEST NEEDS TO BE REPEATED FOR BHM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FIRMWARE AND NEEDS.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737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uHTR</a:t>
            </a:r>
            <a:r>
              <a:rPr lang="en-US" dirty="0" smtClean="0"/>
              <a:t> -&gt;Data Receiver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Histograms for leaving the </a:t>
            </a:r>
            <a:r>
              <a:rPr lang="en-US" dirty="0" err="1" smtClean="0"/>
              <a:t>uHTR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Occupancy for each channel (2D)</a:t>
            </a:r>
          </a:p>
          <a:p>
            <a:pPr lvl="2"/>
            <a:r>
              <a:rPr lang="en-US" dirty="0" smtClean="0"/>
              <a:t>32 bit </a:t>
            </a:r>
            <a:r>
              <a:rPr lang="en-US" dirty="0" err="1" smtClean="0"/>
              <a:t>integ</a:t>
            </a:r>
            <a:r>
              <a:rPr lang="en-US" dirty="0" smtClean="0"/>
              <a:t>.*3564 BX * 4bins/BX ~ 440kb/</a:t>
            </a:r>
            <a:r>
              <a:rPr lang="en-US" dirty="0" err="1" smtClean="0"/>
              <a:t>histo</a:t>
            </a:r>
            <a:r>
              <a:rPr lang="en-US" dirty="0" smtClean="0"/>
              <a:t> =&gt;</a:t>
            </a:r>
          </a:p>
          <a:p>
            <a:pPr lvl="3"/>
            <a:r>
              <a:rPr lang="en-US" dirty="0" smtClean="0"/>
              <a:t>40*440kb = 17.6Mbps ~20Mbps</a:t>
            </a:r>
          </a:p>
          <a:p>
            <a:pPr marL="1371600" lvl="3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Amplitude for each channel (1D)</a:t>
            </a:r>
          </a:p>
          <a:p>
            <a:pPr lvl="2"/>
            <a:r>
              <a:rPr lang="en-US" dirty="0" smtClean="0"/>
              <a:t>Size decided by the number of significant bits we want to keep from the QIE</a:t>
            </a:r>
          </a:p>
          <a:p>
            <a:pPr lvl="1"/>
            <a:r>
              <a:rPr lang="en-US" dirty="0" smtClean="0"/>
              <a:t>Calibration histogram for each channel (1D)</a:t>
            </a:r>
          </a:p>
          <a:p>
            <a:pPr lvl="2"/>
            <a:r>
              <a:rPr lang="en-US" dirty="0" smtClean="0"/>
              <a:t>Amplitude normalized over the amplitude of the photodiode </a:t>
            </a:r>
          </a:p>
          <a:p>
            <a:pPr lvl="2"/>
            <a:endParaRPr lang="en-US" dirty="0"/>
          </a:p>
          <a:p>
            <a:pPr lvl="2"/>
            <a:r>
              <a:rPr lang="en-US" dirty="0" smtClean="0"/>
              <a:t>Rate : 20Mbit *11kHz/ 2</a:t>
            </a:r>
            <a:r>
              <a:rPr lang="en-US" baseline="30000" dirty="0" smtClean="0"/>
              <a:t>12</a:t>
            </a:r>
            <a:r>
              <a:rPr lang="en-US" dirty="0" smtClean="0"/>
              <a:t>orbits ~= 110Mbps ~13MBps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12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1602</TotalTime>
  <Words>655</Words>
  <Application>Microsoft Macintosh PowerPoint</Application>
  <PresentationFormat>On-screen Show (4:3)</PresentationFormat>
  <Paragraphs>129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LumiDAQ - BHM</vt:lpstr>
      <vt:lpstr>Outline </vt:lpstr>
      <vt:lpstr>PowerPoint Presentation</vt:lpstr>
      <vt:lpstr>BHM electronics overview similar to HF</vt:lpstr>
      <vt:lpstr> PMTs -&gt;  QIEs</vt:lpstr>
      <vt:lpstr>QIEs -&gt; uHTRs</vt:lpstr>
      <vt:lpstr>Differences from the HF case</vt:lpstr>
      <vt:lpstr>Comparison with HF data rates</vt:lpstr>
      <vt:lpstr>uHTR -&gt;Data Receiver</vt:lpstr>
      <vt:lpstr>Current Status</vt:lpstr>
      <vt:lpstr>Monitoring for BHM</vt:lpstr>
      <vt:lpstr>Work to do</vt:lpstr>
      <vt:lpstr>backup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LumiDAQ for BHM</dc:title>
  <dc:creator>Stella Orfanelli</dc:creator>
  <cp:lastModifiedBy>Stella Orfanelli</cp:lastModifiedBy>
  <cp:revision>77</cp:revision>
  <cp:lastPrinted>2014-06-19T11:02:36Z</cp:lastPrinted>
  <dcterms:created xsi:type="dcterms:W3CDTF">2014-06-18T11:46:45Z</dcterms:created>
  <dcterms:modified xsi:type="dcterms:W3CDTF">2014-06-19T14:28:53Z</dcterms:modified>
</cp:coreProperties>
</file>