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9144000" cy="6858000" type="screen4x3"/>
  <p:notesSz cx="6918325" cy="100488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F8F8"/>
    <a:srgbClr val="FF2600"/>
    <a:srgbClr val="008000"/>
    <a:srgbClr val="2727EF"/>
    <a:srgbClr val="1D3276"/>
    <a:srgbClr val="FFFFCC"/>
    <a:srgbClr val="C00000"/>
    <a:srgbClr val="D2F64B"/>
    <a:srgbClr val="7FD684"/>
    <a:srgbClr val="EA8C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59" autoAdjust="0"/>
  </p:normalViewPr>
  <p:slideViewPr>
    <p:cSldViewPr snapToObjects="1">
      <p:cViewPr varScale="1">
        <p:scale>
          <a:sx n="103" d="100"/>
          <a:sy n="103" d="100"/>
        </p:scale>
        <p:origin x="-472" y="-104"/>
      </p:cViewPr>
      <p:guideLst>
        <p:guide orient="horz"/>
        <p:guide pos="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18783" y="0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ADF78FB8-633E-E84C-BD12-602A6AED5DFD}" type="datetime1">
              <a:rPr lang="en-US"/>
              <a:pPr>
                <a:defRPr/>
              </a:pPr>
              <a:t>20/06/14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44687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18783" y="9544687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FE066A4A-D7AD-CF47-AB4A-34E4555C4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28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8783" y="0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EEDB87E9-596B-594E-BC3A-4AA4287F47E6}" type="datetime1">
              <a:rPr lang="en-US"/>
              <a:pPr>
                <a:defRPr/>
              </a:pPr>
              <a:t>20/06/14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54063"/>
            <a:ext cx="5022850" cy="376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954" tIns="48477" rIns="96954" bIns="48477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1833" y="4773216"/>
            <a:ext cx="5534660" cy="4521994"/>
          </a:xfrm>
          <a:prstGeom prst="rect">
            <a:avLst/>
          </a:prstGeom>
        </p:spPr>
        <p:txBody>
          <a:bodyPr vert="horz" wrap="square" lIns="96954" tIns="48477" rIns="96954" bIns="4847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44687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8783" y="9544687"/>
            <a:ext cx="2997941" cy="502444"/>
          </a:xfrm>
          <a:prstGeom prst="rect">
            <a:avLst/>
          </a:prstGeom>
        </p:spPr>
        <p:txBody>
          <a:bodyPr vert="horz" wrap="square" lIns="96954" tIns="48477" rIns="96954" bIns="48477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BC9D50E9-CC1C-304B-8AEF-02328AF0A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98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477B5-0828-804F-896C-86BF24BD63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3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4789E-BFD3-444B-8DDA-03D501E26F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0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06BFC-CAD8-A44E-8CF3-87DFAD7856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75BEE-D4CC-764D-A087-D802791084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1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F2C0E-D589-B047-A3FA-657B2E5DB4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9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3008313" cy="1008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47853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834B-5313-4A43-8094-4B728BDDF0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5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87624" y="0"/>
            <a:ext cx="7973182" cy="117254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0971" y="29549"/>
            <a:ext cx="74258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t-IT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4C69EB-484B-B145-96F5-4A6B52733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 descr="bril_label_1024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187624" cy="118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BrilDAQ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June 19, 2014</a:t>
            </a:r>
          </a:p>
          <a:p>
            <a:r>
              <a:rPr lang="en-US" dirty="0" smtClean="0"/>
              <a:t>Actions</a:t>
            </a:r>
          </a:p>
          <a:p>
            <a:r>
              <a:rPr lang="en-US" sz="1600" dirty="0" smtClean="0"/>
              <a:t>in addition to those already on the speakers </a:t>
            </a:r>
            <a:r>
              <a:rPr lang="en-US" sz="1600" dirty="0" err="1" smtClean="0"/>
              <a:t>todo</a:t>
            </a:r>
            <a:r>
              <a:rPr lang="en-US" sz="1600" dirty="0" smtClean="0"/>
              <a:t> lists which are not included 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477B5-0828-804F-896C-86BF24BD63F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6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75615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From David and Zhen’s talks</a:t>
            </a:r>
          </a:p>
          <a:p>
            <a:pPr lvl="1"/>
            <a:r>
              <a:rPr lang="en-US" dirty="0" smtClean="0"/>
              <a:t>Identify a responsible for keeping the BRIL DAQ structure diagram up to date</a:t>
            </a:r>
          </a:p>
          <a:p>
            <a:pPr lvl="1"/>
            <a:r>
              <a:rPr lang="en-US" dirty="0" smtClean="0"/>
              <a:t>Follow up on identifying a server for online java displays, and the software for dip browser, tomcat</a:t>
            </a:r>
          </a:p>
          <a:p>
            <a:pPr lvl="1"/>
            <a:r>
              <a:rPr lang="en-US" dirty="0" smtClean="0"/>
              <a:t>Follow up on </a:t>
            </a:r>
            <a:r>
              <a:rPr lang="en-US" dirty="0" err="1" smtClean="0"/>
              <a:t>xmas</a:t>
            </a:r>
            <a:r>
              <a:rPr lang="en-US" dirty="0"/>
              <a:t> </a:t>
            </a:r>
            <a:r>
              <a:rPr lang="en-US" dirty="0" smtClean="0"/>
              <a:t>quantity monitoring with DAQ team</a:t>
            </a:r>
          </a:p>
          <a:p>
            <a:pPr lvl="2"/>
            <a:r>
              <a:rPr lang="en-US" dirty="0" smtClean="0"/>
              <a:t>Hands-on session next week, Tuesday at </a:t>
            </a:r>
            <a:r>
              <a:rPr lang="en-US" dirty="0" smtClean="0"/>
              <a:t>2pm. All experts welcome. Contact Zhen for details</a:t>
            </a:r>
            <a:endParaRPr lang="en-US" dirty="0" smtClean="0"/>
          </a:p>
          <a:p>
            <a:pPr lvl="1"/>
            <a:r>
              <a:rPr lang="en-US" dirty="0" smtClean="0"/>
              <a:t>Zhen; follow up with DAQ on rpm for </a:t>
            </a:r>
            <a:r>
              <a:rPr lang="en-US" dirty="0" err="1" smtClean="0"/>
              <a:t>daq</a:t>
            </a:r>
            <a:r>
              <a:rPr lang="en-US" dirty="0" smtClean="0"/>
              <a:t>/</a:t>
            </a:r>
            <a:r>
              <a:rPr lang="en-US" dirty="0" err="1" smtClean="0"/>
              <a:t>bril</a:t>
            </a:r>
            <a:r>
              <a:rPr lang="en-US" dirty="0" smtClean="0"/>
              <a:t>/scripts</a:t>
            </a:r>
          </a:p>
          <a:p>
            <a:pPr lvl="1"/>
            <a:r>
              <a:rPr lang="en-US" dirty="0" smtClean="0"/>
              <a:t>Zhen’s made a fake data generator to send to dip for people to use</a:t>
            </a:r>
          </a:p>
          <a:p>
            <a:pPr lvl="2"/>
            <a:r>
              <a:rPr lang="en-US" dirty="0" err="1" smtClean="0"/>
              <a:t>Arkady</a:t>
            </a:r>
            <a:r>
              <a:rPr lang="en-US" dirty="0" smtClean="0"/>
              <a:t>, David and co to follow up</a:t>
            </a:r>
          </a:p>
          <a:p>
            <a:pPr lvl="1"/>
            <a:r>
              <a:rPr lang="en-US" dirty="0" smtClean="0"/>
              <a:t>Follow up on how best to take TCDS monitoring into the </a:t>
            </a:r>
            <a:r>
              <a:rPr lang="en-US" dirty="0" err="1" smtClean="0"/>
              <a:t>eventing</a:t>
            </a:r>
            <a:r>
              <a:rPr lang="en-US" dirty="0" smtClean="0"/>
              <a:t> bus to tag data that is not already synchronized to the TCDS from the hardware level (scribing to the </a:t>
            </a:r>
            <a:r>
              <a:rPr lang="en-US" dirty="0" err="1" smtClean="0"/>
              <a:t>flashlist</a:t>
            </a:r>
            <a:r>
              <a:rPr lang="en-US" dirty="0" smtClean="0"/>
              <a:t> to go from running to stop). Sending of states from the TCDS system. Can we use the </a:t>
            </a:r>
            <a:r>
              <a:rPr lang="en-US" dirty="0" err="1" smtClean="0"/>
              <a:t>runinfo</a:t>
            </a:r>
            <a:r>
              <a:rPr lang="en-US" dirty="0" smtClean="0"/>
              <a:t> database? We need more info on how the </a:t>
            </a:r>
            <a:r>
              <a:rPr lang="en-US" dirty="0" err="1" smtClean="0"/>
              <a:t>flashlist</a:t>
            </a:r>
            <a:r>
              <a:rPr lang="en-US" dirty="0" smtClean="0"/>
              <a:t> works</a:t>
            </a:r>
          </a:p>
          <a:p>
            <a:pPr lvl="2"/>
            <a:r>
              <a:rPr lang="en-US" dirty="0" smtClean="0"/>
              <a:t>Time stamp for the start and the stop of the </a:t>
            </a:r>
            <a:r>
              <a:rPr lang="en-US" dirty="0" smtClean="0"/>
              <a:t>run (start easy TCDS broadcasts new run. End of the run requires thought)</a:t>
            </a:r>
            <a:endParaRPr lang="en-US" dirty="0" smtClean="0"/>
          </a:p>
          <a:p>
            <a:pPr lvl="2"/>
            <a:r>
              <a:rPr lang="en-US" dirty="0" smtClean="0"/>
              <a:t>Important for people to all take the same number WBM and </a:t>
            </a:r>
            <a:r>
              <a:rPr lang="en-US" dirty="0" smtClean="0"/>
              <a:t>BRIL; </a:t>
            </a:r>
            <a:endParaRPr lang="en-US" dirty="0" smtClean="0"/>
          </a:p>
          <a:p>
            <a:pPr lvl="3"/>
            <a:r>
              <a:rPr lang="en-US" dirty="0" smtClean="0"/>
              <a:t>Can BRIL be the master and send the values to the WBM </a:t>
            </a:r>
            <a:r>
              <a:rPr lang="en-US" dirty="0" smtClean="0"/>
              <a:t>database? Seems best.</a:t>
            </a:r>
            <a:endParaRPr lang="en-US" dirty="0" smtClean="0"/>
          </a:p>
          <a:p>
            <a:pPr lvl="1"/>
            <a:r>
              <a:rPr lang="en-US" dirty="0" err="1" smtClean="0"/>
              <a:t>Deadtime</a:t>
            </a:r>
            <a:endParaRPr lang="en-US" dirty="0" smtClean="0"/>
          </a:p>
          <a:p>
            <a:pPr lvl="2"/>
            <a:r>
              <a:rPr lang="en-US" dirty="0" smtClean="0"/>
              <a:t>What is the </a:t>
            </a:r>
            <a:r>
              <a:rPr lang="en-US" dirty="0" err="1" smtClean="0"/>
              <a:t>deadtime</a:t>
            </a:r>
            <a:r>
              <a:rPr lang="en-US" dirty="0" smtClean="0"/>
              <a:t> associated when CMS is not running (100% 99?)</a:t>
            </a:r>
          </a:p>
          <a:p>
            <a:pPr lvl="1"/>
            <a:r>
              <a:rPr lang="en-US" dirty="0" smtClean="0"/>
              <a:t>Associating dip data to other data</a:t>
            </a:r>
          </a:p>
          <a:p>
            <a:pPr lvl="2"/>
            <a:r>
              <a:rPr lang="en-US" dirty="0" smtClean="0"/>
              <a:t>Follow up on what we need to subscribe to on the </a:t>
            </a:r>
            <a:r>
              <a:rPr lang="en-US" dirty="0" err="1" smtClean="0"/>
              <a:t>eventing</a:t>
            </a:r>
            <a:r>
              <a:rPr lang="en-US" dirty="0" smtClean="0"/>
              <a:t> bus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1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Olga’s talk</a:t>
            </a:r>
          </a:p>
          <a:p>
            <a:pPr lvl="1"/>
            <a:r>
              <a:rPr lang="en-US" dirty="0"/>
              <a:t>Important to move </a:t>
            </a:r>
            <a:r>
              <a:rPr lang="en-US" dirty="0" smtClean="0"/>
              <a:t>HF </a:t>
            </a:r>
            <a:r>
              <a:rPr lang="en-US" dirty="0" err="1" smtClean="0"/>
              <a:t>lumi</a:t>
            </a:r>
            <a:r>
              <a:rPr lang="en-US" dirty="0" smtClean="0"/>
              <a:t> code </a:t>
            </a:r>
            <a:r>
              <a:rPr lang="en-US" dirty="0"/>
              <a:t>into BRIL </a:t>
            </a:r>
            <a:r>
              <a:rPr lang="en-US" dirty="0" err="1"/>
              <a:t>svn</a:t>
            </a:r>
            <a:r>
              <a:rPr lang="en-US" dirty="0"/>
              <a:t> repository and migrate to </a:t>
            </a:r>
            <a:r>
              <a:rPr lang="en-US" dirty="0" smtClean="0"/>
              <a:t>XDAQ12 </a:t>
            </a:r>
            <a:r>
              <a:rPr lang="en-US" dirty="0"/>
              <a:t>as soon as </a:t>
            </a:r>
            <a:r>
              <a:rPr lang="en-US" dirty="0" smtClean="0"/>
              <a:t>possible</a:t>
            </a:r>
            <a:endParaRPr lang="en-US" dirty="0"/>
          </a:p>
          <a:p>
            <a:pPr lvl="1"/>
            <a:r>
              <a:rPr lang="en-US" dirty="0" smtClean="0"/>
              <a:t>Online </a:t>
            </a:r>
            <a:r>
              <a:rPr lang="en-US" dirty="0" err="1" smtClean="0"/>
              <a:t>lumiprocessor</a:t>
            </a:r>
            <a:endParaRPr lang="en-US" dirty="0" smtClean="0"/>
          </a:p>
          <a:p>
            <a:pPr lvl="2"/>
            <a:r>
              <a:rPr lang="en-US" dirty="0" smtClean="0"/>
              <a:t>Should implement a </a:t>
            </a:r>
            <a:r>
              <a:rPr lang="en-US" dirty="0" smtClean="0"/>
              <a:t>in addition a hardware </a:t>
            </a:r>
            <a:r>
              <a:rPr lang="en-US" dirty="0" smtClean="0"/>
              <a:t>priority flag to preferentially use the most reliable, best understood </a:t>
            </a:r>
            <a:r>
              <a:rPr lang="en-US" dirty="0" err="1" smtClean="0"/>
              <a:t>luminometer</a:t>
            </a:r>
            <a:endParaRPr lang="en-US" dirty="0" smtClean="0"/>
          </a:p>
          <a:p>
            <a:pPr lvl="2"/>
            <a:r>
              <a:rPr lang="en-US" dirty="0" smtClean="0"/>
              <a:t>Should migrate this code to XDAQ and then submit to BRIL </a:t>
            </a:r>
            <a:r>
              <a:rPr lang="en-US" dirty="0" err="1" smtClean="0"/>
              <a:t>svn</a:t>
            </a:r>
            <a:r>
              <a:rPr lang="en-US" dirty="0" smtClean="0"/>
              <a:t> repository</a:t>
            </a:r>
          </a:p>
          <a:p>
            <a:pPr lvl="1"/>
            <a:r>
              <a:rPr lang="en-US" dirty="0" smtClean="0"/>
              <a:t>Follow up on boost external libraries</a:t>
            </a:r>
          </a:p>
          <a:p>
            <a:pPr lvl="2"/>
            <a:r>
              <a:rPr lang="en-US" dirty="0" smtClean="0"/>
              <a:t>Follow up that only 1 boost library is used for both HF and HF-</a:t>
            </a:r>
            <a:r>
              <a:rPr lang="en-US" dirty="0" err="1" smtClean="0"/>
              <a:t>lumi</a:t>
            </a:r>
            <a:endParaRPr lang="en-US" dirty="0" smtClean="0"/>
          </a:p>
          <a:p>
            <a:pPr lvl="1"/>
            <a:r>
              <a:rPr lang="en-US" dirty="0" smtClean="0"/>
              <a:t>Investigate where the readout time is used</a:t>
            </a:r>
          </a:p>
          <a:p>
            <a:pPr lvl="2"/>
            <a:r>
              <a:rPr lang="en-US" dirty="0" smtClean="0"/>
              <a:t>Not polling and reading out time</a:t>
            </a:r>
          </a:p>
          <a:p>
            <a:pPr lvl="2"/>
            <a:r>
              <a:rPr lang="en-US" dirty="0" smtClean="0"/>
              <a:t>Need more tests on IP bus hub</a:t>
            </a:r>
          </a:p>
          <a:p>
            <a:pPr lvl="2"/>
            <a:r>
              <a:rPr lang="en-US" dirty="0" smtClean="0"/>
              <a:t>Should calculate the throughput </a:t>
            </a:r>
          </a:p>
          <a:p>
            <a:pPr lvl="2"/>
            <a:r>
              <a:rPr lang="en-US" dirty="0" smtClean="0"/>
              <a:t>Contact IP bus developers / </a:t>
            </a:r>
            <a:r>
              <a:rPr lang="en-US" dirty="0"/>
              <a:t>experts  (Tom </a:t>
            </a:r>
            <a:r>
              <a:rPr lang="en-US" dirty="0" smtClean="0"/>
              <a:t>Williams) to check what is measured is what is expected</a:t>
            </a:r>
          </a:p>
          <a:p>
            <a:pPr lvl="1"/>
            <a:r>
              <a:rPr lang="en-US" dirty="0" smtClean="0"/>
              <a:t>Readout tests for multiple boards to follow</a:t>
            </a:r>
          </a:p>
          <a:p>
            <a:pPr lvl="2"/>
            <a:r>
              <a:rPr lang="en-US" dirty="0" smtClean="0"/>
              <a:t>Check how to combine the boards and readout, tuning the optimal</a:t>
            </a:r>
          </a:p>
          <a:p>
            <a:pPr lvl="2"/>
            <a:r>
              <a:rPr lang="en-US" dirty="0" smtClean="0"/>
              <a:t>Include some DCS traffic (IPMI) when you do the tests, check you don’t have collisions in the link or data corruption</a:t>
            </a:r>
          </a:p>
          <a:p>
            <a:pPr lvl="2"/>
            <a:r>
              <a:rPr lang="en-US" dirty="0" smtClean="0"/>
              <a:t>Between hub and crate check retransmissions of data if IP bus corrupt</a:t>
            </a:r>
          </a:p>
          <a:p>
            <a:pPr lvl="1"/>
            <a:r>
              <a:rPr lang="en-US" dirty="0"/>
              <a:t>Other actions as already mentioned in slides </a:t>
            </a:r>
            <a:r>
              <a:rPr lang="en-US" dirty="0" err="1"/>
              <a:t>todo</a:t>
            </a:r>
            <a:r>
              <a:rPr lang="en-US" dirty="0"/>
              <a:t> </a:t>
            </a:r>
            <a:r>
              <a:rPr lang="en-US" dirty="0" smtClean="0"/>
              <a:t>list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3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Keith’s talk</a:t>
            </a:r>
          </a:p>
          <a:p>
            <a:pPr lvl="1"/>
            <a:r>
              <a:rPr lang="en-US" dirty="0" err="1" smtClean="0"/>
              <a:t>TTCrx</a:t>
            </a:r>
            <a:r>
              <a:rPr lang="en-US" dirty="0" smtClean="0"/>
              <a:t> and BDATA (tracker fi-</a:t>
            </a:r>
            <a:r>
              <a:rPr lang="en-US" dirty="0" err="1" smtClean="0"/>
              <a:t>fo</a:t>
            </a:r>
            <a:r>
              <a:rPr lang="en-US" dirty="0" smtClean="0"/>
              <a:t> address)</a:t>
            </a:r>
          </a:p>
          <a:p>
            <a:pPr lvl="2"/>
            <a:r>
              <a:rPr lang="en-US" dirty="0" smtClean="0"/>
              <a:t>Some problem with the decoding because some address lines are not connected</a:t>
            </a:r>
          </a:p>
          <a:p>
            <a:pPr lvl="2"/>
            <a:r>
              <a:rPr lang="en-US" dirty="0" smtClean="0"/>
              <a:t>Request to put a word count</a:t>
            </a:r>
          </a:p>
          <a:p>
            <a:pPr lvl="2"/>
            <a:r>
              <a:rPr lang="en-US" dirty="0" smtClean="0"/>
              <a:t>Long commands are used to encode the run number and other </a:t>
            </a:r>
            <a:r>
              <a:rPr lang="en-US" dirty="0" err="1" smtClean="0"/>
              <a:t>lumi</a:t>
            </a:r>
            <a:r>
              <a:rPr lang="en-US" dirty="0" smtClean="0"/>
              <a:t> information (8 bits per long command in a 32 bit word)</a:t>
            </a:r>
          </a:p>
          <a:p>
            <a:pPr lvl="3"/>
            <a:r>
              <a:rPr lang="en-US" dirty="0" smtClean="0"/>
              <a:t>Will J </a:t>
            </a:r>
            <a:r>
              <a:rPr lang="en-US" dirty="0" smtClean="0"/>
              <a:t>proposes to </a:t>
            </a:r>
            <a:r>
              <a:rPr lang="en-US" dirty="0"/>
              <a:t>c</a:t>
            </a:r>
            <a:r>
              <a:rPr lang="en-US" dirty="0" smtClean="0"/>
              <a:t>onsider to put in a </a:t>
            </a:r>
            <a:r>
              <a:rPr lang="en-US" dirty="0" err="1" smtClean="0"/>
              <a:t>deliminator</a:t>
            </a:r>
            <a:r>
              <a:rPr lang="en-US" dirty="0" smtClean="0"/>
              <a:t> to show the end of the word and wants </a:t>
            </a:r>
            <a:r>
              <a:rPr lang="en-US" dirty="0" err="1" smtClean="0"/>
              <a:t>Jeroen</a:t>
            </a:r>
            <a:r>
              <a:rPr lang="en-US" dirty="0" smtClean="0"/>
              <a:t> to follow up on when we get there</a:t>
            </a:r>
          </a:p>
          <a:p>
            <a:pPr lvl="2"/>
            <a:r>
              <a:rPr lang="en-US" dirty="0"/>
              <a:t>Other actions as already mentioned in slides </a:t>
            </a:r>
            <a:r>
              <a:rPr lang="en-US" dirty="0" err="1"/>
              <a:t>todo</a:t>
            </a:r>
            <a:r>
              <a:rPr lang="en-US" dirty="0"/>
              <a:t> </a:t>
            </a:r>
            <a:r>
              <a:rPr lang="en-US" dirty="0" smtClean="0"/>
              <a:t>list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3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Jessica’s talk</a:t>
            </a:r>
          </a:p>
          <a:p>
            <a:pPr lvl="1"/>
            <a:r>
              <a:rPr lang="en-US" dirty="0" smtClean="0"/>
              <a:t>The RHU code should be packaged into a RPM</a:t>
            </a:r>
          </a:p>
          <a:p>
            <a:pPr lvl="1"/>
            <a:r>
              <a:rPr lang="en-US" dirty="0" smtClean="0"/>
              <a:t>The RHUs should go to P5 at the same time as the detector gets installed to be ready for commissioning</a:t>
            </a:r>
          </a:p>
          <a:p>
            <a:pPr lvl="1"/>
            <a:r>
              <a:rPr lang="en-US" dirty="0" smtClean="0"/>
              <a:t>Other actions as already mentioned in slides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</a:p>
          <a:p>
            <a:r>
              <a:rPr lang="en-US" dirty="0" smtClean="0"/>
              <a:t>Stella’s talk</a:t>
            </a:r>
          </a:p>
          <a:p>
            <a:pPr lvl="1"/>
            <a:r>
              <a:rPr lang="en-US" dirty="0" smtClean="0"/>
              <a:t>Contact IP bus developers to get a ball park on the time performance expected</a:t>
            </a:r>
          </a:p>
          <a:p>
            <a:pPr lvl="2"/>
            <a:r>
              <a:rPr lang="en-US" dirty="0" smtClean="0"/>
              <a:t>Tom Williams</a:t>
            </a:r>
          </a:p>
          <a:p>
            <a:pPr lvl="1"/>
            <a:r>
              <a:rPr lang="en-US" dirty="0"/>
              <a:t>Other actions as already mentioned in slides </a:t>
            </a:r>
            <a:r>
              <a:rPr lang="en-US" dirty="0" err="1"/>
              <a:t>todo</a:t>
            </a:r>
            <a:r>
              <a:rPr lang="en-US" dirty="0"/>
              <a:t> list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17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5615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Arkady’s</a:t>
            </a:r>
            <a:r>
              <a:rPr lang="en-US" dirty="0"/>
              <a:t> talk</a:t>
            </a:r>
            <a:endParaRPr lang="en-US" dirty="0"/>
          </a:p>
          <a:p>
            <a:pPr lvl="1"/>
            <a:r>
              <a:rPr lang="en-US" dirty="0"/>
              <a:t>Make a CMS document on who is responsible for which publication to the LHC</a:t>
            </a:r>
          </a:p>
          <a:p>
            <a:pPr lvl="2"/>
            <a:r>
              <a:rPr lang="en-US" dirty="0"/>
              <a:t>All BRIL responsibilities except the the handshake, CMS state</a:t>
            </a:r>
          </a:p>
          <a:p>
            <a:pPr lvl="1"/>
            <a:r>
              <a:rPr lang="en-US" dirty="0"/>
              <a:t>Clarification of multiple publications</a:t>
            </a:r>
          </a:p>
          <a:p>
            <a:pPr lvl="2"/>
            <a:r>
              <a:rPr lang="en-US" dirty="0"/>
              <a:t>Important to have only 1 </a:t>
            </a:r>
            <a:r>
              <a:rPr lang="en-US" dirty="0" err="1"/>
              <a:t>lumi</a:t>
            </a:r>
            <a:r>
              <a:rPr lang="en-US" dirty="0"/>
              <a:t> processor in order to avoid multiple publications</a:t>
            </a:r>
          </a:p>
          <a:p>
            <a:pPr lvl="2"/>
            <a:r>
              <a:rPr lang="en-US" dirty="0"/>
              <a:t>If the publication already </a:t>
            </a:r>
            <a:r>
              <a:rPr lang="en-US" dirty="0" err="1"/>
              <a:t>exisits</a:t>
            </a:r>
            <a:r>
              <a:rPr lang="en-US" dirty="0"/>
              <a:t>, </a:t>
            </a:r>
            <a:r>
              <a:rPr lang="en-US" dirty="0" err="1"/>
              <a:t>Jeroen</a:t>
            </a:r>
            <a:r>
              <a:rPr lang="en-US" dirty="0"/>
              <a:t> checked that one would not be able to publish a second identical publication. An exception is thrown if the publication already </a:t>
            </a:r>
            <a:r>
              <a:rPr lang="en-US" dirty="0" err="1"/>
              <a:t>exisits</a:t>
            </a:r>
            <a:endParaRPr lang="en-US" dirty="0"/>
          </a:p>
          <a:p>
            <a:pPr lvl="1"/>
            <a:r>
              <a:rPr lang="en-US" dirty="0"/>
              <a:t>Question whether </a:t>
            </a:r>
            <a:r>
              <a:rPr lang="en-US" b="1" dirty="0"/>
              <a:t>all</a:t>
            </a:r>
            <a:r>
              <a:rPr lang="en-US" dirty="0"/>
              <a:t> DIP should from the LHC should go via </a:t>
            </a:r>
            <a:r>
              <a:rPr lang="en-US" dirty="0" err="1" smtClean="0"/>
              <a:t>eventing</a:t>
            </a:r>
            <a:r>
              <a:rPr lang="en-US" dirty="0" smtClean="0"/>
              <a:t>?,</a:t>
            </a:r>
            <a:endParaRPr lang="en-US" dirty="0"/>
          </a:p>
          <a:p>
            <a:pPr lvl="2"/>
            <a:r>
              <a:rPr lang="en-US" dirty="0"/>
              <a:t>Should be investigated more; but probably only data that is necessary for correlation studies</a:t>
            </a:r>
          </a:p>
          <a:p>
            <a:pPr lvl="1"/>
            <a:r>
              <a:rPr lang="en-US" dirty="0" err="1"/>
              <a:t>WinCC</a:t>
            </a:r>
            <a:r>
              <a:rPr lang="en-US" dirty="0"/>
              <a:t>/PVSS</a:t>
            </a:r>
          </a:p>
          <a:p>
            <a:pPr lvl="2"/>
            <a:r>
              <a:rPr lang="en-US" dirty="0"/>
              <a:t>Must go through the </a:t>
            </a:r>
            <a:r>
              <a:rPr lang="en-US" dirty="0" err="1"/>
              <a:t>xdaq</a:t>
            </a:r>
            <a:r>
              <a:rPr lang="en-US" dirty="0"/>
              <a:t> bridge for </a:t>
            </a:r>
            <a:r>
              <a:rPr lang="en-US" dirty="0" err="1"/>
              <a:t>pvss</a:t>
            </a:r>
            <a:r>
              <a:rPr lang="en-US" dirty="0"/>
              <a:t> </a:t>
            </a:r>
            <a:r>
              <a:rPr lang="en-US" dirty="0"/>
              <a:t>for publication and subscription</a:t>
            </a:r>
          </a:p>
          <a:p>
            <a:pPr lvl="2"/>
            <a:r>
              <a:rPr lang="en-US" dirty="0"/>
              <a:t>Bridge soap </a:t>
            </a:r>
            <a:r>
              <a:rPr lang="en-US" dirty="0" smtClean="0"/>
              <a:t>interface</a:t>
            </a:r>
          </a:p>
          <a:p>
            <a:pPr lvl="2"/>
            <a:r>
              <a:rPr lang="en-US" dirty="0" smtClean="0"/>
              <a:t>Follow up with Andrea 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6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Jeroen’s</a:t>
            </a:r>
            <a:r>
              <a:rPr lang="en-US" sz="2800" dirty="0" smtClean="0"/>
              <a:t> comments TCDS</a:t>
            </a:r>
          </a:p>
          <a:p>
            <a:pPr lvl="1"/>
            <a:r>
              <a:rPr lang="en-US" sz="2400" dirty="0" smtClean="0"/>
              <a:t>How many partitions each system should have in P5</a:t>
            </a:r>
          </a:p>
          <a:p>
            <a:pPr lvl="2"/>
            <a:r>
              <a:rPr lang="en-US" sz="2000" dirty="0" smtClean="0"/>
              <a:t>PLT</a:t>
            </a:r>
          </a:p>
          <a:p>
            <a:pPr lvl="2"/>
            <a:r>
              <a:rPr lang="en-US" sz="2000" dirty="0" smtClean="0"/>
              <a:t>BCM1F VME</a:t>
            </a:r>
          </a:p>
          <a:p>
            <a:pPr lvl="2"/>
            <a:r>
              <a:rPr lang="en-US" sz="2000" dirty="0" smtClean="0"/>
              <a:t>BCM1F </a:t>
            </a:r>
            <a:r>
              <a:rPr lang="en-US" sz="2000" dirty="0" err="1" smtClean="0"/>
              <a:t>uTCA</a:t>
            </a:r>
            <a:endParaRPr lang="en-US" sz="2000" dirty="0" smtClean="0"/>
          </a:p>
          <a:p>
            <a:pPr lvl="2"/>
            <a:r>
              <a:rPr lang="en-US" sz="2000" dirty="0" smtClean="0"/>
              <a:t>BHM</a:t>
            </a:r>
          </a:p>
          <a:p>
            <a:pPr lvl="2"/>
            <a:r>
              <a:rPr lang="en-US" sz="2000" dirty="0" smtClean="0"/>
              <a:t>Spare</a:t>
            </a:r>
          </a:p>
          <a:p>
            <a:pPr lvl="1"/>
            <a:r>
              <a:rPr lang="en-US" dirty="0" smtClean="0"/>
              <a:t>Make request to </a:t>
            </a:r>
            <a:r>
              <a:rPr lang="en-US" dirty="0" err="1" smtClean="0"/>
              <a:t>Jeroen</a:t>
            </a:r>
            <a:r>
              <a:rPr lang="en-US" dirty="0" smtClean="0"/>
              <a:t> and Jan</a:t>
            </a:r>
          </a:p>
          <a:p>
            <a:pPr lvl="1"/>
            <a:endParaRPr lang="en-US" dirty="0" smtClean="0"/>
          </a:p>
          <a:p>
            <a:pPr lvl="1"/>
            <a:endParaRPr lang="en-US" sz="2400" dirty="0" smtClean="0"/>
          </a:p>
          <a:p>
            <a:pPr lvl="2"/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03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Interface to the global CDAQ and how to know when the run stops</a:t>
            </a:r>
          </a:p>
          <a:p>
            <a:pPr lvl="1"/>
            <a:r>
              <a:rPr lang="en-US" dirty="0" smtClean="0"/>
              <a:t>The interface to run control?</a:t>
            </a:r>
          </a:p>
          <a:p>
            <a:pPr lvl="1"/>
            <a:r>
              <a:rPr lang="en-US" dirty="0" smtClean="0"/>
              <a:t>TCDS application should publish to BRIL </a:t>
            </a:r>
            <a:r>
              <a:rPr lang="en-US" dirty="0" err="1" smtClean="0"/>
              <a:t>eventing</a:t>
            </a:r>
            <a:r>
              <a:rPr lang="en-US" dirty="0" smtClean="0"/>
              <a:t>, it could be the cleanest (Andrea)</a:t>
            </a:r>
          </a:p>
          <a:p>
            <a:r>
              <a:rPr lang="en-US" dirty="0" smtClean="0"/>
              <a:t>Who starts all the </a:t>
            </a:r>
            <a:r>
              <a:rPr lang="en-US" dirty="0" smtClean="0"/>
              <a:t>processes?</a:t>
            </a:r>
            <a:endParaRPr lang="en-US" dirty="0" smtClean="0"/>
          </a:p>
          <a:p>
            <a:pPr lvl="1"/>
            <a:r>
              <a:rPr lang="en-US" dirty="0" smtClean="0"/>
              <a:t>Can you just get </a:t>
            </a:r>
            <a:r>
              <a:rPr lang="en-US" dirty="0" err="1" smtClean="0"/>
              <a:t>insync</a:t>
            </a:r>
            <a:r>
              <a:rPr lang="en-US" dirty="0" smtClean="0"/>
              <a:t> with the </a:t>
            </a:r>
            <a:r>
              <a:rPr lang="en-US" dirty="0" smtClean="0"/>
              <a:t>TCDS separately per system?</a:t>
            </a:r>
            <a:endParaRPr lang="en-US" dirty="0" smtClean="0"/>
          </a:p>
          <a:p>
            <a:r>
              <a:rPr lang="en-US" dirty="0" smtClean="0"/>
              <a:t>Do we have to pump some </a:t>
            </a:r>
            <a:r>
              <a:rPr lang="en-US" dirty="0" err="1" smtClean="0"/>
              <a:t>lumi</a:t>
            </a:r>
            <a:r>
              <a:rPr lang="en-US" dirty="0" smtClean="0"/>
              <a:t> into the data stream?</a:t>
            </a:r>
          </a:p>
          <a:p>
            <a:r>
              <a:rPr lang="en-US" dirty="0" smtClean="0"/>
              <a:t>xDAQ12 presented next week in CMS week</a:t>
            </a:r>
          </a:p>
          <a:p>
            <a:pPr lvl="1"/>
            <a:r>
              <a:rPr lang="en-US" dirty="0" smtClean="0"/>
              <a:t>CMS sub-systems are in XDAQ11</a:t>
            </a:r>
          </a:p>
          <a:p>
            <a:pPr lvl="1"/>
            <a:r>
              <a:rPr lang="en-US" dirty="0" smtClean="0"/>
              <a:t>Around September CMS sub-systems should be in XDAQ12</a:t>
            </a:r>
          </a:p>
          <a:p>
            <a:r>
              <a:rPr lang="en-US" dirty="0" smtClean="0"/>
              <a:t>BRIL DAQ framework</a:t>
            </a:r>
          </a:p>
          <a:p>
            <a:pPr lvl="1"/>
            <a:r>
              <a:rPr lang="en-US" dirty="0" smtClean="0"/>
              <a:t>BRIL DAQ rpm can be created, can install with yum</a:t>
            </a:r>
          </a:p>
          <a:p>
            <a:pPr lvl="1"/>
            <a:r>
              <a:rPr lang="en-US" dirty="0" smtClean="0"/>
              <a:t>Need to create a milestone, once the software is ready to be deployed i.e. first stable implementation to be installed (move from branches to other trunk); track system, tickets, release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The sys admin will do the installation. There after for changes you need to release a ticket to put your change in new release</a:t>
            </a:r>
          </a:p>
          <a:p>
            <a:r>
              <a:rPr lang="en-US" dirty="0" smtClean="0"/>
              <a:t>Plans to exercise the full </a:t>
            </a:r>
            <a:r>
              <a:rPr lang="en-US" dirty="0" smtClean="0"/>
              <a:t>chain should be made</a:t>
            </a:r>
            <a:endParaRPr lang="en-US" dirty="0" smtClean="0"/>
          </a:p>
          <a:p>
            <a:r>
              <a:rPr lang="en-US" dirty="0" smtClean="0"/>
              <a:t>Find way to deploy the final </a:t>
            </a:r>
            <a:r>
              <a:rPr lang="en-US" dirty="0" err="1" smtClean="0"/>
              <a:t>eventing</a:t>
            </a:r>
            <a:r>
              <a:rPr lang="en-US" dirty="0" smtClean="0"/>
              <a:t> in P5 and understand the number of machines needed</a:t>
            </a:r>
          </a:p>
          <a:p>
            <a:pPr lvl="1"/>
            <a:endParaRPr lang="en-US" dirty="0" smtClean="0"/>
          </a:p>
          <a:p>
            <a:pPr lvl="1"/>
            <a:endParaRPr lang="en-US" sz="2400" dirty="0" smtClean="0"/>
          </a:p>
          <a:p>
            <a:pPr lvl="2"/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6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actions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Suggestion regular expert DAQ development meetings should happen every 2 </a:t>
            </a:r>
            <a:r>
              <a:rPr lang="en-US" sz="2000" dirty="0" smtClean="0"/>
              <a:t>weeks (or perhaps weekly) from now</a:t>
            </a:r>
            <a:endParaRPr lang="en-US" sz="2000" dirty="0" smtClean="0"/>
          </a:p>
          <a:p>
            <a:r>
              <a:rPr lang="en-US" sz="2000" dirty="0" smtClean="0"/>
              <a:t>Should keep in mind as much as possible code that can be </a:t>
            </a:r>
            <a:r>
              <a:rPr lang="en-US" sz="2000" dirty="0" err="1" smtClean="0"/>
              <a:t>factorised</a:t>
            </a:r>
            <a:r>
              <a:rPr lang="en-US" sz="2000" dirty="0" smtClean="0"/>
              <a:t>, and to identify whether tasks on the </a:t>
            </a:r>
            <a:r>
              <a:rPr lang="en-US" sz="2000" dirty="0" err="1" smtClean="0"/>
              <a:t>xDAQ</a:t>
            </a:r>
            <a:r>
              <a:rPr lang="en-US" sz="2000" dirty="0" smtClean="0"/>
              <a:t> dashboard monitoring and some processor tasks can be taken on by new people</a:t>
            </a:r>
          </a:p>
          <a:p>
            <a:pPr lvl="1"/>
            <a:r>
              <a:rPr lang="en-US" sz="1800" dirty="0" smtClean="0"/>
              <a:t>Many hardware people are still trying to get the basic hardware functionality working and have limited time for DAQ work</a:t>
            </a:r>
          </a:p>
          <a:p>
            <a:r>
              <a:rPr lang="en-US" sz="2000" dirty="0" smtClean="0"/>
              <a:t>Having a full simulated DAQ chain for 1 detector should help this</a:t>
            </a:r>
          </a:p>
          <a:p>
            <a:pPr lvl="1"/>
            <a:r>
              <a:rPr lang="en-US" sz="1800" dirty="0" smtClean="0"/>
              <a:t>PLT might be the best one to use since they have old data to push through from 2012 and soon to get simulated data</a:t>
            </a:r>
          </a:p>
          <a:p>
            <a:pPr lvl="1"/>
            <a:endParaRPr lang="en-US" sz="1600" dirty="0" smtClean="0"/>
          </a:p>
          <a:p>
            <a:pPr lvl="2"/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18,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22451"/>
      </p:ext>
    </p:extLst>
  </p:cSld>
  <p:clrMapOvr>
    <a:masterClrMapping/>
  </p:clrMapOvr>
</p:sld>
</file>

<file path=ppt/theme/theme1.xml><?xml version="1.0" encoding="utf-8"?>
<a:theme xmlns:a="http://schemas.openxmlformats.org/drawingml/2006/main" name="BRIL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BRILMaster.potx</Template>
  <TotalTime>18913</TotalTime>
  <Words>1157</Words>
  <Application>Microsoft Macintosh PowerPoint</Application>
  <PresentationFormat>On-screen Show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BRILMaster</vt:lpstr>
      <vt:lpstr>BrilDAQ Workshop</vt:lpstr>
      <vt:lpstr>List of actions and comments</vt:lpstr>
      <vt:lpstr>List of actions and comments</vt:lpstr>
      <vt:lpstr>List of actions and comments</vt:lpstr>
      <vt:lpstr>List of actions and comments</vt:lpstr>
      <vt:lpstr>List of actions and comments</vt:lpstr>
      <vt:lpstr>List of actions and comments</vt:lpstr>
      <vt:lpstr>List of actions and comments</vt:lpstr>
      <vt:lpstr>List of actions and comments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Commissioning report</dc:title>
  <dc:creator>Tiziano Camporesi</dc:creator>
  <cp:lastModifiedBy>Anne E. Dabrowski</cp:lastModifiedBy>
  <cp:revision>1337</cp:revision>
  <cp:lastPrinted>2014-06-19T10:18:46Z</cp:lastPrinted>
  <dcterms:created xsi:type="dcterms:W3CDTF">2010-10-22T12:14:59Z</dcterms:created>
  <dcterms:modified xsi:type="dcterms:W3CDTF">2014-06-20T20:48:36Z</dcterms:modified>
</cp:coreProperties>
</file>